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f4c239c6b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f4c239c6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f4c239c6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f4c239c6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f4c239c6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f4c239c6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f4c239c6b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f4c239c6b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f4c239c6b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f4c239c6b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f4c239c6b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f4c239c6b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f4c239c6b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f4c239c6b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f4c239c6b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f4c239c6b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4c239c6b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f4c239c6b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f4c239c6b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f4c239c6b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4c239c6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4c239c6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f4c239c6b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f4c239c6b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f4c239c6b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f4c239c6b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f4c239c6b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f4c239c6b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f4c239c6b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f4c239c6b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f4c239c6b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f4c239c6b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f4c239c6b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f4c239c6b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f4c239c6b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f4c239c6b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f4c239c6b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f4c239c6b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f4c239c6b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f4c239c6b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f4c239c6b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f4c239c6b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f4c239c6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f4c239c6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f4c239c6b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f4c239c6b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f4c239c6b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f4c239c6b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f4c239c6b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f4c239c6b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f4c239c6b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f4c239c6b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f4c239c6b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5f4c239c6b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f4c239c6b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5f4c239c6b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f4c239c6b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5f4c239c6b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5f4c239c6b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5f4c239c6b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f4c239c6b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5f4c239c6b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f4c239c6b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5f4c239c6b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f4c239c6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f4c239c6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f4c239c6b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5f4c239c6b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f4c239c6b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f4c239c6b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5f4c239c6b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5f4c239c6b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5f4c239c6b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5f4c239c6b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f4c239c6b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f4c239c6b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5f4c239c6b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5f4c239c6b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5f4c239c6b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5f4c239c6b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5f4c239c6b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5f4c239c6b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5f4c239c6b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5f4c239c6b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5f4c239c6b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5f4c239c6b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f4c239c6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f4c239c6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5f4c239c6b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5f4c239c6b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5f4c239c6b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5f4c239c6b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5f4c239c6b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5f4c239c6b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5fbd0846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5fbd0846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f4c239c6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f4c239c6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f4c239c6b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f4c239c6b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f4c239c6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f4c239c6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f4c239c6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f4c239c6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popit.kr/cors-preflight-%EC%9D%B8%EC%A6%9D-%EC%B2%98%EB%A6%AC-%EA%B4%80%EB%A0%A8-%EC%82%BD%EC%A7%88/" TargetMode="External"/><Relationship Id="rId4" Type="http://schemas.openxmlformats.org/officeDocument/2006/relationships/hyperlink" Target="https://developer.mozilla.org/ko/docs/Web/HTTP/Access_control_CORS#%EC%82%AC%EC%A0%84_%EC%9A%94%EC%B2%AD" TargetMode="External"/><Relationship Id="rId5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r>
              <a:rPr lang="ko"/>
              <a:t>장 HTTP 메시지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3.2 메시지의 각 부분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응답 메시지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7200" y="1255125"/>
            <a:ext cx="5473101" cy="285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/>
          <p:nvPr/>
        </p:nvSpPr>
        <p:spPr>
          <a:xfrm>
            <a:off x="2900525" y="2380313"/>
            <a:ext cx="702600" cy="5316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2"/>
          <p:cNvSpPr txBox="1"/>
          <p:nvPr/>
        </p:nvSpPr>
        <p:spPr>
          <a:xfrm>
            <a:off x="2270000" y="2765450"/>
            <a:ext cx="6562200" cy="9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solidFill>
                  <a:schemeClr val="dk1"/>
                </a:solidFill>
              </a:rPr>
              <a:t>사유 구절</a:t>
            </a:r>
            <a:br>
              <a:rPr lang="ko" sz="3600">
                <a:solidFill>
                  <a:schemeClr val="dk1"/>
                </a:solidFill>
              </a:rPr>
            </a:br>
            <a:r>
              <a:rPr lang="ko" sz="3600">
                <a:solidFill>
                  <a:schemeClr val="dk1"/>
                </a:solidFill>
              </a:rPr>
              <a:t>(의미를 강제하지 않는다)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3.2 메시지의 각 부분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응답 메시지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7200" y="1255125"/>
            <a:ext cx="5473101" cy="285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 txBox="1"/>
          <p:nvPr/>
        </p:nvSpPr>
        <p:spPr>
          <a:xfrm>
            <a:off x="5954225" y="2982300"/>
            <a:ext cx="2576400" cy="9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solidFill>
                  <a:schemeClr val="dk1"/>
                </a:solidFill>
              </a:rPr>
              <a:t>각종 헤더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39" name="Google Shape;139;p23"/>
          <p:cNvSpPr/>
          <p:nvPr/>
        </p:nvSpPr>
        <p:spPr>
          <a:xfrm>
            <a:off x="1432250" y="2756400"/>
            <a:ext cx="4368900" cy="1352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9325" y="1152475"/>
            <a:ext cx="5783421" cy="34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3.2 메시지의 각 부분</a:t>
            </a:r>
            <a:endParaRPr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응답 메시지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4956350" y="4054250"/>
            <a:ext cx="2576400" cy="9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solidFill>
                  <a:schemeClr val="dk1"/>
                </a:solidFill>
              </a:rPr>
              <a:t>본문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48" name="Google Shape;148;p24"/>
          <p:cNvSpPr/>
          <p:nvPr/>
        </p:nvSpPr>
        <p:spPr>
          <a:xfrm>
            <a:off x="1477275" y="4260775"/>
            <a:ext cx="3423000" cy="308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4"/>
          <p:cNvSpPr/>
          <p:nvPr/>
        </p:nvSpPr>
        <p:spPr>
          <a:xfrm>
            <a:off x="1477275" y="3952675"/>
            <a:ext cx="3423000" cy="308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</a:t>
            </a:r>
            <a:r>
              <a:rPr lang="ko">
                <a:solidFill>
                  <a:schemeClr val="dk1"/>
                </a:solidFill>
              </a:rPr>
              <a:t>&lt;CR&gt;&lt;LF&gt;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3.3 메서드</a:t>
            </a:r>
            <a:endParaRPr/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525" y="1230776"/>
            <a:ext cx="7719751" cy="3259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3.3 메서드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GET Method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가</a:t>
            </a:r>
            <a:r>
              <a:rPr lang="ko"/>
              <a:t>장 많이 사용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서버</a:t>
            </a:r>
            <a:r>
              <a:rPr lang="ko"/>
              <a:t>에 리소스를 달라고 요청할 때 사용</a:t>
            </a:r>
            <a:endParaRPr/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4503" y="865163"/>
            <a:ext cx="2704057" cy="399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3.3 메서드</a:t>
            </a:r>
            <a:endParaRPr/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HEAD</a:t>
            </a:r>
            <a:r>
              <a:rPr lang="ko"/>
              <a:t> Method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GET </a:t>
            </a:r>
            <a:r>
              <a:rPr lang="ko"/>
              <a:t>과 동일 하지만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1" lang="ko">
                <a:solidFill>
                  <a:schemeClr val="dk1"/>
                </a:solidFill>
              </a:rPr>
              <a:t>본문</a:t>
            </a:r>
            <a:r>
              <a:rPr b="1" lang="ko">
                <a:solidFill>
                  <a:schemeClr val="dk1"/>
                </a:solidFill>
              </a:rPr>
              <a:t>이 없다!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1" lang="ko">
                <a:solidFill>
                  <a:schemeClr val="dk1"/>
                </a:solidFill>
              </a:rPr>
              <a:t>서버가 HTTP/1.1 을 준수하려면 </a:t>
            </a:r>
            <a:br>
              <a:rPr b="1" lang="ko">
                <a:solidFill>
                  <a:schemeClr val="dk1"/>
                </a:solidFill>
              </a:rPr>
            </a:br>
            <a:r>
              <a:rPr b="1" lang="ko">
                <a:solidFill>
                  <a:schemeClr val="dk1"/>
                </a:solidFill>
              </a:rPr>
              <a:t>GET, HEAD 만 구현해도 됨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-"/>
            </a:pPr>
            <a:r>
              <a:rPr lang="ko">
                <a:solidFill>
                  <a:srgbClr val="999999"/>
                </a:solidFill>
              </a:rPr>
              <a:t>어디에 쓸까? </a:t>
            </a:r>
            <a:endParaRPr>
              <a:solidFill>
                <a:srgbClr val="99999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-"/>
            </a:pPr>
            <a:r>
              <a:rPr lang="ko">
                <a:solidFill>
                  <a:srgbClr val="999999"/>
                </a:solidFill>
              </a:rPr>
              <a:t>Content-Length 는 가져올 수 있음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9625" y="1216050"/>
            <a:ext cx="4865624" cy="305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3.3 메서드</a:t>
            </a:r>
            <a:endParaRPr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PUT</a:t>
            </a:r>
            <a:r>
              <a:rPr lang="ko"/>
              <a:t> Method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새 문서를 만들거나 이미 존재하는 리소스가 있으면 변경하지만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리소스의 위치가 명확한 경우 사용한다 (ex. /game/1)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멱등성이 있음 -&gt; 1번이든 100번이든 여러번 해도 결과가 바뀌지 않음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177" name="Google Shape;1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525" y="3017950"/>
            <a:ext cx="4753325" cy="161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3.3 메서드</a:t>
            </a:r>
            <a:endParaRPr/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POST Method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리소스의 구체적 위치를 지정하지 않을 경우 </a:t>
            </a:r>
            <a:r>
              <a:rPr lang="ko"/>
              <a:t>새 리소스를 생성할 때 </a:t>
            </a:r>
            <a:r>
              <a:rPr lang="ko"/>
              <a:t>사용 (ex. /game)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폼을 지원하기 위해 흔히 사용 됨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3.3 메서드</a:t>
            </a:r>
            <a:endParaRPr/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POST</a:t>
            </a:r>
            <a:r>
              <a:rPr lang="ko"/>
              <a:t> Method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멱등성이 없음 -&gt; 1번이든 100번이든 결과</a:t>
            </a:r>
            <a:r>
              <a:rPr lang="ko"/>
              <a:t>를 보장할 수 없음</a:t>
            </a:r>
            <a:endParaRPr/>
          </a:p>
        </p:txBody>
      </p:sp>
      <p:pic>
        <p:nvPicPr>
          <p:cNvPr id="190" name="Google Shape;1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775" y="2274175"/>
            <a:ext cx="4307725" cy="165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5625" y="2130175"/>
            <a:ext cx="2252926" cy="2662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3.3 메서드</a:t>
            </a:r>
            <a:endParaRPr/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TRACE</a:t>
            </a:r>
            <a:r>
              <a:rPr lang="ko"/>
              <a:t> Method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서</a:t>
            </a:r>
            <a:r>
              <a:rPr lang="ko"/>
              <a:t>버 루프백 진단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보통 제한하는 걸로 알고 있음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사용용례를 알고 싶다(...)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메시지</a:t>
            </a:r>
            <a:r>
              <a:rPr lang="ko"/>
              <a:t>의 흐름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메시지의 부분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메서드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상태 코드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헤더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3.3 메서드</a:t>
            </a:r>
            <a:endParaRPr/>
          </a:p>
        </p:txBody>
      </p:sp>
      <p:sp>
        <p:nvSpPr>
          <p:cNvPr id="203" name="Google Shape;20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OPTIONS</a:t>
            </a:r>
            <a:r>
              <a:rPr lang="ko"/>
              <a:t> Method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서버가 어</a:t>
            </a:r>
            <a:r>
              <a:rPr lang="ko"/>
              <a:t>떤 메서드를 사용하는지 물어봄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CORS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sz="1100" u="sng">
                <a:solidFill>
                  <a:schemeClr val="hlink"/>
                </a:solidFill>
                <a:hlinkClick r:id="rId3"/>
              </a:rPr>
              <a:t>https://www.popit.kr/cors-preflight-%EC%9D%B8%EC%A6%9D-%EC%B2%98%EB%A6%AC-%EA%B4%80%EB%A0%A8-%EC%82%BD%EC%A7%88/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sz="1100" u="sng">
                <a:solidFill>
                  <a:schemeClr val="hlink"/>
                </a:solidFill>
                <a:hlinkClick r:id="rId4"/>
              </a:rPr>
              <a:t>https://developer.mozilla.org/ko/docs/Web/HTTP/Access_control_CORS#%EC%82%AC%EC%A0%84_%EC%9A%94%EC%B2%AD</a:t>
            </a:r>
            <a:endParaRPr/>
          </a:p>
        </p:txBody>
      </p:sp>
      <p:pic>
        <p:nvPicPr>
          <p:cNvPr id="204" name="Google Shape;20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9975" y="837475"/>
            <a:ext cx="3397276" cy="4046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3.3 메서드</a:t>
            </a:r>
            <a:endParaRPr/>
          </a:p>
        </p:txBody>
      </p:sp>
      <p:sp>
        <p:nvSpPr>
          <p:cNvPr id="210" name="Google Shape;21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DELETE</a:t>
            </a:r>
            <a:r>
              <a:rPr lang="ko"/>
              <a:t> Method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지정</a:t>
            </a:r>
            <a:r>
              <a:rPr lang="ko"/>
              <a:t>한 리소스 삭제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3.4 상</a:t>
            </a:r>
            <a:r>
              <a:rPr lang="ko"/>
              <a:t>태 코드</a:t>
            </a:r>
            <a:endParaRPr/>
          </a:p>
        </p:txBody>
      </p:sp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100 - 199 정보</a:t>
            </a:r>
            <a:r>
              <a:rPr lang="ko"/>
              <a:t>성 상태 코드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단</a:t>
            </a:r>
            <a:r>
              <a:rPr lang="ko"/>
              <a:t>순 정보의 제공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sz="1050">
                <a:solidFill>
                  <a:srgbClr val="222222"/>
                </a:solidFill>
                <a:highlight>
                  <a:srgbClr val="FFFFFF"/>
                </a:highlight>
              </a:rPr>
              <a:t>HTTP/1.0이래로 어떤 1XX 상태 코드들도 정의 되지 않았다.</a:t>
            </a:r>
            <a:r>
              <a:rPr lang="ko"/>
              <a:t> </a:t>
            </a:r>
            <a:r>
              <a:rPr lang="ko"/>
              <a:t>라</a:t>
            </a:r>
            <a:r>
              <a:rPr lang="ko"/>
              <a:t>고 한다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사용예를 찾지 못했습니다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3.4 상태 코드</a:t>
            </a:r>
            <a:endParaRPr/>
          </a:p>
        </p:txBody>
      </p:sp>
      <p:sp>
        <p:nvSpPr>
          <p:cNvPr id="222" name="Google Shape;222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200</a:t>
            </a:r>
            <a:r>
              <a:rPr lang="ko"/>
              <a:t> - 299 성</a:t>
            </a:r>
            <a:r>
              <a:rPr lang="ko"/>
              <a:t>공 상태 코드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200 OK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요청</a:t>
            </a:r>
            <a:r>
              <a:rPr lang="ko"/>
              <a:t>은 정상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본문은 요청된 리소스를 포함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3.4 상태 코드</a:t>
            </a:r>
            <a:endParaRPr/>
          </a:p>
        </p:txBody>
      </p:sp>
      <p:sp>
        <p:nvSpPr>
          <p:cNvPr id="228" name="Google Shape;22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200 - 299 성공 상태 코드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201 Created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POST, PUT 메소</a:t>
            </a:r>
            <a:r>
              <a:rPr lang="ko"/>
              <a:t>드 등의 결과로 개체를 생성했다.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해당 객체의 Location 헤더와 리소스 참조 대한 URL을 본문에 포함 되어야 함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서버는 201을 보내기 전에 리소스를 생성해야한다.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3.4 상태 코드</a:t>
            </a:r>
            <a:endParaRPr/>
          </a:p>
        </p:txBody>
      </p:sp>
      <p:sp>
        <p:nvSpPr>
          <p:cNvPr id="234" name="Google Shape;23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200 - 299 성공 상태 코드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202 Accepted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요청</a:t>
            </a:r>
            <a:r>
              <a:rPr lang="ko"/>
              <a:t>이 받아들여졌지만 아직 처리 안 됨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3.4 상태 코드</a:t>
            </a:r>
            <a:endParaRPr/>
          </a:p>
        </p:txBody>
      </p:sp>
      <p:sp>
        <p:nvSpPr>
          <p:cNvPr id="240" name="Google Shape;240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200 - 299 성공 상태 코드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204 No Content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헤더</a:t>
            </a:r>
            <a:r>
              <a:rPr lang="ko"/>
              <a:t>와 상태줄은 있지만 본문은 없음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새 문서 이동이 아니라 갱신할 때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3.4 상태 코드</a:t>
            </a:r>
            <a:endParaRPr/>
          </a:p>
        </p:txBody>
      </p:sp>
      <p:sp>
        <p:nvSpPr>
          <p:cNvPr id="246" name="Google Shape;246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200 - 299 성공 상태 코드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205 Reset Content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HTML Form </a:t>
            </a:r>
            <a:r>
              <a:rPr lang="ko"/>
              <a:t>에 있는 모든 값을 비우라고 말하는 코드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3.4 상태 코드</a:t>
            </a:r>
            <a:endParaRPr/>
          </a:p>
        </p:txBody>
      </p:sp>
      <p:sp>
        <p:nvSpPr>
          <p:cNvPr id="252" name="Google Shape;252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r>
              <a:rPr lang="ko"/>
              <a:t>00 - 399 리다이렉</a:t>
            </a:r>
            <a:r>
              <a:rPr lang="ko"/>
              <a:t>션 상태 코드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300 Multiple Choices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여</a:t>
            </a:r>
            <a:r>
              <a:rPr lang="ko"/>
              <a:t>러 리소스를 가리키는 URL 요청하는 경우 리소스의 목록과 함께 반환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사용자는 반환 된 목록 중 하나를 선택 가능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3.4 상태 코드</a:t>
            </a:r>
            <a:endParaRPr/>
          </a:p>
        </p:txBody>
      </p:sp>
      <p:sp>
        <p:nvSpPr>
          <p:cNvPr id="258" name="Google Shape;258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300 - 399 리다이렉션 상태 코드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301 Moved Permanently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요</a:t>
            </a:r>
            <a:r>
              <a:rPr lang="ko"/>
              <a:t>청 URL 이 옮겨졌을 때 사용.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Location 헤더에 변경 된 URL 포함해야 한다.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3.1 메시지</a:t>
            </a:r>
            <a:r>
              <a:rPr lang="ko"/>
              <a:t>의 흐름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</a:t>
            </a:r>
            <a:r>
              <a:rPr lang="ko"/>
              <a:t>버 방향 = 인바운드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3877" y="1017725"/>
            <a:ext cx="4632978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3.4 상태 코드</a:t>
            </a:r>
            <a:endParaRPr/>
          </a:p>
        </p:txBody>
      </p:sp>
      <p:sp>
        <p:nvSpPr>
          <p:cNvPr id="264" name="Google Shape;264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300 - 399 리다이렉션 상태 코드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302 Found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301 </a:t>
            </a:r>
            <a:r>
              <a:rPr lang="ko"/>
              <a:t>과 비슷</a:t>
            </a:r>
            <a:r>
              <a:rPr lang="ko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임시</a:t>
            </a:r>
            <a:r>
              <a:rPr lang="ko"/>
              <a:t>로 사용되고 이후의 요청은 원래 URL 이용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3.4 상태 코드</a:t>
            </a:r>
            <a:endParaRPr/>
          </a:p>
        </p:txBody>
      </p:sp>
      <p:sp>
        <p:nvSpPr>
          <p:cNvPr id="270" name="Google Shape;270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300 - 399 리다이렉션 상태 코드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303 See Other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POST 같</a:t>
            </a:r>
            <a:r>
              <a:rPr lang="ko"/>
              <a:t>은 요청을 다른 Location 에서 해야 할 경우 리소스의 위치를 알려줌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HTTP/1.0 </a:t>
            </a:r>
            <a:r>
              <a:rPr lang="ko"/>
              <a:t>과 HTTP/1.1 과의 차이점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3.4 상태 코드</a:t>
            </a:r>
            <a:endParaRPr/>
          </a:p>
        </p:txBody>
      </p:sp>
      <p:sp>
        <p:nvSpPr>
          <p:cNvPr id="276" name="Google Shape;276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300 - 399 리다이렉션 상태 코드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304 Not Modified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지난</a:t>
            </a:r>
            <a:r>
              <a:rPr lang="ko"/>
              <a:t>번 요청 이후 원본에 변화가 없음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브라우저 로컬 복사본을 보여줌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응</a:t>
            </a:r>
            <a:r>
              <a:rPr lang="ko"/>
              <a:t>답에 본문을 가져서는 안 됨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3.4 상태 코드</a:t>
            </a:r>
            <a:endParaRPr/>
          </a:p>
        </p:txBody>
      </p:sp>
      <p:sp>
        <p:nvSpPr>
          <p:cNvPr id="282" name="Google Shape;282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300 - 399 리다이렉션 상태 코드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307 Temporary Redirect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301</a:t>
            </a:r>
            <a:r>
              <a:rPr lang="ko"/>
              <a:t>과 비슷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Location 헤더에 담긴 URL로 이동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다</a:t>
            </a:r>
            <a:r>
              <a:rPr lang="ko"/>
              <a:t>음 요청엔 원래 URL 로 이동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3.4 상태 코드</a:t>
            </a:r>
            <a:endParaRPr/>
          </a:p>
        </p:txBody>
      </p:sp>
      <p:sp>
        <p:nvSpPr>
          <p:cNvPr id="288" name="Google Shape;288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400 </a:t>
            </a:r>
            <a:r>
              <a:rPr lang="ko"/>
              <a:t>- 499 클라이언</a:t>
            </a:r>
            <a:r>
              <a:rPr lang="ko"/>
              <a:t>트 에러 코드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400 Bad Request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잘못</a:t>
            </a:r>
            <a:r>
              <a:rPr lang="ko"/>
              <a:t>된 요청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9" name="Google Shape;28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850" y="2571750"/>
            <a:ext cx="6610350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3.4 상태 코드</a:t>
            </a:r>
            <a:endParaRPr/>
          </a:p>
        </p:txBody>
      </p:sp>
      <p:sp>
        <p:nvSpPr>
          <p:cNvPr id="295" name="Google Shape;295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400 - 499 클라이언트 에러 코드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402 Payment Required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미래</a:t>
            </a:r>
            <a:r>
              <a:rPr lang="ko"/>
              <a:t>에 사용될 가능성을 위해 준비해 두었다(...)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3.4 상태 코드</a:t>
            </a:r>
            <a:endParaRPr/>
          </a:p>
        </p:txBody>
      </p:sp>
      <p:sp>
        <p:nvSpPr>
          <p:cNvPr id="301" name="Google Shape;301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400 - 499 클라이언트 에러 코드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403 Forbidden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요청</a:t>
            </a:r>
            <a:r>
              <a:rPr lang="ko"/>
              <a:t>이 서버에의해 거부 됨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엔티티 본문을 포함할 수 있지만 보통 거절의 이유를 숨기고 싶을 때 사용함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3.4 상태 코드</a:t>
            </a:r>
            <a:endParaRPr/>
          </a:p>
        </p:txBody>
      </p:sp>
      <p:sp>
        <p:nvSpPr>
          <p:cNvPr id="307" name="Google Shape;307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400 - 499 클라이언트 에러 코드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403 Forbidden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8" name="Google Shape;30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1700" y="1525200"/>
            <a:ext cx="4727175" cy="348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3.4 상태 코드</a:t>
            </a:r>
            <a:endParaRPr/>
          </a:p>
        </p:txBody>
      </p:sp>
      <p:sp>
        <p:nvSpPr>
          <p:cNvPr id="314" name="Google Shape;314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400 - 499 클라이언트 에러 코드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404 Not Found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5" name="Google Shape;31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1949" y="586275"/>
            <a:ext cx="3490025" cy="42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3.4 상태 코드</a:t>
            </a:r>
            <a:endParaRPr/>
          </a:p>
        </p:txBody>
      </p:sp>
      <p:sp>
        <p:nvSpPr>
          <p:cNvPr id="321" name="Google Shape;321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400 - 499 클라이언트 에러 코드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405 Method Not Allowed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2" name="Google Shape;32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200" y="2286749"/>
            <a:ext cx="5732325" cy="153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3.1 메시지의 흐름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클라이언트</a:t>
            </a:r>
            <a:r>
              <a:rPr lang="ko"/>
              <a:t> 방향 = 아웃바운드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2927" y="1152475"/>
            <a:ext cx="5074118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3.4 상태 코드</a:t>
            </a:r>
            <a:endParaRPr/>
          </a:p>
        </p:txBody>
      </p:sp>
      <p:sp>
        <p:nvSpPr>
          <p:cNvPr id="328" name="Google Shape;328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400 - 499 클라이언트 에러 코드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408 Request Timeout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요청</a:t>
            </a:r>
            <a:r>
              <a:rPr lang="ko"/>
              <a:t>을 완수하기에 시간이 너무 많이 걸리는 경우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서버는 이 상태 코드로 응답하고 연결을 끊을 수 있음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3.4 상태 코드</a:t>
            </a:r>
            <a:endParaRPr/>
          </a:p>
        </p:txBody>
      </p:sp>
      <p:sp>
        <p:nvSpPr>
          <p:cNvPr id="334" name="Google Shape;334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400 - 499 클라이언트 에러 코드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410 Gone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404 </a:t>
            </a:r>
            <a:r>
              <a:rPr lang="ko"/>
              <a:t>와 비슷하나, 서버가 한 때 그 리소스를 갖고 있었음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리소스</a:t>
            </a:r>
            <a:r>
              <a:rPr lang="ko"/>
              <a:t>가 제거된 경우 이를 알려주기 위해 사용 됨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3.4 상태 코드</a:t>
            </a:r>
            <a:endParaRPr/>
          </a:p>
        </p:txBody>
      </p:sp>
      <p:sp>
        <p:nvSpPr>
          <p:cNvPr id="340" name="Google Shape;340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400 - 499 클라이언트 에러 코드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413 Request Entity Too Large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서버</a:t>
            </a:r>
            <a:r>
              <a:rPr lang="ko"/>
              <a:t>가 처리할 수 있는 한계를 넘은 크기의 요청을 보냈을 때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3.4 상태 코드</a:t>
            </a:r>
            <a:endParaRPr/>
          </a:p>
        </p:txBody>
      </p:sp>
      <p:sp>
        <p:nvSpPr>
          <p:cNvPr id="346" name="Google Shape;346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400 - 499 클라이언트 에러 코드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418 I’m a teapot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sz="1200">
                <a:solidFill>
                  <a:srgbClr val="333333"/>
                </a:solidFill>
                <a:highlight>
                  <a:srgbClr val="FFFFFF"/>
                </a:highlight>
              </a:rPr>
              <a:t>HTTP </a:t>
            </a:r>
            <a:r>
              <a:rPr b="1" lang="ko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418 I'm a teapot</a:t>
            </a:r>
            <a:r>
              <a:rPr lang="ko" sz="1200">
                <a:solidFill>
                  <a:srgbClr val="333333"/>
                </a:solidFill>
                <a:highlight>
                  <a:srgbClr val="FFFFFF"/>
                </a:highlight>
              </a:rPr>
              <a:t> 클라이언트 오류 응답 코드는 서버가 찻주전자이기 때문에 커피 내리기를 거절했다는 것을 의미합니다. 이 오류는 1998년 만우절 농담이었던 하이퍼 텍스트 커피 포트 제어 규약(Hyper Text Coffee Pot Control Protocol)의 레퍼런스입니다.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3.4 상태 코드</a:t>
            </a:r>
            <a:endParaRPr/>
          </a:p>
        </p:txBody>
      </p:sp>
      <p:sp>
        <p:nvSpPr>
          <p:cNvPr id="352" name="Google Shape;352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</a:t>
            </a:r>
            <a:r>
              <a:rPr lang="ko"/>
              <a:t>00 - 599 서</a:t>
            </a:r>
            <a:r>
              <a:rPr lang="ko"/>
              <a:t>버 에러 코드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500 Internal Server Error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서버</a:t>
            </a:r>
            <a:r>
              <a:rPr lang="ko"/>
              <a:t>가 요청을 처리할 수 없게 만드는 에러를 만났을 때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3.4 상태 코드</a:t>
            </a:r>
            <a:endParaRPr/>
          </a:p>
        </p:txBody>
      </p:sp>
      <p:sp>
        <p:nvSpPr>
          <p:cNvPr id="358" name="Google Shape;358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500 - 599 서버 에러 코드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502 Bad Gateway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3.4 상태 코드</a:t>
            </a:r>
            <a:endParaRPr/>
          </a:p>
        </p:txBody>
      </p:sp>
      <p:sp>
        <p:nvSpPr>
          <p:cNvPr id="364" name="Google Shape;364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500 - 599 서버 에러 코드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503 Service Unavailable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현재</a:t>
            </a:r>
            <a:r>
              <a:rPr lang="ko"/>
              <a:t>는 서버가 요청을 처리할 수 없는 상태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3.4 상태 코드</a:t>
            </a:r>
            <a:endParaRPr/>
          </a:p>
        </p:txBody>
      </p:sp>
      <p:sp>
        <p:nvSpPr>
          <p:cNvPr id="370" name="Google Shape;370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500 - 599 서버 에러 코드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504 Gateway Timeout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408(Request Timeout)</a:t>
            </a:r>
            <a:r>
              <a:rPr lang="ko"/>
              <a:t>과 비슷함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게이트웨이나 프락시에서 오는 응답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3.5 헤더</a:t>
            </a:r>
            <a:endParaRPr/>
          </a:p>
        </p:txBody>
      </p:sp>
      <p:sp>
        <p:nvSpPr>
          <p:cNvPr id="376" name="Google Shape;376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일</a:t>
            </a:r>
            <a:r>
              <a:rPr lang="ko"/>
              <a:t>반 헤더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요청 헤더(Request Header)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응답 헤더(Response Header)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엔터티 헤더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확장 헤더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3.5 헤더</a:t>
            </a:r>
            <a:endParaRPr/>
          </a:p>
        </p:txBody>
      </p:sp>
      <p:sp>
        <p:nvSpPr>
          <p:cNvPr id="382" name="Google Shape;382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일반 헤더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클라이언</a:t>
            </a:r>
            <a:r>
              <a:rPr lang="ko"/>
              <a:t>트, 서버 모두 사용하는 헤더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3.2 메시지</a:t>
            </a:r>
            <a:r>
              <a:rPr lang="ko"/>
              <a:t>의 각 부분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요</a:t>
            </a:r>
            <a:r>
              <a:rPr lang="ko"/>
              <a:t>청 메시지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ex) GET /hello-world HTTP/1.1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&lt;METHOD&gt; &lt;요청 URL&gt; &lt;버전&gt;</a:t>
            </a:r>
            <a:endParaRPr/>
          </a:p>
        </p:txBody>
      </p:sp>
      <p:cxnSp>
        <p:nvCxnSpPr>
          <p:cNvPr id="82" name="Google Shape;82;p17"/>
          <p:cNvCxnSpPr/>
          <p:nvPr/>
        </p:nvCxnSpPr>
        <p:spPr>
          <a:xfrm>
            <a:off x="990875" y="2571750"/>
            <a:ext cx="0" cy="734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7"/>
          <p:cNvCxnSpPr/>
          <p:nvPr/>
        </p:nvCxnSpPr>
        <p:spPr>
          <a:xfrm>
            <a:off x="1981725" y="2576250"/>
            <a:ext cx="0" cy="738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7"/>
          <p:cNvCxnSpPr/>
          <p:nvPr/>
        </p:nvCxnSpPr>
        <p:spPr>
          <a:xfrm>
            <a:off x="3242750" y="2567250"/>
            <a:ext cx="0" cy="729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3.5 헤더</a:t>
            </a:r>
            <a:endParaRPr/>
          </a:p>
        </p:txBody>
      </p:sp>
      <p:sp>
        <p:nvSpPr>
          <p:cNvPr id="388" name="Google Shape;388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일반 헤더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Connection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Date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MIME-Version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Trailer chunked transfer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Transfer-Encoding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Upgrade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Via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Cache-Control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Pragma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3.5 헤더</a:t>
            </a:r>
            <a:endParaRPr/>
          </a:p>
        </p:txBody>
      </p:sp>
      <p:sp>
        <p:nvSpPr>
          <p:cNvPr id="394" name="Google Shape;394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요청</a:t>
            </a:r>
            <a:r>
              <a:rPr lang="ko"/>
              <a:t> 헤더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UA-*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From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Host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Client-IP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User-Agent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Accept 관</a:t>
            </a:r>
            <a:r>
              <a:rPr lang="ko"/>
              <a:t>련 헤더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클라이언트가 무엇을 원하고 무엇을 할 수 있는지 열거한다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조건부 요청 헤더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요청 보안 헤더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프락시 요청 헤더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3.5 헤더</a:t>
            </a:r>
            <a:endParaRPr/>
          </a:p>
        </p:txBody>
      </p:sp>
      <p:sp>
        <p:nvSpPr>
          <p:cNvPr id="400" name="Google Shape;400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응</a:t>
            </a:r>
            <a:r>
              <a:rPr lang="ko"/>
              <a:t>답 헤더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Public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Retry-After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ServerTitle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Warning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협상 헤더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Accept-Ranges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Vary (CORS 캐싱과도 관계)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3.5 헤더</a:t>
            </a:r>
            <a:endParaRPr/>
          </a:p>
        </p:txBody>
      </p:sp>
      <p:sp>
        <p:nvSpPr>
          <p:cNvPr id="406" name="Google Shape;406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이외</a:t>
            </a:r>
            <a:r>
              <a:rPr lang="ko"/>
              <a:t> 헤더는 다른 장에서 자세히 다루고 있습니다.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3.2 메시지의 각 부분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요청 메시지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ex) GET /hello-world HTTP/1.1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&lt;METHOD&gt; &lt;요청 URL&gt; &lt;버전&gt;</a:t>
            </a:r>
            <a:endParaRPr/>
          </a:p>
        </p:txBody>
      </p:sp>
      <p:cxnSp>
        <p:nvCxnSpPr>
          <p:cNvPr id="91" name="Google Shape;91;p18"/>
          <p:cNvCxnSpPr/>
          <p:nvPr/>
        </p:nvCxnSpPr>
        <p:spPr>
          <a:xfrm>
            <a:off x="990875" y="2571750"/>
            <a:ext cx="0" cy="734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8"/>
          <p:cNvCxnSpPr/>
          <p:nvPr/>
        </p:nvCxnSpPr>
        <p:spPr>
          <a:xfrm>
            <a:off x="1981725" y="2576250"/>
            <a:ext cx="0" cy="738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8"/>
          <p:cNvCxnSpPr/>
          <p:nvPr/>
        </p:nvCxnSpPr>
        <p:spPr>
          <a:xfrm>
            <a:off x="3242750" y="2567250"/>
            <a:ext cx="0" cy="729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5325" y="1152476"/>
            <a:ext cx="4900374" cy="25554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/>
          <p:nvPr/>
        </p:nvSpPr>
        <p:spPr>
          <a:xfrm>
            <a:off x="3765300" y="1900675"/>
            <a:ext cx="1783500" cy="297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3.2 메시지의 각 부분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요청 메시지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ex) GET /hello-world HTTP/1.1</a:t>
            </a:r>
            <a:br>
              <a:rPr lang="ko"/>
            </a:br>
            <a:r>
              <a:rPr lang="ko"/>
              <a:t>      </a:t>
            </a:r>
            <a:r>
              <a:rPr b="1" lang="ko">
                <a:solidFill>
                  <a:srgbClr val="FF0000"/>
                </a:solidFill>
              </a:rPr>
              <a:t>&lt;CR&gt;&lt;LF&gt;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5325" y="1152476"/>
            <a:ext cx="4900374" cy="255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/>
          <p:nvPr/>
        </p:nvSpPr>
        <p:spPr>
          <a:xfrm>
            <a:off x="3783325" y="2062825"/>
            <a:ext cx="1783500" cy="297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3.2 메시지의 각 부분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응답</a:t>
            </a:r>
            <a:r>
              <a:rPr lang="ko"/>
              <a:t> 메시지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7200" y="1255125"/>
            <a:ext cx="5473101" cy="285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/>
          <p:nvPr/>
        </p:nvSpPr>
        <p:spPr>
          <a:xfrm>
            <a:off x="1612400" y="2416363"/>
            <a:ext cx="1026900" cy="5316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 txBox="1"/>
          <p:nvPr/>
        </p:nvSpPr>
        <p:spPr>
          <a:xfrm>
            <a:off x="1468275" y="2747425"/>
            <a:ext cx="1783500" cy="9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solidFill>
                  <a:schemeClr val="dk1"/>
                </a:solidFill>
              </a:rPr>
              <a:t>버전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3.2 메시지의 각 부분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응답 메시지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7200" y="1255125"/>
            <a:ext cx="5473101" cy="285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/>
          <p:nvPr/>
        </p:nvSpPr>
        <p:spPr>
          <a:xfrm>
            <a:off x="2549225" y="2416350"/>
            <a:ext cx="702600" cy="5316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1"/>
          <p:cNvSpPr txBox="1"/>
          <p:nvPr/>
        </p:nvSpPr>
        <p:spPr>
          <a:xfrm>
            <a:off x="1864625" y="2756425"/>
            <a:ext cx="2576400" cy="9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solidFill>
                  <a:schemeClr val="dk1"/>
                </a:solidFill>
              </a:rPr>
              <a:t>상태 코드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