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EB Garamond Medium"/>
      <p:regular r:id="rId34"/>
      <p:bold r:id="rId35"/>
      <p:italic r:id="rId36"/>
      <p:boldItalic r:id="rId37"/>
    </p:embeddedFont>
    <p:embeddedFont>
      <p:font typeface="EB Garamond SemiBold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C00982-08E8-4105-B96B-26AACEF4728D}">
  <a:tblStyle styleId="{7FC00982-08E8-4105-B96B-26AACEF472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SemiBold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EBGaramondSemiBold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BGaramondMedium-bold.fntdata"/><Relationship Id="rId34" Type="http://schemas.openxmlformats.org/officeDocument/2006/relationships/font" Target="fonts/EBGaramondMedium-regular.fntdata"/><Relationship Id="rId37" Type="http://schemas.openxmlformats.org/officeDocument/2006/relationships/font" Target="fonts/EBGaramondMedium-boldItalic.fntdata"/><Relationship Id="rId36" Type="http://schemas.openxmlformats.org/officeDocument/2006/relationships/font" Target="fonts/EBGaramondMedium-italic.fntdata"/><Relationship Id="rId39" Type="http://schemas.openxmlformats.org/officeDocument/2006/relationships/font" Target="fonts/EBGaramondSemiBold-bold.fntdata"/><Relationship Id="rId38" Type="http://schemas.openxmlformats.org/officeDocument/2006/relationships/font" Target="fonts/EBGaramondSemiBold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c63a582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c63a582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5451387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5451387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5451387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5451387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5451387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5451387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5451387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5451387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c63a582c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c63a582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c63a582c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c63a582c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c63a582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c63a582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73b66e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73b66e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73b66e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73b66e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73b66e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73b66e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73b66e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73b66e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73b66e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73b66e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73b66e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73b66e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c63a582c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c63a582c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c63a582c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c63a582c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5451387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5451387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c63a5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c63a5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006a014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006a014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e545138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e545138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06a014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06a014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06a014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06a014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06a014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06a014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5451387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5451387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5451387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5451387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89cea2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89cea2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">
  <p:cSld name="Section Header 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09576" y="2733868"/>
            <a:ext cx="74037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800"/>
            </a:lvl1pPr>
            <a:lvl2pPr indent="-32385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402907" y="2047051"/>
            <a:ext cx="811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3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298955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17225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100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800"/>
            </a:lvl1pPr>
            <a:lvl2pPr indent="-32385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17225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100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28625" y="974884"/>
            <a:ext cx="21003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2806065" y="974884"/>
            <a:ext cx="52779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17225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100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62940" y="974884"/>
            <a:ext cx="74124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17225" spcFirstLastPara="1" rIns="13715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100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62940" y="974884"/>
            <a:ext cx="7412400" cy="3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93410" y="4655071"/>
            <a:ext cx="1031294" cy="17016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621506" y="457438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321040" y="466820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351473"/>
            <a:ext cx="6846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68460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21040" y="466820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zryu@ucdavis.edu" TargetMode="External"/><Relationship Id="rId4" Type="http://schemas.openxmlformats.org/officeDocument/2006/relationships/hyperlink" Target="mailto:tyuchang@ucdavis.edu" TargetMode="External"/><Relationship Id="rId5" Type="http://schemas.openxmlformats.org/officeDocument/2006/relationships/hyperlink" Target="mailto:cyating@ucdavis.edu" TargetMode="External"/><Relationship Id="rId6" Type="http://schemas.openxmlformats.org/officeDocument/2006/relationships/hyperlink" Target="mailto:cywwang@ucdavis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EB Garamond SemiBold"/>
                <a:ea typeface="EB Garamond SemiBold"/>
                <a:cs typeface="EB Garamond SemiBold"/>
                <a:sym typeface="EB Garamond SemiBold"/>
              </a:rPr>
              <a:t>FUNCTIONAL VERIFICATION AND FAULT MODELING OF A RISC-V REGISTER FILE USING SYSTEMVERILOG</a:t>
            </a:r>
            <a:endParaRPr sz="33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609600" y="2797175"/>
            <a:ext cx="792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Group 9: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Zherong Yu(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zryu@ucdavis.edu</a:t>
            </a:r>
            <a:r>
              <a:rPr lang="en" sz="1200">
                <a:solidFill>
                  <a:schemeClr val="dk1"/>
                </a:solidFill>
              </a:rPr>
              <a:t>)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Camille Chang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tyuchang@ucdavis.edu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Yating Chang (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cyating@ucdavis.edu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Chi-Yun (William) Wang (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cywwang@ucdavis.edu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1421275" y="4626275"/>
            <a:ext cx="5253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EEC283 SQ25 ADVANCED DESIGN VERIFICATION OF DIGITAL SYSTEMS</a:t>
            </a:r>
            <a:r>
              <a:rPr lang="en" sz="12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estbench Structure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96450" y="1196175"/>
            <a:ext cx="48459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1) Clock generation: 10 ns period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2) Instantiate DUT + Golden Model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3) Checker: compare DUT outputs vs. Golden array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4) Directed Tests (4 corner‐case scenarios)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5) Randomized Tests (10 000 vectors)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75" y="1196175"/>
            <a:ext cx="3782749" cy="28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Test</a:t>
            </a:r>
            <a:r>
              <a:rPr lang="en"/>
              <a:t>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900"/>
            <a:ext cx="4667900" cy="3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25" y="1694925"/>
            <a:ext cx="4387574" cy="1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298955"/>
            <a:ext cx="4479000" cy="3771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Randomized </a:t>
            </a:r>
            <a:r>
              <a:rPr lang="en" sz="2000">
                <a:solidFill>
                  <a:srgbClr val="42FEE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42FE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49475"/>
            <a:ext cx="4326600" cy="24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4305425" y="1324850"/>
            <a:ext cx="50544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a 200 ns delay, we launch 10 000 randomized vectors.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each iteration: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= $urandom_range(0,1)</a:t>
            </a:r>
            <a:r>
              <a:rPr lang="en">
                <a:solidFill>
                  <a:schemeClr val="dk1"/>
                </a:solidFill>
              </a:rPr>
              <a:t> selects random write‐enable.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waddr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raddr1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raddr2</a:t>
            </a:r>
            <a:r>
              <a:rPr lang="en">
                <a:solidFill>
                  <a:schemeClr val="dk1"/>
                </a:solidFill>
              </a:rPr>
              <a:t> each get a random number 0..31.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wdata</a:t>
            </a:r>
            <a:r>
              <a:rPr lang="en">
                <a:solidFill>
                  <a:schemeClr val="dk1"/>
                </a:solidFill>
              </a:rPr>
              <a:t> is a random 32-bit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We wait 10 ns so that each combination has exactly one clock cycle to propagate.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278400"/>
            <a:ext cx="4449299" cy="12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298950"/>
            <a:ext cx="76539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(All Possible Single-BIt)</a:t>
            </a:r>
            <a:endParaRPr/>
          </a:p>
        </p:txBody>
      </p:sp>
      <p:pic>
        <p:nvPicPr>
          <p:cNvPr id="138" name="Google Shape;138;p21" title="Screenshot 2025-06-01 1513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75" y="3159450"/>
            <a:ext cx="7403700" cy="10364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1"/>
          <p:cNvSpPr txBox="1"/>
          <p:nvPr/>
        </p:nvSpPr>
        <p:spPr>
          <a:xfrm>
            <a:off x="639375" y="838925"/>
            <a:ext cx="740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x0  = 00000000_00000000_00000000_00000000  (bit 31 .. bit 0)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x1  = 00000000_00000000_00000000_00000000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x2  = ...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x31 = 00000000_00000000_00000000_00000000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 Total Possible Faults: 32x32x2=2048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801825" y="3013600"/>
            <a:ext cx="105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51.7%</a:t>
            </a:r>
            <a:endParaRPr b="1"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39375" y="2485338"/>
            <a:ext cx="7403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Register 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x15 = 00000000_00000000_000</a:t>
            </a:r>
            <a:r>
              <a:rPr b="1" lang="en" sz="15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↑ bit 18 (value = 1)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erage and Results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1528061"/>
            <a:ext cx="8031249" cy="2087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91000"/>
            <a:ext cx="8844000" cy="6234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 generation of Single-Bit stuck-at faults)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1070363" y="7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{7FC00982-08E8-4105-B96B-26AACEF4728D}</a:tableStyleId>
              </a:tblPr>
              <a:tblGrid>
                <a:gridCol w="1774375"/>
                <a:gridCol w="2371050"/>
                <a:gridCol w="2557850"/>
              </a:tblGrid>
              <a:tr h="50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Covergroup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What It Tracks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Why It's Important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10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fault_cov</a:t>
                      </a:r>
                      <a:endParaRPr b="1" sz="2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Fault type × register address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Ensures all stuck-at faults are tested broadly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10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write_cov</a:t>
                      </a:r>
                      <a:endParaRPr b="1" sz="2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Write address × data pattern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Ensures variety in data stimulus per register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103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read_cov</a:t>
                      </a:r>
                      <a:endParaRPr b="1" sz="2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Read address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Ensures every register is read and verified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298950"/>
            <a:ext cx="9104100" cy="6234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 generation of Single-Bit stuck-at faults)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4" title="Screenshot 2025-06-01 002832.png"/>
          <p:cNvPicPr preferRelativeResize="0"/>
          <p:nvPr/>
        </p:nvPicPr>
        <p:blipFill rotWithShape="1">
          <a:blip r:embed="rId3">
            <a:alphaModFix/>
          </a:blip>
          <a:srcRect b="0" l="754" r="0" t="0"/>
          <a:stretch/>
        </p:blipFill>
        <p:spPr>
          <a:xfrm>
            <a:off x="653325" y="2256000"/>
            <a:ext cx="6963425" cy="89258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4" title="Screenshot 2025-06-01 001910.png"/>
          <p:cNvPicPr preferRelativeResize="0"/>
          <p:nvPr/>
        </p:nvPicPr>
        <p:blipFill rotWithShape="1">
          <a:blip r:embed="rId4">
            <a:alphaModFix/>
          </a:blip>
          <a:srcRect b="0" l="754" r="0" t="0"/>
          <a:stretch/>
        </p:blipFill>
        <p:spPr>
          <a:xfrm>
            <a:off x="653325" y="3457125"/>
            <a:ext cx="6963426" cy="9260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25" y="1006000"/>
            <a:ext cx="6963425" cy="10632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4"/>
          <p:cNvSpPr txBox="1"/>
          <p:nvPr/>
        </p:nvSpPr>
        <p:spPr>
          <a:xfrm>
            <a:off x="4356800" y="2356200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97.04%</a:t>
            </a:r>
            <a:endParaRPr b="1" sz="1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356800" y="123502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94.96%</a:t>
            </a:r>
            <a:endParaRPr b="1" sz="1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356800" y="357022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97.56%</a:t>
            </a:r>
            <a:endParaRPr b="1" sz="1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298950"/>
            <a:ext cx="77556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(Random, Single-Bit stuck-at)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836000"/>
            <a:ext cx="6034000" cy="1494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250" y="1664025"/>
            <a:ext cx="6033999" cy="16055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255" y="2706975"/>
            <a:ext cx="6011469" cy="1605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0" y="298950"/>
            <a:ext cx="74958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(Multi-Bits stuck-at faults)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662950" y="1001480"/>
            <a:ext cx="7403700" cy="71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Inject faults into Bit 5, 18, and 27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Register x15 = 0x08040020 = 0000_</a:t>
            </a: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000_0000_0</a:t>
            </a: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00_0000_0000_00</a:t>
            </a:r>
            <a:r>
              <a:rPr b="1" lang="e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0_0000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 title="Screenshot 2025-06-01 1618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0" y="1891175"/>
            <a:ext cx="5498951" cy="107549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00" y="3121860"/>
            <a:ext cx="5498949" cy="110706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6"/>
          <p:cNvSpPr txBox="1"/>
          <p:nvPr/>
        </p:nvSpPr>
        <p:spPr>
          <a:xfrm>
            <a:off x="5917850" y="281977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Weighted Avg = 99.56%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0" y="298950"/>
            <a:ext cx="74217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(Multi-Bits stuck-at faults)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75" y="855412"/>
            <a:ext cx="7118626" cy="17163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88" y="2716805"/>
            <a:ext cx="7118624" cy="158465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Presentation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Outline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91840" y="984534"/>
            <a:ext cx="74037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RISC - V Architecture Basics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Goals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RTL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Testbench (Deterministic Inputs &amp; Random Generation Test)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Fault Injection (Stuck-ats &amp; bit-flips)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32075" y="90600"/>
            <a:ext cx="8898300" cy="6510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(Single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Bit-Flip Fault, Random Generation)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00" y="2571746"/>
            <a:ext cx="7334400" cy="779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00" y="3538700"/>
            <a:ext cx="7334400" cy="82501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28"/>
          <p:cNvSpPr txBox="1"/>
          <p:nvPr/>
        </p:nvSpPr>
        <p:spPr>
          <a:xfrm>
            <a:off x="914025" y="817800"/>
            <a:ext cx="73344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Faults: 32x32=1024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Register x15 = 0000_1000_0000_0100_0</a:t>
            </a:r>
            <a:r>
              <a:rPr b="1" lang="en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00_0000_0010_0000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↑ Toggle bit 18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 0000_1000_0000_0100_0</a:t>
            </a:r>
            <a:r>
              <a:rPr b="1" lang="en" sz="16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00_0000_0010_0000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0" y="298950"/>
            <a:ext cx="90657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</a:t>
            </a:r>
            <a:r>
              <a:rPr lang="en"/>
              <a:t>Bit-Flip Fault, Random Generation)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954"/>
            <a:ext cx="8839202" cy="239306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0" y="298950"/>
            <a:ext cx="9144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Bit-Flip Fault, Deterministic Inputs)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064525"/>
            <a:ext cx="7972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4200"/>
            <a:ext cx="8839199" cy="219340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Regression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146250" y="1016313"/>
            <a:ext cx="46674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of Regression 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supports automation; running multiple testbenches with logging and coverage reports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crucial in iterative design and verification flows, especially when you: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fault injection mechanisms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updated assertions or covergroups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600" y="1016313"/>
            <a:ext cx="3896151" cy="10699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p31"/>
          <p:cNvSpPr txBox="1"/>
          <p:nvPr/>
        </p:nvSpPr>
        <p:spPr>
          <a:xfrm>
            <a:off x="5101625" y="554613"/>
            <a:ext cx="37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029175" y="2212288"/>
            <a:ext cx="38961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you didn’t re-run the original testbenches like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tb_regfile_bitflip.sv</a:t>
            </a:r>
            <a:r>
              <a:rPr lang="en" sz="1200"/>
              <a:t> or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tb_regfile_all.sv</a:t>
            </a:r>
            <a:r>
              <a:rPr lang="en" sz="1200"/>
              <a:t>,</a:t>
            </a:r>
            <a:br>
              <a:rPr lang="en" sz="1200"/>
            </a:br>
            <a:r>
              <a:rPr lang="en" sz="1200"/>
              <a:t> you would </a:t>
            </a:r>
            <a:r>
              <a:rPr b="1" lang="en" sz="1200"/>
              <a:t>never realize that the data written during normal operation is being unintentionally flipped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seems like you added a new feature,</a:t>
            </a:r>
            <a:br>
              <a:rPr lang="en" sz="1200"/>
            </a:br>
            <a:r>
              <a:rPr lang="en" sz="1200"/>
              <a:t> but in reality, </a:t>
            </a:r>
            <a:r>
              <a:rPr b="1" lang="en" sz="1200">
                <a:solidFill>
                  <a:srgbClr val="FF0000"/>
                </a:solidFill>
              </a:rPr>
              <a:t>you’ve broken the basic functionality</a:t>
            </a:r>
            <a:r>
              <a:rPr lang="en" sz="1200">
                <a:solidFill>
                  <a:srgbClr val="FF0000"/>
                </a:solidFill>
              </a:rPr>
              <a:t>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This silicon could not pass to DFT, </a:t>
            </a:r>
            <a:r>
              <a:rPr lang="en" sz="1200">
                <a:solidFill>
                  <a:srgbClr val="FF0000"/>
                </a:solidFill>
              </a:rPr>
              <a:t>Physical</a:t>
            </a:r>
            <a:r>
              <a:rPr lang="en" sz="1200">
                <a:solidFill>
                  <a:srgbClr val="FF0000"/>
                </a:solidFill>
              </a:rPr>
              <a:t> , and tapout.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0" y="298950"/>
            <a:ext cx="57228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of </a:t>
            </a:r>
            <a:r>
              <a:rPr lang="en"/>
              <a:t>Regression code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150150" y="773100"/>
            <a:ext cx="88437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1. Environment Setup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and re-create the working simulation library / Create folders for logs and coverage reports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2. Compilation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vlog</a:t>
            </a:r>
            <a:r>
              <a:rPr lang="en"/>
              <a:t> to compile RTL and TB files / Apply coverage options (like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-cover sbcefx</a:t>
            </a:r>
            <a:r>
              <a:rPr lang="en"/>
              <a:t>) to enable statement, branch, condition, expression, and toggle coverage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3. Simulation Execution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vsim -c</a:t>
            </a:r>
            <a:r>
              <a:rPr lang="en"/>
              <a:t> to run simulations in command-line batch mode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4. Coverage Report Generation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vcover report</a:t>
            </a:r>
            <a:r>
              <a:rPr lang="en"/>
              <a:t> to generate HTML reports  / 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vcover merge</a:t>
            </a:r>
            <a:r>
              <a:rPr lang="en"/>
              <a:t> to combine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.ucdb</a:t>
            </a:r>
            <a:r>
              <a:rPr lang="en"/>
              <a:t> files for summary and analysis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Conclusion and future work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55450" y="4086650"/>
            <a:ext cx="8563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For regression part, we may purchase license to achieve advanced </a:t>
            </a:r>
            <a:r>
              <a:rPr lang="en" sz="1500">
                <a:solidFill>
                  <a:schemeClr val="dk1"/>
                </a:solidFill>
              </a:rPr>
              <a:t>simulation software</a:t>
            </a:r>
            <a:r>
              <a:rPr lang="en" sz="1500">
                <a:solidFill>
                  <a:schemeClr val="dk1"/>
                </a:solidFill>
              </a:rPr>
              <a:t> functions.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711800" y="120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{7FC00982-08E8-4105-B96B-26AACEF4728D}</a:tableStyleId>
              </a:tblPr>
              <a:tblGrid>
                <a:gridCol w="1068750"/>
                <a:gridCol w="1159900"/>
                <a:gridCol w="1135050"/>
                <a:gridCol w="4515300"/>
              </a:tblGrid>
              <a:tr h="557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Test Type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Functional Coverage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Fault Detection Rate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Notes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Bit-Flip Fault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Low</a:t>
                      </a:r>
                      <a:r>
                        <a:rPr lang="en" sz="1100"/>
                        <a:t> (e.g. ~33%)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High</a:t>
                      </a:r>
                      <a:r>
                        <a:rPr lang="en" sz="1100"/>
                        <a:t> (100%)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 is low because flips target random combinations, but many flips cause visible effects.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Multi-Bit Faults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High</a:t>
                      </a:r>
                      <a:r>
                        <a:rPr lang="en" sz="1100"/>
                        <a:t> (≥97%)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High</a:t>
                      </a:r>
                      <a:r>
                        <a:rPr lang="en" sz="1100"/>
                        <a:t> (≥97%)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bits flipped per test → more fault bins covered, higher chance of detection.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All Single-Bit Faults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Very High</a:t>
                      </a:r>
                      <a:r>
                        <a:rPr lang="en" sz="1100"/>
                        <a:t> (100%)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b="1" lang="en" sz="1100"/>
                        <a:t>Moderate</a:t>
                      </a:r>
                      <a:r>
                        <a:rPr lang="en" sz="1100"/>
                        <a:t> (~51%)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Systematically inject all 2048 faults, but many do not propagate to outputs (masked).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3"/>
          <p:cNvSpPr txBox="1"/>
          <p:nvPr/>
        </p:nvSpPr>
        <p:spPr>
          <a:xfrm>
            <a:off x="701050" y="692238"/>
            <a:ext cx="790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Coverage ＆ Fault Detection Comparison Table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uture work 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1213740" y="907509"/>
            <a:ext cx="74037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Try multi-bit-flip faults testing, increase fault coverage</a:t>
            </a:r>
            <a:endParaRPr/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1213750" y="14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{7FC00982-08E8-4105-B96B-26AACEF4728D}</a:tableStyleId>
              </a:tblPr>
              <a:tblGrid>
                <a:gridCol w="1536575"/>
                <a:gridCol w="1758975"/>
                <a:gridCol w="2729450"/>
              </a:tblGrid>
              <a:tr h="536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Fault Type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 Register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(32 Registers)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1-bit flip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</a:t>
                      </a:r>
                      <a:r>
                        <a:rPr lang="en"/>
                        <a:t>x 32</a:t>
                      </a:r>
                      <a:r>
                        <a:rPr lang="en"/>
                        <a:t> = 1024</a:t>
                      </a:r>
                      <a:r>
                        <a:rPr lang="en"/>
                        <a:t> </a:t>
                      </a:r>
                      <a:r>
                        <a:rPr b="1" lang="en" sz="1300"/>
                        <a:t> faults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2-bit flip as a group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 x 32 = 15,872</a:t>
                      </a:r>
                      <a:r>
                        <a:rPr lang="en"/>
                        <a:t> </a:t>
                      </a:r>
                      <a:r>
                        <a:rPr b="1" lang="en" sz="1300"/>
                        <a:t> faults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5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3-bit flip as a group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4,960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4960 x 32 = 158,720</a:t>
                      </a:r>
                      <a:r>
                        <a:rPr lang="en"/>
                        <a:t> </a:t>
                      </a:r>
                      <a:r>
                        <a:rPr b="1" lang="en" sz="1300"/>
                        <a:t> faults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6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Subtotal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5,488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176,616 faults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3345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66950" y="832200"/>
            <a:ext cx="8210100" cy="347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RISC-V Architecture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open-source, modular instruction set architecture (ISA) based on the Reduced Instruction Set Computing (RISC) principles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Allowing custom extensions without licensing fees, which enables innovation, flexibility, and cost savings across a wide range of computing applications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Register file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32 × 32-bit general-purpose registers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Project focus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 a RISC-V-compatible register 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Verify correctness using SystemVerilog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1371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Analyze fault resilience with modeled hardware errors (faults injection)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0" y="298950"/>
            <a:ext cx="56079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- V Architecture Advantages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72575" y="917098"/>
            <a:ext cx="7403700" cy="416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Open and Royalty-Free</a:t>
            </a:r>
            <a:r>
              <a:rPr lang="en"/>
              <a:t>: No licensing fees, encouraging global adoption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Modular and Extensible</a:t>
            </a:r>
            <a:r>
              <a:rPr lang="en"/>
              <a:t>: Optional standard extensions for tailoring performance (e.g., floating-point, vector, security)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Simplicity</a:t>
            </a:r>
            <a:r>
              <a:rPr lang="en"/>
              <a:t>: Smaller instruction set enables efficient hardware and low power usage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Scalability</a:t>
            </a:r>
            <a:r>
              <a:rPr lang="en"/>
              <a:t>: Applicable to embedded, consumer, automotive, and high-performance systems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Growing Ecosystem</a:t>
            </a:r>
            <a:r>
              <a:rPr lang="en"/>
              <a:t>: Increasing support from tools, compilers (e.g., GCC, LLVM), and industry players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0" y="298950"/>
            <a:ext cx="70623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- V Architecture Expected Future Growth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20900" y="1020500"/>
            <a:ext cx="8902200" cy="377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Market Size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Projected to grow from $6.1B (2023) to $92.7B (2030)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Unit Shipments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Expected to rise from 1.3B units (2023) to 16.2B units (2030)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Industry Adoption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Automotive: 66% annual growth expected due to AI and edge computing needs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Consumer &amp; Industrial: Widespread use in smart devices and IoT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and HPC: Companies like Rivos are developing RISC-V-based chips for AI workloads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Geopolitical Momentum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Asia - Pacific countries promoting RISC-V to reduce dependency on foreign IP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Growth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" y="1265650"/>
            <a:ext cx="4556326" cy="2568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425" y="1042876"/>
            <a:ext cx="4479000" cy="28352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O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verview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62950" y="974874"/>
            <a:ext cx="7403700" cy="388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a parameterized 32×32 register file in Verilog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Enforce RISC-V constraints (e.g., x0 = 0)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 a SystemVerilog testbench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Deterministic and randomized 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Measure and maximize functional coverage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Inject and analyze faults (stuck-at, bit-flip)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0" y="298955"/>
            <a:ext cx="4479000" cy="3771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RISC-V Reg File Constraints</a:t>
            </a:r>
            <a:endParaRPr sz="2000"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31495" y="984500"/>
            <a:ext cx="3816000" cy="33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registers, each 32 bits wide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Dual asynchronous read ports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synchronous write port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x0 register: hardwired to 0 (write-protected)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design to allow scalability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SystemVerilog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-based RTL implementation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34594" l="50264" r="1222" t="8357"/>
          <a:stretch/>
        </p:blipFill>
        <p:spPr>
          <a:xfrm>
            <a:off x="5533925" y="1174350"/>
            <a:ext cx="2989325" cy="25890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anchorCtr="0" anchor="ctr" bIns="34275" lIns="617225" spcFirstLastPara="1" rIns="1371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 D</a:t>
            </a:r>
            <a:r>
              <a:rPr lang="en"/>
              <a:t>esign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25" y="724925"/>
            <a:ext cx="3481749" cy="37998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7"/>
          <p:cNvSpPr txBox="1"/>
          <p:nvPr/>
        </p:nvSpPr>
        <p:spPr>
          <a:xfrm>
            <a:off x="4572000" y="752700"/>
            <a:ext cx="41250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b="1" lang="en">
                <a:solidFill>
                  <a:schemeClr val="dk1"/>
                </a:solidFill>
              </a:rPr>
              <a:t>32×32 Storage Array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logic [WIDTH-1:0] mem [0:DEPTH-1];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b="1" lang="en">
                <a:solidFill>
                  <a:schemeClr val="dk1"/>
                </a:solidFill>
              </a:rPr>
              <a:t>x0 Hardwired to Zero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always_ff block, if (waddr != 0) means writes to waddr == 0 (x0) are ignored. In the combinational reads, assign rdata = (raddr == 0) ? 32’h0 : mem[raddr] ensures any read from x0 always returns zero.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b="1" lang="en">
                <a:solidFill>
                  <a:schemeClr val="dk1"/>
                </a:solidFill>
              </a:rPr>
              <a:t>Two Asynchronous Read Ports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b="1" lang="en">
                <a:solidFill>
                  <a:schemeClr val="dk1"/>
                </a:solidFill>
              </a:rPr>
              <a:t>One Synchronous Write Port (Write-First)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posedge clk, if we &amp;&amp; waddr != 0, we perform mem[waddr] &lt;= wdata;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