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EB Garamond Medium" panose="020F0502020204030204" pitchFamily="2" charset="0"/>
      <p:regular r:id="rId30"/>
      <p:bold r:id="rId31"/>
      <p:italic r:id="rId32"/>
      <p:boldItalic r:id="rId33"/>
    </p:embeddedFont>
    <p:embeddedFont>
      <p:font typeface="EB Garamond SemiBold" panose="020F0502020204030204" pitchFamily="2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Roboto Mono" panose="020F050202020403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0ACB58-9179-4DBD-8A0F-939ADE5BEC75}">
  <a:tblStyle styleId="{290ACB58-9179-4DBD-8A0F-939ADE5BEC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c63a582c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c63a582c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5451387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5451387b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5451387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5451387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5451387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5451387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5451387b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5451387b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c63a582c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c63a582c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c63a582c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c63a582c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c63a582c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c63a582c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73b66ec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73b66ec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73b66ec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73b66ec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73b66ec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73b66ec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73b66ec7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f73b66ec7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73b66ec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f73b66ec7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73b66ec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73b66ec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c63a582c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c63a582c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fc63a582c_4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fc63a582c_4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5451387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5451387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c63a582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c63a582c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006a014a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006a014a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e5451387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e5451387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06a014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06a014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06a014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06a014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06a014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06a014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5451387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5451387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5451387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5451387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e89cea25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e89cea25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hite">
  <p:cSld name="Section Header Whit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409576" y="2733868"/>
            <a:ext cx="74037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800"/>
            </a:lvl1pPr>
            <a:lvl2pPr marL="914400" lvl="1" indent="-3238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2"/>
          </p:nvPr>
        </p:nvSpPr>
        <p:spPr>
          <a:xfrm>
            <a:off x="402907" y="2047051"/>
            <a:ext cx="8110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36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17225" tIns="34275" rIns="137150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800"/>
            </a:lvl1pPr>
            <a:lvl2pPr marL="914400" lvl="1" indent="-32385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17225" tIns="34275" rIns="137150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28625" y="974884"/>
            <a:ext cx="21003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/>
            </a:lvl1pPr>
            <a:lvl2pPr marL="914400" lvl="1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2806065" y="974884"/>
            <a:ext cx="52779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17225" tIns="34275" rIns="137150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2940" y="974884"/>
            <a:ext cx="74124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298979"/>
            <a:ext cx="4479000" cy="36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17225" tIns="34275" rIns="137150" bIns="342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 b="1">
                <a:solidFill>
                  <a:srgbClr val="42FEED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62940" y="974884"/>
            <a:ext cx="7412400" cy="3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/>
            </a:lvl1pPr>
            <a:lvl2pPr marL="914400" lvl="1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321040" y="468082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3410" y="4655071"/>
            <a:ext cx="1031294" cy="17016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/>
          <p:nvPr/>
        </p:nvSpPr>
        <p:spPr>
          <a:xfrm>
            <a:off x="621506" y="4574381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321040" y="466820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1461611" y="4668679"/>
            <a:ext cx="304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0" y="351473"/>
            <a:ext cx="68460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6846000" cy="29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38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6134696" y="4672847"/>
            <a:ext cx="2057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21040" y="4668203"/>
            <a:ext cx="391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ryu@ucdav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cywwang@ucdavis.edu" TargetMode="External"/><Relationship Id="rId5" Type="http://schemas.openxmlformats.org/officeDocument/2006/relationships/hyperlink" Target="mailto:cyating@ucdavis.edu" TargetMode="External"/><Relationship Id="rId4" Type="http://schemas.openxmlformats.org/officeDocument/2006/relationships/hyperlink" Target="mailto:tyuchang@ucdavi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EB Garamond SemiBold"/>
                <a:ea typeface="EB Garamond SemiBold"/>
                <a:cs typeface="EB Garamond SemiBold"/>
                <a:sym typeface="EB Garamond SemiBold"/>
              </a:rPr>
              <a:t>FUNCTIONAL VERIFICATION AND FAULT MODELING OF A RISC-V REGISTER FILE USING SYSTEMVERILOG</a:t>
            </a:r>
            <a:endParaRPr sz="3300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57" name="Google Shape;57;p9"/>
          <p:cNvSpPr txBox="1"/>
          <p:nvPr/>
        </p:nvSpPr>
        <p:spPr>
          <a:xfrm>
            <a:off x="609600" y="2797175"/>
            <a:ext cx="7924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Group 9: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Zherong Yu(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zryu@ucdavis.edu</a:t>
            </a:r>
            <a:r>
              <a:rPr lang="en" sz="1200">
                <a:solidFill>
                  <a:schemeClr val="dk1"/>
                </a:solidFill>
              </a:rPr>
              <a:t>)</a:t>
            </a:r>
            <a:r>
              <a:rPr lang="en" sz="26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Camille Chang (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tyuchang@ucdavis.edu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Yating Chang (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cyating@ucdavis.edu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Chi-Yun (William) Wang (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cywwang@ucdavis.edu</a:t>
            </a:r>
            <a:r>
              <a:rPr lang="en" sz="1200">
                <a:solidFill>
                  <a:schemeClr val="dk1"/>
                </a:solidFill>
              </a:rPr>
              <a:t>)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8" name="Google Shape;58;p9"/>
          <p:cNvSpPr txBox="1"/>
          <p:nvPr/>
        </p:nvSpPr>
        <p:spPr>
          <a:xfrm>
            <a:off x="1421275" y="4626275"/>
            <a:ext cx="52536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FEFEF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EEC283 SQ25 ADVANCED DESIGN VERIFICATION OF DIGITAL SYSTEMS</a:t>
            </a:r>
            <a:r>
              <a:rPr lang="en" sz="1200">
                <a:solidFill>
                  <a:srgbClr val="EFEFE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200">
              <a:solidFill>
                <a:srgbClr val="EFEFE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 Structure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96450" y="1196175"/>
            <a:ext cx="48459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1) Clock generation: 10 ns period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2) Instantiate DUT + Golden Model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3) Checker: compare DUT outputs vs. Golden array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4) Directed Tests (4 corner‐case scenarios) 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5) Randomized Tests (10 000 vectors)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875" y="1196175"/>
            <a:ext cx="3782749" cy="28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Tests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3900"/>
            <a:ext cx="4667900" cy="3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425" y="1694925"/>
            <a:ext cx="4387574" cy="1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771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Randomized </a:t>
            </a:r>
            <a:r>
              <a:rPr lang="en" sz="2000">
                <a:solidFill>
                  <a:srgbClr val="42FEED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00">
                <a:solidFill>
                  <a:srgbClr val="42FEE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49475"/>
            <a:ext cx="4326600" cy="24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4305425" y="1324850"/>
            <a:ext cx="50544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After a 200 ns delay, we launch 10 000 randomized vectors.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each iteration: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we = $urandom_range(0,1)</a:t>
            </a:r>
            <a:r>
              <a:rPr lang="en">
                <a:solidFill>
                  <a:schemeClr val="dk1"/>
                </a:solidFill>
              </a:rPr>
              <a:t> selects random write‐enable.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waddr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raddr1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raddr2</a:t>
            </a:r>
            <a:r>
              <a:rPr lang="en">
                <a:solidFill>
                  <a:schemeClr val="dk1"/>
                </a:solidFill>
              </a:rPr>
              <a:t> each get a random number 0..31.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wdata</a:t>
            </a:r>
            <a:r>
              <a:rPr lang="en">
                <a:solidFill>
                  <a:schemeClr val="dk1"/>
                </a:solidFill>
              </a:rPr>
              <a:t> is a random 32-bit value.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We wait 10 ns so that each combination has exactly one clock cycle to propagate.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3278400"/>
            <a:ext cx="4449299" cy="12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76539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(All Possible Single-BIt)</a:t>
            </a:r>
            <a:endParaRPr/>
          </a:p>
        </p:txBody>
      </p:sp>
      <p:pic>
        <p:nvPicPr>
          <p:cNvPr id="138" name="Google Shape;138;p21" title="Screenshot 2025-06-01 1513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75" y="3159450"/>
            <a:ext cx="7403700" cy="10364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9" name="Google Shape;139;p21"/>
          <p:cNvSpPr txBox="1"/>
          <p:nvPr/>
        </p:nvSpPr>
        <p:spPr>
          <a:xfrm>
            <a:off x="639375" y="838925"/>
            <a:ext cx="7403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x0  = 00000000_00000000_00000000_00000000  (bit 31 .. bit 0)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x1  = 00000000_00000000_00000000_00000000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x2  = ...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...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 x31 = 00000000_00000000_00000000_00000000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 Total Possible Faults: 32x32x2=2048</a:t>
            </a:r>
            <a:endParaRPr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801825" y="3013600"/>
            <a:ext cx="10506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51.7%</a:t>
            </a:r>
            <a:endParaRPr sz="18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39375" y="2485338"/>
            <a:ext cx="74037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Register x15 = 00000000_00000000_000</a:t>
            </a:r>
            <a:r>
              <a:rPr lang="en" sz="15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0000_00000000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↑ bit 18 (value = 1)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5" y="1528061"/>
            <a:ext cx="8031249" cy="2087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0" y="91000"/>
            <a:ext cx="8844000" cy="6234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 generation of Single-Bit stuck-at faults)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1070363" y="7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{290ACB58-9179-4DBD-8A0F-939ADE5BEC75}</a:tableStyleId>
              </a:tblPr>
              <a:tblGrid>
                <a:gridCol w="177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Covergroup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What It Tracks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Why It's Important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fault_cov</a:t>
                      </a:r>
                      <a:endParaRPr sz="2000" b="1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Fault type × register address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Ensures all stuck-at faults are tested broadly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write_cov</a:t>
                      </a:r>
                      <a:endParaRPr sz="2000" b="1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Write address × data pattern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Ensures variety in data stimulus per register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read_cov</a:t>
                      </a:r>
                      <a:endParaRPr sz="2000" b="1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Read address</a:t>
                      </a:r>
                      <a:endParaRPr sz="2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/>
                        <a:t>Ensures every register is read and verified</a:t>
                      </a:r>
                      <a:endParaRPr sz="2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9104100" cy="6234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 generation of Single-Bit stuck-at faults)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4" title="Screenshot 2025-06-01 002832.png"/>
          <p:cNvPicPr preferRelativeResize="0"/>
          <p:nvPr/>
        </p:nvPicPr>
        <p:blipFill rotWithShape="1">
          <a:blip r:embed="rId3">
            <a:alphaModFix/>
          </a:blip>
          <a:srcRect l="754"/>
          <a:stretch/>
        </p:blipFill>
        <p:spPr>
          <a:xfrm>
            <a:off x="653325" y="2256000"/>
            <a:ext cx="6963425" cy="8925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4" title="Screenshot 2025-06-01 001910.png"/>
          <p:cNvPicPr preferRelativeResize="0"/>
          <p:nvPr/>
        </p:nvPicPr>
        <p:blipFill rotWithShape="1">
          <a:blip r:embed="rId4">
            <a:alphaModFix/>
          </a:blip>
          <a:srcRect l="754"/>
          <a:stretch/>
        </p:blipFill>
        <p:spPr>
          <a:xfrm>
            <a:off x="653325" y="3457125"/>
            <a:ext cx="6963426" cy="9260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25" y="1006000"/>
            <a:ext cx="6963425" cy="10632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4"/>
          <p:cNvSpPr txBox="1"/>
          <p:nvPr/>
        </p:nvSpPr>
        <p:spPr>
          <a:xfrm>
            <a:off x="4356800" y="2356200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97.04%</a:t>
            </a:r>
            <a:endParaRPr sz="16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4356800" y="123502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94.96%</a:t>
            </a:r>
            <a:endParaRPr sz="16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356800" y="357022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Weighted Avg = 97.56%</a:t>
            </a:r>
            <a:endParaRPr sz="16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77556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(Random, Single-Bit stuck-at)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25" y="836000"/>
            <a:ext cx="6034000" cy="149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250" y="1664025"/>
            <a:ext cx="6033999" cy="160551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255" y="2706975"/>
            <a:ext cx="6011469" cy="1605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74958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(Multi-Bits stuck-at faults)</a:t>
            </a:r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body" idx="1"/>
          </p:nvPr>
        </p:nvSpPr>
        <p:spPr>
          <a:xfrm>
            <a:off x="662950" y="1001480"/>
            <a:ext cx="7403700" cy="713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Inject faults into Bit 5, 18, and 27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Register x15 = 0x08040020 = 0000_</a:t>
            </a:r>
            <a:r>
              <a:rPr lang="en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000_0000_0</a:t>
            </a:r>
            <a:r>
              <a:rPr lang="en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00_0000_0000_00</a:t>
            </a:r>
            <a:r>
              <a:rPr lang="en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0_0000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 title="Screenshot 2025-06-01 1618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00" y="1891175"/>
            <a:ext cx="5498951" cy="10754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00" y="3121860"/>
            <a:ext cx="5498949" cy="11070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26"/>
          <p:cNvSpPr txBox="1"/>
          <p:nvPr/>
        </p:nvSpPr>
        <p:spPr>
          <a:xfrm>
            <a:off x="5917850" y="2819775"/>
            <a:ext cx="3003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</a:rPr>
              <a:t>Weighted Avg = 99.56%</a:t>
            </a:r>
            <a:endParaRPr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74217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(Multi-Bits stuck-at faults)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675" y="855412"/>
            <a:ext cx="7118626" cy="1716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688" y="2716805"/>
            <a:ext cx="7118624" cy="158465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91840" y="984534"/>
            <a:ext cx="74037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RISC - V Architecture Basics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Project Goals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RTL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Testbench (Deterministic Inputs &amp; Random Generation Test)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Fault Injection (Stuck-ats &amp; bit-flips)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132075" y="90600"/>
            <a:ext cx="8898300" cy="6510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(Single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Bit-Flip Fault, Random Generation)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00" y="2571746"/>
            <a:ext cx="7334400" cy="779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00" y="3538700"/>
            <a:ext cx="7334400" cy="8250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6" name="Google Shape;196;p28"/>
          <p:cNvSpPr txBox="1"/>
          <p:nvPr/>
        </p:nvSpPr>
        <p:spPr>
          <a:xfrm>
            <a:off x="914025" y="817800"/>
            <a:ext cx="7334400" cy="1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Possible Faults: 32x32=1024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EX: Register x15 = 0000_1000_0000_0100_0</a:t>
            </a:r>
            <a:r>
              <a:rPr lang="en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00_0000_0010_0000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↑ Toggle bit 18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=&gt; 0000_1000_0000_0100_0</a:t>
            </a:r>
            <a:r>
              <a:rPr lang="en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00_0000_0010_0000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90657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</a:t>
            </a:r>
            <a:r>
              <a:rPr lang="en"/>
              <a:t>Bit-Flip Fault, Random Generation)</a:t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9954"/>
            <a:ext cx="8839202" cy="239306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9144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Test Coverage and Results (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Bit-Flip Fault, Deterministic Inputs)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75" y="1064525"/>
            <a:ext cx="79724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54200"/>
            <a:ext cx="8839199" cy="219340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Regression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>
            <a:spLocks noGrp="1"/>
          </p:cNvSpPr>
          <p:nvPr>
            <p:ph type="body" idx="1"/>
          </p:nvPr>
        </p:nvSpPr>
        <p:spPr>
          <a:xfrm>
            <a:off x="146250" y="1016313"/>
            <a:ext cx="46674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Goal of Regression Testing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supports automation; running multiple testbenches with logging and coverage reports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It is crucial in iterative design and verification flows, especially when you:</a:t>
            </a: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fault injection mechanisms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updated assertions or covergroups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600" y="1016313"/>
            <a:ext cx="3896151" cy="1069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31"/>
          <p:cNvSpPr txBox="1"/>
          <p:nvPr/>
        </p:nvSpPr>
        <p:spPr>
          <a:xfrm>
            <a:off x="5101625" y="554613"/>
            <a:ext cx="375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5029175" y="2212288"/>
            <a:ext cx="3896100" cy="23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you didn’t re-run the original testbenches like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tb_regfile_bitflip.sv</a:t>
            </a:r>
            <a:r>
              <a:rPr lang="en" sz="1200"/>
              <a:t> or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tb_regfile_all.sv</a:t>
            </a:r>
            <a:r>
              <a:rPr lang="en" sz="1200"/>
              <a:t>,</a:t>
            </a:r>
            <a:br>
              <a:rPr lang="en" sz="1200"/>
            </a:br>
            <a:r>
              <a:rPr lang="en" sz="1200"/>
              <a:t> you would </a:t>
            </a:r>
            <a:r>
              <a:rPr lang="en" sz="1200" b="1"/>
              <a:t>never realize that the data written during normal operation is being unintentionally flipped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It seems like you added a new feature,</a:t>
            </a:r>
            <a:br>
              <a:rPr lang="en" sz="1200"/>
            </a:br>
            <a:r>
              <a:rPr lang="en" sz="1200"/>
              <a:t> but in reality, </a:t>
            </a:r>
            <a:r>
              <a:rPr lang="en" sz="1200" b="1">
                <a:solidFill>
                  <a:srgbClr val="FF0000"/>
                </a:solidFill>
              </a:rPr>
              <a:t>you’ve broken the basic functionality</a:t>
            </a:r>
            <a:r>
              <a:rPr lang="en" sz="1200">
                <a:solidFill>
                  <a:srgbClr val="FF0000"/>
                </a:solidFill>
              </a:rPr>
              <a:t>.</a:t>
            </a:r>
            <a:endParaRPr sz="12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This silicon could not pass to DFT, Physical , and tapout.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57228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 of Regression code</a:t>
            </a:r>
            <a:endParaRPr/>
          </a:p>
        </p:txBody>
      </p:sp>
      <p:sp>
        <p:nvSpPr>
          <p:cNvPr id="224" name="Google Shape;224;p32"/>
          <p:cNvSpPr txBox="1"/>
          <p:nvPr/>
        </p:nvSpPr>
        <p:spPr>
          <a:xfrm>
            <a:off x="150150" y="773100"/>
            <a:ext cx="88437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/>
              <a:t>1. Environment Setup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Clean and re-create the working simulation library / Create folders for logs and coverage reports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/>
              <a:t>2. Compilation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vlog</a:t>
            </a:r>
            <a:r>
              <a:rPr lang="en"/>
              <a:t> to compile RTL and TB files / Apply coverage options (like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-cover sbcefx</a:t>
            </a:r>
            <a:r>
              <a:rPr lang="en"/>
              <a:t>) to enable statement, branch, condition, expression, and toggle coverage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/>
              <a:t>3. Simulation Execution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vsim -c</a:t>
            </a:r>
            <a:r>
              <a:rPr lang="en"/>
              <a:t> to run simulations in command-line batch mode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4. Coverage Report Generation</a:t>
            </a:r>
            <a:endParaRPr b="1"/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vcover report</a:t>
            </a:r>
            <a:r>
              <a:rPr lang="en"/>
              <a:t> to generate HTML reports  / Use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vcover merge</a:t>
            </a:r>
            <a:r>
              <a:rPr lang="en"/>
              <a:t> to combine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.ucdb</a:t>
            </a:r>
            <a:r>
              <a:rPr lang="en"/>
              <a:t> files for summary and analysis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Conclusion and future work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455450" y="4086650"/>
            <a:ext cx="8563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For regression part, we may purchase license to achieve advanced simulation software functions.</a:t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231" name="Google Shape;231;p33"/>
          <p:cNvGraphicFramePr/>
          <p:nvPr/>
        </p:nvGraphicFramePr>
        <p:xfrm>
          <a:off x="711800" y="120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{290ACB58-9179-4DBD-8A0F-939ADE5BEC75}</a:tableStyleId>
              </a:tblPr>
              <a:tblGrid>
                <a:gridCol w="106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Test Type</a:t>
                      </a:r>
                      <a:endParaRPr sz="13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Functional Coverage</a:t>
                      </a:r>
                      <a:endParaRPr sz="13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Fault Detection Rate</a:t>
                      </a:r>
                      <a:endParaRPr sz="13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Notes</a:t>
                      </a:r>
                      <a:endParaRPr sz="13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Bit-Flip Fault</a:t>
                      </a:r>
                      <a:endParaRPr sz="11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Low</a:t>
                      </a:r>
                      <a:r>
                        <a:rPr lang="en" sz="1100"/>
                        <a:t> (e.g. ~33%)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High</a:t>
                      </a:r>
                      <a:r>
                        <a:rPr lang="en" sz="1100"/>
                        <a:t> (100%)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 is low because flips target random combinations, but many flips cause visible effects.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Multi-Bit Faults</a:t>
                      </a:r>
                      <a:endParaRPr sz="11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High</a:t>
                      </a:r>
                      <a:r>
                        <a:rPr lang="en" sz="1100"/>
                        <a:t> (≥97%)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High</a:t>
                      </a:r>
                      <a:r>
                        <a:rPr lang="en" sz="1100"/>
                        <a:t> (≥97%)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bits flipped per test → more fault bins covered, higher chance of detection.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All Single-Bit Faults</a:t>
                      </a:r>
                      <a:endParaRPr sz="1100" b="1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Very High</a:t>
                      </a:r>
                      <a:r>
                        <a:rPr lang="en" sz="1100"/>
                        <a:t> (100%)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</a:t>
                      </a:r>
                      <a:r>
                        <a:rPr lang="en" sz="1100" b="1"/>
                        <a:t>Moderate</a:t>
                      </a:r>
                      <a:r>
                        <a:rPr lang="en" sz="1100"/>
                        <a:t> (~51%)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00FF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Systematically inject all 2048 faults, but many do not propagate to outputs (masked).</a:t>
                      </a: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2" name="Google Shape;232;p33"/>
          <p:cNvSpPr txBox="1"/>
          <p:nvPr/>
        </p:nvSpPr>
        <p:spPr>
          <a:xfrm>
            <a:off x="701050" y="692238"/>
            <a:ext cx="7900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Coverage ＆ Fault Detection Comparison Table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Future work 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body" idx="1"/>
          </p:nvPr>
        </p:nvSpPr>
        <p:spPr>
          <a:xfrm>
            <a:off x="1213740" y="907509"/>
            <a:ext cx="74037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Try multi-bit-flip faults testing, increase fault coverage</a:t>
            </a:r>
            <a:endParaRPr/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1213750" y="147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{290ACB58-9179-4DBD-8A0F-939ADE5BEC75}</a:tableStyleId>
              </a:tblPr>
              <a:tblGrid>
                <a:gridCol w="1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Fault Type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Per Register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Total (32 Registers)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150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1-bit flip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x 32 = 1024 </a:t>
                      </a:r>
                      <a:r>
                        <a:rPr lang="en" sz="1300" b="1"/>
                        <a:t> faults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50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2-bit flip as a group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 x 32 = 15,872 </a:t>
                      </a:r>
                      <a:r>
                        <a:rPr lang="en" sz="1300" b="1"/>
                        <a:t> faults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150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3-bit flip as a group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4,960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4960 x 32 = 158,720 </a:t>
                      </a:r>
                      <a:r>
                        <a:rPr lang="en" sz="1300" b="1"/>
                        <a:t> faults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600"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Subtotal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5,488</a:t>
                      </a:r>
                      <a:endParaRPr sz="160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176,616 faults</a:t>
                      </a:r>
                      <a:endParaRPr sz="13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1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50" y="933450"/>
            <a:ext cx="582930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66950" y="832200"/>
            <a:ext cx="8210100" cy="3479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RISC-V Architecture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 open-source, modular instruction set architecture (ISA) based on the Reduced Instruction Set Computing (RISC) principles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Allowing custom extensions without licensing fees, which enables innovation, flexibility, and cost savings across a wide range of computing applications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Register file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32 × 32-bit general-purpose registers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Project focus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Design a RISC-V-compatible register 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Verify correctness using SystemVerilog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371600" lvl="1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Analyze fault resilience with modeled hardware errors (faults injection)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56079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- V Architecture Advantages</a:t>
            </a:r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672575" y="917098"/>
            <a:ext cx="7403700" cy="416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l" rtl="0"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Open and Royalty-Free</a:t>
            </a:r>
            <a:r>
              <a:rPr lang="en"/>
              <a:t>: No licensing fees, encouraging global adoption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Modular and Extensible</a:t>
            </a:r>
            <a:r>
              <a:rPr lang="en"/>
              <a:t>: Optional standard extensions for tailoring performance (e.g., floating-point, vector, security)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Simplicity</a:t>
            </a:r>
            <a:r>
              <a:rPr lang="en"/>
              <a:t>: Smaller instruction set enables efficient hardware and low power usage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Scalability</a:t>
            </a:r>
            <a:r>
              <a:rPr lang="en"/>
              <a:t>: Applicable to embedded, consumer, automotive, and high-performance systems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b="1"/>
              <a:t>Growing Ecosystem</a:t>
            </a:r>
            <a:r>
              <a:rPr lang="en"/>
              <a:t>: Increasing support from tools, compilers (e.g., GCC, LLVM), and industry players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0" y="298950"/>
            <a:ext cx="70623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- V Architecture Expected Future Growth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120900" y="1020500"/>
            <a:ext cx="8902200" cy="377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Market Size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Projected to grow from $6.1B (2023) to $92.7B (2030)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Unit Shipments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Expected to rise from 1.3B units (2023) to 16.2B units (2030)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Industry Adoption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Automotive: 66% annual growth expected due to AI and edge computing needs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Consumer &amp; Industrial: Widespread use in smart devices and IoT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AI and HPC: Companies like Rivos are developing RISC-V-based chips for AI workloads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b="1">
                <a:latin typeface="Arial"/>
                <a:ea typeface="Arial"/>
                <a:cs typeface="Arial"/>
                <a:sym typeface="Arial"/>
              </a:rPr>
              <a:t>Geopolitical Momentum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Asia - Pacific countries promoting RISC-V to reduce dependency on foreign IP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Growth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662940" y="974884"/>
            <a:ext cx="74037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0" y="1265650"/>
            <a:ext cx="4556326" cy="25686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425" y="1042876"/>
            <a:ext cx="4479000" cy="283524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462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62950" y="974874"/>
            <a:ext cx="7403700" cy="3883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Implement a parameterized 32×32 register file in Verilog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Enforce RISC-V constraints (e.g., x0 = 0)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Develop a SystemVerilog testbench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Deterministic and randomized testing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Measure and maximize functional coverage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Inject and analyze faults (stuck-at, bit-flip)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Regression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771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RISC-V Reg File Constraints</a:t>
            </a:r>
            <a:endParaRPr sz="2000"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331495" y="984500"/>
            <a:ext cx="3816000" cy="332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 registers, each 32 bits wide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Dual asynchronous read ports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synchronous write port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x0 register: hardwired to 0 (write-protected)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design to allow scalability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SystemVerilog-based RTL implementation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l="50264" t="8357" r="1222" b="34594"/>
          <a:stretch/>
        </p:blipFill>
        <p:spPr>
          <a:xfrm>
            <a:off x="5533925" y="1174350"/>
            <a:ext cx="2989325" cy="258905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0" y="298955"/>
            <a:ext cx="4479000" cy="360300"/>
          </a:xfrm>
          <a:prstGeom prst="rect">
            <a:avLst/>
          </a:prstGeom>
        </p:spPr>
        <p:txBody>
          <a:bodyPr spcFirstLastPara="1" wrap="square" lIns="617225" tIns="34275" rIns="137150" bIns="342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RTL Design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25" y="724925"/>
            <a:ext cx="3481749" cy="379987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7"/>
          <p:cNvSpPr txBox="1"/>
          <p:nvPr/>
        </p:nvSpPr>
        <p:spPr>
          <a:xfrm>
            <a:off x="4572000" y="752700"/>
            <a:ext cx="4125000" cy="3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 b="1">
                <a:solidFill>
                  <a:schemeClr val="dk1"/>
                </a:solidFill>
              </a:rPr>
              <a:t>32×32 Storage Array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logic [WIDTH-1:0] mem [0:DEPTH-1];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 b="1">
                <a:solidFill>
                  <a:schemeClr val="dk1"/>
                </a:solidFill>
              </a:rPr>
              <a:t>x0 Hardwired to Zero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 always_ff block, if (waddr != 0) means writes to waddr == 0 (x0) are ignored. In the combinational reads, assign rdata = (raddr == 0) ? 32’h0 : mem[raddr] ensures any read from x0 always returns zero.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 b="1">
                <a:solidFill>
                  <a:schemeClr val="dk1"/>
                </a:solidFill>
              </a:rPr>
              <a:t>Two Asynchronous Read Ports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– </a:t>
            </a:r>
            <a:r>
              <a:rPr lang="en" b="1">
                <a:solidFill>
                  <a:schemeClr val="dk1"/>
                </a:solidFill>
              </a:rPr>
              <a:t>One Synchronous Write Port (Write-First)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posedge clk, if we &amp;&amp; waddr != 0, we perform mem[waddr] &lt;= wdata;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Microsoft Office PowerPoint</Application>
  <PresentationFormat>On-screen Show (16:9)</PresentationFormat>
  <Paragraphs>175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Helvetica Neue</vt:lpstr>
      <vt:lpstr>Roboto Mono</vt:lpstr>
      <vt:lpstr>Calibri</vt:lpstr>
      <vt:lpstr>EB Garamond SemiBold</vt:lpstr>
      <vt:lpstr>EB Garamond Medium</vt:lpstr>
      <vt:lpstr>Office Theme</vt:lpstr>
      <vt:lpstr>FUNCTIONAL VERIFICATION AND FAULT MODELING OF A RISC-V REGISTER FILE USING SYSTEMVERILOG</vt:lpstr>
      <vt:lpstr>Presentation Outline</vt:lpstr>
      <vt:lpstr>Project Introduction</vt:lpstr>
      <vt:lpstr>RISC - V Architecture Advantages</vt:lpstr>
      <vt:lpstr>RISC - V Architecture Expected Future Growth</vt:lpstr>
      <vt:lpstr>Expected Growth</vt:lpstr>
      <vt:lpstr>Project Overview</vt:lpstr>
      <vt:lpstr>RISC-V Reg File Constraints</vt:lpstr>
      <vt:lpstr>RTL Design</vt:lpstr>
      <vt:lpstr>Testbench Structure</vt:lpstr>
      <vt:lpstr>Deterministic Tests</vt:lpstr>
      <vt:lpstr>Randomized Tests </vt:lpstr>
      <vt:lpstr>Test Coverage and Results (All Possible Single-BIt)</vt:lpstr>
      <vt:lpstr>Test Coverage and Results</vt:lpstr>
      <vt:lpstr>Test Coverage and Results (Random generation of Single-Bit stuck-at faults)</vt:lpstr>
      <vt:lpstr>Test Coverage and Results (Random generation of Single-Bit stuck-at faults)</vt:lpstr>
      <vt:lpstr>Test Coverage and Results (Random, Single-Bit stuck-at)</vt:lpstr>
      <vt:lpstr>Test Coverage and Results (Multi-Bits stuck-at faults)</vt:lpstr>
      <vt:lpstr>Test Coverage and Results (Multi-Bits stuck-at faults)</vt:lpstr>
      <vt:lpstr>Test Coverage and Results (Single Bit-Flip Fault, Random Generation)</vt:lpstr>
      <vt:lpstr>Test Coverage and Results (Bit-Flip Fault, Random Generation)</vt:lpstr>
      <vt:lpstr>Test Coverage and Results (Bit-Flip Fault, Deterministic Inputs)</vt:lpstr>
      <vt:lpstr>Regression </vt:lpstr>
      <vt:lpstr>The Concept of Regression code</vt:lpstr>
      <vt:lpstr>Conclusion and future work </vt:lpstr>
      <vt:lpstr>Future work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yating chang</dc:creator>
  <cp:lastModifiedBy>Ya Ting Chang</cp:lastModifiedBy>
  <cp:revision>1</cp:revision>
  <dcterms:modified xsi:type="dcterms:W3CDTF">2025-06-07T22:32:08Z</dcterms:modified>
</cp:coreProperties>
</file>