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2" r:id="rId3"/>
    <p:sldId id="260" r:id="rId4"/>
    <p:sldId id="547" r:id="rId5"/>
    <p:sldId id="777" r:id="rId6"/>
    <p:sldId id="779" r:id="rId7"/>
    <p:sldId id="780" r:id="rId8"/>
    <p:sldId id="782" r:id="rId9"/>
    <p:sldId id="781" r:id="rId10"/>
    <p:sldId id="783" r:id="rId11"/>
    <p:sldId id="785" r:id="rId12"/>
    <p:sldId id="786" r:id="rId13"/>
    <p:sldId id="787" r:id="rId14"/>
    <p:sldId id="789" r:id="rId15"/>
    <p:sldId id="694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5175"/>
    <a:srgbClr val="0000FF"/>
    <a:srgbClr val="FF00FF"/>
    <a:srgbClr val="040786"/>
    <a:srgbClr val="1619AC"/>
    <a:srgbClr val="CC00CC"/>
    <a:srgbClr val="060ABA"/>
    <a:srgbClr val="1A961D"/>
    <a:srgbClr val="10147A"/>
    <a:srgbClr val="939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3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057E3-7D89-1240-9356-629615353FFE}" type="datetime1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FAC2-920C-6544-8DF7-4DBCEDABD6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11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4B09E-4045-9E4B-B42C-D35639D5ED05}" type="datetime1">
              <a:rPr kumimoji="1" lang="zh-CN" altLang="en-US" smtClean="0"/>
              <a:t>2022/4/13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7E3B2-5006-0748-8CA0-8B82F592B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54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8906" y="1951131"/>
            <a:ext cx="7772400" cy="1470025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7F2FB0-5163-44A6-8FB4-AD676259AA50}" type="datetime10">
              <a:rPr kumimoji="1" lang="zh-CN" altLang="en-US" smtClean="0"/>
              <a:pPr/>
              <a:t>16:21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49"/>
            <a:ext cx="28956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1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buFont typeface="Wingdings" pitchFamily="2" charset="2"/>
              <a:buChar char="Ø"/>
              <a:defRPr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>
              <a:buFont typeface="Wingdings" pitchFamily="2" charset="2"/>
              <a:buChar char="n"/>
              <a:defRPr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+mj-ea"/>
                <a:cs typeface="Times New Roman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59BD8A57-B52F-4508-A8B3-449E4409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42B963-3E6C-4D03-ADBA-403DAADE1DFA}" type="datetime10">
              <a:rPr kumimoji="1" lang="zh-CN" altLang="en-US" smtClean="0"/>
              <a:pPr/>
              <a:t>16:21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0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42B963-3E6C-4D03-ADBA-403DAADE1DFA}" type="datetime10">
              <a:rPr kumimoji="1" lang="zh-CN" altLang="en-US" smtClean="0"/>
              <a:pPr/>
              <a:t>16:21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24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E97718-E45A-4EAF-9421-0869FD2D36E5}" type="datetime10">
              <a:rPr kumimoji="1" lang="zh-CN" altLang="en-US" smtClean="0"/>
              <a:pPr/>
              <a:t>16:21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57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6F5299-5420-44D3-A32D-CAF104D083E5}" type="datetime10">
              <a:rPr kumimoji="1" lang="zh-CN" altLang="en-US" smtClean="0"/>
              <a:pPr/>
              <a:t>16:21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8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2734" y="274638"/>
            <a:ext cx="69985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4424" y="1600200"/>
            <a:ext cx="78620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24FE024-D72A-4509-8630-33DB5B33D685}" type="datetime10">
              <a:rPr kumimoji="1" lang="zh-CN" altLang="en-US" smtClean="0"/>
              <a:pPr/>
              <a:t>16:21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433318"/>
            <a:ext cx="9144000" cy="139642"/>
          </a:xfrm>
          <a:prstGeom prst="rect">
            <a:avLst/>
          </a:prstGeom>
          <a:gradFill flip="none" rotWithShape="1">
            <a:gsLst>
              <a:gs pos="0">
                <a:srgbClr val="1619AC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操作按钮: 后退或上一个 9">
            <a:hlinkClick r:id="" action="ppaction://hlinkshowjump?jump=previousslide" highlightClick="1"/>
          </p:cNvPr>
          <p:cNvSpPr/>
          <p:nvPr userDrawn="1"/>
        </p:nvSpPr>
        <p:spPr>
          <a:xfrm>
            <a:off x="3890683" y="6472516"/>
            <a:ext cx="267658" cy="243833"/>
          </a:xfrm>
          <a:prstGeom prst="actionButtonBackPrevious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操作按钮: 前进或下一个 10">
            <a:hlinkClick r:id="" action="ppaction://hlinkshowjump?jump=nextslide" highlightClick="1"/>
          </p:cNvPr>
          <p:cNvSpPr/>
          <p:nvPr userDrawn="1"/>
        </p:nvSpPr>
        <p:spPr>
          <a:xfrm>
            <a:off x="4509247" y="6472516"/>
            <a:ext cx="256181" cy="248959"/>
          </a:xfrm>
          <a:prstGeom prst="actionButtonForwardNex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操作按钮: 主页 11">
            <a:hlinkClick r:id="" action="ppaction://hlinkshowjump?jump=firstslide" highlightClick="1"/>
          </p:cNvPr>
          <p:cNvSpPr/>
          <p:nvPr userDrawn="1"/>
        </p:nvSpPr>
        <p:spPr>
          <a:xfrm>
            <a:off x="3299012" y="6472517"/>
            <a:ext cx="278667" cy="243834"/>
          </a:xfrm>
          <a:prstGeom prst="actionButtonHom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操作按钮: 结束 12">
            <a:hlinkClick r:id="" action="ppaction://hlinkshowjump?jump=lastslide" highlightClick="1"/>
          </p:cNvPr>
          <p:cNvSpPr/>
          <p:nvPr userDrawn="1"/>
        </p:nvSpPr>
        <p:spPr>
          <a:xfrm>
            <a:off x="5692588" y="6472517"/>
            <a:ext cx="255622" cy="248958"/>
          </a:xfrm>
          <a:prstGeom prst="actionButtonEnd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操作按钮: 返回 14">
            <a:hlinkClick r:id="" action="ppaction://hlinkshowjump?jump=lastslideviewed" highlightClick="1"/>
          </p:cNvPr>
          <p:cNvSpPr/>
          <p:nvPr userDrawn="1"/>
        </p:nvSpPr>
        <p:spPr>
          <a:xfrm>
            <a:off x="5109882" y="6472516"/>
            <a:ext cx="251296" cy="248959"/>
          </a:xfrm>
          <a:prstGeom prst="actionButtonReturn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1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Times New Roman" pitchFamily="18" charset="0"/>
          <a:ea typeface="华文行楷" pitchFamily="2" charset="-122"/>
          <a:cs typeface="Times New Roman" pitchFamily="18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pitchFamily="2" charset="2"/>
        <a:buChar char="u"/>
        <a:defRPr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1894" y="1509965"/>
            <a:ext cx="7700211" cy="1470025"/>
          </a:xfrm>
        </p:spPr>
        <p:txBody>
          <a:bodyPr>
            <a:normAutofit/>
          </a:bodyPr>
          <a:lstStyle/>
          <a:p>
            <a:r>
              <a:rPr kumimoji="1" lang="zh-CN" altLang="en-US" sz="6000" b="1" dirty="0">
                <a:ea typeface="黑体" panose="02010609060101010101" pitchFamily="49" charset="-122"/>
              </a:rPr>
              <a:t>面向对象程序设计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741148" y="4167739"/>
            <a:ext cx="7700210" cy="1867302"/>
          </a:xfrm>
        </p:spPr>
        <p:txBody>
          <a:bodyPr/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山东工商学院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r>
              <a:rPr kumimoji="1" lang="zh-CN" altLang="en-US" sz="2400" b="1" dirty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计算机科学与技术学院</a:t>
            </a:r>
            <a:endParaRPr kumimoji="1" lang="en-US" altLang="zh-CN" sz="2400" b="1" dirty="0">
              <a:solidFill>
                <a:schemeClr val="tx1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王金鹏</a:t>
            </a:r>
          </a:p>
        </p:txBody>
      </p:sp>
    </p:spTree>
    <p:extLst>
      <p:ext uri="{BB962C8B-B14F-4D97-AF65-F5344CB8AC3E}">
        <p14:creationId xmlns:p14="http://schemas.microsoft.com/office/powerpoint/2010/main" val="262531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9.2.1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latin typeface="+mj-ea"/>
                <a:ea typeface="+mj-ea"/>
              </a:rPr>
              <a:t>纯虚函数及声明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42" y="1687398"/>
            <a:ext cx="7698115" cy="4668952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800" dirty="0"/>
              <a:t>上例存在的问题</a:t>
            </a:r>
            <a:endParaRPr lang="en-US" altLang="zh-CN" sz="2800" dirty="0">
              <a:ea typeface="+mj-ea"/>
            </a:endParaRPr>
          </a:p>
          <a:p>
            <a:pPr marL="809625" lvl="1" indent="-266700">
              <a:spcBef>
                <a:spcPts val="600"/>
              </a:spcBef>
              <a:defRPr/>
            </a:pPr>
            <a:r>
              <a:rPr lang="en-US" altLang="zh-CN" sz="2400" dirty="0"/>
              <a:t>Animal</a:t>
            </a:r>
            <a:r>
              <a:rPr lang="zh-CN" altLang="en-US" sz="2400" dirty="0"/>
              <a:t>的成员函数</a:t>
            </a:r>
            <a:r>
              <a:rPr lang="en-US" altLang="zh-CN" sz="2400" dirty="0"/>
              <a:t>call()</a:t>
            </a:r>
            <a:r>
              <a:rPr lang="zh-CN" altLang="en-US" sz="2400" dirty="0"/>
              <a:t>和</a:t>
            </a:r>
            <a:r>
              <a:rPr lang="en-US" altLang="zh-CN" sz="2400" dirty="0"/>
              <a:t>fun()</a:t>
            </a:r>
            <a:r>
              <a:rPr lang="zh-CN" altLang="en-US" sz="2400" dirty="0"/>
              <a:t>， 程序员无法确定其函数体代码，因为不存在“动物”这一具体的种类，动物是个抽象的概念。</a:t>
            </a:r>
          </a:p>
          <a:p>
            <a:pPr marL="809625" lvl="2" indent="-2667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以</a:t>
            </a:r>
            <a:r>
              <a:rPr lang="en-US" altLang="zh-CN" dirty="0"/>
              <a:t>call()</a:t>
            </a:r>
            <a:r>
              <a:rPr lang="zh-CN" altLang="en-US" dirty="0"/>
              <a:t>为例，假如</a:t>
            </a:r>
            <a:r>
              <a:rPr lang="en-US" altLang="zh-CN" dirty="0"/>
              <a:t>call()</a:t>
            </a:r>
            <a:r>
              <a:rPr lang="zh-CN" altLang="en-US" dirty="0"/>
              <a:t>函数这样定义：</a:t>
            </a:r>
          </a:p>
          <a:p>
            <a:pPr marL="809625" lvl="2" indent="0"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void Animal::call () {</a:t>
            </a:r>
          </a:p>
          <a:p>
            <a:pPr marL="809625" lvl="2" indent="0"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       ;</a:t>
            </a:r>
            <a:r>
              <a:rPr lang="en-US" altLang="zh-CN" dirty="0">
                <a:solidFill>
                  <a:srgbClr val="7030A0"/>
                </a:solidFill>
              </a:rPr>
              <a:t>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意味着</a:t>
            </a:r>
            <a:r>
              <a:rPr lang="en-US" altLang="zh-CN" sz="2000" dirty="0">
                <a:solidFill>
                  <a:srgbClr val="7030A0"/>
                </a:solidFill>
              </a:rPr>
              <a:t>Animal</a:t>
            </a:r>
            <a:r>
              <a:rPr lang="zh-CN" altLang="en-US" sz="2000" dirty="0">
                <a:solidFill>
                  <a:srgbClr val="7030A0"/>
                </a:solidFill>
              </a:rPr>
              <a:t>对象不会叫唤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endParaRPr lang="en-US" altLang="zh-CN" dirty="0">
              <a:solidFill>
                <a:srgbClr val="0070C0"/>
              </a:solidFill>
            </a:endParaRPr>
          </a:p>
          <a:p>
            <a:pPr marL="809625" lvl="2" indent="0"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7030A0"/>
              </a:solidFill>
            </a:endParaRPr>
          </a:p>
          <a:p>
            <a:pPr marL="809625" lvl="2" indent="-266700" defTabSz="2667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实际上，现实中并没有称作“动物”的对象</a:t>
            </a:r>
            <a:r>
              <a:rPr lang="en-US" altLang="zh-CN" dirty="0"/>
              <a:t>,  </a:t>
            </a:r>
            <a:r>
              <a:rPr lang="zh-CN" altLang="en-US" dirty="0"/>
              <a:t>故程序中没有必要生成</a:t>
            </a:r>
            <a:r>
              <a:rPr lang="en-US" altLang="zh-CN" dirty="0"/>
              <a:t>Animal</a:t>
            </a:r>
            <a:r>
              <a:rPr lang="zh-CN" altLang="en-US" dirty="0"/>
              <a:t>对象</a:t>
            </a: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2509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9.2.1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latin typeface="+mj-ea"/>
                <a:ea typeface="+mj-ea"/>
              </a:rPr>
              <a:t>纯虚函数及声明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1687398"/>
            <a:ext cx="7706682" cy="4668952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800" dirty="0"/>
              <a:t>纯虚函数及声明</a:t>
            </a:r>
            <a:endParaRPr lang="en-US" altLang="zh-CN" sz="2400" dirty="0">
              <a:ea typeface="+mj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dirty="0"/>
              <a:t>为了不让</a:t>
            </a:r>
            <a:r>
              <a:rPr lang="en-US" altLang="zh-CN" sz="2400" dirty="0"/>
              <a:t>Animal</a:t>
            </a:r>
            <a:r>
              <a:rPr lang="zh-CN" altLang="en-US" sz="2400" dirty="0"/>
              <a:t>生成对象，可以把不能给出定义的函数声明成纯虚函数：</a:t>
            </a:r>
          </a:p>
          <a:p>
            <a:pPr lvl="2" indent="-428625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virtual void call()=0;    </a:t>
            </a:r>
            <a:r>
              <a:rPr lang="en-US" altLang="zh-CN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在类定义中声明</a:t>
            </a:r>
            <a:endParaRPr lang="en-US" altLang="zh-CN" dirty="0">
              <a:solidFill>
                <a:srgbClr val="7030A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dirty="0"/>
              <a:t>声明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“</a:t>
            </a:r>
            <a:r>
              <a:rPr lang="en-US" altLang="zh-CN" sz="2400" dirty="0">
                <a:solidFill>
                  <a:srgbClr val="0000FF"/>
                </a:solidFill>
              </a:rPr>
              <a:t>=0</a:t>
            </a:r>
            <a:r>
              <a:rPr lang="zh-CN" altLang="en-US" sz="2400" dirty="0">
                <a:solidFill>
                  <a:srgbClr val="0000FF"/>
                </a:solidFill>
              </a:rPr>
              <a:t>”</a:t>
            </a:r>
            <a:r>
              <a:rPr lang="zh-CN" altLang="en-US" sz="2400" dirty="0"/>
              <a:t>的虚函数是</a:t>
            </a:r>
            <a:r>
              <a:rPr lang="zh-CN" altLang="en-US" sz="2400" dirty="0">
                <a:solidFill>
                  <a:srgbClr val="FF0000"/>
                </a:solidFill>
              </a:rPr>
              <a:t>纯虚函数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dirty="0"/>
              <a:t>纯虚函数不需要给出定义（给出了也不算错）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dirty="0"/>
              <a:t>若已声明某类中任意一个成员函数为纯虚函数，则该类只可以被继承，不允许产生对象</a:t>
            </a:r>
            <a:endParaRPr lang="en-US" altLang="zh-CN" sz="24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wjp90.cpp)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469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9.2.2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latin typeface="+mj-ea"/>
                <a:ea typeface="+mj-ea"/>
              </a:rPr>
              <a:t>纯虚函数的需要性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6" y="1687398"/>
            <a:ext cx="7775362" cy="4668952"/>
          </a:xfrm>
        </p:spPr>
        <p:txBody>
          <a:bodyPr>
            <a:normAutofit lnSpcReduction="10000"/>
          </a:bodyPr>
          <a:lstStyle/>
          <a:p>
            <a:pPr marL="266700" lvl="1" indent="-266700">
              <a:lnSpc>
                <a:spcPct val="120000"/>
              </a:lnSpc>
            </a:pPr>
            <a:r>
              <a:rPr lang="zh-CN" altLang="en-US" dirty="0">
                <a:latin typeface="+mn-ea"/>
                <a:ea typeface="+mn-ea"/>
              </a:rPr>
              <a:t>问题：纯虚函数在抽象类中是否一定要声明？</a:t>
            </a:r>
          </a:p>
          <a:p>
            <a:pPr marL="625475" lvl="1" indent="-265113" defTabSz="542925">
              <a:lnSpc>
                <a:spcPct val="110000"/>
              </a:lnSpc>
            </a:pPr>
            <a:r>
              <a:rPr lang="zh-CN" altLang="en-US" sz="2400" dirty="0">
                <a:latin typeface="+mn-ea"/>
                <a:ea typeface="+mn-ea"/>
              </a:rPr>
              <a:t>原因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/>
              <a:t>：对于下面的函数：</a:t>
            </a:r>
            <a:endParaRPr lang="en-US" altLang="zh-CN" sz="2400" dirty="0"/>
          </a:p>
          <a:p>
            <a:pPr lvl="2" indent="-4286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 void </a:t>
            </a:r>
            <a:r>
              <a:rPr lang="en-US" altLang="zh-CN" sz="2200" dirty="0" err="1">
                <a:solidFill>
                  <a:srgbClr val="0070C0"/>
                </a:solidFill>
              </a:rPr>
              <a:t>fn</a:t>
            </a:r>
            <a:r>
              <a:rPr lang="en-US" altLang="zh-CN" sz="2200" dirty="0">
                <a:solidFill>
                  <a:srgbClr val="0070C0"/>
                </a:solidFill>
              </a:rPr>
              <a:t>(Animal *p){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传递一个动物的指针给</a:t>
            </a:r>
            <a:r>
              <a:rPr lang="en-US" altLang="zh-CN" sz="2000" dirty="0" err="1">
                <a:solidFill>
                  <a:srgbClr val="7030A0"/>
                </a:solidFill>
              </a:rPr>
              <a:t>fn</a:t>
            </a:r>
            <a:r>
              <a:rPr lang="en-US" altLang="zh-CN" sz="2000" dirty="0">
                <a:solidFill>
                  <a:srgbClr val="7030A0"/>
                </a:solidFill>
              </a:rPr>
              <a:t>()</a:t>
            </a:r>
            <a:endParaRPr lang="en-US" altLang="zh-CN" sz="2200" dirty="0">
              <a:solidFill>
                <a:srgbClr val="7030A0"/>
              </a:solidFill>
            </a:endParaRPr>
          </a:p>
          <a:p>
            <a:pPr lvl="2" indent="-4286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        p-&gt;call();             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让动物叫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2" indent="-42862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0C0"/>
                </a:solidFill>
              </a:rPr>
              <a:t>  }</a:t>
            </a:r>
            <a:endParaRPr lang="en-US" altLang="zh-CN" sz="2200" dirty="0"/>
          </a:p>
          <a:p>
            <a:pPr marL="625475" lvl="1" indent="0">
              <a:lnSpc>
                <a:spcPct val="110000"/>
              </a:lnSpc>
              <a:buNone/>
            </a:pPr>
            <a:r>
              <a:rPr lang="zh-CN" altLang="en-US" sz="2400" dirty="0"/>
              <a:t>实参可以是</a:t>
            </a:r>
            <a:r>
              <a:rPr lang="en-US" altLang="zh-CN" sz="2400" dirty="0"/>
              <a:t>Dog</a:t>
            </a:r>
            <a:r>
              <a:rPr lang="zh-CN" altLang="en-US" sz="2400" dirty="0"/>
              <a:t>指针，也可以是</a:t>
            </a:r>
            <a:r>
              <a:rPr lang="en-US" altLang="zh-CN" sz="2400" dirty="0"/>
              <a:t>Cat</a:t>
            </a:r>
            <a:r>
              <a:rPr lang="zh-CN" altLang="en-US" sz="2400" dirty="0"/>
              <a:t>指针，形参要兼容这两种指针，必须写成父类指针变量</a:t>
            </a:r>
            <a:endParaRPr lang="en-US" altLang="zh-CN" sz="2400" dirty="0"/>
          </a:p>
          <a:p>
            <a:pPr marL="625475" lvl="1" indent="0">
              <a:lnSpc>
                <a:spcPct val="110000"/>
              </a:lnSpc>
              <a:buNone/>
            </a:pPr>
            <a:r>
              <a:rPr lang="zh-CN" altLang="en-US" sz="2400" dirty="0"/>
              <a:t>既然写的是</a:t>
            </a:r>
            <a:r>
              <a:rPr lang="en-US" altLang="zh-CN" sz="2400" dirty="0"/>
              <a:t>Animal</a:t>
            </a:r>
            <a:r>
              <a:rPr lang="zh-CN" altLang="en-US" sz="2400" dirty="0"/>
              <a:t>指针，那么编译时便会检查</a:t>
            </a:r>
            <a:r>
              <a:rPr lang="en-US" altLang="zh-CN" sz="2400" dirty="0"/>
              <a:t>Animal</a:t>
            </a:r>
            <a:r>
              <a:rPr lang="zh-CN" altLang="en-US" sz="2400" dirty="0"/>
              <a:t>中有无</a:t>
            </a:r>
            <a:r>
              <a:rPr lang="en-US" altLang="zh-CN" sz="2400" dirty="0"/>
              <a:t>call()</a:t>
            </a:r>
            <a:r>
              <a:rPr lang="zh-CN" altLang="en-US" sz="2400" dirty="0"/>
              <a:t>函数的声明，若没有，将报错</a:t>
            </a:r>
            <a:endParaRPr lang="en-US" altLang="zh-CN" sz="2400" dirty="0"/>
          </a:p>
          <a:p>
            <a:pPr marL="625475" lvl="1" indent="-265113" defTabSz="542925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原因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/>
              <a:t>：多态性要求，虚函数必须在父类中有声明，以便在子类虚函数表中占据一个位置，供子类覆盖</a:t>
            </a:r>
          </a:p>
          <a:p>
            <a:pPr lvl="1">
              <a:lnSpc>
                <a:spcPct val="120000"/>
              </a:lnSpc>
            </a:pPr>
            <a:endParaRPr lang="zh-CN" altLang="en-US" sz="2400" dirty="0"/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36013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9.3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抽象类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1645289" y="476297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FEDD07DA-5AEC-4040-8DD0-2D669E3A0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43" y="1687398"/>
            <a:ext cx="7618994" cy="4405554"/>
          </a:xfrm>
        </p:spPr>
        <p:txBody>
          <a:bodyPr>
            <a:normAutofit fontScale="92500" lnSpcReduction="10000"/>
          </a:bodyPr>
          <a:lstStyle/>
          <a:p>
            <a:pPr marL="266700" indent="-266700">
              <a:lnSpc>
                <a:spcPct val="120000"/>
              </a:lnSpc>
            </a:pPr>
            <a:r>
              <a:rPr lang="zh-CN" altLang="en-US" sz="3300" dirty="0"/>
              <a:t>抽象类</a:t>
            </a:r>
            <a:endParaRPr lang="en-US" altLang="zh-CN" sz="2800" dirty="0"/>
          </a:p>
          <a:p>
            <a:pPr marL="714375" lvl="1" indent="0">
              <a:lnSpc>
                <a:spcPct val="120000"/>
              </a:lnSpc>
              <a:buNone/>
            </a:pPr>
            <a:r>
              <a:rPr lang="zh-CN" altLang="en-US" sz="2600" dirty="0">
                <a:latin typeface="+mj-ea"/>
              </a:rPr>
              <a:t>不能产生实例对象的类，称为抽象类。一个抽象类至少应该有一个纯虚函数，或者说，只要有一个纯虚函数，这个类就是抽象类</a:t>
            </a:r>
            <a:endParaRPr lang="en-US" altLang="zh-CN" sz="2600" dirty="0">
              <a:latin typeface="+mj-ea"/>
            </a:endParaRPr>
          </a:p>
          <a:p>
            <a:pPr marL="266700" indent="-266700">
              <a:lnSpc>
                <a:spcPct val="110000"/>
              </a:lnSpc>
            </a:pPr>
            <a:r>
              <a:rPr lang="zh-CN" altLang="en-US" dirty="0"/>
              <a:t>关于抽象类的子类</a:t>
            </a:r>
          </a:p>
          <a:p>
            <a:pPr lvl="1">
              <a:lnSpc>
                <a:spcPct val="130000"/>
              </a:lnSpc>
            </a:pPr>
            <a:r>
              <a:rPr lang="zh-CN" altLang="en-US" sz="2600" dirty="0"/>
              <a:t>由抽象类派生出的子类，必须给出所有纯虚函数的定义，才能成为具体类，才可以产生对象</a:t>
            </a:r>
            <a:endParaRPr lang="en-US" altLang="zh-CN" sz="2600" dirty="0"/>
          </a:p>
          <a:p>
            <a:pPr lvl="1">
              <a:lnSpc>
                <a:spcPct val="130000"/>
              </a:lnSpc>
            </a:pPr>
            <a:r>
              <a:rPr lang="zh-CN" altLang="en-US" sz="2600" dirty="0"/>
              <a:t>若有纯虚函数没有给出具体定义，则子类仍然是一个抽象类    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</a:rPr>
              <a:t>(wjp91.cpp)</a:t>
            </a:r>
          </a:p>
          <a:p>
            <a:pPr marL="266700" indent="-266700">
              <a:lnSpc>
                <a:spcPct val="12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312397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83686D-7FCC-4061-A7EB-F43484F3FC52}"/>
              </a:ext>
            </a:extLst>
          </p:cNvPr>
          <p:cNvSpPr/>
          <p:nvPr/>
        </p:nvSpPr>
        <p:spPr>
          <a:xfrm>
            <a:off x="3453435" y="1885281"/>
            <a:ext cx="2092751" cy="1257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Display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E3B95B-ABBC-4388-94E6-97DFB4FBFAE2}"/>
              </a:ext>
            </a:extLst>
          </p:cNvPr>
          <p:cNvSpPr/>
          <p:nvPr/>
        </p:nvSpPr>
        <p:spPr>
          <a:xfrm>
            <a:off x="1823574" y="3836711"/>
            <a:ext cx="2092751" cy="1257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Monochrome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3F5425-6CB6-47FA-9195-43E6FE3D6F28}"/>
              </a:ext>
            </a:extLst>
          </p:cNvPr>
          <p:cNvSpPr/>
          <p:nvPr/>
        </p:nvSpPr>
        <p:spPr>
          <a:xfrm>
            <a:off x="5348810" y="3428060"/>
            <a:ext cx="2092751" cy="921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ColorAdapter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552501-8ED0-405A-98E0-741D0C381945}"/>
              </a:ext>
            </a:extLst>
          </p:cNvPr>
          <p:cNvSpPr/>
          <p:nvPr/>
        </p:nvSpPr>
        <p:spPr>
          <a:xfrm>
            <a:off x="5305203" y="4916821"/>
            <a:ext cx="2092751" cy="9219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SVGA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C7D415-A180-49FA-8DA0-E84BE913B03C}"/>
              </a:ext>
            </a:extLst>
          </p:cNvPr>
          <p:cNvSpPr txBox="1"/>
          <p:nvPr/>
        </p:nvSpPr>
        <p:spPr>
          <a:xfrm>
            <a:off x="2626511" y="2253572"/>
            <a:ext cx="194548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virtual void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()=0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9000FF-C700-476E-9373-881EC04C7E6A}"/>
              </a:ext>
            </a:extLst>
          </p:cNvPr>
          <p:cNvSpPr txBox="1"/>
          <p:nvPr/>
        </p:nvSpPr>
        <p:spPr>
          <a:xfrm>
            <a:off x="2624743" y="2682736"/>
            <a:ext cx="209275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virtual void write()=0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E93758-C8F7-4E21-89C0-45572CC942C0}"/>
              </a:ext>
            </a:extLst>
          </p:cNvPr>
          <p:cNvSpPr txBox="1"/>
          <p:nvPr/>
        </p:nvSpPr>
        <p:spPr>
          <a:xfrm>
            <a:off x="1060527" y="4208838"/>
            <a:ext cx="1726905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virtual void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B5D961-96ED-48DC-A731-4DB63D399DE7}"/>
              </a:ext>
            </a:extLst>
          </p:cNvPr>
          <p:cNvSpPr txBox="1"/>
          <p:nvPr/>
        </p:nvSpPr>
        <p:spPr>
          <a:xfrm>
            <a:off x="1058759" y="4638002"/>
            <a:ext cx="1851221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virtual void write()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2065FA-5A2D-4A91-9A75-EDFDE013255A}"/>
              </a:ext>
            </a:extLst>
          </p:cNvPr>
          <p:cNvSpPr txBox="1"/>
          <p:nvPr/>
        </p:nvSpPr>
        <p:spPr>
          <a:xfrm>
            <a:off x="4572000" y="3871042"/>
            <a:ext cx="1859340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virtual void write()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3DE814-6036-40EE-8EDE-8EF1F76C7832}"/>
              </a:ext>
            </a:extLst>
          </p:cNvPr>
          <p:cNvSpPr txBox="1"/>
          <p:nvPr/>
        </p:nvSpPr>
        <p:spPr>
          <a:xfrm>
            <a:off x="4572000" y="5327193"/>
            <a:ext cx="1746218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virtual void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5CA821A-32B4-4980-B977-9E1FEC461B60}"/>
              </a:ext>
            </a:extLst>
          </p:cNvPr>
          <p:cNvCxnSpPr/>
          <p:nvPr/>
        </p:nvCxnSpPr>
        <p:spPr>
          <a:xfrm flipH="1">
            <a:off x="3539055" y="3179632"/>
            <a:ext cx="512272" cy="675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9C88D71-B6A5-4094-A802-EC0B84FD135C}"/>
              </a:ext>
            </a:extLst>
          </p:cNvPr>
          <p:cNvCxnSpPr>
            <a:cxnSpLocks/>
          </p:cNvCxnSpPr>
          <p:nvPr/>
        </p:nvCxnSpPr>
        <p:spPr>
          <a:xfrm>
            <a:off x="4885587" y="3181783"/>
            <a:ext cx="463223" cy="404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D857D5-ACFA-4E7D-8F27-F309F1E802E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51520" y="4351399"/>
            <a:ext cx="59" cy="56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AC61287-84AF-47E7-8DCC-69DE79CAA3E8}"/>
              </a:ext>
            </a:extLst>
          </p:cNvPr>
          <p:cNvSpPr txBox="1"/>
          <p:nvPr/>
        </p:nvSpPr>
        <p:spPr>
          <a:xfrm>
            <a:off x="4724325" y="2329579"/>
            <a:ext cx="8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抽象类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D14D65-2F5C-4168-886C-D4BD3B2E7690}"/>
              </a:ext>
            </a:extLst>
          </p:cNvPr>
          <p:cNvSpPr txBox="1"/>
          <p:nvPr/>
        </p:nvSpPr>
        <p:spPr>
          <a:xfrm>
            <a:off x="6511835" y="3794903"/>
            <a:ext cx="8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抽象类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A65C21D-41B6-4D5A-BB82-94ADC85CC746}"/>
              </a:ext>
            </a:extLst>
          </p:cNvPr>
          <p:cNvSpPr txBox="1"/>
          <p:nvPr/>
        </p:nvSpPr>
        <p:spPr>
          <a:xfrm>
            <a:off x="3031367" y="4304354"/>
            <a:ext cx="8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具体类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E9EA2B-4A9D-4664-BE05-CDDEC9CCF618}"/>
              </a:ext>
            </a:extLst>
          </p:cNvPr>
          <p:cNvSpPr txBox="1"/>
          <p:nvPr/>
        </p:nvSpPr>
        <p:spPr>
          <a:xfrm>
            <a:off x="6511835" y="5193126"/>
            <a:ext cx="8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具体类</a:t>
            </a: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DA3C50F0-A782-4AB6-8FE7-668555EC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9.3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抽象类</a:t>
            </a:r>
          </a:p>
        </p:txBody>
      </p:sp>
    </p:spTree>
    <p:extLst>
      <p:ext uri="{BB962C8B-B14F-4D97-AF65-F5344CB8AC3E}">
        <p14:creationId xmlns:p14="http://schemas.microsoft.com/office/powerpoint/2010/main" val="8434297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0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E32B-6509-4624-9866-C0A42A1715D0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16:21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作  业</a:t>
            </a:r>
            <a:endParaRPr lang="zh-CN" altLang="en-US" b="1" dirty="0">
              <a:solidFill>
                <a:srgbClr val="0070C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3F3B9-6CF4-E94A-98DA-10393CF60C6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C47EAD88-057D-4253-B219-3D99D2D3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" y="1796527"/>
            <a:ext cx="7447176" cy="45598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OJ </a:t>
            </a:r>
            <a:r>
              <a:rPr lang="zh-CN" altLang="en-US" dirty="0"/>
              <a:t>习题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46935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33" y="274638"/>
            <a:ext cx="6731863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第</a:t>
            </a:r>
            <a:r>
              <a:rPr lang="en-US" altLang="zh-CN" sz="4000" dirty="0">
                <a:solidFill>
                  <a:schemeClr val="tx1"/>
                </a:solidFill>
                <a:ea typeface="黑体" pitchFamily="49" charset="-122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章  抽象类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79987" y="1810634"/>
            <a:ext cx="7307876" cy="443059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+mj-ea"/>
              </a:rPr>
              <a:t>本章内容：</a:t>
            </a:r>
          </a:p>
          <a:p>
            <a:pPr marL="804863" lvl="1" indent="-347663">
              <a:lnSpc>
                <a:spcPct val="150000"/>
              </a:lnSpc>
              <a:spcBef>
                <a:spcPts val="120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类的分解</a:t>
            </a:r>
            <a:endParaRPr lang="en-US" altLang="zh-CN" sz="3200" dirty="0"/>
          </a:p>
          <a:p>
            <a:pPr marL="804863" lvl="1" indent="-347663">
              <a:lnSpc>
                <a:spcPct val="150000"/>
              </a:lnSpc>
              <a:spcBef>
                <a:spcPts val="60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纯虚函数</a:t>
            </a:r>
            <a:endParaRPr lang="en-US" altLang="zh-CN" sz="3200" dirty="0"/>
          </a:p>
          <a:p>
            <a:pPr marL="804863" lvl="1" indent="-347663">
              <a:lnSpc>
                <a:spcPct val="150000"/>
              </a:lnSpc>
              <a:spcBef>
                <a:spcPts val="60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抽象类</a:t>
            </a:r>
            <a:endParaRPr lang="en-US" altLang="zh-CN" sz="3200" dirty="0"/>
          </a:p>
          <a:p>
            <a:pPr marL="804863" lvl="1" indent="-347663">
              <a:lnSpc>
                <a:spcPct val="120000"/>
              </a:lnSpc>
              <a:spcBef>
                <a:spcPts val="0"/>
              </a:spcBef>
              <a:buClr>
                <a:srgbClr val="1619AC"/>
              </a:buClr>
              <a:buFont typeface="Wingdings" pitchFamily="2" charset="2"/>
              <a:buChar char="l"/>
            </a:pPr>
            <a:endParaRPr lang="zh-CN" altLang="en-US" sz="3200" dirty="0"/>
          </a:p>
        </p:txBody>
      </p:sp>
      <p:sp>
        <p:nvSpPr>
          <p:cNvPr id="1331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220160E-113A-4814-AA6B-A950E5BBC0B3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13572-2582-4566-8936-D204488E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46117C70-EB43-4B60-8CC5-47C7EA862056}"/>
              </a:ext>
            </a:extLst>
          </p:cNvPr>
          <p:cNvSpPr>
            <a:spLocks/>
          </p:cNvSpPr>
          <p:nvPr/>
        </p:nvSpPr>
        <p:spPr bwMode="auto">
          <a:xfrm>
            <a:off x="3990934" y="2906871"/>
            <a:ext cx="323850" cy="1911154"/>
          </a:xfrm>
          <a:prstGeom prst="rightBrace">
            <a:avLst>
              <a:gd name="adj1" fmla="val 34290"/>
              <a:gd name="adj2" fmla="val 50000"/>
            </a:avLst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060B365-B6B1-4262-885A-7EA9128407FE}"/>
              </a:ext>
            </a:extLst>
          </p:cNvPr>
          <p:cNvSpPr txBox="1"/>
          <p:nvPr/>
        </p:nvSpPr>
        <p:spPr>
          <a:xfrm>
            <a:off x="4697816" y="2950392"/>
            <a:ext cx="3307015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宋体" charset="-122"/>
              </a:rPr>
              <a:t>主要讲述：</a:t>
            </a:r>
            <a:endParaRPr lang="en-US" altLang="zh-CN" sz="2400" dirty="0">
              <a:solidFill>
                <a:srgbClr val="002060"/>
              </a:solidFill>
              <a:latin typeface="Times New Roman" charset="0"/>
              <a:ea typeface="宋体" charset="-122"/>
            </a:endParaRPr>
          </a:p>
          <a:p>
            <a:pPr marL="342900" indent="-342900" eaLnBrk="1" hangingPunct="1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宋体" charset="-122"/>
              </a:rPr>
              <a:t>抽象类的来历</a:t>
            </a:r>
            <a:endParaRPr lang="en-US" altLang="zh-CN" sz="2400" dirty="0">
              <a:solidFill>
                <a:srgbClr val="002060"/>
              </a:solidFill>
              <a:latin typeface="Times New Roman" charset="0"/>
              <a:ea typeface="宋体" charset="-122"/>
            </a:endParaRPr>
          </a:p>
          <a:p>
            <a:pPr marL="342900" indent="-342900" eaLnBrk="1" hangingPunct="1"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宋体" charset="-122"/>
              </a:rPr>
              <a:t>什么样的类是抽象类</a:t>
            </a:r>
            <a:endParaRPr lang="en-US" altLang="zh-CN" sz="2400" dirty="0">
              <a:solidFill>
                <a:srgbClr val="002060"/>
              </a:solidFill>
              <a:latin typeface="Times New Roman" charset="0"/>
              <a:ea typeface="宋体" charset="-122"/>
            </a:endParaRPr>
          </a:p>
          <a:p>
            <a:pPr marL="342900" indent="-342900" eaLnBrk="1" hangingPunct="1"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Times New Roman" charset="0"/>
                <a:ea typeface="宋体" charset="-122"/>
              </a:rPr>
              <a:t>抽象类的特点</a:t>
            </a:r>
            <a:endParaRPr lang="en-US" altLang="zh-CN" sz="4800" dirty="0">
              <a:solidFill>
                <a:srgbClr val="002060"/>
              </a:solidFill>
              <a:latin typeface="Times New Roman" charset="0"/>
              <a:ea typeface="宋体" charset="-122"/>
            </a:endParaRPr>
          </a:p>
          <a:p>
            <a:pPr>
              <a:defRPr/>
            </a:pPr>
            <a:endParaRPr lang="zh-CN" altLang="en-US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5529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9.1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类的分解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44029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906822" y="3277219"/>
            <a:ext cx="1969855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45084" y="3217500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595018" y="3228964"/>
            <a:ext cx="2207680" cy="502666"/>
            <a:chOff x="989512" y="1730217"/>
            <a:chExt cx="1766402" cy="502979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75938" y="1730217"/>
              <a:ext cx="1379976" cy="46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kumimoji="0" lang="zh-CN" altLang="en-US" sz="2400" b="0" kern="0" dirty="0">
                  <a:solidFill>
                    <a:srgbClr val="000000"/>
                  </a:solidFill>
                  <a:latin typeface="Arial" charset="0"/>
                  <a:ea typeface="华文新魏" pitchFamily="2" charset="-122"/>
                </a:rPr>
                <a:t>问题的由来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989512" y="1775711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65357" y="4208720"/>
            <a:ext cx="1679120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18965" y="4167445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62806" y="4215218"/>
            <a:ext cx="148167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解决方案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40935" y="420872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1645289" y="476297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062684" y="2109399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01776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9.1.1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问题的由来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405554"/>
          </a:xfrm>
        </p:spPr>
        <p:txBody>
          <a:bodyPr>
            <a:normAutofit lnSpcReduction="10000"/>
          </a:bodyPr>
          <a:lstStyle/>
          <a:p>
            <a:pPr marL="266700" indent="-266700">
              <a:tabLst>
                <a:tab pos="266700" algn="l"/>
              </a:tabLst>
              <a:defRPr/>
            </a:pPr>
            <a:r>
              <a:rPr lang="zh-CN" altLang="en-US" sz="2800" dirty="0"/>
              <a:t>下面两个类的定义，有很多相同部分</a:t>
            </a:r>
            <a:endParaRPr lang="en-US" altLang="zh-CN" sz="24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class Dog{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public: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Dog(</a:t>
            </a:r>
            <a:r>
              <a:rPr lang="en-US" altLang="zh-CN" sz="2000" dirty="0" err="1">
                <a:solidFill>
                  <a:srgbClr val="0070C0"/>
                </a:solidFill>
              </a:rPr>
              <a:t>int,int,int,char</a:t>
            </a:r>
            <a:r>
              <a:rPr lang="en-US" altLang="zh-CN" sz="2000" dirty="0">
                <a:solidFill>
                  <a:srgbClr val="0070C0"/>
                </a:solidFill>
              </a:rPr>
              <a:t>*);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void call();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void fun();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//void sleep();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      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其他成员函数若干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protected: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int  </a:t>
            </a:r>
            <a:r>
              <a:rPr lang="en-US" altLang="zh-CN" sz="2000" dirty="0" err="1">
                <a:solidFill>
                  <a:srgbClr val="0070C0"/>
                </a:solidFill>
              </a:rPr>
              <a:t>lenth</a:t>
            </a:r>
            <a:r>
              <a:rPr lang="en-US" altLang="zh-CN" sz="2000" dirty="0">
                <a:solidFill>
                  <a:srgbClr val="0070C0"/>
                </a:solidFill>
              </a:rPr>
              <a:t>, weight, color;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char type[20];</a:t>
            </a:r>
          </a:p>
          <a:p>
            <a:pPr marL="457200" lvl="1" indent="-9525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};</a:t>
            </a: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8623C9BF-946F-409D-898C-2B193FFD5AE8}"/>
              </a:ext>
            </a:extLst>
          </p:cNvPr>
          <p:cNvSpPr txBox="1">
            <a:spLocks/>
          </p:cNvSpPr>
          <p:nvPr/>
        </p:nvSpPr>
        <p:spPr>
          <a:xfrm>
            <a:off x="4104318" y="2143205"/>
            <a:ext cx="4391982" cy="440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Dog::Dog(int </a:t>
            </a:r>
            <a:r>
              <a:rPr lang="en-US" altLang="zh-CN" sz="2000" dirty="0" err="1">
                <a:solidFill>
                  <a:srgbClr val="060ABA"/>
                </a:solidFill>
              </a:rPr>
              <a:t>a,int</a:t>
            </a:r>
            <a:r>
              <a:rPr lang="en-US" altLang="zh-CN" sz="2000" dirty="0">
                <a:solidFill>
                  <a:srgbClr val="060ABA"/>
                </a:solidFill>
              </a:rPr>
              <a:t> </a:t>
            </a:r>
            <a:r>
              <a:rPr lang="en-US" altLang="zh-CN" sz="2000" dirty="0" err="1">
                <a:solidFill>
                  <a:srgbClr val="060ABA"/>
                </a:solidFill>
              </a:rPr>
              <a:t>b,int</a:t>
            </a:r>
            <a:r>
              <a:rPr lang="en-US" altLang="zh-CN" sz="2000" dirty="0">
                <a:solidFill>
                  <a:srgbClr val="060ABA"/>
                </a:solidFill>
              </a:rPr>
              <a:t> </a:t>
            </a:r>
            <a:r>
              <a:rPr lang="en-US" altLang="zh-CN" sz="2000" dirty="0" err="1">
                <a:solidFill>
                  <a:srgbClr val="060ABA"/>
                </a:solidFill>
              </a:rPr>
              <a:t>c,char</a:t>
            </a:r>
            <a:r>
              <a:rPr lang="en-US" altLang="zh-CN" sz="2000" dirty="0">
                <a:solidFill>
                  <a:srgbClr val="060ABA"/>
                </a:solidFill>
              </a:rPr>
              <a:t> *p){</a:t>
            </a:r>
          </a:p>
          <a:p>
            <a:pPr marL="457200" lvl="1" indent="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       length=a;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       weight=b;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       color=c;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       </a:t>
            </a:r>
            <a:r>
              <a:rPr lang="en-US" altLang="zh-CN" sz="2000" dirty="0" err="1">
                <a:solidFill>
                  <a:srgbClr val="060ABA"/>
                </a:solidFill>
              </a:rPr>
              <a:t>strcpy</a:t>
            </a:r>
            <a:r>
              <a:rPr lang="en-US" altLang="zh-CN" sz="2000" dirty="0">
                <a:solidFill>
                  <a:srgbClr val="060ABA"/>
                </a:solidFill>
              </a:rPr>
              <a:t>(</a:t>
            </a:r>
            <a:r>
              <a:rPr lang="en-US" altLang="zh-CN" sz="2000" dirty="0" err="1">
                <a:solidFill>
                  <a:srgbClr val="060ABA"/>
                </a:solidFill>
              </a:rPr>
              <a:t>type,p</a:t>
            </a:r>
            <a:r>
              <a:rPr lang="en-US" altLang="zh-CN" sz="2000" dirty="0">
                <a:solidFill>
                  <a:srgbClr val="060ABA"/>
                </a:solidFill>
              </a:rPr>
              <a:t>);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void Dog::call(){</a:t>
            </a:r>
          </a:p>
          <a:p>
            <a:pPr marL="457200" lvl="1" indent="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      </a:t>
            </a:r>
            <a:r>
              <a:rPr lang="en-US" altLang="zh-CN" sz="2000" dirty="0" err="1">
                <a:solidFill>
                  <a:srgbClr val="060ABA"/>
                </a:solidFill>
              </a:rPr>
              <a:t>cout</a:t>
            </a:r>
            <a:r>
              <a:rPr lang="en-US" altLang="zh-CN" sz="2000" dirty="0">
                <a:solidFill>
                  <a:srgbClr val="060ABA"/>
                </a:solidFill>
              </a:rPr>
              <a:t>&lt;&lt;"</a:t>
            </a:r>
            <a:r>
              <a:rPr lang="zh-CN" altLang="en-US" sz="2000" dirty="0">
                <a:solidFill>
                  <a:srgbClr val="060ABA"/>
                </a:solidFill>
              </a:rPr>
              <a:t>汪汪</a:t>
            </a:r>
            <a:r>
              <a:rPr lang="en-US" altLang="zh-CN" sz="2000" dirty="0">
                <a:solidFill>
                  <a:srgbClr val="060ABA"/>
                </a:solidFill>
              </a:rPr>
              <a:t>"&lt;&lt;</a:t>
            </a:r>
            <a:r>
              <a:rPr lang="en-US" altLang="zh-CN" sz="2000" dirty="0" err="1">
                <a:solidFill>
                  <a:srgbClr val="060ABA"/>
                </a:solidFill>
              </a:rPr>
              <a:t>endl</a:t>
            </a:r>
            <a:r>
              <a:rPr lang="en-US" altLang="zh-CN" sz="2000" dirty="0">
                <a:solidFill>
                  <a:srgbClr val="060ABA"/>
                </a:solidFill>
              </a:rPr>
              <a:t>;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void Dog::fun(){</a:t>
            </a:r>
          </a:p>
          <a:p>
            <a:pPr marL="457200" lvl="1" indent="0"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      </a:t>
            </a:r>
            <a:r>
              <a:rPr lang="en-US" altLang="zh-CN" sz="2000" dirty="0" err="1">
                <a:solidFill>
                  <a:srgbClr val="060ABA"/>
                </a:solidFill>
              </a:rPr>
              <a:t>cout</a:t>
            </a:r>
            <a:r>
              <a:rPr lang="en-US" altLang="zh-CN" sz="2000" dirty="0">
                <a:solidFill>
                  <a:srgbClr val="060ABA"/>
                </a:solidFill>
              </a:rPr>
              <a:t>&lt;&lt;"</a:t>
            </a:r>
            <a:r>
              <a:rPr lang="zh-CN" altLang="en-US" sz="2000" dirty="0">
                <a:solidFill>
                  <a:srgbClr val="060ABA"/>
                </a:solidFill>
              </a:rPr>
              <a:t>看门</a:t>
            </a:r>
            <a:r>
              <a:rPr lang="en-US" altLang="zh-CN" sz="2000" dirty="0">
                <a:solidFill>
                  <a:srgbClr val="060ABA"/>
                </a:solidFill>
              </a:rPr>
              <a:t>"&lt;&lt;</a:t>
            </a:r>
            <a:r>
              <a:rPr lang="en-US" altLang="zh-CN" sz="2000" dirty="0" err="1">
                <a:solidFill>
                  <a:srgbClr val="060ABA"/>
                </a:solidFill>
              </a:rPr>
              <a:t>endl</a:t>
            </a:r>
            <a:r>
              <a:rPr lang="en-US" altLang="zh-CN" sz="2000" dirty="0">
                <a:solidFill>
                  <a:srgbClr val="060ABA"/>
                </a:solidFill>
              </a:rPr>
              <a:t>;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  <a:tabLst>
                <a:tab pos="361950" algn="l"/>
              </a:tabLst>
            </a:pPr>
            <a:r>
              <a:rPr lang="en-US" altLang="zh-CN" sz="2000" dirty="0">
                <a:solidFill>
                  <a:srgbClr val="060ABA"/>
                </a:solidFill>
              </a:rPr>
              <a:t>}</a:t>
            </a:r>
          </a:p>
          <a:p>
            <a:pPr marL="539750" lvl="1" indent="-92075">
              <a:spcBef>
                <a:spcPts val="0"/>
              </a:spcBef>
              <a:buNone/>
              <a:tabLst>
                <a:tab pos="361950" algn="l"/>
              </a:tabLst>
              <a:defRPr/>
            </a:pPr>
            <a:r>
              <a:rPr lang="en-US" altLang="zh-CN" sz="21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100" dirty="0">
                <a:solidFill>
                  <a:schemeClr val="bg1">
                    <a:lumMod val="50000"/>
                  </a:schemeClr>
                </a:solidFill>
              </a:rPr>
              <a:t>其他成员函数定义若干</a:t>
            </a:r>
          </a:p>
          <a:p>
            <a:pPr marL="539750" lvl="1" indent="0">
              <a:spcBef>
                <a:spcPts val="1200"/>
              </a:spcBef>
              <a:buFont typeface="Wingdings" pitchFamily="2" charset="2"/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876458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9.1.1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问题的由来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405554"/>
          </a:xfrm>
        </p:spPr>
        <p:txBody>
          <a:bodyPr>
            <a:normAutofit lnSpcReduction="10000"/>
          </a:bodyPr>
          <a:lstStyle/>
          <a:p>
            <a:pPr marL="266700" indent="-266700">
              <a:tabLst>
                <a:tab pos="266700" algn="l"/>
              </a:tabLst>
              <a:defRPr/>
            </a:pPr>
            <a:r>
              <a:rPr lang="zh-CN" altLang="en-US" sz="2800" dirty="0"/>
              <a:t>下面两个类的定义，有很多相同部分</a:t>
            </a:r>
            <a:endParaRPr lang="en-US" altLang="zh-CN" sz="24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class Cat{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public: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Cat(</a:t>
            </a:r>
            <a:r>
              <a:rPr lang="en-US" altLang="zh-CN" sz="2000" dirty="0" err="1">
                <a:solidFill>
                  <a:srgbClr val="0070C0"/>
                </a:solidFill>
              </a:rPr>
              <a:t>int,int,int,char</a:t>
            </a:r>
            <a:r>
              <a:rPr lang="en-US" altLang="zh-CN" sz="2000" dirty="0">
                <a:solidFill>
                  <a:srgbClr val="0070C0"/>
                </a:solidFill>
              </a:rPr>
              <a:t>*);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void call();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void fun();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//void sleep();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      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其他成员函数若干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protected: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int  </a:t>
            </a:r>
            <a:r>
              <a:rPr lang="en-US" altLang="zh-CN" sz="2000" dirty="0" err="1">
                <a:solidFill>
                  <a:srgbClr val="0070C0"/>
                </a:solidFill>
              </a:rPr>
              <a:t>lenth</a:t>
            </a:r>
            <a:r>
              <a:rPr lang="en-US" altLang="zh-CN" sz="2000" dirty="0">
                <a:solidFill>
                  <a:srgbClr val="0070C0"/>
                </a:solidFill>
              </a:rPr>
              <a:t>, weight, color;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char type[20];</a:t>
            </a:r>
          </a:p>
          <a:p>
            <a:pPr marL="457200" lvl="1" indent="-9525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};</a:t>
            </a: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E4ED8E41-C201-4DC8-A349-24E6F06BCA29}"/>
              </a:ext>
            </a:extLst>
          </p:cNvPr>
          <p:cNvSpPr txBox="1">
            <a:spLocks/>
          </p:cNvSpPr>
          <p:nvPr/>
        </p:nvSpPr>
        <p:spPr>
          <a:xfrm>
            <a:off x="4104318" y="2143205"/>
            <a:ext cx="4099816" cy="440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60ABA"/>
                </a:solidFill>
              </a:rPr>
              <a:t>Cat::Cat(int </a:t>
            </a:r>
            <a:r>
              <a:rPr lang="en-US" altLang="zh-CN" sz="2000" dirty="0" err="1">
                <a:solidFill>
                  <a:srgbClr val="060ABA"/>
                </a:solidFill>
              </a:rPr>
              <a:t>a,int</a:t>
            </a:r>
            <a:r>
              <a:rPr lang="en-US" altLang="zh-CN" sz="2000" dirty="0">
                <a:solidFill>
                  <a:srgbClr val="060ABA"/>
                </a:solidFill>
              </a:rPr>
              <a:t> </a:t>
            </a:r>
            <a:r>
              <a:rPr lang="en-US" altLang="zh-CN" sz="2000" dirty="0" err="1">
                <a:solidFill>
                  <a:srgbClr val="060ABA"/>
                </a:solidFill>
              </a:rPr>
              <a:t>b,int</a:t>
            </a:r>
            <a:r>
              <a:rPr lang="en-US" altLang="zh-CN" sz="2000" dirty="0">
                <a:solidFill>
                  <a:srgbClr val="060ABA"/>
                </a:solidFill>
              </a:rPr>
              <a:t> </a:t>
            </a:r>
            <a:r>
              <a:rPr lang="en-US" altLang="zh-CN" sz="2000" dirty="0" err="1">
                <a:solidFill>
                  <a:srgbClr val="060ABA"/>
                </a:solidFill>
              </a:rPr>
              <a:t>c,char</a:t>
            </a:r>
            <a:r>
              <a:rPr lang="en-US" altLang="zh-CN" sz="2000" dirty="0">
                <a:solidFill>
                  <a:srgbClr val="060ABA"/>
                </a:solidFill>
              </a:rPr>
              <a:t> *p){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60ABA"/>
                </a:solidFill>
              </a:rPr>
              <a:t>       length=a;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60ABA"/>
                </a:solidFill>
              </a:rPr>
              <a:t>       weight=b;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60ABA"/>
                </a:solidFill>
              </a:rPr>
              <a:t>       color=c;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60ABA"/>
                </a:solidFill>
              </a:rPr>
              <a:t>       </a:t>
            </a:r>
            <a:r>
              <a:rPr lang="en-US" altLang="zh-CN" sz="2000" dirty="0" err="1">
                <a:solidFill>
                  <a:srgbClr val="060ABA"/>
                </a:solidFill>
              </a:rPr>
              <a:t>strcpy</a:t>
            </a:r>
            <a:r>
              <a:rPr lang="en-US" altLang="zh-CN" sz="2000" dirty="0">
                <a:solidFill>
                  <a:srgbClr val="060ABA"/>
                </a:solidFill>
              </a:rPr>
              <a:t>(</a:t>
            </a:r>
            <a:r>
              <a:rPr lang="en-US" altLang="zh-CN" sz="2000" dirty="0" err="1">
                <a:solidFill>
                  <a:srgbClr val="060ABA"/>
                </a:solidFill>
              </a:rPr>
              <a:t>type,p</a:t>
            </a:r>
            <a:r>
              <a:rPr lang="en-US" altLang="zh-CN" sz="2000" dirty="0">
                <a:solidFill>
                  <a:srgbClr val="060ABA"/>
                </a:solidFill>
              </a:rPr>
              <a:t>);</a:t>
            </a:r>
          </a:p>
          <a:p>
            <a:pPr marL="45720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60ABA"/>
                </a:solidFill>
              </a:rPr>
              <a:t>}</a:t>
            </a:r>
          </a:p>
          <a:p>
            <a:pPr marL="539750" lvl="1" indent="-92075">
              <a:spcBef>
                <a:spcPts val="0"/>
              </a:spcBef>
              <a:buNone/>
              <a:tabLst>
                <a:tab pos="539750" algn="l"/>
              </a:tabLst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void Cat::call(){</a:t>
            </a:r>
          </a:p>
          <a:p>
            <a:pPr marL="539750" lvl="1" indent="-92075">
              <a:spcBef>
                <a:spcPts val="0"/>
              </a:spcBef>
              <a:buNone/>
              <a:tabLst>
                <a:tab pos="539750" algn="l"/>
              </a:tabLst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      </a:t>
            </a:r>
            <a:r>
              <a:rPr lang="en-US" altLang="zh-CN" sz="2000" dirty="0" err="1">
                <a:solidFill>
                  <a:srgbClr val="060ABA"/>
                </a:solidFill>
              </a:rPr>
              <a:t>cout</a:t>
            </a:r>
            <a:r>
              <a:rPr lang="en-US" altLang="zh-CN" sz="2000" dirty="0">
                <a:solidFill>
                  <a:srgbClr val="060ABA"/>
                </a:solidFill>
              </a:rPr>
              <a:t>&lt;&lt;"</a:t>
            </a:r>
            <a:r>
              <a:rPr lang="zh-CN" altLang="en-US" sz="2000" dirty="0">
                <a:solidFill>
                  <a:srgbClr val="060ABA"/>
                </a:solidFill>
              </a:rPr>
              <a:t>喵喵</a:t>
            </a:r>
            <a:r>
              <a:rPr lang="en-US" altLang="zh-CN" sz="2000" dirty="0">
                <a:solidFill>
                  <a:srgbClr val="060ABA"/>
                </a:solidFill>
              </a:rPr>
              <a:t>"&lt;&lt;</a:t>
            </a:r>
            <a:r>
              <a:rPr lang="en-US" altLang="zh-CN" sz="2000" dirty="0" err="1">
                <a:solidFill>
                  <a:srgbClr val="060ABA"/>
                </a:solidFill>
              </a:rPr>
              <a:t>endl</a:t>
            </a:r>
            <a:r>
              <a:rPr lang="en-US" altLang="zh-CN" sz="2000" dirty="0">
                <a:solidFill>
                  <a:srgbClr val="060ABA"/>
                </a:solidFill>
              </a:rPr>
              <a:t>;</a:t>
            </a:r>
          </a:p>
          <a:p>
            <a:pPr marL="539750" lvl="1" indent="-92075">
              <a:lnSpc>
                <a:spcPct val="80000"/>
              </a:lnSpc>
              <a:spcBef>
                <a:spcPts val="0"/>
              </a:spcBef>
              <a:buNone/>
              <a:tabLst>
                <a:tab pos="539750" algn="l"/>
              </a:tabLst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}</a:t>
            </a:r>
          </a:p>
          <a:p>
            <a:pPr marL="539750" lvl="1" indent="-92075">
              <a:spcBef>
                <a:spcPts val="0"/>
              </a:spcBef>
              <a:buNone/>
              <a:tabLst>
                <a:tab pos="539750" algn="l"/>
              </a:tabLst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void Cat::fun(){</a:t>
            </a:r>
          </a:p>
          <a:p>
            <a:pPr marL="539750" lvl="1" indent="-92075">
              <a:spcBef>
                <a:spcPts val="0"/>
              </a:spcBef>
              <a:buNone/>
              <a:tabLst>
                <a:tab pos="539750" algn="l"/>
              </a:tabLst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      </a:t>
            </a:r>
            <a:r>
              <a:rPr lang="en-US" altLang="zh-CN" sz="2000" dirty="0" err="1">
                <a:solidFill>
                  <a:srgbClr val="060ABA"/>
                </a:solidFill>
              </a:rPr>
              <a:t>cout</a:t>
            </a:r>
            <a:r>
              <a:rPr lang="en-US" altLang="zh-CN" sz="2000" dirty="0">
                <a:solidFill>
                  <a:srgbClr val="060ABA"/>
                </a:solidFill>
              </a:rPr>
              <a:t>&lt;&lt;"</a:t>
            </a:r>
            <a:r>
              <a:rPr lang="zh-CN" altLang="en-US" sz="2000" dirty="0">
                <a:solidFill>
                  <a:srgbClr val="060ABA"/>
                </a:solidFill>
              </a:rPr>
              <a:t>抓老鼠</a:t>
            </a:r>
            <a:r>
              <a:rPr lang="en-US" altLang="zh-CN" sz="2000" dirty="0">
                <a:solidFill>
                  <a:srgbClr val="060ABA"/>
                </a:solidFill>
              </a:rPr>
              <a:t>"&lt;&lt;</a:t>
            </a:r>
            <a:r>
              <a:rPr lang="en-US" altLang="zh-CN" sz="2000" dirty="0" err="1">
                <a:solidFill>
                  <a:srgbClr val="060ABA"/>
                </a:solidFill>
              </a:rPr>
              <a:t>endl</a:t>
            </a:r>
            <a:r>
              <a:rPr lang="en-US" altLang="zh-CN" sz="2000" dirty="0">
                <a:solidFill>
                  <a:srgbClr val="060ABA"/>
                </a:solidFill>
              </a:rPr>
              <a:t>;</a:t>
            </a:r>
          </a:p>
          <a:p>
            <a:pPr marL="539750" lvl="1" indent="-92075">
              <a:lnSpc>
                <a:spcPct val="80000"/>
              </a:lnSpc>
              <a:spcBef>
                <a:spcPts val="0"/>
              </a:spcBef>
              <a:buNone/>
              <a:tabLst>
                <a:tab pos="539750" algn="l"/>
              </a:tabLst>
              <a:defRPr/>
            </a:pPr>
            <a:r>
              <a:rPr lang="en-US" altLang="zh-CN" sz="2000" dirty="0">
                <a:solidFill>
                  <a:srgbClr val="060ABA"/>
                </a:solidFill>
              </a:rPr>
              <a:t>}</a:t>
            </a:r>
          </a:p>
          <a:p>
            <a:pPr marL="539750" lvl="1" indent="-92075">
              <a:spcBef>
                <a:spcPts val="0"/>
              </a:spcBef>
              <a:buNone/>
              <a:tabLst>
                <a:tab pos="539750" algn="l"/>
              </a:tabLst>
              <a:defRPr/>
            </a:pPr>
            <a:r>
              <a:rPr lang="en-US" altLang="zh-CN" sz="21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100" dirty="0">
                <a:solidFill>
                  <a:schemeClr val="bg1">
                    <a:lumMod val="50000"/>
                  </a:schemeClr>
                </a:solidFill>
              </a:rPr>
              <a:t>其他成员函数定义若干</a:t>
            </a:r>
          </a:p>
          <a:p>
            <a:pPr marL="539750" lvl="1" indent="0">
              <a:spcBef>
                <a:spcPts val="1200"/>
              </a:spcBef>
              <a:buFont typeface="Wingdings" pitchFamily="2" charset="2"/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165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9.1.2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解决方案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405554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dirty="0"/>
              <a:t>上面两个类的定义中有很多相同的部分，故程序员重复书写了很多代码</a:t>
            </a:r>
            <a:endParaRPr lang="en-US" altLang="zh-CN" sz="2800" dirty="0"/>
          </a:p>
          <a:p>
            <a:pPr marL="361950" indent="-361950">
              <a:lnSpc>
                <a:spcPct val="120000"/>
              </a:lnSpc>
              <a:spcBef>
                <a:spcPts val="1800"/>
              </a:spcBef>
            </a:pPr>
            <a:r>
              <a:rPr lang="zh-CN" altLang="en-US" sz="2800" dirty="0"/>
              <a:t>如何减少冗余、简化编程？</a:t>
            </a:r>
            <a:endParaRPr lang="en-US" altLang="zh-CN" sz="2800" dirty="0"/>
          </a:p>
          <a:p>
            <a:pPr marL="647700"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600" dirty="0"/>
              <a:t>继承？继承意味着猫也是狗或者狗也是猫，不符合现实</a:t>
            </a:r>
            <a:endParaRPr lang="en-US" altLang="zh-CN" sz="2600" dirty="0"/>
          </a:p>
          <a:p>
            <a:pPr marL="647700"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600" dirty="0"/>
              <a:t>答案：分解！</a:t>
            </a:r>
            <a:endParaRPr lang="en-US" altLang="zh-CN" sz="2600" dirty="0"/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431648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9.1.2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解决方案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42" y="1687398"/>
            <a:ext cx="7698115" cy="4405554"/>
          </a:xfrm>
        </p:spPr>
        <p:txBody>
          <a:bodyPr>
            <a:normAutofit/>
          </a:bodyPr>
          <a:lstStyle/>
          <a:p>
            <a:pPr marL="266700" lvl="1" indent="-266700">
              <a:spcBef>
                <a:spcPts val="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类的分解：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(wjp89.cpp)</a:t>
            </a:r>
          </a:p>
          <a:p>
            <a:pPr marL="180975" lvl="1" indent="0">
              <a:spcBef>
                <a:spcPts val="12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class Animal{</a:t>
            </a:r>
          </a:p>
          <a:p>
            <a:pPr marL="180975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public:</a:t>
            </a:r>
          </a:p>
          <a:p>
            <a:pPr marL="180975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Animal(</a:t>
            </a:r>
            <a:r>
              <a:rPr lang="en-US" altLang="zh-CN" sz="2000" dirty="0" err="1">
                <a:solidFill>
                  <a:srgbClr val="0070C0"/>
                </a:solidFill>
              </a:rPr>
              <a:t>int,int,int,char</a:t>
            </a:r>
            <a:r>
              <a:rPr lang="en-US" altLang="zh-CN" sz="2000" dirty="0">
                <a:solidFill>
                  <a:srgbClr val="0070C0"/>
                </a:solidFill>
              </a:rPr>
              <a:t>*);</a:t>
            </a:r>
          </a:p>
          <a:p>
            <a:pPr marL="180975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</a:t>
            </a:r>
            <a:r>
              <a:rPr lang="en-US" altLang="zh-CN" sz="2000" dirty="0">
                <a:solidFill>
                  <a:srgbClr val="CC00CC"/>
                </a:solidFill>
              </a:rPr>
              <a:t>virtual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call();</a:t>
            </a:r>
          </a:p>
          <a:p>
            <a:pPr marL="180975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</a:t>
            </a:r>
            <a:r>
              <a:rPr lang="en-US" altLang="zh-CN" sz="2000" dirty="0">
                <a:solidFill>
                  <a:srgbClr val="CC00CC"/>
                </a:solidFill>
              </a:rPr>
              <a:t>virtual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fun();</a:t>
            </a:r>
          </a:p>
          <a:p>
            <a:pPr marL="180975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//void sleep();</a:t>
            </a:r>
          </a:p>
          <a:p>
            <a:pPr marL="180975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//</a:t>
            </a:r>
            <a:r>
              <a:rPr lang="zh-CN" altLang="en-US" sz="2000" dirty="0">
                <a:solidFill>
                  <a:srgbClr val="0070C0"/>
                </a:solidFill>
              </a:rPr>
              <a:t>其他成员函数若干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180975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protected:</a:t>
            </a:r>
          </a:p>
          <a:p>
            <a:pPr marL="180975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int  </a:t>
            </a:r>
            <a:r>
              <a:rPr lang="en-US" altLang="zh-CN" sz="2000" dirty="0" err="1">
                <a:solidFill>
                  <a:srgbClr val="0070C0"/>
                </a:solidFill>
              </a:rPr>
              <a:t>lenth</a:t>
            </a:r>
            <a:r>
              <a:rPr lang="en-US" altLang="zh-CN" sz="2000" dirty="0">
                <a:solidFill>
                  <a:srgbClr val="0070C0"/>
                </a:solidFill>
              </a:rPr>
              <a:t>, weight, color;</a:t>
            </a:r>
          </a:p>
          <a:p>
            <a:pPr marL="180975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     char type[20];</a:t>
            </a:r>
          </a:p>
          <a:p>
            <a:pPr marL="180975" lvl="1" indent="0">
              <a:spcBef>
                <a:spcPts val="300"/>
              </a:spcBef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};</a:t>
            </a: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28B951-3954-4DA8-8214-31201D8D3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7" y="1811056"/>
            <a:ext cx="3536321" cy="42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Verdana" pitchFamily="34" charset="0"/>
              <a:buChar char="–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s"/>
              <a:defRPr kumimoji="1" sz="3200" b="1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altLang="zh-CN" sz="2000" b="0" dirty="0">
                <a:solidFill>
                  <a:srgbClr val="1619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Dog : public Animal{</a:t>
            </a:r>
          </a:p>
          <a:p>
            <a:pPr marL="57150" indent="0" eaLnBrk="1" hangingPunct="1">
              <a:spcBef>
                <a:spcPts val="300"/>
              </a:spcBef>
              <a:buFont typeface="Verdana" pitchFamily="34" charset="0"/>
              <a:buNone/>
              <a:defRPr/>
            </a:pPr>
            <a:r>
              <a:rPr lang="en-US" altLang="zh-CN" sz="2000" b="0" dirty="0">
                <a:solidFill>
                  <a:srgbClr val="1619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57150" indent="0" eaLnBrk="1" hangingPunct="1"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altLang="zh-CN" sz="2000" b="0" dirty="0">
                <a:solidFill>
                  <a:srgbClr val="1619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Dog(</a:t>
            </a:r>
            <a:r>
              <a:rPr lang="en-US" altLang="zh-CN" sz="2000" b="0" dirty="0" err="1">
                <a:solidFill>
                  <a:srgbClr val="1619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int,int,int,char</a:t>
            </a:r>
            <a:r>
              <a:rPr lang="en-US" altLang="zh-CN" sz="2000" b="0" dirty="0">
                <a:solidFill>
                  <a:srgbClr val="1619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</a:p>
          <a:p>
            <a:pPr marL="57150" indent="0" eaLnBrk="1" hangingPunct="1"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altLang="zh-CN" sz="2000" b="0" dirty="0">
                <a:solidFill>
                  <a:srgbClr val="1619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void call();</a:t>
            </a:r>
          </a:p>
          <a:p>
            <a:pPr marL="57150" indent="0" eaLnBrk="1" hangingPunct="1"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altLang="zh-CN" sz="2000" b="0" dirty="0">
                <a:solidFill>
                  <a:srgbClr val="1619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void fun();</a:t>
            </a:r>
          </a:p>
          <a:p>
            <a:pPr marL="57150" indent="0" eaLnBrk="1" hangingPunct="1">
              <a:spcBef>
                <a:spcPts val="0"/>
              </a:spcBef>
              <a:buFont typeface="Verdana" pitchFamily="34" charset="0"/>
              <a:buNone/>
              <a:defRPr/>
            </a:pPr>
            <a:r>
              <a:rPr lang="en-US" altLang="zh-CN" sz="2000" b="0" dirty="0">
                <a:solidFill>
                  <a:srgbClr val="1619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5715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000" b="0" dirty="0">
              <a:solidFill>
                <a:srgbClr val="1619A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Cat : public Animal{</a:t>
            </a:r>
          </a:p>
          <a:p>
            <a:pPr marL="57150" indent="0" eaLnBrk="1" hangingPunct="1">
              <a:spcBef>
                <a:spcPts val="30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5715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Cat(</a:t>
            </a:r>
            <a:r>
              <a:rPr lang="en-US" altLang="zh-CN" sz="20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int,int,int,char</a:t>
            </a: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*);</a:t>
            </a:r>
          </a:p>
          <a:p>
            <a:pPr marL="5715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void call();</a:t>
            </a:r>
          </a:p>
          <a:p>
            <a:pPr marL="5715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void fun();</a:t>
            </a:r>
          </a:p>
          <a:p>
            <a:pPr marL="5715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161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9.2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纯虚函数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44029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906822" y="3277219"/>
            <a:ext cx="2512778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45084" y="3217500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595018" y="3228964"/>
            <a:ext cx="2824582" cy="502666"/>
            <a:chOff x="989512" y="1730217"/>
            <a:chExt cx="2259996" cy="502979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75938" y="1730217"/>
              <a:ext cx="1873570" cy="46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kumimoji="0" lang="zh-CN" altLang="en-US" sz="2400" b="0" kern="0" dirty="0">
                  <a:solidFill>
                    <a:srgbClr val="000000"/>
                  </a:solidFill>
                  <a:latin typeface="Arial" charset="0"/>
                  <a:ea typeface="华文新魏" pitchFamily="2" charset="-122"/>
                </a:rPr>
                <a:t>纯虚函数及声明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989512" y="1775711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65356" y="4208720"/>
            <a:ext cx="2906669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18965" y="4167445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62805" y="4215218"/>
            <a:ext cx="263301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纯虚函数的需要性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40935" y="420872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1645289" y="476297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062684" y="2109399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43464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16:21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9.2.1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latin typeface="+mj-ea"/>
                <a:ea typeface="+mj-ea"/>
              </a:rPr>
              <a:t>纯虚函数及声明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42" y="1687398"/>
            <a:ext cx="7698115" cy="4405554"/>
          </a:xfrm>
        </p:spPr>
        <p:txBody>
          <a:bodyPr>
            <a:normAutofit/>
          </a:bodyPr>
          <a:lstStyle/>
          <a:p>
            <a:pPr marL="266700" indent="-266700">
              <a:lnSpc>
                <a:spcPct val="110000"/>
              </a:lnSpc>
            </a:pPr>
            <a:r>
              <a:rPr lang="zh-CN" altLang="en-US" sz="2800" dirty="0"/>
              <a:t>上例存在的问题</a:t>
            </a:r>
            <a:endParaRPr lang="en-US" altLang="zh-CN" sz="2800" dirty="0"/>
          </a:p>
          <a:p>
            <a:pPr marL="542925" lvl="1" indent="0">
              <a:lnSpc>
                <a:spcPct val="110000"/>
              </a:lnSpc>
              <a:buNone/>
            </a:pPr>
            <a:r>
              <a:rPr lang="en-US" altLang="zh-CN" sz="2400" dirty="0"/>
              <a:t>Animal</a:t>
            </a:r>
            <a:r>
              <a:rPr lang="zh-CN" altLang="en-US" sz="2400" dirty="0"/>
              <a:t>的成员函数</a:t>
            </a:r>
            <a:r>
              <a:rPr lang="en-US" altLang="zh-CN" sz="2400" dirty="0"/>
              <a:t>call()</a:t>
            </a:r>
            <a:r>
              <a:rPr lang="zh-CN" altLang="en-US" sz="2400" dirty="0"/>
              <a:t>和</a:t>
            </a:r>
            <a:r>
              <a:rPr lang="en-US" altLang="zh-CN" sz="2400" dirty="0"/>
              <a:t>fun()</a:t>
            </a:r>
            <a:r>
              <a:rPr lang="zh-CN" altLang="en-US" sz="2400" dirty="0"/>
              <a:t>如何定义？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void Animal::call()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{ 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</a:t>
            </a:r>
            <a:r>
              <a:rPr lang="zh-CN" altLang="en-US" sz="2400" dirty="0">
                <a:solidFill>
                  <a:srgbClr val="0070C0"/>
                </a:solidFill>
              </a:rPr>
              <a:t>？？？？？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}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0786"/>
                </a:solidFill>
              </a:rPr>
              <a:t>void Animal::fun()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40786"/>
                </a:solidFill>
              </a:rPr>
              <a:t> { 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40786"/>
                </a:solidFill>
              </a:rPr>
              <a:t>     </a:t>
            </a:r>
            <a:r>
              <a:rPr lang="zh-CN" altLang="en-US" sz="2400" dirty="0">
                <a:solidFill>
                  <a:srgbClr val="040786"/>
                </a:solidFill>
              </a:rPr>
              <a:t>？？？？？</a:t>
            </a:r>
            <a:endParaRPr lang="en-US" altLang="zh-CN" sz="2400" dirty="0">
              <a:solidFill>
                <a:srgbClr val="040786"/>
              </a:solidFill>
            </a:endParaRPr>
          </a:p>
          <a:p>
            <a:pPr lvl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40786"/>
                </a:solidFill>
              </a:rPr>
              <a:t> }</a:t>
            </a: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990957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9356</TotalTime>
  <Words>1108</Words>
  <Application>Microsoft Office PowerPoint</Application>
  <PresentationFormat>全屏显示(4:3)</PresentationFormat>
  <Paragraphs>198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黑体</vt:lpstr>
      <vt:lpstr>华文新魏</vt:lpstr>
      <vt:lpstr>华文行楷</vt:lpstr>
      <vt:lpstr>宋体</vt:lpstr>
      <vt:lpstr>新宋体</vt:lpstr>
      <vt:lpstr>幼圆</vt:lpstr>
      <vt:lpstr>Arial</vt:lpstr>
      <vt:lpstr>Calibri</vt:lpstr>
      <vt:lpstr>Cambria</vt:lpstr>
      <vt:lpstr>Times New Roman</vt:lpstr>
      <vt:lpstr>Verdana</vt:lpstr>
      <vt:lpstr>Wingdings</vt:lpstr>
      <vt:lpstr>Office 主题</vt:lpstr>
      <vt:lpstr>面向对象程序设计</vt:lpstr>
      <vt:lpstr>第9章  抽象类</vt:lpstr>
      <vt:lpstr>9.1  类的分解</vt:lpstr>
      <vt:lpstr>9.1.1 问题的由来</vt:lpstr>
      <vt:lpstr>9.1.1 问题的由来</vt:lpstr>
      <vt:lpstr>9.1.2 解决方案</vt:lpstr>
      <vt:lpstr>9.1.2 解决方案</vt:lpstr>
      <vt:lpstr>9.2  纯虚函数</vt:lpstr>
      <vt:lpstr>9.2.1 纯虚函数及声明</vt:lpstr>
      <vt:lpstr>9.2.1 纯虚函数及声明</vt:lpstr>
      <vt:lpstr>9.2.1 纯虚函数及声明</vt:lpstr>
      <vt:lpstr>9.2.2 纯虚函数的需要性</vt:lpstr>
      <vt:lpstr>9.3  抽象类</vt:lpstr>
      <vt:lpstr>9.3  抽象类</vt:lpstr>
      <vt:lpstr>作  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王金鹏</dc:creator>
  <cp:lastModifiedBy>admin</cp:lastModifiedBy>
  <cp:revision>1215</cp:revision>
  <dcterms:created xsi:type="dcterms:W3CDTF">2019-03-27T11:53:56Z</dcterms:created>
  <dcterms:modified xsi:type="dcterms:W3CDTF">2022-04-13T08:44:18Z</dcterms:modified>
</cp:coreProperties>
</file>