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42" r:id="rId3"/>
    <p:sldId id="260" r:id="rId4"/>
    <p:sldId id="547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3" r:id="rId23"/>
    <p:sldId id="712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  <p:sldId id="735" r:id="rId45"/>
    <p:sldId id="737" r:id="rId46"/>
    <p:sldId id="736" r:id="rId47"/>
    <p:sldId id="738" r:id="rId48"/>
    <p:sldId id="739" r:id="rId49"/>
    <p:sldId id="740" r:id="rId50"/>
    <p:sldId id="741" r:id="rId51"/>
    <p:sldId id="742" r:id="rId52"/>
    <p:sldId id="694" r:id="rId5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40786"/>
    <a:srgbClr val="1619AC"/>
    <a:srgbClr val="FF00FF"/>
    <a:srgbClr val="0000FF"/>
    <a:srgbClr val="1A961D"/>
    <a:srgbClr val="CF5175"/>
    <a:srgbClr val="060ABA"/>
    <a:srgbClr val="10147A"/>
    <a:srgbClr val="939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4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057E3-7D89-1240-9356-629615353FFE}" type="datetime1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FAC2-920C-6544-8DF7-4DBCEDABD6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11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4B09E-4045-9E4B-B42C-D35639D5ED05}" type="datetime1">
              <a:rPr kumimoji="1" lang="zh-CN" altLang="en-US" smtClean="0"/>
              <a:t>2022/4/25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7E3B2-5006-0748-8CA0-8B82F592B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54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8906" y="1951131"/>
            <a:ext cx="7772400" cy="1470025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7F2FB0-5163-44A6-8FB4-AD676259AA50}" type="datetime10">
              <a:rPr kumimoji="1" lang="zh-CN" altLang="en-US" smtClean="0"/>
              <a:pPr/>
              <a:t>23:56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49"/>
            <a:ext cx="28956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1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buFont typeface="Wingdings" pitchFamily="2" charset="2"/>
              <a:buChar char="Ø"/>
              <a:defRPr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>
              <a:buFont typeface="Wingdings" pitchFamily="2" charset="2"/>
              <a:buChar char="n"/>
              <a:defRPr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+mj-ea"/>
                <a:cs typeface="Times New Roman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59BD8A57-B52F-4508-A8B3-449E4409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42B963-3E6C-4D03-ADBA-403DAADE1DFA}" type="datetime10">
              <a:rPr kumimoji="1" lang="zh-CN" altLang="en-US" smtClean="0"/>
              <a:pPr/>
              <a:t>23:56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0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42B963-3E6C-4D03-ADBA-403DAADE1DFA}" type="datetime10">
              <a:rPr kumimoji="1" lang="zh-CN" altLang="en-US" smtClean="0"/>
              <a:pPr/>
              <a:t>23:56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24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E97718-E45A-4EAF-9421-0869FD2D36E5}" type="datetime10">
              <a:rPr kumimoji="1" lang="zh-CN" altLang="en-US" smtClean="0"/>
              <a:pPr/>
              <a:t>23:56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57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6F5299-5420-44D3-A32D-CAF104D083E5}" type="datetime10">
              <a:rPr kumimoji="1" lang="zh-CN" altLang="en-US" smtClean="0"/>
              <a:pPr/>
              <a:t>23:56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8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2734" y="274638"/>
            <a:ext cx="69985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4424" y="1600200"/>
            <a:ext cx="78620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24FE024-D72A-4509-8630-33DB5B33D685}" type="datetime10">
              <a:rPr kumimoji="1" lang="zh-CN" altLang="en-US" smtClean="0"/>
              <a:pPr/>
              <a:t>23:56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433318"/>
            <a:ext cx="9144000" cy="139642"/>
          </a:xfrm>
          <a:prstGeom prst="rect">
            <a:avLst/>
          </a:prstGeom>
          <a:gradFill flip="none" rotWithShape="1">
            <a:gsLst>
              <a:gs pos="0">
                <a:srgbClr val="1619AC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操作按钮: 后退或上一个 9">
            <a:hlinkClick r:id="" action="ppaction://hlinkshowjump?jump=previousslide" highlightClick="1"/>
          </p:cNvPr>
          <p:cNvSpPr/>
          <p:nvPr userDrawn="1"/>
        </p:nvSpPr>
        <p:spPr>
          <a:xfrm>
            <a:off x="3890683" y="6472516"/>
            <a:ext cx="267658" cy="243833"/>
          </a:xfrm>
          <a:prstGeom prst="actionButtonBackPrevious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操作按钮: 前进或下一个 10">
            <a:hlinkClick r:id="" action="ppaction://hlinkshowjump?jump=nextslide" highlightClick="1"/>
          </p:cNvPr>
          <p:cNvSpPr/>
          <p:nvPr userDrawn="1"/>
        </p:nvSpPr>
        <p:spPr>
          <a:xfrm>
            <a:off x="4509247" y="6472516"/>
            <a:ext cx="256181" cy="248959"/>
          </a:xfrm>
          <a:prstGeom prst="actionButtonForwardNex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操作按钮: 主页 11">
            <a:hlinkClick r:id="" action="ppaction://hlinkshowjump?jump=firstslide" highlightClick="1"/>
          </p:cNvPr>
          <p:cNvSpPr/>
          <p:nvPr userDrawn="1"/>
        </p:nvSpPr>
        <p:spPr>
          <a:xfrm>
            <a:off x="3299012" y="6472517"/>
            <a:ext cx="278667" cy="243834"/>
          </a:xfrm>
          <a:prstGeom prst="actionButtonHom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操作按钮: 结束 12">
            <a:hlinkClick r:id="" action="ppaction://hlinkshowjump?jump=lastslide" highlightClick="1"/>
          </p:cNvPr>
          <p:cNvSpPr/>
          <p:nvPr userDrawn="1"/>
        </p:nvSpPr>
        <p:spPr>
          <a:xfrm>
            <a:off x="5692588" y="6472517"/>
            <a:ext cx="255622" cy="248958"/>
          </a:xfrm>
          <a:prstGeom prst="actionButtonEnd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操作按钮: 返回 14">
            <a:hlinkClick r:id="" action="ppaction://hlinkshowjump?jump=lastslideviewed" highlightClick="1"/>
          </p:cNvPr>
          <p:cNvSpPr/>
          <p:nvPr userDrawn="1"/>
        </p:nvSpPr>
        <p:spPr>
          <a:xfrm>
            <a:off x="5109882" y="6472516"/>
            <a:ext cx="251296" cy="248959"/>
          </a:xfrm>
          <a:prstGeom prst="actionButtonReturn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1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Times New Roman" pitchFamily="18" charset="0"/>
          <a:ea typeface="华文行楷" pitchFamily="2" charset="-122"/>
          <a:cs typeface="Times New Roman" pitchFamily="18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pitchFamily="2" charset="2"/>
        <a:buChar char="u"/>
        <a:defRPr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1894" y="1509965"/>
            <a:ext cx="7700211" cy="1470025"/>
          </a:xfrm>
        </p:spPr>
        <p:txBody>
          <a:bodyPr>
            <a:normAutofit/>
          </a:bodyPr>
          <a:lstStyle/>
          <a:p>
            <a:r>
              <a:rPr kumimoji="1" lang="zh-CN" altLang="en-US" sz="6000" b="1" dirty="0">
                <a:ea typeface="黑体" panose="02010609060101010101" pitchFamily="49" charset="-122"/>
              </a:rPr>
              <a:t>面向对象程序设计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741148" y="4167739"/>
            <a:ext cx="7700210" cy="1867302"/>
          </a:xfrm>
        </p:spPr>
        <p:txBody>
          <a:bodyPr/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山东工商学院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r>
              <a:rPr kumimoji="1" lang="zh-CN" altLang="en-US" sz="2400" b="1" dirty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计算机科学与技术学院</a:t>
            </a:r>
            <a:endParaRPr kumimoji="1" lang="en-US" altLang="zh-CN" sz="2400" b="1" dirty="0">
              <a:solidFill>
                <a:schemeClr val="tx1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王金鹏</a:t>
            </a:r>
          </a:p>
        </p:txBody>
      </p:sp>
    </p:spTree>
    <p:extLst>
      <p:ext uri="{BB962C8B-B14F-4D97-AF65-F5344CB8AC3E}">
        <p14:creationId xmlns:p14="http://schemas.microsoft.com/office/powerpoint/2010/main" val="262531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IO</a:t>
            </a:r>
            <a:r>
              <a:rPr lang="zh-CN" altLang="en-US" sz="3200" b="1" dirty="0">
                <a:ea typeface="+mj-ea"/>
              </a:rPr>
              <a:t>标准流类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668952"/>
          </a:xfrm>
        </p:spPr>
        <p:txBody>
          <a:bodyPr>
            <a:normAutofit/>
          </a:bodyPr>
          <a:lstStyle/>
          <a:p>
            <a:pPr marL="358775" indent="-358775">
              <a:lnSpc>
                <a:spcPct val="120000"/>
              </a:lnSpc>
            </a:pPr>
            <a:r>
              <a:rPr lang="zh-CN" altLang="en-US" sz="2600" dirty="0">
                <a:ea typeface="+mj-ea"/>
              </a:rPr>
              <a:t>于是</a:t>
            </a:r>
            <a:r>
              <a:rPr lang="en-US" altLang="zh-CN" sz="2600" dirty="0">
                <a:ea typeface="+mj-ea"/>
              </a:rPr>
              <a:t>, </a:t>
            </a:r>
            <a:r>
              <a:rPr lang="en-US" altLang="zh-CN" sz="2600" dirty="0" err="1">
                <a:ea typeface="+mj-ea"/>
              </a:rPr>
              <a:t>ostream</a:t>
            </a:r>
            <a:r>
              <a:rPr lang="zh-CN" altLang="en-US" sz="2600" dirty="0">
                <a:ea typeface="+mj-ea"/>
              </a:rPr>
              <a:t>的对象便可以输出这些类型</a:t>
            </a:r>
          </a:p>
          <a:p>
            <a:pPr marL="895350" lvl="1" indent="-263525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 m=6;   </a:t>
            </a:r>
          </a:p>
          <a:p>
            <a:pPr marL="895350" lvl="1" indent="-263525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</a:rPr>
              <a:t>&lt;&lt;m;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输出到屏幕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marL="895350" lvl="1" indent="-263525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char c[]="hello";    </a:t>
            </a:r>
          </a:p>
          <a:p>
            <a:pPr marL="895350" lvl="1" indent="-263525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clog&lt;&lt;c;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打印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marL="358775" indent="-358775">
              <a:lnSpc>
                <a:spcPct val="120000"/>
              </a:lnSpc>
            </a:pPr>
            <a:r>
              <a:rPr lang="zh-CN" altLang="en-US" sz="2600" dirty="0">
                <a:ea typeface="+mj-ea"/>
              </a:rPr>
              <a:t>函数 </a:t>
            </a:r>
            <a:r>
              <a:rPr lang="en-US" altLang="zh-CN" sz="2600" dirty="0">
                <a:ea typeface="+mj-ea"/>
              </a:rPr>
              <a:t>“&lt;&lt;” </a:t>
            </a:r>
            <a:r>
              <a:rPr lang="zh-CN" altLang="en-US" sz="2600" dirty="0">
                <a:ea typeface="+mj-ea"/>
              </a:rPr>
              <a:t>的返回值类型:  </a:t>
            </a:r>
            <a:r>
              <a:rPr lang="en-US" altLang="zh-CN" sz="2600" dirty="0" err="1">
                <a:ea typeface="+mj-ea"/>
              </a:rPr>
              <a:t>ostream</a:t>
            </a:r>
            <a:r>
              <a:rPr lang="en-US" altLang="zh-CN" sz="2600" dirty="0">
                <a:solidFill>
                  <a:srgbClr val="0000FF"/>
                </a:solidFill>
                <a:ea typeface="+mj-ea"/>
              </a:rPr>
              <a:t>&amp;</a:t>
            </a:r>
            <a:r>
              <a:rPr lang="zh-CN" altLang="en-US" sz="2600" dirty="0">
                <a:ea typeface="+mj-ea"/>
              </a:rPr>
              <a:t>，其目的是为了能连续输出若干项</a:t>
            </a:r>
          </a:p>
          <a:p>
            <a:pPr lvl="1" indent="-111125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float  x=2.1;</a:t>
            </a:r>
          </a:p>
          <a:p>
            <a:pPr lvl="1" indent="-111125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char  c='A';</a:t>
            </a:r>
          </a:p>
          <a:p>
            <a:pPr lvl="1" indent="-111125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</a:rPr>
              <a:t>&lt;&lt;c&lt;&lt;x;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相当于 </a:t>
            </a:r>
            <a:r>
              <a:rPr lang="en-US" altLang="zh-CN" sz="2000" dirty="0">
                <a:solidFill>
                  <a:srgbClr val="7030A0"/>
                </a:solidFill>
              </a:rPr>
              <a:t>(</a:t>
            </a:r>
            <a:r>
              <a:rPr lang="en-US" altLang="zh-CN" sz="2000" dirty="0" err="1">
                <a:solidFill>
                  <a:srgbClr val="7030A0"/>
                </a:solidFill>
              </a:rPr>
              <a:t>cout</a:t>
            </a:r>
            <a:r>
              <a:rPr lang="en-US" altLang="zh-CN" sz="2000" dirty="0">
                <a:solidFill>
                  <a:srgbClr val="7030A0"/>
                </a:solidFill>
              </a:rPr>
              <a:t>&lt;&lt;c)&lt;&lt;x ; </a:t>
            </a:r>
            <a:r>
              <a:rPr lang="zh-CN" altLang="en-US" sz="2000" dirty="0">
                <a:solidFill>
                  <a:srgbClr val="7030A0"/>
                </a:solidFill>
              </a:rPr>
              <a:t>前面的返回值调用</a:t>
            </a:r>
            <a:r>
              <a:rPr lang="en-US" altLang="zh-CN" sz="2000" dirty="0">
                <a:solidFill>
                  <a:srgbClr val="7030A0"/>
                </a:solidFill>
              </a:rPr>
              <a:t>&lt;&lt;</a:t>
            </a:r>
            <a:endParaRPr lang="zh-CN" altLang="en-US" sz="2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970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IO</a:t>
            </a:r>
            <a:r>
              <a:rPr lang="zh-CN" altLang="en-US" sz="3200" b="1" dirty="0">
                <a:ea typeface="+mj-ea"/>
              </a:rPr>
              <a:t>标准流类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</a:pPr>
            <a:r>
              <a:rPr lang="zh-CN" altLang="en-US" sz="2600" dirty="0">
                <a:ea typeface="+mj-ea"/>
              </a:rPr>
              <a:t>同样，在</a:t>
            </a:r>
            <a:r>
              <a:rPr lang="en-US" altLang="zh-CN" sz="2600" dirty="0" err="1">
                <a:ea typeface="+mj-ea"/>
              </a:rPr>
              <a:t>istream</a:t>
            </a:r>
            <a:r>
              <a:rPr lang="zh-CN" altLang="en-US" sz="2600" dirty="0">
                <a:ea typeface="+mj-ea"/>
              </a:rPr>
              <a:t>类中重载了若干个 </a:t>
            </a:r>
            <a:r>
              <a:rPr lang="en-US" altLang="zh-CN" sz="2600" dirty="0">
                <a:ea typeface="Yu Gothic UI" panose="020B0500000000000000" pitchFamily="34" charset="-128"/>
              </a:rPr>
              <a:t>“</a:t>
            </a:r>
            <a:r>
              <a:rPr lang="en-US" altLang="zh-CN" sz="2600" dirty="0">
                <a:ea typeface="+mj-ea"/>
              </a:rPr>
              <a:t>&gt;&gt;</a:t>
            </a:r>
            <a:r>
              <a:rPr lang="en-US" altLang="zh-CN" sz="2600" dirty="0">
                <a:ea typeface="Yu Gothic UI" panose="020B0500000000000000" pitchFamily="34" charset="-128"/>
              </a:rPr>
              <a:t>” </a:t>
            </a:r>
            <a:r>
              <a:rPr lang="zh-CN" altLang="en-US" sz="2600" dirty="0">
                <a:ea typeface="+mj-ea"/>
              </a:rPr>
              <a:t>运算符，使得可以用</a:t>
            </a:r>
            <a:r>
              <a:rPr lang="en-US" altLang="zh-CN" sz="2600" dirty="0" err="1">
                <a:ea typeface="+mj-ea"/>
              </a:rPr>
              <a:t>istream</a:t>
            </a:r>
            <a:r>
              <a:rPr lang="zh-CN" altLang="en-US" sz="2600" dirty="0">
                <a:ea typeface="+mj-ea"/>
              </a:rPr>
              <a:t>的对象调用 </a:t>
            </a:r>
            <a:r>
              <a:rPr lang="en-US" altLang="zh-CN" sz="2600" dirty="0">
                <a:ea typeface="Yu Gothic UI" panose="020B0500000000000000" pitchFamily="34" charset="-128"/>
              </a:rPr>
              <a:t>“</a:t>
            </a:r>
            <a:r>
              <a:rPr lang="en-US" altLang="zh-CN" sz="2600" dirty="0">
                <a:ea typeface="+mj-ea"/>
              </a:rPr>
              <a:t>&gt;&gt;</a:t>
            </a:r>
            <a:r>
              <a:rPr lang="en-US" altLang="zh-CN" sz="2600" dirty="0">
                <a:ea typeface="Yu Gothic UI" panose="020B0500000000000000" pitchFamily="34" charset="-128"/>
              </a:rPr>
              <a:t>” </a:t>
            </a:r>
            <a:r>
              <a:rPr lang="zh-CN" altLang="en-US" sz="2600" dirty="0">
                <a:ea typeface="+mj-ea"/>
              </a:rPr>
              <a:t>进行输入，如：</a:t>
            </a:r>
            <a:endParaRPr lang="en-US" altLang="zh-CN" sz="2600" dirty="0">
              <a:ea typeface="+mj-ea"/>
            </a:endParaRPr>
          </a:p>
          <a:p>
            <a:pPr lvl="1" indent="-2698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 m;   </a:t>
            </a:r>
          </a:p>
          <a:p>
            <a:pPr lvl="1" indent="-2698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float x;</a:t>
            </a:r>
          </a:p>
          <a:p>
            <a:pPr lvl="1" indent="-2698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char c;</a:t>
            </a:r>
          </a:p>
          <a:p>
            <a:pPr lvl="1" indent="-2698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cin</a:t>
            </a:r>
            <a:r>
              <a:rPr lang="en-US" altLang="zh-CN" sz="2400" dirty="0">
                <a:solidFill>
                  <a:srgbClr val="0070C0"/>
                </a:solidFill>
              </a:rPr>
              <a:t>&gt;&gt;m&gt;&gt;x&gt;&gt;c;</a:t>
            </a:r>
            <a:endParaRPr lang="zh-CN" altLang="en-US" sz="2200" dirty="0">
              <a:ea typeface="+mj-ea"/>
            </a:endParaRPr>
          </a:p>
          <a:p>
            <a:pPr marL="263525" indent="-263525">
              <a:lnSpc>
                <a:spcPct val="110000"/>
              </a:lnSpc>
            </a:pPr>
            <a:r>
              <a:rPr lang="zh-CN" altLang="en-US" sz="2600" dirty="0">
                <a:ea typeface="+mj-ea"/>
              </a:rPr>
              <a:t>为了连续输入，这些 </a:t>
            </a:r>
            <a:r>
              <a:rPr lang="en-US" altLang="zh-CN" sz="2600" dirty="0">
                <a:ea typeface="Yu Gothic UI" panose="020B0500000000000000" pitchFamily="34" charset="-128"/>
              </a:rPr>
              <a:t>“</a:t>
            </a:r>
            <a:r>
              <a:rPr lang="en-US" altLang="zh-CN" sz="2600" dirty="0"/>
              <a:t>&gt;&gt;</a:t>
            </a:r>
            <a:r>
              <a:rPr lang="en-US" altLang="zh-CN" sz="2600" dirty="0">
                <a:ea typeface="Yu Gothic UI" panose="020B0500000000000000" pitchFamily="34" charset="-128"/>
              </a:rPr>
              <a:t>” </a:t>
            </a:r>
            <a:r>
              <a:rPr lang="zh-CN" altLang="en-US" sz="2600" dirty="0">
                <a:ea typeface="+mj-ea"/>
              </a:rPr>
              <a:t>的返回类型也应该是引用，如：</a:t>
            </a:r>
            <a:endParaRPr lang="en-US" altLang="zh-CN" sz="2600" dirty="0">
              <a:ea typeface="+mj-ea"/>
            </a:endParaRPr>
          </a:p>
          <a:p>
            <a:pPr marL="715963" lvl="1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istream</a:t>
            </a:r>
            <a:r>
              <a:rPr lang="en-US" altLang="zh-CN" sz="2400" dirty="0">
                <a:solidFill>
                  <a:srgbClr val="0070C0"/>
                </a:solidFill>
              </a:rPr>
              <a:t>&amp;  operator &gt;&gt;(int);      </a:t>
            </a:r>
            <a:r>
              <a:rPr lang="en-US" altLang="zh-CN" sz="2000" dirty="0">
                <a:solidFill>
                  <a:srgbClr val="7030A0"/>
                </a:solidFill>
              </a:rPr>
              <a:t>//int</a:t>
            </a:r>
            <a:r>
              <a:rPr lang="zh-CN" altLang="en-US" sz="2000" dirty="0">
                <a:solidFill>
                  <a:srgbClr val="7030A0"/>
                </a:solidFill>
              </a:rPr>
              <a:t>的友元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715963" lvl="1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istream</a:t>
            </a:r>
            <a:r>
              <a:rPr lang="en-US" altLang="zh-CN" sz="2400" dirty="0">
                <a:solidFill>
                  <a:srgbClr val="0070C0"/>
                </a:solidFill>
              </a:rPr>
              <a:t>&amp;  operator &gt;&gt;(char);   </a:t>
            </a:r>
            <a:r>
              <a:rPr lang="en-US" altLang="zh-CN" sz="2000" dirty="0">
                <a:solidFill>
                  <a:srgbClr val="7030A0"/>
                </a:solidFill>
              </a:rPr>
              <a:t>//char</a:t>
            </a:r>
            <a:r>
              <a:rPr lang="zh-CN" altLang="en-US" sz="2000" dirty="0">
                <a:solidFill>
                  <a:srgbClr val="7030A0"/>
                </a:solidFill>
              </a:rPr>
              <a:t>的友元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715963" lvl="1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……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242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11.2  </a:t>
            </a:r>
            <a:r>
              <a:rPr lang="zh-CN" altLang="en-US" sz="3600" b="1" dirty="0">
                <a:solidFill>
                  <a:schemeClr val="tx1"/>
                </a:solidFill>
                <a:ea typeface="幼圆" panose="02010509060101010101" pitchFamily="49" charset="-122"/>
              </a:rPr>
              <a:t>重载插入运算符</a:t>
            </a:r>
            <a:endParaRPr lang="zh-CN" altLang="en-US" sz="36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44029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906823" y="3176655"/>
            <a:ext cx="3758686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45084" y="3116936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624689" y="3128400"/>
            <a:ext cx="4040820" cy="481762"/>
            <a:chOff x="1013901" y="1730217"/>
            <a:chExt cx="3321398" cy="482062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75937" y="1730217"/>
              <a:ext cx="2959362" cy="46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重载插入运算符的必要性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013901" y="1754794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65357" y="3980828"/>
            <a:ext cx="2555815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18965" y="3939553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62806" y="3987326"/>
            <a:ext cx="235836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重载插入运算符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40935" y="398082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1645289" y="457349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062684" y="2109399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428CEA3A-B297-40B4-AEA7-B40D571FCD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5357" y="4792096"/>
            <a:ext cx="3800152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001591AD-EA40-4414-9318-188CAE8B88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18965" y="4750821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3A31B9AF-A145-4CB4-A657-C73F18A121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2806" y="4798594"/>
            <a:ext cx="360270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重载插入运算符和虚函数</a:t>
            </a: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5729E2BB-6D09-4A39-91AE-A3221CE63C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935" y="479209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443389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11.2.1 </a:t>
            </a:r>
            <a:r>
              <a:rPr lang="zh-CN" altLang="en-US" sz="3200" b="1" dirty="0">
                <a:latin typeface="+mj-ea"/>
                <a:ea typeface="+mj-ea"/>
              </a:rPr>
              <a:t>重载插入运算符的必要性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687398"/>
            <a:ext cx="7437748" cy="4405554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zh-CN" altLang="en-US" sz="2600" dirty="0"/>
              <a:t>对于基本类型，由于</a:t>
            </a:r>
            <a:r>
              <a:rPr lang="en-US" altLang="zh-CN" sz="2600" dirty="0"/>
              <a:t>C++</a:t>
            </a:r>
            <a:r>
              <a:rPr lang="zh-CN" altLang="en-US" sz="2600" dirty="0"/>
              <a:t>在类 </a:t>
            </a:r>
            <a:r>
              <a:rPr lang="en-US" altLang="zh-CN" sz="2600" dirty="0" err="1"/>
              <a:t>ostream</a:t>
            </a:r>
            <a:r>
              <a:rPr lang="en-US" altLang="zh-CN" sz="2600" dirty="0"/>
              <a:t> </a:t>
            </a:r>
            <a:r>
              <a:rPr lang="zh-CN" altLang="en-US" sz="2600" dirty="0"/>
              <a:t>中重载了若干</a:t>
            </a:r>
            <a:r>
              <a:rPr lang="en-US" altLang="zh-CN" sz="2600" dirty="0"/>
              <a:t> “</a:t>
            </a:r>
            <a:r>
              <a:rPr lang="en-US" altLang="zh-CN" sz="2600" dirty="0">
                <a:solidFill>
                  <a:srgbClr val="FF0000"/>
                </a:solidFill>
              </a:rPr>
              <a:t>&lt;&lt;</a:t>
            </a:r>
            <a:r>
              <a:rPr lang="en-US" altLang="zh-CN" sz="2600" dirty="0"/>
              <a:t>” </a:t>
            </a:r>
            <a:r>
              <a:rPr lang="zh-CN" altLang="en-US" sz="2600" dirty="0"/>
              <a:t>函数（都是成员函数），所以可以显示各种基本类型的数据</a:t>
            </a:r>
            <a:endParaRPr lang="en-US" altLang="zh-CN" sz="2600" dirty="0">
              <a:solidFill>
                <a:srgbClr val="00B0F0"/>
              </a:solidFill>
            </a:endParaRPr>
          </a:p>
          <a:p>
            <a:pPr lvl="2">
              <a:spcBef>
                <a:spcPts val="600"/>
              </a:spcBef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ostream</a:t>
            </a:r>
            <a:r>
              <a:rPr lang="en-US" altLang="zh-CN" dirty="0">
                <a:solidFill>
                  <a:srgbClr val="0070C0"/>
                </a:solidFill>
              </a:rPr>
              <a:t>&amp; operator&lt;&lt;(char</a:t>
            </a:r>
            <a:r>
              <a:rPr lang="en-US" altLang="zh-CN" sz="2000" dirty="0">
                <a:solidFill>
                  <a:srgbClr val="0070C0"/>
                </a:solidFill>
              </a:rPr>
              <a:t>);     </a:t>
            </a:r>
            <a:r>
              <a:rPr lang="en-US" altLang="zh-CN" sz="2000" dirty="0">
                <a:solidFill>
                  <a:srgbClr val="7030A0"/>
                </a:solidFill>
              </a:rPr>
              <a:t>//char</a:t>
            </a:r>
            <a:r>
              <a:rPr lang="zh-CN" altLang="en-US" sz="2000" dirty="0">
                <a:solidFill>
                  <a:srgbClr val="7030A0"/>
                </a:solidFill>
              </a:rPr>
              <a:t>类的友元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ostream</a:t>
            </a:r>
            <a:r>
              <a:rPr lang="en-US" altLang="zh-CN" dirty="0">
                <a:solidFill>
                  <a:srgbClr val="0070C0"/>
                </a:solidFill>
              </a:rPr>
              <a:t>&amp; operator&lt;&lt;(int);    </a:t>
            </a:r>
            <a:r>
              <a:rPr lang="en-US" altLang="zh-CN" sz="2000" dirty="0">
                <a:solidFill>
                  <a:srgbClr val="0070C0"/>
                </a:solidFill>
              </a:rPr>
              <a:t>  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//int</a:t>
            </a:r>
            <a:r>
              <a:rPr lang="zh-CN" altLang="en-US" sz="2000" dirty="0">
                <a:solidFill>
                  <a:srgbClr val="7030A0"/>
                </a:solidFill>
              </a:rPr>
              <a:t>类的友元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ostream</a:t>
            </a:r>
            <a:r>
              <a:rPr lang="en-US" altLang="zh-CN" dirty="0">
                <a:solidFill>
                  <a:srgbClr val="0070C0"/>
                </a:solidFill>
              </a:rPr>
              <a:t>&amp; operator&lt;&lt;(short</a:t>
            </a:r>
            <a:r>
              <a:rPr lang="en-US" altLang="zh-CN" sz="2000" dirty="0">
                <a:solidFill>
                  <a:srgbClr val="0070C0"/>
                </a:solidFill>
              </a:rPr>
              <a:t>); </a:t>
            </a:r>
            <a:r>
              <a:rPr lang="en-US" altLang="zh-CN" sz="1800" dirty="0">
                <a:solidFill>
                  <a:srgbClr val="0070C0"/>
                </a:solidFill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//short</a:t>
            </a:r>
            <a:r>
              <a:rPr lang="zh-CN" altLang="en-US" sz="2000" dirty="0">
                <a:solidFill>
                  <a:srgbClr val="7030A0"/>
                </a:solidFill>
              </a:rPr>
              <a:t>类的友元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2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……</a:t>
            </a:r>
          </a:p>
          <a:p>
            <a:pPr marL="263525" indent="-263525">
              <a:lnSpc>
                <a:spcPct val="120000"/>
              </a:lnSpc>
              <a:spcBef>
                <a:spcPts val="1200"/>
              </a:spcBef>
            </a:pPr>
            <a:r>
              <a:rPr lang="zh-CN" altLang="en-US" sz="2600" dirty="0"/>
              <a:t>对于用户自定义的类，若也想用 </a:t>
            </a:r>
            <a:r>
              <a:rPr lang="en-US" altLang="zh-CN" sz="2600" dirty="0"/>
              <a:t>“</a:t>
            </a:r>
            <a:r>
              <a:rPr lang="en-US" altLang="zh-CN" sz="2600" dirty="0">
                <a:solidFill>
                  <a:srgbClr val="FF0000"/>
                </a:solidFill>
              </a:rPr>
              <a:t>&lt;&lt;</a:t>
            </a:r>
            <a:r>
              <a:rPr lang="en-US" altLang="zh-CN" sz="2600" dirty="0"/>
              <a:t>” </a:t>
            </a:r>
            <a:r>
              <a:rPr lang="zh-CN" altLang="en-US" sz="2600" dirty="0"/>
              <a:t>输出对象的信息，用户必须自己重载插入运算符</a:t>
            </a:r>
            <a:endParaRPr lang="en-US" altLang="zh-CN" sz="2600" dirty="0"/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065876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2.22222E-6 L -3.33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11.2.2 </a:t>
            </a:r>
            <a:r>
              <a:rPr lang="zh-CN" altLang="en-US" sz="3200" b="1" dirty="0">
                <a:latin typeface="+mj-ea"/>
                <a:ea typeface="+mj-ea"/>
              </a:rPr>
              <a:t>重载插入运算符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50" y="1687398"/>
            <a:ext cx="7314802" cy="440555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设类定义如下：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indent="-300038"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70C0"/>
                </a:solidFill>
                <a:ea typeface="宋体" panose="02010600030101010101" pitchFamily="2" charset="-122"/>
              </a:rPr>
              <a:t>class Money{</a:t>
            </a:r>
          </a:p>
          <a:p>
            <a:pPr lvl="1" indent="-300038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70C0"/>
                </a:solidFill>
                <a:ea typeface="宋体" panose="02010600030101010101" pitchFamily="2" charset="-122"/>
              </a:rPr>
              <a:t>public:</a:t>
            </a:r>
          </a:p>
          <a:p>
            <a:pPr lvl="1" indent="-300038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70C0"/>
                </a:solidFill>
                <a:ea typeface="宋体" panose="02010600030101010101" pitchFamily="2" charset="-122"/>
              </a:rPr>
              <a:t>     //…….</a:t>
            </a:r>
          </a:p>
          <a:p>
            <a:pPr lvl="1" indent="-300038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70C0"/>
                </a:solidFill>
                <a:ea typeface="宋体" panose="02010600030101010101" pitchFamily="2" charset="-122"/>
              </a:rPr>
              <a:t>protected:</a:t>
            </a:r>
          </a:p>
          <a:p>
            <a:pPr lvl="1" indent="-300038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70C0"/>
                </a:solidFill>
                <a:ea typeface="宋体" panose="02010600030101010101" pitchFamily="2" charset="-122"/>
              </a:rPr>
              <a:t>     int yuan;</a:t>
            </a:r>
          </a:p>
          <a:p>
            <a:pPr lvl="1" indent="-300038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70C0"/>
                </a:solidFill>
                <a:ea typeface="宋体" panose="02010600030101010101" pitchFamily="2" charset="-122"/>
              </a:rPr>
              <a:t>     int  f;</a:t>
            </a:r>
          </a:p>
          <a:p>
            <a:pPr lvl="1" indent="-300038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70C0"/>
                </a:solidFill>
                <a:ea typeface="宋体" panose="02010600030101010101" pitchFamily="2" charset="-122"/>
              </a:rPr>
              <a:t>};</a:t>
            </a:r>
            <a:r>
              <a:rPr lang="zh-CN" altLang="en-US" sz="26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800" dirty="0">
                <a:ea typeface="+mj-ea"/>
              </a:rPr>
              <a:t>对于上面的类，为了能够用下面的方式输出，需要重载插入运算符</a:t>
            </a:r>
          </a:p>
          <a:p>
            <a:pPr marL="631825" lvl="1" indent="-188913"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Money  m(2, 67);</a:t>
            </a:r>
          </a:p>
          <a:p>
            <a:pPr marL="631825" lvl="1" indent="-188913">
              <a:spcBef>
                <a:spcPts val="0"/>
              </a:spcBef>
              <a:buNone/>
            </a:pPr>
            <a:r>
              <a:rPr lang="en-US" altLang="zh-CN" sz="2600" dirty="0" err="1">
                <a:solidFill>
                  <a:srgbClr val="0070C0"/>
                </a:solidFill>
              </a:rPr>
              <a:t>cout</a:t>
            </a:r>
            <a:r>
              <a:rPr lang="en-US" altLang="zh-CN" sz="2600" dirty="0">
                <a:solidFill>
                  <a:srgbClr val="0070C0"/>
                </a:solidFill>
              </a:rPr>
              <a:t>&lt;&lt;m&lt;&lt;</a:t>
            </a:r>
            <a:r>
              <a:rPr lang="en-US" altLang="zh-CN" sz="2600" dirty="0" err="1">
                <a:solidFill>
                  <a:srgbClr val="0070C0"/>
                </a:solidFill>
              </a:rPr>
              <a:t>endl</a:t>
            </a:r>
            <a:r>
              <a:rPr lang="en-US" altLang="zh-CN" sz="2600" dirty="0">
                <a:solidFill>
                  <a:srgbClr val="0070C0"/>
                </a:solidFill>
              </a:rPr>
              <a:t>;</a:t>
            </a: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20143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2.22222E-6 L -3.33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11.2.2 </a:t>
            </a:r>
            <a:r>
              <a:rPr lang="zh-CN" altLang="en-US" sz="3200" b="1" dirty="0">
                <a:latin typeface="+mj-ea"/>
                <a:ea typeface="+mj-ea"/>
              </a:rPr>
              <a:t>重载插入运算符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49" y="1687398"/>
            <a:ext cx="7314803" cy="440555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2800" dirty="0">
                <a:latin typeface="+mn-ea"/>
              </a:rPr>
              <a:t>讨论：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ea typeface="宋体" panose="02010600030101010101" pitchFamily="2" charset="-122"/>
              </a:rPr>
              <a:t>重载插入运算符是否应该定义成某个类的成员函数？</a:t>
            </a:r>
          </a:p>
          <a:p>
            <a:pPr marL="990600"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600" dirty="0"/>
              <a:t>方案</a:t>
            </a:r>
            <a:r>
              <a:rPr lang="en-US" altLang="zh-CN" sz="2600" dirty="0"/>
              <a:t>1</a:t>
            </a:r>
            <a:r>
              <a:rPr lang="zh-CN" altLang="en-US" sz="2600" dirty="0"/>
              <a:t>：作为</a:t>
            </a:r>
            <a:r>
              <a:rPr lang="en-US" altLang="zh-CN" sz="2600" dirty="0"/>
              <a:t>Money</a:t>
            </a:r>
            <a:r>
              <a:rPr lang="zh-CN" altLang="en-US" sz="2600" dirty="0"/>
              <a:t>类的成员？</a:t>
            </a:r>
          </a:p>
          <a:p>
            <a:pPr marL="990600" lvl="2" indent="-285750">
              <a:spcBef>
                <a:spcPts val="600"/>
              </a:spcBef>
              <a:buNone/>
            </a:pPr>
            <a:r>
              <a:rPr lang="zh-CN" altLang="en-US" sz="2600" dirty="0"/>
              <a:t>                </a:t>
            </a:r>
            <a:r>
              <a:rPr lang="zh-CN" altLang="en-US" sz="2000" dirty="0"/>
              <a:t>  </a:t>
            </a:r>
            <a:r>
              <a:rPr lang="zh-CN" altLang="en-US" sz="2600" dirty="0">
                <a:solidFill>
                  <a:srgbClr val="7030A0"/>
                </a:solidFill>
              </a:rPr>
              <a:t>注意调用方式：</a:t>
            </a:r>
            <a:r>
              <a:rPr lang="en-US" altLang="zh-CN" sz="2600" dirty="0" err="1">
                <a:solidFill>
                  <a:srgbClr val="7030A0"/>
                </a:solidFill>
              </a:rPr>
              <a:t>cout</a:t>
            </a:r>
            <a:r>
              <a:rPr lang="en-US" altLang="zh-CN" sz="2600" dirty="0">
                <a:solidFill>
                  <a:srgbClr val="7030A0"/>
                </a:solidFill>
              </a:rPr>
              <a:t>&lt;&lt;m;  </a:t>
            </a:r>
          </a:p>
          <a:p>
            <a:pPr marL="990600"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600" dirty="0"/>
              <a:t>方案</a:t>
            </a:r>
            <a:r>
              <a:rPr lang="en-US" altLang="zh-CN" sz="2600" dirty="0"/>
              <a:t>2</a:t>
            </a:r>
            <a:r>
              <a:rPr lang="zh-CN" altLang="en-US" sz="2600" dirty="0"/>
              <a:t>：作为</a:t>
            </a:r>
            <a:r>
              <a:rPr lang="en-US" altLang="zh-CN" sz="2600" dirty="0" err="1"/>
              <a:t>ostream</a:t>
            </a:r>
            <a:r>
              <a:rPr lang="zh-CN" altLang="en-US" sz="2600" dirty="0"/>
              <a:t>类的成员？</a:t>
            </a:r>
          </a:p>
          <a:p>
            <a:pPr marL="990600" lvl="1">
              <a:spcBef>
                <a:spcPts val="600"/>
              </a:spcBef>
              <a:buNone/>
            </a:pPr>
            <a:r>
              <a:rPr lang="zh-CN" altLang="en-US" sz="2600" dirty="0"/>
              <a:t>                </a:t>
            </a:r>
            <a:r>
              <a:rPr lang="zh-CN" altLang="en-US" sz="1800" dirty="0"/>
              <a:t>  </a:t>
            </a:r>
            <a:r>
              <a:rPr lang="zh-CN" altLang="en-US" sz="2600" dirty="0">
                <a:solidFill>
                  <a:srgbClr val="7030A0"/>
                </a:solidFill>
              </a:rPr>
              <a:t>难道要修改</a:t>
            </a:r>
            <a:r>
              <a:rPr lang="en-US" altLang="zh-CN" sz="2600" dirty="0">
                <a:solidFill>
                  <a:srgbClr val="7030A0"/>
                </a:solidFill>
              </a:rPr>
              <a:t>iostream(.h)</a:t>
            </a:r>
            <a:r>
              <a:rPr lang="zh-CN" altLang="en-US" sz="2600" dirty="0">
                <a:solidFill>
                  <a:srgbClr val="7030A0"/>
                </a:solidFill>
              </a:rPr>
              <a:t>？</a:t>
            </a:r>
            <a:endParaRPr lang="en-US" altLang="zh-CN" sz="2600" dirty="0">
              <a:solidFill>
                <a:srgbClr val="7030A0"/>
              </a:solidFill>
            </a:endParaRPr>
          </a:p>
          <a:p>
            <a:pPr marL="704850" indent="-704850">
              <a:spcBef>
                <a:spcPts val="1800"/>
              </a:spcBef>
              <a:buNone/>
            </a:pPr>
            <a:r>
              <a:rPr lang="zh-CN" altLang="en-US" sz="2800" dirty="0">
                <a:latin typeface="+mn-ea"/>
              </a:rPr>
              <a:t>结论：</a:t>
            </a:r>
            <a:r>
              <a:rPr lang="zh-CN" altLang="en-US" sz="2800" dirty="0">
                <a:latin typeface="+mj-ea"/>
                <a:ea typeface="+mj-ea"/>
              </a:rPr>
              <a:t>重载插入运算符只能是</a:t>
            </a:r>
            <a:r>
              <a:rPr lang="zh-CN" altLang="en-US" sz="2800" dirty="0">
                <a:solidFill>
                  <a:srgbClr val="FF00FF"/>
                </a:solidFill>
                <a:latin typeface="+mj-ea"/>
                <a:ea typeface="+mj-ea"/>
              </a:rPr>
              <a:t>非成员函数！</a:t>
            </a:r>
          </a:p>
          <a:p>
            <a:pPr marL="990600" lvl="1">
              <a:spcBef>
                <a:spcPts val="600"/>
              </a:spcBef>
              <a:buNone/>
            </a:pPr>
            <a:endParaRPr lang="en-US" altLang="zh-CN" sz="2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784207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11.2.2 </a:t>
            </a:r>
            <a:r>
              <a:rPr lang="zh-CN" altLang="en-US" sz="3200" b="1" dirty="0">
                <a:latin typeface="+mj-ea"/>
                <a:ea typeface="+mj-ea"/>
              </a:rPr>
              <a:t>重载插入运算符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" y="1687398"/>
            <a:ext cx="7598003" cy="4405554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重载插入运算符代码</a:t>
            </a:r>
            <a:r>
              <a:rPr lang="zh-CN" altLang="en-US" sz="2600" dirty="0"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(wjp82.cpp)</a:t>
            </a:r>
          </a:p>
          <a:p>
            <a:pPr marL="536575" indent="0">
              <a:spcBef>
                <a:spcPts val="600"/>
              </a:spcBef>
              <a:buNone/>
            </a:pPr>
            <a:r>
              <a:rPr lang="en-US" altLang="zh-CN" sz="2100" dirty="0" err="1">
                <a:solidFill>
                  <a:srgbClr val="0070C0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&amp; operator&lt;&lt;(</a:t>
            </a:r>
            <a:r>
              <a:rPr lang="en-US" altLang="zh-CN" sz="2100" dirty="0" err="1">
                <a:solidFill>
                  <a:srgbClr val="0070C0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&amp; out, Money&amp; m)</a:t>
            </a:r>
          </a:p>
          <a:p>
            <a:pPr marL="536575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{</a:t>
            </a:r>
          </a:p>
          <a:p>
            <a:pPr marL="536575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       out&lt;&lt;"Money:"</a:t>
            </a:r>
          </a:p>
          <a:p>
            <a:pPr marL="536575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sz="1200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 &lt;&lt;</a:t>
            </a:r>
            <a:r>
              <a:rPr lang="en-US" altLang="zh-CN" sz="2100" dirty="0" err="1">
                <a:solidFill>
                  <a:srgbClr val="0070C0"/>
                </a:solidFill>
                <a:ea typeface="宋体" panose="02010600030101010101" pitchFamily="2" charset="-122"/>
              </a:rPr>
              <a:t>m.yuan</a:t>
            </a: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&lt;&lt;"</a:t>
            </a:r>
            <a:r>
              <a:rPr lang="zh-CN" altLang="en-US" sz="2100" dirty="0">
                <a:solidFill>
                  <a:srgbClr val="0070C0"/>
                </a:solidFill>
                <a:ea typeface="宋体" panose="02010600030101010101" pitchFamily="2" charset="-122"/>
              </a:rPr>
              <a:t>元</a:t>
            </a: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"</a:t>
            </a:r>
            <a:endParaRPr lang="zh-CN" altLang="en-US" sz="21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536575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rgbClr val="0070C0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1600" dirty="0">
                <a:solidFill>
                  <a:srgbClr val="0070C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1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&lt;&lt;</a:t>
            </a:r>
            <a:r>
              <a:rPr lang="en-US" altLang="zh-CN" sz="2100" dirty="0" err="1">
                <a:solidFill>
                  <a:srgbClr val="0070C0"/>
                </a:solidFill>
                <a:ea typeface="宋体" panose="02010600030101010101" pitchFamily="2" charset="-122"/>
              </a:rPr>
              <a:t>m.f</a:t>
            </a: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&lt;&lt;"</a:t>
            </a:r>
            <a:r>
              <a:rPr lang="zh-CN" altLang="en-US" sz="2100" dirty="0">
                <a:solidFill>
                  <a:srgbClr val="0070C0"/>
                </a:solidFill>
                <a:ea typeface="宋体" panose="02010600030101010101" pitchFamily="2" charset="-122"/>
              </a:rPr>
              <a:t>分</a:t>
            </a: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";</a:t>
            </a:r>
          </a:p>
          <a:p>
            <a:pPr marL="536575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       return out;</a:t>
            </a:r>
          </a:p>
          <a:p>
            <a:pPr marL="536575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rgbClr val="0070C0"/>
                </a:solidFill>
                <a:ea typeface="宋体" panose="02010600030101010101" pitchFamily="2" charset="-122"/>
              </a:rPr>
              <a:t>}</a:t>
            </a:r>
          </a:p>
          <a:p>
            <a:pPr marL="263525" indent="0">
              <a:lnSpc>
                <a:spcPct val="110000"/>
              </a:lnSpc>
              <a:spcBef>
                <a:spcPts val="1200"/>
              </a:spcBef>
              <a:buNone/>
              <a:tabLst>
                <a:tab pos="263525" algn="l"/>
              </a:tabLst>
            </a:pPr>
            <a:r>
              <a:rPr lang="zh-CN" altLang="en-US" sz="2400" dirty="0">
                <a:ea typeface="+mj-ea"/>
              </a:rPr>
              <a:t>注意：由于需要直接操作</a:t>
            </a:r>
            <a:r>
              <a:rPr lang="en-US" altLang="zh-CN" sz="2400" dirty="0">
                <a:ea typeface="+mj-ea"/>
              </a:rPr>
              <a:t>Money</a:t>
            </a:r>
            <a:r>
              <a:rPr lang="zh-CN" altLang="en-US" sz="2400" dirty="0">
                <a:ea typeface="+mj-ea"/>
              </a:rPr>
              <a:t>对象的成员</a:t>
            </a:r>
            <a:r>
              <a:rPr lang="en-US" altLang="zh-CN" sz="2400" dirty="0">
                <a:ea typeface="+mj-ea"/>
              </a:rPr>
              <a:t>yuan</a:t>
            </a:r>
            <a:r>
              <a:rPr lang="zh-CN" altLang="en-US" sz="2400" dirty="0">
                <a:ea typeface="+mj-ea"/>
              </a:rPr>
              <a:t>和</a:t>
            </a:r>
            <a:r>
              <a:rPr lang="en-US" altLang="zh-CN" sz="2400" dirty="0">
                <a:ea typeface="+mj-ea"/>
              </a:rPr>
              <a:t>f</a:t>
            </a:r>
            <a:r>
              <a:rPr lang="zh-CN" altLang="en-US" sz="2400" dirty="0">
                <a:ea typeface="+mj-ea"/>
              </a:rPr>
              <a:t>，所以还应该在</a:t>
            </a:r>
            <a:r>
              <a:rPr lang="en-US" altLang="zh-CN" sz="2400" dirty="0">
                <a:ea typeface="+mj-ea"/>
              </a:rPr>
              <a:t>Money</a:t>
            </a:r>
            <a:r>
              <a:rPr lang="zh-CN" altLang="en-US" sz="2400" dirty="0">
                <a:ea typeface="+mj-ea"/>
              </a:rPr>
              <a:t>类中声明它为友元：</a:t>
            </a:r>
            <a:endParaRPr lang="en-US" altLang="zh-CN" sz="2400" dirty="0">
              <a:ea typeface="+mj-ea"/>
            </a:endParaRPr>
          </a:p>
          <a:p>
            <a:pPr indent="79375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200" dirty="0">
                <a:solidFill>
                  <a:srgbClr val="CC00CC"/>
                </a:solidFill>
              </a:rPr>
              <a:t>friend</a:t>
            </a:r>
            <a:r>
              <a:rPr lang="en-US" altLang="zh-CN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 err="1">
                <a:solidFill>
                  <a:srgbClr val="0070C0"/>
                </a:solidFill>
              </a:rPr>
              <a:t>ostream</a:t>
            </a:r>
            <a:r>
              <a:rPr lang="en-US" altLang="zh-CN" sz="2200" dirty="0">
                <a:solidFill>
                  <a:srgbClr val="0070C0"/>
                </a:solidFill>
              </a:rPr>
              <a:t>&amp; operator&lt;&lt;(</a:t>
            </a:r>
            <a:r>
              <a:rPr lang="en-US" altLang="zh-CN" sz="2200" dirty="0" err="1">
                <a:solidFill>
                  <a:srgbClr val="0070C0"/>
                </a:solidFill>
              </a:rPr>
              <a:t>ostream</a:t>
            </a:r>
            <a:r>
              <a:rPr lang="en-US" altLang="zh-CN" sz="2200" dirty="0">
                <a:solidFill>
                  <a:srgbClr val="0070C0"/>
                </a:solidFill>
              </a:rPr>
              <a:t>&amp;, Money&amp;);</a:t>
            </a:r>
            <a:r>
              <a:rPr lang="zh-CN" altLang="en-US" sz="2200" dirty="0">
                <a:solidFill>
                  <a:srgbClr val="0070C0"/>
                </a:solidFill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990600" lvl="1">
              <a:spcBef>
                <a:spcPts val="600"/>
              </a:spcBef>
              <a:buNone/>
            </a:pPr>
            <a:endParaRPr lang="en-US" altLang="zh-CN" sz="2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41471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11.2.2 </a:t>
            </a:r>
            <a:r>
              <a:rPr lang="zh-CN" altLang="en-US" sz="3200" b="1" dirty="0">
                <a:latin typeface="+mj-ea"/>
                <a:ea typeface="+mj-ea"/>
              </a:rPr>
              <a:t>重载插入运算符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6" y="1687398"/>
            <a:ext cx="7588576" cy="4760536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</a:rPr>
              <a:t>更好的方法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若有：</a:t>
            </a:r>
            <a:endParaRPr lang="zh-CN" altLang="en-US" sz="2600" dirty="0">
              <a:ea typeface="宋体" panose="02010600030101010101" pitchFamily="2" charset="-122"/>
            </a:endParaRPr>
          </a:p>
          <a:p>
            <a:pPr marL="811213" indent="0" defTabSz="715963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void Money::</a:t>
            </a:r>
            <a:r>
              <a:rPr lang="en-US" altLang="zh-CN" sz="2200" dirty="0" err="1">
                <a:solidFill>
                  <a:srgbClr val="0070C0"/>
                </a:solidFill>
                <a:ea typeface="宋体" panose="02010600030101010101" pitchFamily="2" charset="-122"/>
              </a:rPr>
              <a:t>disp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solidFill>
                  <a:srgbClr val="CC00CC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200" dirty="0">
                <a:solidFill>
                  <a:srgbClr val="CC00CC"/>
                </a:solidFill>
                <a:ea typeface="宋体" panose="02010600030101010101" pitchFamily="2" charset="-122"/>
              </a:rPr>
              <a:t>&amp; out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)  </a:t>
            </a:r>
          </a:p>
          <a:p>
            <a:pPr marL="811213" indent="0" defTabSz="715963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{</a:t>
            </a:r>
          </a:p>
          <a:p>
            <a:pPr marL="536575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           out&lt;&lt;"Money:"&lt;&lt;</a:t>
            </a:r>
            <a:r>
              <a:rPr lang="en-US" altLang="zh-CN" sz="2200" dirty="0" err="1">
                <a:solidFill>
                  <a:srgbClr val="0070C0"/>
                </a:solidFill>
                <a:ea typeface="宋体" panose="02010600030101010101" pitchFamily="2" charset="-122"/>
              </a:rPr>
              <a:t>m.yuan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&lt;&lt;"</a:t>
            </a:r>
            <a:r>
              <a:rPr lang="zh-CN" altLang="en-US" sz="2200" dirty="0">
                <a:solidFill>
                  <a:srgbClr val="0070C0"/>
                </a:solidFill>
                <a:ea typeface="宋体" panose="02010600030101010101" pitchFamily="2" charset="-122"/>
              </a:rPr>
              <a:t>元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"&lt;&lt;</a:t>
            </a:r>
            <a:r>
              <a:rPr lang="en-US" altLang="zh-CN" sz="2200" dirty="0" err="1">
                <a:solidFill>
                  <a:srgbClr val="0070C0"/>
                </a:solidFill>
                <a:ea typeface="宋体" panose="02010600030101010101" pitchFamily="2" charset="-122"/>
              </a:rPr>
              <a:t>m.f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&lt;&lt;"</a:t>
            </a:r>
            <a:r>
              <a:rPr lang="zh-CN" altLang="en-US" sz="2200" dirty="0">
                <a:solidFill>
                  <a:srgbClr val="0070C0"/>
                </a:solidFill>
                <a:ea typeface="宋体" panose="02010600030101010101" pitchFamily="2" charset="-122"/>
              </a:rPr>
              <a:t>分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";</a:t>
            </a:r>
          </a:p>
          <a:p>
            <a:pPr marL="811213" indent="0" defTabSz="715963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} </a:t>
            </a:r>
          </a:p>
          <a:p>
            <a:pPr marL="442913" indent="-442913" defTabSz="358775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 则重载时可利用</a:t>
            </a:r>
            <a:r>
              <a:rPr lang="en-US" altLang="zh-CN" sz="2400" dirty="0" err="1">
                <a:ea typeface="宋体" panose="02010600030101010101" pitchFamily="2" charset="-122"/>
              </a:rPr>
              <a:t>disp</a:t>
            </a:r>
            <a:r>
              <a:rPr lang="en-US" altLang="zh-CN" sz="2400" dirty="0">
                <a:ea typeface="宋体" panose="02010600030101010101" pitchFamily="2" charset="-122"/>
              </a:rPr>
              <a:t>( )</a:t>
            </a:r>
            <a:r>
              <a:rPr lang="zh-CN" altLang="en-US" sz="2400" dirty="0">
                <a:ea typeface="宋体" panose="02010600030101010101" pitchFamily="2" charset="-122"/>
              </a:rPr>
              <a:t>函数去操作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不需要是友元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442913" indent="368300">
              <a:spcBef>
                <a:spcPts val="600"/>
              </a:spcBef>
              <a:buNone/>
            </a:pPr>
            <a:r>
              <a:rPr lang="en-US" altLang="zh-CN" sz="2200" dirty="0" err="1">
                <a:solidFill>
                  <a:srgbClr val="0070C0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&amp; operator&lt;&lt;(</a:t>
            </a:r>
            <a:r>
              <a:rPr lang="en-US" altLang="zh-CN" sz="2200" dirty="0" err="1">
                <a:solidFill>
                  <a:srgbClr val="0070C0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&amp; out, Money&amp; m)</a:t>
            </a:r>
          </a:p>
          <a:p>
            <a:pPr marL="442913" indent="3683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{</a:t>
            </a:r>
          </a:p>
          <a:p>
            <a:pPr marL="442913" indent="3683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200" dirty="0" err="1">
                <a:solidFill>
                  <a:srgbClr val="0070C0"/>
                </a:solidFill>
                <a:ea typeface="宋体" panose="02010600030101010101" pitchFamily="2" charset="-122"/>
              </a:rPr>
              <a:t>m.disp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(out);</a:t>
            </a:r>
          </a:p>
          <a:p>
            <a:pPr marL="442913" indent="3683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       return out;</a:t>
            </a:r>
          </a:p>
          <a:p>
            <a:pPr marL="442913" indent="3683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}  </a:t>
            </a:r>
          </a:p>
          <a:p>
            <a:pPr marL="990600" lvl="1">
              <a:spcBef>
                <a:spcPts val="600"/>
              </a:spcBef>
              <a:buNone/>
            </a:pPr>
            <a:endParaRPr lang="en-US" altLang="zh-CN" sz="2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419074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11.2.2 </a:t>
            </a:r>
            <a:r>
              <a:rPr lang="zh-CN" altLang="en-US" sz="3200" b="1" dirty="0">
                <a:latin typeface="+mj-ea"/>
                <a:ea typeface="+mj-ea"/>
              </a:rPr>
              <a:t>重载插入运算符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4" y="1687398"/>
            <a:ext cx="7560297" cy="4572000"/>
          </a:xfrm>
        </p:spPr>
        <p:txBody>
          <a:bodyPr>
            <a:normAutofit fontScale="92500" lnSpcReduction="10000"/>
          </a:bodyPr>
          <a:lstStyle/>
          <a:p>
            <a:pPr marL="263525" indent="-263525">
              <a:lnSpc>
                <a:spcPct val="130000"/>
              </a:lnSpc>
            </a:pPr>
            <a:r>
              <a:rPr lang="zh-CN" altLang="en-US" sz="3000" dirty="0"/>
              <a:t>重载插入运算符的返回类型：</a:t>
            </a:r>
            <a:r>
              <a:rPr lang="en-US" altLang="zh-CN" sz="3000" dirty="0" err="1"/>
              <a:t>ostream</a:t>
            </a:r>
            <a:r>
              <a:rPr lang="en-US" altLang="zh-CN" sz="3000" dirty="0"/>
              <a:t>&amp;</a:t>
            </a:r>
            <a:r>
              <a:rPr lang="zh-CN" altLang="en-US" sz="3000" dirty="0"/>
              <a:t>，目的是为了能连续输出</a:t>
            </a:r>
            <a:endParaRPr lang="en-US" altLang="zh-CN" sz="3000" dirty="0"/>
          </a:p>
          <a:p>
            <a:pPr marL="285750" lvl="1" indent="0">
              <a:lnSpc>
                <a:spcPct val="130000"/>
              </a:lnSpc>
              <a:buNone/>
            </a:pPr>
            <a:r>
              <a:rPr lang="zh-CN" altLang="en-US" sz="2600" dirty="0"/>
              <a:t>  </a:t>
            </a:r>
            <a:r>
              <a:rPr lang="zh-CN" altLang="en-US" dirty="0">
                <a:solidFill>
                  <a:srgbClr val="002060"/>
                </a:solidFill>
              </a:rPr>
              <a:t>如：</a:t>
            </a:r>
            <a:endParaRPr lang="en-US" altLang="zh-CN" dirty="0">
              <a:solidFill>
                <a:srgbClr val="002060"/>
              </a:solidFill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</a:rPr>
              <a:t>RMB rmb1, rmb2</a:t>
            </a:r>
            <a:r>
              <a:rPr lang="zh-CN" altLang="en-US" sz="2400" dirty="0">
                <a:solidFill>
                  <a:srgbClr val="0070C0"/>
                </a:solidFill>
              </a:rPr>
              <a:t>；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</a:t>
            </a:r>
            <a:r>
              <a:rPr lang="en-US" altLang="zh-CN" sz="2400" dirty="0" err="1">
                <a:solidFill>
                  <a:srgbClr val="0070C0"/>
                </a:solidFill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</a:rPr>
              <a:t>&lt;&lt;rmb1&lt;&lt;rmb2;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第一个</a:t>
            </a:r>
            <a:r>
              <a:rPr lang="en-US" altLang="zh-CN" sz="2400" dirty="0"/>
              <a:t>“&lt;&lt;”</a:t>
            </a:r>
            <a:r>
              <a:rPr lang="zh-CN" altLang="en-US" sz="2400" dirty="0"/>
              <a:t> 用</a:t>
            </a:r>
            <a:r>
              <a:rPr lang="en-US" altLang="zh-CN" sz="2400" dirty="0" err="1"/>
              <a:t>cout</a:t>
            </a:r>
            <a:r>
              <a:rPr lang="zh-CN" altLang="en-US" sz="2400" dirty="0"/>
              <a:t>和</a:t>
            </a:r>
            <a:r>
              <a:rPr lang="en-US" altLang="zh-CN" sz="2400" dirty="0"/>
              <a:t>rmb1</a:t>
            </a:r>
            <a:r>
              <a:rPr lang="zh-CN" altLang="en-US" sz="2400" dirty="0"/>
              <a:t>作为参数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第二个</a:t>
            </a:r>
            <a:r>
              <a:rPr lang="en-US" altLang="zh-CN" sz="2400" dirty="0"/>
              <a:t>“&lt;&lt;”</a:t>
            </a:r>
            <a:r>
              <a:rPr lang="zh-CN" altLang="en-US" sz="2400" dirty="0"/>
              <a:t> 以第一个</a:t>
            </a:r>
            <a:r>
              <a:rPr lang="en-US" altLang="zh-CN" sz="2400" dirty="0"/>
              <a:t>“&lt;&lt;”</a:t>
            </a:r>
            <a:r>
              <a:rPr lang="zh-CN" altLang="en-US" sz="2400" dirty="0"/>
              <a:t> 的返回值和</a:t>
            </a:r>
            <a:r>
              <a:rPr lang="en-US" altLang="zh-CN" sz="2400" dirty="0"/>
              <a:t>rmb2</a:t>
            </a:r>
            <a:r>
              <a:rPr lang="zh-CN" altLang="en-US" sz="2400" dirty="0"/>
              <a:t>作为参数，这就要求第一个</a:t>
            </a:r>
            <a:r>
              <a:rPr lang="en-US" altLang="zh-CN" sz="2400" dirty="0"/>
              <a:t>“&lt;&lt;”</a:t>
            </a:r>
            <a:r>
              <a:rPr lang="zh-CN" altLang="en-US" sz="2400" dirty="0"/>
              <a:t>必须返回</a:t>
            </a:r>
            <a:r>
              <a:rPr lang="en-US" altLang="zh-CN" sz="2400" dirty="0" err="1"/>
              <a:t>ostream</a:t>
            </a:r>
            <a:r>
              <a:rPr lang="en-US" altLang="zh-CN" sz="2400" dirty="0"/>
              <a:t>&amp;</a:t>
            </a:r>
            <a:r>
              <a:rPr lang="zh-CN" altLang="en-US" sz="2400" dirty="0"/>
              <a:t>类型</a:t>
            </a:r>
            <a:r>
              <a:rPr lang="zh-CN" altLang="en-US" sz="2400" dirty="0">
                <a:solidFill>
                  <a:srgbClr val="1619AC"/>
                </a:solidFill>
              </a:rPr>
              <a:t>（为什么是引用？）</a:t>
            </a:r>
          </a:p>
          <a:p>
            <a:pPr marL="990600" lvl="1">
              <a:spcBef>
                <a:spcPts val="600"/>
              </a:spcBef>
              <a:buNone/>
            </a:pPr>
            <a:endParaRPr lang="en-US" altLang="zh-CN" sz="2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261176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11.2.3 </a:t>
            </a:r>
            <a:r>
              <a:rPr lang="zh-CN" altLang="en-US" sz="3200" b="1" dirty="0">
                <a:latin typeface="+mj-ea"/>
                <a:ea typeface="+mj-ea"/>
              </a:rPr>
              <a:t>重载插入运算符和虚函数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86" y="1687398"/>
            <a:ext cx="7560296" cy="4405554"/>
          </a:xfrm>
        </p:spPr>
        <p:txBody>
          <a:bodyPr>
            <a:normAutofit/>
          </a:bodyPr>
          <a:lstStyle/>
          <a:p>
            <a:pPr marL="263525" indent="-263525">
              <a:spcBef>
                <a:spcPct val="0"/>
              </a:spcBef>
            </a:pPr>
            <a:r>
              <a:rPr lang="zh-CN" altLang="en-US" sz="2800" dirty="0">
                <a:latin typeface="+mn-ea"/>
              </a:rPr>
              <a:t>问题的提出</a:t>
            </a:r>
            <a:endParaRPr lang="en-US" altLang="zh-CN" sz="2800" dirty="0">
              <a:latin typeface="+mn-ea"/>
            </a:endParaRPr>
          </a:p>
          <a:p>
            <a:pPr marL="263525" lvl="1" indent="95250">
              <a:lnSpc>
                <a:spcPct val="120000"/>
              </a:lnSpc>
              <a:spcBef>
                <a:spcPts val="1200"/>
              </a:spcBef>
              <a:buNone/>
              <a:tabLst>
                <a:tab pos="263525" algn="l"/>
              </a:tabLst>
              <a:defRPr/>
            </a:pPr>
            <a:r>
              <a:rPr lang="zh-CN" altLang="en-US" sz="2400" dirty="0"/>
              <a:t>若由</a:t>
            </a:r>
            <a:r>
              <a:rPr lang="en-US" altLang="zh-CN" sz="2400" dirty="0"/>
              <a:t>Money</a:t>
            </a:r>
            <a:r>
              <a:rPr lang="zh-CN" altLang="en-US" sz="2400" dirty="0"/>
              <a:t>派生出</a:t>
            </a:r>
            <a:r>
              <a:rPr lang="en-US" altLang="zh-CN" sz="2400" dirty="0"/>
              <a:t>RMB</a:t>
            </a:r>
            <a:r>
              <a:rPr lang="zh-CN" altLang="en-US" sz="2400" dirty="0"/>
              <a:t>类：</a:t>
            </a:r>
          </a:p>
          <a:p>
            <a:pPr lvl="1" indent="-26988">
              <a:lnSpc>
                <a:spcPct val="90000"/>
              </a:lnSpc>
              <a:buNone/>
              <a:defRPr/>
            </a:pP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class RMB </a:t>
            </a:r>
            <a:r>
              <a:rPr lang="en-US" altLang="zh-CN" sz="2400" dirty="0">
                <a:solidFill>
                  <a:srgbClr val="0000FF"/>
                </a:solidFill>
              </a:rPr>
              <a:t>: public Money</a:t>
            </a:r>
            <a:r>
              <a:rPr lang="en-US" altLang="zh-CN" sz="2400" dirty="0">
                <a:solidFill>
                  <a:srgbClr val="0070C0"/>
                </a:solidFill>
              </a:rPr>
              <a:t>{</a:t>
            </a:r>
          </a:p>
          <a:p>
            <a:pPr lvl="1" indent="-26988">
              <a:lnSpc>
                <a:spcPct val="90000"/>
              </a:lnSpc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public:</a:t>
            </a:r>
          </a:p>
          <a:p>
            <a:pPr lvl="1" indent="-26988">
              <a:lnSpc>
                <a:spcPct val="90000"/>
              </a:lnSpc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     //</a:t>
            </a:r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lvl="1" indent="-26988">
              <a:lnSpc>
                <a:spcPct val="60000"/>
              </a:lnSpc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protected:</a:t>
            </a:r>
          </a:p>
          <a:p>
            <a:pPr lvl="1" indent="-26988">
              <a:lnSpc>
                <a:spcPct val="90000"/>
              </a:lnSpc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</a:rPr>
              <a:t>int j;</a:t>
            </a:r>
          </a:p>
          <a:p>
            <a:pPr lvl="1" indent="-26988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r>
              <a:rPr lang="zh-CN" altLang="en-US" sz="2400" dirty="0">
                <a:solidFill>
                  <a:srgbClr val="0070C0"/>
                </a:solidFill>
              </a:rPr>
              <a:t>；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457200" lvl="1" indent="-98425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/>
              <a:t>RMB</a:t>
            </a:r>
            <a:r>
              <a:rPr lang="zh-CN" altLang="en-US" sz="2400" dirty="0"/>
              <a:t>理应显示成</a:t>
            </a:r>
            <a:r>
              <a:rPr lang="en-US" altLang="zh-CN" sz="2400" dirty="0"/>
              <a:t>x</a:t>
            </a:r>
            <a:r>
              <a:rPr lang="zh-CN" altLang="en-US" sz="2400" dirty="0"/>
              <a:t>元</a:t>
            </a:r>
            <a:r>
              <a:rPr lang="en-US" altLang="zh-CN" sz="2400" dirty="0"/>
              <a:t>x</a:t>
            </a:r>
            <a:r>
              <a:rPr lang="zh-CN" altLang="en-US" sz="2400" dirty="0"/>
              <a:t>角</a:t>
            </a:r>
            <a:r>
              <a:rPr lang="en-US" altLang="zh-CN" sz="2400" dirty="0"/>
              <a:t>x</a:t>
            </a:r>
            <a:r>
              <a:rPr lang="zh-CN" altLang="en-US" sz="2400" dirty="0"/>
              <a:t>分，&lt;&lt;运算符应如何重载？</a:t>
            </a: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012777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2.22222E-6 L -3.33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33" y="274638"/>
            <a:ext cx="6731863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第</a:t>
            </a:r>
            <a:r>
              <a:rPr lang="en-US" altLang="zh-CN" sz="4000" dirty="0">
                <a:solidFill>
                  <a:schemeClr val="tx1"/>
                </a:solidFill>
                <a:ea typeface="黑体" pitchFamily="49" charset="-122"/>
              </a:rPr>
              <a:t>11</a:t>
            </a:r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章  </a:t>
            </a:r>
            <a:r>
              <a:rPr lang="en-US" altLang="zh-CN" sz="4000" dirty="0">
                <a:solidFill>
                  <a:schemeClr val="tx1"/>
                </a:solidFill>
                <a:ea typeface="黑体" pitchFamily="49" charset="-122"/>
              </a:rPr>
              <a:t>IO</a:t>
            </a:r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流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79987" y="1810634"/>
            <a:ext cx="7307876" cy="443059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+mj-ea"/>
              </a:rPr>
              <a:t>本章内容：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en-US" altLang="zh-CN" sz="3200" dirty="0"/>
              <a:t>I/O</a:t>
            </a:r>
            <a:r>
              <a:rPr lang="zh-CN" altLang="en-US" sz="3200" dirty="0"/>
              <a:t>标准流类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重载插入运算符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文件流类和文件操作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字串流类</a:t>
            </a:r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控制符和</a:t>
            </a:r>
            <a:r>
              <a:rPr lang="en-US" altLang="zh-CN" sz="3200" dirty="0"/>
              <a:t>I/O</a:t>
            </a:r>
            <a:r>
              <a:rPr lang="zh-CN" altLang="en-US" sz="3200" dirty="0"/>
              <a:t>成员函数</a:t>
            </a:r>
          </a:p>
        </p:txBody>
      </p:sp>
      <p:sp>
        <p:nvSpPr>
          <p:cNvPr id="1331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220160E-113A-4814-AA6B-A950E5BBC0B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13572-2582-4566-8936-D204488E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552996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11.2.3 </a:t>
            </a:r>
            <a:r>
              <a:rPr lang="zh-CN" altLang="en-US" sz="3200" b="1" dirty="0">
                <a:latin typeface="+mj-ea"/>
                <a:ea typeface="+mj-ea"/>
              </a:rPr>
              <a:t>重载插入运算符和虚函数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86" y="1687398"/>
            <a:ext cx="7560296" cy="4405554"/>
          </a:xfrm>
        </p:spPr>
        <p:txBody>
          <a:bodyPr>
            <a:normAutofit/>
          </a:bodyPr>
          <a:lstStyle/>
          <a:p>
            <a:pPr marL="263525" indent="-263525">
              <a:spcBef>
                <a:spcPct val="0"/>
              </a:spcBef>
            </a:pPr>
            <a:r>
              <a:rPr lang="zh-CN" altLang="en-US" sz="2800" dirty="0">
                <a:latin typeface="+mn-ea"/>
              </a:rPr>
              <a:t>能否设成虚函数？</a:t>
            </a:r>
            <a:endParaRPr lang="en-US" altLang="zh-CN" sz="2800" dirty="0">
              <a:latin typeface="+mn-ea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sz="2400" dirty="0"/>
              <a:t>对于</a:t>
            </a:r>
            <a:r>
              <a:rPr lang="en-US" altLang="zh-CN" sz="2400" dirty="0"/>
              <a:t>“&lt;&lt;”</a:t>
            </a:r>
            <a:r>
              <a:rPr lang="zh-CN" altLang="en-US" sz="2400" dirty="0"/>
              <a:t>函数时，要实现多态，能否定义为虚函数以便后期联编？</a:t>
            </a:r>
            <a:endParaRPr lang="en-US" altLang="zh-CN" sz="24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2400" dirty="0">
                <a:solidFill>
                  <a:srgbClr val="040786"/>
                </a:solidFill>
              </a:rPr>
              <a:t>答案：</a:t>
            </a:r>
            <a:r>
              <a:rPr lang="en-US" altLang="zh-CN" sz="2400" dirty="0">
                <a:solidFill>
                  <a:srgbClr val="040786"/>
                </a:solidFill>
              </a:rPr>
              <a:t>“&lt;&lt;”</a:t>
            </a:r>
            <a:r>
              <a:rPr lang="en-US" altLang="zh-CN" sz="1600" dirty="0">
                <a:solidFill>
                  <a:srgbClr val="040786"/>
                </a:solidFill>
              </a:rPr>
              <a:t> </a:t>
            </a:r>
            <a:r>
              <a:rPr lang="zh-CN" altLang="en-US" sz="2400" dirty="0">
                <a:solidFill>
                  <a:srgbClr val="040786"/>
                </a:solidFill>
              </a:rPr>
              <a:t>不是</a:t>
            </a:r>
            <a:r>
              <a:rPr lang="en-US" altLang="zh-CN" sz="2400" dirty="0">
                <a:solidFill>
                  <a:srgbClr val="040786"/>
                </a:solidFill>
              </a:rPr>
              <a:t>Money</a:t>
            </a:r>
            <a:r>
              <a:rPr lang="zh-CN" altLang="en-US" sz="2400" dirty="0">
                <a:solidFill>
                  <a:srgbClr val="040786"/>
                </a:solidFill>
              </a:rPr>
              <a:t>的成员，不能是虚函数</a:t>
            </a:r>
            <a:endParaRPr lang="en-US" altLang="zh-CN" sz="2400" dirty="0">
              <a:solidFill>
                <a:srgbClr val="040786"/>
              </a:solidFill>
            </a:endParaRPr>
          </a:p>
          <a:p>
            <a:pPr marL="263525" indent="-263525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800" dirty="0"/>
              <a:t>解决方案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(wjp83.cpp)</a:t>
            </a:r>
            <a:endParaRPr lang="en-US" altLang="zh-CN" sz="2400" dirty="0"/>
          </a:p>
          <a:p>
            <a:pPr marL="442913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sz="2400" dirty="0"/>
              <a:t>父类和子类中各写一个成员函数</a:t>
            </a:r>
            <a:r>
              <a:rPr lang="en-US" altLang="zh-CN" sz="2400" dirty="0" err="1"/>
              <a:t>disp</a:t>
            </a:r>
            <a:r>
              <a:rPr lang="en-US" altLang="zh-CN" sz="2400" dirty="0"/>
              <a:t>()</a:t>
            </a:r>
            <a:r>
              <a:rPr lang="zh-CN" altLang="en-US" sz="2400" dirty="0"/>
              <a:t> ，并声明为虚函数（覆盖） ，</a:t>
            </a:r>
            <a:r>
              <a:rPr lang="en-US" altLang="zh-CN" sz="2400" dirty="0"/>
              <a:t>Money</a:t>
            </a:r>
            <a:r>
              <a:rPr lang="zh-CN" altLang="en-US" sz="2400" dirty="0"/>
              <a:t>中重载插入运算符</a:t>
            </a:r>
            <a:r>
              <a:rPr lang="en-US" altLang="zh-CN" sz="2400" dirty="0"/>
              <a:t> “&lt;&lt;” </a:t>
            </a:r>
            <a:r>
              <a:rPr lang="zh-CN" altLang="en-US" sz="2400" dirty="0"/>
              <a:t>时调用</a:t>
            </a:r>
            <a:r>
              <a:rPr lang="en-US" altLang="zh-CN" sz="2400" dirty="0" err="1"/>
              <a:t>disp</a:t>
            </a:r>
            <a:r>
              <a:rPr lang="en-US" altLang="zh-CN" sz="2400" dirty="0"/>
              <a:t>()</a:t>
            </a:r>
            <a:r>
              <a:rPr lang="en-US" altLang="zh-CN" sz="2800" dirty="0"/>
              <a:t> </a:t>
            </a:r>
            <a:r>
              <a:rPr lang="zh-CN" altLang="en-US" sz="2800" dirty="0"/>
              <a:t> 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883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11.3  </a:t>
            </a:r>
            <a:r>
              <a:rPr lang="zh-CN" altLang="en-US" sz="3600" b="1" dirty="0">
                <a:solidFill>
                  <a:schemeClr val="tx1"/>
                </a:solidFill>
                <a:ea typeface="幼圆" panose="02010509060101010101" pitchFamily="49" charset="-122"/>
              </a:rPr>
              <a:t>文件流类和文件操作</a:t>
            </a:r>
            <a:endParaRPr lang="zh-CN" altLang="en-US" sz="36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994363" y="1919550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894254" y="2944086"/>
            <a:ext cx="2555815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32515" y="2884367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612120" y="2895831"/>
            <a:ext cx="2796483" cy="481762"/>
            <a:chOff x="1013901" y="1730217"/>
            <a:chExt cx="2298601" cy="482062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75937" y="1730217"/>
              <a:ext cx="1936565" cy="46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与文件有关的类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013901" y="1754794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52789" y="3684653"/>
            <a:ext cx="1330330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06396" y="3643378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50237" y="3691151"/>
            <a:ext cx="113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 err="1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fstream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28366" y="368465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1632720" y="424133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050115" y="1984920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428CEA3A-B297-40B4-AEA7-B40D571FCD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2788" y="4459935"/>
            <a:ext cx="2706643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001591AD-EA40-4414-9318-188CAE8B88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06396" y="4418660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3A31B9AF-A145-4CB4-A657-C73F18A121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50237" y="4466433"/>
            <a:ext cx="250919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zh-CN" kern="0" dirty="0" err="1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ifsteam</a:t>
            </a: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kern="0" dirty="0" err="1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ofstream</a:t>
            </a:r>
            <a:endParaRPr kumimoji="0" lang="zh-CN" altLang="en-US" kern="0" dirty="0">
              <a:solidFill>
                <a:srgbClr val="000000"/>
              </a:solidFill>
              <a:ea typeface="华文新魏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5729E2BB-6D09-4A39-91AE-A3221CE63C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28366" y="44599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29" name="AutoShape 8">
            <a:extLst>
              <a:ext uri="{FF2B5EF4-FFF2-40B4-BE49-F238E27FC236}">
                <a16:creationId xmlns:a16="http://schemas.microsoft.com/office/drawing/2014/main" id="{F8DEE5E4-465C-440B-AE0F-07BFD99000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2788" y="5214699"/>
            <a:ext cx="2331049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9">
            <a:extLst>
              <a:ext uri="{FF2B5EF4-FFF2-40B4-BE49-F238E27FC236}">
                <a16:creationId xmlns:a16="http://schemas.microsoft.com/office/drawing/2014/main" id="{0DD2AA36-C3CD-4940-8019-077B105EE0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06396" y="5173424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8BA3D74F-C551-407D-8AD6-C9E12FF37E5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50237" y="5221197"/>
            <a:ext cx="21336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常用成员函数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12BBC4DD-6007-41B1-AB06-FA8D85E022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28366" y="521469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0010014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11.3.1 </a:t>
            </a:r>
            <a:r>
              <a:rPr lang="zh-CN" altLang="en-US" sz="3200" b="1" dirty="0">
                <a:latin typeface="+mj-ea"/>
                <a:ea typeface="+mj-ea"/>
              </a:rPr>
              <a:t>与文件有关的类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687398"/>
            <a:ext cx="7437748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en-US" altLang="zh-CN" sz="2600" dirty="0"/>
              <a:t>C++</a:t>
            </a:r>
            <a:r>
              <a:rPr lang="zh-CN" altLang="en-US" sz="2600" dirty="0"/>
              <a:t>中与文件有关的类有</a:t>
            </a:r>
            <a:r>
              <a:rPr lang="en-US" altLang="zh-CN" sz="2600" dirty="0"/>
              <a:t>3</a:t>
            </a:r>
            <a:r>
              <a:rPr lang="zh-CN" altLang="en-US" sz="2600" dirty="0"/>
              <a:t>个，它们都是在头文件</a:t>
            </a:r>
            <a:r>
              <a:rPr lang="en-US" altLang="zh-CN" sz="2600" dirty="0">
                <a:solidFill>
                  <a:srgbClr val="0000FF"/>
                </a:solidFill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</a:rPr>
              <a:t>fstream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zh-CN" altLang="en-US" sz="2600" dirty="0"/>
              <a:t>中定义的</a:t>
            </a:r>
            <a:endParaRPr lang="en-US" altLang="zh-CN" sz="2600" dirty="0"/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r>
              <a:rPr lang="zh-CN" altLang="en-US" sz="2600" dirty="0"/>
              <a:t>文件流类用来定义输入输出的文件或设备（通常用来定义对象并打开文件）</a:t>
            </a:r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6C146A9-C87C-423C-98B8-E678BA50F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447" y="3630850"/>
            <a:ext cx="1152525" cy="37499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 err="1">
                <a:solidFill>
                  <a:srgbClr val="0000FF"/>
                </a:solidFill>
                <a:ea typeface="宋体" panose="02010600030101010101" pitchFamily="2" charset="-122"/>
              </a:rPr>
              <a:t>ifstream</a:t>
            </a:r>
            <a:endParaRPr kumimoji="0" lang="en-US" altLang="zh-CN" sz="24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17C5C59-DF0E-4C22-9BC6-AC72E98B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396" y="3610557"/>
            <a:ext cx="1152525" cy="3952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ofstream</a:t>
            </a:r>
            <a:endParaRPr kumimoji="0" lang="zh-CN" altLang="en-US" sz="24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774C0F8-9E6C-4B53-AD37-934B0898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16" y="4401134"/>
            <a:ext cx="1079500" cy="35843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 err="1">
                <a:solidFill>
                  <a:srgbClr val="0000FF"/>
                </a:solidFill>
                <a:ea typeface="宋体" panose="02010600030101010101" pitchFamily="2" charset="-122"/>
              </a:rPr>
              <a:t>fstream</a:t>
            </a:r>
            <a:endParaRPr kumimoji="0" lang="zh-CN" altLang="en-US" sz="24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95857C7-BD4B-42C8-AF69-E6919E894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71" y="3343822"/>
            <a:ext cx="288149" cy="28702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7031326-6E5E-49A7-B1BE-C71533B62D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8119" y="3345370"/>
            <a:ext cx="285751" cy="28547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65F6FB6-93F6-4B2D-948F-A1086FB78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672" y="2944152"/>
            <a:ext cx="1152525" cy="3952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 err="1">
                <a:solidFill>
                  <a:srgbClr val="002060"/>
                </a:solidFill>
                <a:ea typeface="宋体" panose="02010600030101010101" pitchFamily="2" charset="-122"/>
              </a:rPr>
              <a:t>istream</a:t>
            </a:r>
            <a:endParaRPr kumimoji="0" lang="en-US" altLang="zh-CN" sz="24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6366378-76ED-4F77-94BE-3FAD27F2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397" y="2944152"/>
            <a:ext cx="1152525" cy="3952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 err="1">
                <a:solidFill>
                  <a:srgbClr val="002060"/>
                </a:solidFill>
                <a:ea typeface="宋体" panose="02010600030101010101" pitchFamily="2" charset="-122"/>
              </a:rPr>
              <a:t>ostream</a:t>
            </a:r>
            <a:endParaRPr kumimoji="0" lang="zh-CN" altLang="en-US" sz="24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箭头连接符 2">
            <a:extLst>
              <a:ext uri="{FF2B5EF4-FFF2-40B4-BE49-F238E27FC236}">
                <a16:creationId xmlns:a16="http://schemas.microsoft.com/office/drawing/2014/main" id="{0EFB0981-B1DC-4EF8-821A-2BAF12FCA139}"/>
              </a:ext>
            </a:extLst>
          </p:cNvPr>
          <p:cNvCxnSpPr>
            <a:cxnSpLocks noChangeShapeType="1"/>
            <a:endCxn id="7" idx="0"/>
          </p:cNvCxnSpPr>
          <p:nvPr/>
        </p:nvCxnSpPr>
        <p:spPr bwMode="auto">
          <a:xfrm>
            <a:off x="3127710" y="3339440"/>
            <a:ext cx="0" cy="29141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6" name="直接箭头连接符 17">
            <a:extLst>
              <a:ext uri="{FF2B5EF4-FFF2-40B4-BE49-F238E27FC236}">
                <a16:creationId xmlns:a16="http://schemas.microsoft.com/office/drawing/2014/main" id="{91540664-6784-4BE9-83B0-534DBBA31F7C}"/>
              </a:ext>
            </a:extLst>
          </p:cNvPr>
          <p:cNvCxnSpPr>
            <a:cxnSpLocks noChangeShapeType="1"/>
            <a:endCxn id="8" idx="0"/>
          </p:cNvCxnSpPr>
          <p:nvPr/>
        </p:nvCxnSpPr>
        <p:spPr bwMode="auto">
          <a:xfrm flipH="1">
            <a:off x="6029659" y="3339440"/>
            <a:ext cx="2" cy="27111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7" name="直接箭头连接符 18">
            <a:extLst>
              <a:ext uri="{FF2B5EF4-FFF2-40B4-BE49-F238E27FC236}">
                <a16:creationId xmlns:a16="http://schemas.microsoft.com/office/drawing/2014/main" id="{E74E45EB-5047-475C-8C80-E18920FE90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3922" y="4005845"/>
            <a:ext cx="0" cy="39528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8" name="文本框 3">
            <a:extLst>
              <a:ext uri="{FF2B5EF4-FFF2-40B4-BE49-F238E27FC236}">
                <a16:creationId xmlns:a16="http://schemas.microsoft.com/office/drawing/2014/main" id="{39EBE125-32A5-4530-B39E-03F83766D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361" y="2690616"/>
            <a:ext cx="9946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/>
              <a:t>&lt;</a:t>
            </a:r>
            <a:r>
              <a:rPr lang="en-US" altLang="zh-CN" sz="1400" dirty="0" err="1"/>
              <a:t>istream</a:t>
            </a:r>
            <a:r>
              <a:rPr lang="en-US" altLang="zh-CN" sz="1400" dirty="0"/>
              <a:t>&gt;</a:t>
            </a:r>
            <a:endParaRPr lang="zh-CN" altLang="en-US" sz="1400" dirty="0"/>
          </a:p>
        </p:txBody>
      </p:sp>
      <p:sp>
        <p:nvSpPr>
          <p:cNvPr id="19" name="文本框 21">
            <a:extLst>
              <a:ext uri="{FF2B5EF4-FFF2-40B4-BE49-F238E27FC236}">
                <a16:creationId xmlns:a16="http://schemas.microsoft.com/office/drawing/2014/main" id="{DF4E3BF5-2188-48D8-95B0-4EF4D8C3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034" y="2709034"/>
            <a:ext cx="106124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/>
              <a:t>&lt;</a:t>
            </a:r>
            <a:r>
              <a:rPr lang="en-US" altLang="zh-CN" sz="1400" dirty="0" err="1"/>
              <a:t>ostream</a:t>
            </a:r>
            <a:r>
              <a:rPr lang="en-US" altLang="zh-CN" sz="1400" dirty="0"/>
              <a:t>&gt;</a:t>
            </a:r>
            <a:endParaRPr lang="zh-CN" altLang="en-US" sz="1400" dirty="0"/>
          </a:p>
        </p:txBody>
      </p:sp>
      <p:sp>
        <p:nvSpPr>
          <p:cNvPr id="20" name="文本框 22">
            <a:extLst>
              <a:ext uri="{FF2B5EF4-FFF2-40B4-BE49-F238E27FC236}">
                <a16:creationId xmlns:a16="http://schemas.microsoft.com/office/drawing/2014/main" id="{0C8C2D29-61D6-4E74-9139-AE5571E7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118" y="3368163"/>
            <a:ext cx="10691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/>
              <a:t>&lt;iostream&gt;                        </a:t>
            </a:r>
            <a:endParaRPr lang="zh-CN" altLang="en-US" sz="1400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62A86827-F48E-47F7-A5F9-1387818C9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539" y="3630850"/>
            <a:ext cx="1200155" cy="37499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>
                <a:solidFill>
                  <a:srgbClr val="002060"/>
                </a:solidFill>
                <a:ea typeface="宋体" panose="02010600030101010101" pitchFamily="2" charset="-122"/>
              </a:rPr>
              <a:t>iostream</a:t>
            </a:r>
            <a:endParaRPr kumimoji="0" lang="zh-CN" altLang="en-US" sz="24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9457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2.22222E-6 L -3.33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/>
      <p:bldP spid="19" grpId="0"/>
      <p:bldP spid="20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11.3.2  </a:t>
            </a:r>
            <a:r>
              <a:rPr lang="en-US" altLang="zh-CN" sz="3200" b="1" dirty="0" err="1">
                <a:ea typeface="+mj-ea"/>
              </a:rPr>
              <a:t>fstream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1687398"/>
            <a:ext cx="762628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</a:pPr>
            <a:r>
              <a:rPr lang="en-US" altLang="zh-CN" sz="2800" dirty="0" err="1"/>
              <a:t>fstream</a:t>
            </a:r>
            <a:r>
              <a:rPr lang="zh-CN" altLang="en-US" sz="2800" dirty="0"/>
              <a:t>的父类的父类是</a:t>
            </a:r>
            <a:r>
              <a:rPr lang="en-US" altLang="zh-CN" sz="2800" dirty="0" err="1"/>
              <a:t>istream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ostream</a:t>
            </a:r>
            <a:r>
              <a:rPr lang="zh-CN" altLang="en-US" sz="2800" dirty="0"/>
              <a:t>，故它生成的对象既可用于输入，也可用于输出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r>
              <a:rPr lang="en-US" altLang="zh-CN" sz="2800" dirty="0" err="1"/>
              <a:t>fstream</a:t>
            </a:r>
            <a:r>
              <a:rPr lang="zh-CN" altLang="en-US" sz="2800" dirty="0"/>
              <a:t>常用构造函数的原型：</a:t>
            </a:r>
          </a:p>
          <a:p>
            <a:pPr marL="990600" lvl="1" indent="-533400"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dirty="0" err="1"/>
              <a:t>fstream</a:t>
            </a:r>
            <a:r>
              <a:rPr lang="en-US" altLang="zh-CN" sz="2400" dirty="0"/>
              <a:t>( );</a:t>
            </a:r>
            <a:endParaRPr lang="zh-CN" altLang="en-US" sz="2400" dirty="0"/>
          </a:p>
          <a:p>
            <a:pPr marL="990600" lvl="1" indent="-533400"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dirty="0" err="1"/>
              <a:t>fstream</a:t>
            </a:r>
            <a:r>
              <a:rPr lang="en-US" altLang="zh-CN" sz="2400" dirty="0"/>
              <a:t>(char* </a:t>
            </a:r>
            <a:r>
              <a:rPr lang="en-US" altLang="zh-CN" sz="2400" dirty="0" err="1"/>
              <a:t>pFileName</a:t>
            </a:r>
            <a:r>
              <a:rPr lang="en-US" altLang="zh-CN" sz="2400" dirty="0"/>
              <a:t>,</a:t>
            </a:r>
          </a:p>
          <a:p>
            <a:pPr marL="990600" lvl="1" indent="-533400">
              <a:spcBef>
                <a:spcPts val="0"/>
              </a:spcBef>
              <a:buNone/>
            </a:pPr>
            <a:r>
              <a:rPr lang="en-US" altLang="zh-CN" sz="2400" dirty="0"/>
              <a:t>                     int  Mode, </a:t>
            </a:r>
          </a:p>
          <a:p>
            <a:pPr marL="990600" lvl="1" indent="-533400">
              <a:spcBef>
                <a:spcPts val="0"/>
              </a:spcBef>
              <a:buNone/>
            </a:pPr>
            <a:r>
              <a:rPr lang="en-US" altLang="zh-CN" sz="2400" dirty="0"/>
              <a:t>                     int </a:t>
            </a:r>
            <a:r>
              <a:rPr lang="en-US" altLang="zh-CN" sz="2400" dirty="0" err="1"/>
              <a:t>prot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filebuf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openprot</a:t>
            </a:r>
            <a:r>
              <a:rPr lang="en-US" altLang="zh-CN" sz="2400" dirty="0"/>
              <a:t>);</a:t>
            </a:r>
          </a:p>
          <a:p>
            <a:pPr marL="1168400" lvl="2" indent="-273050">
              <a:lnSpc>
                <a:spcPct val="110000"/>
              </a:lnSpc>
              <a:tabLst>
                <a:tab pos="1168400" algn="l"/>
              </a:tabLst>
            </a:pPr>
            <a:r>
              <a:rPr lang="zh-CN" altLang="en-US" sz="2000" dirty="0"/>
              <a:t>第一个参数指定文件名</a:t>
            </a:r>
          </a:p>
          <a:p>
            <a:pPr marL="1168400" lvl="2" indent="-273050">
              <a:lnSpc>
                <a:spcPct val="90000"/>
              </a:lnSpc>
              <a:tabLst>
                <a:tab pos="1168400" algn="l"/>
              </a:tabLst>
            </a:pPr>
            <a:r>
              <a:rPr lang="zh-CN" altLang="en-US" sz="2000" dirty="0"/>
              <a:t>第二个参数指定打开方式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 marL="1168400" lvl="2" indent="-273050">
              <a:lnSpc>
                <a:spcPct val="90000"/>
              </a:lnSpc>
              <a:tabLst>
                <a:tab pos="1168400" algn="l"/>
              </a:tabLst>
            </a:pPr>
            <a:r>
              <a:rPr lang="zh-CN" altLang="en-US" sz="2000" dirty="0"/>
              <a:t>第三个参数指定保护方式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1896380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2.22222E-6 L -3.33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11.3.2  </a:t>
            </a:r>
            <a:r>
              <a:rPr lang="en-US" altLang="zh-CN" sz="3200" b="1" dirty="0" err="1">
                <a:ea typeface="+mj-ea"/>
              </a:rPr>
              <a:t>fstream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1781666"/>
            <a:ext cx="7626285" cy="4336330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zh-CN" altLang="en-US" sz="2800" dirty="0"/>
              <a:t>打开方式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  <p:graphicFrame>
        <p:nvGraphicFramePr>
          <p:cNvPr id="7" name="Group 60">
            <a:extLst>
              <a:ext uri="{FF2B5EF4-FFF2-40B4-BE49-F238E27FC236}">
                <a16:creationId xmlns:a16="http://schemas.microsoft.com/office/drawing/2014/main" id="{C1D7AD4C-2F86-4D5D-83F8-5F5919FC6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09631"/>
              </p:ext>
            </p:extLst>
          </p:nvPr>
        </p:nvGraphicFramePr>
        <p:xfrm>
          <a:off x="1283320" y="2537616"/>
          <a:ext cx="6681051" cy="3322411"/>
        </p:xfrm>
        <a:graphic>
          <a:graphicData uri="http://schemas.openxmlformats.org/drawingml/2006/table">
            <a:tbl>
              <a:tblPr/>
              <a:tblGrid>
                <a:gridCol w="173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标   志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含        义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::ate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以追加方式打开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ios::in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为读（输入）打开，要求文件存在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ios::out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为写（输出）打开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::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trunc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文件若存在，清空内容（写文件时默认）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::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nocreate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若文件不存在，报错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::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noreplace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文件若存在，报错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::binary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以二进制方式打开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6367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11.3.2  </a:t>
            </a:r>
            <a:r>
              <a:rPr lang="en-US" altLang="zh-CN" sz="3200" b="1" dirty="0" err="1">
                <a:ea typeface="+mj-ea"/>
              </a:rPr>
              <a:t>fstream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1781666"/>
            <a:ext cx="7626285" cy="4336330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zh-CN" altLang="en-US" sz="2800" dirty="0"/>
              <a:t>保护方式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  <p:graphicFrame>
        <p:nvGraphicFramePr>
          <p:cNvPr id="8" name="Group 59">
            <a:extLst>
              <a:ext uri="{FF2B5EF4-FFF2-40B4-BE49-F238E27FC236}">
                <a16:creationId xmlns:a16="http://schemas.microsoft.com/office/drawing/2014/main" id="{602ADA06-3C4D-417D-9F96-98CBCC17E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789326"/>
              </p:ext>
            </p:extLst>
          </p:nvPr>
        </p:nvGraphicFramePr>
        <p:xfrm>
          <a:off x="1391631" y="2672858"/>
          <a:ext cx="6360737" cy="2734869"/>
        </p:xfrm>
        <a:graphic>
          <a:graphicData uri="http://schemas.openxmlformats.org/drawingml/2006/table">
            <a:tbl>
              <a:tblPr/>
              <a:tblGrid>
                <a:gridCol w="247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标  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含  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filebuf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::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openprot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兼容共享方式（默认）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filebuf::sh_none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独占，不共享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filebuf::sh_read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允许读共享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filebuf::sh_write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允许写共享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9189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11.3.2  </a:t>
            </a:r>
            <a:r>
              <a:rPr lang="en-US" altLang="zh-CN" sz="3200" b="1" dirty="0" err="1">
                <a:ea typeface="+mj-ea"/>
              </a:rPr>
              <a:t>fstream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6" y="1800520"/>
            <a:ext cx="7626285" cy="4185500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zh-CN" altLang="en-US" sz="2800" dirty="0"/>
              <a:t>举例</a:t>
            </a:r>
            <a:endParaRPr lang="en-US" altLang="zh-CN" sz="2800" dirty="0"/>
          </a:p>
          <a:p>
            <a:pPr lvl="1">
              <a:lnSpc>
                <a:spcPct val="120000"/>
              </a:lnSpc>
              <a:buClr>
                <a:schemeClr val="tx2"/>
              </a:buClr>
              <a:defRPr/>
            </a:pPr>
            <a:r>
              <a:rPr kumimoji="1" lang="en-US" altLang="zh-CN" sz="2400" kern="0" dirty="0" err="1">
                <a:solidFill>
                  <a:srgbClr val="0070C0"/>
                </a:solidFill>
              </a:rPr>
              <a:t>fstream</a:t>
            </a:r>
            <a:r>
              <a:rPr kumimoji="1" lang="en-US" altLang="zh-CN" sz="2400" kern="0" dirty="0">
                <a:solidFill>
                  <a:srgbClr val="0070C0"/>
                </a:solidFill>
              </a:rPr>
              <a:t>  f(</a:t>
            </a:r>
            <a:r>
              <a:rPr kumimoji="1" lang="en-US" altLang="zh-CN" sz="2400" kern="0" dirty="0">
                <a:solidFill>
                  <a:srgbClr val="00B050"/>
                </a:solidFill>
              </a:rPr>
              <a:t>"c:\\a.txt"</a:t>
            </a:r>
            <a:r>
              <a:rPr kumimoji="1" lang="en-US" altLang="zh-CN" sz="2400" kern="0" dirty="0">
                <a:solidFill>
                  <a:srgbClr val="0070C0"/>
                </a:solidFill>
              </a:rPr>
              <a:t>,</a:t>
            </a:r>
            <a:r>
              <a:rPr kumimoji="1" lang="en-US" altLang="zh-CN" sz="2400" kern="0" dirty="0">
                <a:solidFill>
                  <a:srgbClr val="00B050"/>
                </a:solidFill>
              </a:rPr>
              <a:t> </a:t>
            </a:r>
            <a:r>
              <a:rPr kumimoji="1" lang="en-US" altLang="zh-CN" sz="2400" kern="0" dirty="0" err="1">
                <a:solidFill>
                  <a:srgbClr val="060ABA"/>
                </a:solidFill>
              </a:rPr>
              <a:t>ios</a:t>
            </a:r>
            <a:r>
              <a:rPr kumimoji="1" lang="en-US" altLang="zh-CN" sz="2400" kern="0" dirty="0">
                <a:solidFill>
                  <a:srgbClr val="060ABA"/>
                </a:solidFill>
              </a:rPr>
              <a:t>::in</a:t>
            </a:r>
            <a:r>
              <a:rPr kumimoji="1" lang="en-US" altLang="zh-CN" sz="2400" kern="0" dirty="0">
                <a:solidFill>
                  <a:srgbClr val="0070C0"/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Clr>
                <a:schemeClr val="tx2"/>
              </a:buClr>
              <a:buNone/>
              <a:defRPr/>
            </a:pPr>
            <a:r>
              <a:rPr kumimoji="1" lang="en-US" altLang="zh-CN" sz="2400" kern="0" dirty="0">
                <a:solidFill>
                  <a:srgbClr val="7030A0"/>
                </a:solidFill>
              </a:rPr>
              <a:t>    //</a:t>
            </a:r>
            <a:r>
              <a:rPr kumimoji="1" lang="zh-CN" altLang="en-US" sz="2400" kern="0" dirty="0">
                <a:solidFill>
                  <a:srgbClr val="7030A0"/>
                </a:solidFill>
              </a:rPr>
              <a:t>以兼容共享方式为了读文件而打开</a:t>
            </a:r>
            <a:endParaRPr kumimoji="1" lang="en-US" altLang="zh-CN" sz="2400" kern="0" dirty="0">
              <a:solidFill>
                <a:srgbClr val="7030A0"/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defRPr/>
            </a:pPr>
            <a:r>
              <a:rPr kumimoji="1" lang="en-US" altLang="zh-CN" sz="2400" kern="0" dirty="0" err="1">
                <a:solidFill>
                  <a:srgbClr val="0070C0"/>
                </a:solidFill>
              </a:rPr>
              <a:t>fstream</a:t>
            </a:r>
            <a:r>
              <a:rPr kumimoji="1" lang="en-US" altLang="zh-CN" sz="2400" kern="0" dirty="0">
                <a:solidFill>
                  <a:srgbClr val="0070C0"/>
                </a:solidFill>
              </a:rPr>
              <a:t>  f(</a:t>
            </a:r>
            <a:r>
              <a:rPr kumimoji="1" lang="en-US" altLang="zh-CN" sz="2400" kern="0" dirty="0">
                <a:solidFill>
                  <a:srgbClr val="00B050"/>
                </a:solidFill>
              </a:rPr>
              <a:t>"c:\\a.txt"</a:t>
            </a:r>
            <a:r>
              <a:rPr kumimoji="1" lang="en-US" altLang="zh-CN" sz="2400" kern="0" dirty="0">
                <a:solidFill>
                  <a:srgbClr val="0070C0"/>
                </a:solidFill>
              </a:rPr>
              <a:t>,</a:t>
            </a:r>
            <a:r>
              <a:rPr kumimoji="1" lang="en-US" altLang="zh-CN" sz="2400" kern="0" dirty="0">
                <a:solidFill>
                  <a:srgbClr val="00B050"/>
                </a:solidFill>
              </a:rPr>
              <a:t> </a:t>
            </a:r>
            <a:r>
              <a:rPr kumimoji="1" lang="en-US" altLang="zh-CN" sz="2400" kern="0" dirty="0" err="1">
                <a:solidFill>
                  <a:srgbClr val="060ABA"/>
                </a:solidFill>
              </a:rPr>
              <a:t>ios</a:t>
            </a:r>
            <a:r>
              <a:rPr kumimoji="1" lang="en-US" altLang="zh-CN" sz="2400" kern="0" dirty="0">
                <a:solidFill>
                  <a:srgbClr val="060ABA"/>
                </a:solidFill>
              </a:rPr>
              <a:t>::out</a:t>
            </a:r>
            <a:r>
              <a:rPr kumimoji="1" lang="en-US" altLang="zh-CN" sz="2400" kern="0" dirty="0">
                <a:solidFill>
                  <a:srgbClr val="0070C0"/>
                </a:solidFill>
              </a:rPr>
              <a:t>, </a:t>
            </a:r>
            <a:r>
              <a:rPr kumimoji="1" lang="en-US" altLang="zh-CN" sz="2400" kern="0" dirty="0" err="1">
                <a:solidFill>
                  <a:srgbClr val="CF5175"/>
                </a:solidFill>
              </a:rPr>
              <a:t>filebuf</a:t>
            </a:r>
            <a:r>
              <a:rPr kumimoji="1" lang="en-US" altLang="zh-CN" sz="2400" kern="0" dirty="0">
                <a:solidFill>
                  <a:srgbClr val="CF5175"/>
                </a:solidFill>
              </a:rPr>
              <a:t>::</a:t>
            </a:r>
            <a:r>
              <a:rPr kumimoji="1" lang="en-US" altLang="zh-CN" sz="2400" kern="0" dirty="0" err="1">
                <a:solidFill>
                  <a:srgbClr val="CF5175"/>
                </a:solidFill>
              </a:rPr>
              <a:t>sh_none</a:t>
            </a:r>
            <a:r>
              <a:rPr kumimoji="1" lang="en-US" altLang="zh-CN" sz="2400" kern="0" dirty="0">
                <a:solidFill>
                  <a:srgbClr val="0070C0"/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Clr>
                <a:schemeClr val="tx2"/>
              </a:buClr>
              <a:buNone/>
              <a:defRPr/>
            </a:pPr>
            <a:r>
              <a:rPr kumimoji="1" lang="en-US" altLang="zh-CN" sz="2400" kern="0" dirty="0">
                <a:solidFill>
                  <a:srgbClr val="7030A0"/>
                </a:solidFill>
              </a:rPr>
              <a:t>    //</a:t>
            </a:r>
            <a:r>
              <a:rPr kumimoji="1" lang="zh-CN" altLang="en-US" sz="2400" kern="0" dirty="0">
                <a:solidFill>
                  <a:srgbClr val="7030A0"/>
                </a:solidFill>
              </a:rPr>
              <a:t>以独占方式为了写文件而打开</a:t>
            </a:r>
            <a:endParaRPr kumimoji="1" lang="en-US" altLang="zh-CN" sz="2400" kern="0" dirty="0">
              <a:solidFill>
                <a:srgbClr val="7030A0"/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defRPr/>
            </a:pPr>
            <a:r>
              <a:rPr kumimoji="1" lang="en-US" altLang="zh-CN" sz="2400" kern="0" dirty="0" err="1">
                <a:solidFill>
                  <a:srgbClr val="0070C0"/>
                </a:solidFill>
              </a:rPr>
              <a:t>fstream</a:t>
            </a:r>
            <a:r>
              <a:rPr kumimoji="1" lang="en-US" altLang="zh-CN" sz="2400" kern="0" dirty="0">
                <a:solidFill>
                  <a:srgbClr val="0070C0"/>
                </a:solidFill>
              </a:rPr>
              <a:t>  f(</a:t>
            </a:r>
            <a:r>
              <a:rPr kumimoji="1" lang="en-US" altLang="zh-CN" sz="2400" kern="0" dirty="0">
                <a:solidFill>
                  <a:srgbClr val="00B050"/>
                </a:solidFill>
              </a:rPr>
              <a:t>"c:\\a.txt"</a:t>
            </a:r>
            <a:r>
              <a:rPr kumimoji="1" lang="en-US" altLang="zh-CN" sz="2400" kern="0" dirty="0">
                <a:solidFill>
                  <a:srgbClr val="0070C0"/>
                </a:solidFill>
              </a:rPr>
              <a:t>,</a:t>
            </a:r>
            <a:r>
              <a:rPr kumimoji="1" lang="en-US" altLang="zh-CN" sz="2400" kern="0" dirty="0">
                <a:solidFill>
                  <a:srgbClr val="00B050"/>
                </a:solidFill>
              </a:rPr>
              <a:t> </a:t>
            </a:r>
            <a:r>
              <a:rPr kumimoji="1" lang="en-US" altLang="zh-CN" sz="2400" kern="0" dirty="0" err="1">
                <a:solidFill>
                  <a:srgbClr val="060ABA"/>
                </a:solidFill>
              </a:rPr>
              <a:t>ios</a:t>
            </a:r>
            <a:r>
              <a:rPr kumimoji="1" lang="en-US" altLang="zh-CN" sz="2400" kern="0" dirty="0">
                <a:solidFill>
                  <a:srgbClr val="060ABA"/>
                </a:solidFill>
              </a:rPr>
              <a:t>::</a:t>
            </a:r>
            <a:r>
              <a:rPr kumimoji="1" lang="en-US" altLang="zh-CN" sz="2400" kern="0" dirty="0" err="1">
                <a:solidFill>
                  <a:srgbClr val="060ABA"/>
                </a:solidFill>
              </a:rPr>
              <a:t>in|ios</a:t>
            </a:r>
            <a:r>
              <a:rPr kumimoji="1" lang="en-US" altLang="zh-CN" sz="2400" kern="0" dirty="0">
                <a:solidFill>
                  <a:srgbClr val="060ABA"/>
                </a:solidFill>
              </a:rPr>
              <a:t>::</a:t>
            </a:r>
            <a:r>
              <a:rPr kumimoji="1" lang="en-US" altLang="zh-CN" sz="2400" kern="0" dirty="0" err="1">
                <a:solidFill>
                  <a:srgbClr val="060ABA"/>
                </a:solidFill>
              </a:rPr>
              <a:t>out|ios</a:t>
            </a:r>
            <a:r>
              <a:rPr kumimoji="1" lang="en-US" altLang="zh-CN" sz="2400" kern="0" dirty="0">
                <a:solidFill>
                  <a:srgbClr val="060ABA"/>
                </a:solidFill>
              </a:rPr>
              <a:t>::binary</a:t>
            </a:r>
            <a:r>
              <a:rPr kumimoji="1" lang="en-US" altLang="zh-CN" sz="2400" kern="0" dirty="0">
                <a:solidFill>
                  <a:srgbClr val="0070C0"/>
                </a:solidFill>
              </a:rPr>
              <a:t>);</a:t>
            </a:r>
          </a:p>
          <a:p>
            <a:pPr marL="457200" lvl="1" indent="0">
              <a:lnSpc>
                <a:spcPct val="120000"/>
              </a:lnSpc>
              <a:buClr>
                <a:schemeClr val="tx2"/>
              </a:buClr>
              <a:buNone/>
              <a:defRPr/>
            </a:pPr>
            <a:r>
              <a:rPr kumimoji="1" lang="en-US" altLang="zh-CN" sz="2400" kern="0" dirty="0">
                <a:solidFill>
                  <a:srgbClr val="7030A0"/>
                </a:solidFill>
              </a:rPr>
              <a:t>    //</a:t>
            </a:r>
            <a:r>
              <a:rPr kumimoji="1" lang="zh-CN" altLang="en-US" sz="2400" kern="0" dirty="0">
                <a:solidFill>
                  <a:srgbClr val="7030A0"/>
                </a:solidFill>
              </a:rPr>
              <a:t>以兼容共享方式为了读写而打开，二进制方式</a:t>
            </a:r>
            <a:endParaRPr kumimoji="1" lang="en-US" altLang="zh-CN" sz="2400" kern="0" dirty="0">
              <a:solidFill>
                <a:srgbClr val="7030A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chemeClr val="tx2"/>
              </a:buClr>
              <a:buNone/>
              <a:defRPr/>
            </a:pP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704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11.3.2  </a:t>
            </a:r>
            <a:r>
              <a:rPr lang="en-US" altLang="zh-CN" sz="3200" b="1" dirty="0" err="1">
                <a:ea typeface="+mj-ea"/>
              </a:rPr>
              <a:t>fstream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1800520"/>
            <a:ext cx="7560297" cy="4185500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zh-CN" altLang="en-US" sz="2800" dirty="0"/>
              <a:t>说明</a:t>
            </a:r>
            <a:endParaRPr lang="en-US" altLang="zh-CN" sz="2800" dirty="0"/>
          </a:p>
          <a:p>
            <a:pPr lvl="1">
              <a:lnSpc>
                <a:spcPct val="140000"/>
              </a:lnSpc>
              <a:spcBef>
                <a:spcPts val="1200"/>
              </a:spcBef>
            </a:pPr>
            <a:r>
              <a:rPr lang="zh-CN" altLang="en-US" sz="2600" dirty="0"/>
              <a:t>不带参数的构造函数用来建立一个流对象，可以在后面的程序中用该对象调用</a:t>
            </a:r>
            <a:r>
              <a:rPr lang="en-US" altLang="zh-CN" sz="2600" dirty="0"/>
              <a:t>open()</a:t>
            </a:r>
            <a:r>
              <a:rPr lang="zh-CN" altLang="en-US" sz="2600" dirty="0"/>
              <a:t>函数使之和某文件相关联  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</a:rPr>
              <a:t>(wjp78.cpp)</a:t>
            </a:r>
          </a:p>
          <a:p>
            <a:pPr lvl="1">
              <a:lnSpc>
                <a:spcPct val="140000"/>
              </a:lnSpc>
              <a:spcBef>
                <a:spcPts val="1200"/>
              </a:spcBef>
            </a:pPr>
            <a:r>
              <a:rPr lang="zh-CN" altLang="en-US" sz="2600" dirty="0"/>
              <a:t>带参数的构造函数定义一个流对象并且直接和指定的文件关联</a:t>
            </a:r>
            <a:endParaRPr lang="en-US" altLang="zh-CN" sz="2600" dirty="0"/>
          </a:p>
          <a:p>
            <a:pPr marL="457200" lvl="1" indent="0">
              <a:lnSpc>
                <a:spcPct val="90000"/>
              </a:lnSpc>
              <a:buClr>
                <a:schemeClr val="tx2"/>
              </a:buClr>
              <a:buNone/>
              <a:defRPr/>
            </a:pP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739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11.3.2  </a:t>
            </a:r>
            <a:r>
              <a:rPr lang="en-US" altLang="zh-CN" sz="3200" b="1" dirty="0" err="1">
                <a:ea typeface="+mj-ea"/>
              </a:rPr>
              <a:t>fstream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1800520"/>
            <a:ext cx="7739406" cy="41855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300" dirty="0"/>
              <a:t>例：将字符串输出到文件</a:t>
            </a:r>
            <a:r>
              <a:rPr lang="en-US" altLang="zh-CN" sz="3300" dirty="0"/>
              <a:t>d:\aaa</a:t>
            </a:r>
            <a:r>
              <a:rPr lang="zh-CN" altLang="en-US" sz="3300" dirty="0"/>
              <a:t>中  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</a:rPr>
              <a:t>(wjp79.cpp)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1A961D"/>
                </a:solidFill>
              </a:rPr>
              <a:t> </a:t>
            </a:r>
            <a:r>
              <a:rPr lang="en-US" altLang="zh-CN" dirty="0">
                <a:solidFill>
                  <a:srgbClr val="1A961D"/>
                </a:solidFill>
              </a:rPr>
              <a:t>//#include &lt;iostream&gt;   //</a:t>
            </a:r>
            <a:r>
              <a:rPr lang="zh-CN" altLang="en-US" sz="2400" dirty="0">
                <a:solidFill>
                  <a:srgbClr val="1A961D"/>
                </a:solidFill>
              </a:rPr>
              <a:t>没有用到</a:t>
            </a:r>
            <a:r>
              <a:rPr lang="en-US" altLang="zh-CN" sz="2400" dirty="0" err="1">
                <a:solidFill>
                  <a:srgbClr val="1A961D"/>
                </a:solidFill>
              </a:rPr>
              <a:t>cin</a:t>
            </a:r>
            <a:r>
              <a:rPr lang="zh-CN" altLang="en-US" sz="2400" dirty="0">
                <a:solidFill>
                  <a:srgbClr val="1A961D"/>
                </a:solidFill>
              </a:rPr>
              <a:t>和</a:t>
            </a:r>
            <a:r>
              <a:rPr lang="en-US" altLang="zh-CN" sz="2400" dirty="0" err="1">
                <a:solidFill>
                  <a:srgbClr val="1A961D"/>
                </a:solidFill>
              </a:rPr>
              <a:t>cout</a:t>
            </a:r>
            <a:endParaRPr lang="en-US" altLang="zh-CN" dirty="0">
              <a:solidFill>
                <a:srgbClr val="1A961D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#include </a:t>
            </a:r>
            <a:r>
              <a:rPr lang="en-US" altLang="zh-CN" dirty="0"/>
              <a:t>&lt;</a:t>
            </a:r>
            <a:r>
              <a:rPr lang="en-US" altLang="zh-CN" dirty="0" err="1"/>
              <a:t>fstream</a:t>
            </a:r>
            <a:r>
              <a:rPr lang="en-US" altLang="zh-CN" dirty="0"/>
              <a:t>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using namespace </a:t>
            </a:r>
            <a:r>
              <a:rPr lang="en-US" altLang="zh-CN" dirty="0"/>
              <a:t>std;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900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main()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/>
              <a:t>{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fstream</a:t>
            </a:r>
            <a:r>
              <a:rPr lang="en-US" altLang="zh-CN" dirty="0"/>
              <a:t> </a:t>
            </a:r>
            <a:r>
              <a:rPr lang="en-US" altLang="zh-CN" dirty="0" err="1"/>
              <a:t>myfile</a:t>
            </a:r>
            <a:r>
              <a:rPr lang="en-US" altLang="zh-CN" dirty="0"/>
              <a:t>("d:\\aaa", </a:t>
            </a:r>
            <a:r>
              <a:rPr lang="en-US" altLang="zh-CN" dirty="0" err="1"/>
              <a:t>ios</a:t>
            </a:r>
            <a:r>
              <a:rPr lang="en-US" altLang="zh-CN" dirty="0"/>
              <a:t>::out);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myfile</a:t>
            </a:r>
            <a:r>
              <a:rPr lang="en-US" altLang="zh-CN" dirty="0"/>
              <a:t>&lt;&lt;"put to file"&lt;&lt;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en-US" altLang="zh-CN" dirty="0" err="1">
                <a:solidFill>
                  <a:srgbClr val="7030A0"/>
                </a:solidFill>
              </a:rPr>
              <a:t>myfile</a:t>
            </a:r>
            <a:r>
              <a:rPr lang="zh-CN" altLang="en-US" sz="2400" dirty="0">
                <a:solidFill>
                  <a:srgbClr val="7030A0"/>
                </a:solidFill>
              </a:rPr>
              <a:t>支持</a:t>
            </a:r>
            <a:r>
              <a:rPr lang="en-US" altLang="zh-CN" sz="2400" dirty="0">
                <a:solidFill>
                  <a:srgbClr val="7030A0"/>
                </a:solidFill>
              </a:rPr>
              <a:t>&lt;&lt;</a:t>
            </a:r>
            <a:r>
              <a:rPr lang="zh-CN" altLang="en-US" sz="2400" dirty="0">
                <a:solidFill>
                  <a:srgbClr val="7030A0"/>
                </a:solidFill>
              </a:rPr>
              <a:t>操作？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0;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/>
              <a:t>}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717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11.3.3  </a:t>
            </a:r>
            <a:r>
              <a:rPr lang="en-US" altLang="zh-CN" sz="3200" b="1" dirty="0" err="1">
                <a:ea typeface="+mj-ea"/>
              </a:rPr>
              <a:t>ifstream</a:t>
            </a:r>
            <a:r>
              <a:rPr lang="zh-CN" altLang="en-US" sz="3200" b="1" dirty="0">
                <a:ea typeface="+mj-ea"/>
              </a:rPr>
              <a:t>和</a:t>
            </a:r>
            <a:r>
              <a:rPr lang="en-US" altLang="zh-CN" sz="3200" b="1" dirty="0" err="1">
                <a:ea typeface="+mj-ea"/>
              </a:rPr>
              <a:t>ofstream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1687398"/>
            <a:ext cx="762628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</a:pPr>
            <a:r>
              <a:rPr lang="en-US" altLang="zh-CN" sz="2800" b="1" dirty="0" err="1"/>
              <a:t>ifstream</a:t>
            </a:r>
            <a:endParaRPr lang="en-US" altLang="zh-CN" sz="2800" b="1" dirty="0"/>
          </a:p>
          <a:p>
            <a:pPr marL="549275" lvl="1" indent="-263525">
              <a:lnSpc>
                <a:spcPct val="110000"/>
              </a:lnSpc>
              <a:spcBef>
                <a:spcPts val="1200"/>
              </a:spcBef>
            </a:pPr>
            <a:r>
              <a:rPr lang="en-US" altLang="zh-CN" sz="2600" dirty="0" err="1"/>
              <a:t>ifstream</a:t>
            </a:r>
            <a:r>
              <a:rPr lang="zh-CN" altLang="en-US" sz="2600" dirty="0"/>
              <a:t>生成的对象只可用于输入</a:t>
            </a:r>
            <a:endParaRPr lang="en-US" altLang="zh-CN" sz="2600" dirty="0">
              <a:solidFill>
                <a:srgbClr val="00B0F0"/>
              </a:solidFill>
            </a:endParaRPr>
          </a:p>
          <a:p>
            <a:pPr marL="549275" lvl="1" indent="-263525">
              <a:lnSpc>
                <a:spcPct val="120000"/>
              </a:lnSpc>
              <a:spcBef>
                <a:spcPts val="1200"/>
              </a:spcBef>
            </a:pPr>
            <a:r>
              <a:rPr lang="zh-CN" altLang="en-US" sz="2600" dirty="0"/>
              <a:t>常用构造函数</a:t>
            </a:r>
            <a:endParaRPr lang="en-US" altLang="zh-CN" sz="2600" dirty="0"/>
          </a:p>
          <a:p>
            <a:pPr marL="990600" lvl="1" indent="-381000" defTabSz="447675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 err="1"/>
              <a:t>ifstream</a:t>
            </a:r>
            <a:r>
              <a:rPr lang="en-US" altLang="zh-CN" sz="2400" dirty="0"/>
              <a:t>();</a:t>
            </a:r>
            <a:endParaRPr lang="zh-CN" altLang="en-US" sz="2400" dirty="0"/>
          </a:p>
          <a:p>
            <a:pPr marL="990600" lvl="1" indent="-381000" defTabSz="447675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 err="1"/>
              <a:t>ifstream</a:t>
            </a:r>
            <a:r>
              <a:rPr lang="en-US" altLang="zh-CN" sz="2400" dirty="0"/>
              <a:t>(char* </a:t>
            </a:r>
            <a:r>
              <a:rPr lang="en-US" altLang="zh-CN" sz="2400" dirty="0" err="1"/>
              <a:t>pFileName</a:t>
            </a:r>
            <a:r>
              <a:rPr lang="en-US" altLang="zh-CN" sz="2400" dirty="0"/>
              <a:t>,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2400" dirty="0"/>
              <a:t>                      int  Mode</a:t>
            </a:r>
            <a:r>
              <a:rPr lang="en-US" altLang="zh-CN" sz="2400" dirty="0">
                <a:solidFill>
                  <a:srgbClr val="FF00FF"/>
                </a:solidFill>
              </a:rPr>
              <a:t>=</a:t>
            </a:r>
            <a:r>
              <a:rPr lang="en-US" altLang="zh-CN" sz="2400" dirty="0" err="1">
                <a:solidFill>
                  <a:srgbClr val="FF00FF"/>
                </a:solidFill>
              </a:rPr>
              <a:t>ios</a:t>
            </a:r>
            <a:r>
              <a:rPr lang="en-US" altLang="zh-CN" sz="2400" dirty="0">
                <a:solidFill>
                  <a:srgbClr val="FF00FF"/>
                </a:solidFill>
              </a:rPr>
              <a:t>::in</a:t>
            </a:r>
            <a:r>
              <a:rPr lang="en-US" altLang="zh-CN" sz="2400" dirty="0"/>
              <a:t>, 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默认为</a:t>
            </a:r>
            <a:r>
              <a:rPr lang="en-US" altLang="zh-CN" sz="2000" dirty="0" err="1">
                <a:solidFill>
                  <a:srgbClr val="7030A0"/>
                </a:solidFill>
              </a:rPr>
              <a:t>ios</a:t>
            </a:r>
            <a:r>
              <a:rPr lang="en-US" altLang="zh-CN" sz="2000" dirty="0">
                <a:solidFill>
                  <a:srgbClr val="7030A0"/>
                </a:solidFill>
              </a:rPr>
              <a:t>::in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2400" dirty="0"/>
              <a:t>                      int </a:t>
            </a:r>
            <a:r>
              <a:rPr lang="en-US" altLang="zh-CN" sz="2400" dirty="0" err="1"/>
              <a:t>prot</a:t>
            </a:r>
            <a:r>
              <a:rPr lang="en-US" altLang="zh-CN" sz="2400" dirty="0">
                <a:solidFill>
                  <a:srgbClr val="CC00CC"/>
                </a:solidFill>
              </a:rPr>
              <a:t>=</a:t>
            </a:r>
            <a:r>
              <a:rPr lang="en-US" altLang="zh-CN" sz="2400" dirty="0" err="1">
                <a:solidFill>
                  <a:srgbClr val="CC00CC"/>
                </a:solidFill>
              </a:rPr>
              <a:t>filebuf</a:t>
            </a:r>
            <a:r>
              <a:rPr lang="en-US" altLang="zh-CN" sz="2400" dirty="0">
                <a:solidFill>
                  <a:srgbClr val="CC00CC"/>
                </a:solidFill>
              </a:rPr>
              <a:t>::</a:t>
            </a:r>
            <a:r>
              <a:rPr lang="en-US" altLang="zh-CN" sz="2400" dirty="0" err="1">
                <a:solidFill>
                  <a:srgbClr val="CC00CC"/>
                </a:solidFill>
              </a:rPr>
              <a:t>openprot</a:t>
            </a:r>
            <a:r>
              <a:rPr lang="en-US" altLang="zh-CN" sz="2400" dirty="0"/>
              <a:t>);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默认兼容共享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949325" lvl="2" indent="-263525">
              <a:lnSpc>
                <a:spcPct val="120000"/>
              </a:lnSpc>
            </a:pPr>
            <a:endParaRPr lang="en-US" altLang="zh-CN" sz="1800" dirty="0"/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328006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2.22222E-6 L -3.33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11.1  </a:t>
            </a:r>
            <a:r>
              <a:rPr lang="en-US" altLang="zh-CN" sz="3600" b="1" dirty="0">
                <a:solidFill>
                  <a:schemeClr val="tx1"/>
                </a:solidFill>
                <a:ea typeface="幼圆" panose="02010509060101010101" pitchFamily="49" charset="-122"/>
              </a:rPr>
              <a:t>I/O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标准流类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44029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906823" y="3329350"/>
            <a:ext cx="2929127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45084" y="3269631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615175" y="3281095"/>
            <a:ext cx="3220775" cy="502666"/>
            <a:chOff x="1006080" y="1730217"/>
            <a:chExt cx="2647353" cy="502979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75937" y="1730217"/>
              <a:ext cx="2277496" cy="46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kumimoji="0" lang="en-US" altLang="zh-CN" sz="2400" b="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printf</a:t>
              </a:r>
              <a:r>
                <a:rPr kumimoji="0"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和</a:t>
              </a:r>
              <a:r>
                <a:rPr kumimoji="0" lang="en-US" altLang="zh-CN" sz="2400" b="0" kern="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scanf</a:t>
              </a:r>
              <a:r>
                <a:rPr kumimoji="0"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的</a:t>
              </a:r>
              <a:r>
                <a:rPr kumimoji="0" lang="zh-CN" altLang="en-US" sz="2400" b="0" kern="0" dirty="0">
                  <a:solidFill>
                    <a:srgbClr val="000000"/>
                  </a:solidFill>
                  <a:latin typeface="Arial" charset="0"/>
                  <a:ea typeface="华文新魏" pitchFamily="2" charset="-122"/>
                </a:rPr>
                <a:t>缺陷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006080" y="1775711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65357" y="4260851"/>
            <a:ext cx="1952500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18965" y="4219576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62805" y="4267349"/>
            <a:ext cx="17550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zh-CN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IO</a:t>
            </a:r>
            <a:r>
              <a:rPr kumimoji="0" lang="zh-CN" altLang="en-US" kern="0" dirty="0">
                <a:solidFill>
                  <a:srgbClr val="000000"/>
                </a:solidFill>
                <a:latin typeface="Arial" charset="0"/>
                <a:ea typeface="华文新魏" pitchFamily="2" charset="-122"/>
                <a:cs typeface="Times New Roman" panose="02020603050405020304" pitchFamily="18" charset="0"/>
              </a:rPr>
              <a:t>标准流类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40935" y="426085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1645289" y="481510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062684" y="2109399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017766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11.3.3  </a:t>
            </a:r>
            <a:r>
              <a:rPr lang="en-US" altLang="zh-CN" sz="3200" b="1" dirty="0" err="1">
                <a:ea typeface="+mj-ea"/>
              </a:rPr>
              <a:t>ifstream</a:t>
            </a:r>
            <a:r>
              <a:rPr lang="zh-CN" altLang="en-US" sz="3200" b="1" dirty="0">
                <a:ea typeface="+mj-ea"/>
              </a:rPr>
              <a:t>和</a:t>
            </a:r>
            <a:r>
              <a:rPr lang="en-US" altLang="zh-CN" sz="3200" b="1" dirty="0" err="1">
                <a:ea typeface="+mj-ea"/>
              </a:rPr>
              <a:t>ofstream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1687398"/>
            <a:ext cx="762628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</a:pPr>
            <a:r>
              <a:rPr lang="en-US" altLang="zh-CN" sz="2800" b="1" dirty="0" err="1"/>
              <a:t>ofstream</a:t>
            </a:r>
            <a:endParaRPr lang="en-US" altLang="zh-CN" sz="2800" b="1" dirty="0"/>
          </a:p>
          <a:p>
            <a:pPr marL="549275" lvl="1" indent="-263525">
              <a:lnSpc>
                <a:spcPct val="110000"/>
              </a:lnSpc>
              <a:spcBef>
                <a:spcPts val="1200"/>
              </a:spcBef>
            </a:pPr>
            <a:r>
              <a:rPr lang="en-US" altLang="zh-CN" sz="2600" dirty="0" err="1"/>
              <a:t>ofstream</a:t>
            </a:r>
            <a:r>
              <a:rPr lang="zh-CN" altLang="en-US" sz="2600" dirty="0"/>
              <a:t>生成的对象只可用于输出</a:t>
            </a:r>
            <a:endParaRPr lang="en-US" altLang="zh-CN" sz="2600" dirty="0">
              <a:solidFill>
                <a:srgbClr val="00B0F0"/>
              </a:solidFill>
            </a:endParaRPr>
          </a:p>
          <a:p>
            <a:pPr marL="549275" lvl="1" indent="-263525">
              <a:lnSpc>
                <a:spcPct val="120000"/>
              </a:lnSpc>
              <a:spcBef>
                <a:spcPts val="1200"/>
              </a:spcBef>
            </a:pPr>
            <a:r>
              <a:rPr lang="zh-CN" altLang="en-US" sz="2600" dirty="0"/>
              <a:t>常用构造函数</a:t>
            </a:r>
            <a:endParaRPr lang="en-US" altLang="zh-CN" sz="2600" dirty="0"/>
          </a:p>
          <a:p>
            <a:pPr marL="990600" lvl="1" indent="-381000" defTabSz="447675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 err="1"/>
              <a:t>ofstream</a:t>
            </a:r>
            <a:r>
              <a:rPr lang="en-US" altLang="zh-CN" sz="2400" dirty="0"/>
              <a:t>();</a:t>
            </a:r>
            <a:endParaRPr lang="zh-CN" altLang="en-US" sz="2400" dirty="0"/>
          </a:p>
          <a:p>
            <a:pPr marL="990600" lvl="1" indent="-381000" defTabSz="447675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400" dirty="0" err="1"/>
              <a:t>ofstream</a:t>
            </a:r>
            <a:r>
              <a:rPr lang="en-US" altLang="zh-CN" sz="2400" dirty="0"/>
              <a:t>(char* </a:t>
            </a:r>
            <a:r>
              <a:rPr lang="en-US" altLang="zh-CN" sz="2400" dirty="0" err="1"/>
              <a:t>pFileName</a:t>
            </a:r>
            <a:r>
              <a:rPr lang="en-US" altLang="zh-CN" sz="2400" dirty="0"/>
              <a:t>,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2400" dirty="0"/>
              <a:t>                       int  Mode</a:t>
            </a:r>
            <a:r>
              <a:rPr lang="en-US" altLang="zh-CN" sz="2400" dirty="0">
                <a:solidFill>
                  <a:srgbClr val="FF00FF"/>
                </a:solidFill>
              </a:rPr>
              <a:t>=</a:t>
            </a:r>
            <a:r>
              <a:rPr lang="en-US" altLang="zh-CN" sz="2400" dirty="0" err="1">
                <a:solidFill>
                  <a:srgbClr val="FF00FF"/>
                </a:solidFill>
              </a:rPr>
              <a:t>ios</a:t>
            </a:r>
            <a:r>
              <a:rPr lang="en-US" altLang="zh-CN" sz="2400" dirty="0">
                <a:solidFill>
                  <a:srgbClr val="FF00FF"/>
                </a:solidFill>
              </a:rPr>
              <a:t>::out</a:t>
            </a:r>
            <a:r>
              <a:rPr lang="en-US" altLang="zh-CN" sz="2400" dirty="0"/>
              <a:t>, 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默认为</a:t>
            </a:r>
            <a:r>
              <a:rPr lang="en-US" altLang="zh-CN" sz="2000" dirty="0" err="1">
                <a:solidFill>
                  <a:srgbClr val="7030A0"/>
                </a:solidFill>
              </a:rPr>
              <a:t>ios</a:t>
            </a:r>
            <a:r>
              <a:rPr lang="en-US" altLang="zh-CN" sz="2000" dirty="0">
                <a:solidFill>
                  <a:srgbClr val="7030A0"/>
                </a:solidFill>
              </a:rPr>
              <a:t>::out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2400" dirty="0"/>
              <a:t>                       int </a:t>
            </a:r>
            <a:r>
              <a:rPr lang="en-US" altLang="zh-CN" sz="2400" dirty="0" err="1"/>
              <a:t>prot</a:t>
            </a:r>
            <a:r>
              <a:rPr lang="en-US" altLang="zh-CN" sz="2400" dirty="0">
                <a:solidFill>
                  <a:srgbClr val="FF00FF"/>
                </a:solidFill>
              </a:rPr>
              <a:t>=</a:t>
            </a:r>
            <a:r>
              <a:rPr lang="en-US" altLang="zh-CN" sz="2400" dirty="0" err="1">
                <a:solidFill>
                  <a:srgbClr val="FF00FF"/>
                </a:solidFill>
              </a:rPr>
              <a:t>filebuf</a:t>
            </a:r>
            <a:r>
              <a:rPr lang="en-US" altLang="zh-CN" sz="2400" dirty="0">
                <a:solidFill>
                  <a:srgbClr val="FF00FF"/>
                </a:solidFill>
              </a:rPr>
              <a:t>::</a:t>
            </a:r>
            <a:r>
              <a:rPr lang="en-US" altLang="zh-CN" sz="2400" dirty="0" err="1">
                <a:solidFill>
                  <a:srgbClr val="FF00FF"/>
                </a:solidFill>
              </a:rPr>
              <a:t>openprot</a:t>
            </a:r>
            <a:r>
              <a:rPr lang="en-US" altLang="zh-CN" sz="2400" dirty="0"/>
              <a:t>);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默认兼容共享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949325" lvl="2" indent="-263525">
              <a:lnSpc>
                <a:spcPct val="120000"/>
              </a:lnSpc>
            </a:pPr>
            <a:endParaRPr lang="en-US" altLang="zh-CN" sz="1800" dirty="0"/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82597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11.3.3  </a:t>
            </a:r>
            <a:r>
              <a:rPr lang="en-US" altLang="zh-CN" sz="3200" b="1" dirty="0" err="1">
                <a:ea typeface="+mj-ea"/>
              </a:rPr>
              <a:t>ifstream</a:t>
            </a:r>
            <a:r>
              <a:rPr lang="zh-CN" altLang="en-US" sz="3200" b="1" dirty="0">
                <a:ea typeface="+mj-ea"/>
              </a:rPr>
              <a:t>和</a:t>
            </a:r>
            <a:r>
              <a:rPr lang="en-US" altLang="zh-CN" sz="3200" b="1" dirty="0" err="1">
                <a:ea typeface="+mj-ea"/>
              </a:rPr>
              <a:t>ofstream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1687398"/>
            <a:ext cx="7626285" cy="4668952"/>
          </a:xfrm>
        </p:spPr>
        <p:txBody>
          <a:bodyPr>
            <a:normAutofit/>
          </a:bodyPr>
          <a:lstStyle/>
          <a:p>
            <a:pPr marL="358775" indent="-358775"/>
            <a:r>
              <a:rPr lang="zh-CN" altLang="en-US" sz="2800" dirty="0"/>
              <a:t>例：将字符串写到文件中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(wjp80.cpp)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&gt;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using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namespace</a:t>
            </a:r>
            <a:r>
              <a:rPr lang="en-US" altLang="zh-CN" sz="2400" dirty="0"/>
              <a:t> std;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int</a:t>
            </a:r>
            <a:r>
              <a:rPr lang="en-US" altLang="zh-CN" sz="2400" dirty="0"/>
              <a:t> main()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/>
              <a:t>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myfile</a:t>
            </a:r>
            <a:r>
              <a:rPr lang="en-US" altLang="zh-CN" sz="2400" dirty="0"/>
              <a:t>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myfile.open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aaa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::binary);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sz="2400" dirty="0" err="1"/>
              <a:t>myfile</a:t>
            </a:r>
            <a:r>
              <a:rPr lang="en-US" altLang="zh-CN" sz="2400" dirty="0"/>
              <a:t>&lt;&lt;"put to file";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en-US" altLang="zh-CN" sz="2000" dirty="0" err="1">
                <a:solidFill>
                  <a:srgbClr val="7030A0"/>
                </a:solidFill>
              </a:rPr>
              <a:t>ofstream</a:t>
            </a:r>
            <a:r>
              <a:rPr lang="zh-CN" altLang="en-US" sz="2000" dirty="0">
                <a:solidFill>
                  <a:srgbClr val="7030A0"/>
                </a:solidFill>
              </a:rPr>
              <a:t>是</a:t>
            </a:r>
            <a:r>
              <a:rPr lang="en-US" altLang="zh-CN" sz="2000" dirty="0" err="1">
                <a:solidFill>
                  <a:srgbClr val="7030A0"/>
                </a:solidFill>
              </a:rPr>
              <a:t>ostream</a:t>
            </a:r>
            <a:r>
              <a:rPr lang="zh-CN" altLang="en-US" sz="2000" dirty="0">
                <a:solidFill>
                  <a:srgbClr val="7030A0"/>
                </a:solidFill>
              </a:rPr>
              <a:t>的子类</a:t>
            </a:r>
            <a:endParaRPr lang="en-US" altLang="zh-CN" dirty="0">
              <a:solidFill>
                <a:srgbClr val="7030A0"/>
              </a:solidFill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sz="2400" dirty="0" err="1"/>
              <a:t>myfile.close</a:t>
            </a:r>
            <a:r>
              <a:rPr lang="en-US" altLang="zh-CN" sz="2400" dirty="0"/>
              <a:t>();        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可以省略，由析构函数关闭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sz="2400" dirty="0">
                <a:solidFill>
                  <a:srgbClr val="0000FF"/>
                </a:solidFill>
              </a:rPr>
              <a:t>return</a:t>
            </a:r>
            <a:r>
              <a:rPr lang="en-US" altLang="zh-CN" sz="2400" dirty="0"/>
              <a:t> 0;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/>
              <a:t>}</a:t>
            </a:r>
            <a:endParaRPr lang="en-US" altLang="zh-CN" sz="1600" dirty="0"/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79890979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11.3.3  </a:t>
            </a:r>
            <a:r>
              <a:rPr lang="en-US" altLang="zh-CN" sz="3200" b="1" dirty="0" err="1">
                <a:ea typeface="+mj-ea"/>
              </a:rPr>
              <a:t>ifstream</a:t>
            </a:r>
            <a:r>
              <a:rPr lang="zh-CN" altLang="en-US" sz="3200" b="1" dirty="0">
                <a:ea typeface="+mj-ea"/>
              </a:rPr>
              <a:t>和</a:t>
            </a:r>
            <a:r>
              <a:rPr lang="en-US" altLang="zh-CN" sz="3200" b="1" dirty="0" err="1">
                <a:ea typeface="+mj-ea"/>
              </a:rPr>
              <a:t>ofstream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1687398"/>
            <a:ext cx="7626285" cy="4668952"/>
          </a:xfrm>
        </p:spPr>
        <p:txBody>
          <a:bodyPr>
            <a:normAutofit fontScale="92500" lnSpcReduction="10000"/>
          </a:bodyPr>
          <a:lstStyle/>
          <a:p>
            <a:pPr marL="358775" indent="-358775"/>
            <a:r>
              <a:rPr lang="zh-CN" altLang="en-US" sz="2800" dirty="0"/>
              <a:t>例：写入信息，然后读出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(wjp81.cpp)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en-US" altLang="zh-CN" sz="2300" dirty="0">
                <a:solidFill>
                  <a:srgbClr val="0000FF"/>
                </a:solidFill>
              </a:rPr>
              <a:t>#include </a:t>
            </a:r>
            <a:r>
              <a:rPr lang="en-US" altLang="zh-CN" sz="2300" dirty="0"/>
              <a:t>&lt;</a:t>
            </a:r>
            <a:r>
              <a:rPr lang="en-US" altLang="zh-CN" sz="2300" dirty="0" err="1"/>
              <a:t>fstream</a:t>
            </a:r>
            <a:r>
              <a:rPr lang="en-US" altLang="zh-CN" sz="2300" dirty="0"/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>
                <a:solidFill>
                  <a:srgbClr val="0000FF"/>
                </a:solidFill>
              </a:rPr>
              <a:t>#include </a:t>
            </a:r>
            <a:r>
              <a:rPr lang="en-US" altLang="zh-CN" sz="2300" dirty="0"/>
              <a:t>&lt;iostream&gt;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>
                <a:solidFill>
                  <a:srgbClr val="0000FF"/>
                </a:solidFill>
              </a:rPr>
              <a:t>using namespace </a:t>
            </a:r>
            <a:r>
              <a:rPr lang="en-US" altLang="zh-CN" sz="2300" dirty="0"/>
              <a:t>std;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>
                <a:solidFill>
                  <a:srgbClr val="0000FF"/>
                </a:solidFill>
              </a:rPr>
              <a:t>int</a:t>
            </a:r>
            <a:r>
              <a:rPr lang="en-US" altLang="zh-CN" sz="2300" dirty="0"/>
              <a:t>  main()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/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/>
              <a:t>    </a:t>
            </a:r>
            <a:r>
              <a:rPr lang="en-US" altLang="zh-CN" sz="2300" dirty="0">
                <a:solidFill>
                  <a:srgbClr val="0000FF"/>
                </a:solidFill>
              </a:rPr>
              <a:t>char</a:t>
            </a:r>
            <a:r>
              <a:rPr lang="en-US" altLang="zh-CN" sz="2300" dirty="0"/>
              <a:t> s[20]={0};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/>
              <a:t>    </a:t>
            </a:r>
            <a:r>
              <a:rPr lang="en-US" altLang="zh-CN" sz="2300" dirty="0" err="1"/>
              <a:t>fstream</a:t>
            </a:r>
            <a:r>
              <a:rPr lang="en-US" altLang="zh-CN" sz="2300" dirty="0"/>
              <a:t> </a:t>
            </a:r>
            <a:r>
              <a:rPr lang="en-US" altLang="zh-CN" sz="2300" dirty="0" err="1"/>
              <a:t>myfile</a:t>
            </a:r>
            <a:r>
              <a:rPr lang="en-US" altLang="zh-CN" sz="2300" dirty="0"/>
              <a:t>("</a:t>
            </a:r>
            <a:r>
              <a:rPr lang="en-US" altLang="zh-CN" sz="2300" dirty="0" err="1"/>
              <a:t>aaa</a:t>
            </a:r>
            <a:r>
              <a:rPr lang="en-US" altLang="zh-CN" sz="2300" dirty="0"/>
              <a:t>", </a:t>
            </a:r>
            <a:r>
              <a:rPr lang="en-US" altLang="zh-CN" sz="2300" dirty="0" err="1"/>
              <a:t>ios</a:t>
            </a:r>
            <a:r>
              <a:rPr lang="en-US" altLang="zh-CN" sz="2300" dirty="0"/>
              <a:t>::</a:t>
            </a:r>
            <a:r>
              <a:rPr lang="en-US" altLang="zh-CN" sz="2300" dirty="0" err="1"/>
              <a:t>in|ios</a:t>
            </a:r>
            <a:r>
              <a:rPr lang="en-US" altLang="zh-CN" sz="2300" dirty="0"/>
              <a:t>::</a:t>
            </a:r>
            <a:r>
              <a:rPr lang="en-US" altLang="zh-CN" sz="2300" dirty="0" err="1"/>
              <a:t>out|ios</a:t>
            </a:r>
            <a:r>
              <a:rPr lang="en-US" altLang="zh-CN" sz="2300" dirty="0"/>
              <a:t>::binary);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/>
              <a:t>    </a:t>
            </a:r>
            <a:r>
              <a:rPr lang="en-US" altLang="zh-CN" sz="2300" dirty="0" err="1"/>
              <a:t>myfile</a:t>
            </a:r>
            <a:r>
              <a:rPr lang="en-US" altLang="zh-CN" sz="2300" dirty="0"/>
              <a:t>&lt;&lt;"put to file";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/>
              <a:t>    </a:t>
            </a:r>
            <a:r>
              <a:rPr lang="en-US" altLang="zh-CN" sz="2300" dirty="0" err="1"/>
              <a:t>myfile.seekg</a:t>
            </a:r>
            <a:r>
              <a:rPr lang="en-US" altLang="zh-CN" sz="2300" dirty="0"/>
              <a:t>(0);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/>
              <a:t>    </a:t>
            </a:r>
            <a:r>
              <a:rPr lang="en-US" altLang="zh-CN" sz="2300" dirty="0" err="1"/>
              <a:t>myfile.read</a:t>
            </a:r>
            <a:r>
              <a:rPr lang="en-US" altLang="zh-CN" sz="2300" dirty="0"/>
              <a:t>(s,12);   </a:t>
            </a:r>
            <a:r>
              <a:rPr lang="en-US" altLang="zh-CN" sz="2300" dirty="0">
                <a:solidFill>
                  <a:srgbClr val="1A961D"/>
                </a:solidFill>
              </a:rPr>
              <a:t>//</a:t>
            </a:r>
            <a:r>
              <a:rPr lang="zh-CN" altLang="en-US" sz="2300" dirty="0">
                <a:solidFill>
                  <a:srgbClr val="1A961D"/>
                </a:solidFill>
              </a:rPr>
              <a:t>若用</a:t>
            </a:r>
            <a:r>
              <a:rPr lang="en-US" altLang="zh-CN" sz="2300" dirty="0" err="1">
                <a:solidFill>
                  <a:srgbClr val="1A961D"/>
                </a:solidFill>
              </a:rPr>
              <a:t>myfile</a:t>
            </a:r>
            <a:r>
              <a:rPr lang="en-US" altLang="zh-CN" sz="2300" dirty="0">
                <a:solidFill>
                  <a:srgbClr val="1A961D"/>
                </a:solidFill>
              </a:rPr>
              <a:t>&gt;&gt;s</a:t>
            </a:r>
            <a:r>
              <a:rPr lang="zh-CN" altLang="en-US" sz="2300" dirty="0">
                <a:solidFill>
                  <a:srgbClr val="1A961D"/>
                </a:solidFill>
              </a:rPr>
              <a:t>，遇到空格即停止</a:t>
            </a:r>
          </a:p>
          <a:p>
            <a:pPr lvl="1">
              <a:spcBef>
                <a:spcPts val="0"/>
              </a:spcBef>
              <a:buNone/>
            </a:pPr>
            <a:r>
              <a:rPr lang="zh-CN" altLang="en-US" sz="2300" dirty="0"/>
              <a:t>    </a:t>
            </a:r>
            <a:r>
              <a:rPr lang="en-US" altLang="zh-CN" sz="2300" dirty="0" err="1"/>
              <a:t>cout</a:t>
            </a:r>
            <a:r>
              <a:rPr lang="en-US" altLang="zh-CN" sz="2300" dirty="0"/>
              <a:t>&lt;&lt;s&lt;&lt;</a:t>
            </a:r>
            <a:r>
              <a:rPr lang="en-US" altLang="zh-CN" sz="2300" dirty="0" err="1"/>
              <a:t>endl</a:t>
            </a:r>
            <a:r>
              <a:rPr lang="en-US" altLang="zh-CN" sz="2300" dirty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/>
              <a:t>    </a:t>
            </a:r>
            <a:r>
              <a:rPr lang="en-US" altLang="zh-CN" sz="2300" dirty="0" err="1"/>
              <a:t>myfile.close</a:t>
            </a:r>
            <a:r>
              <a:rPr lang="en-US" altLang="zh-CN" sz="2300" dirty="0"/>
              <a:t>();  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/>
              <a:t>    </a:t>
            </a:r>
            <a:r>
              <a:rPr lang="en-US" altLang="zh-CN" sz="2300" dirty="0">
                <a:solidFill>
                  <a:srgbClr val="0000FF"/>
                </a:solidFill>
              </a:rPr>
              <a:t>return</a:t>
            </a:r>
            <a:r>
              <a:rPr lang="en-US" altLang="zh-CN" sz="2300" dirty="0"/>
              <a:t> 0;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3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16197766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11.3.4  </a:t>
            </a:r>
            <a:r>
              <a:rPr lang="zh-CN" altLang="en-US" sz="3200" b="1" dirty="0">
                <a:ea typeface="+mj-ea"/>
              </a:rPr>
              <a:t>常用成员函数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1687398"/>
            <a:ext cx="7626285" cy="4668952"/>
          </a:xfrm>
        </p:spPr>
        <p:txBody>
          <a:bodyPr>
            <a:normAutofit/>
          </a:bodyPr>
          <a:lstStyle/>
          <a:p>
            <a:pPr marL="358775" lvl="1">
              <a:lnSpc>
                <a:spcPct val="90000"/>
              </a:lnSpc>
            </a:pPr>
            <a:r>
              <a:rPr lang="en-US" altLang="zh-CN" sz="2400" dirty="0"/>
              <a:t>open(char* </a:t>
            </a:r>
            <a:r>
              <a:rPr lang="en-US" altLang="zh-CN" sz="2400" dirty="0" err="1"/>
              <a:t>pFileName</a:t>
            </a:r>
            <a:r>
              <a:rPr lang="en-US" altLang="zh-CN" sz="2400" dirty="0"/>
              <a:t>,</a:t>
            </a:r>
          </a:p>
          <a:p>
            <a:pPr marL="358775" lvl="1">
              <a:lnSpc>
                <a:spcPct val="90000"/>
              </a:lnSpc>
              <a:buNone/>
            </a:pPr>
            <a:r>
              <a:rPr lang="en-US" altLang="zh-CN" sz="2400" dirty="0"/>
              <a:t>             int  Mode, </a:t>
            </a:r>
          </a:p>
          <a:p>
            <a:pPr marL="358775" lvl="1">
              <a:lnSpc>
                <a:spcPct val="90000"/>
              </a:lnSpc>
              <a:buNone/>
            </a:pPr>
            <a:r>
              <a:rPr lang="en-US" altLang="zh-CN" sz="2400" dirty="0"/>
              <a:t>             int </a:t>
            </a:r>
            <a:r>
              <a:rPr lang="en-US" altLang="zh-CN" sz="2400" dirty="0" err="1"/>
              <a:t>prot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filebuf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openprot</a:t>
            </a:r>
            <a:r>
              <a:rPr lang="en-US" altLang="zh-CN" sz="2400" dirty="0"/>
              <a:t>);</a:t>
            </a:r>
          </a:p>
          <a:p>
            <a:pPr marL="358775" lvl="1">
              <a:lnSpc>
                <a:spcPct val="90000"/>
              </a:lnSpc>
            </a:pPr>
            <a:r>
              <a:rPr lang="en-US" altLang="zh-CN" sz="2400" dirty="0"/>
              <a:t>close();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关闭文件</a:t>
            </a:r>
            <a:endParaRPr lang="en-US" altLang="zh-CN" dirty="0">
              <a:solidFill>
                <a:srgbClr val="7030A0"/>
              </a:solidFill>
            </a:endParaRPr>
          </a:p>
          <a:p>
            <a:pPr marL="358775" lvl="1">
              <a:lnSpc>
                <a:spcPct val="90000"/>
              </a:lnSpc>
            </a:pPr>
            <a:r>
              <a:rPr lang="en-US" altLang="zh-CN" sz="2400" dirty="0"/>
              <a:t>fail()；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打开文件失败，返回1，否则返回0</a:t>
            </a:r>
          </a:p>
          <a:p>
            <a:pPr marL="358775" lvl="1">
              <a:lnSpc>
                <a:spcPct val="90000"/>
              </a:lnSpc>
            </a:pPr>
            <a:r>
              <a:rPr lang="en-US" altLang="zh-CN" sz="2400" dirty="0" err="1"/>
              <a:t>seekp</a:t>
            </a:r>
            <a:r>
              <a:rPr lang="en-US" altLang="zh-CN" sz="2400" dirty="0"/>
              <a:t>(int);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将写指针移动到距文件头指定字节处</a:t>
            </a:r>
          </a:p>
          <a:p>
            <a:pPr marL="358775" lvl="1">
              <a:lnSpc>
                <a:spcPct val="90000"/>
              </a:lnSpc>
            </a:pPr>
            <a:r>
              <a:rPr lang="en-US" altLang="zh-CN" sz="2400" dirty="0" err="1"/>
              <a:t>seekp</a:t>
            </a:r>
            <a:r>
              <a:rPr lang="en-US" altLang="zh-CN" sz="2400" dirty="0"/>
              <a:t>(int, </a:t>
            </a:r>
            <a:r>
              <a:rPr lang="en-US" altLang="zh-CN" sz="2400" dirty="0" err="1"/>
              <a:t>seek_dir</a:t>
            </a:r>
            <a:r>
              <a:rPr lang="en-US" altLang="zh-CN" sz="2400" dirty="0"/>
              <a:t> );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将写指针移动到距基准点指定字节处</a:t>
            </a:r>
            <a:endParaRPr lang="en-US" altLang="zh-CN" dirty="0">
              <a:solidFill>
                <a:srgbClr val="7030A0"/>
              </a:solidFill>
            </a:endParaRPr>
          </a:p>
          <a:p>
            <a:pPr marL="358775" lvl="1">
              <a:lnSpc>
                <a:spcPct val="90000"/>
              </a:lnSpc>
            </a:pPr>
            <a:r>
              <a:rPr lang="en-US" altLang="zh-CN" sz="2400" dirty="0" err="1"/>
              <a:t>seekg</a:t>
            </a:r>
            <a:r>
              <a:rPr lang="en-US" altLang="zh-CN" sz="2400" dirty="0"/>
              <a:t>(int);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将读取点移动到距文件头指定字节处</a:t>
            </a:r>
          </a:p>
          <a:p>
            <a:pPr marL="358775" lvl="1">
              <a:lnSpc>
                <a:spcPct val="90000"/>
              </a:lnSpc>
            </a:pPr>
            <a:r>
              <a:rPr lang="en-US" altLang="zh-CN" sz="2400" dirty="0" err="1"/>
              <a:t>seekg</a:t>
            </a:r>
            <a:r>
              <a:rPr lang="en-US" altLang="zh-CN" sz="2400" dirty="0"/>
              <a:t>(int, </a:t>
            </a:r>
            <a:r>
              <a:rPr lang="en-US" altLang="zh-CN" sz="2400" dirty="0" err="1"/>
              <a:t>seek_dir</a:t>
            </a:r>
            <a:r>
              <a:rPr lang="en-US" altLang="zh-CN" sz="2400" dirty="0"/>
              <a:t> );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将读取点移动到距基准点指定字节处</a:t>
            </a:r>
            <a:endParaRPr lang="en-US" altLang="zh-CN" dirty="0"/>
          </a:p>
          <a:p>
            <a:pPr marL="73025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1619AC"/>
                </a:solidFill>
              </a:rPr>
              <a:t>   </a:t>
            </a:r>
            <a:r>
              <a:rPr lang="zh-CN" altLang="en-US" sz="2000" dirty="0">
                <a:solidFill>
                  <a:srgbClr val="040786"/>
                </a:solidFill>
              </a:rPr>
              <a:t>其中，</a:t>
            </a:r>
            <a:r>
              <a:rPr lang="en-US" altLang="zh-CN" sz="2000" dirty="0" err="1">
                <a:solidFill>
                  <a:srgbClr val="040786"/>
                </a:solidFill>
              </a:rPr>
              <a:t>seek_dir</a:t>
            </a:r>
            <a:r>
              <a:rPr lang="zh-CN" altLang="en-US" sz="2000" dirty="0">
                <a:solidFill>
                  <a:srgbClr val="040786"/>
                </a:solidFill>
              </a:rPr>
              <a:t>是枚举类型，定义如下：</a:t>
            </a:r>
            <a:endParaRPr lang="en-US" altLang="zh-CN" sz="2000" dirty="0">
              <a:solidFill>
                <a:srgbClr val="040786"/>
              </a:solidFill>
            </a:endParaRPr>
          </a:p>
          <a:p>
            <a:pPr marL="73025" lvl="1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40786"/>
                </a:solidFill>
              </a:rPr>
              <a:t>    </a:t>
            </a:r>
            <a:r>
              <a:rPr lang="en-US" altLang="zh-CN" sz="2000" dirty="0" err="1">
                <a:solidFill>
                  <a:srgbClr val="040786"/>
                </a:solidFill>
              </a:rPr>
              <a:t>enum</a:t>
            </a:r>
            <a:r>
              <a:rPr lang="en-US" altLang="zh-CN" sz="2000" dirty="0">
                <a:solidFill>
                  <a:srgbClr val="040786"/>
                </a:solidFill>
              </a:rPr>
              <a:t>  </a:t>
            </a:r>
            <a:r>
              <a:rPr lang="en-US" altLang="zh-CN" sz="2000" dirty="0" err="1">
                <a:solidFill>
                  <a:srgbClr val="040786"/>
                </a:solidFill>
              </a:rPr>
              <a:t>seek_dir</a:t>
            </a:r>
            <a:r>
              <a:rPr lang="en-US" altLang="zh-CN" sz="2000" dirty="0">
                <a:solidFill>
                  <a:srgbClr val="040786"/>
                </a:solidFill>
              </a:rPr>
              <a:t> {beg=0,cur=1,end=2};</a:t>
            </a:r>
            <a:endParaRPr lang="en-US" altLang="zh-CN" sz="1400" dirty="0">
              <a:solidFill>
                <a:srgbClr val="040786"/>
              </a:solidFill>
            </a:endParaRP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484972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2.22222E-6 L -3.33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11.4  </a:t>
            </a:r>
            <a:r>
              <a:rPr lang="zh-CN" altLang="en-US" sz="3600" b="1" dirty="0">
                <a:solidFill>
                  <a:schemeClr val="tx1"/>
                </a:solidFill>
                <a:ea typeface="幼圆" panose="02010509060101010101" pitchFamily="49" charset="-122"/>
              </a:rPr>
              <a:t>字串流类</a:t>
            </a:r>
            <a:endParaRPr lang="zh-CN" altLang="en-US" sz="36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994363" y="1919550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894255" y="3050704"/>
            <a:ext cx="2442076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32515" y="2990985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612120" y="3002449"/>
            <a:ext cx="2724210" cy="481762"/>
            <a:chOff x="1013901" y="1730217"/>
            <a:chExt cx="2434899" cy="482062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75937" y="1730217"/>
              <a:ext cx="2072863" cy="46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与字串有关的类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013901" y="1754794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67962" y="3881726"/>
            <a:ext cx="1590238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21569" y="3840451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65410" y="3888224"/>
            <a:ext cx="139278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 err="1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istrstream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43539" y="388172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1647893" y="451895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050115" y="1984920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428CEA3A-B297-40B4-AEA7-B40D571FCD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7962" y="4737555"/>
            <a:ext cx="1682264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001591AD-EA40-4414-9318-188CAE8B88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1569" y="4696280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3A31B9AF-A145-4CB4-A657-C73F18A121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5410" y="4744053"/>
            <a:ext cx="14848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zh-CN" kern="0" dirty="0" err="1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ostrstream</a:t>
            </a:r>
            <a:endParaRPr kumimoji="0" lang="zh-CN" altLang="en-US" kern="0" dirty="0">
              <a:solidFill>
                <a:srgbClr val="000000"/>
              </a:solidFill>
              <a:ea typeface="华文新魏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5729E2BB-6D09-4A39-91AE-A3221CE63C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3539" y="473755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45078107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11.4.1 </a:t>
            </a:r>
            <a:r>
              <a:rPr lang="zh-CN" altLang="en-US" sz="3200" b="1" dirty="0">
                <a:latin typeface="+mj-ea"/>
                <a:ea typeface="+mj-ea"/>
              </a:rPr>
              <a:t>与字串有关的类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687398"/>
            <a:ext cx="7437748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en-US" altLang="zh-CN" sz="2600" dirty="0"/>
              <a:t>C++</a:t>
            </a:r>
            <a:r>
              <a:rPr lang="zh-CN" altLang="en-US" sz="2600" dirty="0"/>
              <a:t>中与字串有关的类有</a:t>
            </a:r>
            <a:r>
              <a:rPr lang="en-US" altLang="zh-CN" sz="2600" dirty="0"/>
              <a:t>3</a:t>
            </a:r>
            <a:r>
              <a:rPr lang="zh-CN" altLang="en-US" sz="2600" dirty="0"/>
              <a:t>个，它们都是在头文件</a:t>
            </a:r>
            <a:r>
              <a:rPr lang="en-US" altLang="zh-CN" sz="2600" dirty="0">
                <a:solidFill>
                  <a:srgbClr val="0000FF"/>
                </a:solidFill>
              </a:rPr>
              <a:t>&lt;</a:t>
            </a:r>
            <a:r>
              <a:rPr lang="en-US" altLang="zh-CN" sz="2600" dirty="0" err="1">
                <a:solidFill>
                  <a:srgbClr val="0000FF"/>
                </a:solidFill>
              </a:rPr>
              <a:t>strstream</a:t>
            </a:r>
            <a:r>
              <a:rPr lang="en-US" altLang="zh-CN" sz="2600" dirty="0">
                <a:solidFill>
                  <a:srgbClr val="0000FF"/>
                </a:solidFill>
              </a:rPr>
              <a:t>&gt;</a:t>
            </a:r>
            <a:r>
              <a:rPr lang="zh-CN" altLang="en-US" sz="2600" dirty="0"/>
              <a:t>中定义的</a:t>
            </a:r>
            <a:endParaRPr lang="en-US" altLang="zh-CN" sz="2600" dirty="0"/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r>
              <a:rPr lang="zh-CN" altLang="en-US" sz="2600" dirty="0"/>
              <a:t>字串流类使得程序员可以把文件操作应用于字符串，即把字符串当作文件使用</a:t>
            </a:r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263525" indent="-263525">
              <a:lnSpc>
                <a:spcPct val="120000"/>
              </a:lnSpc>
            </a:pPr>
            <a:endParaRPr lang="en-US" altLang="zh-CN" sz="2600" dirty="0">
              <a:solidFill>
                <a:srgbClr val="00B0F0"/>
              </a:solidFill>
            </a:endParaRP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6C146A9-C87C-423C-98B8-E678BA50F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87" y="3630850"/>
            <a:ext cx="1308386" cy="37499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 err="1">
                <a:solidFill>
                  <a:srgbClr val="0000FF"/>
                </a:solidFill>
                <a:ea typeface="宋体" panose="02010600030101010101" pitchFamily="2" charset="-122"/>
              </a:rPr>
              <a:t>istrstream</a:t>
            </a:r>
            <a:endParaRPr kumimoji="0" lang="en-US" altLang="zh-CN" sz="24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17C5C59-DF0E-4C22-9BC6-AC72E98B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396" y="3610557"/>
            <a:ext cx="1352757" cy="3952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 err="1">
                <a:solidFill>
                  <a:srgbClr val="0000FF"/>
                </a:solidFill>
                <a:ea typeface="宋体" panose="02010600030101010101" pitchFamily="2" charset="-122"/>
              </a:rPr>
              <a:t>ostrstream</a:t>
            </a:r>
            <a:endParaRPr kumimoji="0" lang="zh-CN" altLang="en-US" sz="24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774C0F8-9E6C-4B53-AD37-934B0898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004" y="4401133"/>
            <a:ext cx="1315836" cy="35843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 err="1">
                <a:solidFill>
                  <a:srgbClr val="0000FF"/>
                </a:solidFill>
                <a:ea typeface="宋体" panose="02010600030101010101" pitchFamily="2" charset="-122"/>
              </a:rPr>
              <a:t>strstream</a:t>
            </a:r>
            <a:endParaRPr kumimoji="0" lang="zh-CN" altLang="en-US" sz="24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95857C7-BD4B-42C8-AF69-E6919E894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71" y="3343822"/>
            <a:ext cx="288149" cy="28702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7031326-6E5E-49A7-B1BE-C71533B62D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8119" y="3345370"/>
            <a:ext cx="285751" cy="28547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65F6FB6-93F6-4B2D-948F-A1086FB78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672" y="2944152"/>
            <a:ext cx="1152525" cy="3952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 err="1">
                <a:solidFill>
                  <a:srgbClr val="002060"/>
                </a:solidFill>
                <a:ea typeface="宋体" panose="02010600030101010101" pitchFamily="2" charset="-122"/>
              </a:rPr>
              <a:t>istream</a:t>
            </a:r>
            <a:endParaRPr kumimoji="0" lang="en-US" altLang="zh-CN" sz="24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6366378-76ED-4F77-94BE-3FAD27F2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397" y="2944152"/>
            <a:ext cx="1152525" cy="39528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 err="1">
                <a:solidFill>
                  <a:srgbClr val="002060"/>
                </a:solidFill>
                <a:ea typeface="宋体" panose="02010600030101010101" pitchFamily="2" charset="-122"/>
              </a:rPr>
              <a:t>ostream</a:t>
            </a:r>
            <a:endParaRPr kumimoji="0" lang="zh-CN" altLang="en-US" sz="24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箭头连接符 2">
            <a:extLst>
              <a:ext uri="{FF2B5EF4-FFF2-40B4-BE49-F238E27FC236}">
                <a16:creationId xmlns:a16="http://schemas.microsoft.com/office/drawing/2014/main" id="{0EFB0981-B1DC-4EF8-821A-2BAF12FCA139}"/>
              </a:ext>
            </a:extLst>
          </p:cNvPr>
          <p:cNvCxnSpPr>
            <a:cxnSpLocks noChangeShapeType="1"/>
            <a:endCxn id="7" idx="0"/>
          </p:cNvCxnSpPr>
          <p:nvPr/>
        </p:nvCxnSpPr>
        <p:spPr bwMode="auto">
          <a:xfrm flipH="1">
            <a:off x="3049780" y="3339440"/>
            <a:ext cx="77930" cy="29141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6" name="直接箭头连接符 17">
            <a:extLst>
              <a:ext uri="{FF2B5EF4-FFF2-40B4-BE49-F238E27FC236}">
                <a16:creationId xmlns:a16="http://schemas.microsoft.com/office/drawing/2014/main" id="{91540664-6784-4BE9-83B0-534DBBA31F7C}"/>
              </a:ext>
            </a:extLst>
          </p:cNvPr>
          <p:cNvCxnSpPr>
            <a:cxnSpLocks noChangeShapeType="1"/>
            <a:endCxn id="8" idx="0"/>
          </p:cNvCxnSpPr>
          <p:nvPr/>
        </p:nvCxnSpPr>
        <p:spPr bwMode="auto">
          <a:xfrm>
            <a:off x="6029661" y="3339440"/>
            <a:ext cx="100114" cy="27111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7" name="直接箭头连接符 18">
            <a:extLst>
              <a:ext uri="{FF2B5EF4-FFF2-40B4-BE49-F238E27FC236}">
                <a16:creationId xmlns:a16="http://schemas.microsoft.com/office/drawing/2014/main" id="{E74E45EB-5047-475C-8C80-E18920FE90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3922" y="4005845"/>
            <a:ext cx="0" cy="39528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8" name="文本框 3">
            <a:extLst>
              <a:ext uri="{FF2B5EF4-FFF2-40B4-BE49-F238E27FC236}">
                <a16:creationId xmlns:a16="http://schemas.microsoft.com/office/drawing/2014/main" id="{39EBE125-32A5-4530-B39E-03F83766D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361" y="2690616"/>
            <a:ext cx="9946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/>
              <a:t>&lt;</a:t>
            </a:r>
            <a:r>
              <a:rPr lang="en-US" altLang="zh-CN" sz="1400" dirty="0" err="1"/>
              <a:t>istream</a:t>
            </a:r>
            <a:r>
              <a:rPr lang="en-US" altLang="zh-CN" sz="1400" dirty="0"/>
              <a:t>&gt;</a:t>
            </a:r>
            <a:endParaRPr lang="zh-CN" altLang="en-US" sz="1400" dirty="0"/>
          </a:p>
        </p:txBody>
      </p:sp>
      <p:sp>
        <p:nvSpPr>
          <p:cNvPr id="19" name="文本框 21">
            <a:extLst>
              <a:ext uri="{FF2B5EF4-FFF2-40B4-BE49-F238E27FC236}">
                <a16:creationId xmlns:a16="http://schemas.microsoft.com/office/drawing/2014/main" id="{DF4E3BF5-2188-48D8-95B0-4EF4D8C3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034" y="2709034"/>
            <a:ext cx="106124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/>
              <a:t>&lt;</a:t>
            </a:r>
            <a:r>
              <a:rPr lang="en-US" altLang="zh-CN" sz="1400" dirty="0" err="1"/>
              <a:t>ostream</a:t>
            </a:r>
            <a:r>
              <a:rPr lang="en-US" altLang="zh-CN" sz="1400" dirty="0"/>
              <a:t>&gt;</a:t>
            </a:r>
            <a:endParaRPr lang="zh-CN" altLang="en-US" sz="1400" dirty="0"/>
          </a:p>
        </p:txBody>
      </p:sp>
      <p:sp>
        <p:nvSpPr>
          <p:cNvPr id="20" name="文本框 22">
            <a:extLst>
              <a:ext uri="{FF2B5EF4-FFF2-40B4-BE49-F238E27FC236}">
                <a16:creationId xmlns:a16="http://schemas.microsoft.com/office/drawing/2014/main" id="{0C8C2D29-61D6-4E74-9139-AE5571E7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118" y="3368163"/>
            <a:ext cx="10691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dirty="0"/>
              <a:t>&lt;iostream&gt;                        </a:t>
            </a:r>
            <a:endParaRPr lang="zh-CN" altLang="en-US" sz="1400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62A86827-F48E-47F7-A5F9-1387818C9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539" y="3630850"/>
            <a:ext cx="1200155" cy="374995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s"/>
              <a:defRPr kumimoji="1" sz="32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 dirty="0">
                <a:solidFill>
                  <a:srgbClr val="002060"/>
                </a:solidFill>
                <a:ea typeface="宋体" panose="02010600030101010101" pitchFamily="2" charset="-122"/>
              </a:rPr>
              <a:t>iostream</a:t>
            </a:r>
            <a:endParaRPr kumimoji="0" lang="zh-CN" altLang="en-US" sz="24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8989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2.22222E-6 L -3.33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/>
      <p:bldP spid="19" grpId="0"/>
      <p:bldP spid="20" grpId="0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11.4.2  </a:t>
            </a:r>
            <a:r>
              <a:rPr lang="en-US" altLang="zh-CN" sz="3200" b="1" dirty="0" err="1">
                <a:ea typeface="+mj-ea"/>
              </a:rPr>
              <a:t>istrstream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1687398"/>
            <a:ext cx="762628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</a:pPr>
            <a:r>
              <a:rPr lang="en-US" altLang="zh-CN" sz="2800" b="1" dirty="0" err="1"/>
              <a:t>istrstream</a:t>
            </a:r>
            <a:r>
              <a:rPr lang="zh-CN" altLang="en-US" sz="2800" dirty="0"/>
              <a:t>常用构造函数</a:t>
            </a:r>
            <a:endParaRPr lang="en-US" altLang="zh-CN" sz="2800" b="1" dirty="0"/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</a:t>
            </a:r>
            <a:r>
              <a:rPr lang="en-US" altLang="zh-CN" sz="2600" dirty="0" err="1"/>
              <a:t>istrstream</a:t>
            </a:r>
            <a:r>
              <a:rPr lang="en-US" altLang="zh-CN" sz="2600" dirty="0"/>
              <a:t>(const char* str, 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   int size</a:t>
            </a:r>
            <a:r>
              <a:rPr lang="en-US" altLang="zh-CN" sz="2600" dirty="0">
                <a:solidFill>
                  <a:srgbClr val="FF00FF"/>
                </a:solidFill>
              </a:rPr>
              <a:t>=</a:t>
            </a:r>
            <a:r>
              <a:rPr lang="en-US" altLang="zh-CN" sz="2600" dirty="0" err="1">
                <a:solidFill>
                  <a:srgbClr val="FF00FF"/>
                </a:solidFill>
              </a:rPr>
              <a:t>strlen</a:t>
            </a:r>
            <a:r>
              <a:rPr lang="en-US" altLang="zh-CN" sz="2600" dirty="0">
                <a:solidFill>
                  <a:srgbClr val="FF00FF"/>
                </a:solidFill>
              </a:rPr>
              <a:t>(str),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   int mode</a:t>
            </a:r>
            <a:r>
              <a:rPr lang="en-US" altLang="zh-CN" sz="2600" dirty="0">
                <a:solidFill>
                  <a:srgbClr val="FF00FF"/>
                </a:solidFill>
              </a:rPr>
              <a:t>=</a:t>
            </a:r>
            <a:r>
              <a:rPr lang="en-US" altLang="zh-CN" sz="2600" dirty="0" err="1">
                <a:solidFill>
                  <a:srgbClr val="FF00FF"/>
                </a:solidFill>
              </a:rPr>
              <a:t>ios:in</a:t>
            </a:r>
            <a:r>
              <a:rPr lang="en-US" altLang="zh-CN" sz="2600" dirty="0"/>
              <a:t>);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/>
              <a:t>   其中：</a:t>
            </a:r>
          </a:p>
          <a:p>
            <a:pPr marL="1028700" lvl="2" indent="-217488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dirty="0"/>
              <a:t>第一个参数指定一个字符数组，该数组将被当作输入设备</a:t>
            </a:r>
          </a:p>
          <a:p>
            <a:pPr marL="1028700" lvl="2" indent="-217488">
              <a:lnSpc>
                <a:spcPct val="110000"/>
              </a:lnSpc>
              <a:spcBef>
                <a:spcPts val="0"/>
              </a:spcBef>
            </a:pPr>
            <a:r>
              <a:rPr lang="zh-CN" altLang="en-US" sz="2200" dirty="0"/>
              <a:t>第二个参数用来规定最多可以读几个字符（默认等于有效字符的个数）</a:t>
            </a:r>
            <a:endParaRPr lang="en-US" altLang="zh-CN" sz="2200" dirty="0"/>
          </a:p>
          <a:p>
            <a:pPr marL="1028700" lvl="2" indent="-217488">
              <a:lnSpc>
                <a:spcPct val="110000"/>
              </a:lnSpc>
              <a:spcBef>
                <a:spcPts val="0"/>
              </a:spcBef>
            </a:pPr>
            <a:r>
              <a:rPr lang="zh-CN" altLang="en-US" sz="2200" dirty="0"/>
              <a:t>第三个参数指定打开方式，默认</a:t>
            </a:r>
            <a:r>
              <a:rPr lang="en-US" altLang="zh-CN" sz="2200" dirty="0" err="1"/>
              <a:t>ios:in</a:t>
            </a:r>
            <a:endParaRPr lang="en-US" altLang="zh-CN" sz="2200" dirty="0"/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349583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11.4.2  </a:t>
            </a:r>
            <a:r>
              <a:rPr lang="en-US" altLang="zh-CN" sz="3200" b="1" dirty="0" err="1">
                <a:ea typeface="+mj-ea"/>
              </a:rPr>
              <a:t>istrstream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4" y="1687398"/>
            <a:ext cx="771112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</a:pPr>
            <a:r>
              <a:rPr lang="zh-CN" altLang="en-US" sz="2600" dirty="0">
                <a:latin typeface="+mj-ea"/>
                <a:ea typeface="+mj-ea"/>
              </a:rPr>
              <a:t>例：</a:t>
            </a:r>
            <a:endParaRPr lang="en-US" altLang="zh-CN" sz="2600" dirty="0">
              <a:latin typeface="+mj-ea"/>
              <a:ea typeface="+mj-ea"/>
            </a:endParaRPr>
          </a:p>
          <a:p>
            <a:pPr marL="179388" lvl="1" indent="357188">
              <a:lnSpc>
                <a:spcPct val="110000"/>
              </a:lnSpc>
              <a:buNone/>
            </a:pPr>
            <a:r>
              <a:rPr lang="zh-CN" altLang="en-US" sz="2400" dirty="0">
                <a:ea typeface="+mj-ea"/>
              </a:rPr>
              <a:t>从字符串中读取两个字符，分别存给字符变量</a:t>
            </a:r>
            <a:r>
              <a:rPr lang="en-US" altLang="zh-CN" sz="2400" dirty="0">
                <a:ea typeface="+mj-ea"/>
              </a:rPr>
              <a:t>c1</a:t>
            </a:r>
            <a:r>
              <a:rPr lang="zh-CN" altLang="en-US" sz="2400" dirty="0">
                <a:ea typeface="+mj-ea"/>
              </a:rPr>
              <a:t>和</a:t>
            </a:r>
            <a:r>
              <a:rPr lang="en-US" altLang="zh-CN" sz="2400" dirty="0">
                <a:ea typeface="+mj-ea"/>
              </a:rPr>
              <a:t>c2</a:t>
            </a:r>
            <a:endParaRPr lang="zh-CN" altLang="en-US" sz="2200" dirty="0">
              <a:ea typeface="+mj-ea"/>
            </a:endParaRP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char s[20]="hello";</a:t>
            </a:r>
          </a:p>
          <a:p>
            <a:pPr marL="811213" lvl="1" indent="8413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char  c1, c2;</a:t>
            </a:r>
          </a:p>
          <a:p>
            <a:pPr marL="811213" lvl="1" indent="8413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istrstream</a:t>
            </a:r>
            <a:r>
              <a:rPr lang="en-US" altLang="zh-CN" sz="2400" dirty="0">
                <a:solidFill>
                  <a:srgbClr val="0070C0"/>
                </a:solidFill>
              </a:rPr>
              <a:t>  ai(s);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省略两个参数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marL="811213" lvl="1" indent="8413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ai&gt;&gt;c1;          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读取一个字符给</a:t>
            </a:r>
            <a:r>
              <a:rPr lang="en-US" altLang="zh-CN" sz="2000" dirty="0">
                <a:solidFill>
                  <a:srgbClr val="7030A0"/>
                </a:solidFill>
              </a:rPr>
              <a:t>c1</a:t>
            </a:r>
          </a:p>
          <a:p>
            <a:pPr marL="811213" lvl="1" indent="8413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ai&gt;&gt;c2;          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读取一个字符给</a:t>
            </a:r>
            <a:r>
              <a:rPr lang="en-US" altLang="zh-CN" sz="2000" dirty="0">
                <a:solidFill>
                  <a:srgbClr val="7030A0"/>
                </a:solidFill>
              </a:rPr>
              <a:t>c2</a:t>
            </a:r>
          </a:p>
          <a:p>
            <a:pPr marL="811213" lvl="1" indent="8413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</a:rPr>
              <a:t>&lt;&lt;c1&lt;&lt;c2&lt;&lt;</a:t>
            </a:r>
            <a:r>
              <a:rPr lang="en-US" altLang="zh-CN" sz="2400" dirty="0" err="1">
                <a:solidFill>
                  <a:srgbClr val="0070C0"/>
                </a:solidFill>
              </a:rPr>
              <a:t>endl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285750" lvl="1" indent="250825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600" dirty="0"/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运行结果</a:t>
            </a:r>
            <a:r>
              <a:rPr lang="en-US" altLang="zh-CN" sz="2400" dirty="0">
                <a:solidFill>
                  <a:srgbClr val="0000FF"/>
                </a:solidFill>
              </a:rPr>
              <a:t>: he</a:t>
            </a:r>
            <a:endParaRPr lang="en-US" altLang="zh-CN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975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11.4.2  </a:t>
            </a:r>
            <a:r>
              <a:rPr lang="en-US" altLang="zh-CN" sz="3200" b="1" dirty="0" err="1">
                <a:ea typeface="+mj-ea"/>
              </a:rPr>
              <a:t>istrstream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4" y="1687398"/>
            <a:ext cx="771112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</a:pPr>
            <a:r>
              <a:rPr lang="zh-CN" altLang="en-US" sz="2600" dirty="0">
                <a:latin typeface="+mj-ea"/>
                <a:ea typeface="+mj-ea"/>
              </a:rPr>
              <a:t>又例：</a:t>
            </a:r>
            <a:endParaRPr lang="en-US" altLang="zh-CN" sz="2600" dirty="0">
              <a:latin typeface="+mj-ea"/>
              <a:ea typeface="+mj-ea"/>
            </a:endParaRPr>
          </a:p>
          <a:p>
            <a:pPr marL="179388" lvl="1" indent="357188">
              <a:lnSpc>
                <a:spcPct val="110000"/>
              </a:lnSpc>
              <a:buNone/>
            </a:pPr>
            <a:r>
              <a:rPr lang="zh-CN" altLang="en-US" sz="2400" dirty="0">
                <a:ea typeface="+mj-ea"/>
              </a:rPr>
              <a:t>从字符串中读取指定数量的字符，存</a:t>
            </a:r>
            <a:r>
              <a:rPr lang="zh-CN" altLang="en-US" sz="2400" dirty="0"/>
              <a:t>到另外数组中</a:t>
            </a:r>
            <a:endParaRPr lang="zh-CN" altLang="en-US" sz="2200" dirty="0">
              <a:ea typeface="+mj-ea"/>
            </a:endParaRP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char s1[10]="</a:t>
            </a:r>
            <a:r>
              <a:rPr lang="en-US" altLang="zh-CN" sz="2400" dirty="0" err="1">
                <a:solidFill>
                  <a:srgbClr val="0070C0"/>
                </a:solidFill>
              </a:rPr>
              <a:t>abcdefg</a:t>
            </a:r>
            <a:r>
              <a:rPr lang="en-US" altLang="zh-CN" sz="2400" dirty="0">
                <a:solidFill>
                  <a:srgbClr val="0070C0"/>
                </a:solidFill>
              </a:rPr>
              <a:t>";</a:t>
            </a:r>
          </a:p>
          <a:p>
            <a:pPr marL="811213" lvl="1" indent="8413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char s2[10]="123456789";</a:t>
            </a:r>
          </a:p>
          <a:p>
            <a:pPr marL="811213" lvl="1" indent="8413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istrstream</a:t>
            </a:r>
            <a:r>
              <a:rPr lang="en-US" altLang="zh-CN" sz="2400" dirty="0">
                <a:solidFill>
                  <a:srgbClr val="0070C0"/>
                </a:solidFill>
              </a:rPr>
              <a:t>  ai(s1, </a:t>
            </a:r>
            <a:r>
              <a:rPr lang="en-US" altLang="zh-CN" sz="2400" dirty="0">
                <a:solidFill>
                  <a:srgbClr val="0000FF"/>
                </a:solidFill>
              </a:rPr>
              <a:t>6</a:t>
            </a:r>
            <a:r>
              <a:rPr lang="en-US" altLang="zh-CN" sz="2400" dirty="0">
                <a:solidFill>
                  <a:srgbClr val="0070C0"/>
                </a:solidFill>
              </a:rPr>
              <a:t>);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最多读</a:t>
            </a:r>
            <a:r>
              <a:rPr lang="en-US" altLang="zh-CN" sz="2000" dirty="0">
                <a:solidFill>
                  <a:srgbClr val="7030A0"/>
                </a:solidFill>
              </a:rPr>
              <a:t>6</a:t>
            </a:r>
            <a:r>
              <a:rPr lang="zh-CN" altLang="en-US" sz="2000" dirty="0">
                <a:solidFill>
                  <a:srgbClr val="7030A0"/>
                </a:solidFill>
              </a:rPr>
              <a:t>个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811213" lvl="1" indent="84138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for(int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=0;i&lt;9;i++){  </a:t>
            </a:r>
          </a:p>
          <a:p>
            <a:pPr marL="811213" lvl="1" indent="84138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ai&gt;&gt;s2[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];     </a:t>
            </a:r>
          </a:p>
          <a:p>
            <a:pPr marL="811213" lvl="1" indent="84138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</a:t>
            </a:r>
            <a:r>
              <a:rPr lang="en-US" altLang="zh-CN" sz="2400" dirty="0" err="1">
                <a:solidFill>
                  <a:srgbClr val="0070C0"/>
                </a:solidFill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</a:rPr>
              <a:t>&lt;&lt;s2[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];</a:t>
            </a:r>
          </a:p>
          <a:p>
            <a:pPr marL="811213" lvl="1" indent="84138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263525" lvl="1" indent="27305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运行结果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abcdef789</a:t>
            </a:r>
          </a:p>
        </p:txBody>
      </p:sp>
    </p:spTree>
    <p:extLst>
      <p:ext uri="{BB962C8B-B14F-4D97-AF65-F5344CB8AC3E}">
        <p14:creationId xmlns:p14="http://schemas.microsoft.com/office/powerpoint/2010/main" val="15255359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11.4.2  </a:t>
            </a:r>
            <a:r>
              <a:rPr lang="en-US" altLang="zh-CN" sz="3200" b="1" dirty="0" err="1">
                <a:ea typeface="+mj-ea"/>
              </a:rPr>
              <a:t>istrstream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4" y="1687398"/>
            <a:ext cx="7795967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</a:pPr>
            <a:r>
              <a:rPr lang="zh-CN" altLang="en-US" sz="2600" dirty="0">
                <a:latin typeface="+mj-ea"/>
                <a:ea typeface="+mj-ea"/>
              </a:rPr>
              <a:t>再例：</a:t>
            </a:r>
            <a:endParaRPr lang="en-US" altLang="zh-CN" sz="2600" dirty="0">
              <a:latin typeface="+mj-ea"/>
              <a:ea typeface="+mj-ea"/>
            </a:endParaRPr>
          </a:p>
          <a:p>
            <a:pPr marL="179388" lvl="1" indent="357188">
              <a:lnSpc>
                <a:spcPct val="110000"/>
              </a:lnSpc>
              <a:buNone/>
            </a:pPr>
            <a:r>
              <a:rPr lang="zh-CN" altLang="en-US" sz="2400" dirty="0">
                <a:ea typeface="+mj-ea"/>
              </a:rPr>
              <a:t>从字符串中读取</a:t>
            </a:r>
            <a:r>
              <a:rPr lang="zh-CN" altLang="en-US" sz="2400" dirty="0">
                <a:solidFill>
                  <a:srgbClr val="1619AC"/>
                </a:solidFill>
                <a:ea typeface="+mj-ea"/>
              </a:rPr>
              <a:t>不限</a:t>
            </a:r>
            <a:r>
              <a:rPr lang="zh-CN" altLang="en-US" sz="2400" dirty="0">
                <a:solidFill>
                  <a:srgbClr val="1619AC"/>
                </a:solidFill>
              </a:rPr>
              <a:t>量</a:t>
            </a:r>
            <a:r>
              <a:rPr lang="zh-CN" altLang="en-US" sz="2400" dirty="0"/>
              <a:t>的</a:t>
            </a:r>
            <a:r>
              <a:rPr lang="zh-CN" altLang="en-US" sz="2400" dirty="0">
                <a:ea typeface="+mj-ea"/>
              </a:rPr>
              <a:t>字符，存</a:t>
            </a:r>
            <a:r>
              <a:rPr lang="zh-CN" altLang="en-US" sz="2400" dirty="0"/>
              <a:t>到另外数组中</a:t>
            </a:r>
            <a:endParaRPr lang="zh-CN" altLang="en-US" sz="2200" dirty="0">
              <a:ea typeface="+mj-ea"/>
            </a:endParaRP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char s1[ ]="</a:t>
            </a:r>
            <a:r>
              <a:rPr lang="en-US" altLang="zh-CN" sz="2400" dirty="0" err="1">
                <a:solidFill>
                  <a:srgbClr val="0070C0"/>
                </a:solidFill>
              </a:rPr>
              <a:t>abcdefg</a:t>
            </a:r>
            <a:r>
              <a:rPr lang="en-US" altLang="zh-CN" sz="2400" dirty="0">
                <a:solidFill>
                  <a:srgbClr val="0070C0"/>
                </a:solidFill>
              </a:rPr>
              <a:t>";</a:t>
            </a: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char s2[20];</a:t>
            </a: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istrstream</a:t>
            </a:r>
            <a:r>
              <a:rPr lang="en-US" altLang="zh-CN" sz="2400" dirty="0">
                <a:solidFill>
                  <a:srgbClr val="0070C0"/>
                </a:solidFill>
              </a:rPr>
              <a:t>  ai(s1, </a:t>
            </a:r>
            <a:r>
              <a:rPr lang="en-US" altLang="zh-CN" sz="2400" dirty="0">
                <a:solidFill>
                  <a:srgbClr val="CC00CC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);    </a:t>
            </a:r>
            <a:r>
              <a:rPr lang="en-US" altLang="zh-CN" sz="2000" dirty="0">
                <a:solidFill>
                  <a:srgbClr val="7030A0"/>
                </a:solidFill>
              </a:rPr>
              <a:t>//0</a:t>
            </a:r>
            <a:r>
              <a:rPr lang="zh-CN" altLang="en-US" sz="2000" dirty="0">
                <a:solidFill>
                  <a:srgbClr val="7030A0"/>
                </a:solidFill>
              </a:rPr>
              <a:t>表示没有</a:t>
            </a:r>
            <a:r>
              <a:rPr lang="en-US" altLang="zh-CN" sz="2000" dirty="0">
                <a:solidFill>
                  <a:srgbClr val="7030A0"/>
                </a:solidFill>
              </a:rPr>
              <a:t>size</a:t>
            </a:r>
            <a:r>
              <a:rPr lang="zh-CN" altLang="en-US" sz="2000" dirty="0">
                <a:solidFill>
                  <a:srgbClr val="7030A0"/>
                </a:solidFill>
              </a:rPr>
              <a:t>的限制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ai&gt;&gt;s2;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遇空白符停止</a:t>
            </a:r>
            <a:r>
              <a:rPr lang="en-US" altLang="zh-CN" sz="2000" dirty="0">
                <a:solidFill>
                  <a:srgbClr val="7030A0"/>
                </a:solidFill>
              </a:rPr>
              <a:t>, s2</a:t>
            </a:r>
            <a:r>
              <a:rPr lang="zh-CN" altLang="en-US" sz="2000" dirty="0">
                <a:solidFill>
                  <a:srgbClr val="7030A0"/>
                </a:solidFill>
              </a:rPr>
              <a:t>内容被覆盖</a:t>
            </a:r>
            <a:r>
              <a:rPr lang="en-US" altLang="zh-CN" sz="2000" dirty="0">
                <a:solidFill>
                  <a:srgbClr val="7030A0"/>
                </a:solidFill>
              </a:rPr>
              <a:t>, </a:t>
            </a:r>
            <a:r>
              <a:rPr lang="zh-CN" altLang="en-US" sz="2000" dirty="0">
                <a:solidFill>
                  <a:srgbClr val="7030A0"/>
                </a:solidFill>
              </a:rPr>
              <a:t>自动加空字符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</a:rPr>
              <a:t>&lt;&lt;s2;</a:t>
            </a:r>
          </a:p>
          <a:p>
            <a:pPr marL="263525" lvl="1" indent="273050">
              <a:lnSpc>
                <a:spcPct val="110000"/>
              </a:lnSpc>
              <a:spcBef>
                <a:spcPts val="2400"/>
              </a:spcBef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运行结果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abcdefg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66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11.1.1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 err="1">
                <a:ea typeface="+mj-ea"/>
              </a:rPr>
              <a:t>printf</a:t>
            </a:r>
            <a:r>
              <a:rPr lang="zh-CN" altLang="en-US" sz="3200" b="1" dirty="0">
                <a:ea typeface="+mj-ea"/>
              </a:rPr>
              <a:t>和</a:t>
            </a:r>
            <a:r>
              <a:rPr lang="en-US" altLang="zh-CN" sz="3200" b="1" dirty="0" err="1">
                <a:ea typeface="+mj-ea"/>
              </a:rPr>
              <a:t>scanf</a:t>
            </a:r>
            <a:r>
              <a:rPr lang="zh-CN" altLang="en-US" sz="3200" b="1" dirty="0">
                <a:latin typeface="+mj-ea"/>
                <a:ea typeface="+mj-ea"/>
              </a:rPr>
              <a:t>的缺陷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405554"/>
          </a:xfrm>
        </p:spPr>
        <p:txBody>
          <a:bodyPr>
            <a:normAutofit/>
          </a:bodyPr>
          <a:lstStyle/>
          <a:p>
            <a:pPr marL="358775" indent="-358775"/>
            <a:r>
              <a:rPr lang="zh-CN" altLang="en-US" sz="2800" dirty="0"/>
              <a:t>语法检查不严格</a:t>
            </a:r>
            <a:endParaRPr lang="en-US" altLang="zh-CN" sz="2800" dirty="0"/>
          </a:p>
          <a:p>
            <a:pPr marL="442913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600" dirty="0"/>
              <a:t>如：编译器只检查第一个参数的类型（指针型），而不检查其内容，也不检查表达式的个数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int m=5;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sz="2800" dirty="0" err="1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("%f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", &amp;m);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sz="2800" dirty="0" err="1">
                <a:solidFill>
                  <a:srgbClr val="0070C0"/>
                </a:solidFill>
              </a:rPr>
              <a:t>scanf</a:t>
            </a:r>
            <a:r>
              <a:rPr lang="en-US" altLang="zh-CN" sz="2800" dirty="0">
                <a:solidFill>
                  <a:srgbClr val="0070C0"/>
                </a:solidFill>
              </a:rPr>
              <a:t>("%d", m);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sz="2800" dirty="0" err="1">
                <a:solidFill>
                  <a:srgbClr val="0070C0"/>
                </a:solidFill>
              </a:rPr>
              <a:t>printf</a:t>
            </a:r>
            <a:r>
              <a:rPr lang="en-US" altLang="zh-CN" sz="2800" dirty="0">
                <a:solidFill>
                  <a:srgbClr val="0070C0"/>
                </a:solidFill>
              </a:rPr>
              <a:t>("%</a:t>
            </a:r>
            <a:r>
              <a:rPr lang="en-US" altLang="zh-CN" sz="2800" dirty="0" err="1">
                <a:solidFill>
                  <a:srgbClr val="0070C0"/>
                </a:solidFill>
              </a:rPr>
              <a:t>d,%d</a:t>
            </a:r>
            <a:r>
              <a:rPr lang="en-US" altLang="zh-CN" sz="2800" dirty="0">
                <a:solidFill>
                  <a:srgbClr val="0070C0"/>
                </a:solidFill>
              </a:rPr>
              <a:t>", m);</a:t>
            </a: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876458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11.4.3  </a:t>
            </a:r>
            <a:r>
              <a:rPr lang="en-US" altLang="zh-CN" sz="3200" b="1" dirty="0" err="1">
                <a:ea typeface="+mj-ea"/>
              </a:rPr>
              <a:t>ostrstream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40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1687398"/>
            <a:ext cx="762628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</a:pPr>
            <a:r>
              <a:rPr lang="en-US" altLang="zh-CN" sz="2800" b="1" dirty="0" err="1"/>
              <a:t>ostrstream</a:t>
            </a:r>
            <a:r>
              <a:rPr lang="zh-CN" altLang="en-US" sz="2800" dirty="0"/>
              <a:t>常用构造函数</a:t>
            </a:r>
            <a:endParaRPr lang="en-US" altLang="zh-CN" sz="2800" b="1" dirty="0"/>
          </a:p>
          <a:p>
            <a:pPr marL="28575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dirty="0"/>
              <a:t>    </a:t>
            </a:r>
            <a:r>
              <a:rPr lang="en-US" altLang="zh-CN" sz="2600" dirty="0" err="1"/>
              <a:t>ostrstream</a:t>
            </a:r>
            <a:r>
              <a:rPr lang="en-US" altLang="zh-CN" sz="2600" dirty="0"/>
              <a:t>(const char* str, 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    int size,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         int mode</a:t>
            </a:r>
            <a:r>
              <a:rPr lang="en-US" altLang="zh-CN" sz="2600" dirty="0">
                <a:solidFill>
                  <a:srgbClr val="FF00FF"/>
                </a:solidFill>
              </a:rPr>
              <a:t>=</a:t>
            </a:r>
            <a:r>
              <a:rPr lang="en-US" altLang="zh-CN" sz="2600" dirty="0" err="1">
                <a:solidFill>
                  <a:srgbClr val="FF00FF"/>
                </a:solidFill>
              </a:rPr>
              <a:t>ios:out</a:t>
            </a:r>
            <a:r>
              <a:rPr lang="en-US" altLang="zh-CN" sz="2600" dirty="0"/>
              <a:t>);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/>
              <a:t>   其中：</a:t>
            </a:r>
          </a:p>
          <a:p>
            <a:pPr marL="1028700" lvl="2" indent="-217488">
              <a:lnSpc>
                <a:spcPct val="110000"/>
              </a:lnSpc>
              <a:spcBef>
                <a:spcPts val="1200"/>
              </a:spcBef>
            </a:pPr>
            <a:r>
              <a:rPr lang="zh-CN" altLang="en-US" sz="2200" dirty="0"/>
              <a:t>第一个参数指定一个字符数组，该数组将被当作输出设备</a:t>
            </a:r>
          </a:p>
          <a:p>
            <a:pPr marL="1028700" lvl="2" indent="-217488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dirty="0"/>
              <a:t>第二个参数用来规定允许写入的字符个数</a:t>
            </a:r>
            <a:endParaRPr lang="en-US" altLang="zh-CN" sz="2200" dirty="0"/>
          </a:p>
          <a:p>
            <a:pPr marL="1028700" lvl="2" indent="-217488">
              <a:lnSpc>
                <a:spcPct val="110000"/>
              </a:lnSpc>
              <a:spcBef>
                <a:spcPts val="1200"/>
              </a:spcBef>
            </a:pPr>
            <a:r>
              <a:rPr lang="zh-CN" altLang="en-US" sz="2200" dirty="0"/>
              <a:t>第三个参数指定打开方式，默认</a:t>
            </a:r>
            <a:r>
              <a:rPr lang="en-US" altLang="zh-CN" sz="2200" dirty="0" err="1"/>
              <a:t>ios:out</a:t>
            </a:r>
            <a:endParaRPr lang="en-US" altLang="zh-CN" sz="2200" dirty="0"/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7527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11.4.3  </a:t>
            </a:r>
            <a:r>
              <a:rPr lang="en-US" altLang="zh-CN" sz="3200" b="1" dirty="0" err="1">
                <a:ea typeface="+mj-ea"/>
              </a:rPr>
              <a:t>ostrstream</a:t>
            </a:r>
            <a:endParaRPr lang="zh-CN" altLang="en-US" sz="3600" b="1" dirty="0"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41</a:t>
            </a:fld>
            <a:endParaRPr kumimoji="1" lang="zh-CN" altLang="en-US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D5916F11-97AC-4DF5-9377-D508E158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4" y="1687398"/>
            <a:ext cx="771112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10000"/>
              </a:lnSpc>
            </a:pPr>
            <a:r>
              <a:rPr lang="zh-CN" altLang="en-US" sz="2600" dirty="0">
                <a:latin typeface="+mj-ea"/>
                <a:ea typeface="+mj-ea"/>
              </a:rPr>
              <a:t>例：</a:t>
            </a:r>
            <a:endParaRPr lang="en-US" altLang="zh-CN" sz="2600" dirty="0">
              <a:latin typeface="+mj-ea"/>
              <a:ea typeface="+mj-ea"/>
            </a:endParaRPr>
          </a:p>
          <a:p>
            <a:pPr marL="179388" lvl="1" indent="357188">
              <a:lnSpc>
                <a:spcPct val="110000"/>
              </a:lnSpc>
              <a:buNone/>
            </a:pPr>
            <a:r>
              <a:rPr lang="zh-CN" altLang="en-US" sz="2400" dirty="0">
                <a:ea typeface="+mj-ea"/>
              </a:rPr>
              <a:t>从字符串中读取</a:t>
            </a:r>
            <a:r>
              <a:rPr lang="en-US" altLang="zh-CN" sz="2400" dirty="0">
                <a:ea typeface="+mj-ea"/>
              </a:rPr>
              <a:t>3</a:t>
            </a:r>
            <a:r>
              <a:rPr lang="zh-CN" altLang="en-US" sz="2400" dirty="0">
                <a:ea typeface="+mj-ea"/>
              </a:rPr>
              <a:t>字符，存给另一个字符数组</a:t>
            </a:r>
            <a:endParaRPr lang="zh-CN" altLang="en-US" sz="2200" dirty="0">
              <a:ea typeface="+mj-ea"/>
            </a:endParaRP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char s1[ ]="hello", s2[20];</a:t>
            </a: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ostrstream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ao</a:t>
            </a:r>
            <a:r>
              <a:rPr lang="en-US" altLang="zh-CN" sz="2400" dirty="0">
                <a:solidFill>
                  <a:srgbClr val="0070C0"/>
                </a:solidFill>
              </a:rPr>
              <a:t>(s2,3);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允许写入</a:t>
            </a:r>
            <a:r>
              <a:rPr lang="en-US" altLang="zh-CN" sz="2000" dirty="0">
                <a:solidFill>
                  <a:srgbClr val="7030A0"/>
                </a:solidFill>
              </a:rPr>
              <a:t>3</a:t>
            </a:r>
            <a:r>
              <a:rPr lang="zh-CN" altLang="en-US" sz="2000" dirty="0">
                <a:solidFill>
                  <a:srgbClr val="7030A0"/>
                </a:solidFill>
              </a:rPr>
              <a:t>个字符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ao</a:t>
            </a:r>
            <a:r>
              <a:rPr lang="en-US" altLang="zh-CN" sz="2400" dirty="0">
                <a:solidFill>
                  <a:srgbClr val="0070C0"/>
                </a:solidFill>
              </a:rPr>
              <a:t>&lt;&lt;s1; 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写入</a:t>
            </a:r>
            <a:r>
              <a:rPr lang="en-US" altLang="zh-CN" sz="2000" dirty="0">
                <a:solidFill>
                  <a:srgbClr val="7030A0"/>
                </a:solidFill>
              </a:rPr>
              <a:t>3</a:t>
            </a:r>
            <a:r>
              <a:rPr lang="zh-CN" altLang="en-US" sz="2000" dirty="0">
                <a:solidFill>
                  <a:srgbClr val="7030A0"/>
                </a:solidFill>
              </a:rPr>
              <a:t>个字符，不会自动加空字符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s2[3]=0;</a:t>
            </a:r>
          </a:p>
          <a:p>
            <a:pPr marL="811213" lvl="1" indent="84138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</a:rPr>
              <a:t>&lt;&lt;s2;</a:t>
            </a:r>
          </a:p>
          <a:p>
            <a:pPr marL="285750" lvl="1" indent="250825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600" dirty="0"/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运行结果</a:t>
            </a:r>
            <a:r>
              <a:rPr lang="en-US" altLang="zh-CN" sz="2400" dirty="0">
                <a:solidFill>
                  <a:srgbClr val="0000FF"/>
                </a:solidFill>
              </a:rPr>
              <a:t>: </a:t>
            </a:r>
            <a:r>
              <a:rPr lang="en-US" altLang="zh-CN" sz="2400" dirty="0" err="1">
                <a:solidFill>
                  <a:srgbClr val="0000FF"/>
                </a:solidFill>
              </a:rPr>
              <a:t>hel</a:t>
            </a:r>
            <a:endParaRPr lang="en-US" altLang="zh-CN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862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11.5  </a:t>
            </a:r>
            <a:r>
              <a:rPr lang="zh-CN" altLang="en-US" sz="3600" b="1" dirty="0">
                <a:solidFill>
                  <a:schemeClr val="tx1"/>
                </a:solidFill>
                <a:ea typeface="幼圆" panose="02010509060101010101" pitchFamily="49" charset="-122"/>
              </a:rPr>
              <a:t>控制符和</a:t>
            </a:r>
            <a:r>
              <a:rPr lang="en-US" altLang="zh-CN" sz="3600" b="1" dirty="0">
                <a:solidFill>
                  <a:schemeClr val="tx1"/>
                </a:solidFill>
                <a:ea typeface="幼圆" panose="02010509060101010101" pitchFamily="49" charset="-122"/>
              </a:rPr>
              <a:t>I/O</a:t>
            </a:r>
            <a:r>
              <a:rPr lang="zh-CN" altLang="en-US" sz="3600" b="1" dirty="0">
                <a:solidFill>
                  <a:schemeClr val="tx1"/>
                </a:solidFill>
                <a:ea typeface="幼圆" panose="02010509060101010101" pitchFamily="49" charset="-122"/>
              </a:rPr>
              <a:t>成员函数</a:t>
            </a:r>
            <a:endParaRPr lang="zh-CN" altLang="en-US" sz="36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980801" y="2024366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48307" y="4132815"/>
            <a:ext cx="2081869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01914" y="4091540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45755" y="4139313"/>
            <a:ext cx="18844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成员函数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23884" y="413281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036553" y="2089736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42</a:t>
            </a:fld>
            <a:endParaRPr kumimoji="1" lang="zh-CN" altLang="en-US"/>
          </a:p>
        </p:txBody>
      </p:sp>
      <p:sp>
        <p:nvSpPr>
          <p:cNvPr id="38" name="AutoShape 4">
            <a:extLst>
              <a:ext uri="{FF2B5EF4-FFF2-40B4-BE49-F238E27FC236}">
                <a16:creationId xmlns:a16="http://schemas.microsoft.com/office/drawing/2014/main" id="{03368337-0C88-4075-A958-8C51E9D66B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3652" y="3238581"/>
            <a:ext cx="1652547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A25E78B3-255E-4508-8ED2-1815B692C2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01914" y="3178862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组合 29">
            <a:extLst>
              <a:ext uri="{FF2B5EF4-FFF2-40B4-BE49-F238E27FC236}">
                <a16:creationId xmlns:a16="http://schemas.microsoft.com/office/drawing/2014/main" id="{56355A0D-CC16-48E0-A529-56B1308CAD13}"/>
              </a:ext>
            </a:extLst>
          </p:cNvPr>
          <p:cNvGrpSpPr>
            <a:grpSpLocks/>
          </p:cNvGrpSpPr>
          <p:nvPr/>
        </p:nvGrpSpPr>
        <p:grpSpPr bwMode="auto">
          <a:xfrm>
            <a:off x="1580725" y="3190327"/>
            <a:ext cx="1935474" cy="493361"/>
            <a:chOff x="1014629" y="1730217"/>
            <a:chExt cx="1503508" cy="493668"/>
          </a:xfrm>
        </p:grpSpPr>
        <p:sp>
          <p:nvSpPr>
            <p:cNvPr id="41" name="Text Box 6">
              <a:extLst>
                <a:ext uri="{FF2B5EF4-FFF2-40B4-BE49-F238E27FC236}">
                  <a16:creationId xmlns:a16="http://schemas.microsoft.com/office/drawing/2014/main" id="{3D0E5BBF-E46F-4669-8715-086FB523B7E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75936" y="1730217"/>
              <a:ext cx="1142201" cy="46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kumimoji="0" lang="zh-CN" altLang="en-US" sz="2400" b="0" kern="0" dirty="0">
                  <a:solidFill>
                    <a:srgbClr val="000000"/>
                  </a:solidFill>
                  <a:latin typeface="Arial" charset="0"/>
                  <a:ea typeface="华文新魏" pitchFamily="2" charset="-122"/>
                </a:rPr>
                <a:t>格式控制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42" name="Text Box 7">
              <a:extLst>
                <a:ext uri="{FF2B5EF4-FFF2-40B4-BE49-F238E27FC236}">
                  <a16:creationId xmlns:a16="http://schemas.microsoft.com/office/drawing/2014/main" id="{1DF8E453-9C2E-4238-9E89-6E9875BD7B8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14629" y="1766400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28740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11.5.1 </a:t>
            </a:r>
            <a:r>
              <a:rPr lang="zh-CN" altLang="en-US" sz="3200" b="1" dirty="0">
                <a:latin typeface="+mj-ea"/>
                <a:ea typeface="+mj-ea"/>
              </a:rPr>
              <a:t>格式控制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43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687398"/>
            <a:ext cx="7437748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en-US" altLang="zh-CN" sz="2800" dirty="0"/>
              <a:t>C++</a:t>
            </a:r>
            <a:r>
              <a:rPr lang="zh-CN" altLang="en-US" sz="2800" dirty="0"/>
              <a:t>中，控制输入输出格式的方法有两种</a:t>
            </a:r>
          </a:p>
          <a:p>
            <a:pPr marL="549275" lvl="1" indent="-263525">
              <a:lnSpc>
                <a:spcPct val="120000"/>
              </a:lnSpc>
            </a:pPr>
            <a:r>
              <a:rPr lang="zh-CN" altLang="en-US" sz="2600" dirty="0"/>
              <a:t>用控制符</a:t>
            </a:r>
          </a:p>
          <a:p>
            <a:pPr marL="285750" lvl="1" indent="0">
              <a:buNone/>
            </a:pPr>
            <a:r>
              <a:rPr lang="zh-CN" altLang="en-US" sz="2200" dirty="0"/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如：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285750" lvl="1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</a:rPr>
              <a:t>&lt;&lt;</a:t>
            </a:r>
            <a:r>
              <a:rPr lang="en-US" altLang="zh-CN" sz="2400" dirty="0" err="1">
                <a:solidFill>
                  <a:srgbClr val="0070C0"/>
                </a:solidFill>
              </a:rPr>
              <a:t>setprecision</a:t>
            </a:r>
            <a:r>
              <a:rPr lang="en-US" altLang="zh-CN" sz="2400" dirty="0">
                <a:solidFill>
                  <a:srgbClr val="0070C0"/>
                </a:solidFill>
              </a:rPr>
              <a:t>(2);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设置有效数字位数</a:t>
            </a:r>
            <a:endParaRPr lang="en-US" altLang="zh-CN" sz="2200" dirty="0"/>
          </a:p>
          <a:p>
            <a:pPr marL="285750" lvl="1" indent="0">
              <a:buNone/>
            </a:pPr>
            <a:r>
              <a:rPr lang="en-US" altLang="zh-CN" sz="2200" dirty="0"/>
              <a:t>          </a:t>
            </a:r>
            <a:r>
              <a:rPr lang="en-US" altLang="zh-CN" sz="2400" dirty="0" err="1">
                <a:solidFill>
                  <a:srgbClr val="0070C0"/>
                </a:solidFill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</a:rPr>
              <a:t>&lt;&lt;3.14159;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输出结果：</a:t>
            </a:r>
            <a:r>
              <a:rPr lang="en-US" altLang="zh-CN" sz="2000" dirty="0">
                <a:solidFill>
                  <a:srgbClr val="7030A0"/>
                </a:solidFill>
              </a:rPr>
              <a:t>3.1</a:t>
            </a:r>
            <a:endParaRPr lang="en-US" altLang="zh-CN" sz="2200" dirty="0">
              <a:solidFill>
                <a:srgbClr val="7030A0"/>
              </a:solidFill>
            </a:endParaRPr>
          </a:p>
          <a:p>
            <a:pPr marL="549275" lvl="1" indent="-263525">
              <a:lnSpc>
                <a:spcPct val="120000"/>
              </a:lnSpc>
            </a:pPr>
            <a:r>
              <a:rPr lang="zh-CN" altLang="en-US" sz="2600" dirty="0"/>
              <a:t>用流对象调用成员函数</a:t>
            </a:r>
            <a:endParaRPr lang="en-US" altLang="zh-CN" sz="2600" dirty="0"/>
          </a:p>
          <a:p>
            <a:pPr marL="285750" lvl="1" indent="0">
              <a:buNone/>
            </a:pPr>
            <a:r>
              <a:rPr lang="en-US" altLang="zh-CN" sz="2000" dirty="0"/>
              <a:t>    </a:t>
            </a:r>
            <a:r>
              <a:rPr lang="zh-CN" altLang="en-US" sz="2400" dirty="0">
                <a:solidFill>
                  <a:srgbClr val="002060"/>
                </a:solidFill>
              </a:rPr>
              <a:t>如：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285750" lvl="1" indent="0">
              <a:spcBef>
                <a:spcPts val="0"/>
              </a:spcBef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70C0"/>
                </a:solidFill>
              </a:rPr>
              <a:t>cout.precision</a:t>
            </a:r>
            <a:r>
              <a:rPr lang="en-US" altLang="zh-CN" sz="2400" dirty="0">
                <a:solidFill>
                  <a:srgbClr val="0070C0"/>
                </a:solidFill>
              </a:rPr>
              <a:t>(2) ;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设置有效数字位数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285750" lvl="1" indent="0">
              <a:spcBef>
                <a:spcPts val="0"/>
              </a:spcBef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70C0"/>
                </a:solidFill>
              </a:rPr>
              <a:t>cout</a:t>
            </a:r>
            <a:r>
              <a:rPr lang="en-US" altLang="zh-CN" sz="2400" dirty="0">
                <a:solidFill>
                  <a:srgbClr val="0070C0"/>
                </a:solidFill>
              </a:rPr>
              <a:t>&lt;&lt;3.14159;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输出结果：</a:t>
            </a:r>
            <a:r>
              <a:rPr lang="en-US" altLang="zh-CN" sz="2000" dirty="0">
                <a:solidFill>
                  <a:srgbClr val="7030A0"/>
                </a:solidFill>
              </a:rPr>
              <a:t>3.1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960789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2.22222E-6 L -3.33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11.5.1 </a:t>
            </a:r>
            <a:r>
              <a:rPr lang="zh-CN" altLang="en-US" sz="3200" b="1" dirty="0">
                <a:latin typeface="+mj-ea"/>
                <a:ea typeface="+mj-ea"/>
              </a:rPr>
              <a:t>格式控制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44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687398"/>
            <a:ext cx="7437748" cy="622170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zh-CN" altLang="en-US" sz="2800" dirty="0"/>
              <a:t>常用控制符和流对象成员函数</a:t>
            </a:r>
            <a:r>
              <a:rPr lang="zh-CN" altLang="en-US" sz="2200" dirty="0"/>
              <a:t>  </a:t>
            </a:r>
            <a:endParaRPr lang="en-US" altLang="zh-CN" sz="2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7BF1AFA-AF1A-4BB9-8C3B-00BF78827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59722"/>
              </p:ext>
            </p:extLst>
          </p:nvPr>
        </p:nvGraphicFramePr>
        <p:xfrm>
          <a:off x="1524000" y="2464974"/>
          <a:ext cx="61494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940">
                  <a:extLst>
                    <a:ext uri="{9D8B030D-6E8A-4147-A177-3AD203B41FA5}">
                      <a16:colId xmlns:a16="http://schemas.microsoft.com/office/drawing/2014/main" val="3750308218"/>
                    </a:ext>
                  </a:extLst>
                </a:gridCol>
                <a:gridCol w="1972685">
                  <a:extLst>
                    <a:ext uri="{9D8B030D-6E8A-4147-A177-3AD203B41FA5}">
                      <a16:colId xmlns:a16="http://schemas.microsoft.com/office/drawing/2014/main" val="3384684850"/>
                    </a:ext>
                  </a:extLst>
                </a:gridCol>
                <a:gridCol w="2392793">
                  <a:extLst>
                    <a:ext uri="{9D8B030D-6E8A-4147-A177-3AD203B41FA5}">
                      <a16:colId xmlns:a16="http://schemas.microsoft.com/office/drawing/2014/main" val="3618234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控制符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56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::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置成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进制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85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::hex)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置成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进制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19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ios:oct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置成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进制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4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setfill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置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填充字符为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19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setprecision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precision(n)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置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有效数字位数为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46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setw</a:t>
                      </a:r>
                      <a:r>
                        <a:rPr lang="en-US" altLang="zh-CN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179388"/>
                      <a:r>
                        <a:rPr lang="en-US" altLang="zh-CN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width(n)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设最小宽度为</a:t>
                      </a:r>
                      <a:r>
                        <a:rPr lang="en-US" altLang="zh-CN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842832"/>
                  </a:ext>
                </a:extLst>
              </a:tr>
            </a:tbl>
          </a:graphicData>
        </a:graphic>
      </p:graphicFrame>
      <p:sp>
        <p:nvSpPr>
          <p:cNvPr id="7" name="内容占位符 3">
            <a:extLst>
              <a:ext uri="{FF2B5EF4-FFF2-40B4-BE49-F238E27FC236}">
                <a16:creationId xmlns:a16="http://schemas.microsoft.com/office/drawing/2014/main" id="{760F628D-04C7-4F71-B92D-D17B73BCBD29}"/>
              </a:ext>
            </a:extLst>
          </p:cNvPr>
          <p:cNvSpPr txBox="1">
            <a:spLocks/>
          </p:cNvSpPr>
          <p:nvPr/>
        </p:nvSpPr>
        <p:spPr>
          <a:xfrm>
            <a:off x="810705" y="5216260"/>
            <a:ext cx="7437748" cy="62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latin typeface="+mj-ea"/>
                <a:ea typeface="+mj-ea"/>
              </a:rPr>
              <a:t>  </a:t>
            </a:r>
            <a:r>
              <a:rPr lang="zh-CN" altLang="en-US" sz="2600" dirty="0">
                <a:latin typeface="+mj-ea"/>
                <a:ea typeface="+mj-ea"/>
              </a:rPr>
              <a:t>其中，</a:t>
            </a:r>
            <a:r>
              <a:rPr lang="en-US" altLang="zh-CN" sz="2600" dirty="0" err="1">
                <a:ea typeface="+mj-ea"/>
              </a:rPr>
              <a:t>setw</a:t>
            </a:r>
            <a:r>
              <a:rPr lang="en-US" altLang="zh-CN" sz="2600" dirty="0">
                <a:ea typeface="+mj-ea"/>
              </a:rPr>
              <a:t>()</a:t>
            </a:r>
            <a:r>
              <a:rPr lang="zh-CN" altLang="en-US" sz="2600" dirty="0">
                <a:ea typeface="+mj-ea"/>
              </a:rPr>
              <a:t>和</a:t>
            </a:r>
            <a:r>
              <a:rPr lang="en-US" altLang="zh-CN" sz="2600" dirty="0">
                <a:ea typeface="+mj-ea"/>
              </a:rPr>
              <a:t>width()</a:t>
            </a:r>
            <a:r>
              <a:rPr lang="zh-CN" altLang="en-US" sz="2600" dirty="0">
                <a:latin typeface="+mj-ea"/>
                <a:ea typeface="+mj-ea"/>
              </a:rPr>
              <a:t>仅对后面的一项数据有效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367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11.5.1 </a:t>
            </a:r>
            <a:r>
              <a:rPr lang="zh-CN" altLang="en-US" sz="3200" b="1" dirty="0">
                <a:latin typeface="+mj-ea"/>
                <a:ea typeface="+mj-ea"/>
              </a:rPr>
              <a:t>格式控制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45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4" y="1687398"/>
            <a:ext cx="7532017" cy="4668952"/>
          </a:xfrm>
        </p:spPr>
        <p:txBody>
          <a:bodyPr>
            <a:normAutofit fontScale="92500"/>
          </a:bodyPr>
          <a:lstStyle/>
          <a:p>
            <a:pPr marL="263525" indent="-263525">
              <a:lnSpc>
                <a:spcPct val="120000"/>
              </a:lnSpc>
            </a:pPr>
            <a:r>
              <a:rPr lang="zh-CN" altLang="en-US" sz="3000" dirty="0"/>
              <a:t>举例：</a:t>
            </a:r>
            <a:endParaRPr lang="en-US" altLang="zh-CN" sz="3000" dirty="0"/>
          </a:p>
          <a:p>
            <a:pPr marL="914400" lvl="2" indent="-471488">
              <a:lnSpc>
                <a:spcPct val="110000"/>
              </a:lnSpc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dec</a:t>
            </a:r>
            <a:r>
              <a:rPr lang="en-US" altLang="zh-CN" dirty="0"/>
              <a:t>&lt;&lt;x; 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以十进制输出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的值</a:t>
            </a:r>
          </a:p>
          <a:p>
            <a:pPr marL="914400" lvl="2" indent="-471488">
              <a:lnSpc>
                <a:spcPct val="110000"/>
              </a:lnSpc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&lt;&lt;hex&lt;&lt;x; 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以十六进制输出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的值</a:t>
            </a:r>
          </a:p>
          <a:p>
            <a:pPr marL="914400" lvl="2" indent="-471488">
              <a:lnSpc>
                <a:spcPct val="110000"/>
              </a:lnSpc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setw</a:t>
            </a:r>
            <a:r>
              <a:rPr lang="en-US" altLang="zh-CN" dirty="0"/>
              <a:t>(8)&lt;&lt;</a:t>
            </a:r>
            <a:r>
              <a:rPr lang="en-US" altLang="zh-CN" dirty="0" err="1"/>
              <a:t>setfill</a:t>
            </a:r>
            <a:r>
              <a:rPr lang="en-US" altLang="zh-CN" dirty="0"/>
              <a:t>('*')&lt;&lt;15&lt;&lt;</a:t>
            </a:r>
            <a:r>
              <a:rPr lang="en-US" altLang="zh-CN" dirty="0" err="1"/>
              <a:t>endl</a:t>
            </a:r>
            <a:r>
              <a:rPr lang="en-US" altLang="zh-CN" dirty="0"/>
              <a:t>&lt;&lt;</a:t>
            </a:r>
            <a:r>
              <a:rPr lang="en-US" altLang="zh-CN" dirty="0" err="1"/>
              <a:t>setfill</a:t>
            </a:r>
            <a:r>
              <a:rPr lang="en-US" altLang="zh-CN" dirty="0"/>
              <a:t>('</a:t>
            </a:r>
            <a:r>
              <a:rPr lang="en-US" altLang="zh-CN" sz="2200" dirty="0"/>
              <a:t>  </a:t>
            </a:r>
            <a:r>
              <a:rPr lang="en-US" altLang="zh-CN" dirty="0"/>
              <a:t>');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/>
              <a:t>                    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输出******15并还原成空格为填充字符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setprecision</a:t>
            </a:r>
            <a:r>
              <a:rPr lang="en-US" altLang="zh-CN" sz="2400" dirty="0"/>
              <a:t>(3)&lt;&lt;1.2&lt;&lt;14.12</a:t>
            </a:r>
            <a:r>
              <a:rPr lang="en-US" altLang="zh-CN" dirty="0"/>
              <a:t>&lt;&lt;</a:t>
            </a:r>
            <a:r>
              <a:rPr lang="en-US" altLang="zh-CN" sz="2400" dirty="0"/>
              <a:t>12345&lt;&lt;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zh-CN" dirty="0"/>
              <a:t>                    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输出结果:      1.2</a:t>
            </a:r>
            <a:r>
              <a:rPr lang="zh-CN" altLang="en-US" sz="2000" u="sng" dirty="0">
                <a:solidFill>
                  <a:schemeClr val="accent6">
                    <a:lumMod val="75000"/>
                  </a:schemeClr>
                </a:solidFill>
              </a:rPr>
              <a:t>14.1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12345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42913" lvl="2" indent="0">
              <a:lnSpc>
                <a:spcPct val="120000"/>
              </a:lnSpc>
              <a:buNone/>
            </a:pPr>
            <a:r>
              <a:rPr lang="zh-CN" altLang="en-US" sz="2600" dirty="0"/>
              <a:t>注意：若</a:t>
            </a:r>
            <a:r>
              <a:rPr lang="en-US" altLang="zh-CN" sz="2600" dirty="0" err="1"/>
              <a:t>setprecision</a:t>
            </a:r>
            <a:r>
              <a:rPr lang="en-US" altLang="zh-CN" sz="2600" dirty="0"/>
              <a:t>(n)</a:t>
            </a:r>
            <a:r>
              <a:rPr lang="zh-CN" altLang="en-US" sz="2600" dirty="0"/>
              <a:t>和</a:t>
            </a:r>
            <a:r>
              <a:rPr lang="en-US" altLang="zh-CN" sz="2600" dirty="0" err="1"/>
              <a:t>setiosflags</a:t>
            </a:r>
            <a:r>
              <a:rPr lang="en-US" altLang="zh-CN" sz="2600" dirty="0"/>
              <a:t>(</a:t>
            </a:r>
            <a:r>
              <a:rPr lang="en-US" altLang="zh-CN" sz="2600" dirty="0" err="1"/>
              <a:t>ios</a:t>
            </a:r>
            <a:r>
              <a:rPr lang="en-US" altLang="zh-CN" sz="2600" dirty="0"/>
              <a:t>::fixed)</a:t>
            </a:r>
            <a:r>
              <a:rPr lang="zh-CN" altLang="en-US" sz="2600" dirty="0"/>
              <a:t>或</a:t>
            </a:r>
            <a:r>
              <a:rPr lang="en-US" altLang="zh-CN" sz="2600" dirty="0" err="1"/>
              <a:t>setiosflags</a:t>
            </a:r>
            <a:r>
              <a:rPr lang="en-US" altLang="zh-CN" sz="2600" dirty="0"/>
              <a:t>(</a:t>
            </a:r>
            <a:r>
              <a:rPr lang="en-US" altLang="zh-CN" sz="2600" dirty="0" err="1"/>
              <a:t>ios</a:t>
            </a:r>
            <a:r>
              <a:rPr lang="en-US" altLang="zh-CN" sz="2600" dirty="0"/>
              <a:t>::scientific)</a:t>
            </a:r>
            <a:r>
              <a:rPr lang="zh-CN" altLang="en-US" sz="2600" dirty="0"/>
              <a:t>结合使用，</a:t>
            </a:r>
            <a:r>
              <a:rPr lang="en-US" altLang="zh-CN" sz="2600" dirty="0"/>
              <a:t>n</a:t>
            </a:r>
            <a:r>
              <a:rPr lang="zh-CN" altLang="en-US" sz="2600" dirty="0"/>
              <a:t>表示小数位数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8450951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11.5.2  I/O</a:t>
            </a:r>
            <a:r>
              <a:rPr lang="zh-CN" altLang="en-US" sz="3200" b="1" dirty="0">
                <a:latin typeface="+mj-ea"/>
                <a:ea typeface="+mj-ea"/>
              </a:rPr>
              <a:t>成员函数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46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687398"/>
            <a:ext cx="7437748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zh-CN" altLang="en-US" sz="2800" dirty="0"/>
              <a:t>使用</a:t>
            </a:r>
            <a:r>
              <a:rPr lang="en-US" altLang="zh-CN" sz="2800" dirty="0" err="1"/>
              <a:t>cin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cout</a:t>
            </a:r>
            <a:r>
              <a:rPr lang="zh-CN" altLang="en-US" sz="2800" dirty="0"/>
              <a:t>输入输出时，可以使用</a:t>
            </a:r>
            <a:r>
              <a:rPr lang="en-US" altLang="zh-CN" sz="2800" dirty="0"/>
              <a:t>I/O</a:t>
            </a:r>
            <a:r>
              <a:rPr lang="zh-CN" altLang="en-US" sz="2800" dirty="0"/>
              <a:t>成员函数进行更精细的控制</a:t>
            </a:r>
          </a:p>
          <a:p>
            <a:pPr marL="895350" lvl="1" indent="-274638">
              <a:lnSpc>
                <a:spcPct val="120000"/>
              </a:lnSpc>
            </a:pPr>
            <a:r>
              <a:rPr lang="en-US" altLang="zh-CN" dirty="0" err="1"/>
              <a:t>cin</a:t>
            </a:r>
            <a:r>
              <a:rPr lang="zh-CN" altLang="en-US" dirty="0"/>
              <a:t>常用的成员函数：</a:t>
            </a:r>
          </a:p>
          <a:p>
            <a:pPr marL="1433513" lvl="2" indent="-265113">
              <a:lnSpc>
                <a:spcPct val="120000"/>
              </a:lnSpc>
            </a:pPr>
            <a:r>
              <a:rPr lang="en-US" altLang="zh-CN" sz="2600" dirty="0" err="1"/>
              <a:t>getline</a:t>
            </a:r>
            <a:r>
              <a:rPr lang="en-US" altLang="zh-CN" sz="2600" dirty="0"/>
              <a:t>()</a:t>
            </a:r>
          </a:p>
          <a:p>
            <a:pPr marL="1433513" lvl="2" indent="-265113">
              <a:lnSpc>
                <a:spcPct val="120000"/>
              </a:lnSpc>
            </a:pPr>
            <a:r>
              <a:rPr lang="en-US" altLang="zh-CN" sz="2600" dirty="0"/>
              <a:t>get()</a:t>
            </a:r>
          </a:p>
          <a:p>
            <a:pPr marL="895350" lvl="1" indent="-274638">
              <a:lnSpc>
                <a:spcPct val="120000"/>
              </a:lnSpc>
            </a:pPr>
            <a:r>
              <a:rPr lang="en-US" altLang="zh-CN" dirty="0" err="1"/>
              <a:t>cout</a:t>
            </a:r>
            <a:r>
              <a:rPr lang="zh-CN" altLang="en-US" dirty="0"/>
              <a:t>常用成员函数：</a:t>
            </a:r>
          </a:p>
          <a:p>
            <a:pPr marL="1433513" lvl="2" indent="-265113">
              <a:lnSpc>
                <a:spcPct val="120000"/>
              </a:lnSpc>
            </a:pPr>
            <a:r>
              <a:rPr lang="en-US" altLang="zh-CN" sz="2600" dirty="0"/>
              <a:t>put()</a:t>
            </a:r>
          </a:p>
        </p:txBody>
      </p:sp>
    </p:spTree>
    <p:extLst>
      <p:ext uri="{BB962C8B-B14F-4D97-AF65-F5344CB8AC3E}">
        <p14:creationId xmlns:p14="http://schemas.microsoft.com/office/powerpoint/2010/main" val="41401112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2.22222E-6 L -3.333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11.5.2  I/O</a:t>
            </a:r>
            <a:r>
              <a:rPr lang="zh-CN" altLang="en-US" sz="3200" b="1" dirty="0">
                <a:latin typeface="+mj-ea"/>
                <a:ea typeface="+mj-ea"/>
              </a:rPr>
              <a:t>成员函数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47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2" y="1621410"/>
            <a:ext cx="8017498" cy="4734940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en-US" altLang="zh-CN" sz="2800" dirty="0" err="1"/>
              <a:t>getline</a:t>
            </a:r>
            <a:r>
              <a:rPr lang="en-US" altLang="zh-CN" sz="28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     </a:t>
            </a:r>
            <a:r>
              <a:rPr lang="en-US" altLang="zh-CN" sz="2200" dirty="0" err="1"/>
              <a:t>istream</a:t>
            </a:r>
            <a:r>
              <a:rPr lang="en-US" altLang="zh-CN" sz="2200" dirty="0"/>
              <a:t>&amp;_</a:t>
            </a:r>
            <a:r>
              <a:rPr lang="en-US" altLang="zh-CN" sz="2200" dirty="0" err="1"/>
              <a:t>thiscall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istream</a:t>
            </a:r>
            <a:r>
              <a:rPr lang="en-US" altLang="zh-CN" sz="2200" dirty="0"/>
              <a:t>::</a:t>
            </a:r>
            <a:r>
              <a:rPr lang="en-US" altLang="zh-CN" sz="2200" dirty="0" err="1">
                <a:solidFill>
                  <a:srgbClr val="0000FF"/>
                </a:solidFill>
              </a:rPr>
              <a:t>getline</a:t>
            </a:r>
            <a:r>
              <a:rPr lang="en-US" altLang="zh-CN" sz="2200" dirty="0"/>
              <a:t>(char* line, int size, char</a:t>
            </a:r>
            <a:r>
              <a:rPr lang="en-US" altLang="zh-CN" sz="2200" dirty="0">
                <a:solidFill>
                  <a:srgbClr val="FF00FF"/>
                </a:solidFill>
              </a:rPr>
              <a:t>='\n'</a:t>
            </a:r>
            <a:r>
              <a:rPr lang="en-US" altLang="zh-CN" sz="2200" dirty="0"/>
              <a:t>);</a:t>
            </a:r>
          </a:p>
          <a:p>
            <a:pPr marL="263525" indent="-263525">
              <a:lnSpc>
                <a:spcPct val="120000"/>
              </a:lnSpc>
            </a:pPr>
            <a:r>
              <a:rPr lang="zh-CN" altLang="en-US" sz="2600" dirty="0"/>
              <a:t>作用：读取一个字符串存入指定位置</a:t>
            </a:r>
            <a:endParaRPr lang="en-US" altLang="zh-CN" sz="2600" dirty="0"/>
          </a:p>
          <a:p>
            <a:pPr marL="263525" indent="-263525">
              <a:lnSpc>
                <a:spcPct val="120000"/>
              </a:lnSpc>
            </a:pPr>
            <a:r>
              <a:rPr lang="zh-CN" altLang="en-US" sz="2600" dirty="0"/>
              <a:t>说明：</a:t>
            </a:r>
            <a:endParaRPr lang="en-US" altLang="zh-CN" sz="2600" dirty="0"/>
          </a:p>
          <a:p>
            <a:pPr marL="549275" lvl="1" indent="-263525">
              <a:lnSpc>
                <a:spcPct val="120000"/>
              </a:lnSpc>
            </a:pPr>
            <a:r>
              <a:rPr lang="zh-CN" altLang="en-US" sz="2200" dirty="0"/>
              <a:t>第一个参数指定字符串的存储位置</a:t>
            </a:r>
            <a:endParaRPr lang="en-US" altLang="zh-CN" sz="2200" dirty="0"/>
          </a:p>
          <a:p>
            <a:pPr marL="549275" lvl="1" indent="-263525">
              <a:lnSpc>
                <a:spcPct val="120000"/>
              </a:lnSpc>
            </a:pPr>
            <a:r>
              <a:rPr lang="zh-CN" altLang="en-US" sz="2200" dirty="0"/>
              <a:t>第二个参数指定读取的字符个数 </a:t>
            </a:r>
            <a:r>
              <a:rPr lang="en-US" altLang="zh-CN" sz="2200" dirty="0"/>
              <a:t>(size-1)</a:t>
            </a:r>
            <a:r>
              <a:rPr lang="zh-CN" altLang="en-US" sz="2200" dirty="0"/>
              <a:t>，自动添加空字符</a:t>
            </a:r>
            <a:endParaRPr lang="en-US" altLang="zh-CN" sz="2200" dirty="0"/>
          </a:p>
          <a:p>
            <a:pPr marL="549275" lvl="1" indent="-263525">
              <a:lnSpc>
                <a:spcPct val="120000"/>
              </a:lnSpc>
            </a:pPr>
            <a:r>
              <a:rPr lang="zh-CN" altLang="en-US" sz="2200" dirty="0"/>
              <a:t>第三个参数指定读取的结束标志（默认是换行符）</a:t>
            </a:r>
            <a:endParaRPr lang="en-US" altLang="zh-CN" sz="2200" dirty="0"/>
          </a:p>
          <a:p>
            <a:pPr marL="549275" lvl="1" indent="-263525">
              <a:lnSpc>
                <a:spcPct val="120000"/>
              </a:lnSpc>
            </a:pPr>
            <a:r>
              <a:rPr lang="zh-CN" altLang="en-US" sz="2200" dirty="0"/>
              <a:t>返回值：返回调用它的对象的引用，以便连续调用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8833334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11.5.2  I/O</a:t>
            </a:r>
            <a:r>
              <a:rPr lang="zh-CN" altLang="en-US" sz="3200" b="1" dirty="0">
                <a:latin typeface="+mj-ea"/>
                <a:ea typeface="+mj-ea"/>
              </a:rPr>
              <a:t>成员函数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48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2" y="1611984"/>
            <a:ext cx="7890235" cy="4744366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en-US" altLang="zh-CN" sz="2800" dirty="0" err="1"/>
              <a:t>getline</a:t>
            </a:r>
            <a:r>
              <a:rPr lang="en-US" altLang="zh-CN" sz="2800" dirty="0"/>
              <a:t>()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如：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char s[20];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zh-CN" sz="2200" dirty="0" err="1">
                <a:solidFill>
                  <a:srgbClr val="0070C0"/>
                </a:solidFill>
              </a:rPr>
              <a:t>cin.getline</a:t>
            </a:r>
            <a:r>
              <a:rPr lang="en-US" altLang="zh-CN" sz="2200" dirty="0">
                <a:solidFill>
                  <a:srgbClr val="0070C0"/>
                </a:solidFill>
              </a:rPr>
              <a:t>(s, 6); 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运行时输入：</a:t>
            </a:r>
            <a:r>
              <a:rPr lang="en-US" altLang="zh-CN" sz="2000" dirty="0">
                <a:solidFill>
                  <a:srgbClr val="7030A0"/>
                </a:solidFill>
              </a:rPr>
              <a:t>ab </a:t>
            </a:r>
            <a:r>
              <a:rPr lang="en-US" altLang="zh-CN" sz="2000" dirty="0" err="1">
                <a:solidFill>
                  <a:srgbClr val="7030A0"/>
                </a:solidFill>
              </a:rPr>
              <a:t>cdef</a:t>
            </a:r>
            <a:endParaRPr lang="en-US" altLang="zh-CN" sz="2200" dirty="0">
              <a:solidFill>
                <a:srgbClr val="7030A0"/>
              </a:solidFill>
            </a:endParaRPr>
          </a:p>
          <a:p>
            <a:pPr lvl="2">
              <a:lnSpc>
                <a:spcPct val="110000"/>
              </a:lnSpc>
              <a:buNone/>
            </a:pPr>
            <a:r>
              <a:rPr lang="en-US" altLang="zh-CN" sz="2200" dirty="0" err="1">
                <a:solidFill>
                  <a:srgbClr val="0070C0"/>
                </a:solidFill>
              </a:rPr>
              <a:t>cout</a:t>
            </a:r>
            <a:r>
              <a:rPr lang="en-US" altLang="zh-CN" sz="2200" dirty="0">
                <a:solidFill>
                  <a:srgbClr val="0070C0"/>
                </a:solidFill>
              </a:rPr>
              <a:t>&lt;&lt;s;       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输出：</a:t>
            </a:r>
            <a:r>
              <a:rPr lang="en-US" altLang="zh-CN" sz="2000" dirty="0">
                <a:solidFill>
                  <a:srgbClr val="7030A0"/>
                </a:solidFill>
              </a:rPr>
              <a:t>ab cd</a:t>
            </a:r>
            <a:endParaRPr lang="en-US" altLang="zh-CN" sz="2200" dirty="0">
              <a:solidFill>
                <a:srgbClr val="7030A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如：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char s[20];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zh-CN" sz="2200" dirty="0" err="1">
                <a:solidFill>
                  <a:srgbClr val="0070C0"/>
                </a:solidFill>
              </a:rPr>
              <a:t>cin.getline</a:t>
            </a:r>
            <a:r>
              <a:rPr lang="en-US" altLang="zh-CN" sz="2200" dirty="0">
                <a:solidFill>
                  <a:srgbClr val="0070C0"/>
                </a:solidFill>
              </a:rPr>
              <a:t>(s, 10, '</a:t>
            </a:r>
            <a:r>
              <a:rPr lang="en-US" altLang="zh-CN" sz="1400" dirty="0">
                <a:solidFill>
                  <a:srgbClr val="0070C0"/>
                </a:solidFill>
              </a:rPr>
              <a:t>   </a:t>
            </a:r>
            <a:r>
              <a:rPr lang="en-US" altLang="zh-CN" sz="2200" dirty="0">
                <a:solidFill>
                  <a:srgbClr val="0070C0"/>
                </a:solidFill>
              </a:rPr>
              <a:t>');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运行时输入：</a:t>
            </a:r>
            <a:r>
              <a:rPr lang="en-US" altLang="zh-CN" sz="2000" dirty="0">
                <a:solidFill>
                  <a:srgbClr val="7030A0"/>
                </a:solidFill>
              </a:rPr>
              <a:t>ab </a:t>
            </a:r>
            <a:r>
              <a:rPr lang="en-US" altLang="zh-CN" sz="2000" dirty="0" err="1">
                <a:solidFill>
                  <a:srgbClr val="7030A0"/>
                </a:solidFill>
              </a:rPr>
              <a:t>cdef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lvl="2">
              <a:lnSpc>
                <a:spcPct val="110000"/>
              </a:lnSpc>
              <a:buNone/>
            </a:pPr>
            <a:r>
              <a:rPr lang="en-US" altLang="zh-CN" sz="2200" dirty="0" err="1">
                <a:solidFill>
                  <a:srgbClr val="0070C0"/>
                </a:solidFill>
              </a:rPr>
              <a:t>cout</a:t>
            </a:r>
            <a:r>
              <a:rPr lang="en-US" altLang="zh-CN" sz="2200" dirty="0">
                <a:solidFill>
                  <a:srgbClr val="0070C0"/>
                </a:solidFill>
              </a:rPr>
              <a:t>&lt;&lt;s</a:t>
            </a:r>
            <a:r>
              <a:rPr lang="zh-CN" altLang="en-US" sz="2200" dirty="0">
                <a:solidFill>
                  <a:srgbClr val="0070C0"/>
                </a:solidFill>
              </a:rPr>
              <a:t>；            </a:t>
            </a:r>
            <a:r>
              <a:rPr lang="en-US" altLang="zh-CN" sz="2200" dirty="0">
                <a:solidFill>
                  <a:srgbClr val="0070C0"/>
                </a:solidFill>
              </a:rPr>
              <a:t>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输出</a:t>
            </a:r>
            <a:r>
              <a:rPr lang="en-US" altLang="zh-CN" sz="2000" dirty="0">
                <a:solidFill>
                  <a:srgbClr val="7030A0"/>
                </a:solidFill>
              </a:rPr>
              <a:t>ab</a:t>
            </a:r>
            <a:endParaRPr lang="en-US" altLang="zh-CN" sz="2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899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11.5.2  I/O</a:t>
            </a:r>
            <a:r>
              <a:rPr lang="zh-CN" altLang="en-US" sz="3200" b="1" dirty="0">
                <a:latin typeface="+mj-ea"/>
                <a:ea typeface="+mj-ea"/>
              </a:rPr>
              <a:t>成员函数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49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2" y="1611984"/>
            <a:ext cx="7890235" cy="4744366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en-US" altLang="zh-CN" sz="2800" dirty="0" err="1"/>
              <a:t>getline</a:t>
            </a:r>
            <a:r>
              <a:rPr lang="en-US" altLang="zh-CN" sz="2800" dirty="0"/>
              <a:t>()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如：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char s[20];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zh-CN" sz="2200" dirty="0" err="1">
                <a:solidFill>
                  <a:srgbClr val="0070C0"/>
                </a:solidFill>
              </a:rPr>
              <a:t>cin.getline</a:t>
            </a:r>
            <a:r>
              <a:rPr lang="en-US" altLang="zh-CN" sz="2200" dirty="0">
                <a:solidFill>
                  <a:srgbClr val="0070C0"/>
                </a:solidFill>
              </a:rPr>
              <a:t>(s, 20, '*'); 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运行时输入：</a:t>
            </a:r>
            <a:r>
              <a:rPr lang="en-US" altLang="zh-CN" sz="2000" dirty="0">
                <a:solidFill>
                  <a:srgbClr val="7030A0"/>
                </a:solidFill>
              </a:rPr>
              <a:t>ab&lt;Enter&gt;123*&lt;Enter&gt;</a:t>
            </a:r>
            <a:endParaRPr lang="en-US" altLang="zh-CN" sz="2200" dirty="0">
              <a:solidFill>
                <a:srgbClr val="7030A0"/>
              </a:solidFill>
            </a:endParaRPr>
          </a:p>
          <a:p>
            <a:pPr lvl="2">
              <a:lnSpc>
                <a:spcPct val="110000"/>
              </a:lnSpc>
              <a:buNone/>
            </a:pPr>
            <a:r>
              <a:rPr lang="en-US" altLang="zh-CN" sz="2200" dirty="0" err="1">
                <a:solidFill>
                  <a:srgbClr val="0070C0"/>
                </a:solidFill>
              </a:rPr>
              <a:t>cout</a:t>
            </a:r>
            <a:r>
              <a:rPr lang="en-US" altLang="zh-CN" sz="2200" dirty="0">
                <a:solidFill>
                  <a:srgbClr val="0070C0"/>
                </a:solidFill>
              </a:rPr>
              <a:t>&lt;&lt;s;       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运行时输出两行，分别是：</a:t>
            </a:r>
            <a:r>
              <a:rPr lang="en-US" altLang="zh-CN" sz="2000" dirty="0">
                <a:solidFill>
                  <a:srgbClr val="7030A0"/>
                </a:solidFill>
              </a:rPr>
              <a:t>ab</a:t>
            </a:r>
            <a:r>
              <a:rPr lang="zh-CN" altLang="en-US" sz="2000" dirty="0">
                <a:solidFill>
                  <a:srgbClr val="7030A0"/>
                </a:solidFill>
              </a:rPr>
              <a:t>和</a:t>
            </a:r>
            <a:r>
              <a:rPr lang="en-US" altLang="zh-CN" sz="2000" dirty="0">
                <a:solidFill>
                  <a:srgbClr val="7030A0"/>
                </a:solidFill>
              </a:rPr>
              <a:t>123</a:t>
            </a:r>
            <a:endParaRPr lang="en-US" altLang="zh-CN" sz="2200" dirty="0">
              <a:solidFill>
                <a:srgbClr val="7030A0"/>
              </a:solidFill>
            </a:endParaRPr>
          </a:p>
          <a:p>
            <a:pPr lvl="1">
              <a:lnSpc>
                <a:spcPct val="130000"/>
              </a:lnSpc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cin.getline</a:t>
            </a:r>
            <a:r>
              <a:rPr lang="en-US" altLang="zh-CN" sz="2400" dirty="0">
                <a:solidFill>
                  <a:srgbClr val="FF0000"/>
                </a:solidFill>
              </a:rPr>
              <a:t>(s, </a:t>
            </a:r>
            <a:r>
              <a:rPr lang="en-US" altLang="zh-CN" sz="2400" dirty="0" err="1">
                <a:solidFill>
                  <a:srgbClr val="FF0000"/>
                </a:solidFill>
              </a:rPr>
              <a:t>sizeof</a:t>
            </a:r>
            <a:r>
              <a:rPr lang="en-US" altLang="zh-CN" sz="2400" dirty="0">
                <a:solidFill>
                  <a:srgbClr val="FF0000"/>
                </a:solidFill>
              </a:rPr>
              <a:t>(s))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</a:rPr>
              <a:t>cin</a:t>
            </a:r>
            <a:r>
              <a:rPr lang="en-US" altLang="zh-CN" sz="2400" dirty="0">
                <a:solidFill>
                  <a:srgbClr val="FF0000"/>
                </a:solidFill>
              </a:rPr>
              <a:t>&gt;&gt;s</a:t>
            </a:r>
            <a:r>
              <a:rPr lang="zh-CN" altLang="en-US" sz="2400" dirty="0">
                <a:solidFill>
                  <a:srgbClr val="FF0000"/>
                </a:solidFill>
              </a:rPr>
              <a:t>的区别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前者以换行为结束标志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后者以换行、空格、</a:t>
            </a:r>
            <a:r>
              <a:rPr lang="en-US" altLang="zh-CN" sz="2000" dirty="0">
                <a:solidFill>
                  <a:srgbClr val="FF0000"/>
                </a:solidFill>
              </a:rPr>
              <a:t>Tab</a:t>
            </a:r>
            <a:r>
              <a:rPr lang="zh-CN" altLang="en-US" sz="2000" dirty="0">
                <a:solidFill>
                  <a:srgbClr val="FF0000"/>
                </a:solidFill>
              </a:rPr>
              <a:t>键三者为结束标志</a:t>
            </a:r>
          </a:p>
          <a:p>
            <a:pPr marL="549275" lvl="1" indent="-263525">
              <a:lnSpc>
                <a:spcPct val="12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094291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11.1.1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 err="1">
                <a:ea typeface="+mj-ea"/>
              </a:rPr>
              <a:t>printf</a:t>
            </a:r>
            <a:r>
              <a:rPr lang="zh-CN" altLang="en-US" sz="3200" b="1" dirty="0">
                <a:ea typeface="+mj-ea"/>
              </a:rPr>
              <a:t>和</a:t>
            </a:r>
            <a:r>
              <a:rPr lang="en-US" altLang="zh-CN" sz="3200" b="1" dirty="0" err="1">
                <a:ea typeface="+mj-ea"/>
              </a:rPr>
              <a:t>scanf</a:t>
            </a:r>
            <a:r>
              <a:rPr lang="zh-CN" altLang="en-US" sz="3200" b="1" dirty="0">
                <a:latin typeface="+mj-ea"/>
                <a:ea typeface="+mj-ea"/>
              </a:rPr>
              <a:t>的缺陷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405554"/>
          </a:xfrm>
        </p:spPr>
        <p:txBody>
          <a:bodyPr>
            <a:normAutofit/>
          </a:bodyPr>
          <a:lstStyle/>
          <a:p>
            <a:pPr marL="358775" indent="-358775">
              <a:lnSpc>
                <a:spcPct val="120000"/>
              </a:lnSpc>
            </a:pPr>
            <a:r>
              <a:rPr lang="zh-CN" altLang="en-US" sz="2800" dirty="0"/>
              <a:t>只适用于基本类型数据的输入输出，不能用于用户自定义类型，如：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class Student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  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……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};</a:t>
            </a:r>
          </a:p>
          <a:p>
            <a:pPr marL="914400" lvl="2" indent="0">
              <a:spcBef>
                <a:spcPts val="1800"/>
              </a:spcBef>
              <a:buNone/>
            </a:pPr>
            <a:r>
              <a:rPr lang="en-US" altLang="zh-CN" dirty="0">
                <a:solidFill>
                  <a:srgbClr val="060ABA"/>
                </a:solidFill>
              </a:rPr>
              <a:t>Student s("</a:t>
            </a:r>
            <a:r>
              <a:rPr lang="en-US" altLang="zh-CN" dirty="0" err="1">
                <a:solidFill>
                  <a:srgbClr val="060ABA"/>
                </a:solidFill>
              </a:rPr>
              <a:t>lisi</a:t>
            </a:r>
            <a:r>
              <a:rPr lang="en-US" altLang="zh-CN" dirty="0">
                <a:solidFill>
                  <a:srgbClr val="060ABA"/>
                </a:solidFill>
              </a:rPr>
              <a:t>", 90);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CN" dirty="0" err="1">
                <a:solidFill>
                  <a:srgbClr val="060ABA"/>
                </a:solidFill>
              </a:rPr>
              <a:t>printf</a:t>
            </a:r>
            <a:r>
              <a:rPr lang="en-US" altLang="zh-CN" dirty="0">
                <a:solidFill>
                  <a:srgbClr val="060ABA"/>
                </a:solidFill>
              </a:rPr>
              <a:t>("%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r>
              <a:rPr lang="en-US" altLang="zh-CN" sz="1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60ABA"/>
                </a:solidFill>
              </a:rPr>
              <a:t>", s);</a:t>
            </a:r>
            <a:r>
              <a:rPr lang="zh-CN" altLang="en-US" dirty="0">
                <a:solidFill>
                  <a:srgbClr val="060ABA"/>
                </a:solidFill>
              </a:rPr>
              <a:t>     </a:t>
            </a:r>
            <a:r>
              <a:rPr lang="zh-CN" altLang="en-US" dirty="0">
                <a:solidFill>
                  <a:srgbClr val="7030A0"/>
                </a:solidFill>
              </a:rPr>
              <a:t>//没有相应的格式控制字符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427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11.5.2  I/O</a:t>
            </a:r>
            <a:r>
              <a:rPr lang="zh-CN" altLang="en-US" sz="3200" b="1" dirty="0">
                <a:latin typeface="+mj-ea"/>
                <a:ea typeface="+mj-ea"/>
              </a:rPr>
              <a:t>成员函数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50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2" y="1621410"/>
            <a:ext cx="7890235" cy="4734940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en-US" altLang="zh-CN" sz="2800" dirty="0"/>
              <a:t>get()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int  </a:t>
            </a:r>
            <a:r>
              <a:rPr lang="en-US" altLang="zh-CN" sz="2600" dirty="0" err="1"/>
              <a:t>istream</a:t>
            </a:r>
            <a:r>
              <a:rPr lang="en-US" altLang="zh-CN" sz="2600" dirty="0"/>
              <a:t>::</a:t>
            </a:r>
            <a:r>
              <a:rPr lang="en-US" altLang="zh-CN" sz="2600" dirty="0">
                <a:solidFill>
                  <a:srgbClr val="0000FF"/>
                </a:solidFill>
              </a:rPr>
              <a:t>get</a:t>
            </a:r>
            <a:r>
              <a:rPr lang="en-US" altLang="zh-CN" sz="2600" dirty="0"/>
              <a:t>();</a:t>
            </a:r>
          </a:p>
          <a:p>
            <a:pPr marL="263525" indent="-263525"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dirty="0"/>
              <a:t>作用：从输入设备读取一个字符返回</a:t>
            </a:r>
            <a:endParaRPr lang="en-US" altLang="zh-C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</a:t>
            </a:r>
            <a:r>
              <a:rPr lang="zh-CN" altLang="en-US" sz="26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c=</a:t>
            </a:r>
            <a:r>
              <a:rPr lang="en-US" altLang="zh-CN" sz="2400" dirty="0" err="1">
                <a:solidFill>
                  <a:srgbClr val="0070C0"/>
                </a:solidFill>
              </a:rPr>
              <a:t>cin.get</a:t>
            </a:r>
            <a:r>
              <a:rPr lang="en-US" altLang="zh-CN" sz="2400" dirty="0">
                <a:solidFill>
                  <a:srgbClr val="0070C0"/>
                </a:solidFill>
              </a:rPr>
              <a:t>();     </a:t>
            </a:r>
            <a:r>
              <a:rPr lang="en-US" altLang="zh-CN" sz="2000" dirty="0">
                <a:solidFill>
                  <a:srgbClr val="7030A0"/>
                </a:solidFill>
                <a:ea typeface="+mj-ea"/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  <a:latin typeface="+mj-ea"/>
                <a:ea typeface="+mj-ea"/>
              </a:rPr>
              <a:t>从键盘读取一个字符存入</a:t>
            </a:r>
            <a:r>
              <a:rPr lang="en-US" altLang="zh-CN" sz="2000" dirty="0">
                <a:solidFill>
                  <a:srgbClr val="7030A0"/>
                </a:solidFill>
                <a:latin typeface="+mj-ea"/>
                <a:ea typeface="+mj-ea"/>
              </a:rPr>
              <a:t>c</a:t>
            </a:r>
            <a:endParaRPr lang="en-US" altLang="zh-CN" sz="2200" dirty="0">
              <a:solidFill>
                <a:srgbClr val="7030A0"/>
              </a:solidFill>
              <a:latin typeface="+mj-ea"/>
              <a:ea typeface="+mj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        </a:t>
            </a:r>
            <a:r>
              <a:rPr lang="en-US" altLang="zh-CN" sz="2400" dirty="0">
                <a:solidFill>
                  <a:srgbClr val="0070C0"/>
                </a:solidFill>
              </a:rPr>
              <a:t>c=</a:t>
            </a:r>
            <a:r>
              <a:rPr lang="en-US" altLang="zh-CN" sz="2400" dirty="0" err="1">
                <a:solidFill>
                  <a:srgbClr val="0070C0"/>
                </a:solidFill>
              </a:rPr>
              <a:t>file.get</a:t>
            </a:r>
            <a:r>
              <a:rPr lang="en-US" altLang="zh-CN" sz="2400" dirty="0">
                <a:solidFill>
                  <a:srgbClr val="0070C0"/>
                </a:solidFill>
              </a:rPr>
              <a:t>();   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ea typeface="+mj-ea"/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  <a:latin typeface="+mj-ea"/>
                <a:ea typeface="+mj-ea"/>
              </a:rPr>
              <a:t>从文件</a:t>
            </a:r>
            <a:r>
              <a:rPr lang="en-US" altLang="zh-CN" sz="2000" dirty="0">
                <a:solidFill>
                  <a:srgbClr val="7030A0"/>
                </a:solidFill>
                <a:ea typeface="+mj-ea"/>
              </a:rPr>
              <a:t>file</a:t>
            </a:r>
            <a:r>
              <a:rPr lang="zh-CN" altLang="en-US" sz="2000" dirty="0">
                <a:solidFill>
                  <a:srgbClr val="7030A0"/>
                </a:solidFill>
                <a:ea typeface="+mj-ea"/>
              </a:rPr>
              <a:t>中</a:t>
            </a:r>
            <a:r>
              <a:rPr lang="zh-CN" altLang="en-US" sz="2000" dirty="0">
                <a:solidFill>
                  <a:srgbClr val="7030A0"/>
                </a:solidFill>
                <a:latin typeface="+mj-ea"/>
                <a:ea typeface="+mj-ea"/>
              </a:rPr>
              <a:t>读取一个字符存入</a:t>
            </a:r>
            <a:r>
              <a:rPr lang="en-US" altLang="zh-CN" sz="2000" dirty="0">
                <a:solidFill>
                  <a:srgbClr val="7030A0"/>
                </a:solidFill>
                <a:latin typeface="+mj-ea"/>
                <a:ea typeface="+mj-ea"/>
              </a:rPr>
              <a:t>c</a:t>
            </a:r>
            <a:endParaRPr lang="en-US" altLang="zh-CN" sz="2600" dirty="0">
              <a:solidFill>
                <a:srgbClr val="7030A0"/>
              </a:solidFill>
              <a:latin typeface="+mj-ea"/>
              <a:ea typeface="+mj-ea"/>
            </a:endParaRPr>
          </a:p>
          <a:p>
            <a:pPr marL="263525" indent="-263525">
              <a:lnSpc>
                <a:spcPct val="120000"/>
              </a:lnSpc>
            </a:pPr>
            <a:r>
              <a:rPr lang="zh-CN" altLang="en-US" sz="2600" dirty="0"/>
              <a:t>说明：</a:t>
            </a:r>
            <a:endParaRPr lang="en-US" altLang="zh-CN" sz="2600" dirty="0"/>
          </a:p>
          <a:p>
            <a:pPr marL="715963" lvl="1" indent="-273050">
              <a:lnSpc>
                <a:spcPct val="120000"/>
              </a:lnSpc>
            </a:pPr>
            <a:r>
              <a:rPr lang="zh-CN" altLang="en-US" sz="2200" dirty="0"/>
              <a:t>从键盘输入时，需要按回车</a:t>
            </a:r>
            <a:endParaRPr lang="en-US" altLang="zh-CN" sz="2200" dirty="0"/>
          </a:p>
          <a:p>
            <a:pPr marL="715963" lvl="1" indent="-273050">
              <a:lnSpc>
                <a:spcPct val="120000"/>
              </a:lnSpc>
              <a:spcBef>
                <a:spcPts val="0"/>
              </a:spcBef>
            </a:pPr>
            <a:r>
              <a:rPr lang="en-US" altLang="zh-CN" sz="22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c=</a:t>
            </a:r>
            <a:r>
              <a:rPr lang="en-US" altLang="zh-CN" sz="2400" dirty="0" err="1">
                <a:solidFill>
                  <a:srgbClr val="FF0000"/>
                </a:solidFill>
              </a:rPr>
              <a:t>cin.get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200" dirty="0">
                <a:solidFill>
                  <a:srgbClr val="FF0000"/>
                </a:solidFill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</a:rPr>
              <a:t>cin</a:t>
            </a:r>
            <a:r>
              <a:rPr lang="en-US" altLang="zh-CN" sz="2400" dirty="0">
                <a:solidFill>
                  <a:srgbClr val="FF0000"/>
                </a:solidFill>
              </a:rPr>
              <a:t>&gt;&gt;c</a:t>
            </a:r>
            <a:r>
              <a:rPr lang="zh-CN" altLang="en-US" sz="2200" dirty="0">
                <a:solidFill>
                  <a:srgbClr val="FF0000"/>
                </a:solidFill>
              </a:rPr>
              <a:t>的区别：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前者可以输入空白字符（空格、</a:t>
            </a:r>
            <a:r>
              <a:rPr lang="en-US" altLang="zh-CN" sz="2000" dirty="0">
                <a:solidFill>
                  <a:srgbClr val="FF0000"/>
                </a:solidFill>
              </a:rPr>
              <a:t>Tab</a:t>
            </a:r>
            <a:r>
              <a:rPr lang="zh-CN" altLang="en-US" sz="2000" dirty="0">
                <a:solidFill>
                  <a:srgbClr val="FF0000"/>
                </a:solidFill>
              </a:rPr>
              <a:t>、换行）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后者遇到空白字符，则跳过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538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0" y="309281"/>
            <a:ext cx="7314803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11.5.2  I/O</a:t>
            </a:r>
            <a:r>
              <a:rPr lang="zh-CN" altLang="en-US" sz="3200" b="1" dirty="0">
                <a:latin typeface="+mj-ea"/>
                <a:ea typeface="+mj-ea"/>
              </a:rPr>
              <a:t>成员函数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51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2" y="1621410"/>
            <a:ext cx="7890235" cy="4734940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en-US" altLang="zh-CN" sz="2800" dirty="0"/>
              <a:t>put()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</a:t>
            </a:r>
            <a:r>
              <a:rPr lang="en-US" altLang="zh-CN" sz="2800" dirty="0" err="1"/>
              <a:t>ostream</a:t>
            </a:r>
            <a:r>
              <a:rPr lang="en-US" altLang="zh-CN" sz="2800" dirty="0"/>
              <a:t>&amp; _</a:t>
            </a:r>
            <a:r>
              <a:rPr lang="en-US" altLang="zh-CN" sz="2800" dirty="0" err="1"/>
              <a:t>thiscall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ostream</a:t>
            </a:r>
            <a:r>
              <a:rPr lang="en-US" altLang="zh-CN" sz="2800" dirty="0"/>
              <a:t>::</a:t>
            </a:r>
            <a:r>
              <a:rPr lang="en-US" altLang="zh-CN" sz="2800" dirty="0">
                <a:solidFill>
                  <a:srgbClr val="0000FF"/>
                </a:solidFill>
              </a:rPr>
              <a:t>put</a:t>
            </a:r>
            <a:r>
              <a:rPr lang="en-US" altLang="zh-CN" sz="2800" dirty="0"/>
              <a:t>(char);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作用：在输出设备输出一个字符    </a:t>
            </a:r>
          </a:p>
          <a:p>
            <a:pPr lvl="1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</a:rPr>
              <a:t>c='A';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</a:t>
            </a:r>
            <a:r>
              <a:rPr lang="en-US" altLang="zh-CN" sz="2400" dirty="0" err="1">
                <a:solidFill>
                  <a:srgbClr val="0070C0"/>
                </a:solidFill>
              </a:rPr>
              <a:t>cout.put</a:t>
            </a:r>
            <a:r>
              <a:rPr lang="en-US" altLang="zh-CN" sz="2400" dirty="0">
                <a:solidFill>
                  <a:srgbClr val="0070C0"/>
                </a:solidFill>
              </a:rPr>
              <a:t>(c);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输出字符到显示器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</a:t>
            </a:r>
            <a:r>
              <a:rPr lang="en-US" altLang="zh-CN" sz="2400" dirty="0" err="1">
                <a:solidFill>
                  <a:srgbClr val="0070C0"/>
                </a:solidFill>
              </a:rPr>
              <a:t>file.put</a:t>
            </a:r>
            <a:r>
              <a:rPr lang="en-US" altLang="zh-CN" sz="2400" dirty="0">
                <a:solidFill>
                  <a:srgbClr val="0070C0"/>
                </a:solidFill>
              </a:rPr>
              <a:t>(c);  </a:t>
            </a:r>
            <a:r>
              <a:rPr lang="en-US" altLang="zh-CN" sz="18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</a:rPr>
              <a:t>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输出字符到文件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/>
              <a:t>说明：</a:t>
            </a:r>
            <a:r>
              <a:rPr lang="en-US" altLang="zh-CN" sz="2000" dirty="0"/>
              <a:t> 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400" dirty="0"/>
              <a:t>     </a:t>
            </a:r>
            <a:r>
              <a:rPr lang="zh-CN" altLang="en-US" sz="2600" dirty="0"/>
              <a:t>不管参数是不是字符类型，都作为字符输出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550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E32B-6509-4624-9866-C0A42A1715D0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23:56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作  业</a:t>
            </a:r>
            <a:endParaRPr lang="zh-CN" altLang="en-US" b="1" dirty="0">
              <a:solidFill>
                <a:srgbClr val="0070C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3F3B9-6CF4-E94A-98DA-10393CF60C6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C47EAD88-057D-4253-B219-3D99D2D3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" y="1796527"/>
            <a:ext cx="7447176" cy="45598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OJ </a:t>
            </a:r>
            <a:r>
              <a:rPr lang="zh-CN" altLang="en-US" dirty="0"/>
              <a:t>习题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4693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IO</a:t>
            </a:r>
            <a:r>
              <a:rPr lang="zh-CN" altLang="en-US" sz="3200" b="1" dirty="0">
                <a:ea typeface="+mj-ea"/>
              </a:rPr>
              <a:t>标准流类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405554"/>
          </a:xfrm>
        </p:spPr>
        <p:txBody>
          <a:bodyPr>
            <a:normAutofit lnSpcReduction="10000"/>
          </a:bodyPr>
          <a:lstStyle/>
          <a:p>
            <a:pPr marL="358775" indent="-358775"/>
            <a:r>
              <a:rPr lang="en-US" altLang="zh-CN" sz="2800" dirty="0"/>
              <a:t>C++</a:t>
            </a:r>
            <a:r>
              <a:rPr lang="zh-CN" altLang="en-US" sz="2800" dirty="0"/>
              <a:t>的输入输出：</a:t>
            </a:r>
            <a:r>
              <a:rPr lang="en-US" altLang="zh-CN" sz="2800" dirty="0"/>
              <a:t>C++</a:t>
            </a:r>
            <a:r>
              <a:rPr lang="zh-CN" altLang="en-US" sz="2800" dirty="0"/>
              <a:t>抛弃了</a:t>
            </a:r>
            <a:r>
              <a:rPr lang="en-US" altLang="zh-CN" sz="2800" dirty="0"/>
              <a:t>C</a:t>
            </a:r>
            <a:r>
              <a:rPr lang="zh-CN" altLang="en-US" sz="2800" dirty="0"/>
              <a:t>的输入输出方式，改用输入输出流对象进行输入输出</a:t>
            </a:r>
            <a:endParaRPr lang="en-US" altLang="zh-CN" sz="2800" dirty="0"/>
          </a:p>
          <a:p>
            <a:pPr marL="358775" indent="-358775"/>
            <a:r>
              <a:rPr lang="zh-CN" altLang="en-US" sz="2800" dirty="0"/>
              <a:t>原理</a:t>
            </a:r>
          </a:p>
          <a:p>
            <a:pPr marL="539750" lvl="1" indent="0">
              <a:spcBef>
                <a:spcPts val="600"/>
              </a:spcBef>
              <a:buNone/>
              <a:tabLst>
                <a:tab pos="539750" algn="l"/>
              </a:tabLst>
              <a:defRPr/>
            </a:pPr>
            <a:r>
              <a:rPr lang="en-US" altLang="zh-CN" sz="2400" dirty="0"/>
              <a:t>C++</a:t>
            </a:r>
            <a:r>
              <a:rPr lang="zh-CN" altLang="en-US" sz="2400" dirty="0"/>
              <a:t>在</a:t>
            </a:r>
            <a:r>
              <a:rPr lang="en-US" altLang="zh-CN" sz="2400" dirty="0"/>
              <a:t>iostream(.h)</a:t>
            </a:r>
            <a:r>
              <a:rPr lang="zh-CN" altLang="en-US" sz="2400" dirty="0"/>
              <a:t>中定义了两个类：</a:t>
            </a:r>
          </a:p>
          <a:p>
            <a:pPr marL="539750" lvl="1" indent="0">
              <a:spcBef>
                <a:spcPts val="600"/>
              </a:spcBef>
              <a:buNone/>
              <a:tabLst>
                <a:tab pos="539750" algn="l"/>
              </a:tabLst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class </a:t>
            </a:r>
            <a:r>
              <a:rPr lang="en-US" altLang="zh-CN" sz="2400" dirty="0" err="1">
                <a:solidFill>
                  <a:srgbClr val="0070C0"/>
                </a:solidFill>
              </a:rPr>
              <a:t>istream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539750" lvl="1" indent="0">
              <a:spcBef>
                <a:spcPts val="600"/>
              </a:spcBef>
              <a:buNone/>
              <a:tabLst>
                <a:tab pos="539750" algn="l"/>
              </a:tabLst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{  //……</a:t>
            </a:r>
          </a:p>
          <a:p>
            <a:pPr marL="539750" lvl="1" indent="0">
              <a:spcBef>
                <a:spcPts val="600"/>
              </a:spcBef>
              <a:buNone/>
              <a:tabLst>
                <a:tab pos="539750" algn="l"/>
              </a:tabLst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};</a:t>
            </a:r>
          </a:p>
          <a:p>
            <a:pPr marL="539750" lvl="1" indent="0">
              <a:spcBef>
                <a:spcPts val="600"/>
              </a:spcBef>
              <a:buNone/>
              <a:tabLst>
                <a:tab pos="539750" algn="l"/>
              </a:tabLst>
              <a:defRPr/>
            </a:pPr>
            <a:r>
              <a:rPr lang="en-US" altLang="zh-CN" sz="2400" dirty="0">
                <a:solidFill>
                  <a:srgbClr val="040786"/>
                </a:solidFill>
              </a:rPr>
              <a:t>class </a:t>
            </a:r>
            <a:r>
              <a:rPr lang="en-US" altLang="zh-CN" sz="2400" dirty="0" err="1">
                <a:solidFill>
                  <a:srgbClr val="040786"/>
                </a:solidFill>
              </a:rPr>
              <a:t>ostream</a:t>
            </a:r>
            <a:endParaRPr lang="en-US" altLang="zh-CN" sz="2400" dirty="0">
              <a:solidFill>
                <a:srgbClr val="040786"/>
              </a:solidFill>
            </a:endParaRPr>
          </a:p>
          <a:p>
            <a:pPr marL="539750" lvl="1" indent="0">
              <a:spcBef>
                <a:spcPts val="600"/>
              </a:spcBef>
              <a:buNone/>
              <a:tabLst>
                <a:tab pos="539750" algn="l"/>
              </a:tabLst>
              <a:defRPr/>
            </a:pPr>
            <a:r>
              <a:rPr lang="en-US" altLang="zh-CN" sz="2400" dirty="0">
                <a:solidFill>
                  <a:srgbClr val="040786"/>
                </a:solidFill>
              </a:rPr>
              <a:t>{  //……</a:t>
            </a:r>
          </a:p>
          <a:p>
            <a:pPr marL="539750" lvl="1" indent="0">
              <a:spcBef>
                <a:spcPts val="600"/>
              </a:spcBef>
              <a:buNone/>
              <a:tabLst>
                <a:tab pos="539750" algn="l"/>
              </a:tabLst>
              <a:defRPr/>
            </a:pPr>
            <a:r>
              <a:rPr lang="en-US" altLang="zh-CN" sz="2400" dirty="0">
                <a:solidFill>
                  <a:srgbClr val="040786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64940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IO</a:t>
            </a:r>
            <a:r>
              <a:rPr lang="zh-CN" altLang="en-US" sz="3200" b="1" dirty="0">
                <a:ea typeface="+mj-ea"/>
              </a:rPr>
              <a:t>标准流类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405554"/>
          </a:xfrm>
        </p:spPr>
        <p:txBody>
          <a:bodyPr>
            <a:normAutofit/>
          </a:bodyPr>
          <a:lstStyle/>
          <a:p>
            <a:pPr marL="358775" indent="-358775"/>
            <a:r>
              <a:rPr lang="zh-CN" altLang="en-US" sz="2600" dirty="0">
                <a:ea typeface="+mj-ea"/>
              </a:rPr>
              <a:t>在</a:t>
            </a:r>
            <a:r>
              <a:rPr lang="en-US" altLang="zh-CN" sz="2600" dirty="0">
                <a:ea typeface="+mj-ea"/>
              </a:rPr>
              <a:t>iostream(.h)</a:t>
            </a:r>
            <a:r>
              <a:rPr lang="zh-CN" altLang="en-US" sz="2600" dirty="0">
                <a:ea typeface="+mj-ea"/>
              </a:rPr>
              <a:t>中还定义了全局对象:</a:t>
            </a:r>
          </a:p>
          <a:p>
            <a:pPr marL="811213" lvl="2" indent="0"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istream</a:t>
            </a:r>
            <a:r>
              <a:rPr lang="en-US" altLang="zh-CN" dirty="0">
                <a:solidFill>
                  <a:srgbClr val="0070C0"/>
                </a:solidFill>
              </a:rPr>
              <a:t>   </a:t>
            </a:r>
            <a:r>
              <a:rPr lang="en-US" altLang="zh-CN" dirty="0" err="1">
                <a:solidFill>
                  <a:srgbClr val="0070C0"/>
                </a:solidFill>
              </a:rPr>
              <a:t>cin</a:t>
            </a:r>
            <a:r>
              <a:rPr lang="en-US" altLang="zh-CN" dirty="0">
                <a:solidFill>
                  <a:srgbClr val="0070C0"/>
                </a:solidFill>
              </a:rPr>
              <a:t>(stdin); </a:t>
            </a:r>
          </a:p>
          <a:p>
            <a:pPr marL="811213" lvl="2" indent="0"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ostream</a:t>
            </a:r>
            <a:r>
              <a:rPr lang="en-US" altLang="zh-CN" dirty="0">
                <a:solidFill>
                  <a:srgbClr val="0070C0"/>
                </a:solidFill>
              </a:rPr>
              <a:t>  </a:t>
            </a:r>
            <a:r>
              <a:rPr lang="en-US" altLang="zh-CN" dirty="0" err="1">
                <a:solidFill>
                  <a:srgbClr val="0070C0"/>
                </a:solidFill>
              </a:rPr>
              <a:t>cout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stdout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811213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0070C0"/>
                </a:solidFill>
              </a:rPr>
              <a:t>……</a:t>
            </a:r>
          </a:p>
          <a:p>
            <a:pPr marL="358775" indent="-358775"/>
            <a:r>
              <a:rPr lang="en-US" altLang="zh-CN" sz="2600" dirty="0">
                <a:ea typeface="+mj-ea"/>
              </a:rPr>
              <a:t>C++</a:t>
            </a:r>
            <a:r>
              <a:rPr lang="zh-CN" altLang="en-US" sz="2600" dirty="0">
                <a:ea typeface="+mj-ea"/>
              </a:rPr>
              <a:t>可用的标准流设备有：</a:t>
            </a:r>
          </a:p>
          <a:p>
            <a:pPr marL="895350" lvl="2">
              <a:buFont typeface="Arial" panose="020B0604020202020204" pitchFamily="34" charset="0"/>
              <a:buChar char="•"/>
            </a:pPr>
            <a:r>
              <a:rPr lang="en-US" altLang="zh-CN" dirty="0" err="1"/>
              <a:t>cin</a:t>
            </a:r>
            <a:r>
              <a:rPr lang="en-US" altLang="zh-CN" dirty="0"/>
              <a:t>    </a:t>
            </a:r>
            <a:r>
              <a:rPr lang="zh-CN" altLang="en-US" dirty="0"/>
              <a:t> </a:t>
            </a:r>
            <a:r>
              <a:rPr lang="en-US" altLang="zh-CN" dirty="0"/>
              <a:t>( </a:t>
            </a:r>
            <a:r>
              <a:rPr lang="zh-CN" altLang="en-US" dirty="0"/>
              <a:t>键盘，用</a:t>
            </a:r>
            <a:r>
              <a:rPr lang="en-US" altLang="zh-CN" dirty="0"/>
              <a:t>stdin</a:t>
            </a:r>
            <a:r>
              <a:rPr lang="zh-CN" altLang="en-US" dirty="0"/>
              <a:t>构造）</a:t>
            </a:r>
          </a:p>
          <a:p>
            <a:pPr marL="895350" lvl="2">
              <a:buFont typeface="Arial" panose="020B0604020202020204" pitchFamily="34" charset="0"/>
              <a:buChar char="•"/>
            </a:pPr>
            <a:r>
              <a:rPr lang="en-US" altLang="zh-CN" dirty="0" err="1"/>
              <a:t>cout</a:t>
            </a:r>
            <a:r>
              <a:rPr lang="en-US" altLang="zh-CN" dirty="0"/>
              <a:t>  </a:t>
            </a:r>
            <a:r>
              <a:rPr lang="zh-CN" altLang="en-US" dirty="0"/>
              <a:t> </a:t>
            </a:r>
            <a:r>
              <a:rPr lang="en-US" altLang="zh-CN" dirty="0"/>
              <a:t>( </a:t>
            </a:r>
            <a:r>
              <a:rPr lang="zh-CN" altLang="en-US" dirty="0"/>
              <a:t>显示器，用</a:t>
            </a:r>
            <a:r>
              <a:rPr lang="en-US" altLang="zh-CN" dirty="0" err="1"/>
              <a:t>stdout</a:t>
            </a:r>
            <a:r>
              <a:rPr lang="zh-CN" altLang="en-US" dirty="0"/>
              <a:t>构造）</a:t>
            </a:r>
          </a:p>
          <a:p>
            <a:pPr marL="895350" lvl="2">
              <a:buFont typeface="Arial" panose="020B0604020202020204" pitchFamily="34" charset="0"/>
              <a:buChar char="•"/>
            </a:pPr>
            <a:r>
              <a:rPr lang="en-US" altLang="zh-CN" dirty="0" err="1"/>
              <a:t>cerr</a:t>
            </a:r>
            <a:r>
              <a:rPr lang="en-US" altLang="zh-CN" dirty="0"/>
              <a:t>  </a:t>
            </a:r>
            <a:r>
              <a:rPr lang="en-US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dirty="0"/>
              <a:t>( </a:t>
            </a:r>
            <a:r>
              <a:rPr lang="zh-CN" altLang="en-US" dirty="0"/>
              <a:t>显示器，用</a:t>
            </a:r>
            <a:r>
              <a:rPr lang="en-US" altLang="zh-CN" dirty="0"/>
              <a:t>stderr</a:t>
            </a:r>
            <a:r>
              <a:rPr lang="zh-CN" altLang="en-US" dirty="0"/>
              <a:t>构造）</a:t>
            </a:r>
          </a:p>
          <a:p>
            <a:pPr marL="895350" lvl="2">
              <a:buFont typeface="Arial" panose="020B0604020202020204" pitchFamily="34" charset="0"/>
              <a:buChar char="•"/>
            </a:pPr>
            <a:r>
              <a:rPr lang="en-US" altLang="zh-CN" dirty="0"/>
              <a:t>clog   ( </a:t>
            </a:r>
            <a:r>
              <a:rPr lang="zh-CN" altLang="en-US" dirty="0"/>
              <a:t>打印机 </a:t>
            </a:r>
            <a:r>
              <a:rPr lang="en-US" altLang="zh-CN" dirty="0"/>
              <a:t>)</a:t>
            </a:r>
            <a:endParaRPr lang="zh-CN" altLang="en-US" dirty="0"/>
          </a:p>
          <a:p>
            <a:pPr marL="539750" lvl="1" indent="0">
              <a:spcBef>
                <a:spcPts val="600"/>
              </a:spcBef>
              <a:buNone/>
              <a:tabLst>
                <a:tab pos="539750" algn="l"/>
              </a:tabLst>
              <a:defRPr/>
            </a:pP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740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IO</a:t>
            </a:r>
            <a:r>
              <a:rPr lang="zh-CN" altLang="en-US" sz="3200" b="1" dirty="0">
                <a:ea typeface="+mj-ea"/>
              </a:rPr>
              <a:t>标准流类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2" y="1687397"/>
            <a:ext cx="7572645" cy="4562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>
                <a:latin typeface="+mj-ea"/>
                <a:ea typeface="+mj-ea"/>
              </a:rPr>
              <a:t>说明：标准流设备中的</a:t>
            </a:r>
            <a:r>
              <a:rPr lang="en-US" altLang="zh-CN" sz="2600" dirty="0" err="1">
                <a:ea typeface="+mj-ea"/>
              </a:rPr>
              <a:t>cout</a:t>
            </a:r>
            <a:r>
              <a:rPr lang="zh-CN" altLang="en-US" sz="2600" dirty="0">
                <a:ea typeface="+mj-ea"/>
              </a:rPr>
              <a:t>和</a:t>
            </a:r>
            <a:r>
              <a:rPr lang="en-US" altLang="zh-CN" sz="2600" dirty="0" err="1">
                <a:ea typeface="+mj-ea"/>
              </a:rPr>
              <a:t>cerr</a:t>
            </a:r>
            <a:r>
              <a:rPr lang="zh-CN" altLang="en-US" sz="2600" dirty="0">
                <a:latin typeface="+mj-ea"/>
                <a:ea typeface="+mj-ea"/>
              </a:rPr>
              <a:t>都是指显示器，但后者通常不被重定向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002060"/>
                </a:solidFill>
                <a:latin typeface="+mj-ea"/>
                <a:ea typeface="+mj-ea"/>
              </a:rPr>
              <a:t>例</a:t>
            </a:r>
            <a:r>
              <a:rPr lang="en-US" altLang="zh-CN" sz="2600" dirty="0">
                <a:solidFill>
                  <a:srgbClr val="002060"/>
                </a:solidFill>
                <a:latin typeface="+mj-ea"/>
                <a:ea typeface="+mj-ea"/>
              </a:rPr>
              <a:t>: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a typeface="+mj-ea"/>
              </a:rPr>
              <a:t>(wjp77.cpp) </a:t>
            </a:r>
            <a:endParaRPr lang="en-US" altLang="zh-CN" sz="2600" dirty="0">
              <a:solidFill>
                <a:srgbClr val="002060"/>
              </a:solidFill>
              <a:latin typeface="+mj-ea"/>
              <a:ea typeface="+mj-ea"/>
            </a:endParaRPr>
          </a:p>
          <a:p>
            <a:pPr marL="442913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int  main()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{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      int  a, b, sum;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      </a:t>
            </a:r>
            <a:r>
              <a:rPr lang="en-US" altLang="zh-CN" sz="2200" dirty="0" err="1">
                <a:solidFill>
                  <a:srgbClr val="0070C0"/>
                </a:solidFill>
                <a:ea typeface="+mj-ea"/>
              </a:rPr>
              <a:t>cerr</a:t>
            </a: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&lt;&lt;</a:t>
            </a:r>
            <a:r>
              <a:rPr lang="en-US" altLang="zh-CN" sz="2200" dirty="0">
                <a:solidFill>
                  <a:srgbClr val="0070C0"/>
                </a:solidFill>
                <a:ea typeface="Yu Gothic UI" panose="020B0500000000000000" pitchFamily="34" charset="-128"/>
              </a:rPr>
              <a:t>"</a:t>
            </a:r>
            <a:r>
              <a:rPr lang="zh-CN" altLang="en-US" sz="2000" dirty="0">
                <a:solidFill>
                  <a:srgbClr val="0070C0"/>
                </a:solidFill>
                <a:ea typeface="+mj-ea"/>
              </a:rPr>
              <a:t>输入</a:t>
            </a: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2</a:t>
            </a:r>
            <a:r>
              <a:rPr lang="zh-CN" altLang="en-US" sz="2000" dirty="0">
                <a:solidFill>
                  <a:srgbClr val="0070C0"/>
                </a:solidFill>
                <a:ea typeface="+mj-ea"/>
              </a:rPr>
              <a:t>个整数</a:t>
            </a: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:</a:t>
            </a:r>
            <a:r>
              <a:rPr lang="en-US" altLang="zh-CN" sz="2200" dirty="0">
                <a:solidFill>
                  <a:srgbClr val="0070C0"/>
                </a:solidFill>
                <a:ea typeface="Yu Gothic UI" panose="020B0500000000000000" pitchFamily="34" charset="-128"/>
              </a:rPr>
              <a:t>"</a:t>
            </a: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      </a:t>
            </a:r>
            <a:r>
              <a:rPr lang="en-US" altLang="zh-CN" sz="2200" dirty="0" err="1">
                <a:solidFill>
                  <a:srgbClr val="0070C0"/>
                </a:solidFill>
                <a:ea typeface="+mj-ea"/>
              </a:rPr>
              <a:t>cin</a:t>
            </a: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&gt;&gt;a&gt;&gt;b;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      sum</a:t>
            </a:r>
            <a:r>
              <a:rPr lang="en-US" altLang="zh-CN" sz="2000" dirty="0">
                <a:solidFill>
                  <a:srgbClr val="0070C0"/>
                </a:solidFill>
                <a:ea typeface="+mj-ea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=</a:t>
            </a:r>
            <a:r>
              <a:rPr lang="en-US" altLang="zh-CN" sz="2000" dirty="0">
                <a:solidFill>
                  <a:srgbClr val="0070C0"/>
                </a:solidFill>
                <a:ea typeface="+mj-ea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a</a:t>
            </a:r>
            <a:r>
              <a:rPr lang="en-US" altLang="zh-CN" sz="1800" dirty="0">
                <a:solidFill>
                  <a:srgbClr val="0070C0"/>
                </a:solidFill>
                <a:ea typeface="+mj-ea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+</a:t>
            </a:r>
            <a:r>
              <a:rPr lang="en-US" altLang="zh-CN" sz="1800" dirty="0">
                <a:solidFill>
                  <a:srgbClr val="0070C0"/>
                </a:solidFill>
                <a:ea typeface="+mj-ea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b;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      </a:t>
            </a:r>
            <a:r>
              <a:rPr lang="en-US" altLang="zh-CN" sz="2200" dirty="0" err="1">
                <a:solidFill>
                  <a:srgbClr val="0070C0"/>
                </a:solidFill>
                <a:ea typeface="+mj-ea"/>
              </a:rPr>
              <a:t>cout</a:t>
            </a: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&lt;&lt;sum&lt;&lt;</a:t>
            </a:r>
            <a:r>
              <a:rPr lang="en-US" altLang="zh-CN" sz="2200" dirty="0" err="1">
                <a:solidFill>
                  <a:srgbClr val="0070C0"/>
                </a:solidFill>
                <a:ea typeface="+mj-ea"/>
              </a:rPr>
              <a:t>endl</a:t>
            </a: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      return 0;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  <a:ea typeface="+mj-ea"/>
              </a:rPr>
              <a:t>}</a:t>
            </a:r>
            <a:endParaRPr lang="en-US" altLang="zh-CN" sz="2200" dirty="0">
              <a:ea typeface="+mj-ea"/>
            </a:endParaRPr>
          </a:p>
          <a:p>
            <a:pPr marL="539750" lvl="1" indent="0">
              <a:spcBef>
                <a:spcPts val="600"/>
              </a:spcBef>
              <a:buNone/>
              <a:tabLst>
                <a:tab pos="539750" algn="l"/>
              </a:tabLst>
              <a:defRPr/>
            </a:pP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55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23:56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11.1.2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IO</a:t>
            </a:r>
            <a:r>
              <a:rPr lang="zh-CN" altLang="en-US" sz="3200" b="1" dirty="0">
                <a:ea typeface="+mj-ea"/>
              </a:rPr>
              <a:t>标准流类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668952"/>
          </a:xfrm>
        </p:spPr>
        <p:txBody>
          <a:bodyPr>
            <a:normAutofit/>
          </a:bodyPr>
          <a:lstStyle/>
          <a:p>
            <a:pPr marL="358775" indent="-358775"/>
            <a:r>
              <a:rPr lang="zh-CN" altLang="en-US" sz="2600" dirty="0">
                <a:ea typeface="+mj-ea"/>
              </a:rPr>
              <a:t>在</a:t>
            </a:r>
            <a:r>
              <a:rPr lang="en-US" altLang="zh-CN" sz="2600" dirty="0" err="1">
                <a:ea typeface="+mj-ea"/>
              </a:rPr>
              <a:t>ostream</a:t>
            </a:r>
            <a:r>
              <a:rPr lang="zh-CN" altLang="en-US" sz="2600" dirty="0">
                <a:ea typeface="+mj-ea"/>
              </a:rPr>
              <a:t>类中，还重载了若干 </a:t>
            </a:r>
            <a:r>
              <a:rPr lang="en-US" altLang="zh-CN" sz="2800" dirty="0">
                <a:ea typeface="Yu Gothic UI" panose="020B0500000000000000" pitchFamily="34" charset="-128"/>
              </a:rPr>
              <a:t>“</a:t>
            </a:r>
            <a:r>
              <a:rPr lang="en-US" altLang="zh-CN" sz="2600" dirty="0">
                <a:ea typeface="+mj-ea"/>
              </a:rPr>
              <a:t>&lt;&lt;</a:t>
            </a:r>
            <a:r>
              <a:rPr lang="en-US" altLang="zh-CN" sz="2800" dirty="0">
                <a:ea typeface="Yu Gothic UI" panose="020B0500000000000000" pitchFamily="34" charset="-128"/>
              </a:rPr>
              <a:t>” </a:t>
            </a:r>
            <a:r>
              <a:rPr lang="zh-CN" altLang="en-US" sz="2600" dirty="0">
                <a:ea typeface="+mj-ea"/>
              </a:rPr>
              <a:t>运算符函数</a:t>
            </a:r>
          </a:p>
          <a:p>
            <a:pPr marL="631825" lvl="2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class </a:t>
            </a:r>
            <a:r>
              <a:rPr lang="en-US" altLang="zh-CN" dirty="0" err="1">
                <a:solidFill>
                  <a:srgbClr val="0070C0"/>
                </a:solidFill>
              </a:rPr>
              <a:t>ostream</a:t>
            </a:r>
            <a:endParaRPr lang="en-US" altLang="zh-CN" dirty="0">
              <a:solidFill>
                <a:srgbClr val="0070C0"/>
              </a:solidFill>
            </a:endParaRPr>
          </a:p>
          <a:p>
            <a:pPr marL="631825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{</a:t>
            </a:r>
          </a:p>
          <a:p>
            <a:pPr marL="631825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 public:</a:t>
            </a:r>
          </a:p>
          <a:p>
            <a:pPr marL="631825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</a:t>
            </a:r>
            <a:r>
              <a:rPr lang="en-US" altLang="zh-CN" dirty="0" err="1">
                <a:solidFill>
                  <a:srgbClr val="0070C0"/>
                </a:solidFill>
              </a:rPr>
              <a:t>ostream</a:t>
            </a:r>
            <a:r>
              <a:rPr lang="en-US" altLang="zh-CN" dirty="0">
                <a:solidFill>
                  <a:srgbClr val="0070C0"/>
                </a:solidFill>
              </a:rPr>
              <a:t>&amp; operator&lt;&lt;(char);     </a:t>
            </a:r>
            <a:r>
              <a:rPr lang="en-US" altLang="zh-CN" sz="2000" dirty="0">
                <a:solidFill>
                  <a:srgbClr val="7030A0"/>
                </a:solidFill>
              </a:rPr>
              <a:t>//char</a:t>
            </a:r>
            <a:r>
              <a:rPr lang="zh-CN" altLang="en-US" sz="2000" dirty="0">
                <a:solidFill>
                  <a:srgbClr val="7030A0"/>
                </a:solidFill>
              </a:rPr>
              <a:t>类的友元</a:t>
            </a:r>
          </a:p>
          <a:p>
            <a:pPr marL="631825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</a:t>
            </a:r>
            <a:r>
              <a:rPr lang="en-US" altLang="zh-CN" dirty="0" err="1">
                <a:solidFill>
                  <a:srgbClr val="0070C0"/>
                </a:solidFill>
              </a:rPr>
              <a:t>ostream</a:t>
            </a:r>
            <a:r>
              <a:rPr lang="en-US" altLang="zh-CN" dirty="0">
                <a:solidFill>
                  <a:srgbClr val="0070C0"/>
                </a:solidFill>
              </a:rPr>
              <a:t>&amp; operator&lt;&lt;(int);     </a:t>
            </a:r>
            <a:r>
              <a:rPr lang="en-US" altLang="zh-CN" sz="2200" dirty="0">
                <a:solidFill>
                  <a:srgbClr val="0070C0"/>
                </a:solidFill>
              </a:rPr>
              <a:t>   </a:t>
            </a:r>
            <a:r>
              <a:rPr lang="en-US" altLang="zh-CN" sz="2000" dirty="0">
                <a:solidFill>
                  <a:srgbClr val="7030A0"/>
                </a:solidFill>
              </a:rPr>
              <a:t>//int</a:t>
            </a:r>
            <a:r>
              <a:rPr lang="zh-CN" altLang="en-US" sz="2000" dirty="0">
                <a:solidFill>
                  <a:srgbClr val="7030A0"/>
                </a:solidFill>
              </a:rPr>
              <a:t>类的友元</a:t>
            </a:r>
          </a:p>
          <a:p>
            <a:pPr marL="631825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</a:t>
            </a:r>
            <a:r>
              <a:rPr lang="en-US" altLang="zh-CN" dirty="0" err="1">
                <a:solidFill>
                  <a:srgbClr val="0070C0"/>
                </a:solidFill>
              </a:rPr>
              <a:t>ostream</a:t>
            </a:r>
            <a:r>
              <a:rPr lang="en-US" altLang="zh-CN" dirty="0">
                <a:solidFill>
                  <a:srgbClr val="0070C0"/>
                </a:solidFill>
              </a:rPr>
              <a:t>&amp; operator&lt;&lt;(short);    </a:t>
            </a:r>
            <a:r>
              <a:rPr lang="en-US" altLang="zh-CN" sz="2000" dirty="0">
                <a:solidFill>
                  <a:srgbClr val="7030A0"/>
                </a:solidFill>
              </a:rPr>
              <a:t>//short</a:t>
            </a:r>
            <a:r>
              <a:rPr lang="zh-CN" altLang="en-US" sz="2000" dirty="0">
                <a:solidFill>
                  <a:srgbClr val="7030A0"/>
                </a:solidFill>
              </a:rPr>
              <a:t>类的友元</a:t>
            </a:r>
          </a:p>
          <a:p>
            <a:pPr marL="631825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70C0"/>
                </a:solidFill>
              </a:rPr>
              <a:t>     </a:t>
            </a:r>
            <a:r>
              <a:rPr lang="en-US" altLang="zh-CN" dirty="0" err="1">
                <a:solidFill>
                  <a:srgbClr val="0070C0"/>
                </a:solidFill>
              </a:rPr>
              <a:t>ostream</a:t>
            </a:r>
            <a:r>
              <a:rPr lang="en-US" altLang="zh-CN" dirty="0">
                <a:solidFill>
                  <a:srgbClr val="0070C0"/>
                </a:solidFill>
              </a:rPr>
              <a:t>&amp; operator&lt;&lt;(float);</a:t>
            </a:r>
          </a:p>
          <a:p>
            <a:pPr marL="631825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</a:t>
            </a:r>
            <a:r>
              <a:rPr lang="en-US" altLang="zh-CN" dirty="0" err="1">
                <a:solidFill>
                  <a:srgbClr val="0070C0"/>
                </a:solidFill>
              </a:rPr>
              <a:t>ostream</a:t>
            </a:r>
            <a:r>
              <a:rPr lang="en-US" altLang="zh-CN" dirty="0">
                <a:solidFill>
                  <a:srgbClr val="0070C0"/>
                </a:solidFill>
              </a:rPr>
              <a:t>&amp; operator&lt;&lt;(double);</a:t>
            </a:r>
          </a:p>
          <a:p>
            <a:pPr marL="631825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</a:t>
            </a:r>
            <a:r>
              <a:rPr lang="en-US" altLang="zh-CN" dirty="0" err="1">
                <a:solidFill>
                  <a:srgbClr val="0070C0"/>
                </a:solidFill>
              </a:rPr>
              <a:t>ostream</a:t>
            </a:r>
            <a:r>
              <a:rPr lang="en-US" altLang="zh-CN" dirty="0">
                <a:solidFill>
                  <a:srgbClr val="0070C0"/>
                </a:solidFill>
              </a:rPr>
              <a:t>&amp; operator&lt;&lt;(int*);</a:t>
            </a:r>
          </a:p>
          <a:p>
            <a:pPr marL="631825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……</a:t>
            </a:r>
          </a:p>
          <a:p>
            <a:pPr marL="631825" lvl="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};</a:t>
            </a:r>
          </a:p>
          <a:p>
            <a:pPr marL="442913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600" dirty="0">
                <a:solidFill>
                  <a:srgbClr val="002060"/>
                </a:solidFill>
              </a:rPr>
              <a:t>这些函数分别是相应类型的友元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404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12187</TotalTime>
  <Words>3584</Words>
  <Application>Microsoft Office PowerPoint</Application>
  <PresentationFormat>全屏显示(4:3)</PresentationFormat>
  <Paragraphs>621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Yu Gothic UI</vt:lpstr>
      <vt:lpstr>黑体</vt:lpstr>
      <vt:lpstr>华文新魏</vt:lpstr>
      <vt:lpstr>华文行楷</vt:lpstr>
      <vt:lpstr>宋体</vt:lpstr>
      <vt:lpstr>新宋体</vt:lpstr>
      <vt:lpstr>幼圆</vt:lpstr>
      <vt:lpstr>Arial</vt:lpstr>
      <vt:lpstr>Calibri</vt:lpstr>
      <vt:lpstr>Cambria</vt:lpstr>
      <vt:lpstr>Times New Roman</vt:lpstr>
      <vt:lpstr>Wingdings</vt:lpstr>
      <vt:lpstr>Office 主题</vt:lpstr>
      <vt:lpstr>面向对象程序设计</vt:lpstr>
      <vt:lpstr>第11章  IO流</vt:lpstr>
      <vt:lpstr>11.1  I/O标准流类</vt:lpstr>
      <vt:lpstr>11.1.1 printf和scanf的缺陷</vt:lpstr>
      <vt:lpstr>11.1.1 printf和scanf的缺陷</vt:lpstr>
      <vt:lpstr>11.1.2 IO标准流类</vt:lpstr>
      <vt:lpstr>11.1.2 IO标准流类</vt:lpstr>
      <vt:lpstr>11.1.2 IO标准流类</vt:lpstr>
      <vt:lpstr>11.1.2 IO标准流类</vt:lpstr>
      <vt:lpstr>11.1.2 IO标准流类</vt:lpstr>
      <vt:lpstr>11.1.2 IO标准流类</vt:lpstr>
      <vt:lpstr>11.2  重载插入运算符</vt:lpstr>
      <vt:lpstr>11.2.1 重载插入运算符的必要性</vt:lpstr>
      <vt:lpstr>11.2.2 重载插入运算符</vt:lpstr>
      <vt:lpstr>11.2.2 重载插入运算符</vt:lpstr>
      <vt:lpstr>11.2.2 重载插入运算符</vt:lpstr>
      <vt:lpstr>11.2.2 重载插入运算符</vt:lpstr>
      <vt:lpstr>11.2.2 重载插入运算符</vt:lpstr>
      <vt:lpstr>11.2.3 重载插入运算符和虚函数</vt:lpstr>
      <vt:lpstr>11.2.3 重载插入运算符和虚函数</vt:lpstr>
      <vt:lpstr>11.3  文件流类和文件操作</vt:lpstr>
      <vt:lpstr>11.3.1 与文件有关的类</vt:lpstr>
      <vt:lpstr>11.3.2  fstream</vt:lpstr>
      <vt:lpstr>11.3.2  fstream</vt:lpstr>
      <vt:lpstr>11.3.2  fstream</vt:lpstr>
      <vt:lpstr>11.3.2  fstream</vt:lpstr>
      <vt:lpstr>11.3.2  fstream</vt:lpstr>
      <vt:lpstr>11.3.2  fstream</vt:lpstr>
      <vt:lpstr>11.3.3  ifstream和ofstream</vt:lpstr>
      <vt:lpstr>11.3.3  ifstream和ofstream</vt:lpstr>
      <vt:lpstr>11.3.3  ifstream和ofstream</vt:lpstr>
      <vt:lpstr>11.3.3  ifstream和ofstream</vt:lpstr>
      <vt:lpstr>11.3.4  常用成员函数</vt:lpstr>
      <vt:lpstr>11.4  字串流类</vt:lpstr>
      <vt:lpstr>11.4.1 与字串有关的类</vt:lpstr>
      <vt:lpstr>11.4.2  istrstream</vt:lpstr>
      <vt:lpstr>11.4.2  istrstream</vt:lpstr>
      <vt:lpstr>11.4.2  istrstream</vt:lpstr>
      <vt:lpstr>11.4.2  istrstream</vt:lpstr>
      <vt:lpstr>11.4.3  ostrstream</vt:lpstr>
      <vt:lpstr>11.4.3  ostrstream</vt:lpstr>
      <vt:lpstr>11.5  控制符和I/O成员函数</vt:lpstr>
      <vt:lpstr>11.5.1 格式控制</vt:lpstr>
      <vt:lpstr>11.5.1 格式控制</vt:lpstr>
      <vt:lpstr>11.5.1 格式控制</vt:lpstr>
      <vt:lpstr>11.5.2  I/O成员函数</vt:lpstr>
      <vt:lpstr>11.5.2  I/O成员函数</vt:lpstr>
      <vt:lpstr>11.5.2  I/O成员函数</vt:lpstr>
      <vt:lpstr>11.5.2  I/O成员函数</vt:lpstr>
      <vt:lpstr>11.5.2  I/O成员函数</vt:lpstr>
      <vt:lpstr>11.5.2  I/O成员函数</vt:lpstr>
      <vt:lpstr>作  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王金鹏</dc:creator>
  <cp:lastModifiedBy>admin</cp:lastModifiedBy>
  <cp:revision>1358</cp:revision>
  <dcterms:created xsi:type="dcterms:W3CDTF">2019-03-27T11:53:56Z</dcterms:created>
  <dcterms:modified xsi:type="dcterms:W3CDTF">2022-04-25T15:57:48Z</dcterms:modified>
</cp:coreProperties>
</file>