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42" r:id="rId3"/>
    <p:sldId id="260" r:id="rId4"/>
    <p:sldId id="547" r:id="rId5"/>
    <p:sldId id="718" r:id="rId6"/>
    <p:sldId id="719" r:id="rId7"/>
    <p:sldId id="720" r:id="rId8"/>
    <p:sldId id="721" r:id="rId9"/>
    <p:sldId id="676" r:id="rId10"/>
    <p:sldId id="677" r:id="rId11"/>
    <p:sldId id="722" r:id="rId12"/>
    <p:sldId id="680" r:id="rId13"/>
    <p:sldId id="723" r:id="rId14"/>
    <p:sldId id="724" r:id="rId15"/>
    <p:sldId id="725" r:id="rId16"/>
    <p:sldId id="726" r:id="rId17"/>
    <p:sldId id="727" r:id="rId18"/>
    <p:sldId id="728" r:id="rId19"/>
    <p:sldId id="729" r:id="rId20"/>
    <p:sldId id="731" r:id="rId21"/>
    <p:sldId id="732" r:id="rId22"/>
    <p:sldId id="733" r:id="rId23"/>
    <p:sldId id="734" r:id="rId24"/>
    <p:sldId id="735" r:id="rId25"/>
    <p:sldId id="736" r:id="rId26"/>
    <p:sldId id="737" r:id="rId27"/>
    <p:sldId id="754" r:id="rId28"/>
    <p:sldId id="755" r:id="rId29"/>
    <p:sldId id="738" r:id="rId30"/>
    <p:sldId id="739" r:id="rId31"/>
    <p:sldId id="740" r:id="rId32"/>
    <p:sldId id="741" r:id="rId33"/>
    <p:sldId id="742" r:id="rId34"/>
    <p:sldId id="743" r:id="rId35"/>
    <p:sldId id="744" r:id="rId36"/>
    <p:sldId id="746" r:id="rId37"/>
    <p:sldId id="747" r:id="rId38"/>
    <p:sldId id="749" r:id="rId39"/>
    <p:sldId id="748" r:id="rId40"/>
    <p:sldId id="750" r:id="rId41"/>
    <p:sldId id="751" r:id="rId42"/>
    <p:sldId id="752" r:id="rId43"/>
    <p:sldId id="753" r:id="rId44"/>
    <p:sldId id="694" r:id="rId4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F5175"/>
    <a:srgbClr val="CC00CC"/>
    <a:srgbClr val="FF00FF"/>
    <a:srgbClr val="060ABA"/>
    <a:srgbClr val="1619AC"/>
    <a:srgbClr val="040786"/>
    <a:srgbClr val="10147A"/>
    <a:srgbClr val="9395F1"/>
    <a:srgbClr val="858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3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283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057E3-7D89-1240-9356-629615353FFE}" type="datetime1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6FAC2-920C-6544-8DF7-4DBCEDABD6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11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4B09E-4045-9E4B-B42C-D35639D5ED05}" type="datetime1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7E3B2-5006-0748-8CA0-8B82F592B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54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8906" y="1951131"/>
            <a:ext cx="7772400" cy="1470025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7F2FB0-5163-44A6-8FB4-AD676259AA50}" type="datetime10">
              <a:rPr kumimoji="1" lang="zh-CN" altLang="en-US" smtClean="0"/>
              <a:pPr/>
              <a:t>06:12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49"/>
            <a:ext cx="28956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13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buFont typeface="Wingdings" pitchFamily="2" charset="2"/>
              <a:buChar char="Ø"/>
              <a:defRPr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 marL="1143000" indent="-228600">
              <a:buFont typeface="Wingdings" pitchFamily="2" charset="2"/>
              <a:buChar char="n"/>
              <a:defRPr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ea typeface="+mj-ea"/>
                <a:cs typeface="Times New Roman" pitchFamily="18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59BD8A57-B52F-4508-A8B3-449E4409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42B963-3E6C-4D03-ADBA-403DAADE1DFA}" type="datetime10">
              <a:rPr kumimoji="1" lang="zh-CN" altLang="en-US" smtClean="0"/>
              <a:pPr/>
              <a:t>06:12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02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42B963-3E6C-4D03-ADBA-403DAADE1DFA}" type="datetime10">
              <a:rPr kumimoji="1" lang="zh-CN" altLang="en-US" smtClean="0"/>
              <a:pPr/>
              <a:t>06:12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24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E97718-E45A-4EAF-9421-0869FD2D36E5}" type="datetime10">
              <a:rPr kumimoji="1" lang="zh-CN" altLang="en-US" smtClean="0"/>
              <a:pPr/>
              <a:t>06:12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57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6F5299-5420-44D3-A32D-CAF104D083E5}" type="datetime10">
              <a:rPr kumimoji="1" lang="zh-CN" altLang="en-US" smtClean="0"/>
              <a:pPr/>
              <a:t>06:12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88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2734" y="274638"/>
            <a:ext cx="699853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4424" y="1600200"/>
            <a:ext cx="786204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24FE024-D72A-4509-8630-33DB5B33D685}" type="datetime10">
              <a:rPr kumimoji="1" lang="zh-CN" altLang="en-US" smtClean="0"/>
              <a:pPr/>
              <a:t>06:12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kumimoji="1" lang="en-US" altLang="zh-CN"/>
              <a:t>1</a:t>
            </a:r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433318"/>
            <a:ext cx="9144000" cy="139642"/>
          </a:xfrm>
          <a:prstGeom prst="rect">
            <a:avLst/>
          </a:prstGeom>
          <a:gradFill flip="none" rotWithShape="1">
            <a:gsLst>
              <a:gs pos="0">
                <a:srgbClr val="1619AC"/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操作按钮: 后退或上一个 9">
            <a:hlinkClick r:id="" action="ppaction://hlinkshowjump?jump=previousslide" highlightClick="1"/>
          </p:cNvPr>
          <p:cNvSpPr/>
          <p:nvPr userDrawn="1"/>
        </p:nvSpPr>
        <p:spPr>
          <a:xfrm>
            <a:off x="3890683" y="6472516"/>
            <a:ext cx="267658" cy="243833"/>
          </a:xfrm>
          <a:prstGeom prst="actionButtonBackPrevious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操作按钮: 前进或下一个 10">
            <a:hlinkClick r:id="" action="ppaction://hlinkshowjump?jump=nextslide" highlightClick="1"/>
          </p:cNvPr>
          <p:cNvSpPr/>
          <p:nvPr userDrawn="1"/>
        </p:nvSpPr>
        <p:spPr>
          <a:xfrm>
            <a:off x="4509247" y="6472516"/>
            <a:ext cx="256181" cy="248959"/>
          </a:xfrm>
          <a:prstGeom prst="actionButtonForwardNex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操作按钮: 主页 11">
            <a:hlinkClick r:id="" action="ppaction://hlinkshowjump?jump=firstslide" highlightClick="1"/>
          </p:cNvPr>
          <p:cNvSpPr/>
          <p:nvPr userDrawn="1"/>
        </p:nvSpPr>
        <p:spPr>
          <a:xfrm>
            <a:off x="3299012" y="6472517"/>
            <a:ext cx="278667" cy="243834"/>
          </a:xfrm>
          <a:prstGeom prst="actionButtonHom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操作按钮: 结束 12">
            <a:hlinkClick r:id="" action="ppaction://hlinkshowjump?jump=lastslide" highlightClick="1"/>
          </p:cNvPr>
          <p:cNvSpPr/>
          <p:nvPr userDrawn="1"/>
        </p:nvSpPr>
        <p:spPr>
          <a:xfrm>
            <a:off x="5692588" y="6472517"/>
            <a:ext cx="255622" cy="248958"/>
          </a:xfrm>
          <a:prstGeom prst="actionButtonEnd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操作按钮: 返回 14">
            <a:hlinkClick r:id="" action="ppaction://hlinkshowjump?jump=lastslideviewed" highlightClick="1"/>
          </p:cNvPr>
          <p:cNvSpPr/>
          <p:nvPr userDrawn="1"/>
        </p:nvSpPr>
        <p:spPr>
          <a:xfrm>
            <a:off x="5109882" y="6472516"/>
            <a:ext cx="251296" cy="248959"/>
          </a:xfrm>
          <a:prstGeom prst="actionButtonReturn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1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90"/>
          </a:solidFill>
          <a:latin typeface="Times New Roman" pitchFamily="18" charset="0"/>
          <a:ea typeface="华文行楷" pitchFamily="2" charset="-122"/>
          <a:cs typeface="Times New Roman" pitchFamily="18" charset="0"/>
        </a:defRPr>
      </a:lvl1pPr>
    </p:titleStyle>
    <p:bodyStyle>
      <a:lvl1pPr marL="179388" indent="-179388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pitchFamily="2" charset="2"/>
        <a:buChar char="u"/>
        <a:defRPr sz="2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1894" y="1509965"/>
            <a:ext cx="7700211" cy="1470025"/>
          </a:xfrm>
        </p:spPr>
        <p:txBody>
          <a:bodyPr>
            <a:normAutofit/>
          </a:bodyPr>
          <a:lstStyle/>
          <a:p>
            <a:r>
              <a:rPr kumimoji="1" lang="zh-CN" altLang="en-US" sz="6000" b="1" dirty="0">
                <a:ea typeface="黑体" panose="02010609060101010101" pitchFamily="49" charset="-122"/>
              </a:rPr>
              <a:t>面向对象程序设计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741148" y="4167739"/>
            <a:ext cx="7700210" cy="1867302"/>
          </a:xfrm>
        </p:spPr>
        <p:txBody>
          <a:bodyPr/>
          <a:lstStyle/>
          <a:p>
            <a:r>
              <a:rPr kumimoji="1" lang="zh-CN" altLang="en-US" sz="2800" dirty="0">
                <a:solidFill>
                  <a:schemeClr val="tx1"/>
                </a:solidFill>
              </a:rPr>
              <a:t>山东工商学院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r>
              <a:rPr kumimoji="1" lang="zh-CN" altLang="en-US" sz="2400" b="1" dirty="0">
                <a:solidFill>
                  <a:schemeClr val="tx1"/>
                </a:solidFill>
                <a:latin typeface="新宋体" pitchFamily="49" charset="-122"/>
                <a:ea typeface="新宋体" pitchFamily="49" charset="-122"/>
              </a:rPr>
              <a:t>计算机科学与技术学院</a:t>
            </a:r>
            <a:endParaRPr kumimoji="1" lang="en-US" altLang="zh-CN" sz="2400" b="1" dirty="0">
              <a:solidFill>
                <a:schemeClr val="tx1"/>
              </a:solidFill>
              <a:latin typeface="新宋体" pitchFamily="49" charset="-122"/>
              <a:ea typeface="新宋体" pitchFamily="49" charset="-122"/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王金鹏</a:t>
            </a:r>
          </a:p>
        </p:txBody>
      </p:sp>
    </p:spTree>
    <p:extLst>
      <p:ext uri="{BB962C8B-B14F-4D97-AF65-F5344CB8AC3E}">
        <p14:creationId xmlns:p14="http://schemas.microsoft.com/office/powerpoint/2010/main" val="262531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7.2.1 </a:t>
            </a:r>
            <a:r>
              <a:rPr lang="zh-CN" altLang="en-US" sz="3200" b="1" dirty="0">
                <a:ea typeface="+mj-ea"/>
              </a:rPr>
              <a:t>派生类的访问控制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3651" y="1743959"/>
            <a:ext cx="7464914" cy="4612391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/>
              <a:t>派生类的访问控制（</a:t>
            </a:r>
            <a:r>
              <a:rPr lang="zh-CN" altLang="en-US" sz="2800" dirty="0">
                <a:solidFill>
                  <a:srgbClr val="CC00CC"/>
                </a:solidFill>
              </a:rPr>
              <a:t>公有继承下</a:t>
            </a:r>
            <a:r>
              <a:rPr lang="zh-CN" altLang="en-US" sz="2800" dirty="0"/>
              <a:t>）：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400" dirty="0"/>
              <a:t>基类中的</a:t>
            </a:r>
            <a:r>
              <a:rPr lang="en-US" altLang="zh-CN" sz="2400" dirty="0"/>
              <a:t>public</a:t>
            </a:r>
            <a:r>
              <a:rPr lang="zh-CN" altLang="en-US" sz="2400" dirty="0"/>
              <a:t>成员，派生类自然可以访问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400" dirty="0"/>
              <a:t>基类中的</a:t>
            </a:r>
            <a:r>
              <a:rPr lang="en-US" altLang="zh-CN" sz="2400" dirty="0"/>
              <a:t>protected</a:t>
            </a:r>
            <a:r>
              <a:rPr lang="zh-CN" altLang="en-US" sz="2400" dirty="0"/>
              <a:t>成员，派生类也可以访问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400" dirty="0"/>
              <a:t>基类中的</a:t>
            </a:r>
            <a:r>
              <a:rPr lang="en-US" altLang="zh-CN" sz="2400" dirty="0"/>
              <a:t>private</a:t>
            </a:r>
            <a:r>
              <a:rPr lang="zh-CN" altLang="en-US" sz="2400" dirty="0"/>
              <a:t>成员，派生类不能访问</a:t>
            </a:r>
          </a:p>
          <a:p>
            <a:pPr marL="442913" lvl="1" indent="-179388">
              <a:lnSpc>
                <a:spcPct val="120000"/>
              </a:lnSpc>
              <a:spcBef>
                <a:spcPts val="1800"/>
              </a:spcBef>
              <a:buNone/>
              <a:defRPr/>
            </a:pPr>
            <a:r>
              <a:rPr lang="zh-CN" altLang="en-US" dirty="0">
                <a:solidFill>
                  <a:srgbClr val="002060"/>
                </a:solidFill>
              </a:rPr>
              <a:t>下面的程序有</a:t>
            </a:r>
            <a:r>
              <a:rPr lang="en-US" altLang="zh-CN" dirty="0">
                <a:solidFill>
                  <a:srgbClr val="002060"/>
                </a:solidFill>
              </a:rPr>
              <a:t>6</a:t>
            </a:r>
            <a:r>
              <a:rPr lang="zh-CN" altLang="en-US" dirty="0">
                <a:solidFill>
                  <a:srgbClr val="002060"/>
                </a:solidFill>
              </a:rPr>
              <a:t>处错误： </a:t>
            </a:r>
            <a:endParaRPr lang="en-US" altLang="zh-CN" dirty="0">
              <a:solidFill>
                <a:srgbClr val="002060"/>
              </a:solidFill>
            </a:endParaRPr>
          </a:p>
          <a:p>
            <a:pPr marL="715963" lvl="2" indent="-2730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2060"/>
                </a:solidFill>
              </a:rPr>
              <a:t>前</a:t>
            </a:r>
            <a:r>
              <a:rPr lang="en-US" altLang="zh-CN" dirty="0">
                <a:solidFill>
                  <a:srgbClr val="002060"/>
                </a:solidFill>
              </a:rPr>
              <a:t>2</a:t>
            </a:r>
            <a:r>
              <a:rPr lang="zh-CN" altLang="en-US" dirty="0">
                <a:solidFill>
                  <a:srgbClr val="002060"/>
                </a:solidFill>
              </a:rPr>
              <a:t>处是因为子类对象访问了父类的私有成员</a:t>
            </a:r>
            <a:endParaRPr lang="en-US" altLang="zh-CN" dirty="0">
              <a:solidFill>
                <a:srgbClr val="002060"/>
              </a:solidFill>
            </a:endParaRPr>
          </a:p>
          <a:p>
            <a:pPr marL="715963" lvl="2" indent="-2730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2060"/>
                </a:solidFill>
              </a:rPr>
              <a:t>后</a:t>
            </a:r>
            <a:r>
              <a:rPr lang="en-US" altLang="zh-CN" dirty="0">
                <a:solidFill>
                  <a:srgbClr val="002060"/>
                </a:solidFill>
              </a:rPr>
              <a:t>4</a:t>
            </a:r>
            <a:r>
              <a:rPr lang="zh-CN" altLang="en-US" dirty="0">
                <a:solidFill>
                  <a:srgbClr val="002060"/>
                </a:solidFill>
              </a:rPr>
              <a:t>处则是因为外界访问了类的保护或私有成员  </a:t>
            </a:r>
            <a:endParaRPr lang="en-US" altLang="zh-CN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10000"/>
              </a:lnSpc>
              <a:buNone/>
              <a:defRPr/>
            </a:pPr>
            <a:endParaRPr lang="zh-CN" altLang="en-US" sz="2600" dirty="0">
              <a:solidFill>
                <a:srgbClr val="7030A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7028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7.2.1 </a:t>
            </a:r>
            <a:r>
              <a:rPr lang="zh-CN" altLang="en-US" sz="3200" b="1" dirty="0">
                <a:ea typeface="+mj-ea"/>
              </a:rPr>
              <a:t>派生类的访问控制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A205611-18D0-4BD0-B5BD-E5138BFE4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0" y="1799404"/>
            <a:ext cx="2647998" cy="43217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class Base{</a:t>
            </a:r>
          </a:p>
          <a:p>
            <a:pPr marL="914400" marR="0" lvl="4" indent="-45720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int a;</a:t>
            </a:r>
          </a:p>
          <a:p>
            <a:pPr marL="914400" marR="0" lvl="4" indent="-45720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void f1(){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cout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&lt;&lt;a;}</a:t>
            </a:r>
          </a:p>
          <a:p>
            <a:pPr marL="4572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Verdana" panose="020B0604030504040204" pitchFamily="34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protected:</a:t>
            </a:r>
          </a:p>
          <a:p>
            <a:pPr marL="914400" marR="0" lvl="4" indent="-45720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int b;</a:t>
            </a:r>
          </a:p>
          <a:p>
            <a:pPr marL="914400" marR="0" lvl="4" indent="-45720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void f2(){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cout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&lt;&lt;b;}</a:t>
            </a:r>
          </a:p>
          <a:p>
            <a:pPr marL="4572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Verdana" panose="020B0604030504040204" pitchFamily="34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public:</a:t>
            </a:r>
          </a:p>
          <a:p>
            <a:pPr marL="914400" marR="0" lvl="4" indent="-45720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int c;</a:t>
            </a:r>
          </a:p>
          <a:p>
            <a:pPr marL="914400" marR="0" lvl="4" indent="-45720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void f3(){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cout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&lt;&lt;c;}</a:t>
            </a:r>
          </a:p>
          <a:p>
            <a:pPr marL="4572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Verdana" panose="020B0604030504040204" pitchFamily="34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};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266DD9C-888E-45BB-822B-B59111943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398" y="1799406"/>
            <a:ext cx="2533813" cy="43217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–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9pPr>
          </a:lstStyle>
          <a:p>
            <a:pPr marL="0" indent="0" defTabSz="914400" eaLnBrk="1" hangingPunct="1">
              <a:buClr>
                <a:srgbClr val="FFCC66"/>
              </a:buClr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chemeClr val="tx1"/>
                </a:solidFill>
                <a:latin typeface="Times New Roman"/>
              </a:rPr>
              <a:t>class </a:t>
            </a:r>
            <a:r>
              <a:rPr kumimoji="0" lang="en-US" altLang="zh-CN" sz="2000" b="0" dirty="0" err="1">
                <a:solidFill>
                  <a:schemeClr val="tx1"/>
                </a:solidFill>
                <a:latin typeface="Times New Roman"/>
              </a:rPr>
              <a:t>Der</a:t>
            </a:r>
            <a:r>
              <a:rPr kumimoji="0" lang="en-US" altLang="zh-CN" sz="2000" b="0" dirty="0" err="1">
                <a:solidFill>
                  <a:srgbClr val="0000FF"/>
                </a:solidFill>
                <a:latin typeface="Times New Roman"/>
              </a:rPr>
              <a:t>:public</a:t>
            </a:r>
            <a:r>
              <a:rPr kumimoji="0" lang="en-US" altLang="zh-CN" sz="2000" b="0" dirty="0">
                <a:solidFill>
                  <a:srgbClr val="0000FF"/>
                </a:solidFill>
                <a:latin typeface="Times New Roman"/>
              </a:rPr>
              <a:t> Base</a:t>
            </a:r>
            <a:r>
              <a:rPr kumimoji="0" lang="en-US" altLang="zh-CN" sz="2000" b="0" dirty="0">
                <a:solidFill>
                  <a:schemeClr val="tx1"/>
                </a:solidFill>
                <a:latin typeface="Times New Roman"/>
              </a:rPr>
              <a:t>{</a:t>
            </a:r>
          </a:p>
          <a:p>
            <a:pPr marL="57150" indent="0" defTabSz="914400" eaLnBrk="1" hangingPunct="1">
              <a:buClr>
                <a:srgbClr val="FFCC66"/>
              </a:buClr>
              <a:buFont typeface="Verdana" pitchFamily="34" charset="0"/>
              <a:buNone/>
              <a:defRPr/>
            </a:pPr>
            <a:r>
              <a:rPr kumimoji="0" lang="en-US" altLang="zh-CN" sz="2000" b="0" dirty="0">
                <a:solidFill>
                  <a:schemeClr val="tx1"/>
                </a:solidFill>
                <a:latin typeface="Times New Roman"/>
              </a:rPr>
              <a:t>public:</a:t>
            </a:r>
          </a:p>
          <a:p>
            <a:pPr marL="457200" lvl="1" indent="-98425" defTabSz="914400" eaLnBrk="1" hangingPunct="1">
              <a:buClr>
                <a:srgbClr val="FFCC66"/>
              </a:buClr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chemeClr val="tx1"/>
                </a:solidFill>
                <a:latin typeface="Times New Roman"/>
              </a:rPr>
              <a:t>void </a:t>
            </a:r>
            <a:r>
              <a:rPr kumimoji="0" lang="en-US" altLang="zh-CN" sz="2000" b="0" dirty="0" err="1">
                <a:solidFill>
                  <a:schemeClr val="tx1"/>
                </a:solidFill>
                <a:latin typeface="Times New Roman"/>
              </a:rPr>
              <a:t>Der_f</a:t>
            </a:r>
            <a:r>
              <a:rPr kumimoji="0" lang="en-US" altLang="zh-CN" sz="2000" b="0" dirty="0">
                <a:solidFill>
                  <a:schemeClr val="tx1"/>
                </a:solidFill>
                <a:latin typeface="Times New Roman"/>
              </a:rPr>
              <a:t>(){</a:t>
            </a:r>
          </a:p>
          <a:p>
            <a:pPr marL="457200" lvl="1" indent="0" defTabSz="914400" eaLnBrk="1" hangingPunct="1">
              <a:buClr>
                <a:srgbClr val="FFCC66"/>
              </a:buClr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chemeClr val="tx1"/>
                </a:solidFill>
                <a:latin typeface="Times New Roman"/>
              </a:rPr>
              <a:t>   </a:t>
            </a:r>
            <a:r>
              <a:rPr kumimoji="0" lang="en-US" altLang="zh-CN" sz="2000" b="0" dirty="0" err="1">
                <a:solidFill>
                  <a:srgbClr val="0000FF"/>
                </a:solidFill>
                <a:latin typeface="Times New Roman"/>
              </a:rPr>
              <a:t>cout</a:t>
            </a:r>
            <a:r>
              <a:rPr kumimoji="0" lang="en-US" altLang="zh-CN" sz="2000" b="0" dirty="0">
                <a:solidFill>
                  <a:srgbClr val="0000FF"/>
                </a:solidFill>
                <a:latin typeface="Times New Roman"/>
              </a:rPr>
              <a:t>&lt;&lt;a; </a:t>
            </a:r>
            <a:r>
              <a:rPr kumimoji="0" lang="en-US" altLang="zh-CN" sz="1800" b="0" dirty="0">
                <a:solidFill>
                  <a:srgbClr val="FF0000"/>
                </a:solidFill>
                <a:latin typeface="Times New Roman"/>
              </a:rPr>
              <a:t>//</a:t>
            </a:r>
            <a:r>
              <a:rPr kumimoji="0" lang="zh-CN" altLang="en-US" sz="1800" b="0" dirty="0">
                <a:solidFill>
                  <a:srgbClr val="FF0000"/>
                </a:solidFill>
                <a:latin typeface="+mj-ea"/>
                <a:ea typeface="+mj-ea"/>
              </a:rPr>
              <a:t>错误！</a:t>
            </a:r>
            <a:endParaRPr kumimoji="0" lang="en-US" altLang="zh-CN" sz="1800" b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457200" lvl="1" indent="0" defTabSz="914400" eaLnBrk="1" hangingPunct="1">
              <a:buClr>
                <a:srgbClr val="FFCC66"/>
              </a:buClr>
              <a:buFont typeface="Wingdings" pitchFamily="2" charset="2"/>
              <a:buNone/>
              <a:defRPr/>
            </a:pPr>
            <a:r>
              <a:rPr kumimoji="0" lang="en-US" altLang="zh-CN" sz="2000" b="0" dirty="0">
                <a:latin typeface="Times New Roman"/>
              </a:rPr>
              <a:t>   </a:t>
            </a:r>
            <a:r>
              <a:rPr kumimoji="0" lang="en-US" altLang="zh-CN" sz="2000" b="0" dirty="0" err="1">
                <a:solidFill>
                  <a:schemeClr val="tx1"/>
                </a:solidFill>
                <a:latin typeface="Times New Roman"/>
              </a:rPr>
              <a:t>cout</a:t>
            </a:r>
            <a:r>
              <a:rPr kumimoji="0" lang="en-US" altLang="zh-CN" sz="2000" b="0" dirty="0">
                <a:solidFill>
                  <a:schemeClr val="tx1"/>
                </a:solidFill>
                <a:latin typeface="Times New Roman"/>
              </a:rPr>
              <a:t>&lt;&lt;b;</a:t>
            </a:r>
          </a:p>
          <a:p>
            <a:pPr marL="457200" lvl="1" indent="0" defTabSz="914400" eaLnBrk="1" hangingPunct="1">
              <a:buClr>
                <a:srgbClr val="FFCC66"/>
              </a:buClr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chemeClr val="tx1"/>
                </a:solidFill>
                <a:latin typeface="Times New Roman"/>
              </a:rPr>
              <a:t>   </a:t>
            </a:r>
            <a:r>
              <a:rPr kumimoji="0" lang="en-US" altLang="zh-CN" sz="2000" b="0" dirty="0" err="1">
                <a:solidFill>
                  <a:schemeClr val="tx1"/>
                </a:solidFill>
                <a:latin typeface="Times New Roman"/>
              </a:rPr>
              <a:t>cout</a:t>
            </a:r>
            <a:r>
              <a:rPr kumimoji="0" lang="en-US" altLang="zh-CN" sz="2000" b="0" dirty="0">
                <a:solidFill>
                  <a:schemeClr val="tx1"/>
                </a:solidFill>
                <a:latin typeface="Times New Roman"/>
              </a:rPr>
              <a:t>&lt;&lt;c;</a:t>
            </a:r>
          </a:p>
          <a:p>
            <a:pPr marL="457200" lvl="1" indent="0" defTabSz="914400" eaLnBrk="1" hangingPunct="1">
              <a:buClr>
                <a:srgbClr val="FFCC66"/>
              </a:buClr>
              <a:buFont typeface="Verdana" pitchFamily="34" charset="0"/>
              <a:buNone/>
              <a:defRPr/>
            </a:pPr>
            <a:r>
              <a:rPr kumimoji="0" lang="en-US" altLang="zh-CN" sz="2000" b="0" dirty="0">
                <a:solidFill>
                  <a:srgbClr val="00B0F0"/>
                </a:solidFill>
                <a:latin typeface="Times New Roman"/>
              </a:rPr>
              <a:t>   </a:t>
            </a:r>
            <a:r>
              <a:rPr kumimoji="0" lang="en-US" altLang="zh-CN" sz="2000" b="0" dirty="0">
                <a:solidFill>
                  <a:srgbClr val="0000FF"/>
                </a:solidFill>
                <a:latin typeface="Times New Roman"/>
              </a:rPr>
              <a:t>f1();        </a:t>
            </a:r>
            <a:r>
              <a:rPr kumimoji="0" lang="en-US" altLang="zh-CN" sz="1800" b="0" dirty="0">
                <a:solidFill>
                  <a:srgbClr val="FF0000"/>
                </a:solidFill>
                <a:latin typeface="Times New Roman"/>
              </a:rPr>
              <a:t>//</a:t>
            </a:r>
            <a:r>
              <a:rPr kumimoji="0" lang="zh-CN" altLang="en-US" sz="1800" b="0" dirty="0">
                <a:solidFill>
                  <a:srgbClr val="FF0000"/>
                </a:solidFill>
                <a:latin typeface="+mj-ea"/>
                <a:ea typeface="+mj-ea"/>
              </a:rPr>
              <a:t>错误！</a:t>
            </a:r>
            <a:endParaRPr kumimoji="0" lang="en-US" altLang="zh-CN" sz="1800" b="0" dirty="0">
              <a:latin typeface="+mj-ea"/>
              <a:ea typeface="+mj-ea"/>
            </a:endParaRPr>
          </a:p>
          <a:p>
            <a:pPr marL="57150" indent="0" defTabSz="914400" eaLnBrk="1" hangingPunct="1">
              <a:buClr>
                <a:srgbClr val="FFCC66"/>
              </a:buClr>
              <a:buFont typeface="Verdana" pitchFamily="34" charset="0"/>
              <a:buNone/>
              <a:defRPr/>
            </a:pPr>
            <a:r>
              <a:rPr kumimoji="0" lang="en-US" altLang="zh-CN" sz="2000" b="0" dirty="0">
                <a:latin typeface="Times New Roman"/>
              </a:rPr>
              <a:t>         </a:t>
            </a:r>
            <a:r>
              <a:rPr kumimoji="0" lang="en-US" altLang="zh-CN" sz="2000" b="0" dirty="0">
                <a:solidFill>
                  <a:schemeClr val="tx1"/>
                </a:solidFill>
                <a:latin typeface="Times New Roman"/>
              </a:rPr>
              <a:t>f2();</a:t>
            </a:r>
          </a:p>
          <a:p>
            <a:pPr marL="57150" indent="0" defTabSz="914400" eaLnBrk="1" hangingPunct="1">
              <a:buClr>
                <a:srgbClr val="FFCC66"/>
              </a:buClr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chemeClr val="tx1"/>
                </a:solidFill>
                <a:latin typeface="Times New Roman"/>
              </a:rPr>
              <a:t>         f3(); </a:t>
            </a:r>
          </a:p>
          <a:p>
            <a:pPr marL="57150" indent="301625" defTabSz="914400" eaLnBrk="1" hangingPunct="1">
              <a:buClr>
                <a:srgbClr val="FFCC66"/>
              </a:buClr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chemeClr val="tx1"/>
                </a:solidFill>
                <a:latin typeface="Times New Roman"/>
              </a:rPr>
              <a:t>}</a:t>
            </a:r>
          </a:p>
          <a:p>
            <a:pPr marL="0" indent="0" defTabSz="914400" eaLnBrk="1" hangingPunct="1">
              <a:buClr>
                <a:srgbClr val="FFCC66"/>
              </a:buClr>
              <a:buFont typeface="Verdana" pitchFamily="34" charset="0"/>
              <a:buNone/>
              <a:defRPr/>
            </a:pPr>
            <a:r>
              <a:rPr kumimoji="0" lang="en-US" altLang="zh-CN" sz="2000" b="0" dirty="0">
                <a:solidFill>
                  <a:schemeClr val="tx1"/>
                </a:solidFill>
                <a:latin typeface="Times New Roman"/>
              </a:rPr>
              <a:t>};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CB864CB-D5BF-414F-8774-5B42EF49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211" y="1799406"/>
            <a:ext cx="2533813" cy="4321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–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+mn-cs"/>
              </a:rPr>
              <a:t>void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+mn-cs"/>
              </a:rPr>
              <a:t>func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+mn-cs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+mn-cs"/>
              </a:rPr>
              <a:t>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Base b;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b.a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错误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b.b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kumimoji="0" lang="en-US" altLang="zh-CN" sz="1800" b="0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kumimoji="0" lang="zh-CN" altLang="en-US" sz="1800" b="0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错误</a:t>
            </a:r>
            <a:endParaRPr kumimoji="0" lang="en-US" altLang="zh-CN" sz="1800" b="0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b.c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b.f1();      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1800" b="0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kumimoji="0" lang="zh-CN" altLang="en-US" sz="1800" b="0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错误</a:t>
            </a:r>
            <a:endParaRPr kumimoji="0" lang="en-US" altLang="zh-CN" sz="1800" b="0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b.f2();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zh-CN" sz="1800" b="0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kumimoji="0" lang="zh-CN" altLang="en-US" sz="1800" b="0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错误</a:t>
            </a:r>
            <a:endParaRPr kumimoji="0" lang="en-US" altLang="zh-CN" sz="1800" b="0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b.f3();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FFCC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146639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7.2.2 </a:t>
            </a:r>
            <a:r>
              <a:rPr lang="zh-CN" altLang="en-US" sz="3200" b="1" dirty="0">
                <a:latin typeface="+mj-ea"/>
                <a:ea typeface="+mj-ea"/>
              </a:rPr>
              <a:t>私有成员的继承问题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57225" y="1751682"/>
            <a:ext cx="7741340" cy="65215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  <a:defRPr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问题：</a:t>
            </a:r>
            <a:r>
              <a:rPr lang="zh-CN" altLang="en-US" sz="2800" dirty="0"/>
              <a:t>派生类对象中含有基类的私有成员？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zh-CN" altLang="en-US" sz="3400" dirty="0">
              <a:solidFill>
                <a:srgbClr val="7030A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476237-0F80-4D37-8B8B-724C09EC4809}"/>
              </a:ext>
            </a:extLst>
          </p:cNvPr>
          <p:cNvSpPr txBox="1">
            <a:spLocks noChangeArrowheads="1"/>
          </p:cNvSpPr>
          <p:nvPr/>
        </p:nvSpPr>
        <p:spPr>
          <a:xfrm>
            <a:off x="614425" y="2493964"/>
            <a:ext cx="1806133" cy="30438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class Base{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public: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int a;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protected: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float b;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private: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double c;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};</a:t>
            </a:r>
          </a:p>
          <a:p>
            <a:pPr>
              <a:lnSpc>
                <a:spcPct val="130000"/>
              </a:lnSpc>
              <a:defRPr/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9AB6825-7453-481A-BEEA-E1B05CBA1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492375"/>
            <a:ext cx="2837219" cy="30453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–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Der : public</a:t>
            </a:r>
            <a:r>
              <a:rPr kumimoji="0"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kumimoji="0"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float bb;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double cc;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130000"/>
              </a:lnSpc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60DECBE-2C5F-4640-ADC9-8F5025BF2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0637" y="2509043"/>
            <a:ext cx="3041960" cy="3028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–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000" b="0" dirty="0" err="1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dirty="0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Base b;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Der  d;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0" dirty="0" err="1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zh-CN" sz="2000" b="0" dirty="0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0" lang="en-US" altLang="zh-CN" sz="2000" b="0" dirty="0" err="1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kumimoji="0" lang="en-US" altLang="zh-CN" sz="2000" b="0" dirty="0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(b)&lt;&lt;</a:t>
            </a:r>
            <a:r>
              <a:rPr kumimoji="0" lang="en-US" altLang="zh-CN" sz="2000" b="0" dirty="0" err="1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0" lang="en-US" altLang="zh-CN" sz="2000" b="0" dirty="0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None/>
              <a:defRPr/>
            </a:pPr>
            <a:r>
              <a:rPr kumimoji="0" lang="en-US" altLang="zh-CN" sz="2000" b="0" dirty="0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0" dirty="0" err="1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zh-CN" sz="2000" b="0" dirty="0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0" lang="en-US" altLang="zh-CN" sz="2000" b="0" dirty="0" err="1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kumimoji="0" lang="en-US" altLang="zh-CN" sz="2000" b="0" dirty="0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 )&lt;&lt;</a:t>
            </a:r>
            <a:r>
              <a:rPr kumimoji="0" lang="en-US" altLang="zh-CN" sz="2000" b="0" dirty="0" err="1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0" lang="en-US" altLang="zh-CN" sz="2000" b="0" dirty="0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return 0;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000" b="0" dirty="0">
                <a:solidFill>
                  <a:srgbClr val="060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30000"/>
              </a:lnSpc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582484-C842-4277-977B-711F538A0DB1}"/>
              </a:ext>
            </a:extLst>
          </p:cNvPr>
          <p:cNvSpPr txBox="1"/>
          <p:nvPr/>
        </p:nvSpPr>
        <p:spPr>
          <a:xfrm>
            <a:off x="614425" y="5722438"/>
            <a:ext cx="348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子类是否含有父类私有成员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cpp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BCFC760-8A8D-46C1-8AC0-32E528A28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502" y="5598188"/>
            <a:ext cx="2019300" cy="485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AE3CF7-37A0-4DB3-9D37-C65BEA2D4AB1}"/>
              </a:ext>
            </a:extLst>
          </p:cNvPr>
          <p:cNvSpPr txBox="1"/>
          <p:nvPr/>
        </p:nvSpPr>
        <p:spPr>
          <a:xfrm>
            <a:off x="7526312" y="1816148"/>
            <a:ext cx="96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</a:rPr>
              <a:t>是！</a:t>
            </a:r>
          </a:p>
        </p:txBody>
      </p:sp>
    </p:spTree>
    <p:extLst>
      <p:ext uri="{BB962C8B-B14F-4D97-AF65-F5344CB8AC3E}">
        <p14:creationId xmlns:p14="http://schemas.microsoft.com/office/powerpoint/2010/main" val="120126771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4E32B-6509-4624-9866-C0A42A1715D0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7.3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派生类的构造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006932" y="2074001"/>
            <a:ext cx="2448663" cy="715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1894957" y="3308576"/>
            <a:ext cx="2846724" cy="445105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1533219" y="3248857"/>
            <a:ext cx="549489" cy="557217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1565590" y="3274353"/>
            <a:ext cx="3183750" cy="472682"/>
            <a:chOff x="991409" y="1744257"/>
            <a:chExt cx="2104341" cy="472976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gray">
            <a:xfrm>
              <a:off x="1328144" y="1744257"/>
              <a:ext cx="1767606" cy="464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2400" b="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派生类的构造过程</a:t>
              </a:r>
              <a:endParaRPr kumimoji="0" lang="en-US" altLang="zh-CN" sz="2400" b="0" kern="0" dirty="0">
                <a:solidFill>
                  <a:srgbClr val="000000"/>
                </a:solidFill>
                <a:latin typeface="Arial" charset="0"/>
                <a:ea typeface="华文新魏" pitchFamily="2" charset="-122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991409" y="1759748"/>
              <a:ext cx="336434" cy="45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1876240" y="4062252"/>
            <a:ext cx="2894571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529849" y="4020977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gray">
          <a:xfrm>
            <a:off x="2067392" y="4068750"/>
            <a:ext cx="26957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派生类的拷贝构造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1651819" y="406225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1118438" y="2139371"/>
            <a:ext cx="233715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99"/>
                </a:solidFill>
                <a:latin typeface="Arial" charset="0"/>
                <a:ea typeface="华文新魏" pitchFamily="2" charset="-122"/>
              </a:rPr>
              <a:t>本节主要内容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60784F88-7A07-48FF-90BE-FA55DA4F65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76241" y="4843989"/>
            <a:ext cx="2865440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63874CC6-CC38-432B-800B-64BAE19534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9849" y="4802714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10C03CE2-F675-457B-8CDD-D4E6473B410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67391" y="4850487"/>
            <a:ext cx="269575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派生类对象的析构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A66CBA85-A125-4113-A23E-8F2D7AD12D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51819" y="484398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5313840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0" grpId="0" animBg="1"/>
      <p:bldP spid="21" grpId="0"/>
      <p:bldP spid="22" grpId="0"/>
      <p:bldP spid="27" grpId="0" build="allAtOnce"/>
      <p:bldP spid="24" grpId="0" animBg="1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7.3.1 </a:t>
            </a:r>
            <a:r>
              <a:rPr lang="zh-CN" altLang="en-US" sz="3200" b="1" dirty="0">
                <a:ea typeface="+mj-ea"/>
              </a:rPr>
              <a:t>派生类的构造过程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3651" y="1652155"/>
            <a:ext cx="7464914" cy="4704195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/>
              <a:t>派生类对象的构造过程</a:t>
            </a:r>
            <a:endParaRPr lang="en-US" altLang="zh-CN" sz="2800" dirty="0"/>
          </a:p>
          <a:p>
            <a:pPr marL="717550" lvl="1" indent="-263525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600" dirty="0"/>
              <a:t>派生类对象的构造，自然需要调用派生类的构造函数（一般为自动调用）</a:t>
            </a:r>
            <a:endParaRPr lang="en-US" altLang="zh-CN" sz="2600" dirty="0"/>
          </a:p>
          <a:p>
            <a:pPr marL="717550" lvl="1" indent="-263525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600" dirty="0"/>
              <a:t>派生类构造函数的执行过程</a:t>
            </a:r>
          </a:p>
          <a:p>
            <a:pPr lvl="2">
              <a:spcBef>
                <a:spcPts val="1200"/>
              </a:spcBef>
              <a:defRPr/>
            </a:pPr>
            <a:r>
              <a:rPr lang="zh-CN" altLang="en-US" dirty="0"/>
              <a:t>先</a:t>
            </a:r>
            <a:r>
              <a:rPr lang="zh-CN" altLang="en-US" dirty="0">
                <a:solidFill>
                  <a:srgbClr val="1619AC"/>
                </a:solidFill>
              </a:rPr>
              <a:t>自动</a:t>
            </a:r>
            <a:r>
              <a:rPr lang="zh-CN" altLang="en-US" dirty="0"/>
              <a:t>调用基类的构造函数构造一个基类对象</a:t>
            </a:r>
          </a:p>
          <a:p>
            <a:pPr lvl="2">
              <a:spcBef>
                <a:spcPts val="1200"/>
              </a:spcBef>
              <a:defRPr/>
            </a:pPr>
            <a:r>
              <a:rPr lang="zh-CN" altLang="en-US" dirty="0"/>
              <a:t>然后按顺序构造自己新增加的成员</a:t>
            </a:r>
          </a:p>
          <a:p>
            <a:pPr lvl="2">
              <a:spcBef>
                <a:spcPts val="1200"/>
              </a:spcBef>
              <a:defRPr/>
            </a:pPr>
            <a:r>
              <a:rPr lang="zh-CN" altLang="en-US" dirty="0"/>
              <a:t>最后执行派生类构造函数的代码</a:t>
            </a:r>
            <a:endParaRPr lang="zh-CN" altLang="en-US" sz="2200" dirty="0">
              <a:solidFill>
                <a:srgbClr val="7030A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9267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7.3.1 </a:t>
            </a:r>
            <a:r>
              <a:rPr lang="zh-CN" altLang="en-US" sz="3200" b="1" dirty="0">
                <a:ea typeface="+mj-ea"/>
              </a:rPr>
              <a:t>派生类的构造过程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10491" y="1652155"/>
            <a:ext cx="7554192" cy="4704195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/>
              <a:t>三种情况</a:t>
            </a:r>
            <a:endParaRPr lang="en-US" altLang="zh-CN" sz="2800" dirty="0"/>
          </a:p>
          <a:p>
            <a:pPr marL="623888" lvl="1" indent="-260350">
              <a:spcBef>
                <a:spcPts val="600"/>
              </a:spcBef>
              <a:defRPr/>
            </a:pPr>
            <a:r>
              <a:rPr lang="zh-CN" altLang="en-US" sz="2400" dirty="0"/>
              <a:t>若派生类未定义构造函数，将调用派生类的默认构造函数</a:t>
            </a:r>
            <a:r>
              <a:rPr lang="zh-CN" altLang="en-US" sz="2400" dirty="0">
                <a:solidFill>
                  <a:srgbClr val="CF5175"/>
                </a:solidFill>
              </a:rPr>
              <a:t>（构造基类对象时自然需要调用基类的无参构造函数）   </a:t>
            </a:r>
          </a:p>
          <a:p>
            <a:pPr marL="623888" lvl="1" indent="-260350">
              <a:spcBef>
                <a:spcPts val="600"/>
              </a:spcBef>
              <a:defRPr/>
            </a:pPr>
            <a:r>
              <a:rPr lang="zh-CN" altLang="en-US" sz="2400" dirty="0"/>
              <a:t>若派生类定义了构造函数且能匹配上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如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wjp58.cpp)</a:t>
            </a:r>
            <a:r>
              <a:rPr lang="zh-CN" altLang="en-US" sz="2400" dirty="0"/>
              <a:t>，则执行匹配的构造函数：先自动调用</a:t>
            </a:r>
            <a:r>
              <a:rPr lang="en-US" altLang="zh-CN" sz="2400" dirty="0"/>
              <a:t>Student</a:t>
            </a:r>
            <a:r>
              <a:rPr lang="zh-CN" altLang="en-US" sz="2400" dirty="0"/>
              <a:t>的构造函数构造一个</a:t>
            </a:r>
            <a:r>
              <a:rPr lang="en-US" altLang="zh-CN" sz="2400" dirty="0"/>
              <a:t>Student</a:t>
            </a:r>
            <a:r>
              <a:rPr lang="zh-CN" altLang="en-US" sz="2400" dirty="0"/>
              <a:t>对象，然后构造</a:t>
            </a:r>
            <a:r>
              <a:rPr lang="en-US" altLang="zh-CN" sz="2400" dirty="0"/>
              <a:t>advisor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qualifierGrade</a:t>
            </a:r>
            <a:r>
              <a:rPr lang="zh-CN" altLang="en-US" sz="2400" dirty="0"/>
              <a:t>，最后执行代码。</a:t>
            </a:r>
            <a:r>
              <a:rPr lang="zh-CN" altLang="en-US" sz="2400" dirty="0">
                <a:solidFill>
                  <a:srgbClr val="CF5175"/>
                </a:solidFill>
              </a:rPr>
              <a:t>（构造基类对象时，若未使用冒号语法，则将调用基类的无参构造函数）</a:t>
            </a:r>
            <a:endParaRPr lang="en-US" altLang="zh-CN" sz="1800" dirty="0">
              <a:solidFill>
                <a:srgbClr val="CF5175"/>
              </a:solidFill>
            </a:endParaRPr>
          </a:p>
          <a:p>
            <a:pPr marL="623888" lvl="1" indent="-260350">
              <a:spcBef>
                <a:spcPts val="600"/>
              </a:spcBef>
              <a:defRPr/>
            </a:pPr>
            <a:r>
              <a:rPr lang="zh-CN" altLang="en-US" sz="2400" dirty="0"/>
              <a:t>若派生类虽定义了构造函数但不匹配，则出错</a:t>
            </a:r>
          </a:p>
          <a:p>
            <a:pPr marL="263525" indent="-263525">
              <a:lnSpc>
                <a:spcPct val="130000"/>
              </a:lnSpc>
              <a:defRPr/>
            </a:pPr>
            <a:endParaRPr lang="en-US" altLang="zh-CN" sz="28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791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7.3.1 </a:t>
            </a:r>
            <a:r>
              <a:rPr lang="zh-CN" altLang="en-US" sz="3200" b="1" dirty="0">
                <a:ea typeface="+mj-ea"/>
              </a:rPr>
              <a:t>派生类的构造过程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6974" y="1652155"/>
            <a:ext cx="7782790" cy="4704195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/>
              <a:t>说明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zh-CN" altLang="en-US" sz="2600" dirty="0"/>
              <a:t>若使用冒号语法，冒号后面的书写顺序随意，构造顺序与书写顺序无关</a:t>
            </a:r>
            <a:endParaRPr lang="en-US" altLang="zh-CN" sz="2600" dirty="0"/>
          </a:p>
          <a:p>
            <a:pPr marL="446088" lvl="2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rgbClr val="002060"/>
                </a:solidFill>
              </a:rPr>
              <a:t>若将</a:t>
            </a:r>
            <a:r>
              <a:rPr lang="en-US" altLang="zh-CN" sz="2400" dirty="0">
                <a:solidFill>
                  <a:srgbClr val="002060"/>
                </a:solidFill>
              </a:rPr>
              <a:t>wjp58.cpp</a:t>
            </a:r>
            <a:r>
              <a:rPr lang="zh-CN" altLang="en-US" sz="2400" dirty="0">
                <a:solidFill>
                  <a:srgbClr val="002060"/>
                </a:solidFill>
              </a:rPr>
              <a:t>中</a:t>
            </a:r>
            <a:r>
              <a:rPr lang="zh-CN" altLang="en-US" dirty="0">
                <a:solidFill>
                  <a:srgbClr val="002060"/>
                </a:solidFill>
              </a:rPr>
              <a:t>冒号语法的顺序改为：</a:t>
            </a:r>
          </a:p>
          <a:p>
            <a:pPr marL="893763" lvl="2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: </a:t>
            </a:r>
            <a:r>
              <a:rPr lang="en-US" altLang="zh-CN" dirty="0" err="1">
                <a:solidFill>
                  <a:srgbClr val="0070C0"/>
                </a:solidFill>
              </a:rPr>
              <a:t>qualifierGrade</a:t>
            </a:r>
            <a:r>
              <a:rPr lang="en-US" altLang="zh-CN" dirty="0">
                <a:solidFill>
                  <a:srgbClr val="0070C0"/>
                </a:solidFill>
              </a:rPr>
              <a:t>(n) , advisor(p2), Student(p1)</a:t>
            </a:r>
          </a:p>
          <a:p>
            <a:pPr lvl="1">
              <a:lnSpc>
                <a:spcPct val="130000"/>
              </a:lnSpc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</a:rPr>
              <a:t>构造时仍将按照下面的顺序构造：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200" dirty="0">
                <a:solidFill>
                  <a:srgbClr val="002060"/>
                </a:solidFill>
              </a:rPr>
              <a:t>基类对象</a:t>
            </a:r>
            <a:endParaRPr lang="en-US" altLang="zh-CN" sz="2200" dirty="0">
              <a:solidFill>
                <a:srgbClr val="002060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2200" dirty="0">
                <a:solidFill>
                  <a:srgbClr val="002060"/>
                </a:solidFill>
              </a:rPr>
              <a:t>advisor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zh-CN" sz="2200" dirty="0" err="1">
                <a:solidFill>
                  <a:srgbClr val="002060"/>
                </a:solidFill>
              </a:rPr>
              <a:t>qualifierGrade</a:t>
            </a:r>
            <a:endParaRPr lang="en-US" altLang="zh-CN" sz="28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3" name="标注: 弯曲线形 2">
            <a:extLst>
              <a:ext uri="{FF2B5EF4-FFF2-40B4-BE49-F238E27FC236}">
                <a16:creationId xmlns:a16="http://schemas.microsoft.com/office/drawing/2014/main" id="{D3DDDA67-5B4F-41EB-88A1-68750010F9CA}"/>
              </a:ext>
            </a:extLst>
          </p:cNvPr>
          <p:cNvSpPr/>
          <p:nvPr/>
        </p:nvSpPr>
        <p:spPr>
          <a:xfrm>
            <a:off x="5718465" y="4878227"/>
            <a:ext cx="1901535" cy="899117"/>
          </a:xfrm>
          <a:prstGeom prst="borderCallout2">
            <a:avLst>
              <a:gd name="adj1" fmla="val 17451"/>
              <a:gd name="adj2" fmla="val -2083"/>
              <a:gd name="adj3" fmla="val 18750"/>
              <a:gd name="adj4" fmla="val -16667"/>
              <a:gd name="adj5" fmla="val 29379"/>
              <a:gd name="adj6" fmla="val -71146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先构造父类对象，再按定义顺序构造新增成员</a:t>
            </a:r>
          </a:p>
        </p:txBody>
      </p:sp>
    </p:spTree>
    <p:extLst>
      <p:ext uri="{BB962C8B-B14F-4D97-AF65-F5344CB8AC3E}">
        <p14:creationId xmlns:p14="http://schemas.microsoft.com/office/powerpoint/2010/main" val="39063200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7.3.1 </a:t>
            </a:r>
            <a:r>
              <a:rPr lang="zh-CN" altLang="en-US" sz="3200" b="1" dirty="0">
                <a:ea typeface="+mj-ea"/>
              </a:rPr>
              <a:t>派生类的构造过程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6974" y="1652155"/>
            <a:ext cx="7782790" cy="4704195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/>
              <a:t>说明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717550" lvl="1" indent="-260350">
              <a:lnSpc>
                <a:spcPct val="120000"/>
              </a:lnSpc>
              <a:defRPr/>
            </a:pPr>
            <a:r>
              <a:rPr lang="zh-CN" altLang="en-US" sz="2400" dirty="0"/>
              <a:t>在设计派生类时，理论上派生类可以操作基类中的保护成员</a:t>
            </a:r>
            <a:endParaRPr lang="en-US" altLang="zh-CN" sz="2400" dirty="0"/>
          </a:p>
          <a:p>
            <a:pPr marL="717550" lvl="1" indent="-26035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</a:rPr>
              <a:t>如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wjp59.cpp</a:t>
            </a:r>
            <a:r>
              <a:rPr lang="zh-CN" altLang="en-US" sz="2400" dirty="0">
                <a:solidFill>
                  <a:srgbClr val="002060"/>
                </a:solidFill>
              </a:rPr>
              <a:t>中被注释的构造函数，执行时：</a:t>
            </a:r>
          </a:p>
          <a:p>
            <a:pPr lvl="2">
              <a:lnSpc>
                <a:spcPct val="110000"/>
              </a:lnSpc>
              <a:defRPr/>
            </a:pPr>
            <a:r>
              <a:rPr lang="zh-CN" altLang="en-US" sz="2000" dirty="0">
                <a:solidFill>
                  <a:srgbClr val="002060"/>
                </a:solidFill>
              </a:rPr>
              <a:t>先调用基类无参构造函数（匹配带默认参数的）构造一个</a:t>
            </a:r>
            <a:r>
              <a:rPr lang="en-US" altLang="zh-CN" sz="2000" dirty="0">
                <a:solidFill>
                  <a:srgbClr val="002060"/>
                </a:solidFill>
              </a:rPr>
              <a:t>Student</a:t>
            </a:r>
            <a:r>
              <a:rPr lang="zh-CN" altLang="en-US" sz="2000" dirty="0">
                <a:solidFill>
                  <a:srgbClr val="002060"/>
                </a:solidFill>
              </a:rPr>
              <a:t>，使名字为“</a:t>
            </a:r>
            <a:r>
              <a:rPr lang="en-US" altLang="zh-CN" sz="2000" dirty="0" err="1">
                <a:solidFill>
                  <a:srgbClr val="002060"/>
                </a:solidFill>
              </a:rPr>
              <a:t>noname</a:t>
            </a:r>
            <a:r>
              <a:rPr lang="en-US" altLang="zh-CN" sz="2000" dirty="0">
                <a:solidFill>
                  <a:srgbClr val="002060"/>
                </a:solidFill>
              </a:rPr>
              <a:t>”</a:t>
            </a:r>
            <a:r>
              <a:rPr lang="zh-CN" altLang="en-US" sz="2000" dirty="0">
                <a:solidFill>
                  <a:srgbClr val="002060"/>
                </a:solidFill>
              </a:rPr>
              <a:t>，作自己成员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lvl="2">
              <a:lnSpc>
                <a:spcPct val="110000"/>
              </a:lnSpc>
              <a:defRPr/>
            </a:pPr>
            <a:r>
              <a:rPr lang="zh-CN" altLang="en-US" sz="2000" dirty="0">
                <a:solidFill>
                  <a:srgbClr val="002060"/>
                </a:solidFill>
              </a:rPr>
              <a:t>再构造</a:t>
            </a:r>
            <a:r>
              <a:rPr lang="en-US" altLang="zh-CN" sz="2000" dirty="0">
                <a:solidFill>
                  <a:srgbClr val="002060"/>
                </a:solidFill>
              </a:rPr>
              <a:t>advisor</a:t>
            </a:r>
            <a:r>
              <a:rPr lang="zh-CN" altLang="en-US" sz="2000" dirty="0">
                <a:solidFill>
                  <a:srgbClr val="002060"/>
                </a:solidFill>
              </a:rPr>
              <a:t>，作自己成员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lvl="2">
              <a:lnSpc>
                <a:spcPct val="110000"/>
              </a:lnSpc>
              <a:defRPr/>
            </a:pPr>
            <a:r>
              <a:rPr lang="zh-CN" altLang="en-US" sz="2000" dirty="0">
                <a:solidFill>
                  <a:srgbClr val="002060"/>
                </a:solidFill>
              </a:rPr>
              <a:t>再构造</a:t>
            </a:r>
            <a:r>
              <a:rPr lang="en-US" altLang="zh-CN" sz="2000" dirty="0" err="1">
                <a:solidFill>
                  <a:srgbClr val="002060"/>
                </a:solidFill>
              </a:rPr>
              <a:t>qualifierGrade</a:t>
            </a:r>
            <a:r>
              <a:rPr lang="zh-CN" altLang="en-US" sz="2000" dirty="0">
                <a:solidFill>
                  <a:srgbClr val="002060"/>
                </a:solidFill>
              </a:rPr>
              <a:t>，作自己成员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lvl="2">
              <a:lnSpc>
                <a:spcPct val="110000"/>
              </a:lnSpc>
              <a:defRPr/>
            </a:pPr>
            <a:r>
              <a:rPr lang="zh-CN" altLang="en-US" sz="2000" dirty="0">
                <a:solidFill>
                  <a:srgbClr val="002060"/>
                </a:solidFill>
              </a:rPr>
              <a:t>最后执行派生类构造函数的代码，存以名字“</a:t>
            </a:r>
            <a:r>
              <a:rPr lang="en-US" altLang="zh-CN" sz="2000" dirty="0">
                <a:solidFill>
                  <a:srgbClr val="002060"/>
                </a:solidFill>
              </a:rPr>
              <a:t>Zhang”</a:t>
            </a:r>
            <a:r>
              <a:rPr lang="zh-CN" altLang="en-US" sz="2000" dirty="0">
                <a:solidFill>
                  <a:srgbClr val="CF5175"/>
                </a:solidFill>
              </a:rPr>
              <a:t>（子类操作父类数据）</a:t>
            </a:r>
            <a:endParaRPr lang="en-US" altLang="zh-CN" sz="2000" dirty="0">
              <a:solidFill>
                <a:srgbClr val="CF5175"/>
              </a:solidFill>
            </a:endParaRPr>
          </a:p>
          <a:p>
            <a:pPr lvl="2">
              <a:spcBef>
                <a:spcPts val="0"/>
              </a:spcBef>
              <a:defRPr/>
            </a:pPr>
            <a:endParaRPr lang="en-US" altLang="zh-CN" sz="28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08573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7.3.1 </a:t>
            </a:r>
            <a:r>
              <a:rPr lang="zh-CN" altLang="en-US" sz="3200" b="1" dirty="0">
                <a:ea typeface="+mj-ea"/>
              </a:rPr>
              <a:t>派生类的构造过程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6974" y="1652155"/>
            <a:ext cx="7782790" cy="4704195"/>
          </a:xfrm>
        </p:spPr>
        <p:txBody>
          <a:bodyPr>
            <a:normAutofit lnSpcReduction="10000"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/>
              <a:t>说明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717550" lvl="1" indent="-260350">
              <a:lnSpc>
                <a:spcPct val="120000"/>
              </a:lnSpc>
              <a:defRPr/>
            </a:pPr>
            <a:r>
              <a:rPr lang="zh-CN" altLang="en-US" sz="2400" dirty="0"/>
              <a:t>但是，尽量还是不要让派生类修改基类的数据，因为派生类和基类也要各负其责，不然，基类修改了，派生类也要修改</a:t>
            </a:r>
            <a:endParaRPr lang="en-US" altLang="zh-CN" sz="2400" dirty="0"/>
          </a:p>
          <a:p>
            <a:pPr marL="717550" lvl="1" indent="-26035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</a:rPr>
              <a:t>比如：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zh-CN" sz="2400" dirty="0">
                <a:solidFill>
                  <a:srgbClr val="002060"/>
                </a:solidFill>
              </a:rPr>
              <a:t>       </a:t>
            </a:r>
            <a:r>
              <a:rPr lang="zh-CN" altLang="en-US" sz="2400" dirty="0">
                <a:solidFill>
                  <a:srgbClr val="002060"/>
                </a:solidFill>
              </a:rPr>
              <a:t>基类成员：</a:t>
            </a:r>
            <a:r>
              <a:rPr lang="en-US" altLang="zh-CN" sz="2400" dirty="0">
                <a:solidFill>
                  <a:srgbClr val="0070C0"/>
                </a:solidFill>
              </a:rPr>
              <a:t>char  name[20];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457200" lvl="1" indent="0"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</a:rPr>
              <a:t>       改为：        </a:t>
            </a:r>
            <a:r>
              <a:rPr lang="en-US" altLang="zh-CN" sz="2400" dirty="0">
                <a:solidFill>
                  <a:srgbClr val="0070C0"/>
                </a:solidFill>
              </a:rPr>
              <a:t>string  name;  </a:t>
            </a:r>
          </a:p>
          <a:p>
            <a:pPr marL="717550" lvl="1" indent="-26035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</a:rPr>
              <a:t>则派生类中对基类成员</a:t>
            </a:r>
            <a:r>
              <a:rPr lang="en-US" altLang="zh-CN" sz="2400" dirty="0">
                <a:solidFill>
                  <a:srgbClr val="002060"/>
                </a:solidFill>
              </a:rPr>
              <a:t>name</a:t>
            </a:r>
            <a:r>
              <a:rPr lang="zh-CN" altLang="en-US" sz="2400" dirty="0">
                <a:solidFill>
                  <a:srgbClr val="002060"/>
                </a:solidFill>
              </a:rPr>
              <a:t>的操作</a:t>
            </a:r>
            <a:r>
              <a:rPr lang="en-US" altLang="zh-CN" sz="2400" dirty="0" err="1">
                <a:solidFill>
                  <a:srgbClr val="0070C0"/>
                </a:solidFill>
              </a:rPr>
              <a:t>strcpy</a:t>
            </a:r>
            <a:r>
              <a:rPr lang="en-US" altLang="zh-CN" sz="2400" dirty="0">
                <a:solidFill>
                  <a:srgbClr val="0070C0"/>
                </a:solidFill>
              </a:rPr>
              <a:t>(name, p1)</a:t>
            </a:r>
            <a:r>
              <a:rPr lang="zh-CN" altLang="en-US" sz="2400" dirty="0">
                <a:solidFill>
                  <a:srgbClr val="002060"/>
                </a:solidFill>
              </a:rPr>
              <a:t>就变为非法，因此，在修改基类的时候，还要修改派生类，给代码管理和维护带来困难</a:t>
            </a:r>
          </a:p>
          <a:p>
            <a:pPr lvl="2">
              <a:spcBef>
                <a:spcPts val="0"/>
              </a:spcBef>
              <a:defRPr/>
            </a:pPr>
            <a:endParaRPr lang="en-US" altLang="zh-CN" sz="28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84CC7AD2-3EE2-43C5-910C-3A6A7A378083}"/>
              </a:ext>
            </a:extLst>
          </p:cNvPr>
          <p:cNvSpPr/>
          <p:nvPr/>
        </p:nvSpPr>
        <p:spPr>
          <a:xfrm>
            <a:off x="6526440" y="4270661"/>
            <a:ext cx="1507520" cy="368879"/>
          </a:xfrm>
          <a:prstGeom prst="borderCallout2">
            <a:avLst>
              <a:gd name="adj1" fmla="val 102621"/>
              <a:gd name="adj2" fmla="val 18268"/>
              <a:gd name="adj3" fmla="val 105847"/>
              <a:gd name="adj4" fmla="val 18062"/>
              <a:gd name="adj5" fmla="val 177016"/>
              <a:gd name="adj6" fmla="val 50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dirty="0"/>
              <a:t>name=p1;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49271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500"/>
                            </p:stCond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7.3.2 </a:t>
            </a:r>
            <a:r>
              <a:rPr lang="zh-CN" altLang="en-US" sz="3200" b="1" dirty="0">
                <a:ea typeface="+mj-ea"/>
              </a:rPr>
              <a:t>派生类的拷贝构造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35291" y="1652155"/>
            <a:ext cx="7663274" cy="4704195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</a:pPr>
            <a:r>
              <a:rPr lang="zh-CN" altLang="en-US" sz="2800" dirty="0"/>
              <a:t>拷贝构造与构造类似，因为拷贝构造函数本身就是构造函数，只不过它的参数是对象而已</a:t>
            </a:r>
            <a:r>
              <a:rPr lang="en-US" altLang="zh-CN" sz="2800" dirty="0"/>
              <a:t> </a:t>
            </a:r>
          </a:p>
          <a:p>
            <a:pPr marL="715963" lvl="1" indent="-258763">
              <a:lnSpc>
                <a:spcPct val="130000"/>
              </a:lnSpc>
              <a:spcBef>
                <a:spcPts val="1200"/>
              </a:spcBef>
            </a:pPr>
            <a:r>
              <a:rPr lang="zh-CN" altLang="en-US" sz="2600" dirty="0"/>
              <a:t>若子类中定义了拷贝构造函数但并未使用冒号语法，则子类对象拷贝构造过程中，会调用父类的无参构造函数</a:t>
            </a:r>
            <a:endParaRPr lang="en-US" altLang="zh-CN" sz="2600" dirty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600" kern="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zh-CN" sz="2400" kern="0" dirty="0">
                <a:solidFill>
                  <a:schemeClr val="accent6">
                    <a:lumMod val="75000"/>
                  </a:schemeClr>
                </a:solidFill>
              </a:rPr>
              <a:t>(wjp59_2.cpp</a:t>
            </a:r>
            <a:r>
              <a:rPr lang="zh-CN" altLang="en-US" sz="2200" kern="0" dirty="0">
                <a:solidFill>
                  <a:schemeClr val="accent6">
                    <a:lumMod val="75000"/>
                  </a:schemeClr>
                </a:solidFill>
              </a:rPr>
              <a:t>去掉冒号语法</a:t>
            </a: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en-US" altLang="zh-CN" sz="24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lnSpc>
                <a:spcPct val="110000"/>
              </a:lnSpc>
              <a:spcBef>
                <a:spcPts val="1800"/>
              </a:spcBef>
              <a:buNone/>
            </a:pPr>
            <a:endParaRPr lang="en-US" altLang="zh-CN" sz="2400" kern="0" dirty="0">
              <a:solidFill>
                <a:srgbClr val="CF5175"/>
              </a:solidFill>
            </a:endParaRPr>
          </a:p>
          <a:p>
            <a:pPr marL="715963" lvl="1" indent="-258763">
              <a:lnSpc>
                <a:spcPct val="110000"/>
              </a:lnSpc>
              <a:spcBef>
                <a:spcPts val="0"/>
              </a:spcBef>
            </a:pPr>
            <a:r>
              <a:rPr lang="en-US" altLang="zh-CN" sz="2400" kern="0" dirty="0">
                <a:solidFill>
                  <a:srgbClr val="FFFFCC"/>
                </a:solidFill>
              </a:rPr>
              <a:t>wjp59_2.cpp</a:t>
            </a:r>
            <a:r>
              <a:rPr lang="zh-CN" altLang="en-US" sz="2400" kern="0" dirty="0">
                <a:solidFill>
                  <a:srgbClr val="FFFFCC"/>
                </a:solidFill>
              </a:rPr>
              <a:t>（去掉冒号语法）</a:t>
            </a:r>
            <a:endParaRPr lang="en-US" altLang="zh-CN" sz="2400" kern="0" dirty="0">
              <a:solidFill>
                <a:srgbClr val="FFFFCC"/>
              </a:solidFill>
            </a:endParaRPr>
          </a:p>
          <a:p>
            <a:pPr marL="715963" lvl="1" indent="-258763">
              <a:lnSpc>
                <a:spcPct val="110000"/>
              </a:lnSpc>
              <a:spcBef>
                <a:spcPts val="0"/>
              </a:spcBef>
            </a:pPr>
            <a:endParaRPr lang="zh-CN" altLang="en-US" sz="22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7470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033" y="274638"/>
            <a:ext cx="6731863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ea typeface="黑体" pitchFamily="49" charset="-122"/>
              </a:rPr>
              <a:t>第</a:t>
            </a:r>
            <a:r>
              <a:rPr lang="en-US" altLang="zh-CN" sz="4000" dirty="0">
                <a:solidFill>
                  <a:schemeClr val="tx1"/>
                </a:solidFill>
                <a:ea typeface="黑体" pitchFamily="49" charset="-122"/>
              </a:rPr>
              <a:t>7</a:t>
            </a:r>
            <a:r>
              <a:rPr lang="zh-CN" altLang="en-US" sz="4000" dirty="0">
                <a:solidFill>
                  <a:schemeClr val="tx1"/>
                </a:solidFill>
                <a:ea typeface="黑体" pitchFamily="49" charset="-122"/>
              </a:rPr>
              <a:t>章  继承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8062" y="1743959"/>
            <a:ext cx="7307876" cy="443059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dirty="0">
                <a:latin typeface="+mj-ea"/>
              </a:rPr>
              <a:t>本章内容：</a:t>
            </a:r>
          </a:p>
          <a:p>
            <a:pPr marL="804863" lvl="1" indent="-347663">
              <a:lnSpc>
                <a:spcPct val="120000"/>
              </a:lnSpc>
              <a:spcBef>
                <a:spcPts val="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200" dirty="0"/>
              <a:t>继承的概念和实现</a:t>
            </a:r>
          </a:p>
          <a:p>
            <a:pPr marL="804863" lvl="1" indent="-347663">
              <a:lnSpc>
                <a:spcPct val="120000"/>
              </a:lnSpc>
              <a:spcBef>
                <a:spcPts val="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200" dirty="0"/>
              <a:t>派生类的访问控制</a:t>
            </a:r>
            <a:endParaRPr lang="en-US" altLang="zh-CN" sz="3200" dirty="0"/>
          </a:p>
          <a:p>
            <a:pPr marL="804863" lvl="1" indent="-347663">
              <a:lnSpc>
                <a:spcPct val="120000"/>
              </a:lnSpc>
              <a:spcBef>
                <a:spcPts val="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200" dirty="0"/>
              <a:t>派生类的构造</a:t>
            </a:r>
            <a:endParaRPr lang="en-US" altLang="zh-CN" sz="3200" dirty="0"/>
          </a:p>
          <a:p>
            <a:pPr marL="804863" lvl="1" indent="-347663">
              <a:lnSpc>
                <a:spcPct val="120000"/>
              </a:lnSpc>
              <a:spcBef>
                <a:spcPts val="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200" dirty="0"/>
              <a:t>继承的方式</a:t>
            </a:r>
            <a:endParaRPr lang="en-US" altLang="zh-CN" sz="3200" dirty="0"/>
          </a:p>
          <a:p>
            <a:pPr marL="804863" lvl="1" indent="-347663">
              <a:lnSpc>
                <a:spcPct val="120000"/>
              </a:lnSpc>
              <a:spcBef>
                <a:spcPts val="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200" dirty="0"/>
              <a:t>继承与组合</a:t>
            </a:r>
            <a:endParaRPr lang="en-US" altLang="zh-CN" sz="3200" dirty="0"/>
          </a:p>
          <a:p>
            <a:pPr marL="804863" lvl="1" indent="-347663">
              <a:lnSpc>
                <a:spcPct val="120000"/>
              </a:lnSpc>
              <a:spcBef>
                <a:spcPts val="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200" dirty="0"/>
              <a:t>多继承</a:t>
            </a:r>
          </a:p>
        </p:txBody>
      </p:sp>
      <p:sp>
        <p:nvSpPr>
          <p:cNvPr id="1331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220160E-113A-4814-AA6B-A950E5BBC0B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13572-2582-4566-8936-D204488E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552996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7.3.2 </a:t>
            </a:r>
            <a:r>
              <a:rPr lang="zh-CN" altLang="en-US" sz="3200" b="1" dirty="0">
                <a:ea typeface="+mj-ea"/>
              </a:rPr>
              <a:t>派生类的拷贝构造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35291" y="1652155"/>
            <a:ext cx="7663274" cy="4704195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</a:pPr>
            <a:r>
              <a:rPr lang="zh-CN" altLang="en-US" sz="2800" dirty="0"/>
              <a:t>拷贝构造与构造类似，因为拷贝构造函数本身就是构造函数，只不过它的参数是对象而已</a:t>
            </a:r>
            <a:r>
              <a:rPr lang="en-US" altLang="zh-CN" sz="2800" dirty="0"/>
              <a:t> </a:t>
            </a:r>
          </a:p>
          <a:p>
            <a:pPr marL="715963" lvl="1" indent="-258763">
              <a:lnSpc>
                <a:spcPct val="130000"/>
              </a:lnSpc>
              <a:spcBef>
                <a:spcPts val="600"/>
              </a:spcBef>
            </a:pPr>
            <a:r>
              <a:rPr lang="zh-CN" altLang="en-US" sz="2600" dirty="0"/>
              <a:t>若在子类拷贝构造函数中使用冒号语法，已指明了“用对象构造父类对象”，则调用的是父类的拷贝构造函数。如：</a:t>
            </a:r>
          </a:p>
          <a:p>
            <a:pPr marL="81121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GraduateStudent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GraduateStudent&amp;g</a:t>
            </a:r>
            <a:r>
              <a:rPr lang="en-US" altLang="zh-CN" sz="2400" dirty="0">
                <a:solidFill>
                  <a:srgbClr val="0070C0"/>
                </a:solidFill>
              </a:rPr>
              <a:t>) </a:t>
            </a:r>
            <a:r>
              <a:rPr lang="en-US" altLang="zh-CN" sz="2400" dirty="0">
                <a:solidFill>
                  <a:srgbClr val="CC00CC"/>
                </a:solidFill>
              </a:rPr>
              <a:t>: Student(g) …</a:t>
            </a:r>
          </a:p>
          <a:p>
            <a:pPr marL="811213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{</a:t>
            </a:r>
          </a:p>
          <a:p>
            <a:pPr marL="81121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……</a:t>
            </a:r>
          </a:p>
          <a:p>
            <a:pPr marL="81121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  <a:r>
              <a:rPr lang="en-US" altLang="zh-CN" sz="2400" kern="0" dirty="0">
                <a:solidFill>
                  <a:srgbClr val="0070C0"/>
                </a:solidFill>
              </a:rPr>
              <a:t> </a:t>
            </a:r>
            <a:r>
              <a:rPr lang="en-US" altLang="zh-CN" sz="2400" kern="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3" name="标注: 线形 2">
            <a:extLst>
              <a:ext uri="{FF2B5EF4-FFF2-40B4-BE49-F238E27FC236}">
                <a16:creationId xmlns:a16="http://schemas.microsoft.com/office/drawing/2014/main" id="{845FBA1F-815D-4BB8-BCFB-C380AB7B98CB}"/>
              </a:ext>
            </a:extLst>
          </p:cNvPr>
          <p:cNvSpPr/>
          <p:nvPr/>
        </p:nvSpPr>
        <p:spPr>
          <a:xfrm>
            <a:off x="5687291" y="5284500"/>
            <a:ext cx="1932709" cy="519545"/>
          </a:xfrm>
          <a:prstGeom prst="borderCallout1">
            <a:avLst>
              <a:gd name="adj1" fmla="val 26750"/>
              <a:gd name="adj2" fmla="val -2419"/>
              <a:gd name="adj3" fmla="val -43500"/>
              <a:gd name="adj4" fmla="val -195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0" dirty="0">
                <a:solidFill>
                  <a:schemeClr val="accent6">
                    <a:lumMod val="75000"/>
                  </a:schemeClr>
                </a:solidFill>
              </a:rPr>
              <a:t>wjp59_2.cpp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797010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7.3.2 </a:t>
            </a:r>
            <a:r>
              <a:rPr lang="zh-CN" altLang="en-US" sz="3200" b="1" dirty="0">
                <a:ea typeface="+mj-ea"/>
              </a:rPr>
              <a:t>派生类的拷贝构造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35291" y="1652155"/>
            <a:ext cx="7663274" cy="4704195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</a:pPr>
            <a:r>
              <a:rPr lang="zh-CN" altLang="en-US" sz="2800" dirty="0"/>
              <a:t>拷贝构造与构造类似，因为拷贝构造函数本身就是构造函数，只不过它的参数是对象而已</a:t>
            </a:r>
            <a:r>
              <a:rPr lang="en-US" altLang="zh-CN" sz="2800" dirty="0"/>
              <a:t> </a:t>
            </a:r>
          </a:p>
          <a:p>
            <a:pPr marL="715963" lvl="1" indent="-258763">
              <a:lnSpc>
                <a:spcPct val="130000"/>
              </a:lnSpc>
              <a:spcBef>
                <a:spcPts val="600"/>
              </a:spcBef>
            </a:pPr>
            <a:r>
              <a:rPr lang="zh-CN" altLang="en-US" sz="2600" dirty="0"/>
              <a:t>若子类未定义拷贝构造函数，则系统会自动生成一个如下的拷贝构造函数：</a:t>
            </a:r>
          </a:p>
          <a:p>
            <a:pPr marL="717550" lvl="1" indent="0" defTabSz="406400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GraduateStudent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GraduateStudent&amp;g</a:t>
            </a:r>
            <a:r>
              <a:rPr lang="en-US" altLang="zh-CN" sz="2400" dirty="0">
                <a:solidFill>
                  <a:srgbClr val="0070C0"/>
                </a:solidFill>
              </a:rPr>
              <a:t>) </a:t>
            </a:r>
            <a:r>
              <a:rPr lang="en-US" altLang="zh-CN" sz="2400" dirty="0">
                <a:solidFill>
                  <a:srgbClr val="0000FF"/>
                </a:solidFill>
              </a:rPr>
              <a:t>: Student(g) </a:t>
            </a:r>
            <a:r>
              <a:rPr lang="en-US" altLang="zh-CN" sz="2400" dirty="0">
                <a:solidFill>
                  <a:srgbClr val="FF00FF"/>
                </a:solidFill>
              </a:rPr>
              <a:t>…</a:t>
            </a:r>
          </a:p>
          <a:p>
            <a:pPr marL="717550" lvl="1" indent="0" defTabSz="40640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{</a:t>
            </a:r>
          </a:p>
          <a:p>
            <a:pPr marL="717550" lvl="1" indent="0" defTabSz="40640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 marL="719138" lvl="1" indent="-274638" defTabSz="40640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600" dirty="0"/>
              <a:t>   因此，构造父类对象时，会调用父类的拷贝构造函数</a:t>
            </a:r>
          </a:p>
          <a:p>
            <a:pPr marL="717550" lvl="1" indent="0" defTabSz="406400">
              <a:spcBef>
                <a:spcPts val="0"/>
              </a:spcBef>
              <a:buNone/>
            </a:pP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90587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7.3.3 </a:t>
            </a:r>
            <a:r>
              <a:rPr lang="zh-CN" altLang="en-US" sz="3200" b="1" dirty="0">
                <a:ea typeface="+mj-ea"/>
              </a:rPr>
              <a:t>派生类对象的析构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35291" y="1808018"/>
            <a:ext cx="7663274" cy="4548332"/>
          </a:xfrm>
        </p:spPr>
        <p:txBody>
          <a:bodyPr>
            <a:normAutofit/>
          </a:bodyPr>
          <a:lstStyle/>
          <a:p>
            <a:pPr marL="269875" indent="-269875">
              <a:spcBef>
                <a:spcPts val="1800"/>
              </a:spcBef>
            </a:pPr>
            <a:r>
              <a:rPr lang="zh-CN" altLang="en-US" sz="2800" dirty="0"/>
              <a:t>派生类对象的析构顺序</a:t>
            </a:r>
          </a:p>
          <a:p>
            <a:pPr lvl="1">
              <a:spcBef>
                <a:spcPts val="1800"/>
              </a:spcBef>
            </a:pPr>
            <a:r>
              <a:rPr lang="zh-CN" altLang="en-US" sz="2400" dirty="0"/>
              <a:t>先执行派生类析构函数的代码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zh-CN" altLang="en-US" sz="2400" dirty="0"/>
              <a:t>再析构派生类的新增成员（按逆序）</a:t>
            </a:r>
            <a:endParaRPr lang="en-US" altLang="zh-CN" sz="2400" dirty="0"/>
          </a:p>
          <a:p>
            <a:pPr marL="717550" lvl="1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</a:rPr>
              <a:t>若成员是对象，则需要调用该成员对象所在类的析构函数来析构该成员对象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2400" dirty="0"/>
              <a:t>调用父类的析构函数析构父类对象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0715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4E32B-6509-4624-9866-C0A42A1715D0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7.4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继承的方式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006932" y="2074001"/>
            <a:ext cx="2448663" cy="715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1894957" y="3324742"/>
            <a:ext cx="1960069" cy="445105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1533219" y="3265023"/>
            <a:ext cx="549489" cy="557217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1560813" y="3290517"/>
            <a:ext cx="2294211" cy="463845"/>
            <a:chOff x="988252" y="1744257"/>
            <a:chExt cx="1516389" cy="464134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gray">
            <a:xfrm>
              <a:off x="1328144" y="1744257"/>
              <a:ext cx="1176497" cy="464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2400" b="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继承的方式</a:t>
              </a:r>
              <a:endParaRPr kumimoji="0" lang="en-US" altLang="zh-CN" sz="2400" b="0" kern="0" dirty="0">
                <a:solidFill>
                  <a:srgbClr val="000000"/>
                </a:solidFill>
                <a:latin typeface="Arial" charset="0"/>
                <a:ea typeface="华文新魏" pitchFamily="2" charset="-122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988252" y="1750905"/>
              <a:ext cx="336434" cy="45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1876240" y="4280660"/>
            <a:ext cx="2571069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529849" y="4239385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gray">
          <a:xfrm>
            <a:off x="2067392" y="4287158"/>
            <a:ext cx="237991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三种方式的区别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1651819" y="42806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1118438" y="2139371"/>
            <a:ext cx="233715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99"/>
                </a:solidFill>
                <a:latin typeface="Arial" charset="0"/>
                <a:ea typeface="华文新魏" pitchFamily="2" charset="-122"/>
              </a:rPr>
              <a:t>本节主要内容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7630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0" grpId="0" animBg="1"/>
      <p:bldP spid="21" grpId="0"/>
      <p:bldP spid="22" grpId="0"/>
      <p:bldP spid="27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7.4.1 </a:t>
            </a:r>
            <a:r>
              <a:rPr lang="zh-CN" altLang="en-US" sz="3200" b="1" dirty="0">
                <a:ea typeface="+mj-ea"/>
              </a:rPr>
              <a:t>继承的方式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3651" y="1766455"/>
            <a:ext cx="7464914" cy="4589895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dirty="0"/>
              <a:t>继承的方式：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200" dirty="0"/>
              <a:t>public</a:t>
            </a:r>
            <a:endParaRPr lang="zh-CN" altLang="en-US" sz="3200" dirty="0"/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200" dirty="0"/>
              <a:t>protected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200" dirty="0"/>
              <a:t>private</a:t>
            </a:r>
          </a:p>
          <a:p>
            <a:pPr marL="269875" indent="-269875">
              <a:spcBef>
                <a:spcPts val="3000"/>
              </a:spcBef>
              <a:defRPr/>
            </a:pPr>
            <a:r>
              <a:rPr lang="zh-CN" altLang="en-US" dirty="0"/>
              <a:t>缺省时，默认是</a:t>
            </a:r>
            <a:r>
              <a:rPr lang="en-US" altLang="zh-CN" dirty="0"/>
              <a:t>private</a:t>
            </a:r>
            <a:endParaRPr lang="zh-CN" altLang="en-US" sz="28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05441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7.4.2  </a:t>
            </a:r>
            <a:r>
              <a:rPr lang="zh-CN" altLang="en-US" sz="3200" b="1" dirty="0">
                <a:ea typeface="+mj-ea"/>
              </a:rPr>
              <a:t>三种方式的区别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9699" y="5077685"/>
            <a:ext cx="7006271" cy="10223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800" dirty="0">
                <a:solidFill>
                  <a:srgbClr val="FF00FF"/>
                </a:solidFill>
                <a:latin typeface="+mj-ea"/>
                <a:ea typeface="+mj-ea"/>
              </a:rPr>
              <a:t>结论：继承方式决定了父类成员继承到子类中之后的最低限制级别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25</a:t>
            </a:fld>
            <a:endParaRPr kumimoji="1" lang="zh-CN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3BDA57-3EB7-4B1E-AFD5-018BF2405A62}"/>
              </a:ext>
            </a:extLst>
          </p:cNvPr>
          <p:cNvGrpSpPr>
            <a:grpSpLocks/>
          </p:cNvGrpSpPr>
          <p:nvPr/>
        </p:nvGrpSpPr>
        <p:grpSpPr bwMode="auto">
          <a:xfrm>
            <a:off x="1059699" y="1879932"/>
            <a:ext cx="6869113" cy="2951973"/>
            <a:chOff x="713" y="1268"/>
            <a:chExt cx="4327" cy="19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CD60BC-EE5F-4091-B7BD-6F1F27C49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1268"/>
              <a:ext cx="4327" cy="194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8F60FB97-BA4D-4A17-8EBE-3FEC69EB5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268"/>
              <a:ext cx="0" cy="1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4394C0F9-70DC-45BF-A981-C1B801A06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278"/>
              <a:ext cx="16" cy="19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4A592A9F-CFCC-4533-BB8D-081DD5083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268"/>
              <a:ext cx="0" cy="1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1F78F6B6-DCA0-47F3-A598-D6DC3FD0B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237"/>
              <a:ext cx="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3EA05B8C-02AD-494D-B122-FD78F127C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736"/>
              <a:ext cx="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DE87CCDD-A9FD-4884-8CA5-7E8E4DBC6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767"/>
              <a:ext cx="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690D6C9C-1D86-4A08-BE94-C787C9815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268"/>
              <a:ext cx="1104" cy="49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33E3712E-0294-40BD-B93E-F8222F540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" y="1296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800" dirty="0">
                  <a:solidFill>
                    <a:srgbClr val="000000"/>
                  </a:solidFill>
                  <a:ea typeface="楷体_GB2312" pitchFamily="49" charset="-122"/>
                </a:rPr>
                <a:t>原来属性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0AEEDD27-4F8A-459B-A5F6-E17D32E1E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523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800" dirty="0">
                  <a:solidFill>
                    <a:srgbClr val="000000"/>
                  </a:solidFill>
                  <a:ea typeface="楷体_GB2312" pitchFamily="49" charset="-122"/>
                </a:rPr>
                <a:t>继承方式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EBDA26C9-CC3F-429C-8E17-CD6A1B1FE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372"/>
              <a:ext cx="62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b="0" dirty="0">
                  <a:solidFill>
                    <a:srgbClr val="FFFF00"/>
                  </a:solidFill>
                  <a:ea typeface="宋体" panose="02010600030101010101" pitchFamily="2" charset="-122"/>
                </a:rPr>
                <a:t>public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2771F855-476F-415D-8073-210B4BB0C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184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b="0" dirty="0">
                  <a:solidFill>
                    <a:srgbClr val="66FFFF"/>
                  </a:solidFill>
                  <a:ea typeface="宋体" panose="02010600030101010101" pitchFamily="2" charset="-122"/>
                </a:rPr>
                <a:t>public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8138FF1B-A437-45DA-BADC-10D72B7E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8" y="184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public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D84F787C-D7F0-4459-9938-A57F8FA3E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371"/>
              <a:ext cx="86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b="0" dirty="0">
                  <a:solidFill>
                    <a:srgbClr val="FFFF00"/>
                  </a:solidFill>
                  <a:ea typeface="宋体" panose="02010600030101010101" pitchFamily="2" charset="-122"/>
                </a:rPr>
                <a:t>protected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557CD36A-5CAA-4588-8B2D-B92C5F83B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" y="184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protected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61BB05D7-AACD-4C6B-A3D7-A98C59C46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30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b="0" dirty="0">
                  <a:solidFill>
                    <a:srgbClr val="66FFFF"/>
                  </a:solidFill>
                  <a:ea typeface="宋体" panose="02010600030101010101" pitchFamily="2" charset="-122"/>
                </a:rPr>
                <a:t>protected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061EF0A6-DED8-461C-A409-C47A6B2F1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230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protected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77093AC6-FD55-4744-88C4-42962A63E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1" y="230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protected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83AFB562-C3DB-46F7-B22C-CECF0BBBE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372"/>
              <a:ext cx="672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b="0" dirty="0">
                  <a:solidFill>
                    <a:srgbClr val="FFFF00"/>
                  </a:solidFill>
                  <a:ea typeface="宋体" panose="02010600030101010101" pitchFamily="2" charset="-122"/>
                </a:rPr>
                <a:t>private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E19685EC-DDDA-40AE-9734-8FFE9A127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845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private</a:t>
              </a: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FA43703C-842F-480F-AEFA-96D49F437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3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private</a:t>
              </a: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48C3380E-BF0C-46C8-8F0B-1F1A8C229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79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private</a:t>
              </a:r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46A8B218-4C7A-4706-BDD4-2A3D4A269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79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private</a:t>
              </a:r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0B3860DC-A9C8-43E9-B9B2-7CE65ADA3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" y="279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private</a:t>
              </a: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3730725-2373-4D3C-A557-3848DC90E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" y="279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b="0" dirty="0">
                  <a:solidFill>
                    <a:srgbClr val="66FFFF"/>
                  </a:solidFill>
                  <a:ea typeface="宋体" panose="02010600030101010101" pitchFamily="2" charset="-122"/>
                </a:rPr>
                <a:t>private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341455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7.4.2  </a:t>
            </a:r>
            <a:r>
              <a:rPr lang="zh-CN" altLang="en-US" sz="3200" b="1" dirty="0">
                <a:ea typeface="+mj-ea"/>
              </a:rPr>
              <a:t>三种方式的区别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800" y="1620982"/>
            <a:ext cx="7595755" cy="473536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800" dirty="0">
                <a:ea typeface="+mj-ea"/>
              </a:rPr>
              <a:t>例题</a:t>
            </a:r>
            <a:r>
              <a:rPr lang="zh-CN" altLang="en-US" sz="2400" dirty="0">
                <a:ea typeface="+mj-ea"/>
              </a:rPr>
              <a:t>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a typeface="+mj-ea"/>
              </a:rPr>
              <a:t>wjp85.cpp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6F5B1762-00E8-4056-8D0C-28549D8C0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757514"/>
            <a:ext cx="1152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b="0" dirty="0">
                <a:solidFill>
                  <a:srgbClr val="0000FF"/>
                </a:solidFill>
                <a:ea typeface="宋体" panose="02010600030101010101" pitchFamily="2" charset="-122"/>
              </a:rPr>
              <a:t>Base</a:t>
            </a:r>
            <a:endParaRPr kumimoji="0" lang="zh-CN" altLang="en-US" b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0DE0B9DC-7AD1-4550-B80D-21EF727C6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2" y="3054501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b="0" dirty="0" err="1">
                <a:solidFill>
                  <a:srgbClr val="0000FF"/>
                </a:solidFill>
                <a:ea typeface="宋体" panose="02010600030101010101" pitchFamily="2" charset="-122"/>
              </a:rPr>
              <a:t>Pri</a:t>
            </a:r>
            <a:endParaRPr kumimoji="0" lang="zh-CN" altLang="en-US" sz="2800" b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2E8C1085-42AE-4DDE-AAC8-2EAB9797E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2" y="3054501"/>
            <a:ext cx="936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b="0" dirty="0">
                <a:solidFill>
                  <a:srgbClr val="0000FF"/>
                </a:solidFill>
                <a:ea typeface="宋体" panose="02010600030101010101" pitchFamily="2" charset="-122"/>
              </a:rPr>
              <a:t>Pro</a:t>
            </a:r>
            <a:endParaRPr kumimoji="0" lang="zh-CN" altLang="en-US" sz="2800" b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E197112E-968A-401F-B51E-C32DEE8AC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054501"/>
            <a:ext cx="936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b="0" dirty="0">
                <a:solidFill>
                  <a:srgbClr val="0000FF"/>
                </a:solidFill>
                <a:ea typeface="宋体" panose="02010600030101010101" pitchFamily="2" charset="-122"/>
              </a:rPr>
              <a:t>Pub</a:t>
            </a:r>
            <a:endParaRPr kumimoji="0" lang="zh-CN" altLang="en-US" sz="2800" b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7" name="TextBox 13">
            <a:extLst>
              <a:ext uri="{FF2B5EF4-FFF2-40B4-BE49-F238E27FC236}">
                <a16:creationId xmlns:a16="http://schemas.microsoft.com/office/drawing/2014/main" id="{C991E431-F1DA-4578-B89E-5E286C9F3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2" y="4926164"/>
            <a:ext cx="1439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b="0" dirty="0" err="1">
                <a:solidFill>
                  <a:srgbClr val="0000FF"/>
                </a:solidFill>
                <a:ea typeface="宋体" panose="02010600030101010101" pitchFamily="2" charset="-122"/>
              </a:rPr>
              <a:t>FromPri</a:t>
            </a:r>
            <a:endParaRPr kumimoji="0" lang="zh-CN" altLang="en-US" sz="2800" b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8" name="TextBox 14">
            <a:extLst>
              <a:ext uri="{FF2B5EF4-FFF2-40B4-BE49-F238E27FC236}">
                <a16:creationId xmlns:a16="http://schemas.microsoft.com/office/drawing/2014/main" id="{E86B7CC5-6009-41D7-99C6-8F18CD84A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926164"/>
            <a:ext cx="1511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b="0" dirty="0" err="1">
                <a:solidFill>
                  <a:srgbClr val="0000FF"/>
                </a:solidFill>
                <a:ea typeface="宋体" panose="02010600030101010101" pitchFamily="2" charset="-122"/>
              </a:rPr>
              <a:t>FromPro</a:t>
            </a:r>
            <a:endParaRPr kumimoji="0" lang="zh-CN" altLang="en-US" sz="2800" b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B494567B-FDE8-46E5-9FF9-E13E5D091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2" y="4926164"/>
            <a:ext cx="165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b="0" dirty="0" err="1">
                <a:solidFill>
                  <a:srgbClr val="0000FF"/>
                </a:solidFill>
                <a:ea typeface="宋体" panose="02010600030101010101" pitchFamily="2" charset="-122"/>
              </a:rPr>
              <a:t>FromPub</a:t>
            </a:r>
            <a:endParaRPr kumimoji="0" lang="zh-CN" altLang="en-US" sz="2800" b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40" name="直接箭头连接符 17">
            <a:extLst>
              <a:ext uri="{FF2B5EF4-FFF2-40B4-BE49-F238E27FC236}">
                <a16:creationId xmlns:a16="http://schemas.microsoft.com/office/drawing/2014/main" id="{0D248A36-81B0-49F7-929F-F94F3125064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15444" y="2262339"/>
            <a:ext cx="935831" cy="85883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箭头连接符 19">
            <a:extLst>
              <a:ext uri="{FF2B5EF4-FFF2-40B4-BE49-F238E27FC236}">
                <a16:creationId xmlns:a16="http://schemas.microsoft.com/office/drawing/2014/main" id="{FE9D4959-D64F-4303-8FBB-54785DFB3A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56100" y="2262339"/>
            <a:ext cx="0" cy="792162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箭头连接符 21">
            <a:extLst>
              <a:ext uri="{FF2B5EF4-FFF2-40B4-BE49-F238E27FC236}">
                <a16:creationId xmlns:a16="http://schemas.microsoft.com/office/drawing/2014/main" id="{796769C0-BAEC-4C22-B059-D70CDFFBC9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7900" y="2262339"/>
            <a:ext cx="1008062" cy="832573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箭头连接符 22">
            <a:extLst>
              <a:ext uri="{FF2B5EF4-FFF2-40B4-BE49-F238E27FC236}">
                <a16:creationId xmlns:a16="http://schemas.microsoft.com/office/drawing/2014/main" id="{59FBF248-0391-4986-A8D5-B21FCC7497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98750" y="4278464"/>
            <a:ext cx="0" cy="71913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箭头连接符 23">
            <a:extLst>
              <a:ext uri="{FF2B5EF4-FFF2-40B4-BE49-F238E27FC236}">
                <a16:creationId xmlns:a16="http://schemas.microsoft.com/office/drawing/2014/main" id="{FCD98D11-C74E-4F2C-8BBF-9FA861E681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56100" y="4278464"/>
            <a:ext cx="0" cy="71913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箭头连接符 24">
            <a:extLst>
              <a:ext uri="{FF2B5EF4-FFF2-40B4-BE49-F238E27FC236}">
                <a16:creationId xmlns:a16="http://schemas.microsoft.com/office/drawing/2014/main" id="{33C9F555-A830-4DBB-A7A2-80A6EB52EE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83300" y="4278464"/>
            <a:ext cx="0" cy="71913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25">
            <a:extLst>
              <a:ext uri="{FF2B5EF4-FFF2-40B4-BE49-F238E27FC236}">
                <a16:creationId xmlns:a16="http://schemas.microsoft.com/office/drawing/2014/main" id="{068F063D-54FA-4F1D-BE08-F58DD7EBF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7" y="3486301"/>
            <a:ext cx="15843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FF0000"/>
                </a:solidFill>
                <a:ea typeface="宋体" panose="02010600030101010101" pitchFamily="2" charset="-122"/>
              </a:rPr>
              <a:t>private:  b1, fb1();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FF0000"/>
                </a:solidFill>
                <a:ea typeface="宋体" panose="02010600030101010101" pitchFamily="2" charset="-122"/>
              </a:rPr>
              <a:t>private:  b2, fb2();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FF0000"/>
                </a:solidFill>
                <a:ea typeface="宋体" panose="02010600030101010101" pitchFamily="2" charset="-122"/>
              </a:rPr>
              <a:t>private:  b3, fb3();</a:t>
            </a:r>
            <a:endParaRPr kumimoji="0" lang="zh-CN" altLang="en-US" sz="14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7" name="TextBox 26">
            <a:extLst>
              <a:ext uri="{FF2B5EF4-FFF2-40B4-BE49-F238E27FC236}">
                <a16:creationId xmlns:a16="http://schemas.microsoft.com/office/drawing/2014/main" id="{C74B6D8A-B7CE-491E-8992-A7899B0F5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835" y="242671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private</a:t>
            </a:r>
            <a:endParaRPr kumimoji="0"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" name="TextBox 27">
            <a:extLst>
              <a:ext uri="{FF2B5EF4-FFF2-40B4-BE49-F238E27FC236}">
                <a16:creationId xmlns:a16="http://schemas.microsoft.com/office/drawing/2014/main" id="{FFCAB8BC-1852-4C04-A9AF-21C2634AE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406801"/>
            <a:ext cx="107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protected</a:t>
            </a:r>
            <a:endParaRPr kumimoji="0"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" name="TextBox 28">
            <a:extLst>
              <a:ext uri="{FF2B5EF4-FFF2-40B4-BE49-F238E27FC236}">
                <a16:creationId xmlns:a16="http://schemas.microsoft.com/office/drawing/2014/main" id="{D9BC45D9-FC21-4EA0-8C20-FCF9052B5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847" y="2406801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public</a:t>
            </a:r>
            <a:endParaRPr kumimoji="0"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" name="TextBox 29">
            <a:extLst>
              <a:ext uri="{FF2B5EF4-FFF2-40B4-BE49-F238E27FC236}">
                <a16:creationId xmlns:a16="http://schemas.microsoft.com/office/drawing/2014/main" id="{AC05DAAA-B09F-4083-ADEB-B3F0E781C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486301"/>
            <a:ext cx="18002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FF0000"/>
                </a:solidFill>
                <a:ea typeface="宋体" panose="02010600030101010101" pitchFamily="2" charset="-122"/>
              </a:rPr>
              <a:t>private:      b1, fb1();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0070C0"/>
                </a:solidFill>
                <a:ea typeface="宋体" panose="02010600030101010101" pitchFamily="2" charset="-122"/>
              </a:rPr>
              <a:t>protected:  b2, fb2();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0070C0"/>
                </a:solidFill>
                <a:ea typeface="宋体" panose="02010600030101010101" pitchFamily="2" charset="-122"/>
              </a:rPr>
              <a:t>protected:  b3, fb3();</a:t>
            </a:r>
            <a:endParaRPr kumimoji="0" lang="zh-CN" altLang="en-US" sz="1400" b="0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1" name="TextBox 30">
            <a:extLst>
              <a:ext uri="{FF2B5EF4-FFF2-40B4-BE49-F238E27FC236}">
                <a16:creationId xmlns:a16="http://schemas.microsoft.com/office/drawing/2014/main" id="{F01C694D-8565-4DB8-8FBB-03C402C8E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2" y="3486301"/>
            <a:ext cx="18002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FF0000"/>
                </a:solidFill>
                <a:ea typeface="宋体" panose="02010600030101010101" pitchFamily="2" charset="-122"/>
              </a:rPr>
              <a:t>private:      b1, fb1();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0070C0"/>
                </a:solidFill>
                <a:ea typeface="宋体" panose="02010600030101010101" pitchFamily="2" charset="-122"/>
              </a:rPr>
              <a:t>protected:  b2, fb2();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00B050"/>
                </a:solidFill>
                <a:ea typeface="宋体" panose="02010600030101010101" pitchFamily="2" charset="-122"/>
              </a:rPr>
              <a:t>public:       b3, fb3();</a:t>
            </a:r>
            <a:endParaRPr kumimoji="0" lang="zh-CN" altLang="en-US" sz="1400" b="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sp>
        <p:nvSpPr>
          <p:cNvPr id="52" name="TextBox 31">
            <a:extLst>
              <a:ext uri="{FF2B5EF4-FFF2-40B4-BE49-F238E27FC236}">
                <a16:creationId xmlns:a16="http://schemas.microsoft.com/office/drawing/2014/main" id="{588D57E2-1A7C-4493-BF51-88F3466DC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35" y="4424954"/>
            <a:ext cx="792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public</a:t>
            </a:r>
            <a:endParaRPr kumimoji="0"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" name="TextBox 32">
            <a:extLst>
              <a:ext uri="{FF2B5EF4-FFF2-40B4-BE49-F238E27FC236}">
                <a16:creationId xmlns:a16="http://schemas.microsoft.com/office/drawing/2014/main" id="{02686F3B-8F8D-404B-A3BD-888C8596A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786" y="4422926"/>
            <a:ext cx="792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public</a:t>
            </a:r>
            <a:endParaRPr kumimoji="0"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" name="TextBox 33">
            <a:extLst>
              <a:ext uri="{FF2B5EF4-FFF2-40B4-BE49-F238E27FC236}">
                <a16:creationId xmlns:a16="http://schemas.microsoft.com/office/drawing/2014/main" id="{831E5CB4-4F02-4294-92D4-844A9C80C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2" y="4422926"/>
            <a:ext cx="792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public</a:t>
            </a:r>
            <a:endParaRPr kumimoji="0"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" name="TextBox 34">
            <a:extLst>
              <a:ext uri="{FF2B5EF4-FFF2-40B4-BE49-F238E27FC236}">
                <a16:creationId xmlns:a16="http://schemas.microsoft.com/office/drawing/2014/main" id="{ACA90C37-8F94-4A2D-9F00-B1F190550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430989"/>
            <a:ext cx="16557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FF0000"/>
                </a:solidFill>
                <a:ea typeface="宋体" panose="02010600030101010101" pitchFamily="2" charset="-122"/>
              </a:rPr>
              <a:t>private:  b1, fb1();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FF0000"/>
                </a:solidFill>
                <a:ea typeface="宋体" panose="02010600030101010101" pitchFamily="2" charset="-122"/>
              </a:rPr>
              <a:t>private:  b2, fb2();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FF0000"/>
                </a:solidFill>
                <a:ea typeface="宋体" panose="02010600030101010101" pitchFamily="2" charset="-122"/>
              </a:rPr>
              <a:t>private:  b3, fb3();</a:t>
            </a:r>
            <a:endParaRPr kumimoji="0" lang="zh-CN" altLang="en-US" sz="14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677F6BB8-E7DD-4A7D-A4D3-4E447E6EC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7" y="5430989"/>
            <a:ext cx="1800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FF0000"/>
                </a:solidFill>
                <a:ea typeface="宋体" panose="02010600030101010101" pitchFamily="2" charset="-122"/>
              </a:rPr>
              <a:t>private:      b1, fb1();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0070C0"/>
                </a:solidFill>
                <a:ea typeface="宋体" panose="02010600030101010101" pitchFamily="2" charset="-122"/>
              </a:rPr>
              <a:t>protected:  b2, fb2();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0070C0"/>
                </a:solidFill>
                <a:ea typeface="宋体" panose="02010600030101010101" pitchFamily="2" charset="-122"/>
              </a:rPr>
              <a:t>protected:  b3, fb3();</a:t>
            </a:r>
            <a:endParaRPr kumimoji="0" lang="zh-CN" altLang="en-US" sz="1400" b="0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7" name="TextBox 36">
            <a:extLst>
              <a:ext uri="{FF2B5EF4-FFF2-40B4-BE49-F238E27FC236}">
                <a16:creationId xmlns:a16="http://schemas.microsoft.com/office/drawing/2014/main" id="{921235F3-350E-4F29-874B-D8B085F91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430989"/>
            <a:ext cx="1800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FF0000"/>
                </a:solidFill>
                <a:ea typeface="宋体" panose="02010600030101010101" pitchFamily="2" charset="-122"/>
              </a:rPr>
              <a:t>private:      b1, fb1();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0070C0"/>
                </a:solidFill>
                <a:ea typeface="宋体" panose="02010600030101010101" pitchFamily="2" charset="-122"/>
              </a:rPr>
              <a:t>protected:  b2, fb2();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 b="0" dirty="0">
                <a:solidFill>
                  <a:srgbClr val="00B050"/>
                </a:solidFill>
                <a:ea typeface="宋体" panose="02010600030101010101" pitchFamily="2" charset="-122"/>
              </a:rPr>
              <a:t>public:       b3, fb3();</a:t>
            </a:r>
            <a:endParaRPr kumimoji="0" lang="zh-CN" altLang="en-US" sz="1400" b="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sp>
        <p:nvSpPr>
          <p:cNvPr id="58" name="线形标注 1 37">
            <a:extLst>
              <a:ext uri="{FF2B5EF4-FFF2-40B4-BE49-F238E27FC236}">
                <a16:creationId xmlns:a16="http://schemas.microsoft.com/office/drawing/2014/main" id="{48D7141F-E7FE-4A99-96E1-2E6CA096CB4F}"/>
              </a:ext>
            </a:extLst>
          </p:cNvPr>
          <p:cNvSpPr>
            <a:spLocks/>
          </p:cNvSpPr>
          <p:nvPr/>
        </p:nvSpPr>
        <p:spPr bwMode="auto">
          <a:xfrm>
            <a:off x="6325466" y="1620983"/>
            <a:ext cx="2325904" cy="832574"/>
          </a:xfrm>
          <a:prstGeom prst="borderCallout1">
            <a:avLst>
              <a:gd name="adj1" fmla="val 35818"/>
              <a:gd name="adj2" fmla="val -1491"/>
              <a:gd name="adj3" fmla="val 56170"/>
              <a:gd name="adj4" fmla="val -63987"/>
            </a:avLst>
          </a:prstGeom>
          <a:solidFill>
            <a:schemeClr val="bg1"/>
          </a:solidFill>
          <a:ln w="12700" cap="sq" algn="ctr">
            <a:solidFill>
              <a:schemeClr val="accent2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private:    </a:t>
            </a:r>
            <a:r>
              <a:rPr kumimoji="0" lang="en-US" altLang="zh-CN" sz="1600" b="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kumimoji="0"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 b1, fb1();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0" dirty="0">
                <a:solidFill>
                  <a:srgbClr val="0070C0"/>
                </a:solidFill>
                <a:ea typeface="宋体" panose="02010600030101010101" pitchFamily="2" charset="-122"/>
              </a:rPr>
              <a:t>protected:  b2, fb2();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0" dirty="0">
                <a:solidFill>
                  <a:srgbClr val="00B050"/>
                </a:solidFill>
                <a:ea typeface="宋体" panose="02010600030101010101" pitchFamily="2" charset="-122"/>
              </a:rPr>
              <a:t>public:       b3, fb3();</a:t>
            </a:r>
            <a:endParaRPr kumimoji="0" lang="zh-CN" altLang="en-US" sz="2000" b="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sp>
        <p:nvSpPr>
          <p:cNvPr id="61" name="标注: 线形 60">
            <a:extLst>
              <a:ext uri="{FF2B5EF4-FFF2-40B4-BE49-F238E27FC236}">
                <a16:creationId xmlns:a16="http://schemas.microsoft.com/office/drawing/2014/main" id="{BABE3B07-B711-46B7-9B97-55170F328D17}"/>
              </a:ext>
            </a:extLst>
          </p:cNvPr>
          <p:cNvSpPr/>
          <p:nvPr/>
        </p:nvSpPr>
        <p:spPr>
          <a:xfrm>
            <a:off x="7214904" y="2822140"/>
            <a:ext cx="1187446" cy="1213720"/>
          </a:xfrm>
          <a:prstGeom prst="borderCallout1">
            <a:avLst>
              <a:gd name="adj1" fmla="val 18750"/>
              <a:gd name="adj2" fmla="val -8333"/>
              <a:gd name="adj3" fmla="val -11637"/>
              <a:gd name="adj4" fmla="val -90838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继承通常用</a:t>
            </a:r>
            <a:r>
              <a:rPr lang="en-US" altLang="zh-CN" dirty="0">
                <a:solidFill>
                  <a:srgbClr val="FF00FF"/>
                </a:solidFill>
              </a:rPr>
              <a:t>public</a:t>
            </a:r>
            <a:r>
              <a:rPr lang="zh-CN" altLang="en-US" dirty="0"/>
              <a:t>，其他两种很少使用</a:t>
            </a:r>
          </a:p>
        </p:txBody>
      </p:sp>
    </p:spTree>
    <p:extLst>
      <p:ext uri="{BB962C8B-B14F-4D97-AF65-F5344CB8AC3E}">
        <p14:creationId xmlns:p14="http://schemas.microsoft.com/office/powerpoint/2010/main" val="12506530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1BC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6" grpId="0"/>
      <p:bldP spid="47" grpId="0"/>
      <p:bldP spid="48" grpId="0"/>
      <p:bldP spid="49" grpId="0"/>
      <p:bldP spid="49" grpId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6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7.4.2  </a:t>
            </a:r>
            <a:r>
              <a:rPr lang="zh-CN" altLang="en-US" sz="3200" b="1" dirty="0">
                <a:ea typeface="+mj-ea"/>
              </a:rPr>
              <a:t>三种方式的区别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800" y="1597909"/>
            <a:ext cx="7595755" cy="4927737"/>
          </a:xfrm>
        </p:spPr>
        <p:txBody>
          <a:bodyPr>
            <a:normAutofit fontScale="92500" lnSpcReduction="10000"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>
                <a:latin typeface="+mn-ea"/>
              </a:rPr>
              <a:t>保护继承或私有继承下，父类成员函数</a:t>
            </a:r>
            <a:r>
              <a:rPr lang="zh-CN" altLang="en-US" sz="2800" dirty="0">
                <a:solidFill>
                  <a:srgbClr val="CC00CC"/>
                </a:solidFill>
                <a:latin typeface="+mn-ea"/>
              </a:rPr>
              <a:t>或</a:t>
            </a:r>
            <a:r>
              <a:rPr lang="zh-CN" altLang="en-US" sz="2800" dirty="0">
                <a:latin typeface="+mn-ea"/>
              </a:rPr>
              <a:t>可以通过子类被外界间接调用</a:t>
            </a:r>
            <a:endParaRPr lang="en-US" altLang="zh-CN" sz="2800" dirty="0">
              <a:latin typeface="+mn-ea"/>
            </a:endParaRPr>
          </a:p>
          <a:p>
            <a:pPr marL="285750" lvl="1" indent="0"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class Base{</a:t>
            </a:r>
          </a:p>
          <a:p>
            <a:pPr marL="285750" lvl="1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public:</a:t>
            </a:r>
          </a:p>
          <a:p>
            <a:pPr marL="285750" lvl="1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void  f1(){</a:t>
            </a:r>
          </a:p>
          <a:p>
            <a:pPr marL="285750" lvl="1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     </a:t>
            </a:r>
            <a:r>
              <a:rPr lang="en-US" altLang="zh-CN" sz="2000" dirty="0" err="1">
                <a:solidFill>
                  <a:srgbClr val="0070C0"/>
                </a:solidFill>
              </a:rPr>
              <a:t>cout</a:t>
            </a:r>
            <a:r>
              <a:rPr lang="en-US" altLang="zh-CN" sz="2000" dirty="0">
                <a:solidFill>
                  <a:srgbClr val="0070C0"/>
                </a:solidFill>
              </a:rPr>
              <a:t>&lt;&lt;1;  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}    </a:t>
            </a:r>
          </a:p>
          <a:p>
            <a:pPr marL="285750" lvl="1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protected:</a:t>
            </a:r>
          </a:p>
          <a:p>
            <a:pPr marL="285750" lvl="1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void f2(){</a:t>
            </a:r>
          </a:p>
          <a:p>
            <a:pPr marL="285750" lvl="1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   </a:t>
            </a:r>
            <a:r>
              <a:rPr lang="en-US" altLang="zh-CN" sz="2000" dirty="0" err="1">
                <a:solidFill>
                  <a:srgbClr val="0070C0"/>
                </a:solidFill>
              </a:rPr>
              <a:t>cout</a:t>
            </a:r>
            <a:r>
              <a:rPr lang="en-US" altLang="zh-CN" sz="2000" dirty="0">
                <a:solidFill>
                  <a:srgbClr val="0070C0"/>
                </a:solidFill>
              </a:rPr>
              <a:t>&lt;&lt;2;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}</a:t>
            </a:r>
          </a:p>
          <a:p>
            <a:pPr marL="285750" lvl="1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private: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void f3(){</a:t>
            </a:r>
          </a:p>
          <a:p>
            <a:pPr marL="285750" lvl="1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    </a:t>
            </a:r>
            <a:r>
              <a:rPr lang="en-US" altLang="zh-CN" sz="2000" dirty="0" err="1">
                <a:solidFill>
                  <a:srgbClr val="0070C0"/>
                </a:solidFill>
              </a:rPr>
              <a:t>cout</a:t>
            </a:r>
            <a:r>
              <a:rPr lang="en-US" altLang="zh-CN" sz="2000" dirty="0">
                <a:solidFill>
                  <a:srgbClr val="0070C0"/>
                </a:solidFill>
              </a:rPr>
              <a:t>&lt;&lt;3;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}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};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59" name="内容占位符 3">
            <a:extLst>
              <a:ext uri="{FF2B5EF4-FFF2-40B4-BE49-F238E27FC236}">
                <a16:creationId xmlns:a16="http://schemas.microsoft.com/office/drawing/2014/main" id="{029E54B0-F1C5-46AD-94F5-509215C1C649}"/>
              </a:ext>
            </a:extLst>
          </p:cNvPr>
          <p:cNvSpPr txBox="1">
            <a:spLocks/>
          </p:cNvSpPr>
          <p:nvPr/>
        </p:nvSpPr>
        <p:spPr>
          <a:xfrm>
            <a:off x="4610099" y="2670263"/>
            <a:ext cx="4175681" cy="387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900" dirty="0">
                <a:solidFill>
                  <a:srgbClr val="0000FF"/>
                </a:solidFill>
              </a:rPr>
              <a:t>class </a:t>
            </a:r>
            <a:r>
              <a:rPr lang="en-US" altLang="zh-CN" sz="1900" dirty="0" err="1">
                <a:solidFill>
                  <a:srgbClr val="0000FF"/>
                </a:solidFill>
              </a:rPr>
              <a:t>Pri</a:t>
            </a:r>
            <a:r>
              <a:rPr lang="en-US" altLang="zh-CN" sz="1900" dirty="0">
                <a:solidFill>
                  <a:srgbClr val="0000FF"/>
                </a:solidFill>
              </a:rPr>
              <a:t> : private Base{</a:t>
            </a:r>
          </a:p>
          <a:p>
            <a:pPr marL="285750" lvl="1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900" dirty="0">
                <a:solidFill>
                  <a:srgbClr val="0000FF"/>
                </a:solidFill>
              </a:rPr>
              <a:t>public:</a:t>
            </a:r>
          </a:p>
          <a:p>
            <a:pPr marL="285750" lvl="1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900" dirty="0">
                <a:solidFill>
                  <a:srgbClr val="0000FF"/>
                </a:solidFill>
              </a:rPr>
              <a:t>      void f(){</a:t>
            </a:r>
          </a:p>
          <a:p>
            <a:pPr marL="285750" lvl="1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900" dirty="0">
                <a:solidFill>
                  <a:srgbClr val="0000FF"/>
                </a:solidFill>
              </a:rPr>
              <a:t>           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900" dirty="0">
                <a:solidFill>
                  <a:srgbClr val="0000FF"/>
                </a:solidFill>
              </a:rPr>
              <a:t> f1(); </a:t>
            </a:r>
            <a:r>
              <a:rPr lang="en-US" altLang="zh-CN" sz="2000" dirty="0">
                <a:solidFill>
                  <a:srgbClr val="0000FF"/>
                </a:solidFill>
              </a:rPr>
              <a:t>  </a:t>
            </a:r>
            <a:r>
              <a:rPr lang="en-US" altLang="zh-CN" sz="1600" dirty="0">
                <a:solidFill>
                  <a:srgbClr val="7030A0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父类中属性：</a:t>
            </a:r>
            <a:r>
              <a:rPr lang="en-US" altLang="zh-CN" sz="2000" dirty="0">
                <a:solidFill>
                  <a:srgbClr val="7030A0"/>
                </a:solidFill>
              </a:rPr>
              <a:t>public</a:t>
            </a:r>
          </a:p>
          <a:p>
            <a:pPr marL="285750" lvl="1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            </a:t>
            </a:r>
            <a:r>
              <a:rPr lang="en-US" altLang="zh-CN" sz="1900" dirty="0">
                <a:solidFill>
                  <a:srgbClr val="0000FF"/>
                </a:solidFill>
              </a:rPr>
              <a:t>f2();   </a:t>
            </a:r>
            <a:r>
              <a:rPr lang="en-US" altLang="zh-CN" sz="1600" dirty="0">
                <a:solidFill>
                  <a:srgbClr val="7030A0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父类中属性：</a:t>
            </a:r>
            <a:r>
              <a:rPr lang="en-US" altLang="zh-CN" sz="2000" dirty="0">
                <a:solidFill>
                  <a:srgbClr val="7030A0"/>
                </a:solidFill>
              </a:rPr>
              <a:t>protected</a:t>
            </a:r>
          </a:p>
          <a:p>
            <a:pPr marL="285750" lvl="1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            //</a:t>
            </a:r>
            <a:r>
              <a:rPr lang="en-US" altLang="zh-CN" sz="1900" dirty="0">
                <a:solidFill>
                  <a:srgbClr val="CF5175"/>
                </a:solidFill>
              </a:rPr>
              <a:t>f3();   </a:t>
            </a:r>
            <a:r>
              <a:rPr lang="en-US" altLang="zh-CN" sz="1700" dirty="0">
                <a:solidFill>
                  <a:srgbClr val="FF0000"/>
                </a:solidFill>
              </a:rPr>
              <a:t>//</a:t>
            </a:r>
            <a:r>
              <a:rPr lang="zh-CN" altLang="en-US" sz="1700" dirty="0">
                <a:solidFill>
                  <a:srgbClr val="FF0000"/>
                </a:solidFill>
              </a:rPr>
              <a:t>错误！不能调用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285750" lvl="1" indent="0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      </a:t>
            </a:r>
            <a:r>
              <a:rPr lang="en-US" altLang="zh-CN" sz="1900" dirty="0">
                <a:solidFill>
                  <a:srgbClr val="0000FF"/>
                </a:solidFill>
              </a:rPr>
              <a:t>}</a:t>
            </a:r>
          </a:p>
          <a:p>
            <a:pPr marL="285750" lvl="1" indent="0">
              <a:lnSpc>
                <a:spcPct val="70000"/>
              </a:lnSpc>
              <a:spcBef>
                <a:spcPts val="0"/>
              </a:spcBef>
              <a:buNone/>
              <a:defRPr/>
            </a:pPr>
            <a:r>
              <a:rPr lang="en-US" altLang="zh-CN" sz="1900" dirty="0">
                <a:solidFill>
                  <a:srgbClr val="0000FF"/>
                </a:solidFill>
              </a:rPr>
              <a:t>};</a:t>
            </a:r>
          </a:p>
          <a:p>
            <a:pPr marL="285750" lvl="1" indent="0">
              <a:lnSpc>
                <a:spcPct val="90000"/>
              </a:lnSpc>
              <a:spcBef>
                <a:spcPts val="600"/>
              </a:spcBef>
              <a:buNone/>
              <a:defRPr/>
            </a:pPr>
            <a:r>
              <a:rPr lang="en-US" altLang="zh-CN" sz="1900" dirty="0">
                <a:solidFill>
                  <a:srgbClr val="002060"/>
                </a:solidFill>
              </a:rPr>
              <a:t>int main()</a:t>
            </a:r>
          </a:p>
          <a:p>
            <a:pPr marL="285750" lvl="1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900" dirty="0">
                <a:solidFill>
                  <a:srgbClr val="002060"/>
                </a:solidFill>
              </a:rPr>
              <a:t>{</a:t>
            </a:r>
          </a:p>
          <a:p>
            <a:pPr marL="285750" lvl="1" indent="0">
              <a:lnSpc>
                <a:spcPct val="6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900" dirty="0">
                <a:solidFill>
                  <a:srgbClr val="002060"/>
                </a:solidFill>
              </a:rPr>
              <a:t>      </a:t>
            </a:r>
            <a:r>
              <a:rPr lang="en-US" altLang="zh-CN" sz="1900" dirty="0" err="1">
                <a:solidFill>
                  <a:srgbClr val="002060"/>
                </a:solidFill>
              </a:rPr>
              <a:t>Pri</a:t>
            </a:r>
            <a:r>
              <a:rPr lang="en-US" altLang="zh-CN" sz="1900" dirty="0">
                <a:solidFill>
                  <a:srgbClr val="002060"/>
                </a:solidFill>
              </a:rPr>
              <a:t> </a:t>
            </a:r>
            <a:r>
              <a:rPr lang="en-US" altLang="zh-CN" sz="1900" dirty="0" err="1">
                <a:solidFill>
                  <a:srgbClr val="002060"/>
                </a:solidFill>
              </a:rPr>
              <a:t>pri</a:t>
            </a:r>
            <a:r>
              <a:rPr lang="en-US" altLang="zh-CN" sz="1900" dirty="0">
                <a:solidFill>
                  <a:srgbClr val="002060"/>
                </a:solidFill>
              </a:rPr>
              <a:t>;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900" dirty="0">
                <a:solidFill>
                  <a:srgbClr val="002060"/>
                </a:solidFill>
              </a:rPr>
              <a:t>      </a:t>
            </a:r>
            <a:r>
              <a:rPr lang="en-US" altLang="zh-CN" sz="1900" dirty="0" err="1">
                <a:solidFill>
                  <a:srgbClr val="002060"/>
                </a:solidFill>
              </a:rPr>
              <a:t>pri.f</a:t>
            </a:r>
            <a:r>
              <a:rPr lang="en-US" altLang="zh-CN" sz="1900" dirty="0">
                <a:solidFill>
                  <a:srgbClr val="002060"/>
                </a:solidFill>
              </a:rPr>
              <a:t>();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900" dirty="0">
                <a:solidFill>
                  <a:srgbClr val="002060"/>
                </a:solidFill>
              </a:rPr>
              <a:t>      </a:t>
            </a:r>
            <a:r>
              <a:rPr lang="en-US" altLang="zh-CN" sz="1900" dirty="0">
                <a:solidFill>
                  <a:srgbClr val="CF5175"/>
                </a:solidFill>
              </a:rPr>
              <a:t>pri.f1();    </a:t>
            </a:r>
            <a:r>
              <a:rPr lang="en-US" altLang="zh-CN" sz="1600" dirty="0">
                <a:solidFill>
                  <a:srgbClr val="FF0000"/>
                </a:solidFill>
              </a:rPr>
              <a:t>//f1</a:t>
            </a:r>
            <a:r>
              <a:rPr lang="zh-CN" altLang="en-US" sz="1600" dirty="0">
                <a:solidFill>
                  <a:srgbClr val="FF0000"/>
                </a:solidFill>
              </a:rPr>
              <a:t>在子类中属性</a:t>
            </a:r>
            <a:r>
              <a:rPr lang="en-US" altLang="zh-CN" sz="1600" dirty="0">
                <a:solidFill>
                  <a:srgbClr val="FF0000"/>
                </a:solidFill>
              </a:rPr>
              <a:t>: </a:t>
            </a:r>
            <a:r>
              <a:rPr lang="en-US" altLang="zh-CN" sz="1900" dirty="0">
                <a:solidFill>
                  <a:srgbClr val="FF0000"/>
                </a:solidFill>
              </a:rPr>
              <a:t>private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900" dirty="0">
                <a:solidFill>
                  <a:srgbClr val="002060"/>
                </a:solidFill>
              </a:rPr>
              <a:t>      return 0;</a:t>
            </a:r>
          </a:p>
          <a:p>
            <a:pPr marL="285750" lvl="1" indent="0">
              <a:lnSpc>
                <a:spcPct val="6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900" dirty="0">
                <a:solidFill>
                  <a:srgbClr val="002060"/>
                </a:solidFill>
              </a:rPr>
              <a:t>}</a:t>
            </a:r>
            <a:endParaRPr lang="zh-CN" alt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33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7.4.2  </a:t>
            </a:r>
            <a:r>
              <a:rPr lang="zh-CN" altLang="en-US" sz="3200" b="1" dirty="0">
                <a:ea typeface="+mj-ea"/>
              </a:rPr>
              <a:t>三种方式的区别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800" y="1597909"/>
            <a:ext cx="7595755" cy="4927737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>
                <a:latin typeface="+mn-ea"/>
              </a:rPr>
              <a:t>子类可以调整继承成员的访问属性</a:t>
            </a:r>
            <a:endParaRPr lang="en-US" altLang="zh-CN" sz="2800" dirty="0">
              <a:latin typeface="+mn-ea"/>
            </a:endParaRPr>
          </a:p>
          <a:p>
            <a:pPr marL="285750" lvl="1" indent="0"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class Base{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public: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int b1;      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</a:rPr>
              <a:t>protecte</a:t>
            </a:r>
            <a:r>
              <a:rPr lang="en-US" altLang="zh-CN" sz="2000" dirty="0">
                <a:solidFill>
                  <a:srgbClr val="0070C0"/>
                </a:solidFill>
              </a:rPr>
              <a:t>: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int b2;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void f2(){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    </a:t>
            </a:r>
            <a:r>
              <a:rPr lang="en-US" altLang="zh-CN" sz="2000" dirty="0" err="1">
                <a:solidFill>
                  <a:srgbClr val="0070C0"/>
                </a:solidFill>
              </a:rPr>
              <a:t>cout</a:t>
            </a:r>
            <a:r>
              <a:rPr lang="en-US" altLang="zh-CN" sz="2000" dirty="0">
                <a:solidFill>
                  <a:srgbClr val="0070C0"/>
                </a:solidFill>
              </a:rPr>
              <a:t>&lt;&lt;b2;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}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private: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int b3;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void f3(){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    </a:t>
            </a:r>
            <a:r>
              <a:rPr lang="en-US" altLang="zh-CN" sz="2000" dirty="0" err="1">
                <a:solidFill>
                  <a:srgbClr val="0070C0"/>
                </a:solidFill>
              </a:rPr>
              <a:t>cout</a:t>
            </a:r>
            <a:r>
              <a:rPr lang="en-US" altLang="zh-CN" sz="2000" dirty="0">
                <a:solidFill>
                  <a:srgbClr val="0070C0"/>
                </a:solidFill>
              </a:rPr>
              <a:t>&lt;&lt;b3;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}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};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59" name="内容占位符 3">
            <a:extLst>
              <a:ext uri="{FF2B5EF4-FFF2-40B4-BE49-F238E27FC236}">
                <a16:creationId xmlns:a16="http://schemas.microsoft.com/office/drawing/2014/main" id="{029E54B0-F1C5-46AD-94F5-509215C1C649}"/>
              </a:ext>
            </a:extLst>
          </p:cNvPr>
          <p:cNvSpPr txBox="1">
            <a:spLocks/>
          </p:cNvSpPr>
          <p:nvPr/>
        </p:nvSpPr>
        <p:spPr>
          <a:xfrm>
            <a:off x="4063281" y="2196178"/>
            <a:ext cx="4623519" cy="42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</a:rPr>
              <a:t>Pri</a:t>
            </a:r>
            <a:r>
              <a:rPr lang="en-US" altLang="zh-CN" sz="2000" dirty="0">
                <a:solidFill>
                  <a:srgbClr val="0000FF"/>
                </a:solidFill>
              </a:rPr>
              <a:t> : </a:t>
            </a:r>
            <a:r>
              <a:rPr lang="en-US" altLang="zh-CN" sz="2000" dirty="0">
                <a:solidFill>
                  <a:srgbClr val="00B0F0"/>
                </a:solidFill>
              </a:rPr>
              <a:t>private</a:t>
            </a:r>
            <a:r>
              <a:rPr lang="en-US" altLang="zh-CN" sz="2000" dirty="0">
                <a:solidFill>
                  <a:srgbClr val="0000FF"/>
                </a:solidFill>
              </a:rPr>
              <a:t> Base{</a:t>
            </a:r>
          </a:p>
          <a:p>
            <a:pPr marL="285750" lvl="1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public: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      using  Base::b1</a:t>
            </a:r>
            <a:r>
              <a:rPr lang="en-US" altLang="zh-CN" sz="1800" dirty="0">
                <a:solidFill>
                  <a:srgbClr val="0000FF"/>
                </a:solidFill>
              </a:rPr>
              <a:t>; 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600" dirty="0">
                <a:solidFill>
                  <a:srgbClr val="7030A0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由</a:t>
            </a:r>
            <a:r>
              <a:rPr lang="en-US" altLang="zh-CN" sz="1600" dirty="0">
                <a:solidFill>
                  <a:srgbClr val="00B0F0"/>
                </a:solidFill>
              </a:rPr>
              <a:t>private</a:t>
            </a:r>
            <a:r>
              <a:rPr lang="zh-CN" altLang="en-US" sz="1600" dirty="0">
                <a:solidFill>
                  <a:srgbClr val="7030A0"/>
                </a:solidFill>
              </a:rPr>
              <a:t>改为</a:t>
            </a:r>
            <a:r>
              <a:rPr lang="en-US" altLang="zh-CN" sz="1600" dirty="0">
                <a:solidFill>
                  <a:srgbClr val="7030A0"/>
                </a:solidFill>
              </a:rPr>
              <a:t>public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      using  Base::b2</a:t>
            </a:r>
            <a:r>
              <a:rPr lang="en-US" altLang="zh-CN" sz="1800" dirty="0">
                <a:solidFill>
                  <a:srgbClr val="0000FF"/>
                </a:solidFill>
              </a:rPr>
              <a:t>; 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600" dirty="0">
                <a:solidFill>
                  <a:srgbClr val="7030A0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由</a:t>
            </a:r>
            <a:r>
              <a:rPr lang="en-US" altLang="zh-CN" sz="1600" dirty="0">
                <a:solidFill>
                  <a:srgbClr val="00B0F0"/>
                </a:solidFill>
              </a:rPr>
              <a:t>private</a:t>
            </a:r>
            <a:r>
              <a:rPr lang="zh-CN" altLang="en-US" sz="1600" dirty="0">
                <a:solidFill>
                  <a:srgbClr val="7030A0"/>
                </a:solidFill>
              </a:rPr>
              <a:t>改为</a:t>
            </a:r>
            <a:r>
              <a:rPr lang="en-US" altLang="zh-CN" sz="1600" dirty="0">
                <a:solidFill>
                  <a:srgbClr val="7030A0"/>
                </a:solidFill>
              </a:rPr>
              <a:t>public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</a:rPr>
              <a:t>using  Base::f2;   </a:t>
            </a:r>
            <a:r>
              <a:rPr lang="en-US" altLang="zh-CN" sz="1600" dirty="0">
                <a:solidFill>
                  <a:srgbClr val="7030A0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由</a:t>
            </a:r>
            <a:r>
              <a:rPr lang="en-US" altLang="zh-CN" sz="1600" dirty="0">
                <a:solidFill>
                  <a:srgbClr val="00B0F0"/>
                </a:solidFill>
              </a:rPr>
              <a:t>private</a:t>
            </a:r>
            <a:r>
              <a:rPr lang="zh-CN" altLang="en-US" sz="1600" dirty="0">
                <a:solidFill>
                  <a:srgbClr val="7030A0"/>
                </a:solidFill>
              </a:rPr>
              <a:t>改为</a:t>
            </a:r>
            <a:r>
              <a:rPr lang="en-US" altLang="zh-CN" sz="1600" dirty="0">
                <a:solidFill>
                  <a:srgbClr val="7030A0"/>
                </a:solidFill>
              </a:rPr>
              <a:t>public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</a:t>
            </a:r>
            <a:r>
              <a:rPr lang="en-US" altLang="zh-CN" sz="2000" dirty="0">
                <a:solidFill>
                  <a:srgbClr val="CF5175"/>
                </a:solidFill>
              </a:rPr>
              <a:t>using  Base::f3;   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</a:rPr>
              <a:t>父类私有的不能改！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285750" lvl="1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};</a:t>
            </a:r>
          </a:p>
          <a:p>
            <a:pPr marL="285750" lvl="1" indent="0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altLang="zh-CN" sz="1100" dirty="0">
                <a:solidFill>
                  <a:srgbClr val="002060"/>
                </a:solidFill>
              </a:rPr>
              <a:t> </a:t>
            </a:r>
            <a:r>
              <a:rPr lang="en-US" altLang="zh-CN" sz="2000" dirty="0">
                <a:solidFill>
                  <a:srgbClr val="002060"/>
                </a:solidFill>
              </a:rPr>
              <a:t>int main()</a:t>
            </a:r>
          </a:p>
          <a:p>
            <a:pPr marL="285750" lvl="1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{</a:t>
            </a:r>
          </a:p>
          <a:p>
            <a:pPr marL="285750" lvl="1" indent="0">
              <a:lnSpc>
                <a:spcPct val="6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      </a:t>
            </a:r>
            <a:r>
              <a:rPr lang="en-US" altLang="zh-CN" sz="2000" dirty="0" err="1">
                <a:solidFill>
                  <a:srgbClr val="060ABA"/>
                </a:solidFill>
              </a:rPr>
              <a:t>Pri</a:t>
            </a:r>
            <a:r>
              <a:rPr lang="en-US" altLang="zh-CN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 err="1">
                <a:solidFill>
                  <a:srgbClr val="002060"/>
                </a:solidFill>
              </a:rPr>
              <a:t>pri</a:t>
            </a:r>
            <a:r>
              <a:rPr lang="en-US" altLang="zh-CN" sz="2000" dirty="0">
                <a:solidFill>
                  <a:srgbClr val="002060"/>
                </a:solidFill>
              </a:rPr>
              <a:t>;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      pri.b1=1;    </a:t>
            </a:r>
          </a:p>
          <a:p>
            <a:pPr marL="285750" lvl="1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      pri.b2=2;</a:t>
            </a:r>
          </a:p>
          <a:p>
            <a:pPr marL="285750" lvl="1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      pri.f2();</a:t>
            </a:r>
          </a:p>
          <a:p>
            <a:pPr marL="285750" lvl="1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      return 0;</a:t>
            </a:r>
          </a:p>
          <a:p>
            <a:pPr marL="285750" lvl="1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}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72221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4E32B-6509-4624-9866-C0A42A1715D0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7.5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继承与组合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7E3EA805-D44C-47EB-A286-43B3D781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" y="1672937"/>
            <a:ext cx="7447176" cy="4683414"/>
          </a:xfrm>
        </p:spPr>
        <p:txBody>
          <a:bodyPr>
            <a:normAutofit lnSpcReduction="10000"/>
          </a:bodyPr>
          <a:lstStyle/>
          <a:p>
            <a:pPr marL="269875" indent="-269875">
              <a:lnSpc>
                <a:spcPct val="120000"/>
              </a:lnSpc>
              <a:spcBef>
                <a:spcPts val="1200"/>
              </a:spcBef>
            </a:pPr>
            <a:r>
              <a:rPr lang="zh-CN" altLang="en-US" sz="2600" dirty="0"/>
              <a:t>组合：一个类的对象作另一个类的成员 </a:t>
            </a:r>
            <a:r>
              <a:rPr lang="en-US" altLang="zh-CN" sz="2600" dirty="0"/>
              <a:t>(</a:t>
            </a:r>
            <a:r>
              <a:rPr lang="zh-CN" altLang="en-US" sz="2600" dirty="0"/>
              <a:t>类中有显式声明</a:t>
            </a:r>
            <a:r>
              <a:rPr lang="en-US" altLang="zh-CN" sz="2600" dirty="0"/>
              <a:t>)</a:t>
            </a:r>
          </a:p>
          <a:p>
            <a:pPr marL="269875" indent="-269875">
              <a:lnSpc>
                <a:spcPct val="120000"/>
              </a:lnSpc>
              <a:spcBef>
                <a:spcPts val="1200"/>
              </a:spcBef>
            </a:pPr>
            <a:r>
              <a:rPr lang="zh-CN" altLang="en-US" sz="2600" dirty="0"/>
              <a:t>继承：子类是派生出的，自然包含一个基类对象（不需要在成员中写出来）</a:t>
            </a:r>
            <a:endParaRPr lang="en-US" altLang="zh-CN" sz="2600" dirty="0"/>
          </a:p>
          <a:p>
            <a:pPr marL="555625" lvl="1" indent="-15875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class  Student </a:t>
            </a:r>
            <a:r>
              <a:rPr lang="en-US" altLang="zh-CN" sz="2400" dirty="0">
                <a:solidFill>
                  <a:srgbClr val="FF00FF"/>
                </a:solidFill>
              </a:rPr>
              <a:t>: public Person</a:t>
            </a:r>
            <a:r>
              <a:rPr lang="en-US" altLang="zh-CN" sz="2400" dirty="0">
                <a:solidFill>
                  <a:srgbClr val="0070C0"/>
                </a:solidFill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</a:rPr>
              <a:t>public: 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 ……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protected: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Date  </a:t>
            </a:r>
            <a:r>
              <a:rPr lang="en-US" altLang="zh-CN" dirty="0" err="1">
                <a:solidFill>
                  <a:srgbClr val="FF0000"/>
                </a:solidFill>
              </a:rPr>
              <a:t>date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	 int  score;</a:t>
            </a:r>
          </a:p>
          <a:p>
            <a:pPr lvl="1" indent="-20320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};</a:t>
            </a:r>
          </a:p>
          <a:p>
            <a:pPr marL="363538" indent="-363538">
              <a:lnSpc>
                <a:spcPct val="120000"/>
              </a:lnSpc>
              <a:spcBef>
                <a:spcPts val="1200"/>
              </a:spcBef>
            </a:pPr>
            <a:endParaRPr lang="en-US" altLang="zh-CN" sz="2400" dirty="0"/>
          </a:p>
          <a:p>
            <a:pPr lvl="2">
              <a:lnSpc>
                <a:spcPct val="11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41CFBB22-3DC3-4061-BC72-89EA18C48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160" y="4477840"/>
            <a:ext cx="3037660" cy="115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0" dirty="0">
                <a:solidFill>
                  <a:schemeClr val="bg1"/>
                </a:solidFill>
                <a:ea typeface="宋体" panose="02010600030101010101" pitchFamily="2" charset="-122"/>
              </a:rPr>
              <a:t>Student</a:t>
            </a:r>
            <a:r>
              <a:rPr kumimoji="0"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kumimoji="0" lang="zh-CN" altLang="en-US" sz="2800" b="0" dirty="0">
                <a:solidFill>
                  <a:srgbClr val="FF00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继承</a:t>
            </a:r>
            <a:r>
              <a:rPr kumimoji="0" lang="zh-CN" altLang="en-US" sz="3600" b="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  </a:t>
            </a:r>
            <a:r>
              <a:rPr kumimoji="0" lang="en-US" altLang="zh-CN" sz="2000" b="0" dirty="0">
                <a:solidFill>
                  <a:schemeClr val="bg1"/>
                </a:solidFill>
                <a:ea typeface="宋体" panose="02010600030101010101" pitchFamily="2" charset="-122"/>
              </a:rPr>
              <a:t>Person</a:t>
            </a:r>
            <a:r>
              <a:rPr kumimoji="0"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            </a:t>
            </a:r>
            <a:endParaRPr kumimoji="0" lang="en-US" altLang="zh-CN" b="0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0" dirty="0">
                <a:solidFill>
                  <a:schemeClr val="bg1"/>
                </a:solidFill>
                <a:ea typeface="宋体" panose="02010600030101010101" pitchFamily="2" charset="-122"/>
              </a:rPr>
              <a:t>Student</a:t>
            </a:r>
            <a:r>
              <a:rPr kumimoji="0"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kumimoji="0" lang="zh-CN" altLang="en-US" sz="2800" b="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组合</a:t>
            </a:r>
            <a:r>
              <a:rPr kumimoji="0" lang="zh-CN" altLang="en-US" sz="3600" b="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   </a:t>
            </a:r>
            <a:r>
              <a:rPr kumimoji="0" lang="en-US" altLang="zh-CN" sz="2000" b="0" dirty="0">
                <a:solidFill>
                  <a:schemeClr val="bg1"/>
                </a:solidFill>
                <a:ea typeface="宋体" panose="02010600030101010101" pitchFamily="2" charset="-122"/>
              </a:rPr>
              <a:t>Date</a:t>
            </a:r>
            <a:r>
              <a:rPr kumimoji="0"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            </a:t>
            </a:r>
            <a:endParaRPr kumimoji="0" lang="en-US" altLang="zh-CN" sz="2400" b="0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5190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4E32B-6509-4624-9866-C0A42A1715D0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7.1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继承的概念和实现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006932" y="2044029"/>
            <a:ext cx="2448663" cy="715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1906822" y="3277219"/>
            <a:ext cx="1969854" cy="445105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1545084" y="3217500"/>
            <a:ext cx="549489" cy="557217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1595017" y="3238903"/>
            <a:ext cx="2207680" cy="492726"/>
            <a:chOff x="989512" y="1740163"/>
            <a:chExt cx="1587762" cy="493033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gray">
            <a:xfrm>
              <a:off x="1336858" y="1740163"/>
              <a:ext cx="1240416" cy="464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kumimoji="0" lang="zh-CN" altLang="en-US" sz="2400" b="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继承及作用</a:t>
              </a:r>
              <a:endParaRPr kumimoji="0" lang="en-US" altLang="zh-CN" sz="2400" b="0" kern="0" dirty="0">
                <a:solidFill>
                  <a:srgbClr val="000000"/>
                </a:solidFill>
                <a:latin typeface="Arial" charset="0"/>
                <a:ea typeface="华文新魏" pitchFamily="2" charset="-122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989512" y="1775711"/>
              <a:ext cx="336434" cy="45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1865357" y="4208720"/>
            <a:ext cx="2011320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518965" y="4167445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gray">
          <a:xfrm>
            <a:off x="2062807" y="4215218"/>
            <a:ext cx="173989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继承的实现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1640935" y="420872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gray">
          <a:xfrm>
            <a:off x="1645289" y="476297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1118438" y="2109399"/>
            <a:ext cx="233715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99"/>
                </a:solidFill>
                <a:latin typeface="Arial" charset="0"/>
                <a:ea typeface="华文新魏" pitchFamily="2" charset="-122"/>
              </a:rPr>
              <a:t>本节主要内容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017766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4E32B-6509-4624-9866-C0A42A1715D0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7.6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多继承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006932" y="2074001"/>
            <a:ext cx="2448663" cy="715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1898328" y="3223061"/>
            <a:ext cx="1430134" cy="445105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1536589" y="3163342"/>
            <a:ext cx="549489" cy="557217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1569415" y="3188839"/>
            <a:ext cx="1634352" cy="473478"/>
            <a:chOff x="991710" y="1744257"/>
            <a:chExt cx="1080247" cy="473772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gray">
            <a:xfrm>
              <a:off x="1328144" y="1744257"/>
              <a:ext cx="743813" cy="464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2400" b="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多继承</a:t>
              </a:r>
              <a:endParaRPr kumimoji="0" lang="en-US" altLang="zh-CN" sz="2400" b="0" kern="0" dirty="0">
                <a:solidFill>
                  <a:srgbClr val="000000"/>
                </a:solidFill>
                <a:latin typeface="Arial" charset="0"/>
                <a:ea typeface="华文新魏" pitchFamily="2" charset="-122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991710" y="1760544"/>
              <a:ext cx="336434" cy="45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1879610" y="3895962"/>
            <a:ext cx="1664869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533219" y="3854687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gray">
          <a:xfrm>
            <a:off x="2070763" y="3902460"/>
            <a:ext cx="14737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虚拟继承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1655189" y="38959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1118438" y="2139371"/>
            <a:ext cx="233715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99"/>
                </a:solidFill>
                <a:latin typeface="Arial" charset="0"/>
                <a:ea typeface="华文新魏" pitchFamily="2" charset="-122"/>
              </a:rPr>
              <a:t>本节主要内容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CC209C0E-B48A-4D7E-BB39-B62DC55BAC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79610" y="4602725"/>
            <a:ext cx="2824365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3C20A193-B510-4AF8-9D68-CA259EDF4E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33219" y="4561450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B067A276-2CF1-4078-862D-4C65074286F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70762" y="4609223"/>
            <a:ext cx="263321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多继承的构造顺序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E7E4AAC4-0FA8-443B-B8A4-38E5CFF9203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55189" y="4602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40477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0" grpId="0" animBg="1"/>
      <p:bldP spid="21" grpId="0"/>
      <p:bldP spid="22" grpId="0"/>
      <p:bldP spid="27" grpId="0" build="allAtOnce"/>
      <p:bldP spid="24" grpId="0" animBg="1"/>
      <p:bldP spid="25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7.6.1  </a:t>
            </a:r>
            <a:r>
              <a:rPr lang="zh-CN" altLang="en-US" sz="3200" b="1" dirty="0">
                <a:ea typeface="+mj-ea"/>
              </a:rPr>
              <a:t>多继承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2998" y="1696825"/>
            <a:ext cx="7625567" cy="4659525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/>
              <a:t>多继承的概念</a:t>
            </a:r>
            <a:endParaRPr lang="en-US" altLang="zh-CN" sz="2800" dirty="0"/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en-US" sz="2600" dirty="0"/>
              <a:t>子类由两个以上的父类派生而来，称为多继承</a:t>
            </a:r>
            <a:endParaRPr lang="en-US" altLang="zh-CN" sz="2600" dirty="0"/>
          </a:p>
          <a:p>
            <a:pPr marL="457200" lvl="1" indent="0">
              <a:lnSpc>
                <a:spcPct val="120000"/>
              </a:lnSpc>
              <a:spcBef>
                <a:spcPts val="1800"/>
              </a:spcBef>
              <a:buNone/>
              <a:defRPr/>
            </a:pPr>
            <a:r>
              <a:rPr lang="zh-CN" altLang="en-US" sz="2600" dirty="0">
                <a:solidFill>
                  <a:srgbClr val="002060"/>
                </a:solidFill>
              </a:rPr>
              <a:t>如：</a:t>
            </a:r>
            <a:endParaRPr lang="en-US" altLang="zh-CN" sz="2600" dirty="0">
              <a:solidFill>
                <a:srgbClr val="002060"/>
              </a:solidFill>
            </a:endParaRPr>
          </a:p>
          <a:p>
            <a:pPr marL="1168400" lvl="2" indent="-27305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002060"/>
                </a:solidFill>
              </a:rPr>
              <a:t>两用沙发</a:t>
            </a:r>
            <a:endParaRPr lang="en-US" altLang="zh-CN" dirty="0">
              <a:solidFill>
                <a:srgbClr val="002060"/>
              </a:solidFill>
            </a:endParaRPr>
          </a:p>
          <a:p>
            <a:pPr marL="1168400" lvl="2" indent="-273050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002060"/>
                </a:solidFill>
              </a:rPr>
              <a:t>水陆两用坦克</a:t>
            </a:r>
            <a:endParaRPr lang="en-US" altLang="zh-CN" dirty="0">
              <a:solidFill>
                <a:srgbClr val="002060"/>
              </a:solidFill>
            </a:endParaRPr>
          </a:p>
          <a:p>
            <a:pPr marL="1168400" lvl="2" indent="-273050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002060"/>
                </a:solidFill>
              </a:rPr>
              <a:t>歼轰七</a:t>
            </a:r>
            <a:endParaRPr lang="en-US" altLang="zh-CN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zh-CN" altLang="en-US" sz="26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563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7.6.1  </a:t>
            </a:r>
            <a:r>
              <a:rPr lang="zh-CN" altLang="en-US" sz="3200" b="1" dirty="0">
                <a:ea typeface="+mj-ea"/>
              </a:rPr>
              <a:t>多继承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2998" y="1696825"/>
            <a:ext cx="7625567" cy="4659525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/>
              <a:t>多继承的实现 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wjp86.cpp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zh-CN" altLang="en-US" sz="26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32</a:t>
            </a:fld>
            <a:endParaRPr kumimoji="1" lang="zh-CN" altLang="en-US"/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AE475B10-2C97-43F2-959D-B1A144A61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5" y="2685042"/>
            <a:ext cx="1593850" cy="1195387"/>
          </a:xfrm>
          <a:prstGeom prst="rect">
            <a:avLst/>
          </a:prstGeom>
          <a:solidFill>
            <a:srgbClr val="00206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Bed(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床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635094CB-AD99-4EB1-9036-B39961E3D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550" y="2688072"/>
            <a:ext cx="1584325" cy="1195388"/>
          </a:xfrm>
          <a:prstGeom prst="rect">
            <a:avLst/>
          </a:prstGeom>
          <a:solidFill>
            <a:srgbClr val="00206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Sofa(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沙发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id="{919CA6D8-0412-45E3-9598-242CAE5D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0" y="3510542"/>
            <a:ext cx="931863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sleep()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13">
            <a:extLst>
              <a:ext uri="{FF2B5EF4-FFF2-40B4-BE49-F238E27FC236}">
                <a16:creationId xmlns:a16="http://schemas.microsoft.com/office/drawing/2014/main" id="{152062DE-0268-4083-8164-AC0044398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677" y="4702311"/>
            <a:ext cx="1854200" cy="1139825"/>
          </a:xfrm>
          <a:prstGeom prst="rect">
            <a:avLst/>
          </a:prstGeom>
          <a:solidFill>
            <a:srgbClr val="7030A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SleeperSofa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沙发床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4">
            <a:extLst>
              <a:ext uri="{FF2B5EF4-FFF2-40B4-BE49-F238E27FC236}">
                <a16:creationId xmlns:a16="http://schemas.microsoft.com/office/drawing/2014/main" id="{1EE79189-D06D-4672-9489-B6B43102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365" y="5127761"/>
            <a:ext cx="946150" cy="288925"/>
          </a:xfrm>
          <a:prstGeom prst="rect">
            <a:avLst/>
          </a:prstGeom>
          <a:solidFill>
            <a:srgbClr val="CC0066">
              <a:lumMod val="60000"/>
              <a:lumOff val="40000"/>
            </a:srgbClr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foldOut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下箭头 16">
            <a:extLst>
              <a:ext uri="{FF2B5EF4-FFF2-40B4-BE49-F238E27FC236}">
                <a16:creationId xmlns:a16="http://schemas.microsoft.com/office/drawing/2014/main" id="{E17E0743-0ACD-468E-8CCB-2AFE8CBA3119}"/>
              </a:ext>
            </a:extLst>
          </p:cNvPr>
          <p:cNvSpPr>
            <a:spLocks noChangeArrowheads="1"/>
          </p:cNvSpPr>
          <p:nvPr/>
        </p:nvSpPr>
        <p:spPr bwMode="auto">
          <a:xfrm rot="19111917">
            <a:off x="3499007" y="4078629"/>
            <a:ext cx="273050" cy="469900"/>
          </a:xfrm>
          <a:prstGeom prst="downArrow">
            <a:avLst>
              <a:gd name="adj1" fmla="val 50000"/>
              <a:gd name="adj2" fmla="val 49995"/>
            </a:avLst>
          </a:prstGeom>
          <a:solidFill>
            <a:srgbClr val="FF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下箭头 17">
            <a:extLst>
              <a:ext uri="{FF2B5EF4-FFF2-40B4-BE49-F238E27FC236}">
                <a16:creationId xmlns:a16="http://schemas.microsoft.com/office/drawing/2014/main" id="{210A7BF2-BB67-4E6B-948A-92655EB6CA69}"/>
              </a:ext>
            </a:extLst>
          </p:cNvPr>
          <p:cNvSpPr>
            <a:spLocks noChangeArrowheads="1"/>
          </p:cNvSpPr>
          <p:nvPr/>
        </p:nvSpPr>
        <p:spPr bwMode="auto">
          <a:xfrm rot="2483155">
            <a:off x="5407769" y="4078668"/>
            <a:ext cx="263525" cy="478499"/>
          </a:xfrm>
          <a:prstGeom prst="downArrow">
            <a:avLst>
              <a:gd name="adj1" fmla="val 50000"/>
              <a:gd name="adj2" fmla="val 50126"/>
            </a:avLst>
          </a:prstGeom>
          <a:solidFill>
            <a:srgbClr val="FF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DF5536AE-0D5F-4469-B45A-593A9A805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0" y="2753304"/>
            <a:ext cx="935038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8">
            <a:extLst>
              <a:ext uri="{FF2B5EF4-FFF2-40B4-BE49-F238E27FC236}">
                <a16:creationId xmlns:a16="http://schemas.microsoft.com/office/drawing/2014/main" id="{B55AFFAE-D066-414E-861D-1E6940CE0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0" y="3139067"/>
            <a:ext cx="935038" cy="287337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C335CC2E-FC20-4512-B5CF-0A255383F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1900" y="3513572"/>
            <a:ext cx="908050" cy="288925"/>
          </a:xfrm>
          <a:prstGeom prst="rect">
            <a:avLst/>
          </a:prstGeom>
          <a:solidFill>
            <a:srgbClr val="00B0F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watchTV()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7">
            <a:extLst>
              <a:ext uri="{FF2B5EF4-FFF2-40B4-BE49-F238E27FC236}">
                <a16:creationId xmlns:a16="http://schemas.microsoft.com/office/drawing/2014/main" id="{5631A234-29F8-4F18-B532-89674E2C2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1900" y="2756335"/>
            <a:ext cx="908050" cy="288925"/>
          </a:xfrm>
          <a:prstGeom prst="rect">
            <a:avLst/>
          </a:prstGeom>
          <a:solidFill>
            <a:srgbClr val="00B0F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8">
            <a:extLst>
              <a:ext uri="{FF2B5EF4-FFF2-40B4-BE49-F238E27FC236}">
                <a16:creationId xmlns:a16="http://schemas.microsoft.com/office/drawing/2014/main" id="{751D7AD7-E010-44B3-B2C1-739C45040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1900" y="3142097"/>
            <a:ext cx="908050" cy="287338"/>
          </a:xfrm>
          <a:prstGeom prst="rect">
            <a:avLst/>
          </a:prstGeom>
          <a:solidFill>
            <a:srgbClr val="00B0F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66791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7.6.1  </a:t>
            </a:r>
            <a:r>
              <a:rPr lang="zh-CN" altLang="en-US" sz="3200" b="1" dirty="0">
                <a:ea typeface="+mj-ea"/>
              </a:rPr>
              <a:t>多继承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2998" y="1696825"/>
            <a:ext cx="7539729" cy="4659525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/>
              <a:t>多继承可能出现的问题  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wjp63.cpp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400" dirty="0"/>
              <a:t>两个基类（父类）若有同名的</a:t>
            </a:r>
            <a:r>
              <a:rPr lang="zh-CN" altLang="en-US" sz="2400" dirty="0">
                <a:solidFill>
                  <a:srgbClr val="CF5175"/>
                </a:solidFill>
              </a:rPr>
              <a:t>成员函数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chemeClr val="hlink"/>
                </a:solidFill>
              </a:rPr>
              <a:t>数据成员</a:t>
            </a:r>
            <a:r>
              <a:rPr lang="zh-CN" altLang="en-US" sz="2400" dirty="0"/>
              <a:t>，派生类（子类）将会有同名的两个</a:t>
            </a:r>
            <a:r>
              <a:rPr lang="zh-CN" altLang="en-US" sz="2400" dirty="0">
                <a:solidFill>
                  <a:srgbClr val="CF5175"/>
                </a:solidFill>
              </a:rPr>
              <a:t>成员函数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chemeClr val="hlink"/>
                </a:solidFill>
              </a:rPr>
              <a:t>数据成员</a:t>
            </a:r>
            <a:r>
              <a:rPr lang="zh-CN" altLang="en-US" sz="2400" dirty="0"/>
              <a:t>，这在编译时会出现语法错误</a:t>
            </a:r>
          </a:p>
          <a:p>
            <a:pPr marL="446088" lvl="1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sz="2400" dirty="0">
                <a:solidFill>
                  <a:srgbClr val="002060"/>
                </a:solidFill>
              </a:rPr>
              <a:t>例如：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987425" lvl="1" indent="-269875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002060"/>
                </a:solidFill>
              </a:rPr>
              <a:t>两用沙发继承了两个重量，若用到重量，系统将分不清是哪个重量</a:t>
            </a:r>
            <a:endParaRPr lang="en-US" altLang="zh-CN" sz="2200" dirty="0">
              <a:solidFill>
                <a:srgbClr val="002060"/>
              </a:solidFill>
            </a:endParaRPr>
          </a:p>
          <a:p>
            <a:pPr marL="987425" lvl="1" indent="-269875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002060"/>
                </a:solidFill>
              </a:rPr>
              <a:t>对于函数</a:t>
            </a:r>
            <a:r>
              <a:rPr lang="en-US" altLang="zh-CN" sz="2200" dirty="0" err="1">
                <a:solidFill>
                  <a:srgbClr val="002060"/>
                </a:solidFill>
              </a:rPr>
              <a:t>getWeight</a:t>
            </a:r>
            <a:r>
              <a:rPr lang="en-US" altLang="zh-CN" sz="2200" dirty="0">
                <a:solidFill>
                  <a:srgbClr val="002060"/>
                </a:solidFill>
              </a:rPr>
              <a:t>()</a:t>
            </a:r>
            <a:r>
              <a:rPr lang="zh-CN" altLang="en-US" sz="2200" dirty="0">
                <a:solidFill>
                  <a:srgbClr val="002060"/>
                </a:solidFill>
              </a:rPr>
              <a:t>和</a:t>
            </a:r>
            <a:r>
              <a:rPr lang="en-US" altLang="zh-CN" sz="2200" dirty="0" err="1">
                <a:solidFill>
                  <a:srgbClr val="002060"/>
                </a:solidFill>
              </a:rPr>
              <a:t>setWeight</a:t>
            </a:r>
            <a:r>
              <a:rPr lang="en-US" altLang="zh-CN" sz="2200" dirty="0">
                <a:solidFill>
                  <a:srgbClr val="002060"/>
                </a:solidFill>
              </a:rPr>
              <a:t>()</a:t>
            </a:r>
            <a:r>
              <a:rPr lang="zh-CN" altLang="en-US" sz="2200" dirty="0">
                <a:solidFill>
                  <a:srgbClr val="002060"/>
                </a:solidFill>
              </a:rPr>
              <a:t>，亦然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8253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7.6.1  </a:t>
            </a:r>
            <a:r>
              <a:rPr lang="zh-CN" altLang="en-US" sz="3200" b="1" dirty="0">
                <a:ea typeface="+mj-ea"/>
              </a:rPr>
              <a:t>多继承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2998" y="1696826"/>
            <a:ext cx="7539729" cy="651520"/>
          </a:xfrm>
        </p:spPr>
        <p:txBody>
          <a:bodyPr>
            <a:normAutofit/>
          </a:bodyPr>
          <a:lstStyle/>
          <a:p>
            <a:pPr marL="269875" indent="-269875">
              <a:spcBef>
                <a:spcPct val="0"/>
              </a:spcBef>
            </a:pPr>
            <a:r>
              <a:rPr lang="zh-CN" altLang="en-US" sz="2800" dirty="0"/>
              <a:t>实际上三个类各自的成员如下：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sz="2200" dirty="0">
              <a:solidFill>
                <a:srgbClr val="00206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863F3B9-6CF4-E94A-98DA-10393CF60C60}" type="slidenum">
              <a:rPr kumimoji="1" lang="zh-CN" altLang="en-US" smtClean="0"/>
              <a:t>34</a:t>
            </a:fld>
            <a:endParaRPr kumimoji="1" lang="zh-CN" altLang="en-US"/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0DAC0E25-828A-4C2D-A4A5-7590B6AE1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448" y="2437340"/>
            <a:ext cx="1593850" cy="1193800"/>
          </a:xfrm>
          <a:prstGeom prst="rect">
            <a:avLst/>
          </a:prstGeom>
          <a:solidFill>
            <a:srgbClr val="00206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Bed(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床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19AC7E60-0173-45EB-AB82-CEBA1051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354" y="2437585"/>
            <a:ext cx="1584325" cy="1195387"/>
          </a:xfrm>
          <a:prstGeom prst="rect">
            <a:avLst/>
          </a:prstGeom>
          <a:solidFill>
            <a:srgbClr val="00206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Sofa(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沙发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id="{3936B190-1F26-4D83-9600-DA9BF1373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136" y="3262840"/>
            <a:ext cx="931862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sleep()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13">
            <a:extLst>
              <a:ext uri="{FF2B5EF4-FFF2-40B4-BE49-F238E27FC236}">
                <a16:creationId xmlns:a16="http://schemas.microsoft.com/office/drawing/2014/main" id="{4A3AC4A0-2B78-4741-ACE8-63CB54BB0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429" y="4379181"/>
            <a:ext cx="1973263" cy="1530350"/>
          </a:xfrm>
          <a:prstGeom prst="rect">
            <a:avLst/>
          </a:prstGeom>
          <a:solidFill>
            <a:srgbClr val="00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SleeperSofa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沙发床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4">
            <a:extLst>
              <a:ext uri="{FF2B5EF4-FFF2-40B4-BE49-F238E27FC236}">
                <a16:creationId xmlns:a16="http://schemas.microsoft.com/office/drawing/2014/main" id="{B93794D5-4ECF-4FF0-8997-53D260989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779" y="5549169"/>
            <a:ext cx="947738" cy="288925"/>
          </a:xfrm>
          <a:prstGeom prst="rect">
            <a:avLst/>
          </a:prstGeom>
          <a:solidFill>
            <a:srgbClr val="CC0066">
              <a:lumMod val="60000"/>
              <a:lumOff val="40000"/>
            </a:srgbClr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foldOut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下箭头 16">
            <a:extLst>
              <a:ext uri="{FF2B5EF4-FFF2-40B4-BE49-F238E27FC236}">
                <a16:creationId xmlns:a16="http://schemas.microsoft.com/office/drawing/2014/main" id="{61BA5709-FD31-4BA7-ABEB-E01440C5857C}"/>
              </a:ext>
            </a:extLst>
          </p:cNvPr>
          <p:cNvSpPr>
            <a:spLocks noChangeArrowheads="1"/>
          </p:cNvSpPr>
          <p:nvPr/>
        </p:nvSpPr>
        <p:spPr bwMode="auto">
          <a:xfrm rot="19111917">
            <a:off x="3390323" y="3821640"/>
            <a:ext cx="273050" cy="469900"/>
          </a:xfrm>
          <a:prstGeom prst="downArrow">
            <a:avLst>
              <a:gd name="adj1" fmla="val 50000"/>
              <a:gd name="adj2" fmla="val 49995"/>
            </a:avLst>
          </a:prstGeom>
          <a:solidFill>
            <a:srgbClr val="FF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下箭头 17">
            <a:extLst>
              <a:ext uri="{FF2B5EF4-FFF2-40B4-BE49-F238E27FC236}">
                <a16:creationId xmlns:a16="http://schemas.microsoft.com/office/drawing/2014/main" id="{42F52990-8586-43E6-A3E5-F2A0DDFBD6C2}"/>
              </a:ext>
            </a:extLst>
          </p:cNvPr>
          <p:cNvSpPr>
            <a:spLocks noChangeArrowheads="1"/>
          </p:cNvSpPr>
          <p:nvPr/>
        </p:nvSpPr>
        <p:spPr bwMode="auto">
          <a:xfrm rot="2458108">
            <a:off x="5627508" y="3824308"/>
            <a:ext cx="263525" cy="469900"/>
          </a:xfrm>
          <a:prstGeom prst="downArrow">
            <a:avLst>
              <a:gd name="adj1" fmla="val 50000"/>
              <a:gd name="adj2" fmla="val 50126"/>
            </a:avLst>
          </a:prstGeom>
          <a:solidFill>
            <a:srgbClr val="FF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9A9E3924-09BB-459E-B263-0AE4554D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136" y="2505603"/>
            <a:ext cx="935037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8">
            <a:extLst>
              <a:ext uri="{FF2B5EF4-FFF2-40B4-BE49-F238E27FC236}">
                <a16:creationId xmlns:a16="http://schemas.microsoft.com/office/drawing/2014/main" id="{D0EC96C9-F89B-4754-A1C3-B0C9D6F48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136" y="2891365"/>
            <a:ext cx="935037" cy="287338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00CF5DC0-7B63-48BA-A568-A76990AB5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704" y="3263085"/>
            <a:ext cx="909637" cy="288925"/>
          </a:xfrm>
          <a:prstGeom prst="rect">
            <a:avLst/>
          </a:prstGeom>
          <a:solidFill>
            <a:srgbClr val="00B0F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watchTV()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7">
            <a:extLst>
              <a:ext uri="{FF2B5EF4-FFF2-40B4-BE49-F238E27FC236}">
                <a16:creationId xmlns:a16="http://schemas.microsoft.com/office/drawing/2014/main" id="{5C050E01-3CDF-4262-A44A-2AFD44DF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704" y="2505847"/>
            <a:ext cx="909637" cy="288925"/>
          </a:xfrm>
          <a:prstGeom prst="rect">
            <a:avLst/>
          </a:prstGeom>
          <a:solidFill>
            <a:srgbClr val="00B0F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8">
            <a:extLst>
              <a:ext uri="{FF2B5EF4-FFF2-40B4-BE49-F238E27FC236}">
                <a16:creationId xmlns:a16="http://schemas.microsoft.com/office/drawing/2014/main" id="{233F6DEE-0E9D-4347-9F7D-BAB5BACF9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704" y="2891610"/>
            <a:ext cx="909637" cy="287337"/>
          </a:xfrm>
          <a:prstGeom prst="rect">
            <a:avLst/>
          </a:prstGeom>
          <a:solidFill>
            <a:srgbClr val="00B0F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E27C4094-10E3-4A21-86A1-1859FAF1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542" y="5179281"/>
            <a:ext cx="931862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sleep()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7">
            <a:extLst>
              <a:ext uri="{FF2B5EF4-FFF2-40B4-BE49-F238E27FC236}">
                <a16:creationId xmlns:a16="http://schemas.microsoft.com/office/drawing/2014/main" id="{F5761328-B46E-41F8-AE99-AB2F99D18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717" y="4439506"/>
            <a:ext cx="935037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8">
            <a:extLst>
              <a:ext uri="{FF2B5EF4-FFF2-40B4-BE49-F238E27FC236}">
                <a16:creationId xmlns:a16="http://schemas.microsoft.com/office/drawing/2014/main" id="{08EE3039-BE04-4BA5-A0B8-015D56208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779" y="4807806"/>
            <a:ext cx="935038" cy="287338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7">
            <a:extLst>
              <a:ext uri="{FF2B5EF4-FFF2-40B4-BE49-F238E27FC236}">
                <a16:creationId xmlns:a16="http://schemas.microsoft.com/office/drawing/2014/main" id="{CBD1414C-39A1-41A9-A049-1AC9FDE6F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842" y="4566506"/>
            <a:ext cx="933450" cy="288925"/>
          </a:xfrm>
          <a:prstGeom prst="rect">
            <a:avLst/>
          </a:prstGeom>
          <a:solidFill>
            <a:srgbClr val="00B0F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8">
            <a:extLst>
              <a:ext uri="{FF2B5EF4-FFF2-40B4-BE49-F238E27FC236}">
                <a16:creationId xmlns:a16="http://schemas.microsoft.com/office/drawing/2014/main" id="{EF83067C-7170-4C38-9125-41C94A337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842" y="4952269"/>
            <a:ext cx="933450" cy="287337"/>
          </a:xfrm>
          <a:prstGeom prst="rect">
            <a:avLst/>
          </a:prstGeom>
          <a:solidFill>
            <a:srgbClr val="00B0F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11">
            <a:extLst>
              <a:ext uri="{FF2B5EF4-FFF2-40B4-BE49-F238E27FC236}">
                <a16:creationId xmlns:a16="http://schemas.microsoft.com/office/drawing/2014/main" id="{1E1EC639-DD9C-45D4-9D10-42C52C34E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842" y="5352319"/>
            <a:ext cx="936625" cy="288925"/>
          </a:xfrm>
          <a:prstGeom prst="rect">
            <a:avLst/>
          </a:prstGeom>
          <a:solidFill>
            <a:srgbClr val="00B0F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watchTV()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0253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7.6.2  </a:t>
            </a:r>
            <a:r>
              <a:rPr lang="zh-CN" altLang="en-US" sz="3200" b="1" dirty="0">
                <a:ea typeface="+mj-ea"/>
              </a:rPr>
              <a:t>虚拟继承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2998" y="1696825"/>
            <a:ext cx="7625567" cy="4659525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/>
              <a:t>虚拟继承的由来</a:t>
            </a:r>
            <a:endParaRPr lang="en-US" altLang="zh-CN" sz="2800" dirty="0"/>
          </a:p>
          <a:p>
            <a:pPr marL="536575" lvl="2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en-US" sz="2600" dirty="0"/>
              <a:t>上例解决方法：</a:t>
            </a:r>
          </a:p>
          <a:p>
            <a:pPr marL="1200150" lvl="2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先将两个父类分解，抽象出一个新类。即：把两个父类共有的东西提取出来写成一个新类。</a:t>
            </a:r>
            <a:endParaRPr lang="en-US" altLang="zh-CN" dirty="0"/>
          </a:p>
          <a:p>
            <a:pPr marL="1200150" lvl="2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将新类作为两个父类的父类，两个父类由新类派生出来</a:t>
            </a:r>
          </a:p>
          <a:p>
            <a:pPr marL="1200150" lvl="2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两个父类从新类继承时</a:t>
            </a:r>
            <a:r>
              <a:rPr lang="zh-CN" altLang="en-US" dirty="0">
                <a:solidFill>
                  <a:srgbClr val="FF0000"/>
                </a:solidFill>
              </a:rPr>
              <a:t>必须使用虚拟继承</a:t>
            </a:r>
          </a:p>
          <a:p>
            <a:pPr marL="857250" lvl="2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zh-CN" altLang="en-US" sz="22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28647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7.6.2  </a:t>
            </a:r>
            <a:r>
              <a:rPr lang="zh-CN" altLang="en-US" sz="3200" b="1" dirty="0">
                <a:ea typeface="+mj-ea"/>
              </a:rPr>
              <a:t>虚拟继承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2998" y="1616423"/>
            <a:ext cx="7625567" cy="4659525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/>
              <a:t>类的分解</a:t>
            </a:r>
            <a:endParaRPr lang="zh-CN" altLang="en-US" sz="2600" dirty="0"/>
          </a:p>
          <a:p>
            <a:pPr marL="857250" lvl="2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zh-CN" altLang="en-US" sz="22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F8C7E8-615C-468B-8689-2B319EE80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914" y="2593976"/>
            <a:ext cx="2016125" cy="1225550"/>
          </a:xfrm>
          <a:prstGeom prst="rect">
            <a:avLst/>
          </a:prstGeom>
          <a:solidFill>
            <a:srgbClr val="7030A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Funiture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家具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9891E8-216E-426B-974D-5B960BB3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414" y="2924176"/>
            <a:ext cx="1076325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getWeight()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D17981-ED00-4999-A326-B2EFAE574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414" y="3319464"/>
            <a:ext cx="1076325" cy="287337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setWeight()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00B546-F8E7-42A1-83AF-BEF709B3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27" y="4438805"/>
            <a:ext cx="1593850" cy="911225"/>
          </a:xfrm>
          <a:prstGeom prst="rect">
            <a:avLst/>
          </a:prstGeom>
          <a:solidFill>
            <a:srgbClr val="00206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Bed(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床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0CF575-5EBA-4012-AF0D-466B4C849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44" y="4438805"/>
            <a:ext cx="1584325" cy="911225"/>
          </a:xfrm>
          <a:prstGeom prst="rect">
            <a:avLst/>
          </a:prstGeom>
          <a:solidFill>
            <a:srgbClr val="00206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Sofa(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沙发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65C4C0-9059-4AE4-8ABC-1B2227D6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102" y="4762655"/>
            <a:ext cx="1008063" cy="288925"/>
          </a:xfrm>
          <a:prstGeom prst="rect">
            <a:avLst/>
          </a:prstGeom>
          <a:solidFill>
            <a:srgbClr val="00FF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sleep()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1D6222-9AA7-4922-9DBA-E91C4CB29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44" y="4762655"/>
            <a:ext cx="1044575" cy="288925"/>
          </a:xfrm>
          <a:prstGeom prst="rect">
            <a:avLst/>
          </a:prstGeom>
          <a:solidFill>
            <a:srgbClr val="00B05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watchTV()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19ACF446-5224-46F5-81D6-6D40E280CBDD}"/>
              </a:ext>
            </a:extLst>
          </p:cNvPr>
          <p:cNvSpPr>
            <a:spLocks noChangeArrowheads="1"/>
          </p:cNvSpPr>
          <p:nvPr/>
        </p:nvSpPr>
        <p:spPr bwMode="auto">
          <a:xfrm rot="19403332">
            <a:off x="5508162" y="3981252"/>
            <a:ext cx="273050" cy="469900"/>
          </a:xfrm>
          <a:prstGeom prst="downArrow">
            <a:avLst>
              <a:gd name="adj1" fmla="val 50000"/>
              <a:gd name="adj2" fmla="val 49995"/>
            </a:avLst>
          </a:prstGeom>
          <a:solidFill>
            <a:srgbClr val="FF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EDCE1601-09D9-486A-89C2-E4AC9765761F}"/>
              </a:ext>
            </a:extLst>
          </p:cNvPr>
          <p:cNvSpPr>
            <a:spLocks noChangeArrowheads="1"/>
          </p:cNvSpPr>
          <p:nvPr/>
        </p:nvSpPr>
        <p:spPr bwMode="auto">
          <a:xfrm rot="1750328">
            <a:off x="3583147" y="3959310"/>
            <a:ext cx="263525" cy="469900"/>
          </a:xfrm>
          <a:prstGeom prst="downArrow">
            <a:avLst>
              <a:gd name="adj1" fmla="val 50000"/>
              <a:gd name="adj2" fmla="val 50126"/>
            </a:avLst>
          </a:prstGeom>
          <a:solidFill>
            <a:srgbClr val="FF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7939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7.6.2  </a:t>
            </a:r>
            <a:r>
              <a:rPr lang="zh-CN" altLang="en-US" sz="3200" b="1" dirty="0">
                <a:ea typeface="+mj-ea"/>
              </a:rPr>
              <a:t>虚拟继承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2998" y="1601739"/>
            <a:ext cx="7625567" cy="475461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/>
              <a:t>非虚拟继承</a:t>
            </a:r>
            <a:endParaRPr lang="zh-CN" altLang="en-US" sz="2600" dirty="0"/>
          </a:p>
          <a:p>
            <a:pPr marL="857250" lvl="2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zh-CN" altLang="en-US" sz="22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F8C7E8-615C-468B-8689-2B319EE80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813" y="2306639"/>
            <a:ext cx="2016125" cy="1225550"/>
          </a:xfrm>
          <a:prstGeom prst="rect">
            <a:avLst/>
          </a:prstGeom>
          <a:solidFill>
            <a:srgbClr val="7030A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Funiture(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家具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9891E8-216E-426B-974D-5B960BB3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13" y="2636839"/>
            <a:ext cx="1076325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getWeight()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D17981-ED00-4999-A326-B2EFAE574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13" y="3032127"/>
            <a:ext cx="1076325" cy="287337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setWeight()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00B546-F8E7-42A1-83AF-BEF709B3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3840163"/>
            <a:ext cx="1593850" cy="911225"/>
          </a:xfrm>
          <a:prstGeom prst="rect">
            <a:avLst/>
          </a:prstGeom>
          <a:solidFill>
            <a:srgbClr val="00206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Bed(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床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0CF575-5EBA-4012-AF0D-466B4C849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822701"/>
            <a:ext cx="1584325" cy="911225"/>
          </a:xfrm>
          <a:prstGeom prst="rect">
            <a:avLst/>
          </a:prstGeom>
          <a:solidFill>
            <a:srgbClr val="00206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Sofa(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沙发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65C4C0-9059-4AE4-8ABC-1B2227D6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4164013"/>
            <a:ext cx="1008063" cy="288925"/>
          </a:xfrm>
          <a:prstGeom prst="rect">
            <a:avLst/>
          </a:prstGeom>
          <a:solidFill>
            <a:srgbClr val="00FF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sleep()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1D6222-9AA7-4922-9DBA-E91C4CB29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4146551"/>
            <a:ext cx="1044575" cy="288925"/>
          </a:xfrm>
          <a:prstGeom prst="rect">
            <a:avLst/>
          </a:prstGeom>
          <a:solidFill>
            <a:srgbClr val="00B05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watchTV()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C5E0995-F3B5-47CD-9A9F-55FD7DD5F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888" y="5052050"/>
            <a:ext cx="2049463" cy="954087"/>
          </a:xfrm>
          <a:prstGeom prst="rect">
            <a:avLst/>
          </a:prstGeom>
          <a:solidFill>
            <a:srgbClr val="00B05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SleeperSofa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沙发床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740D47-E578-4AFB-A0F9-DA323D018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601" y="5391775"/>
            <a:ext cx="1044575" cy="288925"/>
          </a:xfrm>
          <a:prstGeom prst="rect">
            <a:avLst/>
          </a:prstGeom>
          <a:solidFill>
            <a:srgbClr val="CC0066">
              <a:lumMod val="60000"/>
              <a:lumOff val="40000"/>
            </a:srgbClr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foldOut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19ACF446-5224-46F5-81D6-6D40E280CBDD}"/>
              </a:ext>
            </a:extLst>
          </p:cNvPr>
          <p:cNvSpPr>
            <a:spLocks noChangeArrowheads="1"/>
          </p:cNvSpPr>
          <p:nvPr/>
        </p:nvSpPr>
        <p:spPr bwMode="auto">
          <a:xfrm rot="18407717">
            <a:off x="5763138" y="3490382"/>
            <a:ext cx="273050" cy="469900"/>
          </a:xfrm>
          <a:prstGeom prst="downArrow">
            <a:avLst>
              <a:gd name="adj1" fmla="val 50000"/>
              <a:gd name="adj2" fmla="val 49995"/>
            </a:avLst>
          </a:prstGeom>
          <a:solidFill>
            <a:srgbClr val="FF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69ECCA6-69A8-4B49-B12E-6DFA781E4B8F}"/>
              </a:ext>
            </a:extLst>
          </p:cNvPr>
          <p:cNvSpPr>
            <a:spLocks noChangeArrowheads="1"/>
          </p:cNvSpPr>
          <p:nvPr/>
        </p:nvSpPr>
        <p:spPr bwMode="auto">
          <a:xfrm rot="18535982">
            <a:off x="3152775" y="4783138"/>
            <a:ext cx="273050" cy="469900"/>
          </a:xfrm>
          <a:prstGeom prst="downArrow">
            <a:avLst>
              <a:gd name="adj1" fmla="val 50000"/>
              <a:gd name="adj2" fmla="val 49995"/>
            </a:avLst>
          </a:prstGeom>
          <a:solidFill>
            <a:srgbClr val="FF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39D2CFA5-EAE5-4809-8FAE-AAFE2683CD04}"/>
              </a:ext>
            </a:extLst>
          </p:cNvPr>
          <p:cNvSpPr>
            <a:spLocks noChangeArrowheads="1"/>
          </p:cNvSpPr>
          <p:nvPr/>
        </p:nvSpPr>
        <p:spPr bwMode="auto">
          <a:xfrm rot="2859755">
            <a:off x="5707063" y="4765676"/>
            <a:ext cx="263525" cy="469900"/>
          </a:xfrm>
          <a:prstGeom prst="downArrow">
            <a:avLst>
              <a:gd name="adj1" fmla="val 50000"/>
              <a:gd name="adj2" fmla="val 50126"/>
            </a:avLst>
          </a:prstGeom>
          <a:solidFill>
            <a:srgbClr val="FF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EDCE1601-09D9-486A-89C2-E4AC9765761F}"/>
              </a:ext>
            </a:extLst>
          </p:cNvPr>
          <p:cNvSpPr>
            <a:spLocks noChangeArrowheads="1"/>
          </p:cNvSpPr>
          <p:nvPr/>
        </p:nvSpPr>
        <p:spPr bwMode="auto">
          <a:xfrm rot="2989188">
            <a:off x="3137692" y="3482736"/>
            <a:ext cx="263525" cy="469900"/>
          </a:xfrm>
          <a:prstGeom prst="downArrow">
            <a:avLst>
              <a:gd name="adj1" fmla="val 50000"/>
              <a:gd name="adj2" fmla="val 50126"/>
            </a:avLst>
          </a:prstGeom>
          <a:solidFill>
            <a:srgbClr val="FF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4203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7.6.2  </a:t>
            </a:r>
            <a:r>
              <a:rPr lang="zh-CN" altLang="en-US" sz="3200" b="1" dirty="0">
                <a:ea typeface="+mj-ea"/>
              </a:rPr>
              <a:t>虚拟继承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59217" y="1687397"/>
            <a:ext cx="7625567" cy="4668953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/>
              <a:t>非虚拟继承下存在的问题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(wjp87.cpp)</a:t>
            </a:r>
            <a:endParaRPr lang="en-US" altLang="zh-CN" sz="2800" dirty="0"/>
          </a:p>
          <a:p>
            <a:pPr marL="285750" lvl="1" indent="0">
              <a:lnSpc>
                <a:spcPct val="110000"/>
              </a:lnSpc>
              <a:buNone/>
              <a:defRPr/>
            </a:pPr>
            <a:r>
              <a:rPr lang="zh-CN" altLang="en-US" sz="2400" dirty="0"/>
              <a:t>若继承时不加特别说明，子类（第三代）</a:t>
            </a:r>
            <a:r>
              <a:rPr lang="en-US" altLang="zh-CN" sz="2400" dirty="0" err="1"/>
              <a:t>SleeperSofa</a:t>
            </a:r>
            <a:r>
              <a:rPr lang="zh-CN" altLang="en-US" sz="2400" dirty="0"/>
              <a:t>对象中将含有两个</a:t>
            </a:r>
            <a:r>
              <a:rPr lang="en-US" altLang="zh-CN" sz="2400" dirty="0"/>
              <a:t>Furniture</a:t>
            </a:r>
            <a:r>
              <a:rPr lang="zh-CN" altLang="en-US" sz="2400" dirty="0"/>
              <a:t>（第一代）的对象</a:t>
            </a:r>
            <a:endParaRPr lang="en-US" altLang="zh-CN" sz="2400" dirty="0"/>
          </a:p>
          <a:p>
            <a:pPr marL="949325" lvl="2" indent="-263525">
              <a:spcBef>
                <a:spcPts val="600"/>
              </a:spcBef>
              <a:defRPr/>
            </a:pPr>
            <a:r>
              <a:rPr lang="en-US" altLang="zh-CN" sz="2200" dirty="0"/>
              <a:t>Bed</a:t>
            </a:r>
            <a:r>
              <a:rPr lang="zh-CN" altLang="en-US" sz="2200" dirty="0"/>
              <a:t>从</a:t>
            </a:r>
            <a:r>
              <a:rPr lang="en-US" altLang="zh-CN" sz="2200" dirty="0"/>
              <a:t>Furniture</a:t>
            </a:r>
            <a:r>
              <a:rPr lang="zh-CN" altLang="en-US" sz="2200" dirty="0"/>
              <a:t>继承了一个</a:t>
            </a:r>
          </a:p>
          <a:p>
            <a:pPr marL="949325" lvl="2" indent="-263525">
              <a:defRPr/>
            </a:pPr>
            <a:r>
              <a:rPr lang="en-US" altLang="zh-CN" sz="2200" dirty="0"/>
              <a:t>Sofa</a:t>
            </a:r>
            <a:r>
              <a:rPr lang="zh-CN" altLang="en-US" sz="2200" dirty="0"/>
              <a:t>从</a:t>
            </a:r>
            <a:r>
              <a:rPr lang="en-US" altLang="zh-CN" sz="2200" dirty="0"/>
              <a:t>Furniture</a:t>
            </a:r>
            <a:r>
              <a:rPr lang="zh-CN" altLang="en-US" sz="2200" dirty="0"/>
              <a:t>继承了一个</a:t>
            </a:r>
          </a:p>
          <a:p>
            <a:pPr marL="949325" lvl="2" indent="-263525">
              <a:defRPr/>
            </a:pPr>
            <a:r>
              <a:rPr lang="en-US" altLang="zh-CN" sz="2200" dirty="0" err="1"/>
              <a:t>SleeperSofa</a:t>
            </a:r>
            <a:r>
              <a:rPr lang="zh-CN" altLang="en-US" sz="2200" dirty="0"/>
              <a:t>从</a:t>
            </a:r>
            <a:r>
              <a:rPr lang="en-US" altLang="zh-CN" sz="2200" dirty="0"/>
              <a:t>Bed</a:t>
            </a:r>
            <a:r>
              <a:rPr lang="zh-CN" altLang="en-US" sz="2200" dirty="0"/>
              <a:t>和</a:t>
            </a:r>
            <a:r>
              <a:rPr lang="en-US" altLang="zh-CN" sz="2200" dirty="0"/>
              <a:t>Sofa</a:t>
            </a:r>
            <a:r>
              <a:rPr lang="zh-CN" altLang="en-US" sz="2200" dirty="0"/>
              <a:t>各继承了一个</a:t>
            </a:r>
            <a:endParaRPr lang="en-US" altLang="zh-CN" sz="2200" dirty="0"/>
          </a:p>
          <a:p>
            <a:pPr marL="285750" lvl="1" indent="0">
              <a:lnSpc>
                <a:spcPct val="110000"/>
              </a:lnSpc>
              <a:buNone/>
              <a:defRPr/>
            </a:pPr>
            <a:r>
              <a:rPr lang="zh-CN" altLang="en-US" sz="2400" dirty="0"/>
              <a:t>导致：</a:t>
            </a:r>
            <a:endParaRPr lang="en-US" altLang="zh-CN" sz="2400" dirty="0"/>
          </a:p>
          <a:p>
            <a:pPr marL="949325" lvl="2" indent="-263525">
              <a:defRPr/>
            </a:pPr>
            <a:r>
              <a:rPr lang="zh-CN" altLang="en-US" sz="2200" dirty="0"/>
              <a:t>有两个</a:t>
            </a:r>
            <a:r>
              <a:rPr lang="en-US" altLang="zh-CN" sz="2200" dirty="0"/>
              <a:t>weight</a:t>
            </a:r>
          </a:p>
          <a:p>
            <a:pPr marL="949325" lvl="2" indent="-263525">
              <a:defRPr/>
            </a:pPr>
            <a:r>
              <a:rPr lang="zh-CN" altLang="en-US" sz="2200" dirty="0"/>
              <a:t>有两个</a:t>
            </a:r>
            <a:r>
              <a:rPr lang="en-US" altLang="zh-CN" sz="2200" dirty="0" err="1"/>
              <a:t>getWeight</a:t>
            </a:r>
            <a:r>
              <a:rPr lang="en-US" altLang="zh-CN" sz="2200" dirty="0"/>
              <a:t>()</a:t>
            </a:r>
          </a:p>
          <a:p>
            <a:pPr marL="949325" lvl="2" indent="-263525">
              <a:defRPr/>
            </a:pPr>
            <a:r>
              <a:rPr lang="zh-CN" altLang="en-US" sz="2200" dirty="0"/>
              <a:t>有两个</a:t>
            </a:r>
            <a:r>
              <a:rPr lang="en-US" altLang="zh-CN" sz="2200" dirty="0" err="1"/>
              <a:t>setWeight</a:t>
            </a:r>
            <a:r>
              <a:rPr lang="en-US" altLang="zh-CN" sz="2200" dirty="0"/>
              <a:t>()</a:t>
            </a:r>
          </a:p>
          <a:p>
            <a:pPr marL="949325" lvl="2" indent="-263525">
              <a:lnSpc>
                <a:spcPct val="110000"/>
              </a:lnSpc>
              <a:defRPr/>
            </a:pPr>
            <a:endParaRPr lang="zh-CN" altLang="en-US" sz="2200" dirty="0"/>
          </a:p>
          <a:p>
            <a:pPr marL="549275" lvl="1" indent="-263525">
              <a:lnSpc>
                <a:spcPct val="130000"/>
              </a:lnSpc>
              <a:defRPr/>
            </a:pPr>
            <a:endParaRPr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43432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7.6.2  </a:t>
            </a:r>
            <a:r>
              <a:rPr lang="zh-CN" altLang="en-US" sz="3200" b="1" dirty="0">
                <a:ea typeface="+mj-ea"/>
              </a:rPr>
              <a:t>虚拟继承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2998" y="1601739"/>
            <a:ext cx="7625567" cy="475461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/>
              <a:t>非虚拟继承下各类的成员</a:t>
            </a:r>
            <a:endParaRPr lang="zh-CN" altLang="en-US" sz="22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39</a:t>
            </a:fld>
            <a:endParaRPr kumimoji="1" lang="zh-CN" altLang="en-US"/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164F254F-3B36-4ED2-AD7A-1FAE4EFC6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785" y="2283881"/>
            <a:ext cx="2016125" cy="1074737"/>
          </a:xfrm>
          <a:prstGeom prst="rect">
            <a:avLst/>
          </a:prstGeom>
          <a:solidFill>
            <a:srgbClr val="7030A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Funiture(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家具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weight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E80FBE46-5AE7-451A-AEF2-3DDF034A5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047" y="2471206"/>
            <a:ext cx="863600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8">
            <a:extLst>
              <a:ext uri="{FF2B5EF4-FFF2-40B4-BE49-F238E27FC236}">
                <a16:creationId xmlns:a16="http://schemas.microsoft.com/office/drawing/2014/main" id="{5F419374-3AEA-4E27-BE96-D2231F829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047" y="2856968"/>
            <a:ext cx="863600" cy="287338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9">
            <a:extLst>
              <a:ext uri="{FF2B5EF4-FFF2-40B4-BE49-F238E27FC236}">
                <a16:creationId xmlns:a16="http://schemas.microsoft.com/office/drawing/2014/main" id="{ABAEF34A-6F53-4082-BAFD-7D672F822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317875"/>
            <a:ext cx="1593850" cy="1193800"/>
          </a:xfrm>
          <a:prstGeom prst="rect">
            <a:avLst/>
          </a:prstGeom>
          <a:solidFill>
            <a:srgbClr val="00206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Bed(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床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10">
            <a:extLst>
              <a:ext uri="{FF2B5EF4-FFF2-40B4-BE49-F238E27FC236}">
                <a16:creationId xmlns:a16="http://schemas.microsoft.com/office/drawing/2014/main" id="{80430E7F-CE52-4A9F-A4CB-226431F52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3306763"/>
            <a:ext cx="1584325" cy="1193800"/>
          </a:xfrm>
          <a:prstGeom prst="rect">
            <a:avLst/>
          </a:prstGeom>
          <a:solidFill>
            <a:srgbClr val="00206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Sofa(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沙发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weight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11">
            <a:extLst>
              <a:ext uri="{FF2B5EF4-FFF2-40B4-BE49-F238E27FC236}">
                <a16:creationId xmlns:a16="http://schemas.microsoft.com/office/drawing/2014/main" id="{586714F8-B8C5-46FB-BA68-0B4CDE964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4141788"/>
            <a:ext cx="931863" cy="288925"/>
          </a:xfrm>
          <a:prstGeom prst="rect">
            <a:avLst/>
          </a:prstGeom>
          <a:solidFill>
            <a:srgbClr val="00FF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sleep()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13">
            <a:extLst>
              <a:ext uri="{FF2B5EF4-FFF2-40B4-BE49-F238E27FC236}">
                <a16:creationId xmlns:a16="http://schemas.microsoft.com/office/drawing/2014/main" id="{622F9EBF-8392-4ECE-931D-89327A5A8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150" y="4621501"/>
            <a:ext cx="1973263" cy="1597025"/>
          </a:xfrm>
          <a:prstGeom prst="rect">
            <a:avLst/>
          </a:prstGeom>
          <a:solidFill>
            <a:srgbClr val="00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SleeperSofa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沙发床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weight 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FF1D058D-AAEA-447F-AFF0-F94E047F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088" y="5858163"/>
            <a:ext cx="946150" cy="288925"/>
          </a:xfrm>
          <a:prstGeom prst="rect">
            <a:avLst/>
          </a:prstGeom>
          <a:solidFill>
            <a:srgbClr val="CC0066">
              <a:lumMod val="60000"/>
              <a:lumOff val="40000"/>
            </a:srgbClr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foldOut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下箭头 15">
            <a:extLst>
              <a:ext uri="{FF2B5EF4-FFF2-40B4-BE49-F238E27FC236}">
                <a16:creationId xmlns:a16="http://schemas.microsoft.com/office/drawing/2014/main" id="{E99DD972-FBE5-4B47-92E8-B64A6CD156D5}"/>
              </a:ext>
            </a:extLst>
          </p:cNvPr>
          <p:cNvSpPr>
            <a:spLocks noChangeArrowheads="1"/>
          </p:cNvSpPr>
          <p:nvPr/>
        </p:nvSpPr>
        <p:spPr bwMode="auto">
          <a:xfrm rot="17948683">
            <a:off x="5848650" y="3030632"/>
            <a:ext cx="273050" cy="469900"/>
          </a:xfrm>
          <a:prstGeom prst="downArrow">
            <a:avLst>
              <a:gd name="adj1" fmla="val 50000"/>
              <a:gd name="adj2" fmla="val 49995"/>
            </a:avLst>
          </a:prstGeom>
          <a:solidFill>
            <a:srgbClr val="FF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下箭头 16">
            <a:extLst>
              <a:ext uri="{FF2B5EF4-FFF2-40B4-BE49-F238E27FC236}">
                <a16:creationId xmlns:a16="http://schemas.microsoft.com/office/drawing/2014/main" id="{8984F78D-C474-432A-843B-D14CC7B757C4}"/>
              </a:ext>
            </a:extLst>
          </p:cNvPr>
          <p:cNvSpPr>
            <a:spLocks noChangeArrowheads="1"/>
          </p:cNvSpPr>
          <p:nvPr/>
        </p:nvSpPr>
        <p:spPr bwMode="auto">
          <a:xfrm rot="17926245">
            <a:off x="3021197" y="4343199"/>
            <a:ext cx="273050" cy="469900"/>
          </a:xfrm>
          <a:prstGeom prst="downArrow">
            <a:avLst>
              <a:gd name="adj1" fmla="val 50000"/>
              <a:gd name="adj2" fmla="val 49995"/>
            </a:avLst>
          </a:prstGeom>
          <a:solidFill>
            <a:srgbClr val="FF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下箭头 17">
            <a:extLst>
              <a:ext uri="{FF2B5EF4-FFF2-40B4-BE49-F238E27FC236}">
                <a16:creationId xmlns:a16="http://schemas.microsoft.com/office/drawing/2014/main" id="{F284790B-3503-4367-9716-F2C911390366}"/>
              </a:ext>
            </a:extLst>
          </p:cNvPr>
          <p:cNvSpPr>
            <a:spLocks noChangeArrowheads="1"/>
          </p:cNvSpPr>
          <p:nvPr/>
        </p:nvSpPr>
        <p:spPr bwMode="auto">
          <a:xfrm rot="3787005">
            <a:off x="5856312" y="4386551"/>
            <a:ext cx="263525" cy="469900"/>
          </a:xfrm>
          <a:prstGeom prst="downArrow">
            <a:avLst>
              <a:gd name="adj1" fmla="val 50000"/>
              <a:gd name="adj2" fmla="val 50126"/>
            </a:avLst>
          </a:prstGeom>
          <a:solidFill>
            <a:srgbClr val="FF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下箭头 18">
            <a:extLst>
              <a:ext uri="{FF2B5EF4-FFF2-40B4-BE49-F238E27FC236}">
                <a16:creationId xmlns:a16="http://schemas.microsoft.com/office/drawing/2014/main" id="{84F8A931-D32F-4C3F-83C8-61FB9A349886}"/>
              </a:ext>
            </a:extLst>
          </p:cNvPr>
          <p:cNvSpPr>
            <a:spLocks noChangeArrowheads="1"/>
          </p:cNvSpPr>
          <p:nvPr/>
        </p:nvSpPr>
        <p:spPr bwMode="auto">
          <a:xfrm rot="3643255">
            <a:off x="2978202" y="3090356"/>
            <a:ext cx="263525" cy="469900"/>
          </a:xfrm>
          <a:prstGeom prst="downArrow">
            <a:avLst>
              <a:gd name="adj1" fmla="val 50000"/>
              <a:gd name="adj2" fmla="val 50126"/>
            </a:avLst>
          </a:prstGeom>
          <a:solidFill>
            <a:srgbClr val="FF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7">
            <a:extLst>
              <a:ext uri="{FF2B5EF4-FFF2-40B4-BE49-F238E27FC236}">
                <a16:creationId xmlns:a16="http://schemas.microsoft.com/office/drawing/2014/main" id="{4FFC0B69-8889-4240-89F4-1694C46B0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3386138"/>
            <a:ext cx="933450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8">
            <a:extLst>
              <a:ext uri="{FF2B5EF4-FFF2-40B4-BE49-F238E27FC236}">
                <a16:creationId xmlns:a16="http://schemas.microsoft.com/office/drawing/2014/main" id="{AC0FD0B4-5DEF-49A2-AA5A-30BA79F39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3770313"/>
            <a:ext cx="933450" cy="287337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11">
            <a:extLst>
              <a:ext uri="{FF2B5EF4-FFF2-40B4-BE49-F238E27FC236}">
                <a16:creationId xmlns:a16="http://schemas.microsoft.com/office/drawing/2014/main" id="{D0BCDAA3-01A6-4839-A50E-4ECB6EEDF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4130675"/>
            <a:ext cx="908050" cy="288925"/>
          </a:xfrm>
          <a:prstGeom prst="rect">
            <a:avLst/>
          </a:prstGeom>
          <a:solidFill>
            <a:srgbClr val="00B05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watchTV()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矩形 7">
            <a:extLst>
              <a:ext uri="{FF2B5EF4-FFF2-40B4-BE49-F238E27FC236}">
                <a16:creationId xmlns:a16="http://schemas.microsoft.com/office/drawing/2014/main" id="{6DC4DD20-DAEC-413D-9D38-2568D0D85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3375025"/>
            <a:ext cx="908050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8">
            <a:extLst>
              <a:ext uri="{FF2B5EF4-FFF2-40B4-BE49-F238E27FC236}">
                <a16:creationId xmlns:a16="http://schemas.microsoft.com/office/drawing/2014/main" id="{1957216E-14D0-49B9-B0B7-BE8EC06D9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3759200"/>
            <a:ext cx="908050" cy="287338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11">
            <a:extLst>
              <a:ext uri="{FF2B5EF4-FFF2-40B4-BE49-F238E27FC236}">
                <a16:creationId xmlns:a16="http://schemas.microsoft.com/office/drawing/2014/main" id="{7FABBF96-CA5D-4880-AC6C-08022F21A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263" y="5488276"/>
            <a:ext cx="931862" cy="288925"/>
          </a:xfrm>
          <a:prstGeom prst="rect">
            <a:avLst/>
          </a:prstGeom>
          <a:solidFill>
            <a:srgbClr val="00FF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sleep()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7">
            <a:extLst>
              <a:ext uri="{FF2B5EF4-FFF2-40B4-BE49-F238E27FC236}">
                <a16:creationId xmlns:a16="http://schemas.microsoft.com/office/drawing/2014/main" id="{B1EE9CAF-97A1-4B4B-A62A-EA5B6BCD4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088" y="4731038"/>
            <a:ext cx="933450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8">
            <a:extLst>
              <a:ext uri="{FF2B5EF4-FFF2-40B4-BE49-F238E27FC236}">
                <a16:creationId xmlns:a16="http://schemas.microsoft.com/office/drawing/2014/main" id="{6E3AB7E5-97FC-40E8-BB11-7498C37FC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088" y="5118388"/>
            <a:ext cx="933450" cy="287338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矩形 7">
            <a:extLst>
              <a:ext uri="{FF2B5EF4-FFF2-40B4-BE49-F238E27FC236}">
                <a16:creationId xmlns:a16="http://schemas.microsoft.com/office/drawing/2014/main" id="{5D21B919-705E-4AD2-AAA6-5D6B89E5E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563" y="4875501"/>
            <a:ext cx="935037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矩形 8">
            <a:extLst>
              <a:ext uri="{FF2B5EF4-FFF2-40B4-BE49-F238E27FC236}">
                <a16:creationId xmlns:a16="http://schemas.microsoft.com/office/drawing/2014/main" id="{3523A55F-63FA-4BE8-8DE2-5BD457B92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563" y="5262851"/>
            <a:ext cx="935037" cy="287337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矩形 11">
            <a:extLst>
              <a:ext uri="{FF2B5EF4-FFF2-40B4-BE49-F238E27FC236}">
                <a16:creationId xmlns:a16="http://schemas.microsoft.com/office/drawing/2014/main" id="{FD996A2F-2448-4A9D-B843-41A4F7644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100" y="5661313"/>
            <a:ext cx="954088" cy="288925"/>
          </a:xfrm>
          <a:prstGeom prst="rect">
            <a:avLst/>
          </a:prstGeom>
          <a:solidFill>
            <a:srgbClr val="00B05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watchTV()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1453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7.1.1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继承及作用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22942" y="1760048"/>
            <a:ext cx="7698115" cy="4332904"/>
          </a:xfrm>
        </p:spPr>
        <p:txBody>
          <a:bodyPr>
            <a:normAutofit lnSpcReduction="10000"/>
          </a:bodyPr>
          <a:lstStyle/>
          <a:p>
            <a:pPr marL="266700" indent="-266700">
              <a:buFont typeface="Wingdings" panose="05000000000000000000" pitchFamily="2" charset="2"/>
              <a:buChar char="Ø"/>
              <a:tabLst>
                <a:tab pos="266700" algn="l"/>
              </a:tabLst>
              <a:defRPr/>
            </a:pPr>
            <a:r>
              <a:rPr lang="zh-CN" altLang="en-US" sz="3000" dirty="0"/>
              <a:t>继承的概念</a:t>
            </a:r>
            <a:endParaRPr lang="en-US" altLang="zh-CN" sz="3000" dirty="0"/>
          </a:p>
          <a:p>
            <a:pPr marL="563562" lvl="1" indent="0">
              <a:lnSpc>
                <a:spcPct val="120000"/>
              </a:lnSpc>
              <a:spcBef>
                <a:spcPts val="1200"/>
              </a:spcBef>
              <a:buNone/>
              <a:tabLst>
                <a:tab pos="266700" algn="l"/>
              </a:tabLst>
              <a:defRPr/>
            </a:pPr>
            <a:r>
              <a:rPr lang="zh-CN" altLang="en-US" sz="2400" dirty="0"/>
              <a:t>继承是客观世界中普遍存在的现象，如：</a:t>
            </a:r>
            <a:endParaRPr lang="en-US" altLang="zh-CN" sz="2400" dirty="0"/>
          </a:p>
          <a:p>
            <a:pPr marL="982663" lvl="2" indent="-206375">
              <a:spcBef>
                <a:spcPts val="600"/>
              </a:spcBef>
              <a:tabLst>
                <a:tab pos="266700" algn="l"/>
              </a:tabLst>
              <a:defRPr/>
            </a:pPr>
            <a:r>
              <a:rPr lang="zh-CN" altLang="en-US" sz="2200" dirty="0"/>
              <a:t>子女继承父母的东西：财产、姓、五官特征、本领等</a:t>
            </a:r>
            <a:endParaRPr lang="en-US" altLang="zh-CN" sz="2200" dirty="0"/>
          </a:p>
          <a:p>
            <a:pPr marL="982663" lvl="2" indent="-206375">
              <a:lnSpc>
                <a:spcPct val="120000"/>
              </a:lnSpc>
              <a:spcBef>
                <a:spcPts val="600"/>
              </a:spcBef>
              <a:tabLst>
                <a:tab pos="266700" algn="l"/>
              </a:tabLst>
              <a:defRPr/>
            </a:pPr>
            <a:r>
              <a:rPr lang="zh-CN" altLang="en-US" sz="2200" dirty="0"/>
              <a:t>由某种类型派生出一种新的类型，新类型具有老类型的基本特征：</a:t>
            </a:r>
            <a:endParaRPr lang="en-US" altLang="zh-CN" sz="2200" dirty="0"/>
          </a:p>
          <a:p>
            <a:pPr marL="1257300" lvl="3" indent="-192088">
              <a:spcBef>
                <a:spcPts val="1200"/>
              </a:spcBef>
              <a:tabLst>
                <a:tab pos="266700" algn="l"/>
              </a:tabLst>
              <a:defRPr/>
            </a:pPr>
            <a:r>
              <a:rPr lang="zh-CN" altLang="en-US" dirty="0"/>
              <a:t>汽车</a:t>
            </a:r>
            <a:r>
              <a:rPr lang="en-US" altLang="zh-CN" dirty="0">
                <a:sym typeface="Wingdings" panose="05000000000000000000" pitchFamily="2" charset="2"/>
              </a:rPr>
              <a:t>---&gt;</a:t>
            </a:r>
            <a:r>
              <a:rPr lang="zh-CN" altLang="en-US" dirty="0"/>
              <a:t>客车、货车、电动汽车</a:t>
            </a:r>
            <a:endParaRPr lang="en-US" altLang="zh-CN" dirty="0"/>
          </a:p>
          <a:p>
            <a:pPr marL="1257300" lvl="3" indent="-192088">
              <a:spcBef>
                <a:spcPts val="1200"/>
              </a:spcBef>
              <a:tabLst>
                <a:tab pos="266700" algn="l"/>
              </a:tabLst>
              <a:defRPr/>
            </a:pPr>
            <a:r>
              <a:rPr lang="zh-CN" altLang="en-US" dirty="0"/>
              <a:t>电视机</a:t>
            </a:r>
            <a:r>
              <a:rPr lang="en-US" altLang="zh-CN" dirty="0"/>
              <a:t>-</a:t>
            </a:r>
            <a:r>
              <a:rPr lang="en-US" altLang="zh-CN" dirty="0">
                <a:sym typeface="Wingdings" panose="05000000000000000000" pitchFamily="2" charset="2"/>
              </a:rPr>
              <a:t>--&gt;</a:t>
            </a:r>
            <a:r>
              <a:rPr lang="zh-CN" altLang="en-US" dirty="0"/>
              <a:t>彩色电视机、液晶电视机</a:t>
            </a:r>
            <a:endParaRPr lang="en-US" altLang="zh-CN" sz="2200" dirty="0"/>
          </a:p>
          <a:p>
            <a:pPr marL="271463" indent="-27305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266700" algn="l"/>
              </a:tabLst>
              <a:defRPr/>
            </a:pPr>
            <a:r>
              <a:rPr lang="zh-CN" altLang="en-US" sz="3000" dirty="0"/>
              <a:t>继承的作用</a:t>
            </a:r>
            <a:endParaRPr lang="en-US" altLang="zh-CN" sz="3000" dirty="0"/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r>
              <a:rPr lang="zh-CN" altLang="en-US" sz="2400" dirty="0"/>
              <a:t>使得对新事物的描述变得简单</a:t>
            </a:r>
            <a:endParaRPr lang="en-US" altLang="zh-CN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6458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7.6.2  </a:t>
            </a:r>
            <a:r>
              <a:rPr lang="zh-CN" altLang="en-US" sz="3200" b="1" dirty="0">
                <a:ea typeface="+mj-ea"/>
              </a:rPr>
              <a:t>虚拟继承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5409" y="1601739"/>
            <a:ext cx="7824355" cy="475461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/>
              <a:t>虚拟继承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(wjp64.cpp)</a:t>
            </a:r>
          </a:p>
          <a:p>
            <a:pPr marL="539750" lvl="1" indent="-254000">
              <a:spcBef>
                <a:spcPts val="600"/>
              </a:spcBef>
              <a:defRPr/>
            </a:pPr>
            <a:r>
              <a:rPr lang="zh-CN" altLang="en-US" sz="2400" dirty="0"/>
              <a:t>两个父类从</a:t>
            </a:r>
            <a:r>
              <a:rPr lang="en-US" altLang="zh-CN" sz="2400" dirty="0"/>
              <a:t>Furniture</a:t>
            </a:r>
            <a:r>
              <a:rPr lang="zh-CN" altLang="en-US" sz="2400" dirty="0"/>
              <a:t>继承时，应该有</a:t>
            </a:r>
            <a:r>
              <a:rPr lang="en-US" altLang="zh-CN" sz="2400" dirty="0">
                <a:solidFill>
                  <a:srgbClr val="FF00FF"/>
                </a:solidFill>
              </a:rPr>
              <a:t>virtual</a:t>
            </a:r>
            <a:r>
              <a:rPr lang="zh-CN" altLang="en-US" sz="2400" dirty="0"/>
              <a:t>关键字，称为</a:t>
            </a:r>
            <a:r>
              <a:rPr lang="zh-CN" altLang="en-US" sz="2400" dirty="0">
                <a:solidFill>
                  <a:srgbClr val="FF0000"/>
                </a:solidFill>
              </a:rPr>
              <a:t>虚拟继承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539750" lvl="1" indent="-254000">
              <a:spcBef>
                <a:spcPts val="600"/>
              </a:spcBef>
              <a:defRPr/>
            </a:pPr>
            <a:r>
              <a:rPr lang="zh-CN" altLang="en-US" sz="2400" dirty="0"/>
              <a:t>虚拟继承的作用：确保</a:t>
            </a:r>
            <a:r>
              <a:rPr lang="en-US" altLang="zh-CN" sz="2400" dirty="0" err="1"/>
              <a:t>SleeperSofa</a:t>
            </a:r>
            <a:r>
              <a:rPr lang="zh-CN" altLang="en-US" sz="2400" dirty="0"/>
              <a:t>对象中只包含一个</a:t>
            </a:r>
            <a:r>
              <a:rPr lang="en-US" altLang="zh-CN" sz="2400" dirty="0"/>
              <a:t>Furniture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pPr marL="539750" lvl="1" indent="-254000">
              <a:spcBef>
                <a:spcPts val="600"/>
              </a:spcBef>
              <a:defRPr/>
            </a:pPr>
            <a:r>
              <a:rPr lang="zh-CN" altLang="en-US" sz="2400" dirty="0"/>
              <a:t>虚拟继承的机制：</a:t>
            </a:r>
            <a:endParaRPr lang="en-US" altLang="zh-CN" sz="2400" dirty="0"/>
          </a:p>
          <a:p>
            <a:pPr marL="939800" lvl="2" indent="-254000">
              <a:spcBef>
                <a:spcPts val="600"/>
              </a:spcBef>
              <a:defRPr/>
            </a:pPr>
            <a:r>
              <a:rPr lang="zh-CN" altLang="en-US" sz="2000" dirty="0"/>
              <a:t>构造</a:t>
            </a:r>
            <a:r>
              <a:rPr lang="en-US" altLang="zh-CN" sz="2000" kern="0" dirty="0" err="1"/>
              <a:t>SleeperSofa</a:t>
            </a:r>
            <a:r>
              <a:rPr lang="zh-CN" altLang="en-US" sz="2000" kern="0" dirty="0"/>
              <a:t>对象，需要先</a:t>
            </a:r>
            <a:r>
              <a:rPr lang="zh-CN" altLang="en-US" sz="2000" dirty="0"/>
              <a:t>构造</a:t>
            </a:r>
            <a:r>
              <a:rPr lang="en-US" altLang="zh-CN" sz="2000" dirty="0"/>
              <a:t>Bed</a:t>
            </a:r>
            <a:r>
              <a:rPr lang="zh-CN" altLang="en-US" sz="2000" dirty="0"/>
              <a:t>和</a:t>
            </a:r>
            <a:r>
              <a:rPr lang="en-US" altLang="zh-CN" sz="2000" dirty="0"/>
              <a:t>Sofa</a:t>
            </a:r>
            <a:r>
              <a:rPr lang="zh-CN" altLang="en-US" sz="2000" dirty="0"/>
              <a:t>两个父类对象用于继承</a:t>
            </a:r>
            <a:endParaRPr lang="en-US" altLang="zh-CN" sz="2000" dirty="0"/>
          </a:p>
          <a:p>
            <a:pPr marL="939800" lvl="2" indent="-254000">
              <a:spcBef>
                <a:spcPts val="600"/>
              </a:spcBef>
              <a:defRPr/>
            </a:pPr>
            <a:r>
              <a:rPr lang="zh-CN" altLang="en-US" sz="2000" dirty="0"/>
              <a:t>构造</a:t>
            </a:r>
            <a:r>
              <a:rPr lang="en-US" altLang="zh-CN" sz="2000" dirty="0"/>
              <a:t>Bed/Sofa</a:t>
            </a:r>
            <a:r>
              <a:rPr lang="zh-CN" altLang="en-US" sz="2000" dirty="0"/>
              <a:t>对象时，本来也要先构造</a:t>
            </a:r>
            <a:r>
              <a:rPr lang="en-US" altLang="zh-CN" sz="2000" dirty="0"/>
              <a:t>Furniture</a:t>
            </a:r>
            <a:r>
              <a:rPr lang="zh-CN" altLang="en-US" sz="2000" dirty="0"/>
              <a:t>对象用于继承，但由于是虚拟继承，所以要先检查正构造的对象（最终对象）中是非已含有</a:t>
            </a:r>
            <a:r>
              <a:rPr lang="en-US" altLang="zh-CN" sz="2000" dirty="0"/>
              <a:t>Furniture</a:t>
            </a:r>
            <a:r>
              <a:rPr lang="zh-CN" altLang="en-US" sz="2000" dirty="0"/>
              <a:t>对象，若是则不再构造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3595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7.6.2  </a:t>
            </a:r>
            <a:r>
              <a:rPr lang="zh-CN" altLang="en-US" sz="3200" b="1" dirty="0">
                <a:ea typeface="+mj-ea"/>
              </a:rPr>
              <a:t>虚拟继承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5409" y="1601739"/>
            <a:ext cx="7824355" cy="475461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30000"/>
              </a:lnSpc>
              <a:defRPr/>
            </a:pPr>
            <a:r>
              <a:rPr lang="zh-CN" altLang="en-US" sz="2800" dirty="0"/>
              <a:t>虚拟继承过程</a:t>
            </a:r>
            <a:endParaRPr lang="zh-CN" altLang="en-US" sz="20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41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FAFCA5-F277-419F-A81B-249E99F78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380" y="2169504"/>
            <a:ext cx="2016125" cy="1073150"/>
          </a:xfrm>
          <a:prstGeom prst="rect">
            <a:avLst/>
          </a:prstGeom>
          <a:solidFill>
            <a:srgbClr val="7030A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Funiture(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家具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7CB1C1-266E-43CE-8947-9A93EEF35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642" y="2356829"/>
            <a:ext cx="863600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344703-7232-4D14-A310-F50AAB66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642" y="2741004"/>
            <a:ext cx="863600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B57F3D-918B-4C0F-B3D8-F95BF656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114" y="3192966"/>
            <a:ext cx="1593850" cy="1193800"/>
          </a:xfrm>
          <a:prstGeom prst="rect">
            <a:avLst/>
          </a:prstGeom>
          <a:solidFill>
            <a:srgbClr val="00206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Bed(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床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7AB302-797A-4BE3-BF0E-C79FC9CA2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286" y="3179098"/>
            <a:ext cx="1584325" cy="1193800"/>
          </a:xfrm>
          <a:prstGeom prst="rect">
            <a:avLst/>
          </a:prstGeom>
          <a:solidFill>
            <a:srgbClr val="00206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Sofa(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沙发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8D1D76-FF67-4092-BE8B-3FDC13AAF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89" y="4018466"/>
            <a:ext cx="931863" cy="288925"/>
          </a:xfrm>
          <a:prstGeom prst="rect">
            <a:avLst/>
          </a:prstGeom>
          <a:solidFill>
            <a:srgbClr val="00FF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sleep()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28017693-CA0A-4534-8995-BAEB6B065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4478338"/>
            <a:ext cx="1973263" cy="1530350"/>
          </a:xfrm>
          <a:prstGeom prst="rect">
            <a:avLst/>
          </a:prstGeom>
          <a:solidFill>
            <a:srgbClr val="00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SleeperSofa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(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沙发床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4">
            <a:extLst>
              <a:ext uri="{FF2B5EF4-FFF2-40B4-BE49-F238E27FC236}">
                <a16:creationId xmlns:a16="http://schemas.microsoft.com/office/drawing/2014/main" id="{B277C29C-968C-4CA2-AFBA-2616098DB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5646738"/>
            <a:ext cx="946150" cy="288925"/>
          </a:xfrm>
          <a:prstGeom prst="rect">
            <a:avLst/>
          </a:prstGeom>
          <a:solidFill>
            <a:srgbClr val="CC0066">
              <a:lumMod val="60000"/>
              <a:lumOff val="40000"/>
            </a:srgbClr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foldOut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下箭头 15">
            <a:extLst>
              <a:ext uri="{FF2B5EF4-FFF2-40B4-BE49-F238E27FC236}">
                <a16:creationId xmlns:a16="http://schemas.microsoft.com/office/drawing/2014/main" id="{6EFB0B2E-F95C-4E5A-BE66-C6741ADB35F3}"/>
              </a:ext>
            </a:extLst>
          </p:cNvPr>
          <p:cNvSpPr>
            <a:spLocks noChangeArrowheads="1"/>
          </p:cNvSpPr>
          <p:nvPr/>
        </p:nvSpPr>
        <p:spPr bwMode="auto">
          <a:xfrm rot="18518923">
            <a:off x="5950547" y="3113322"/>
            <a:ext cx="273050" cy="469900"/>
          </a:xfrm>
          <a:prstGeom prst="downArrow">
            <a:avLst>
              <a:gd name="adj1" fmla="val 50000"/>
              <a:gd name="adj2" fmla="val 49995"/>
            </a:avLst>
          </a:prstGeom>
          <a:solidFill>
            <a:srgbClr val="00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下箭头 16">
            <a:extLst>
              <a:ext uri="{FF2B5EF4-FFF2-40B4-BE49-F238E27FC236}">
                <a16:creationId xmlns:a16="http://schemas.microsoft.com/office/drawing/2014/main" id="{D34FB6A1-8149-41B4-868B-D174AE529B50}"/>
              </a:ext>
            </a:extLst>
          </p:cNvPr>
          <p:cNvSpPr>
            <a:spLocks noChangeArrowheads="1"/>
          </p:cNvSpPr>
          <p:nvPr/>
        </p:nvSpPr>
        <p:spPr bwMode="auto">
          <a:xfrm rot="19111917">
            <a:off x="3127375" y="4021138"/>
            <a:ext cx="273050" cy="469900"/>
          </a:xfrm>
          <a:prstGeom prst="downArrow">
            <a:avLst>
              <a:gd name="adj1" fmla="val 50000"/>
              <a:gd name="adj2" fmla="val 49995"/>
            </a:avLst>
          </a:prstGeom>
          <a:solidFill>
            <a:srgbClr val="FF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下箭头 17">
            <a:extLst>
              <a:ext uri="{FF2B5EF4-FFF2-40B4-BE49-F238E27FC236}">
                <a16:creationId xmlns:a16="http://schemas.microsoft.com/office/drawing/2014/main" id="{4DFED0E6-D7EA-4967-8989-327DA9A2F2B5}"/>
              </a:ext>
            </a:extLst>
          </p:cNvPr>
          <p:cNvSpPr>
            <a:spLocks noChangeArrowheads="1"/>
          </p:cNvSpPr>
          <p:nvPr/>
        </p:nvSpPr>
        <p:spPr bwMode="auto">
          <a:xfrm rot="2787475">
            <a:off x="5874478" y="4088297"/>
            <a:ext cx="263525" cy="469900"/>
          </a:xfrm>
          <a:prstGeom prst="downArrow">
            <a:avLst>
              <a:gd name="adj1" fmla="val 50000"/>
              <a:gd name="adj2" fmla="val 50126"/>
            </a:avLst>
          </a:prstGeom>
          <a:solidFill>
            <a:srgbClr val="FF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下箭头 18">
            <a:extLst>
              <a:ext uri="{FF2B5EF4-FFF2-40B4-BE49-F238E27FC236}">
                <a16:creationId xmlns:a16="http://schemas.microsoft.com/office/drawing/2014/main" id="{313F6374-7D83-4C96-92ED-839E0CE47C53}"/>
              </a:ext>
            </a:extLst>
          </p:cNvPr>
          <p:cNvSpPr>
            <a:spLocks noChangeArrowheads="1"/>
          </p:cNvSpPr>
          <p:nvPr/>
        </p:nvSpPr>
        <p:spPr bwMode="auto">
          <a:xfrm rot="2287701">
            <a:off x="3122963" y="3142021"/>
            <a:ext cx="263525" cy="469900"/>
          </a:xfrm>
          <a:prstGeom prst="downArrow">
            <a:avLst>
              <a:gd name="adj1" fmla="val 50000"/>
              <a:gd name="adj2" fmla="val 50126"/>
            </a:avLst>
          </a:prstGeom>
          <a:solidFill>
            <a:srgbClr val="FF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7">
            <a:extLst>
              <a:ext uri="{FF2B5EF4-FFF2-40B4-BE49-F238E27FC236}">
                <a16:creationId xmlns:a16="http://schemas.microsoft.com/office/drawing/2014/main" id="{B2D51216-EA1A-4B03-9449-F432595A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89" y="3262816"/>
            <a:ext cx="933450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8">
            <a:extLst>
              <a:ext uri="{FF2B5EF4-FFF2-40B4-BE49-F238E27FC236}">
                <a16:creationId xmlns:a16="http://schemas.microsoft.com/office/drawing/2014/main" id="{22B5D575-0F88-4BEC-B321-9F39D75CE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89" y="3646991"/>
            <a:ext cx="933450" cy="285750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11">
            <a:extLst>
              <a:ext uri="{FF2B5EF4-FFF2-40B4-BE49-F238E27FC236}">
                <a16:creationId xmlns:a16="http://schemas.microsoft.com/office/drawing/2014/main" id="{285C6D0C-8D51-45FE-A236-DC480A4B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540" y="3921419"/>
            <a:ext cx="908050" cy="288925"/>
          </a:xfrm>
          <a:prstGeom prst="rect">
            <a:avLst/>
          </a:prstGeom>
          <a:solidFill>
            <a:srgbClr val="00B05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watchTV()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11">
            <a:extLst>
              <a:ext uri="{FF2B5EF4-FFF2-40B4-BE49-F238E27FC236}">
                <a16:creationId xmlns:a16="http://schemas.microsoft.com/office/drawing/2014/main" id="{6632136B-4266-4F8B-B062-65E1C2E18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5278438"/>
            <a:ext cx="931862" cy="288925"/>
          </a:xfrm>
          <a:prstGeom prst="rect">
            <a:avLst/>
          </a:prstGeom>
          <a:solidFill>
            <a:srgbClr val="00FF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sleep()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F540F7B4-8375-41F5-8E3C-58CC4315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4519613"/>
            <a:ext cx="933450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8">
            <a:extLst>
              <a:ext uri="{FF2B5EF4-FFF2-40B4-BE49-F238E27FC236}">
                <a16:creationId xmlns:a16="http://schemas.microsoft.com/office/drawing/2014/main" id="{76E2B561-6FD2-419D-9847-985017F26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4906963"/>
            <a:ext cx="933450" cy="288925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setWeight()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11">
            <a:extLst>
              <a:ext uri="{FF2B5EF4-FFF2-40B4-BE49-F238E27FC236}">
                <a16:creationId xmlns:a16="http://schemas.microsoft.com/office/drawing/2014/main" id="{D1F69FDF-2E6F-426E-9938-13EBA57FE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5049838"/>
            <a:ext cx="954088" cy="288925"/>
          </a:xfrm>
          <a:prstGeom prst="rect">
            <a:avLst/>
          </a:prstGeom>
          <a:solidFill>
            <a:srgbClr val="00B05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watchTV()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6F54C65A-01ED-4678-8C13-E49D5DCEB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880" y="2483829"/>
            <a:ext cx="11509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zh-CN" sz="2400" b="0">
                <a:solidFill>
                  <a:srgbClr val="00FF00"/>
                </a:solidFill>
                <a:ea typeface="宋体" panose="02010600030101010101" pitchFamily="2" charset="-122"/>
              </a:rPr>
              <a:t>weight</a:t>
            </a:r>
            <a:endParaRPr kumimoji="0" lang="zh-CN" altLang="en-US" sz="2400" b="0">
              <a:solidFill>
                <a:srgbClr val="00FF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53231CF0-AE17-4818-BC3F-80779AC32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839" y="3583491"/>
            <a:ext cx="1150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zh-CN" sz="2400" b="0">
                <a:solidFill>
                  <a:srgbClr val="00FF00"/>
                </a:solidFill>
                <a:ea typeface="宋体" panose="02010600030101010101" pitchFamily="2" charset="-122"/>
              </a:rPr>
              <a:t>weight</a:t>
            </a:r>
            <a:endParaRPr kumimoji="0" lang="zh-CN" altLang="en-US" sz="2400" b="0">
              <a:solidFill>
                <a:srgbClr val="00FF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TextBox 34">
            <a:extLst>
              <a:ext uri="{FF2B5EF4-FFF2-40B4-BE49-F238E27FC236}">
                <a16:creationId xmlns:a16="http://schemas.microsoft.com/office/drawing/2014/main" id="{63B9A4B3-7BE8-49E9-AEC0-BC57C8CA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053013"/>
            <a:ext cx="11493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zh-CN" sz="2400" b="0">
                <a:solidFill>
                  <a:srgbClr val="00FF00"/>
                </a:solidFill>
                <a:ea typeface="宋体" panose="02010600030101010101" pitchFamily="2" charset="-122"/>
              </a:rPr>
              <a:t>weight</a:t>
            </a:r>
            <a:endParaRPr kumimoji="0" lang="zh-CN" altLang="en-US" sz="2400" b="0">
              <a:solidFill>
                <a:srgbClr val="00FF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云形标注 1">
            <a:extLst>
              <a:ext uri="{FF2B5EF4-FFF2-40B4-BE49-F238E27FC236}">
                <a16:creationId xmlns:a16="http://schemas.microsoft.com/office/drawing/2014/main" id="{DA4356FA-848E-4514-A07D-E557F129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327" y="4760392"/>
            <a:ext cx="1593850" cy="1223430"/>
          </a:xfrm>
          <a:prstGeom prst="cloudCallout">
            <a:avLst>
              <a:gd name="adj1" fmla="val 99162"/>
              <a:gd name="adj2" fmla="val -20713"/>
            </a:avLst>
          </a:prstGeom>
          <a:solidFill>
            <a:srgbClr val="00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没有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funiture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云形标注 2">
            <a:extLst>
              <a:ext uri="{FF2B5EF4-FFF2-40B4-BE49-F238E27FC236}">
                <a16:creationId xmlns:a16="http://schemas.microsoft.com/office/drawing/2014/main" id="{3F7AF0E7-0241-45A7-8267-4DD692E93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416" y="4760392"/>
            <a:ext cx="1584326" cy="1142185"/>
          </a:xfrm>
          <a:prstGeom prst="cloudCallout">
            <a:avLst>
              <a:gd name="adj1" fmla="val -91162"/>
              <a:gd name="adj2" fmla="val -4671"/>
            </a:avLst>
          </a:prstGeom>
          <a:solidFill>
            <a:srgbClr val="000000"/>
          </a:solidFill>
          <a:ln w="12700" cap="sq" algn="ctr">
            <a:solidFill>
              <a:srgbClr val="FFFFCC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已有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funiture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15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42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6" grpId="1"/>
      <p:bldP spid="27" grpId="0"/>
      <p:bldP spid="28" grpId="0"/>
      <p:bldP spid="29" grpId="0" animBg="1"/>
      <p:bldP spid="29" grpId="1" animBg="1"/>
      <p:bldP spid="30" grpId="0" animBg="1"/>
      <p:bldP spid="30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7.6.3  </a:t>
            </a:r>
            <a:r>
              <a:rPr lang="zh-CN" altLang="en-US" sz="3200" b="1" dirty="0">
                <a:ea typeface="+mj-ea"/>
              </a:rPr>
              <a:t>多继承的构造顺序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59216" y="1828800"/>
            <a:ext cx="7625567" cy="4527550"/>
          </a:xfrm>
        </p:spPr>
        <p:txBody>
          <a:bodyPr>
            <a:normAutofit/>
          </a:bodyPr>
          <a:lstStyle/>
          <a:p>
            <a:pPr marL="363538" indent="-363538">
              <a:lnSpc>
                <a:spcPct val="120000"/>
              </a:lnSpc>
            </a:pPr>
            <a:r>
              <a:rPr lang="zh-CN" altLang="en-US" dirty="0"/>
              <a:t>构造顺序：</a:t>
            </a:r>
          </a:p>
          <a:p>
            <a:pPr lvl="1" indent="-25400"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/>
              <a:t>先构造虚拟基类（按继承顺序）</a:t>
            </a:r>
          </a:p>
          <a:p>
            <a:pPr lvl="1" indent="-25400"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/>
              <a:t>再构造非虚拟基类（按继承顺序）</a:t>
            </a:r>
          </a:p>
          <a:p>
            <a:pPr lvl="1" indent="-25400"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/>
              <a:t>构造类自己的成员（按声明顺序）</a:t>
            </a:r>
          </a:p>
          <a:p>
            <a:pPr lvl="1" indent="-25400"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/>
              <a:t>执行构造函数代码</a:t>
            </a:r>
          </a:p>
          <a:p>
            <a:pPr marL="857250" lvl="2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zh-CN" altLang="en-US" sz="22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9404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7.6.3  </a:t>
            </a:r>
            <a:r>
              <a:rPr lang="zh-CN" altLang="en-US" sz="3200" b="1" dirty="0">
                <a:ea typeface="+mj-ea"/>
              </a:rPr>
              <a:t>多继承的构造顺序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59216" y="1704109"/>
            <a:ext cx="7625567" cy="46522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002060"/>
                </a:solidFill>
              </a:rPr>
              <a:t>如：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class  </a:t>
            </a:r>
            <a:r>
              <a:rPr lang="en-US" altLang="zh-CN" sz="2400" dirty="0" err="1">
                <a:solidFill>
                  <a:srgbClr val="0070C0"/>
                </a:solidFill>
              </a:rPr>
              <a:t>NewClass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>
                <a:solidFill>
                  <a:srgbClr val="CC00CC"/>
                </a:solidFill>
              </a:rPr>
              <a:t>:</a:t>
            </a:r>
            <a:r>
              <a:rPr lang="en-US" altLang="zh-CN" sz="2400" dirty="0">
                <a:solidFill>
                  <a:srgbClr val="CC00CC"/>
                </a:solidFill>
              </a:rPr>
              <a:t> public B1,  virtual public B2,         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                             public B3,  virtual public B4 </a:t>
            </a:r>
          </a:p>
          <a:p>
            <a:pPr lvl="1" indent="-29686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{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public: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//……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protected: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int   m;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float  x;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};         </a:t>
            </a:r>
          </a:p>
          <a:p>
            <a:pPr marL="363538" lvl="1">
              <a:spcBef>
                <a:spcPts val="1200"/>
              </a:spcBef>
              <a:buNone/>
            </a:pPr>
            <a:r>
              <a:rPr lang="zh-CN" altLang="en-US" sz="2600" dirty="0">
                <a:solidFill>
                  <a:srgbClr val="002060"/>
                </a:solidFill>
              </a:rPr>
              <a:t>构造顺序：</a:t>
            </a:r>
            <a:r>
              <a:rPr lang="en-US" altLang="zh-CN" sz="2400" dirty="0">
                <a:solidFill>
                  <a:srgbClr val="002060"/>
                </a:solidFill>
              </a:rPr>
              <a:t>B2, B4, B1, B3</a:t>
            </a:r>
            <a:r>
              <a:rPr lang="en-US" altLang="zh-CN" dirty="0">
                <a:solidFill>
                  <a:srgbClr val="002060"/>
                </a:solidFill>
              </a:rPr>
              <a:t>, m, x, </a:t>
            </a:r>
            <a:r>
              <a:rPr lang="zh-CN" altLang="en-US" sz="2600" dirty="0">
                <a:solidFill>
                  <a:srgbClr val="002060"/>
                </a:solidFill>
              </a:rPr>
              <a:t>最后执行代码</a:t>
            </a:r>
          </a:p>
          <a:p>
            <a:pPr marL="857250" lvl="2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zh-CN" altLang="en-US" sz="22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15200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4E32B-6509-4624-9866-C0A42A1715D0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06:12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作  业</a:t>
            </a:r>
            <a:endParaRPr lang="zh-CN" altLang="en-US" b="1" dirty="0">
              <a:solidFill>
                <a:srgbClr val="0070C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63F3B9-6CF4-E94A-98DA-10393CF60C6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C47EAD88-057D-4253-B219-3D99D2D3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" y="1796527"/>
            <a:ext cx="7447176" cy="45598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OJ </a:t>
            </a:r>
            <a:r>
              <a:rPr lang="zh-CN" altLang="en-US" dirty="0"/>
              <a:t>习题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4693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7.1.1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继承及作用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07011" y="1733550"/>
            <a:ext cx="7616858" cy="4332904"/>
          </a:xfrm>
        </p:spPr>
        <p:txBody>
          <a:bodyPr>
            <a:normAutofit lnSpcReduction="10000"/>
          </a:bodyPr>
          <a:lstStyle/>
          <a:p>
            <a:pPr marL="271463" indent="-27305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266700" algn="l"/>
              </a:tabLst>
              <a:defRPr/>
            </a:pPr>
            <a:r>
              <a:rPr lang="en-US" altLang="zh-CN" sz="2800" dirty="0"/>
              <a:t>C++</a:t>
            </a:r>
            <a:r>
              <a:rPr lang="zh-CN" altLang="en-US" sz="2800" dirty="0"/>
              <a:t>中继承的作用</a:t>
            </a:r>
            <a:endParaRPr lang="en-US" altLang="zh-CN" sz="2800" dirty="0"/>
          </a:p>
          <a:p>
            <a:pPr marL="539750" lvl="1" indent="0">
              <a:lnSpc>
                <a:spcPct val="110000"/>
              </a:lnSpc>
              <a:spcBef>
                <a:spcPts val="600"/>
              </a:spcBef>
              <a:buNone/>
              <a:tabLst>
                <a:tab pos="539750" algn="l"/>
              </a:tabLst>
              <a:defRPr/>
            </a:pPr>
            <a:r>
              <a:rPr lang="zh-CN" altLang="en-US" sz="2600" dirty="0"/>
              <a:t>可以重用代码，简化编程</a:t>
            </a:r>
            <a:endParaRPr lang="en-US" altLang="zh-CN" sz="2600" dirty="0"/>
          </a:p>
          <a:p>
            <a:pPr marL="996950" lvl="1">
              <a:spcBef>
                <a:spcPts val="600"/>
              </a:spcBef>
              <a:buFont typeface="Wingdings" panose="05000000000000000000" pitchFamily="2" charset="2"/>
              <a:buChar char="n"/>
              <a:tabLst>
                <a:tab pos="539750" algn="l"/>
              </a:tabLst>
              <a:defRPr/>
            </a:pPr>
            <a:r>
              <a:rPr lang="zh-CN" altLang="en-US" sz="2400" dirty="0"/>
              <a:t>与父类相同的，自动继承下来，不需重复书写</a:t>
            </a:r>
          </a:p>
          <a:p>
            <a:pPr marL="996950" lvl="1">
              <a:spcBef>
                <a:spcPts val="600"/>
              </a:spcBef>
              <a:buFont typeface="Wingdings" panose="05000000000000000000" pitchFamily="2" charset="2"/>
              <a:buChar char="n"/>
              <a:tabLst>
                <a:tab pos="539750" algn="l"/>
              </a:tabLst>
              <a:defRPr/>
            </a:pPr>
            <a:r>
              <a:rPr lang="zh-CN" altLang="en-US" sz="2400" dirty="0"/>
              <a:t>父类没有的，可以在子类中添加 </a:t>
            </a:r>
            <a:r>
              <a:rPr lang="en-US" altLang="zh-CN" sz="2400" dirty="0"/>
              <a:t>(</a:t>
            </a:r>
            <a:r>
              <a:rPr lang="zh-CN" altLang="en-US" sz="2400" dirty="0"/>
              <a:t>包括数据成员和成员函数</a:t>
            </a:r>
            <a:r>
              <a:rPr lang="en-US" altLang="zh-CN" sz="2400" dirty="0"/>
              <a:t>)</a:t>
            </a:r>
          </a:p>
          <a:p>
            <a:pPr marL="996950" lvl="1">
              <a:spcBef>
                <a:spcPts val="600"/>
              </a:spcBef>
              <a:buFont typeface="Wingdings" panose="05000000000000000000" pitchFamily="2" charset="2"/>
              <a:buChar char="n"/>
              <a:tabLst>
                <a:tab pos="539750" algn="l"/>
              </a:tabLst>
              <a:defRPr/>
            </a:pPr>
            <a:r>
              <a:rPr lang="zh-CN" altLang="en-US" sz="2400" dirty="0"/>
              <a:t>与父类不同的，可以在子类中重写（成员函数），使具有多态性</a:t>
            </a:r>
            <a:endParaRPr lang="en-US" altLang="zh-CN" sz="2400" dirty="0"/>
          </a:p>
          <a:p>
            <a:pPr marL="271463" indent="-273050">
              <a:lnSpc>
                <a:spcPct val="110000"/>
              </a:lnSpc>
              <a:spcBef>
                <a:spcPts val="1200"/>
              </a:spcBef>
              <a:tabLst>
                <a:tab pos="266700" algn="l"/>
              </a:tabLst>
              <a:defRPr/>
            </a:pPr>
            <a:r>
              <a:rPr lang="zh-CN" altLang="en-US" sz="2800" dirty="0"/>
              <a:t>基类和派生类</a:t>
            </a:r>
            <a:endParaRPr lang="en-US" altLang="zh-CN" sz="2800" dirty="0"/>
          </a:p>
          <a:p>
            <a:pPr marL="811213" lvl="1" indent="-271463">
              <a:lnSpc>
                <a:spcPct val="110000"/>
              </a:lnSpc>
              <a:spcBef>
                <a:spcPts val="600"/>
              </a:spcBef>
              <a:tabLst>
                <a:tab pos="539750" algn="l"/>
              </a:tabLst>
              <a:defRPr/>
            </a:pPr>
            <a:r>
              <a:rPr lang="zh-CN" altLang="en-US" sz="2400" dirty="0">
                <a:latin typeface="+mj-ea"/>
              </a:rPr>
              <a:t>基类：即</a:t>
            </a:r>
            <a:r>
              <a:rPr lang="zh-CN" altLang="en-US" sz="2400" dirty="0">
                <a:latin typeface="+mj-ea"/>
                <a:ea typeface="+mj-ea"/>
              </a:rPr>
              <a:t>父类</a:t>
            </a:r>
            <a:endParaRPr lang="en-US" altLang="zh-CN" sz="2400" dirty="0">
              <a:latin typeface="+mj-ea"/>
              <a:ea typeface="+mj-ea"/>
            </a:endParaRPr>
          </a:p>
          <a:p>
            <a:pPr marL="811213" lvl="1" indent="-271463">
              <a:lnSpc>
                <a:spcPct val="110000"/>
              </a:lnSpc>
              <a:spcBef>
                <a:spcPts val="600"/>
              </a:spcBef>
              <a:tabLst>
                <a:tab pos="539750" algn="l"/>
              </a:tabLst>
              <a:defRPr/>
            </a:pPr>
            <a:r>
              <a:rPr lang="zh-CN" altLang="en-US" sz="2400" dirty="0">
                <a:latin typeface="+mj-ea"/>
                <a:ea typeface="+mj-ea"/>
              </a:rPr>
              <a:t>派生类：即子类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3099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7.1.2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继承的实现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22942" y="1687399"/>
            <a:ext cx="7698115" cy="4581426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10000"/>
              </a:lnSpc>
              <a:defRPr/>
            </a:pPr>
            <a:r>
              <a:rPr lang="zh-CN" altLang="en-US" sz="2800" dirty="0"/>
              <a:t>格式：</a:t>
            </a:r>
            <a:endParaRPr lang="en-US" altLang="zh-CN" sz="2800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zh-CN" sz="600" dirty="0">
                <a:latin typeface="+mn-ea"/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class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en-US" sz="2000" dirty="0">
                <a:latin typeface="+mn-ea"/>
                <a:ea typeface="+mn-ea"/>
              </a:rPr>
              <a:t>派生类名</a:t>
            </a:r>
            <a:r>
              <a:rPr lang="zh-CN" altLang="en-US" sz="1100" dirty="0">
                <a:latin typeface="+mn-ea"/>
                <a:ea typeface="+mn-ea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+mn-ea"/>
                <a:ea typeface="+mn-ea"/>
              </a:rPr>
              <a:t>:</a:t>
            </a:r>
            <a:r>
              <a:rPr lang="zh-CN" altLang="en-US" sz="1100" dirty="0">
                <a:solidFill>
                  <a:srgbClr val="FF00FF"/>
                </a:solidFill>
                <a:latin typeface="+mn-ea"/>
                <a:ea typeface="+mn-ea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+mn-ea"/>
                <a:ea typeface="+mn-ea"/>
              </a:rPr>
              <a:t>访问控制 基类名</a:t>
            </a:r>
            <a:endParaRPr lang="en-US" altLang="zh-CN" sz="2000" dirty="0">
              <a:solidFill>
                <a:srgbClr val="FF00FF"/>
              </a:solidFill>
              <a:latin typeface="+mn-ea"/>
              <a:ea typeface="+mn-ea"/>
            </a:endParaRP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>
                <a:ea typeface="+mn-ea"/>
              </a:rPr>
              <a:t>{</a:t>
            </a:r>
            <a:r>
              <a:rPr lang="zh-CN" altLang="en-US" sz="2400" dirty="0">
                <a:latin typeface="+mn-ea"/>
                <a:ea typeface="+mn-ea"/>
              </a:rPr>
              <a:t>  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+mn-ea"/>
                <a:ea typeface="+mn-ea"/>
              </a:rPr>
              <a:t>   </a:t>
            </a:r>
            <a:r>
              <a:rPr lang="zh-CN" altLang="en-US" sz="1800" dirty="0">
                <a:ea typeface="+mn-ea"/>
              </a:rPr>
              <a:t>//需要添加或修改的</a:t>
            </a:r>
            <a:r>
              <a:rPr lang="zh-CN" altLang="en-US" sz="1800" dirty="0">
                <a:latin typeface="+mn-ea"/>
                <a:ea typeface="+mn-ea"/>
              </a:rPr>
              <a:t>内容  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zh-CN" altLang="en-US" sz="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ea typeface="+mn-ea"/>
              </a:rPr>
              <a:t>}</a:t>
            </a:r>
            <a:r>
              <a:rPr lang="zh-CN" altLang="en-US" sz="2400" dirty="0">
                <a:latin typeface="+mn-ea"/>
                <a:ea typeface="+mn-ea"/>
              </a:rPr>
              <a:t>;   </a:t>
            </a:r>
            <a:endParaRPr lang="en-US" altLang="zh-CN" sz="2400" dirty="0">
              <a:latin typeface="+mn-ea"/>
              <a:ea typeface="+mn-ea"/>
            </a:endParaRP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</a:rPr>
              <a:t>如：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sz="2200" dirty="0">
                <a:solidFill>
                  <a:srgbClr val="0070C0"/>
                </a:solidFill>
              </a:rPr>
              <a:t> class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GraduateStudent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:</a:t>
            </a:r>
            <a:r>
              <a:rPr lang="en-US" altLang="zh-CN" sz="1600" dirty="0">
                <a:solidFill>
                  <a:srgbClr val="FF00FF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public Student</a:t>
            </a:r>
            <a:r>
              <a:rPr lang="en-US" altLang="zh-CN" sz="2000" dirty="0">
                <a:solidFill>
                  <a:srgbClr val="0070C0"/>
                </a:solidFill>
              </a:rPr>
              <a:t>{  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public: 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rgbClr val="CC00CC"/>
                </a:solidFill>
              </a:rPr>
              <a:t>//</a:t>
            </a:r>
            <a:r>
              <a:rPr lang="zh-CN" altLang="en-US" sz="2000" dirty="0">
                <a:solidFill>
                  <a:srgbClr val="CC00CC"/>
                </a:solidFill>
              </a:rPr>
              <a:t>需要添加或修改的成员函数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protected: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rgbClr val="CC00CC"/>
                </a:solidFill>
              </a:rPr>
              <a:t>//</a:t>
            </a:r>
            <a:r>
              <a:rPr lang="zh-CN" altLang="en-US" sz="2000" dirty="0">
                <a:solidFill>
                  <a:srgbClr val="CC00CC"/>
                </a:solidFill>
              </a:rPr>
              <a:t>新增加的数据成员</a:t>
            </a:r>
          </a:p>
          <a:p>
            <a:pPr lvl="1">
              <a:lnSpc>
                <a:spcPct val="110000"/>
              </a:lnSpc>
              <a:buNone/>
              <a:defRPr/>
            </a:pP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};</a:t>
            </a:r>
            <a:r>
              <a:rPr lang="en-US" altLang="zh-CN" sz="2000" dirty="0"/>
              <a:t>        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5" name="标注: 弯曲线形 4">
            <a:extLst>
              <a:ext uri="{FF2B5EF4-FFF2-40B4-BE49-F238E27FC236}">
                <a16:creationId xmlns:a16="http://schemas.microsoft.com/office/drawing/2014/main" id="{B9D5C579-9AB6-4D75-B5F3-BF92AAE2858D}"/>
              </a:ext>
            </a:extLst>
          </p:cNvPr>
          <p:cNvSpPr/>
          <p:nvPr/>
        </p:nvSpPr>
        <p:spPr>
          <a:xfrm>
            <a:off x="6435090" y="3652454"/>
            <a:ext cx="1630881" cy="651316"/>
          </a:xfrm>
          <a:prstGeom prst="borderCallout2">
            <a:avLst>
              <a:gd name="adj1" fmla="val 18750"/>
              <a:gd name="adj2" fmla="val -2631"/>
              <a:gd name="adj3" fmla="val 18750"/>
              <a:gd name="adj4" fmla="val -16667"/>
              <a:gd name="adj5" fmla="val 72048"/>
              <a:gd name="adj6" fmla="val -4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wjp58.cpp</a:t>
            </a:r>
            <a:endParaRPr lang="zh-CN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7705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7.1.2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继承的实现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22942" y="1712633"/>
            <a:ext cx="7698115" cy="455619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10000"/>
              </a:lnSpc>
              <a:defRPr/>
            </a:pPr>
            <a:r>
              <a:rPr lang="zh-CN" altLang="en-US" sz="2800" dirty="0"/>
              <a:t>子类对象的构成</a:t>
            </a:r>
            <a:endParaRPr lang="en-US" altLang="zh-CN" sz="2800" dirty="0"/>
          </a:p>
          <a:p>
            <a:pPr marL="549275" lvl="1" indent="-263525">
              <a:lnSpc>
                <a:spcPct val="110000"/>
              </a:lnSpc>
              <a:defRPr/>
            </a:pPr>
            <a:r>
              <a:rPr lang="zh-CN" altLang="en-US" sz="2400" dirty="0"/>
              <a:t>子类对象包含两部分：</a:t>
            </a:r>
            <a:endParaRPr lang="en-US" altLang="zh-CN" sz="2400" dirty="0"/>
          </a:p>
          <a:p>
            <a:pPr marL="949325" lvl="2" indent="-263525">
              <a:lnSpc>
                <a:spcPct val="110000"/>
              </a:lnSpc>
              <a:defRPr/>
            </a:pPr>
            <a:r>
              <a:rPr lang="zh-CN" altLang="en-US" sz="2200" dirty="0"/>
              <a:t>一个完整的父类对象</a:t>
            </a:r>
            <a:endParaRPr lang="en-US" altLang="zh-CN" sz="2200" dirty="0"/>
          </a:p>
          <a:p>
            <a:pPr marL="949325" lvl="2" indent="-263525">
              <a:lnSpc>
                <a:spcPct val="110000"/>
              </a:lnSpc>
              <a:defRPr/>
            </a:pPr>
            <a:r>
              <a:rPr lang="zh-CN" altLang="en-US" sz="2200" dirty="0"/>
              <a:t>子类新增的成员</a:t>
            </a:r>
            <a:endParaRPr lang="zh-CN" altLang="en-US" sz="6600" dirty="0">
              <a:solidFill>
                <a:srgbClr val="00206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7</a:t>
            </a:fld>
            <a:endParaRPr kumimoji="1"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C96C233-2071-4DA5-A068-7CD020B57494}"/>
              </a:ext>
            </a:extLst>
          </p:cNvPr>
          <p:cNvGrpSpPr/>
          <p:nvPr/>
        </p:nvGrpSpPr>
        <p:grpSpPr>
          <a:xfrm>
            <a:off x="2454553" y="3822009"/>
            <a:ext cx="2843371" cy="2173569"/>
            <a:chOff x="1680162" y="2971799"/>
            <a:chExt cx="2887915" cy="2173569"/>
          </a:xfrm>
        </p:grpSpPr>
        <p:sp>
          <p:nvSpPr>
            <p:cNvPr id="45" name="Text Box 1046">
              <a:extLst>
                <a:ext uri="{FF2B5EF4-FFF2-40B4-BE49-F238E27FC236}">
                  <a16:creationId xmlns:a16="http://schemas.microsoft.com/office/drawing/2014/main" id="{59CED4EF-8D58-4103-9990-0AFB5ACDF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2077" y="4086212"/>
              <a:ext cx="228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000" b="0" dirty="0" err="1">
                  <a:solidFill>
                    <a:schemeClr val="tx1"/>
                  </a:solidFill>
                  <a:ea typeface="宋体" panose="02010600030101010101" pitchFamily="2" charset="-122"/>
                </a:rPr>
                <a:t>semesterHours</a:t>
              </a:r>
              <a:endParaRPr kumimoji="0"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D277EF0-0B3F-4AD0-BD18-FEE5AA2EF53E}"/>
                </a:ext>
              </a:extLst>
            </p:cNvPr>
            <p:cNvGrpSpPr/>
            <p:nvPr/>
          </p:nvGrpSpPr>
          <p:grpSpPr>
            <a:xfrm>
              <a:off x="1680162" y="2971799"/>
              <a:ext cx="2128556" cy="2173569"/>
              <a:chOff x="1592517" y="2799760"/>
              <a:chExt cx="2128556" cy="2293260"/>
            </a:xfrm>
          </p:grpSpPr>
          <p:sp>
            <p:nvSpPr>
              <p:cNvPr id="31" name="Line 1030">
                <a:extLst>
                  <a:ext uri="{FF2B5EF4-FFF2-40B4-BE49-F238E27FC236}">
                    <a16:creationId xmlns:a16="http://schemas.microsoft.com/office/drawing/2014/main" id="{873D7FF8-D71A-4723-A1C4-52F6479E3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2517" y="2799761"/>
                <a:ext cx="8751" cy="2293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32" name="Line 1031">
                <a:extLst>
                  <a:ext uri="{FF2B5EF4-FFF2-40B4-BE49-F238E27FC236}">
                    <a16:creationId xmlns:a16="http://schemas.microsoft.com/office/drawing/2014/main" id="{747F19F0-E17D-4F22-9353-43534D13E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3599" y="2799760"/>
                <a:ext cx="6375" cy="229326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032">
                <a:extLst>
                  <a:ext uri="{FF2B5EF4-FFF2-40B4-BE49-F238E27FC236}">
                    <a16:creationId xmlns:a16="http://schemas.microsoft.com/office/drawing/2014/main" id="{DD8C7A50-3EA9-47E2-A19C-10CD83E33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2517" y="2953732"/>
                <a:ext cx="53340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033">
                <a:extLst>
                  <a:ext uri="{FF2B5EF4-FFF2-40B4-BE49-F238E27FC236}">
                    <a16:creationId xmlns:a16="http://schemas.microsoft.com/office/drawing/2014/main" id="{D51F41EC-FA4C-4FAA-ACF8-9325893F6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1866" y="4086520"/>
                <a:ext cx="51280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034">
                <a:extLst>
                  <a:ext uri="{FF2B5EF4-FFF2-40B4-BE49-F238E27FC236}">
                    <a16:creationId xmlns:a16="http://schemas.microsoft.com/office/drawing/2014/main" id="{BB7A8728-B4CF-4353-BBA1-B137CD87E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1268" y="4343791"/>
                <a:ext cx="53340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035">
                <a:extLst>
                  <a:ext uri="{FF2B5EF4-FFF2-40B4-BE49-F238E27FC236}">
                    <a16:creationId xmlns:a16="http://schemas.microsoft.com/office/drawing/2014/main" id="{EB2CC07D-16DA-45EA-8B15-DF0441E41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1268" y="4860301"/>
                <a:ext cx="53340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Text Box 1045">
                <a:extLst>
                  <a:ext uri="{FF2B5EF4-FFF2-40B4-BE49-F238E27FC236}">
                    <a16:creationId xmlns:a16="http://schemas.microsoft.com/office/drawing/2014/main" id="{DD162EC4-7226-499A-944E-66BEDCC3C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7073" y="3289697"/>
                <a:ext cx="1524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Verdana" panose="020B0604030504040204" pitchFamily="34" charset="0"/>
                  <a:buChar char="–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s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s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s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s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s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0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name[10]</a:t>
                </a:r>
              </a:p>
            </p:txBody>
          </p:sp>
          <p:sp>
            <p:nvSpPr>
              <p:cNvPr id="46" name="Text Box 1047">
                <a:extLst>
                  <a:ext uri="{FF2B5EF4-FFF2-40B4-BE49-F238E27FC236}">
                    <a16:creationId xmlns:a16="http://schemas.microsoft.com/office/drawing/2014/main" id="{F41E4362-A6FF-41C7-8ACE-C24A8C854B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1623" y="4397683"/>
                <a:ext cx="1439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Verdana" panose="020B0604030504040204" pitchFamily="34" charset="0"/>
                  <a:buChar char="–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s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s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s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s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s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0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average</a:t>
                </a:r>
              </a:p>
            </p:txBody>
          </p:sp>
          <p:sp>
            <p:nvSpPr>
              <p:cNvPr id="47" name="Rectangle 1049">
                <a:extLst>
                  <a:ext uri="{FF2B5EF4-FFF2-40B4-BE49-F238E27FC236}">
                    <a16:creationId xmlns:a16="http://schemas.microsoft.com/office/drawing/2014/main" id="{003579B1-1237-4563-A252-F91C3CF2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2517" y="2953732"/>
                <a:ext cx="533400" cy="1906567"/>
              </a:xfrm>
              <a:prstGeom prst="rect">
                <a:avLst/>
              </a:prstGeom>
              <a:solidFill>
                <a:schemeClr val="hlink">
                  <a:alpha val="50195"/>
                </a:schemeClr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Verdana" panose="020B0604030504040204" pitchFamily="34" charset="0"/>
                  <a:buChar char="–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s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s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s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s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s"/>
                  <a:defRPr kumimoji="1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1D26AD3-F7E8-4E48-A2F5-1DF6C6F1DA7F}"/>
              </a:ext>
            </a:extLst>
          </p:cNvPr>
          <p:cNvGrpSpPr/>
          <p:nvPr/>
        </p:nvGrpSpPr>
        <p:grpSpPr>
          <a:xfrm>
            <a:off x="5966666" y="3266030"/>
            <a:ext cx="2474671" cy="2938809"/>
            <a:chOff x="4871535" y="2799760"/>
            <a:chExt cx="2434238" cy="3096786"/>
          </a:xfrm>
        </p:grpSpPr>
        <p:sp>
          <p:nvSpPr>
            <p:cNvPr id="37" name="Line 1036">
              <a:extLst>
                <a:ext uri="{FF2B5EF4-FFF2-40B4-BE49-F238E27FC236}">
                  <a16:creationId xmlns:a16="http://schemas.microsoft.com/office/drawing/2014/main" id="{D0B0AA41-1F72-4BB4-B6C0-959B4BB2B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2799760"/>
              <a:ext cx="5477" cy="30967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037">
              <a:extLst>
                <a:ext uri="{FF2B5EF4-FFF2-40B4-BE49-F238E27FC236}">
                  <a16:creationId xmlns:a16="http://schemas.microsoft.com/office/drawing/2014/main" id="{AC388A91-D577-4C81-99CB-EBED1722C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199" y="2799761"/>
              <a:ext cx="13334" cy="309678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AutoShape 1043">
              <a:extLst>
                <a:ext uri="{FF2B5EF4-FFF2-40B4-BE49-F238E27FC236}">
                  <a16:creationId xmlns:a16="http://schemas.microsoft.com/office/drawing/2014/main" id="{0034AD11-29B3-4906-8820-FAC83ABD1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7995" y="2971799"/>
              <a:ext cx="228600" cy="1880315"/>
            </a:xfrm>
            <a:prstGeom prst="rightBrace">
              <a:avLst>
                <a:gd name="adj1" fmla="val 88889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" name="Text Box 1051">
              <a:extLst>
                <a:ext uri="{FF2B5EF4-FFF2-40B4-BE49-F238E27FC236}">
                  <a16:creationId xmlns:a16="http://schemas.microsoft.com/office/drawing/2014/main" id="{C6F30258-0C58-4BBB-9B1F-003E85ABE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0044" y="3675667"/>
              <a:ext cx="15057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0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Student</a:t>
              </a:r>
              <a:r>
                <a:rPr kumimoji="0" lang="zh-CN" altLang="en-US" sz="20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部分</a:t>
              </a:r>
              <a:endParaRPr kumimoji="0"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" name="Line 1052">
              <a:extLst>
                <a:ext uri="{FF2B5EF4-FFF2-40B4-BE49-F238E27FC236}">
                  <a16:creationId xmlns:a16="http://schemas.microsoft.com/office/drawing/2014/main" id="{297372D0-FDB5-4528-9BD6-8A826EB9B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2277" y="5462244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053">
              <a:extLst>
                <a:ext uri="{FF2B5EF4-FFF2-40B4-BE49-F238E27FC236}">
                  <a16:creationId xmlns:a16="http://schemas.microsoft.com/office/drawing/2014/main" id="{DA2E26C5-E931-4C9E-87D1-E2FB0FDDF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884" y="5701926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AutoShape 1054">
              <a:extLst>
                <a:ext uri="{FF2B5EF4-FFF2-40B4-BE49-F238E27FC236}">
                  <a16:creationId xmlns:a16="http://schemas.microsoft.com/office/drawing/2014/main" id="{6D978D4E-1C5E-4832-BDDB-CF7961C27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7995" y="4898940"/>
              <a:ext cx="228600" cy="783262"/>
            </a:xfrm>
            <a:prstGeom prst="rightBrace">
              <a:avLst>
                <a:gd name="adj1" fmla="val 83333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" name="Text Box 1055">
              <a:extLst>
                <a:ext uri="{FF2B5EF4-FFF2-40B4-BE49-F238E27FC236}">
                  <a16:creationId xmlns:a16="http://schemas.microsoft.com/office/drawing/2014/main" id="{E4DB3F78-9D00-4D3B-8558-5F58BB6CD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0044" y="5090517"/>
              <a:ext cx="13156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20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新增部分</a:t>
              </a:r>
            </a:p>
          </p:txBody>
        </p:sp>
        <p:sp>
          <p:nvSpPr>
            <p:cNvPr id="54" name="Rectangle 1056">
              <a:extLst>
                <a:ext uri="{FF2B5EF4-FFF2-40B4-BE49-F238E27FC236}">
                  <a16:creationId xmlns:a16="http://schemas.microsoft.com/office/drawing/2014/main" id="{062B6695-AD35-4CCA-B731-4D059DF54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2277" y="4872509"/>
              <a:ext cx="533400" cy="829416"/>
            </a:xfrm>
            <a:prstGeom prst="rect">
              <a:avLst/>
            </a:prstGeom>
            <a:solidFill>
              <a:srgbClr val="99FF99">
                <a:alpha val="50195"/>
              </a:srgb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Line 1032">
              <a:extLst>
                <a:ext uri="{FF2B5EF4-FFF2-40B4-BE49-F238E27FC236}">
                  <a16:creationId xmlns:a16="http://schemas.microsoft.com/office/drawing/2014/main" id="{7830AAEC-0F01-418D-9CF5-5AEFD5E90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1535" y="2953732"/>
              <a:ext cx="533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33">
              <a:extLst>
                <a:ext uri="{FF2B5EF4-FFF2-40B4-BE49-F238E27FC236}">
                  <a16:creationId xmlns:a16="http://schemas.microsoft.com/office/drawing/2014/main" id="{759E1DBD-9183-4CB1-955C-1BB4D6DEC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884" y="4086520"/>
              <a:ext cx="51280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034">
              <a:extLst>
                <a:ext uri="{FF2B5EF4-FFF2-40B4-BE49-F238E27FC236}">
                  <a16:creationId xmlns:a16="http://schemas.microsoft.com/office/drawing/2014/main" id="{3B81D346-211A-4EDF-8362-53A1E2D04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0286" y="4343791"/>
              <a:ext cx="533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035">
              <a:extLst>
                <a:ext uri="{FF2B5EF4-FFF2-40B4-BE49-F238E27FC236}">
                  <a16:creationId xmlns:a16="http://schemas.microsoft.com/office/drawing/2014/main" id="{F84C88F7-1EC9-44DA-89CE-22644CFFD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0286" y="4860301"/>
              <a:ext cx="533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1049">
              <a:extLst>
                <a:ext uri="{FF2B5EF4-FFF2-40B4-BE49-F238E27FC236}">
                  <a16:creationId xmlns:a16="http://schemas.microsoft.com/office/drawing/2014/main" id="{A8584AAD-2CE3-439A-AD25-F9C8CA7D0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1535" y="2950984"/>
              <a:ext cx="533400" cy="190656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32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" name="左大括号 6">
            <a:extLst>
              <a:ext uri="{FF2B5EF4-FFF2-40B4-BE49-F238E27FC236}">
                <a16:creationId xmlns:a16="http://schemas.microsoft.com/office/drawing/2014/main" id="{CE22C97F-64CB-4CE2-9B37-8BEC0CB26929}"/>
              </a:ext>
            </a:extLst>
          </p:cNvPr>
          <p:cNvSpPr/>
          <p:nvPr/>
        </p:nvSpPr>
        <p:spPr>
          <a:xfrm>
            <a:off x="2016475" y="4007861"/>
            <a:ext cx="269645" cy="1739338"/>
          </a:xfrm>
          <a:prstGeom prst="leftBrace">
            <a:avLst>
              <a:gd name="adj1" fmla="val 42374"/>
              <a:gd name="adj2" fmla="val 50000"/>
            </a:avLst>
          </a:prstGeom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CD6C52-790F-4A66-8CEB-B0D14700E6A1}"/>
              </a:ext>
            </a:extLst>
          </p:cNvPr>
          <p:cNvSpPr txBox="1"/>
          <p:nvPr/>
        </p:nvSpPr>
        <p:spPr>
          <a:xfrm>
            <a:off x="1683954" y="4580935"/>
            <a:ext cx="44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</a:rPr>
              <a:t>s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E2E53760-F320-41FC-A26D-9FB427C4F056}"/>
              </a:ext>
            </a:extLst>
          </p:cNvPr>
          <p:cNvSpPr/>
          <p:nvPr/>
        </p:nvSpPr>
        <p:spPr>
          <a:xfrm>
            <a:off x="5528312" y="3448069"/>
            <a:ext cx="340914" cy="2553360"/>
          </a:xfrm>
          <a:prstGeom prst="leftBrace">
            <a:avLst>
              <a:gd name="adj1" fmla="val 42374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61FE8F5-169F-46F4-B7C0-4D2BB127B7FE}"/>
              </a:ext>
            </a:extLst>
          </p:cNvPr>
          <p:cNvSpPr txBox="1"/>
          <p:nvPr/>
        </p:nvSpPr>
        <p:spPr>
          <a:xfrm>
            <a:off x="5030325" y="4409839"/>
            <a:ext cx="65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gs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5841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9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7.1.2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继承的实现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22942" y="1712633"/>
            <a:ext cx="7698115" cy="4643718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10000"/>
              </a:lnSpc>
              <a:defRPr/>
            </a:pPr>
            <a:r>
              <a:rPr lang="zh-CN" altLang="en-US" sz="2800" dirty="0"/>
              <a:t>子类对象中的父类对象可以被使用</a:t>
            </a:r>
            <a:endParaRPr lang="en-US" altLang="zh-CN" sz="2800" dirty="0"/>
          </a:p>
          <a:p>
            <a:pPr marL="715963" lvl="1" indent="-258763">
              <a:spcBef>
                <a:spcPts val="600"/>
              </a:spcBef>
              <a:defRPr/>
            </a:pPr>
            <a:r>
              <a:rPr lang="zh-CN" altLang="en-US" sz="2400" dirty="0"/>
              <a:t>可以这样使用：</a:t>
            </a:r>
          </a:p>
          <a:p>
            <a:pPr marL="811213" lvl="1" indent="0">
              <a:spcBef>
                <a:spcPts val="0"/>
              </a:spcBef>
              <a:buNone/>
              <a:defRPr/>
            </a:pPr>
            <a:r>
              <a:rPr lang="en-US" altLang="zh-CN" sz="1800" dirty="0" err="1">
                <a:solidFill>
                  <a:srgbClr val="0070C0"/>
                </a:solidFill>
              </a:rPr>
              <a:t>GraduateStudent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</a:rPr>
              <a:t>gs</a:t>
            </a:r>
            <a:r>
              <a:rPr lang="en-US" altLang="zh-CN" sz="1800" dirty="0">
                <a:solidFill>
                  <a:srgbClr val="0070C0"/>
                </a:solidFill>
              </a:rPr>
              <a:t>;</a:t>
            </a:r>
          </a:p>
          <a:p>
            <a:pPr marL="811213" lvl="1" indent="0"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0070C0"/>
                </a:solidFill>
              </a:rPr>
              <a:t>Student s(</a:t>
            </a:r>
            <a:r>
              <a:rPr lang="en-US" altLang="zh-CN" sz="1800" dirty="0" err="1">
                <a:solidFill>
                  <a:srgbClr val="0070C0"/>
                </a:solidFill>
              </a:rPr>
              <a:t>gs</a:t>
            </a:r>
            <a:r>
              <a:rPr lang="en-US" altLang="zh-CN" sz="1800" dirty="0">
                <a:solidFill>
                  <a:srgbClr val="0070C0"/>
                </a:solidFill>
              </a:rPr>
              <a:t>);         </a:t>
            </a:r>
            <a:r>
              <a:rPr lang="en-US" altLang="zh-CN" sz="1800" dirty="0">
                <a:solidFill>
                  <a:srgbClr val="7030A0"/>
                </a:solidFill>
              </a:rPr>
              <a:t>//</a:t>
            </a:r>
            <a:r>
              <a:rPr lang="zh-CN" altLang="en-US" sz="1800" dirty="0">
                <a:solidFill>
                  <a:srgbClr val="7030A0"/>
                </a:solidFill>
              </a:rPr>
              <a:t>用</a:t>
            </a:r>
            <a:r>
              <a:rPr lang="en-US" altLang="zh-CN" sz="1800" dirty="0" err="1">
                <a:solidFill>
                  <a:srgbClr val="7030A0"/>
                </a:solidFill>
              </a:rPr>
              <a:t>gs</a:t>
            </a:r>
            <a:r>
              <a:rPr lang="zh-CN" altLang="en-US" sz="1800" dirty="0">
                <a:solidFill>
                  <a:srgbClr val="7030A0"/>
                </a:solidFill>
              </a:rPr>
              <a:t>包含的学生</a:t>
            </a:r>
            <a:r>
              <a:rPr lang="en-US" altLang="zh-CN" sz="1800" dirty="0">
                <a:solidFill>
                  <a:srgbClr val="7030A0"/>
                </a:solidFill>
              </a:rPr>
              <a:t>copy</a:t>
            </a:r>
            <a:r>
              <a:rPr lang="zh-CN" altLang="en-US" sz="1800" dirty="0">
                <a:solidFill>
                  <a:srgbClr val="7030A0"/>
                </a:solidFill>
              </a:rPr>
              <a:t>出一个</a:t>
            </a:r>
            <a:r>
              <a:rPr lang="en-US" altLang="zh-CN" sz="1800" dirty="0">
                <a:solidFill>
                  <a:srgbClr val="7030A0"/>
                </a:solidFill>
              </a:rPr>
              <a:t>s</a:t>
            </a:r>
          </a:p>
          <a:p>
            <a:pPr marL="811213" lvl="1" indent="0"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0070C0"/>
                </a:solidFill>
              </a:rPr>
              <a:t>Student &amp;</a:t>
            </a:r>
            <a:r>
              <a:rPr lang="en-US" altLang="zh-CN" sz="1800" dirty="0" err="1">
                <a:solidFill>
                  <a:srgbClr val="0070C0"/>
                </a:solidFill>
              </a:rPr>
              <a:t>rs</a:t>
            </a:r>
            <a:r>
              <a:rPr lang="en-US" altLang="zh-CN" sz="1800" dirty="0">
                <a:solidFill>
                  <a:srgbClr val="0070C0"/>
                </a:solidFill>
              </a:rPr>
              <a:t>=</a:t>
            </a:r>
            <a:r>
              <a:rPr lang="en-US" altLang="zh-CN" sz="1800" dirty="0" err="1">
                <a:solidFill>
                  <a:srgbClr val="0070C0"/>
                </a:solidFill>
              </a:rPr>
              <a:t>gs</a:t>
            </a:r>
            <a:r>
              <a:rPr lang="en-US" altLang="zh-CN" sz="1800" dirty="0">
                <a:solidFill>
                  <a:srgbClr val="0070C0"/>
                </a:solidFill>
              </a:rPr>
              <a:t>;     </a:t>
            </a:r>
            <a:r>
              <a:rPr lang="en-US" altLang="zh-CN" sz="1800" dirty="0">
                <a:solidFill>
                  <a:srgbClr val="7030A0"/>
                </a:solidFill>
              </a:rPr>
              <a:t>//</a:t>
            </a:r>
            <a:r>
              <a:rPr lang="zh-CN" altLang="en-US" sz="1800" dirty="0">
                <a:solidFill>
                  <a:srgbClr val="7030A0"/>
                </a:solidFill>
              </a:rPr>
              <a:t>引用的是</a:t>
            </a:r>
            <a:r>
              <a:rPr lang="en-US" altLang="zh-CN" sz="1800" dirty="0" err="1">
                <a:solidFill>
                  <a:srgbClr val="7030A0"/>
                </a:solidFill>
              </a:rPr>
              <a:t>gs</a:t>
            </a:r>
            <a:r>
              <a:rPr lang="zh-CN" altLang="en-US" sz="1800" dirty="0">
                <a:solidFill>
                  <a:srgbClr val="7030A0"/>
                </a:solidFill>
              </a:rPr>
              <a:t>中的学生对象</a:t>
            </a:r>
          </a:p>
          <a:p>
            <a:pPr marL="811213" lvl="1" indent="0"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0070C0"/>
                </a:solidFill>
              </a:rPr>
              <a:t>Student *p=&amp;</a:t>
            </a:r>
            <a:r>
              <a:rPr lang="en-US" altLang="zh-CN" sz="1800" dirty="0" err="1">
                <a:solidFill>
                  <a:srgbClr val="0070C0"/>
                </a:solidFill>
              </a:rPr>
              <a:t>gs</a:t>
            </a:r>
            <a:r>
              <a:rPr lang="en-US" altLang="zh-CN" sz="1800" dirty="0">
                <a:solidFill>
                  <a:srgbClr val="0070C0"/>
                </a:solidFill>
              </a:rPr>
              <a:t>;    </a:t>
            </a:r>
            <a:r>
              <a:rPr lang="en-US" altLang="zh-CN" sz="1800" dirty="0">
                <a:solidFill>
                  <a:srgbClr val="7030A0"/>
                </a:solidFill>
              </a:rPr>
              <a:t>//p</a:t>
            </a:r>
            <a:r>
              <a:rPr lang="zh-CN" altLang="en-US" sz="1800" dirty="0">
                <a:solidFill>
                  <a:srgbClr val="7030A0"/>
                </a:solidFill>
              </a:rPr>
              <a:t>指向学生对象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marL="715963" lvl="1" indent="-258763">
              <a:lnSpc>
                <a:spcPct val="80000"/>
              </a:lnSpc>
              <a:spcBef>
                <a:spcPts val="1200"/>
              </a:spcBef>
            </a:pPr>
            <a:r>
              <a:rPr lang="zh-CN" altLang="en-US" sz="2400" dirty="0"/>
              <a:t>还可以这样用：</a:t>
            </a:r>
          </a:p>
          <a:p>
            <a:pPr lvl="2" indent="-331788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00B0F0"/>
                </a:solidFill>
              </a:rPr>
              <a:t>void </a:t>
            </a:r>
            <a:r>
              <a:rPr lang="en-US" altLang="zh-CN" sz="1900" dirty="0" err="1">
                <a:solidFill>
                  <a:srgbClr val="00B0F0"/>
                </a:solidFill>
              </a:rPr>
              <a:t>fn</a:t>
            </a:r>
            <a:r>
              <a:rPr lang="en-US" altLang="zh-CN" sz="1900" dirty="0">
                <a:solidFill>
                  <a:srgbClr val="00B0F0"/>
                </a:solidFill>
              </a:rPr>
              <a:t>(Student &amp;s) ;</a:t>
            </a:r>
            <a:r>
              <a:rPr lang="en-US" altLang="zh-CN" sz="1900" dirty="0">
                <a:solidFill>
                  <a:srgbClr val="0070C0"/>
                </a:solidFill>
              </a:rPr>
              <a:t>    </a:t>
            </a:r>
            <a:r>
              <a:rPr lang="en-US" altLang="zh-CN" sz="1800" dirty="0">
                <a:solidFill>
                  <a:srgbClr val="7030A0"/>
                </a:solidFill>
              </a:rPr>
              <a:t>//</a:t>
            </a:r>
            <a:r>
              <a:rPr lang="zh-CN" altLang="en-US" sz="1800" dirty="0">
                <a:solidFill>
                  <a:srgbClr val="7030A0"/>
                </a:solidFill>
              </a:rPr>
              <a:t>学生</a:t>
            </a:r>
            <a:r>
              <a:rPr lang="en-US" altLang="zh-CN" sz="1800" dirty="0">
                <a:solidFill>
                  <a:srgbClr val="7030A0"/>
                </a:solidFill>
              </a:rPr>
              <a:t>(</a:t>
            </a:r>
            <a:r>
              <a:rPr lang="zh-CN" altLang="en-US" sz="1800" dirty="0">
                <a:solidFill>
                  <a:srgbClr val="7030A0"/>
                </a:solidFill>
              </a:rPr>
              <a:t>引用</a:t>
            </a:r>
            <a:r>
              <a:rPr lang="en-US" altLang="zh-CN" sz="1800" dirty="0">
                <a:solidFill>
                  <a:srgbClr val="7030A0"/>
                </a:solidFill>
              </a:rPr>
              <a:t>)</a:t>
            </a:r>
            <a:r>
              <a:rPr lang="zh-CN" altLang="en-US" sz="1800" dirty="0">
                <a:solidFill>
                  <a:srgbClr val="7030A0"/>
                </a:solidFill>
              </a:rPr>
              <a:t>当虚参</a:t>
            </a:r>
          </a:p>
          <a:p>
            <a:pPr lvl="2" indent="-331788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070C0"/>
                </a:solidFill>
              </a:rPr>
              <a:t>int  main()</a:t>
            </a:r>
          </a:p>
          <a:p>
            <a:pPr lvl="2" indent="-331788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900" dirty="0">
                <a:solidFill>
                  <a:srgbClr val="0070C0"/>
                </a:solidFill>
              </a:rPr>
              <a:t>{  </a:t>
            </a:r>
          </a:p>
          <a:p>
            <a:pPr lvl="2" indent="-331788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1900" dirty="0">
                <a:solidFill>
                  <a:srgbClr val="0070C0"/>
                </a:solidFill>
              </a:rPr>
              <a:t>      </a:t>
            </a:r>
            <a:r>
              <a:rPr lang="en-US" altLang="zh-CN" sz="1900" dirty="0" err="1">
                <a:solidFill>
                  <a:srgbClr val="0070C0"/>
                </a:solidFill>
              </a:rPr>
              <a:t>GraduateStudent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900" dirty="0" err="1">
                <a:solidFill>
                  <a:srgbClr val="0070C0"/>
                </a:solidFill>
              </a:rPr>
              <a:t>gs</a:t>
            </a:r>
            <a:r>
              <a:rPr lang="en-US" altLang="zh-CN" sz="1900" dirty="0">
                <a:solidFill>
                  <a:srgbClr val="0070C0"/>
                </a:solidFill>
              </a:rPr>
              <a:t>;</a:t>
            </a:r>
          </a:p>
          <a:p>
            <a:pPr lvl="2" indent="-331788">
              <a:spcBef>
                <a:spcPts val="0"/>
              </a:spcBef>
              <a:buNone/>
            </a:pPr>
            <a:r>
              <a:rPr lang="en-US" altLang="zh-CN" sz="1900" dirty="0">
                <a:solidFill>
                  <a:srgbClr val="0070C0"/>
                </a:solidFill>
              </a:rPr>
              <a:t>      </a:t>
            </a:r>
            <a:r>
              <a:rPr lang="en-US" altLang="zh-CN" sz="1900" dirty="0" err="1">
                <a:solidFill>
                  <a:srgbClr val="0070C0"/>
                </a:solidFill>
              </a:rPr>
              <a:t>fn</a:t>
            </a:r>
            <a:r>
              <a:rPr lang="en-US" altLang="zh-CN" sz="1900" dirty="0">
                <a:solidFill>
                  <a:srgbClr val="0070C0"/>
                </a:solidFill>
              </a:rPr>
              <a:t>(</a:t>
            </a:r>
            <a:r>
              <a:rPr lang="en-US" altLang="zh-CN" sz="1900" dirty="0" err="1">
                <a:solidFill>
                  <a:srgbClr val="0070C0"/>
                </a:solidFill>
              </a:rPr>
              <a:t>gs</a:t>
            </a:r>
            <a:r>
              <a:rPr lang="en-US" altLang="zh-CN" sz="1900" dirty="0">
                <a:solidFill>
                  <a:srgbClr val="0070C0"/>
                </a:solidFill>
              </a:rPr>
              <a:t>);                     </a:t>
            </a:r>
            <a:r>
              <a:rPr lang="en-US" altLang="zh-CN" sz="1800" dirty="0">
                <a:solidFill>
                  <a:srgbClr val="7030A0"/>
                </a:solidFill>
              </a:rPr>
              <a:t>//</a:t>
            </a:r>
            <a:r>
              <a:rPr lang="zh-CN" altLang="en-US" sz="1800" dirty="0">
                <a:solidFill>
                  <a:srgbClr val="7030A0"/>
                </a:solidFill>
              </a:rPr>
              <a:t>传递一个研究生当实参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lvl="2" indent="-331788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1900" dirty="0">
                <a:solidFill>
                  <a:srgbClr val="0070C0"/>
                </a:solidFill>
              </a:rPr>
              <a:t>      return 0;                                   </a:t>
            </a:r>
            <a:endParaRPr lang="zh-CN" altLang="en-US" sz="1900" dirty="0">
              <a:solidFill>
                <a:srgbClr val="0070C0"/>
              </a:solidFill>
            </a:endParaRPr>
          </a:p>
          <a:p>
            <a:pPr lvl="2" indent="-331788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1900" dirty="0">
                <a:solidFill>
                  <a:srgbClr val="0070C0"/>
                </a:solidFill>
              </a:rPr>
              <a:t>}</a:t>
            </a:r>
            <a:endParaRPr lang="zh-CN" altLang="en-US" sz="19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2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4E32B-6509-4624-9866-C0A42A1715D0}" type="datetime10">
              <a:rPr lang="zh-CN" altLang="en-US" sz="1400" smtClean="0"/>
              <a:t>06:12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7.2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派生类的访问控制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006932" y="2074001"/>
            <a:ext cx="2448663" cy="715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1894957" y="3308576"/>
            <a:ext cx="2846724" cy="445105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1533219" y="3248857"/>
            <a:ext cx="549489" cy="557217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1573703" y="3274353"/>
            <a:ext cx="3175638" cy="472682"/>
            <a:chOff x="996771" y="1744257"/>
            <a:chExt cx="2098979" cy="472976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gray">
            <a:xfrm>
              <a:off x="1328144" y="1744257"/>
              <a:ext cx="1767606" cy="464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2400" b="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派生类的访问控制</a:t>
              </a:r>
              <a:endParaRPr kumimoji="0" lang="en-US" altLang="zh-CN" sz="2400" b="0" kern="0" dirty="0">
                <a:solidFill>
                  <a:srgbClr val="000000"/>
                </a:solidFill>
                <a:latin typeface="Arial" charset="0"/>
                <a:ea typeface="华文新魏" pitchFamily="2" charset="-122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996771" y="1759748"/>
              <a:ext cx="336434" cy="45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1854769" y="4304733"/>
            <a:ext cx="3226386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508378" y="4263458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gray">
          <a:xfrm>
            <a:off x="2067392" y="4320216"/>
            <a:ext cx="303523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私有成员的继承问题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1630348" y="430473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1118438" y="2139371"/>
            <a:ext cx="233715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99"/>
                </a:solidFill>
                <a:latin typeface="Arial" charset="0"/>
                <a:ea typeface="华文新魏" pitchFamily="2" charset="-122"/>
              </a:rPr>
              <a:t>本节主要内容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99636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0" grpId="0" animBg="1"/>
      <p:bldP spid="21" grpId="0"/>
      <p:bldP spid="22" grpId="0"/>
      <p:bldP spid="27" grpId="0" build="allAtOnce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8797</TotalTime>
  <Words>3162</Words>
  <Application>Microsoft Office PowerPoint</Application>
  <PresentationFormat>全屏显示(4:3)</PresentationFormat>
  <Paragraphs>654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黑体</vt:lpstr>
      <vt:lpstr>华文彩云</vt:lpstr>
      <vt:lpstr>华文新魏</vt:lpstr>
      <vt:lpstr>华文行楷</vt:lpstr>
      <vt:lpstr>楷体_GB2312</vt:lpstr>
      <vt:lpstr>宋体</vt:lpstr>
      <vt:lpstr>新宋体</vt:lpstr>
      <vt:lpstr>幼圆</vt:lpstr>
      <vt:lpstr>Arial</vt:lpstr>
      <vt:lpstr>Calibri</vt:lpstr>
      <vt:lpstr>Cambria</vt:lpstr>
      <vt:lpstr>Times New Roman</vt:lpstr>
      <vt:lpstr>Verdana</vt:lpstr>
      <vt:lpstr>Wingdings</vt:lpstr>
      <vt:lpstr>Office 主题</vt:lpstr>
      <vt:lpstr>面向对象程序设计</vt:lpstr>
      <vt:lpstr>第7章  继承</vt:lpstr>
      <vt:lpstr>7.1  继承的概念和实现</vt:lpstr>
      <vt:lpstr>7.1.1 继承及作用</vt:lpstr>
      <vt:lpstr>7.1.1 继承及作用</vt:lpstr>
      <vt:lpstr>7.1.2 继承的实现</vt:lpstr>
      <vt:lpstr>7.1.2 继承的实现</vt:lpstr>
      <vt:lpstr>7.1.2 继承的实现</vt:lpstr>
      <vt:lpstr>7.2  派生类的访问控制</vt:lpstr>
      <vt:lpstr>7.2.1 派生类的访问控制</vt:lpstr>
      <vt:lpstr>7.2.1 派生类的访问控制</vt:lpstr>
      <vt:lpstr>7.2.2 私有成员的继承问题</vt:lpstr>
      <vt:lpstr>7.3  派生类的构造</vt:lpstr>
      <vt:lpstr>7.3.1 派生类的构造过程</vt:lpstr>
      <vt:lpstr>7.3.1 派生类的构造过程</vt:lpstr>
      <vt:lpstr>7.3.1 派生类的构造过程</vt:lpstr>
      <vt:lpstr>7.3.1 派生类的构造过程</vt:lpstr>
      <vt:lpstr>7.3.1 派生类的构造过程</vt:lpstr>
      <vt:lpstr>7.3.2 派生类的拷贝构造</vt:lpstr>
      <vt:lpstr>7.3.2 派生类的拷贝构造</vt:lpstr>
      <vt:lpstr>7.3.2 派生类的拷贝构造</vt:lpstr>
      <vt:lpstr>7.3.3 派生类对象的析构</vt:lpstr>
      <vt:lpstr>7.4  继承的方式</vt:lpstr>
      <vt:lpstr>7.4.1 继承的方式</vt:lpstr>
      <vt:lpstr>7.4.2  三种方式的区别</vt:lpstr>
      <vt:lpstr>7.4.2  三种方式的区别</vt:lpstr>
      <vt:lpstr>7.4.2  三种方式的区别</vt:lpstr>
      <vt:lpstr>7.4.2  三种方式的区别</vt:lpstr>
      <vt:lpstr>7.5  继承与组合</vt:lpstr>
      <vt:lpstr>7.6  多继承</vt:lpstr>
      <vt:lpstr>7.6.1  多继承</vt:lpstr>
      <vt:lpstr>7.6.1  多继承</vt:lpstr>
      <vt:lpstr>7.6.1  多继承</vt:lpstr>
      <vt:lpstr>7.6.1  多继承</vt:lpstr>
      <vt:lpstr>7.6.2  虚拟继承</vt:lpstr>
      <vt:lpstr>7.6.2  虚拟继承</vt:lpstr>
      <vt:lpstr>7.6.2  虚拟继承</vt:lpstr>
      <vt:lpstr>7.6.2  虚拟继承</vt:lpstr>
      <vt:lpstr>7.6.2  虚拟继承</vt:lpstr>
      <vt:lpstr>7.6.2  虚拟继承</vt:lpstr>
      <vt:lpstr>7.6.2  虚拟继承</vt:lpstr>
      <vt:lpstr>7.6.3  多继承的构造顺序</vt:lpstr>
      <vt:lpstr>7.6.3  多继承的构造顺序</vt:lpstr>
      <vt:lpstr>作  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王金鹏</dc:creator>
  <cp:lastModifiedBy>admin</cp:lastModifiedBy>
  <cp:revision>1145</cp:revision>
  <dcterms:created xsi:type="dcterms:W3CDTF">2019-03-27T11:53:56Z</dcterms:created>
  <dcterms:modified xsi:type="dcterms:W3CDTF">2022-04-04T22:12:42Z</dcterms:modified>
</cp:coreProperties>
</file>