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1"/>
  </p:notesMasterIdLst>
  <p:handoutMasterIdLst>
    <p:handoutMasterId r:id="rId52"/>
  </p:handoutMasterIdLst>
  <p:sldIdLst>
    <p:sldId id="256" r:id="rId2"/>
    <p:sldId id="342" r:id="rId3"/>
    <p:sldId id="260" r:id="rId4"/>
    <p:sldId id="547" r:id="rId5"/>
    <p:sldId id="628" r:id="rId6"/>
    <p:sldId id="629" r:id="rId7"/>
    <p:sldId id="630" r:id="rId8"/>
    <p:sldId id="631" r:id="rId9"/>
    <p:sldId id="338" r:id="rId10"/>
    <p:sldId id="632" r:id="rId11"/>
    <p:sldId id="633" r:id="rId12"/>
    <p:sldId id="636" r:id="rId13"/>
    <p:sldId id="634" r:id="rId14"/>
    <p:sldId id="635" r:id="rId15"/>
    <p:sldId id="637" r:id="rId16"/>
    <p:sldId id="638" r:id="rId17"/>
    <p:sldId id="639" r:id="rId18"/>
    <p:sldId id="640" r:id="rId19"/>
    <p:sldId id="594" r:id="rId20"/>
    <p:sldId id="641" r:id="rId21"/>
    <p:sldId id="642" r:id="rId22"/>
    <p:sldId id="644" r:id="rId23"/>
    <p:sldId id="645" r:id="rId24"/>
    <p:sldId id="646" r:id="rId25"/>
    <p:sldId id="647" r:id="rId26"/>
    <p:sldId id="648" r:id="rId27"/>
    <p:sldId id="649" r:id="rId28"/>
    <p:sldId id="650" r:id="rId29"/>
    <p:sldId id="651" r:id="rId30"/>
    <p:sldId id="652" r:id="rId31"/>
    <p:sldId id="653" r:id="rId32"/>
    <p:sldId id="654" r:id="rId33"/>
    <p:sldId id="655" r:id="rId34"/>
    <p:sldId id="656" r:id="rId35"/>
    <p:sldId id="657" r:id="rId36"/>
    <p:sldId id="658" r:id="rId37"/>
    <p:sldId id="659" r:id="rId38"/>
    <p:sldId id="661" r:id="rId39"/>
    <p:sldId id="660" r:id="rId40"/>
    <p:sldId id="662" r:id="rId41"/>
    <p:sldId id="663" r:id="rId42"/>
    <p:sldId id="664" r:id="rId43"/>
    <p:sldId id="665" r:id="rId44"/>
    <p:sldId id="666" r:id="rId45"/>
    <p:sldId id="589" r:id="rId46"/>
    <p:sldId id="667" r:id="rId47"/>
    <p:sldId id="668" r:id="rId48"/>
    <p:sldId id="669" r:id="rId49"/>
    <p:sldId id="670" r:id="rId5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60ABA"/>
    <a:srgbClr val="CC00CC"/>
    <a:srgbClr val="FF00FF"/>
    <a:srgbClr val="1619AC"/>
    <a:srgbClr val="040786"/>
    <a:srgbClr val="10147A"/>
    <a:srgbClr val="9395F1"/>
    <a:srgbClr val="8588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498"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9" d="100"/>
          <a:sy n="79" d="100"/>
        </p:scale>
        <p:origin x="-283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E057E3-7D89-1240-9356-629615353FFE}" type="datetime1">
              <a:rPr kumimoji="1" lang="zh-CN" altLang="en-US" smtClean="0"/>
              <a:t>2022/3/15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46FAC2-920C-6544-8DF7-4DBCEDABD684}" type="slidenum">
              <a:rPr kumimoji="1" lang="zh-CN" altLang="en-US" smtClean="0"/>
              <a:t>‹#›</a:t>
            </a:fld>
            <a:endParaRPr kumimoji="1" lang="zh-CN" altLang="en-US"/>
          </a:p>
        </p:txBody>
      </p:sp>
    </p:spTree>
    <p:extLst>
      <p:ext uri="{BB962C8B-B14F-4D97-AF65-F5344CB8AC3E}">
        <p14:creationId xmlns:p14="http://schemas.microsoft.com/office/powerpoint/2010/main" val="163311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C4B09E-4045-9E4B-B42C-D35639D5ED05}" type="datetime1">
              <a:rPr kumimoji="1" lang="zh-CN" altLang="en-US" smtClean="0"/>
              <a:t>2022/3/15</a:t>
            </a:fld>
            <a:endParaRPr kumimoji="1"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7E3B2-5006-0748-8CA0-8B82F592B102}" type="slidenum">
              <a:rPr kumimoji="1" lang="zh-CN" altLang="en-US" smtClean="0"/>
              <a:t>‹#›</a:t>
            </a:fld>
            <a:endParaRPr kumimoji="1" lang="zh-CN" altLang="en-US"/>
          </a:p>
        </p:txBody>
      </p:sp>
      <p:sp>
        <p:nvSpPr>
          <p:cNvPr id="8" name="幻灯片图像占位符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38211540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58906" y="1951131"/>
            <a:ext cx="7772400" cy="1470025"/>
          </a:xfrm>
        </p:spPr>
        <p:txBody>
          <a:bodyPr/>
          <a:lstStyle/>
          <a:p>
            <a:r>
              <a:rPr kumimoji="1"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solidFill>
                  <a:schemeClr val="tx1"/>
                </a:solidFill>
              </a:defRPr>
            </a:lvl1pPr>
          </a:lstStyle>
          <a:p>
            <a:fld id="{277F2FB0-5163-44A6-8FB4-AD676259AA50}" type="datetime10">
              <a:rPr kumimoji="1" lang="zh-CN" altLang="en-US" smtClean="0"/>
              <a:pPr/>
              <a:t>15:09</a:t>
            </a:fld>
            <a:endParaRPr kumimoji="1" lang="zh-CN" altLang="en-US"/>
          </a:p>
        </p:txBody>
      </p:sp>
      <p:sp>
        <p:nvSpPr>
          <p:cNvPr id="5" name="页脚占位符 4"/>
          <p:cNvSpPr>
            <a:spLocks noGrp="1"/>
          </p:cNvSpPr>
          <p:nvPr>
            <p:ph type="ftr" sz="quarter" idx="11"/>
          </p:nvPr>
        </p:nvSpPr>
        <p:spPr>
          <a:xfrm>
            <a:off x="3124200" y="6356349"/>
            <a:ext cx="2895600" cy="365125"/>
          </a:xfrm>
        </p:spPr>
        <p:txBody>
          <a:bodyPr/>
          <a:lstStyle/>
          <a:p>
            <a:endParaRPr kumimoji="1" lang="zh-CN" altLang="en-US"/>
          </a:p>
        </p:txBody>
      </p:sp>
      <p:sp>
        <p:nvSpPr>
          <p:cNvPr id="6" name="幻灯片编号占位符 5"/>
          <p:cNvSpPr>
            <a:spLocks noGrp="1"/>
          </p:cNvSpPr>
          <p:nvPr>
            <p:ph type="sldNum" sz="quarter" idx="12"/>
          </p:nvPr>
        </p:nvSpPr>
        <p:spPr/>
        <p:txBody>
          <a:bodyPr/>
          <a:lstStyle>
            <a:lvl1pPr>
              <a:defRPr>
                <a:solidFill>
                  <a:schemeClr val="tx1"/>
                </a:solidFill>
              </a:defRPr>
            </a:lvl1pPr>
          </a:lstStyle>
          <a:p>
            <a:fld id="{E863F3B9-6CF4-E94A-98DA-10393CF60C60}" type="slidenum">
              <a:rPr kumimoji="1" lang="zh-CN" altLang="en-US" smtClean="0"/>
              <a:pPr/>
              <a:t>‹#›</a:t>
            </a:fld>
            <a:endParaRPr kumimoji="1" lang="zh-CN" altLang="en-US"/>
          </a:p>
        </p:txBody>
      </p:sp>
    </p:spTree>
    <p:extLst>
      <p:ext uri="{BB962C8B-B14F-4D97-AF65-F5344CB8AC3E}">
        <p14:creationId xmlns:p14="http://schemas.microsoft.com/office/powerpoint/2010/main" val="293413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lvl1pPr>
              <a:defRPr>
                <a:latin typeface="Times New Roman" pitchFamily="18" charset="0"/>
                <a:cs typeface="Times New Roman" pitchFamily="18" charset="0"/>
              </a:defRPr>
            </a:lvl1pPr>
            <a:lvl2pPr marL="742950" indent="-285750">
              <a:buFont typeface="Wingdings" pitchFamily="2" charset="2"/>
              <a:buChar char="Ø"/>
              <a:defRPr>
                <a:latin typeface="Times New Roman" pitchFamily="18" charset="0"/>
                <a:ea typeface="+mj-ea"/>
                <a:cs typeface="Times New Roman" pitchFamily="18" charset="0"/>
              </a:defRPr>
            </a:lvl2pPr>
            <a:lvl3pPr marL="1143000" indent="-228600">
              <a:buFont typeface="Wingdings" pitchFamily="2" charset="2"/>
              <a:buChar char="n"/>
              <a:defRPr>
                <a:latin typeface="Times New Roman" pitchFamily="18" charset="0"/>
                <a:ea typeface="+mj-ea"/>
                <a:cs typeface="Times New Roman" pitchFamily="18" charset="0"/>
              </a:defRPr>
            </a:lvl3pPr>
            <a:lvl4pPr>
              <a:defRPr>
                <a:latin typeface="Times New Roman" pitchFamily="18" charset="0"/>
                <a:ea typeface="+mj-ea"/>
                <a:cs typeface="Times New Roman" pitchFamily="18" charset="0"/>
              </a:defRPr>
            </a:lvl4pPr>
            <a:lvl5pPr>
              <a:defRPr>
                <a:latin typeface="Times New Roman" pitchFamily="18" charset="0"/>
                <a:ea typeface="+mj-ea"/>
                <a:cs typeface="Times New Roman" pitchFamily="18" charset="0"/>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幻灯片编号占位符 5"/>
          <p:cNvSpPr>
            <a:spLocks noGrp="1"/>
          </p:cNvSpPr>
          <p:nvPr>
            <p:ph type="sldNum" sz="quarter" idx="12"/>
          </p:nvPr>
        </p:nvSpPr>
        <p:spPr/>
        <p:txBody>
          <a:bodyPr/>
          <a:lstStyle>
            <a:lvl1pPr>
              <a:defRPr>
                <a:solidFill>
                  <a:schemeClr val="tx1"/>
                </a:solidFill>
              </a:defRPr>
            </a:lvl1pPr>
          </a:lstStyle>
          <a:p>
            <a:fld id="{E863F3B9-6CF4-E94A-98DA-10393CF60C60}" type="slidenum">
              <a:rPr kumimoji="1" lang="zh-CN" altLang="en-US" smtClean="0"/>
              <a:pPr/>
              <a:t>‹#›</a:t>
            </a:fld>
            <a:endParaRPr kumimoji="1" lang="zh-CN" altLang="en-US" dirty="0"/>
          </a:p>
        </p:txBody>
      </p:sp>
      <p:sp>
        <p:nvSpPr>
          <p:cNvPr id="7" name="日期占位符 4">
            <a:extLst>
              <a:ext uri="{FF2B5EF4-FFF2-40B4-BE49-F238E27FC236}">
                <a16:creationId xmlns:a16="http://schemas.microsoft.com/office/drawing/2014/main" id="{59BD8A57-B52F-4508-A8B3-449E4409DA04}"/>
              </a:ext>
            </a:extLst>
          </p:cNvPr>
          <p:cNvSpPr>
            <a:spLocks noGrp="1"/>
          </p:cNvSpPr>
          <p:nvPr>
            <p:ph type="dt" sz="half" idx="10"/>
          </p:nvPr>
        </p:nvSpPr>
        <p:spPr>
          <a:xfrm>
            <a:off x="457200" y="6356350"/>
            <a:ext cx="2133600" cy="365125"/>
          </a:xfrm>
          <a:prstGeom prst="rect">
            <a:avLst/>
          </a:prstGeom>
        </p:spPr>
        <p:txBody>
          <a:bodyPr/>
          <a:lstStyle>
            <a:lvl1pPr>
              <a:defRPr>
                <a:solidFill>
                  <a:schemeClr val="tx1"/>
                </a:solidFill>
              </a:defRPr>
            </a:lvl1pPr>
          </a:lstStyle>
          <a:p>
            <a:fld id="{BA42B963-3E6C-4D03-ADBA-403DAADE1DFA}" type="datetime10">
              <a:rPr kumimoji="1" lang="zh-CN" altLang="en-US" smtClean="0"/>
              <a:pPr/>
              <a:t>15:09</a:t>
            </a:fld>
            <a:endParaRPr kumimoji="1" lang="zh-CN" altLang="en-US"/>
          </a:p>
        </p:txBody>
      </p:sp>
    </p:spTree>
    <p:extLst>
      <p:ext uri="{BB962C8B-B14F-4D97-AF65-F5344CB8AC3E}">
        <p14:creationId xmlns:p14="http://schemas.microsoft.com/office/powerpoint/2010/main" val="253002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solidFill>
                  <a:schemeClr val="tx1"/>
                </a:solidFill>
              </a:defRPr>
            </a:lvl1pPr>
          </a:lstStyle>
          <a:p>
            <a:fld id="{BA42B963-3E6C-4D03-ADBA-403DAADE1DFA}" type="datetime10">
              <a:rPr kumimoji="1" lang="zh-CN" altLang="en-US" smtClean="0"/>
              <a:pPr/>
              <a:t>15:09</a:t>
            </a:fld>
            <a:endParaRPr kumimoji="1" lang="zh-CN" altLang="en-US" dirty="0"/>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lvl1pPr>
              <a:defRPr>
                <a:solidFill>
                  <a:schemeClr val="tx1"/>
                </a:solidFill>
              </a:defRPr>
            </a:lvl1pPr>
          </a:lstStyle>
          <a:p>
            <a:fld id="{E863F3B9-6CF4-E94A-98DA-10393CF60C60}" type="slidenum">
              <a:rPr kumimoji="1" lang="zh-CN" altLang="en-US" smtClean="0"/>
              <a:pPr/>
              <a:t>‹#›</a:t>
            </a:fld>
            <a:endParaRPr kumimoji="1" lang="zh-CN" altLang="en-US" dirty="0"/>
          </a:p>
        </p:txBody>
      </p:sp>
    </p:spTree>
    <p:extLst>
      <p:ext uri="{BB962C8B-B14F-4D97-AF65-F5344CB8AC3E}">
        <p14:creationId xmlns:p14="http://schemas.microsoft.com/office/powerpoint/2010/main" val="330624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defRPr>
                <a:solidFill>
                  <a:schemeClr val="tx1"/>
                </a:solidFill>
              </a:defRPr>
            </a:lvl1pPr>
          </a:lstStyle>
          <a:p>
            <a:fld id="{27E97718-E45A-4EAF-9421-0869FD2D36E5}" type="datetime10">
              <a:rPr kumimoji="1" lang="zh-CN" altLang="en-US" smtClean="0"/>
              <a:pPr/>
              <a:t>15:09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lvl1pPr>
              <a:defRPr>
                <a:solidFill>
                  <a:schemeClr val="tx1"/>
                </a:solidFill>
              </a:defRPr>
            </a:lvl1pPr>
          </a:lstStyle>
          <a:p>
            <a:fld id="{E863F3B9-6CF4-E94A-98DA-10393CF60C60}" type="slidenum">
              <a:rPr kumimoji="1" lang="zh-CN" altLang="en-US" smtClean="0"/>
              <a:pPr/>
              <a:t>‹#›</a:t>
            </a:fld>
            <a:endParaRPr kumimoji="1" lang="zh-CN" altLang="en-US" dirty="0"/>
          </a:p>
        </p:txBody>
      </p:sp>
    </p:spTree>
    <p:extLst>
      <p:ext uri="{BB962C8B-B14F-4D97-AF65-F5344CB8AC3E}">
        <p14:creationId xmlns:p14="http://schemas.microsoft.com/office/powerpoint/2010/main" val="55357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solidFill>
                  <a:schemeClr val="tx1"/>
                </a:solidFill>
              </a:defRPr>
            </a:lvl1pPr>
          </a:lstStyle>
          <a:p>
            <a:fld id="{FC6F5299-5420-44D3-A32D-CAF104D083E5}" type="datetime10">
              <a:rPr kumimoji="1" lang="zh-CN" altLang="en-US" smtClean="0"/>
              <a:pPr/>
              <a:t>15:09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lvl1pPr>
              <a:defRPr>
                <a:solidFill>
                  <a:schemeClr val="tx1"/>
                </a:solidFill>
              </a:defRPr>
            </a:lvl1pPr>
          </a:lstStyle>
          <a:p>
            <a:fld id="{E863F3B9-6CF4-E94A-98DA-10393CF60C60}" type="slidenum">
              <a:rPr kumimoji="1" lang="zh-CN" altLang="en-US" smtClean="0"/>
              <a:pPr/>
              <a:t>‹#›</a:t>
            </a:fld>
            <a:endParaRPr kumimoji="1" lang="zh-CN" altLang="en-US"/>
          </a:p>
        </p:txBody>
      </p:sp>
    </p:spTree>
    <p:extLst>
      <p:ext uri="{BB962C8B-B14F-4D97-AF65-F5344CB8AC3E}">
        <p14:creationId xmlns:p14="http://schemas.microsoft.com/office/powerpoint/2010/main" val="8558837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2734" y="274638"/>
            <a:ext cx="6998531" cy="11430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654424" y="1600200"/>
            <a:ext cx="7862047" cy="4525963"/>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724FE024-D72A-4509-8630-33DB5B33D685}" type="datetime10">
              <a:rPr kumimoji="1" lang="zh-CN" altLang="en-US" smtClean="0"/>
              <a:pPr/>
              <a:t>15:09</a:t>
            </a:fld>
            <a:endParaRPr kumimoji="1"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r>
              <a:rPr kumimoji="1" lang="en-US" altLang="zh-CN"/>
              <a:t>1</a:t>
            </a:r>
            <a:endParaRPr kumimoji="1" lang="zh-CN" altLang="en-US" dirty="0"/>
          </a:p>
        </p:txBody>
      </p:sp>
      <p:sp>
        <p:nvSpPr>
          <p:cNvPr id="8" name="矩形 7"/>
          <p:cNvSpPr/>
          <p:nvPr userDrawn="1"/>
        </p:nvSpPr>
        <p:spPr>
          <a:xfrm>
            <a:off x="0" y="1433318"/>
            <a:ext cx="9144000" cy="139642"/>
          </a:xfrm>
          <a:prstGeom prst="rect">
            <a:avLst/>
          </a:prstGeom>
          <a:gradFill flip="none" rotWithShape="1">
            <a:gsLst>
              <a:gs pos="0">
                <a:srgbClr val="1619AC"/>
              </a:gs>
              <a:gs pos="100000">
                <a:srgbClr val="FFFFFF"/>
              </a:gs>
            </a:gsLst>
            <a:lin ang="0" scaled="1"/>
            <a:tileRect/>
          </a:gradFill>
          <a:ln>
            <a:solidFill>
              <a:schemeClr val="bg1">
                <a:lumMod val="75000"/>
              </a:schemeClr>
            </a:solidFill>
          </a:ln>
          <a:effectLst>
            <a:innerShdw blurRad="63500" dist="50800" dir="5400000">
              <a:prstClr val="black">
                <a:alpha val="50000"/>
              </a:prstClr>
            </a:innerShdw>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zh-CN" altLang="en-US"/>
          </a:p>
        </p:txBody>
      </p:sp>
      <p:sp>
        <p:nvSpPr>
          <p:cNvPr id="10" name="操作按钮: 后退或上一个 9">
            <a:hlinkClick r:id="" action="ppaction://hlinkshowjump?jump=previousslide" highlightClick="1"/>
          </p:cNvPr>
          <p:cNvSpPr/>
          <p:nvPr userDrawn="1"/>
        </p:nvSpPr>
        <p:spPr>
          <a:xfrm>
            <a:off x="3890683" y="6472516"/>
            <a:ext cx="267658" cy="243833"/>
          </a:xfrm>
          <a:prstGeom prst="actionButtonBackPrevious">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操作按钮: 前进或下一个 10">
            <a:hlinkClick r:id="" action="ppaction://hlinkshowjump?jump=nextslide" highlightClick="1"/>
          </p:cNvPr>
          <p:cNvSpPr/>
          <p:nvPr userDrawn="1"/>
        </p:nvSpPr>
        <p:spPr>
          <a:xfrm>
            <a:off x="4509247" y="6472516"/>
            <a:ext cx="256181" cy="248959"/>
          </a:xfrm>
          <a:prstGeom prst="actionButtonForwardNex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操作按钮: 主页 11">
            <a:hlinkClick r:id="" action="ppaction://hlinkshowjump?jump=firstslide" highlightClick="1"/>
          </p:cNvPr>
          <p:cNvSpPr/>
          <p:nvPr userDrawn="1"/>
        </p:nvSpPr>
        <p:spPr>
          <a:xfrm>
            <a:off x="3299012" y="6472517"/>
            <a:ext cx="278667" cy="243834"/>
          </a:xfrm>
          <a:prstGeom prst="actionButtonHome">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操作按钮: 结束 12">
            <a:hlinkClick r:id="" action="ppaction://hlinkshowjump?jump=lastslide" highlightClick="1"/>
          </p:cNvPr>
          <p:cNvSpPr/>
          <p:nvPr userDrawn="1"/>
        </p:nvSpPr>
        <p:spPr>
          <a:xfrm>
            <a:off x="5692588" y="6472517"/>
            <a:ext cx="255622" cy="248958"/>
          </a:xfrm>
          <a:prstGeom prst="actionButtonEnd">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操作按钮: 返回 14">
            <a:hlinkClick r:id="" action="ppaction://hlinkshowjump?jump=lastslideviewed" highlightClick="1"/>
          </p:cNvPr>
          <p:cNvSpPr/>
          <p:nvPr userDrawn="1"/>
        </p:nvSpPr>
        <p:spPr>
          <a:xfrm>
            <a:off x="5109882" y="6472516"/>
            <a:ext cx="251296" cy="248959"/>
          </a:xfrm>
          <a:prstGeom prst="actionButtonReturn">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65142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Lst>
  <p:hf hdr="0" ftr="0"/>
  <p:txStyles>
    <p:titleStyle>
      <a:lvl1pPr algn="ctr" defTabSz="457200" rtl="0" eaLnBrk="1" latinLnBrk="0" hangingPunct="1">
        <a:spcBef>
          <a:spcPct val="0"/>
        </a:spcBef>
        <a:buNone/>
        <a:defRPr sz="4400" kern="1200">
          <a:solidFill>
            <a:srgbClr val="000090"/>
          </a:solidFill>
          <a:latin typeface="Times New Roman" pitchFamily="18" charset="0"/>
          <a:ea typeface="华文行楷" pitchFamily="2" charset="-122"/>
          <a:cs typeface="Times New Roman" pitchFamily="18" charset="0"/>
        </a:defRPr>
      </a:lvl1pPr>
    </p:titleStyle>
    <p:body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标题 1"/>
          <p:cNvSpPr>
            <a:spLocks noGrp="1"/>
          </p:cNvSpPr>
          <p:nvPr>
            <p:ph type="ctrTitle"/>
          </p:nvPr>
        </p:nvSpPr>
        <p:spPr>
          <a:xfrm>
            <a:off x="721894" y="1509965"/>
            <a:ext cx="7700211" cy="1470025"/>
          </a:xfrm>
        </p:spPr>
        <p:txBody>
          <a:bodyPr>
            <a:normAutofit/>
          </a:bodyPr>
          <a:lstStyle/>
          <a:p>
            <a:r>
              <a:rPr kumimoji="1" lang="zh-CN" altLang="en-US" sz="6000" b="1" dirty="0">
                <a:ea typeface="黑体" panose="02010609060101010101" pitchFamily="49" charset="-122"/>
              </a:rPr>
              <a:t>面向对象程序设计</a:t>
            </a:r>
          </a:p>
        </p:txBody>
      </p:sp>
      <p:sp>
        <p:nvSpPr>
          <p:cNvPr id="9" name="副标题 2"/>
          <p:cNvSpPr>
            <a:spLocks noGrp="1"/>
          </p:cNvSpPr>
          <p:nvPr>
            <p:ph type="subTitle" idx="1"/>
          </p:nvPr>
        </p:nvSpPr>
        <p:spPr>
          <a:xfrm>
            <a:off x="741148" y="4167739"/>
            <a:ext cx="7700210" cy="1867302"/>
          </a:xfrm>
        </p:spPr>
        <p:txBody>
          <a:bodyPr/>
          <a:lstStyle/>
          <a:p>
            <a:r>
              <a:rPr kumimoji="1" lang="zh-CN" altLang="en-US" sz="2800" dirty="0">
                <a:solidFill>
                  <a:schemeClr val="tx1"/>
                </a:solidFill>
              </a:rPr>
              <a:t>山东工商学院</a:t>
            </a:r>
            <a:endParaRPr kumimoji="1" lang="en-US" altLang="zh-CN" sz="2800" dirty="0">
              <a:solidFill>
                <a:schemeClr val="tx1"/>
              </a:solidFill>
            </a:endParaRPr>
          </a:p>
          <a:p>
            <a:r>
              <a:rPr kumimoji="1" lang="zh-CN" altLang="en-US" sz="2400" b="1" dirty="0">
                <a:solidFill>
                  <a:schemeClr val="tx1"/>
                </a:solidFill>
                <a:latin typeface="新宋体" pitchFamily="49" charset="-122"/>
                <a:ea typeface="新宋体" pitchFamily="49" charset="-122"/>
              </a:rPr>
              <a:t>计算机科学与技术学院</a:t>
            </a:r>
            <a:endParaRPr kumimoji="1" lang="en-US" altLang="zh-CN" sz="2400" b="1" dirty="0">
              <a:solidFill>
                <a:schemeClr val="tx1"/>
              </a:solidFill>
              <a:latin typeface="新宋体" pitchFamily="49" charset="-122"/>
              <a:ea typeface="新宋体" pitchFamily="49" charset="-122"/>
            </a:endParaRPr>
          </a:p>
          <a:p>
            <a:r>
              <a:rPr kumimoji="1" lang="zh-CN" altLang="en-US" sz="2400" dirty="0">
                <a:solidFill>
                  <a:schemeClr val="tx1"/>
                </a:solidFill>
                <a:latin typeface="华文新魏" pitchFamily="2" charset="-122"/>
                <a:ea typeface="华文新魏" pitchFamily="2" charset="-122"/>
              </a:rPr>
              <a:t>王金鹏</a:t>
            </a:r>
          </a:p>
        </p:txBody>
      </p:sp>
    </p:spTree>
    <p:extLst>
      <p:ext uri="{BB962C8B-B14F-4D97-AF65-F5344CB8AC3E}">
        <p14:creationId xmlns:p14="http://schemas.microsoft.com/office/powerpoint/2010/main" val="262531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15:29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4.2.1  </a:t>
            </a:r>
            <a:r>
              <a:rPr lang="zh-CN" altLang="en-US" sz="3200" b="1" dirty="0">
                <a:ea typeface="+mj-ea"/>
              </a:rPr>
              <a:t>构造函数的由来</a:t>
            </a:r>
            <a:endParaRPr lang="zh-CN" altLang="en-US" sz="3600" b="1" dirty="0">
              <a:latin typeface="+mj-ea"/>
              <a:ea typeface="+mj-ea"/>
            </a:endParaRPr>
          </a:p>
        </p:txBody>
      </p:sp>
      <p:sp>
        <p:nvSpPr>
          <p:cNvPr id="4" name="内容占位符 3"/>
          <p:cNvSpPr>
            <a:spLocks noGrp="1"/>
          </p:cNvSpPr>
          <p:nvPr>
            <p:ph idx="1"/>
          </p:nvPr>
        </p:nvSpPr>
        <p:spPr>
          <a:xfrm>
            <a:off x="851835" y="1722922"/>
            <a:ext cx="7586487" cy="4633428"/>
          </a:xfrm>
        </p:spPr>
        <p:txBody>
          <a:bodyPr>
            <a:normAutofit lnSpcReduction="10000"/>
          </a:bodyPr>
          <a:lstStyle/>
          <a:p>
            <a:pPr>
              <a:lnSpc>
                <a:spcPct val="130000"/>
              </a:lnSpc>
              <a:buFont typeface="Wingdings" panose="05000000000000000000" pitchFamily="2" charset="2"/>
              <a:buChar char="Ø"/>
            </a:pPr>
            <a:r>
              <a:rPr lang="zh-CN" altLang="en-US" sz="2800" dirty="0"/>
              <a:t>对象的初始化只能由成员函数来完成</a:t>
            </a:r>
          </a:p>
          <a:p>
            <a:pPr lvl="1">
              <a:lnSpc>
                <a:spcPct val="110000"/>
              </a:lnSpc>
              <a:spcBef>
                <a:spcPct val="0"/>
              </a:spcBef>
              <a:buNone/>
            </a:pPr>
            <a:r>
              <a:rPr lang="en-US" altLang="zh-CN" sz="2400" dirty="0">
                <a:solidFill>
                  <a:srgbClr val="0070C0"/>
                </a:solidFill>
              </a:rPr>
              <a:t>void Student::</a:t>
            </a:r>
            <a:r>
              <a:rPr lang="en-US" altLang="zh-CN" sz="2400" dirty="0" err="1">
                <a:solidFill>
                  <a:srgbClr val="0070C0"/>
                </a:solidFill>
              </a:rPr>
              <a:t>init</a:t>
            </a:r>
            <a:r>
              <a:rPr lang="en-US" altLang="zh-CN" sz="2400" dirty="0">
                <a:solidFill>
                  <a:srgbClr val="0070C0"/>
                </a:solidFill>
              </a:rPr>
              <a:t>(string s, int m)</a:t>
            </a:r>
          </a:p>
          <a:p>
            <a:pPr lvl="1">
              <a:lnSpc>
                <a:spcPct val="80000"/>
              </a:lnSpc>
              <a:spcBef>
                <a:spcPct val="0"/>
              </a:spcBef>
              <a:buNone/>
            </a:pPr>
            <a:r>
              <a:rPr lang="en-US" altLang="zh-CN" sz="2400" dirty="0">
                <a:solidFill>
                  <a:srgbClr val="0070C0"/>
                </a:solidFill>
              </a:rPr>
              <a:t>{   </a:t>
            </a:r>
          </a:p>
          <a:p>
            <a:pPr lvl="1">
              <a:lnSpc>
                <a:spcPct val="80000"/>
              </a:lnSpc>
              <a:spcBef>
                <a:spcPct val="0"/>
              </a:spcBef>
              <a:buNone/>
            </a:pPr>
            <a:r>
              <a:rPr lang="en-US" altLang="zh-CN" sz="2400" dirty="0">
                <a:solidFill>
                  <a:srgbClr val="0070C0"/>
                </a:solidFill>
              </a:rPr>
              <a:t>      name=s;</a:t>
            </a:r>
          </a:p>
          <a:p>
            <a:pPr lvl="1">
              <a:lnSpc>
                <a:spcPct val="80000"/>
              </a:lnSpc>
              <a:spcBef>
                <a:spcPct val="0"/>
              </a:spcBef>
              <a:buNone/>
            </a:pPr>
            <a:r>
              <a:rPr lang="en-US" altLang="zh-CN" sz="2400" dirty="0">
                <a:solidFill>
                  <a:srgbClr val="0070C0"/>
                </a:solidFill>
              </a:rPr>
              <a:t>      score=m;</a:t>
            </a:r>
          </a:p>
          <a:p>
            <a:pPr lvl="1">
              <a:lnSpc>
                <a:spcPct val="80000"/>
              </a:lnSpc>
              <a:spcBef>
                <a:spcPct val="0"/>
              </a:spcBef>
              <a:buNone/>
            </a:pPr>
            <a:r>
              <a:rPr lang="en-US" altLang="zh-CN" sz="2400" dirty="0">
                <a:solidFill>
                  <a:srgbClr val="0070C0"/>
                </a:solidFill>
              </a:rPr>
              <a:t>}</a:t>
            </a:r>
          </a:p>
          <a:p>
            <a:pPr lvl="1">
              <a:lnSpc>
                <a:spcPct val="80000"/>
              </a:lnSpc>
              <a:spcBef>
                <a:spcPct val="0"/>
              </a:spcBef>
              <a:buNone/>
            </a:pPr>
            <a:endParaRPr lang="en-US" altLang="zh-CN" sz="1100" dirty="0"/>
          </a:p>
          <a:p>
            <a:pPr>
              <a:spcBef>
                <a:spcPts val="600"/>
              </a:spcBef>
              <a:buFont typeface="Wingdings" panose="05000000000000000000" pitchFamily="2" charset="2"/>
              <a:buChar char="Ø"/>
            </a:pPr>
            <a:r>
              <a:rPr lang="zh-CN" altLang="en-US" sz="2800" dirty="0"/>
              <a:t>其它函数通过调用成员函数完成初始化</a:t>
            </a:r>
            <a:endParaRPr lang="en-US" altLang="zh-CN" sz="2800" dirty="0"/>
          </a:p>
          <a:p>
            <a:pPr lvl="1">
              <a:lnSpc>
                <a:spcPct val="130000"/>
              </a:lnSpc>
              <a:spcBef>
                <a:spcPct val="0"/>
              </a:spcBef>
              <a:buNone/>
            </a:pPr>
            <a:r>
              <a:rPr lang="en-US" altLang="zh-CN" sz="2400" dirty="0">
                <a:solidFill>
                  <a:srgbClr val="0070C0"/>
                </a:solidFill>
              </a:rPr>
              <a:t>void </a:t>
            </a:r>
            <a:r>
              <a:rPr lang="en-US" altLang="zh-CN" sz="2400" dirty="0" err="1">
                <a:solidFill>
                  <a:srgbClr val="0070C0"/>
                </a:solidFill>
              </a:rPr>
              <a:t>fn</a:t>
            </a:r>
            <a:r>
              <a:rPr lang="en-US" altLang="zh-CN" sz="2400" dirty="0">
                <a:solidFill>
                  <a:srgbClr val="0070C0"/>
                </a:solidFill>
              </a:rPr>
              <a:t>()</a:t>
            </a:r>
          </a:p>
          <a:p>
            <a:pPr lvl="1">
              <a:lnSpc>
                <a:spcPct val="80000"/>
              </a:lnSpc>
              <a:spcBef>
                <a:spcPct val="0"/>
              </a:spcBef>
              <a:buNone/>
            </a:pPr>
            <a:r>
              <a:rPr lang="en-US" altLang="zh-CN" sz="2400" dirty="0">
                <a:solidFill>
                  <a:srgbClr val="0070C0"/>
                </a:solidFill>
              </a:rPr>
              <a:t>{   </a:t>
            </a:r>
          </a:p>
          <a:p>
            <a:pPr lvl="1">
              <a:spcBef>
                <a:spcPct val="0"/>
              </a:spcBef>
              <a:buNone/>
            </a:pPr>
            <a:r>
              <a:rPr lang="en-US" altLang="zh-CN" sz="2400" dirty="0">
                <a:solidFill>
                  <a:srgbClr val="0070C0"/>
                </a:solidFill>
              </a:rPr>
              <a:t>      Student s;</a:t>
            </a:r>
          </a:p>
          <a:p>
            <a:pPr lvl="1">
              <a:spcBef>
                <a:spcPct val="0"/>
              </a:spcBef>
              <a:buNone/>
            </a:pPr>
            <a:r>
              <a:rPr lang="en-US" altLang="zh-CN" sz="2400" dirty="0">
                <a:solidFill>
                  <a:srgbClr val="0070C0"/>
                </a:solidFill>
              </a:rPr>
              <a:t>      </a:t>
            </a:r>
            <a:r>
              <a:rPr lang="en-US" altLang="zh-CN" sz="2400" dirty="0" err="1">
                <a:solidFill>
                  <a:srgbClr val="0070C0"/>
                </a:solidFill>
              </a:rPr>
              <a:t>s.init</a:t>
            </a:r>
            <a:r>
              <a:rPr lang="en-US" altLang="zh-CN" sz="2400" dirty="0">
                <a:solidFill>
                  <a:srgbClr val="0070C0"/>
                </a:solidFill>
              </a:rPr>
              <a:t>("</a:t>
            </a:r>
            <a:r>
              <a:rPr lang="zh-CN" altLang="en-US" sz="2400" dirty="0">
                <a:solidFill>
                  <a:srgbClr val="0070C0"/>
                </a:solidFill>
              </a:rPr>
              <a:t>张三</a:t>
            </a:r>
            <a:r>
              <a:rPr lang="en-US" altLang="zh-CN" sz="2400" dirty="0">
                <a:solidFill>
                  <a:srgbClr val="0070C0"/>
                </a:solidFill>
              </a:rPr>
              <a:t>"</a:t>
            </a:r>
            <a:r>
              <a:rPr lang="zh-CN" altLang="en-US" sz="2400" dirty="0">
                <a:solidFill>
                  <a:srgbClr val="0070C0"/>
                </a:solidFill>
              </a:rPr>
              <a:t>，</a:t>
            </a:r>
            <a:r>
              <a:rPr lang="en-US" altLang="zh-CN" sz="2400" dirty="0">
                <a:solidFill>
                  <a:srgbClr val="0070C0"/>
                </a:solidFill>
              </a:rPr>
              <a:t>70); </a:t>
            </a:r>
          </a:p>
          <a:p>
            <a:pPr lvl="1">
              <a:lnSpc>
                <a:spcPct val="80000"/>
              </a:lnSpc>
              <a:spcBef>
                <a:spcPct val="0"/>
              </a:spcBef>
              <a:buNone/>
            </a:pPr>
            <a:r>
              <a:rPr lang="en-US" altLang="zh-CN" sz="2400" dirty="0">
                <a:solidFill>
                  <a:srgbClr val="0070C0"/>
                </a:solidFill>
              </a:rPr>
              <a:t>      </a:t>
            </a:r>
            <a:r>
              <a:rPr lang="en-US" altLang="zh-CN" dirty="0">
                <a:solidFill>
                  <a:srgbClr val="0070C0"/>
                </a:solidFill>
              </a:rPr>
              <a:t>……</a:t>
            </a:r>
          </a:p>
          <a:p>
            <a:pPr lvl="1">
              <a:lnSpc>
                <a:spcPct val="80000"/>
              </a:lnSpc>
              <a:spcBef>
                <a:spcPct val="0"/>
              </a:spcBef>
              <a:buNone/>
            </a:pPr>
            <a:r>
              <a:rPr lang="en-US" altLang="zh-CN" dirty="0">
                <a:solidFill>
                  <a:srgbClr val="0070C0"/>
                </a:solidFill>
              </a:rPr>
              <a:t>}</a:t>
            </a:r>
            <a:endParaRPr lang="en-US" altLang="zh-CN" sz="2400"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10</a:t>
            </a:fld>
            <a:endParaRPr kumimoji="1" lang="zh-CN" altLang="en-US"/>
          </a:p>
        </p:txBody>
      </p:sp>
      <p:sp>
        <p:nvSpPr>
          <p:cNvPr id="6" name="TextBox 1">
            <a:extLst>
              <a:ext uri="{FF2B5EF4-FFF2-40B4-BE49-F238E27FC236}">
                <a16:creationId xmlns:a16="http://schemas.microsoft.com/office/drawing/2014/main" id="{920002E0-531F-4179-861F-A175F5169273}"/>
              </a:ext>
            </a:extLst>
          </p:cNvPr>
          <p:cNvSpPr txBox="1">
            <a:spLocks noChangeArrowheads="1"/>
          </p:cNvSpPr>
          <p:nvPr/>
        </p:nvSpPr>
        <p:spPr bwMode="auto">
          <a:xfrm>
            <a:off x="4449445" y="5274000"/>
            <a:ext cx="4113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lvl="1"/>
            <a:r>
              <a:rPr lang="en-US" altLang="zh-CN" sz="1800" dirty="0">
                <a:solidFill>
                  <a:srgbClr val="7030A0"/>
                </a:solidFill>
              </a:rPr>
              <a:t>//</a:t>
            </a:r>
            <a:r>
              <a:rPr lang="zh-CN" altLang="en-US" sz="1800" dirty="0">
                <a:solidFill>
                  <a:srgbClr val="7030A0"/>
                </a:solidFill>
              </a:rPr>
              <a:t>问题：每生成一个对象都要调用一次</a:t>
            </a:r>
            <a:endParaRPr lang="zh-CN" altLang="en-US" dirty="0"/>
          </a:p>
        </p:txBody>
      </p:sp>
      <p:sp>
        <p:nvSpPr>
          <p:cNvPr id="7" name="TextBox 2">
            <a:extLst>
              <a:ext uri="{FF2B5EF4-FFF2-40B4-BE49-F238E27FC236}">
                <a16:creationId xmlns:a16="http://schemas.microsoft.com/office/drawing/2014/main" id="{A03B71A1-DBA7-4E6E-9781-F6A5A053FDA7}"/>
              </a:ext>
            </a:extLst>
          </p:cNvPr>
          <p:cNvSpPr txBox="1">
            <a:spLocks noChangeArrowheads="1"/>
          </p:cNvSpPr>
          <p:nvPr/>
        </p:nvSpPr>
        <p:spPr bwMode="auto">
          <a:xfrm>
            <a:off x="1757264" y="5022945"/>
            <a:ext cx="3671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FF00FF"/>
                </a:solidFill>
              </a:rPr>
              <a:t>Student  s("</a:t>
            </a:r>
            <a:r>
              <a:rPr lang="zh-CN" altLang="en-US" dirty="0">
                <a:solidFill>
                  <a:srgbClr val="FF00FF"/>
                </a:solidFill>
              </a:rPr>
              <a:t>张三</a:t>
            </a:r>
            <a:r>
              <a:rPr lang="en-US" altLang="zh-CN" dirty="0">
                <a:solidFill>
                  <a:srgbClr val="FF00FF"/>
                </a:solidFill>
              </a:rPr>
              <a:t>", 70);</a:t>
            </a:r>
            <a:endParaRPr lang="zh-CN" altLang="en-US" dirty="0">
              <a:solidFill>
                <a:srgbClr val="FF00FF"/>
              </a:solidFill>
            </a:endParaRPr>
          </a:p>
        </p:txBody>
      </p:sp>
      <p:sp>
        <p:nvSpPr>
          <p:cNvPr id="8" name="云形标注 5">
            <a:extLst>
              <a:ext uri="{FF2B5EF4-FFF2-40B4-BE49-F238E27FC236}">
                <a16:creationId xmlns:a16="http://schemas.microsoft.com/office/drawing/2014/main" id="{0879E134-4645-42B3-BC04-5BA999C1C994}"/>
              </a:ext>
            </a:extLst>
          </p:cNvPr>
          <p:cNvSpPr>
            <a:spLocks noChangeArrowheads="1"/>
          </p:cNvSpPr>
          <p:nvPr/>
        </p:nvSpPr>
        <p:spPr bwMode="auto">
          <a:xfrm>
            <a:off x="5928325" y="2322689"/>
            <a:ext cx="2015048" cy="1475502"/>
          </a:xfrm>
          <a:prstGeom prst="cloudCallout">
            <a:avLst>
              <a:gd name="adj1" fmla="val -112540"/>
              <a:gd name="adj2" fmla="val 133830"/>
            </a:avLst>
          </a:prstGeom>
          <a:solidFill>
            <a:srgbClr val="FFFF00"/>
          </a:solidFill>
          <a:ln w="12700" cap="sq"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ts val="1200"/>
              </a:spcBef>
            </a:pPr>
            <a:r>
              <a:rPr lang="zh-CN" altLang="en-US" sz="1800" dirty="0">
                <a:solidFill>
                  <a:srgbClr val="0000FF"/>
                </a:solidFill>
                <a:latin typeface="仿宋" panose="02010609060101010101" pitchFamily="49" charset="-122"/>
                <a:ea typeface="仿宋" panose="02010609060101010101" pitchFamily="49" charset="-122"/>
              </a:rPr>
              <a:t>能否让系统自动完成初始化？</a:t>
            </a:r>
          </a:p>
        </p:txBody>
      </p:sp>
    </p:spTree>
    <p:extLst>
      <p:ext uri="{BB962C8B-B14F-4D97-AF65-F5344CB8AC3E}">
        <p14:creationId xmlns:p14="http://schemas.microsoft.com/office/powerpoint/2010/main" val="275975375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500"/>
                                        <p:tgtEl>
                                          <p:spTgt spid="4">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500"/>
                                        <p:tgtEl>
                                          <p:spTgt spid="4">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500"/>
                                        <p:tgtEl>
                                          <p:spTgt spid="4">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1+#ppt_w/2"/>
                                          </p:val>
                                        </p:tav>
                                        <p:tav tm="100000">
                                          <p:val>
                                            <p:strVal val="#ppt_x"/>
                                          </p:val>
                                        </p:tav>
                                      </p:tavLst>
                                    </p:anim>
                                    <p:anim calcmode="lin" valueType="num">
                                      <p:cBhvr additive="base">
                                        <p:cTn id="5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blinds(horizontal)">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xit" presetSubtype="4" fill="hold" grpId="1" nodeType="clickEffect">
                                  <p:stCondLst>
                                    <p:cond delay="0"/>
                                  </p:stCondLst>
                                  <p:childTnLst>
                                    <p:anim calcmode="lin" valueType="num">
                                      <p:cBhvr additive="base">
                                        <p:cTn id="64" dur="500"/>
                                        <p:tgtEl>
                                          <p:spTgt spid="8"/>
                                        </p:tgtEl>
                                        <p:attrNameLst>
                                          <p:attrName>ppt_x</p:attrName>
                                        </p:attrNameLst>
                                      </p:cBhvr>
                                      <p:tavLst>
                                        <p:tav tm="0">
                                          <p:val>
                                            <p:strVal val="ppt_x"/>
                                          </p:val>
                                        </p:tav>
                                        <p:tav tm="100000">
                                          <p:val>
                                            <p:strVal val="ppt_x"/>
                                          </p:val>
                                        </p:tav>
                                      </p:tavLst>
                                    </p:anim>
                                    <p:anim calcmode="lin" valueType="num">
                                      <p:cBhvr additive="base">
                                        <p:cTn id="65" dur="500"/>
                                        <p:tgtEl>
                                          <p:spTgt spid="8"/>
                                        </p:tgtEl>
                                        <p:attrNameLst>
                                          <p:attrName>ppt_y</p:attrName>
                                        </p:attrNameLst>
                                      </p:cBhvr>
                                      <p:tavLst>
                                        <p:tav tm="0">
                                          <p:val>
                                            <p:strVal val="ppt_y"/>
                                          </p:val>
                                        </p:tav>
                                        <p:tav tm="100000">
                                          <p:val>
                                            <p:strVal val="1+ppt_h/2"/>
                                          </p:val>
                                        </p:tav>
                                      </p:tavLst>
                                    </p:anim>
                                    <p:set>
                                      <p:cBhvr>
                                        <p:cTn id="66" dur="1" fill="hold">
                                          <p:stCondLst>
                                            <p:cond delay="499"/>
                                          </p:stCondLst>
                                        </p:cTn>
                                        <p:tgtEl>
                                          <p:spTgt spid="8"/>
                                        </p:tgtEl>
                                        <p:attrNameLst>
                                          <p:attrName>style.visibility</p:attrName>
                                        </p:attrNameLst>
                                      </p:cBhvr>
                                      <p:to>
                                        <p:strVal val="hidden"/>
                                      </p:to>
                                    </p:set>
                                  </p:childTnLst>
                                </p:cTn>
                              </p:par>
                              <p:par>
                                <p:cTn id="67" presetID="2" presetClass="exit" presetSubtype="4" fill="hold" grpId="1" nodeType="withEffect">
                                  <p:stCondLst>
                                    <p:cond delay="0"/>
                                  </p:stCondLst>
                                  <p:childTnLst>
                                    <p:anim calcmode="lin" valueType="num">
                                      <p:cBhvr additive="base">
                                        <p:cTn id="68" dur="500"/>
                                        <p:tgtEl>
                                          <p:spTgt spid="6"/>
                                        </p:tgtEl>
                                        <p:attrNameLst>
                                          <p:attrName>ppt_x</p:attrName>
                                        </p:attrNameLst>
                                      </p:cBhvr>
                                      <p:tavLst>
                                        <p:tav tm="0">
                                          <p:val>
                                            <p:strVal val="ppt_x"/>
                                          </p:val>
                                        </p:tav>
                                        <p:tav tm="100000">
                                          <p:val>
                                            <p:strVal val="ppt_x"/>
                                          </p:val>
                                        </p:tav>
                                      </p:tavLst>
                                    </p:anim>
                                    <p:anim calcmode="lin" valueType="num">
                                      <p:cBhvr additive="base">
                                        <p:cTn id="69" dur="500"/>
                                        <p:tgtEl>
                                          <p:spTgt spid="6"/>
                                        </p:tgtEl>
                                        <p:attrNameLst>
                                          <p:attrName>ppt_y</p:attrName>
                                        </p:attrNameLst>
                                      </p:cBhvr>
                                      <p:tavLst>
                                        <p:tav tm="0">
                                          <p:val>
                                            <p:strVal val="ppt_y"/>
                                          </p:val>
                                        </p:tav>
                                        <p:tav tm="100000">
                                          <p:val>
                                            <p:strVal val="1+ppt_h/2"/>
                                          </p:val>
                                        </p:tav>
                                      </p:tavLst>
                                    </p:anim>
                                    <p:set>
                                      <p:cBhvr>
                                        <p:cTn id="70" dur="1" fill="hold">
                                          <p:stCondLst>
                                            <p:cond delay="499"/>
                                          </p:stCondLst>
                                        </p:cTn>
                                        <p:tgtEl>
                                          <p:spTgt spid="6"/>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4">
                                            <p:txEl>
                                              <p:pRg st="10" end="10"/>
                                            </p:txEl>
                                          </p:spTgt>
                                        </p:tgtEl>
                                      </p:cBhvr>
                                    </p:animEffect>
                                    <p:set>
                                      <p:cBhvr>
                                        <p:cTn id="73" dur="1" fill="hold">
                                          <p:stCondLst>
                                            <p:cond delay="499"/>
                                          </p:stCondLst>
                                        </p:cTn>
                                        <p:tgtEl>
                                          <p:spTgt spid="4">
                                            <p:txEl>
                                              <p:pRg st="10" end="10"/>
                                            </p:txEl>
                                          </p:spTgt>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4">
                                            <p:txEl>
                                              <p:pRg st="11" end="11"/>
                                            </p:txEl>
                                          </p:spTgt>
                                        </p:tgtEl>
                                      </p:cBhvr>
                                    </p:animEffect>
                                    <p:set>
                                      <p:cBhvr>
                                        <p:cTn id="76" dur="1" fill="hold">
                                          <p:stCondLst>
                                            <p:cond delay="499"/>
                                          </p:stCondLst>
                                        </p:cTn>
                                        <p:tgtEl>
                                          <p:spTgt spid="4">
                                            <p:txEl>
                                              <p:pRg st="11" end="11"/>
                                            </p:txEl>
                                          </p:spTgt>
                                        </p:tgtEl>
                                        <p:attrNameLst>
                                          <p:attrName>style.visibility</p:attrName>
                                        </p:attrNameLst>
                                      </p:cBhvr>
                                      <p:to>
                                        <p:strVal val="hidden"/>
                                      </p:to>
                                    </p:set>
                                  </p:childTnLst>
                                </p:cTn>
                              </p:par>
                            </p:childTnLst>
                          </p:cTn>
                        </p:par>
                        <p:par>
                          <p:cTn id="77" fill="hold">
                            <p:stCondLst>
                              <p:cond delay="500"/>
                            </p:stCondLst>
                            <p:childTnLst>
                              <p:par>
                                <p:cTn id="78" presetID="31" presetClass="entr" presetSubtype="0" fill="hold" grpId="0" nodeType="after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p:cTn id="80" dur="1000" fill="hold"/>
                                        <p:tgtEl>
                                          <p:spTgt spid="7"/>
                                        </p:tgtEl>
                                        <p:attrNameLst>
                                          <p:attrName>ppt_w</p:attrName>
                                        </p:attrNameLst>
                                      </p:cBhvr>
                                      <p:tavLst>
                                        <p:tav tm="0">
                                          <p:val>
                                            <p:fltVal val="0"/>
                                          </p:val>
                                        </p:tav>
                                        <p:tav tm="100000">
                                          <p:val>
                                            <p:strVal val="#ppt_w"/>
                                          </p:val>
                                        </p:tav>
                                      </p:tavLst>
                                    </p:anim>
                                    <p:anim calcmode="lin" valueType="num">
                                      <p:cBhvr>
                                        <p:cTn id="81" dur="1000" fill="hold"/>
                                        <p:tgtEl>
                                          <p:spTgt spid="7"/>
                                        </p:tgtEl>
                                        <p:attrNameLst>
                                          <p:attrName>ppt_h</p:attrName>
                                        </p:attrNameLst>
                                      </p:cBhvr>
                                      <p:tavLst>
                                        <p:tav tm="0">
                                          <p:val>
                                            <p:fltVal val="0"/>
                                          </p:val>
                                        </p:tav>
                                        <p:tav tm="100000">
                                          <p:val>
                                            <p:strVal val="#ppt_h"/>
                                          </p:val>
                                        </p:tav>
                                      </p:tavLst>
                                    </p:anim>
                                    <p:anim calcmode="lin" valueType="num">
                                      <p:cBhvr>
                                        <p:cTn id="82" dur="1000" fill="hold"/>
                                        <p:tgtEl>
                                          <p:spTgt spid="7"/>
                                        </p:tgtEl>
                                        <p:attrNameLst>
                                          <p:attrName>style.rotation</p:attrName>
                                        </p:attrNameLst>
                                      </p:cBhvr>
                                      <p:tavLst>
                                        <p:tav tm="0">
                                          <p:val>
                                            <p:fltVal val="90"/>
                                          </p:val>
                                        </p:tav>
                                        <p:tav tm="100000">
                                          <p:val>
                                            <p:fltVal val="0"/>
                                          </p:val>
                                        </p:tav>
                                      </p:tavLst>
                                    </p:anim>
                                    <p:animEffect transition="in" filter="fade">
                                      <p:cBhvr>
                                        <p:cTn id="8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4.2.1  </a:t>
            </a:r>
            <a:r>
              <a:rPr lang="zh-CN" altLang="en-US" sz="3200" b="1" dirty="0">
                <a:ea typeface="+mj-ea"/>
              </a:rPr>
              <a:t>构造函数的由来</a:t>
            </a:r>
            <a:endParaRPr lang="zh-CN" altLang="en-US" sz="3600" b="1" dirty="0">
              <a:latin typeface="+mj-ea"/>
              <a:ea typeface="+mj-ea"/>
            </a:endParaRPr>
          </a:p>
        </p:txBody>
      </p:sp>
      <p:sp>
        <p:nvSpPr>
          <p:cNvPr id="4" name="内容占位符 3"/>
          <p:cNvSpPr>
            <a:spLocks noGrp="1"/>
          </p:cNvSpPr>
          <p:nvPr>
            <p:ph idx="1"/>
          </p:nvPr>
        </p:nvSpPr>
        <p:spPr>
          <a:xfrm>
            <a:off x="659877" y="1640264"/>
            <a:ext cx="7946796" cy="4716086"/>
          </a:xfrm>
        </p:spPr>
        <p:txBody>
          <a:bodyPr>
            <a:normAutofit/>
          </a:bodyPr>
          <a:lstStyle/>
          <a:p>
            <a:pPr>
              <a:lnSpc>
                <a:spcPct val="120000"/>
              </a:lnSpc>
              <a:buFont typeface="Wingdings" panose="05000000000000000000" pitchFamily="2" charset="2"/>
              <a:buChar char="Ø"/>
              <a:defRPr/>
            </a:pPr>
            <a:r>
              <a:rPr lang="en-US" altLang="zh-CN" sz="2800" dirty="0"/>
              <a:t>C++</a:t>
            </a:r>
            <a:r>
              <a:rPr lang="zh-CN" altLang="en-US" sz="2800" dirty="0"/>
              <a:t>设计了一种机制：</a:t>
            </a:r>
            <a:endParaRPr lang="en-US" altLang="zh-CN" sz="2800" dirty="0"/>
          </a:p>
          <a:p>
            <a:pPr marL="631825" lvl="1">
              <a:lnSpc>
                <a:spcPct val="110000"/>
              </a:lnSpc>
              <a:spcBef>
                <a:spcPts val="600"/>
              </a:spcBef>
              <a:defRPr/>
            </a:pPr>
            <a:r>
              <a:rPr lang="zh-CN" altLang="en-US" sz="2400" dirty="0"/>
              <a:t>每个类都必须有一个称作</a:t>
            </a:r>
            <a:r>
              <a:rPr lang="zh-CN" altLang="en-US" sz="2400" dirty="0">
                <a:solidFill>
                  <a:srgbClr val="FF0000"/>
                </a:solidFill>
                <a:latin typeface="+mn-ea"/>
                <a:ea typeface="+mn-ea"/>
              </a:rPr>
              <a:t>构造函数</a:t>
            </a:r>
            <a:r>
              <a:rPr lang="zh-CN" altLang="en-US" sz="2400" dirty="0"/>
              <a:t>的成员函数，每个对象生成时都会</a:t>
            </a:r>
            <a:r>
              <a:rPr lang="zh-CN" altLang="en-US" sz="2400" dirty="0">
                <a:solidFill>
                  <a:srgbClr val="00B0F0"/>
                </a:solidFill>
                <a:latin typeface="+mn-ea"/>
                <a:ea typeface="+mn-ea"/>
              </a:rPr>
              <a:t>自动执行</a:t>
            </a:r>
            <a:r>
              <a:rPr lang="zh-CN" altLang="en-US" sz="2400" dirty="0"/>
              <a:t>构造函数以完成初始化</a:t>
            </a:r>
          </a:p>
          <a:p>
            <a:pPr marL="631825" lvl="1">
              <a:lnSpc>
                <a:spcPct val="110000"/>
              </a:lnSpc>
              <a:defRPr/>
            </a:pPr>
            <a:r>
              <a:rPr lang="zh-CN" altLang="en-US" sz="2400" dirty="0"/>
              <a:t>构造函数的</a:t>
            </a:r>
            <a:r>
              <a:rPr lang="zh-CN" altLang="en-US" sz="2400" dirty="0">
                <a:solidFill>
                  <a:srgbClr val="FF00FF"/>
                </a:solidFill>
              </a:rPr>
              <a:t>命名与类名相同</a:t>
            </a:r>
            <a:endParaRPr lang="en-US" altLang="zh-CN" sz="2400" dirty="0"/>
          </a:p>
          <a:p>
            <a:pPr marL="346075" lvl="1" indent="0">
              <a:lnSpc>
                <a:spcPct val="110000"/>
              </a:lnSpc>
              <a:buNone/>
              <a:defRPr/>
            </a:pPr>
            <a:r>
              <a:rPr lang="zh-CN" altLang="en-US" sz="2400" dirty="0"/>
              <a:t>    </a:t>
            </a:r>
            <a:r>
              <a:rPr lang="zh-CN" altLang="en-US" sz="2400" dirty="0">
                <a:solidFill>
                  <a:srgbClr val="002060"/>
                </a:solidFill>
              </a:rPr>
              <a:t>如</a:t>
            </a:r>
            <a:r>
              <a:rPr lang="en-US" altLang="zh-CN" sz="2400" dirty="0">
                <a:solidFill>
                  <a:srgbClr val="002060"/>
                </a:solidFill>
              </a:rPr>
              <a:t>: Student</a:t>
            </a:r>
            <a:r>
              <a:rPr lang="zh-CN" altLang="en-US" sz="2400" dirty="0">
                <a:solidFill>
                  <a:srgbClr val="002060"/>
                </a:solidFill>
              </a:rPr>
              <a:t>类的构造函数：</a:t>
            </a:r>
          </a:p>
          <a:p>
            <a:pPr marL="715963" lvl="2" indent="0">
              <a:spcBef>
                <a:spcPts val="600"/>
              </a:spcBef>
              <a:buNone/>
              <a:defRPr/>
            </a:pPr>
            <a:r>
              <a:rPr lang="en-US" altLang="zh-CN" sz="2000" dirty="0">
                <a:solidFill>
                  <a:srgbClr val="0070C0"/>
                </a:solidFill>
              </a:rPr>
              <a:t>Student(int n)     </a:t>
            </a:r>
            <a:r>
              <a:rPr lang="en-US" altLang="zh-CN" sz="2000" dirty="0">
                <a:solidFill>
                  <a:srgbClr val="7030A0"/>
                </a:solidFill>
              </a:rPr>
              <a:t>//</a:t>
            </a:r>
            <a:r>
              <a:rPr lang="zh-CN" altLang="en-US" sz="2000" dirty="0">
                <a:solidFill>
                  <a:srgbClr val="7030A0"/>
                </a:solidFill>
              </a:rPr>
              <a:t>构造函数没有返回类型</a:t>
            </a:r>
            <a:endParaRPr lang="en-US" altLang="zh-CN" sz="2000" dirty="0">
              <a:solidFill>
                <a:srgbClr val="7030A0"/>
              </a:solidFill>
            </a:endParaRPr>
          </a:p>
          <a:p>
            <a:pPr marL="715963" lvl="2" indent="0">
              <a:spcBef>
                <a:spcPts val="0"/>
              </a:spcBef>
              <a:buNone/>
              <a:defRPr/>
            </a:pPr>
            <a:r>
              <a:rPr lang="en-US" altLang="zh-CN" sz="2000" dirty="0">
                <a:solidFill>
                  <a:srgbClr val="0070C0"/>
                </a:solidFill>
              </a:rPr>
              <a:t>{ </a:t>
            </a:r>
          </a:p>
          <a:p>
            <a:pPr marL="715963" lvl="2" indent="0">
              <a:lnSpc>
                <a:spcPct val="80000"/>
              </a:lnSpc>
              <a:spcBef>
                <a:spcPts val="0"/>
              </a:spcBef>
              <a:buNone/>
              <a:defRPr/>
            </a:pPr>
            <a:r>
              <a:rPr lang="en-US" altLang="zh-CN" sz="2000" dirty="0">
                <a:solidFill>
                  <a:srgbClr val="0070C0"/>
                </a:solidFill>
              </a:rPr>
              <a:t>      num=n;</a:t>
            </a:r>
          </a:p>
          <a:p>
            <a:pPr marL="715963" lvl="2" indent="0">
              <a:lnSpc>
                <a:spcPct val="80000"/>
              </a:lnSpc>
              <a:spcBef>
                <a:spcPts val="0"/>
              </a:spcBef>
              <a:buNone/>
              <a:defRPr/>
            </a:pPr>
            <a:r>
              <a:rPr lang="en-US" altLang="zh-CN" sz="2000" dirty="0">
                <a:solidFill>
                  <a:srgbClr val="0070C0"/>
                </a:solidFill>
              </a:rPr>
              <a:t>}</a:t>
            </a:r>
            <a:endParaRPr lang="en-US" altLang="zh-CN" dirty="0">
              <a:solidFill>
                <a:srgbClr val="0070C0"/>
              </a:solidFill>
            </a:endParaRPr>
          </a:p>
          <a:p>
            <a:pPr marL="631825" lvl="1">
              <a:lnSpc>
                <a:spcPct val="110000"/>
              </a:lnSpc>
              <a:spcBef>
                <a:spcPts val="600"/>
              </a:spcBef>
              <a:defRPr/>
            </a:pPr>
            <a:r>
              <a:rPr lang="zh-CN" altLang="en-US" sz="2400" dirty="0"/>
              <a:t>若未定义构造函数，</a:t>
            </a:r>
            <a:r>
              <a:rPr lang="en-US" altLang="zh-CN" sz="2400" dirty="0"/>
              <a:t>C++</a:t>
            </a:r>
            <a:r>
              <a:rPr lang="zh-CN" altLang="en-US" sz="2400" dirty="0"/>
              <a:t>将自动给类生成一个既无参数也无函数体代码的构造函数（称为默认构造函数）</a:t>
            </a:r>
            <a:endParaRPr lang="en-US" altLang="zh-CN" sz="2400" dirty="0"/>
          </a:p>
          <a:p>
            <a:pPr lvl="1">
              <a:lnSpc>
                <a:spcPct val="80000"/>
              </a:lnSpc>
              <a:spcBef>
                <a:spcPct val="0"/>
              </a:spcBef>
              <a:buNone/>
            </a:pPr>
            <a:endParaRPr lang="en-US" altLang="zh-CN" sz="2400"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11</a:t>
            </a:fld>
            <a:endParaRPr kumimoji="1" lang="zh-CN" altLang="en-US"/>
          </a:p>
        </p:txBody>
      </p:sp>
      <p:sp>
        <p:nvSpPr>
          <p:cNvPr id="5" name="文本框 4">
            <a:extLst>
              <a:ext uri="{FF2B5EF4-FFF2-40B4-BE49-F238E27FC236}">
                <a16:creationId xmlns:a16="http://schemas.microsoft.com/office/drawing/2014/main" id="{8471C4BC-2772-4A41-B872-2529E33AC6E3}"/>
              </a:ext>
            </a:extLst>
          </p:cNvPr>
          <p:cNvSpPr txBox="1"/>
          <p:nvPr/>
        </p:nvSpPr>
        <p:spPr>
          <a:xfrm>
            <a:off x="6412580" y="3414093"/>
            <a:ext cx="1883007" cy="1585049"/>
          </a:xfrm>
          <a:prstGeom prst="rect">
            <a:avLst/>
          </a:prstGeom>
          <a:solidFill>
            <a:srgbClr val="FFFF00"/>
          </a:solidFill>
        </p:spPr>
        <p:txBody>
          <a:bodyPr wrap="square" rtlCol="0">
            <a:spAutoFit/>
          </a:bodyPr>
          <a:lstStyle/>
          <a:p>
            <a:pPr indent="-198437">
              <a:spcBef>
                <a:spcPts val="600"/>
              </a:spcBef>
              <a:defRPr/>
            </a:pPr>
            <a:r>
              <a:rPr lang="zh-CN" altLang="en-US" sz="2000" dirty="0">
                <a:solidFill>
                  <a:srgbClr val="0000FF"/>
                </a:solidFill>
                <a:latin typeface="+mn-ea"/>
              </a:rPr>
              <a:t>默认构造函数：</a:t>
            </a:r>
            <a:endParaRPr lang="en-US" altLang="zh-CN" sz="2000" dirty="0">
              <a:solidFill>
                <a:srgbClr val="0000FF"/>
              </a:solidFill>
              <a:latin typeface="+mn-ea"/>
            </a:endParaRPr>
          </a:p>
          <a:p>
            <a:pPr indent="-198437">
              <a:spcBef>
                <a:spcPts val="600"/>
              </a:spcBef>
              <a:defRPr/>
            </a:pPr>
            <a:r>
              <a:rPr lang="en-US" altLang="zh-CN" sz="2000" dirty="0">
                <a:solidFill>
                  <a:srgbClr val="0000FF"/>
                </a:solidFill>
                <a:latin typeface="Times New Roman" panose="02020603050405020304" pitchFamily="18" charset="0"/>
                <a:ea typeface="+mj-ea"/>
                <a:cs typeface="Times New Roman" panose="02020603050405020304" pitchFamily="18" charset="0"/>
              </a:rPr>
              <a:t>Student()</a:t>
            </a:r>
          </a:p>
          <a:p>
            <a:pPr indent="-198437">
              <a:defRPr/>
            </a:pPr>
            <a:r>
              <a:rPr lang="en-US" altLang="zh-CN" sz="2000" dirty="0">
                <a:solidFill>
                  <a:srgbClr val="0000FF"/>
                </a:solidFill>
                <a:latin typeface="Times New Roman" panose="02020603050405020304" pitchFamily="18" charset="0"/>
                <a:ea typeface="+mj-ea"/>
                <a:cs typeface="Times New Roman" panose="02020603050405020304" pitchFamily="18" charset="0"/>
              </a:rPr>
              <a:t>{ </a:t>
            </a:r>
          </a:p>
          <a:p>
            <a:pPr indent="-198437">
              <a:lnSpc>
                <a:spcPct val="80000"/>
              </a:lnSpc>
              <a:defRPr/>
            </a:pPr>
            <a:endParaRPr lang="en-US" altLang="zh-CN" sz="2000" dirty="0">
              <a:solidFill>
                <a:srgbClr val="0000FF"/>
              </a:solidFill>
              <a:latin typeface="Times New Roman" panose="02020603050405020304" pitchFamily="18" charset="0"/>
              <a:ea typeface="+mj-ea"/>
              <a:cs typeface="Times New Roman" panose="02020603050405020304" pitchFamily="18" charset="0"/>
            </a:endParaRPr>
          </a:p>
          <a:p>
            <a:pPr indent="-198437">
              <a:lnSpc>
                <a:spcPct val="80000"/>
              </a:lnSpc>
              <a:defRPr/>
            </a:pPr>
            <a:r>
              <a:rPr lang="en-US" altLang="zh-CN" sz="2000" dirty="0">
                <a:solidFill>
                  <a:srgbClr val="0000FF"/>
                </a:solidFill>
                <a:latin typeface="Times New Roman" panose="02020603050405020304" pitchFamily="18" charset="0"/>
                <a:ea typeface="+mj-ea"/>
                <a:cs typeface="Times New Roman" panose="02020603050405020304" pitchFamily="18" charset="0"/>
              </a:rPr>
              <a:t>}</a:t>
            </a:r>
            <a:endParaRPr lang="zh-CN" altLang="en-US" dirty="0">
              <a:solidFill>
                <a:srgbClr val="0000FF"/>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66827611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4.2.2  </a:t>
            </a:r>
            <a:r>
              <a:rPr lang="zh-CN" altLang="en-US" sz="3200" b="1" dirty="0">
                <a:ea typeface="+mj-ea"/>
              </a:rPr>
              <a:t>构造函数的作用</a:t>
            </a:r>
            <a:endParaRPr lang="zh-CN" altLang="en-US" sz="3600" b="1" dirty="0">
              <a:latin typeface="+mj-ea"/>
              <a:ea typeface="+mj-ea"/>
            </a:endParaRPr>
          </a:p>
        </p:txBody>
      </p:sp>
      <p:sp>
        <p:nvSpPr>
          <p:cNvPr id="4" name="内容占位符 3"/>
          <p:cNvSpPr>
            <a:spLocks noGrp="1"/>
          </p:cNvSpPr>
          <p:nvPr>
            <p:ph idx="1"/>
          </p:nvPr>
        </p:nvSpPr>
        <p:spPr>
          <a:xfrm>
            <a:off x="778756" y="1698443"/>
            <a:ext cx="7586487" cy="4551528"/>
          </a:xfrm>
        </p:spPr>
        <p:txBody>
          <a:bodyPr>
            <a:normAutofit lnSpcReduction="10000"/>
          </a:bodyPr>
          <a:lstStyle/>
          <a:p>
            <a:pPr marL="355600" indent="-355600">
              <a:lnSpc>
                <a:spcPct val="120000"/>
              </a:lnSpc>
              <a:buFont typeface="Wingdings" panose="05000000000000000000" pitchFamily="2" charset="2"/>
              <a:buChar char="Ø"/>
              <a:defRPr/>
            </a:pPr>
            <a:r>
              <a:rPr lang="zh-CN" altLang="en-US" sz="2800" dirty="0"/>
              <a:t>构造函数负责给对象分配空间，并执行构造函数的代码（通常为初始化代码）</a:t>
            </a:r>
            <a:endParaRPr lang="en-US" altLang="zh-CN" sz="2800" dirty="0"/>
          </a:p>
          <a:p>
            <a:pPr marL="563562" lvl="1" indent="0">
              <a:lnSpc>
                <a:spcPct val="120000"/>
              </a:lnSpc>
              <a:spcBef>
                <a:spcPts val="0"/>
              </a:spcBef>
              <a:buNone/>
              <a:defRPr/>
            </a:pPr>
            <a:r>
              <a:rPr lang="en-US" altLang="zh-CN" sz="2400" dirty="0">
                <a:solidFill>
                  <a:srgbClr val="0070C0"/>
                </a:solidFill>
              </a:rPr>
              <a:t>Student(int n, char *s)</a:t>
            </a:r>
          </a:p>
          <a:p>
            <a:pPr marL="563562" lvl="1" indent="0">
              <a:lnSpc>
                <a:spcPct val="97000"/>
              </a:lnSpc>
              <a:spcBef>
                <a:spcPts val="0"/>
              </a:spcBef>
              <a:buNone/>
              <a:defRPr/>
            </a:pPr>
            <a:r>
              <a:rPr lang="en-US" altLang="zh-CN" sz="2400" dirty="0">
                <a:solidFill>
                  <a:srgbClr val="0070C0"/>
                </a:solidFill>
              </a:rPr>
              <a:t>{</a:t>
            </a:r>
          </a:p>
          <a:p>
            <a:pPr marL="563562" lvl="1" indent="0">
              <a:lnSpc>
                <a:spcPct val="97000"/>
              </a:lnSpc>
              <a:spcBef>
                <a:spcPts val="0"/>
              </a:spcBef>
              <a:buNone/>
              <a:defRPr/>
            </a:pPr>
            <a:r>
              <a:rPr lang="en-US" altLang="zh-CN" sz="2400" dirty="0">
                <a:solidFill>
                  <a:srgbClr val="0070C0"/>
                </a:solidFill>
              </a:rPr>
              <a:t>       num=n;           </a:t>
            </a:r>
            <a:r>
              <a:rPr lang="en-US" altLang="zh-CN" sz="2200" dirty="0">
                <a:solidFill>
                  <a:srgbClr val="7030A0"/>
                </a:solidFill>
              </a:rPr>
              <a:t>//</a:t>
            </a:r>
            <a:r>
              <a:rPr lang="zh-CN" altLang="en-US" sz="2200" dirty="0">
                <a:solidFill>
                  <a:srgbClr val="7030A0"/>
                </a:solidFill>
              </a:rPr>
              <a:t>学号初始化</a:t>
            </a:r>
            <a:endParaRPr lang="en-US" altLang="zh-CN" sz="2400" dirty="0">
              <a:solidFill>
                <a:srgbClr val="7030A0"/>
              </a:solidFill>
            </a:endParaRPr>
          </a:p>
          <a:p>
            <a:pPr marL="563562" lvl="1" indent="0">
              <a:lnSpc>
                <a:spcPct val="97000"/>
              </a:lnSpc>
              <a:spcBef>
                <a:spcPts val="0"/>
              </a:spcBef>
              <a:buNone/>
              <a:defRPr/>
            </a:pPr>
            <a:r>
              <a:rPr lang="en-US" altLang="zh-CN" sz="2400" dirty="0">
                <a:solidFill>
                  <a:srgbClr val="0070C0"/>
                </a:solidFill>
              </a:rPr>
              <a:t>       </a:t>
            </a:r>
            <a:r>
              <a:rPr lang="en-US" altLang="zh-CN" sz="2400" dirty="0" err="1">
                <a:solidFill>
                  <a:srgbClr val="0070C0"/>
                </a:solidFill>
              </a:rPr>
              <a:t>strcpy</a:t>
            </a:r>
            <a:r>
              <a:rPr lang="en-US" altLang="zh-CN" sz="2400" dirty="0">
                <a:solidFill>
                  <a:srgbClr val="0070C0"/>
                </a:solidFill>
              </a:rPr>
              <a:t>(</a:t>
            </a:r>
            <a:r>
              <a:rPr lang="en-US" altLang="zh-CN" sz="2400" dirty="0" err="1">
                <a:solidFill>
                  <a:srgbClr val="0070C0"/>
                </a:solidFill>
              </a:rPr>
              <a:t>name,s</a:t>
            </a:r>
            <a:r>
              <a:rPr lang="en-US" altLang="zh-CN" sz="2400" dirty="0">
                <a:solidFill>
                  <a:srgbClr val="0070C0"/>
                </a:solidFill>
              </a:rPr>
              <a:t>);    </a:t>
            </a:r>
            <a:r>
              <a:rPr lang="en-US" altLang="zh-CN" sz="2200" dirty="0">
                <a:solidFill>
                  <a:srgbClr val="7030A0"/>
                </a:solidFill>
              </a:rPr>
              <a:t>//</a:t>
            </a:r>
            <a:r>
              <a:rPr lang="zh-CN" altLang="en-US" sz="2200" dirty="0">
                <a:solidFill>
                  <a:srgbClr val="7030A0"/>
                </a:solidFill>
              </a:rPr>
              <a:t>姓名初始化</a:t>
            </a:r>
            <a:endParaRPr lang="en-US" altLang="zh-CN" sz="2400" dirty="0">
              <a:solidFill>
                <a:srgbClr val="7030A0"/>
              </a:solidFill>
            </a:endParaRPr>
          </a:p>
          <a:p>
            <a:pPr marL="563562" lvl="1" indent="0">
              <a:lnSpc>
                <a:spcPct val="97000"/>
              </a:lnSpc>
              <a:spcBef>
                <a:spcPts val="0"/>
              </a:spcBef>
              <a:buNone/>
              <a:defRPr/>
            </a:pPr>
            <a:r>
              <a:rPr lang="en-US" altLang="zh-CN" sz="2400" dirty="0">
                <a:solidFill>
                  <a:srgbClr val="0070C0"/>
                </a:solidFill>
              </a:rPr>
              <a:t>}</a:t>
            </a:r>
            <a:endParaRPr lang="en-US" altLang="zh-CN" sz="2800" dirty="0">
              <a:solidFill>
                <a:srgbClr val="0070C0"/>
              </a:solidFill>
            </a:endParaRPr>
          </a:p>
          <a:p>
            <a:pPr marL="355600" indent="-355600">
              <a:lnSpc>
                <a:spcPct val="120000"/>
              </a:lnSpc>
              <a:spcBef>
                <a:spcPts val="600"/>
              </a:spcBef>
              <a:buFont typeface="Wingdings" panose="05000000000000000000" pitchFamily="2" charset="2"/>
              <a:buChar char="Ø"/>
              <a:defRPr/>
            </a:pPr>
            <a:r>
              <a:rPr lang="zh-CN" altLang="en-US" sz="2800" dirty="0"/>
              <a:t>若是默认构造函数，则只分配空间</a:t>
            </a:r>
            <a:endParaRPr lang="en-US" altLang="zh-CN" sz="2800" dirty="0"/>
          </a:p>
          <a:p>
            <a:pPr marL="563562" lvl="1" indent="0">
              <a:lnSpc>
                <a:spcPct val="110000"/>
              </a:lnSpc>
              <a:buNone/>
              <a:defRPr/>
            </a:pPr>
            <a:r>
              <a:rPr lang="en-US" altLang="zh-CN" sz="1100" dirty="0"/>
              <a:t> </a:t>
            </a:r>
            <a:r>
              <a:rPr lang="en-US" altLang="zh-CN" sz="2400" dirty="0">
                <a:solidFill>
                  <a:srgbClr val="0070C0"/>
                </a:solidFill>
              </a:rPr>
              <a:t>Student()</a:t>
            </a:r>
          </a:p>
          <a:p>
            <a:pPr marL="563562" lvl="1" indent="0">
              <a:lnSpc>
                <a:spcPct val="110000"/>
              </a:lnSpc>
              <a:spcBef>
                <a:spcPts val="0"/>
              </a:spcBef>
              <a:buNone/>
              <a:defRPr/>
            </a:pPr>
            <a:r>
              <a:rPr lang="en-US" altLang="zh-CN" sz="2400" dirty="0">
                <a:solidFill>
                  <a:srgbClr val="0070C0"/>
                </a:solidFill>
              </a:rPr>
              <a:t>{</a:t>
            </a:r>
          </a:p>
          <a:p>
            <a:pPr marL="563562" lvl="1" indent="0">
              <a:lnSpc>
                <a:spcPct val="110000"/>
              </a:lnSpc>
              <a:spcBef>
                <a:spcPts val="0"/>
              </a:spcBef>
              <a:buNone/>
              <a:defRPr/>
            </a:pPr>
            <a:r>
              <a:rPr lang="en-US" altLang="zh-CN" sz="2400" dirty="0">
                <a:solidFill>
                  <a:srgbClr val="0070C0"/>
                </a:solidFill>
              </a:rPr>
              <a:t>}</a:t>
            </a:r>
            <a:endParaRPr lang="zh-CN" altLang="en-US" sz="2400"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12</a:t>
            </a:fld>
            <a:endParaRPr kumimoji="1" lang="zh-CN" altLang="en-US"/>
          </a:p>
        </p:txBody>
      </p:sp>
    </p:spTree>
    <p:extLst>
      <p:ext uri="{BB962C8B-B14F-4D97-AF65-F5344CB8AC3E}">
        <p14:creationId xmlns:p14="http://schemas.microsoft.com/office/powerpoint/2010/main" val="145653471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4.2.2  </a:t>
            </a:r>
            <a:r>
              <a:rPr lang="zh-CN" altLang="en-US" sz="3200" b="1" dirty="0">
                <a:ea typeface="+mj-ea"/>
              </a:rPr>
              <a:t>构造函数的作用</a:t>
            </a:r>
            <a:endParaRPr lang="zh-CN" altLang="en-US" sz="3600" b="1" dirty="0">
              <a:latin typeface="+mj-ea"/>
              <a:ea typeface="+mj-ea"/>
            </a:endParaRPr>
          </a:p>
        </p:txBody>
      </p:sp>
      <p:sp>
        <p:nvSpPr>
          <p:cNvPr id="4" name="内容占位符 3"/>
          <p:cNvSpPr>
            <a:spLocks noGrp="1"/>
          </p:cNvSpPr>
          <p:nvPr>
            <p:ph idx="1"/>
          </p:nvPr>
        </p:nvSpPr>
        <p:spPr>
          <a:xfrm>
            <a:off x="819347" y="1734531"/>
            <a:ext cx="3912910" cy="4631245"/>
          </a:xfrm>
        </p:spPr>
        <p:txBody>
          <a:bodyPr>
            <a:normAutofit fontScale="92500" lnSpcReduction="10000"/>
          </a:bodyPr>
          <a:lstStyle/>
          <a:p>
            <a:pPr lvl="1" indent="-742950">
              <a:buNone/>
              <a:tabLst>
                <a:tab pos="442913" algn="l"/>
              </a:tabLst>
            </a:pPr>
            <a:r>
              <a:rPr lang="zh-CN" altLang="en-US" sz="3000" dirty="0"/>
              <a:t>例</a:t>
            </a:r>
            <a:r>
              <a:rPr lang="en-US" altLang="zh-CN" sz="2400" dirty="0"/>
              <a:t>:   </a:t>
            </a:r>
            <a:r>
              <a:rPr lang="en-US" altLang="zh-CN" sz="2600" dirty="0">
                <a:solidFill>
                  <a:schemeClr val="accent6">
                    <a:lumMod val="75000"/>
                  </a:schemeClr>
                </a:solidFill>
              </a:rPr>
              <a:t>wjp33.cpp</a:t>
            </a:r>
            <a:endParaRPr lang="en-US" altLang="zh-CN" sz="2000" dirty="0">
              <a:solidFill>
                <a:schemeClr val="accent6">
                  <a:lumMod val="75000"/>
                </a:schemeClr>
              </a:solidFill>
            </a:endParaRPr>
          </a:p>
          <a:p>
            <a:pPr lvl="1" indent="-563563">
              <a:lnSpc>
                <a:spcPct val="110000"/>
              </a:lnSpc>
              <a:spcBef>
                <a:spcPts val="600"/>
              </a:spcBef>
              <a:buNone/>
            </a:pPr>
            <a:r>
              <a:rPr lang="en-US" altLang="zh-CN" sz="2400" dirty="0">
                <a:solidFill>
                  <a:srgbClr val="1619AC"/>
                </a:solidFill>
              </a:rPr>
              <a:t>class Student {</a:t>
            </a:r>
          </a:p>
          <a:p>
            <a:pPr lvl="1" indent="-563563">
              <a:lnSpc>
                <a:spcPct val="80000"/>
              </a:lnSpc>
              <a:buNone/>
            </a:pPr>
            <a:r>
              <a:rPr lang="en-US" altLang="zh-CN" sz="2400" dirty="0">
                <a:solidFill>
                  <a:srgbClr val="1619AC"/>
                </a:solidFill>
              </a:rPr>
              <a:t>public:</a:t>
            </a:r>
          </a:p>
          <a:p>
            <a:pPr lvl="1" indent="-563563">
              <a:lnSpc>
                <a:spcPct val="80000"/>
              </a:lnSpc>
              <a:buNone/>
            </a:pPr>
            <a:r>
              <a:rPr lang="en-US" altLang="zh-CN" sz="2400" dirty="0">
                <a:solidFill>
                  <a:srgbClr val="1619AC"/>
                </a:solidFill>
              </a:rPr>
              <a:t>      Student();</a:t>
            </a:r>
          </a:p>
          <a:p>
            <a:pPr lvl="1" indent="-563563">
              <a:lnSpc>
                <a:spcPct val="80000"/>
              </a:lnSpc>
              <a:buNone/>
            </a:pPr>
            <a:r>
              <a:rPr lang="en-US" altLang="zh-CN" sz="2400" dirty="0">
                <a:solidFill>
                  <a:srgbClr val="1619AC"/>
                </a:solidFill>
              </a:rPr>
              <a:t>      void print();</a:t>
            </a:r>
          </a:p>
          <a:p>
            <a:pPr lvl="1" indent="-563563">
              <a:lnSpc>
                <a:spcPct val="80000"/>
              </a:lnSpc>
              <a:buNone/>
            </a:pPr>
            <a:r>
              <a:rPr lang="en-US" altLang="zh-CN" sz="2400" dirty="0">
                <a:solidFill>
                  <a:srgbClr val="1619AC"/>
                </a:solidFill>
              </a:rPr>
              <a:t>protected:</a:t>
            </a:r>
          </a:p>
          <a:p>
            <a:pPr lvl="1" indent="-563563">
              <a:lnSpc>
                <a:spcPct val="80000"/>
              </a:lnSpc>
              <a:buNone/>
            </a:pPr>
            <a:r>
              <a:rPr lang="en-US" altLang="zh-CN" sz="2400" dirty="0">
                <a:solidFill>
                  <a:srgbClr val="1619AC"/>
                </a:solidFill>
              </a:rPr>
              <a:t>      int  n;</a:t>
            </a:r>
          </a:p>
          <a:p>
            <a:pPr lvl="1" indent="-563563">
              <a:lnSpc>
                <a:spcPct val="70000"/>
              </a:lnSpc>
              <a:buNone/>
            </a:pPr>
            <a:r>
              <a:rPr lang="en-US" altLang="zh-CN" sz="2400" dirty="0">
                <a:solidFill>
                  <a:srgbClr val="1619AC"/>
                </a:solidFill>
              </a:rPr>
              <a:t>};</a:t>
            </a:r>
          </a:p>
          <a:p>
            <a:pPr lvl="1" indent="-563563">
              <a:lnSpc>
                <a:spcPct val="110000"/>
              </a:lnSpc>
              <a:spcBef>
                <a:spcPts val="600"/>
              </a:spcBef>
              <a:buNone/>
            </a:pPr>
            <a:r>
              <a:rPr lang="en-US" altLang="zh-CN" sz="2400" dirty="0">
                <a:solidFill>
                  <a:srgbClr val="0070C0"/>
                </a:solidFill>
              </a:rPr>
              <a:t>class Teacher{</a:t>
            </a:r>
          </a:p>
          <a:p>
            <a:pPr lvl="1" indent="-563563">
              <a:lnSpc>
                <a:spcPct val="80000"/>
              </a:lnSpc>
              <a:buNone/>
            </a:pPr>
            <a:r>
              <a:rPr lang="en-US" altLang="zh-CN" sz="2400" dirty="0">
                <a:solidFill>
                  <a:srgbClr val="0070C0"/>
                </a:solidFill>
              </a:rPr>
              <a:t>public:</a:t>
            </a:r>
          </a:p>
          <a:p>
            <a:pPr lvl="1" indent="-563563">
              <a:lnSpc>
                <a:spcPct val="80000"/>
              </a:lnSpc>
              <a:buNone/>
            </a:pPr>
            <a:r>
              <a:rPr lang="en-US" altLang="zh-CN" sz="2400" dirty="0">
                <a:solidFill>
                  <a:srgbClr val="0070C0"/>
                </a:solidFill>
              </a:rPr>
              <a:t>      void print();</a:t>
            </a:r>
          </a:p>
          <a:p>
            <a:pPr lvl="1" indent="-563563">
              <a:lnSpc>
                <a:spcPct val="80000"/>
              </a:lnSpc>
              <a:buNone/>
            </a:pPr>
            <a:r>
              <a:rPr lang="en-US" altLang="zh-CN" sz="2400" dirty="0">
                <a:solidFill>
                  <a:srgbClr val="0070C0"/>
                </a:solidFill>
              </a:rPr>
              <a:t>protected:</a:t>
            </a:r>
          </a:p>
          <a:p>
            <a:pPr lvl="1" indent="-563563">
              <a:lnSpc>
                <a:spcPct val="80000"/>
              </a:lnSpc>
              <a:buNone/>
            </a:pPr>
            <a:r>
              <a:rPr lang="en-US" altLang="zh-CN" sz="2400" dirty="0">
                <a:solidFill>
                  <a:srgbClr val="0070C0"/>
                </a:solidFill>
              </a:rPr>
              <a:t>      int age;</a:t>
            </a:r>
          </a:p>
          <a:p>
            <a:pPr lvl="1" indent="-563563">
              <a:lnSpc>
                <a:spcPct val="70000"/>
              </a:lnSpc>
              <a:buNone/>
            </a:pPr>
            <a:r>
              <a:rPr lang="en-US" altLang="zh-CN" sz="2400" dirty="0">
                <a:solidFill>
                  <a:srgbClr val="0070C0"/>
                </a:solidFill>
              </a:rPr>
              <a:t>};</a:t>
            </a: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13</a:t>
            </a:fld>
            <a:endParaRPr kumimoji="1" lang="zh-CN" altLang="en-US"/>
          </a:p>
        </p:txBody>
      </p:sp>
      <p:sp>
        <p:nvSpPr>
          <p:cNvPr id="6" name="内容占位符 3">
            <a:extLst>
              <a:ext uri="{FF2B5EF4-FFF2-40B4-BE49-F238E27FC236}">
                <a16:creationId xmlns:a16="http://schemas.microsoft.com/office/drawing/2014/main" id="{2FF58E2E-E825-4B81-BECE-818F1509F9BF}"/>
              </a:ext>
            </a:extLst>
          </p:cNvPr>
          <p:cNvSpPr txBox="1">
            <a:spLocks/>
          </p:cNvSpPr>
          <p:nvPr/>
        </p:nvSpPr>
        <p:spPr>
          <a:xfrm>
            <a:off x="4509477" y="1838532"/>
            <a:ext cx="3383436" cy="4621818"/>
          </a:xfrm>
          <a:prstGeom prst="rect">
            <a:avLst/>
          </a:prstGeom>
        </p:spPr>
        <p:txBody>
          <a:bodyPr vert="horz" lIns="91440" tIns="45720" rIns="91440" bIns="45720" rtlCol="0">
            <a:normAutofit fontScale="92500" lnSpcReduction="20000"/>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spcBef>
                <a:spcPts val="600"/>
              </a:spcBef>
              <a:buNone/>
            </a:pPr>
            <a:r>
              <a:rPr lang="en-US" altLang="zh-CN" sz="2400" dirty="0">
                <a:solidFill>
                  <a:srgbClr val="00B0F0"/>
                </a:solidFill>
              </a:rPr>
              <a:t>Student::Student()</a:t>
            </a:r>
            <a:endParaRPr lang="en-US" altLang="zh-CN" sz="2400" dirty="0">
              <a:solidFill>
                <a:srgbClr val="7030A0"/>
              </a:solidFill>
              <a:latin typeface="+mj-ea"/>
              <a:ea typeface="+mj-ea"/>
            </a:endParaRPr>
          </a:p>
          <a:p>
            <a:pPr marL="0" indent="0">
              <a:lnSpc>
                <a:spcPct val="120000"/>
              </a:lnSpc>
              <a:spcBef>
                <a:spcPts val="0"/>
              </a:spcBef>
              <a:buNone/>
            </a:pPr>
            <a:r>
              <a:rPr lang="en-US" altLang="zh-CN" sz="2400" dirty="0">
                <a:solidFill>
                  <a:srgbClr val="00B0F0"/>
                </a:solidFill>
              </a:rPr>
              <a:t>{n=0;}</a:t>
            </a:r>
          </a:p>
          <a:p>
            <a:pPr marL="0" indent="0">
              <a:lnSpc>
                <a:spcPct val="120000"/>
              </a:lnSpc>
              <a:spcBef>
                <a:spcPts val="600"/>
              </a:spcBef>
              <a:buNone/>
            </a:pPr>
            <a:r>
              <a:rPr lang="en-US" altLang="zh-CN" sz="2400" dirty="0">
                <a:solidFill>
                  <a:srgbClr val="002060"/>
                </a:solidFill>
              </a:rPr>
              <a:t>void Student::print()</a:t>
            </a:r>
          </a:p>
          <a:p>
            <a:pPr marL="0" indent="0">
              <a:lnSpc>
                <a:spcPct val="120000"/>
              </a:lnSpc>
              <a:spcBef>
                <a:spcPts val="0"/>
              </a:spcBef>
              <a:buNone/>
            </a:pPr>
            <a:r>
              <a:rPr lang="en-US" altLang="zh-CN" sz="2400" dirty="0">
                <a:solidFill>
                  <a:srgbClr val="002060"/>
                </a:solidFill>
              </a:rPr>
              <a:t>{</a:t>
            </a:r>
            <a:r>
              <a:rPr lang="en-US" altLang="zh-CN" sz="2400" dirty="0" err="1">
                <a:solidFill>
                  <a:srgbClr val="002060"/>
                </a:solidFill>
              </a:rPr>
              <a:t>cout</a:t>
            </a:r>
            <a:r>
              <a:rPr lang="en-US" altLang="zh-CN" sz="2400" dirty="0">
                <a:solidFill>
                  <a:srgbClr val="002060"/>
                </a:solidFill>
              </a:rPr>
              <a:t>&lt;&lt;n&lt;&lt;</a:t>
            </a:r>
            <a:r>
              <a:rPr lang="en-US" altLang="zh-CN" sz="2400" dirty="0" err="1">
                <a:solidFill>
                  <a:srgbClr val="002060"/>
                </a:solidFill>
              </a:rPr>
              <a:t>endl</a:t>
            </a:r>
            <a:r>
              <a:rPr lang="en-US" altLang="zh-CN" sz="2400" dirty="0">
                <a:solidFill>
                  <a:srgbClr val="002060"/>
                </a:solidFill>
              </a:rPr>
              <a:t>;}</a:t>
            </a:r>
          </a:p>
          <a:p>
            <a:pPr marL="0" indent="0">
              <a:lnSpc>
                <a:spcPct val="120000"/>
              </a:lnSpc>
              <a:spcBef>
                <a:spcPts val="600"/>
              </a:spcBef>
              <a:buNone/>
            </a:pPr>
            <a:r>
              <a:rPr lang="en-US" altLang="zh-CN" sz="2400" dirty="0">
                <a:solidFill>
                  <a:schemeClr val="accent5">
                    <a:lumMod val="75000"/>
                  </a:schemeClr>
                </a:solidFill>
              </a:rPr>
              <a:t>void Teacher::print()</a:t>
            </a:r>
          </a:p>
          <a:p>
            <a:pPr marL="0" indent="0">
              <a:spcBef>
                <a:spcPts val="600"/>
              </a:spcBef>
              <a:buNone/>
            </a:pPr>
            <a:r>
              <a:rPr lang="en-US" altLang="zh-CN" sz="2400" dirty="0">
                <a:solidFill>
                  <a:schemeClr val="accent5">
                    <a:lumMod val="75000"/>
                  </a:schemeClr>
                </a:solidFill>
              </a:rPr>
              <a:t>{</a:t>
            </a:r>
            <a:r>
              <a:rPr lang="en-US" altLang="zh-CN" sz="2400" dirty="0" err="1">
                <a:solidFill>
                  <a:schemeClr val="accent5">
                    <a:lumMod val="75000"/>
                  </a:schemeClr>
                </a:solidFill>
              </a:rPr>
              <a:t>cout</a:t>
            </a:r>
            <a:r>
              <a:rPr lang="en-US" altLang="zh-CN" sz="2400" dirty="0">
                <a:solidFill>
                  <a:schemeClr val="accent5">
                    <a:lumMod val="75000"/>
                  </a:schemeClr>
                </a:solidFill>
              </a:rPr>
              <a:t>&lt;&lt;age&lt;&lt;</a:t>
            </a:r>
            <a:r>
              <a:rPr lang="en-US" altLang="zh-CN" sz="2400" dirty="0" err="1">
                <a:solidFill>
                  <a:schemeClr val="accent5">
                    <a:lumMod val="75000"/>
                  </a:schemeClr>
                </a:solidFill>
              </a:rPr>
              <a:t>endl</a:t>
            </a:r>
            <a:r>
              <a:rPr lang="en-US" altLang="zh-CN" sz="2400" dirty="0">
                <a:solidFill>
                  <a:schemeClr val="accent5">
                    <a:lumMod val="75000"/>
                  </a:schemeClr>
                </a:solidFill>
              </a:rPr>
              <a:t>;}</a:t>
            </a:r>
          </a:p>
          <a:p>
            <a:pPr marL="0" indent="0">
              <a:lnSpc>
                <a:spcPct val="120000"/>
              </a:lnSpc>
              <a:spcBef>
                <a:spcPts val="600"/>
              </a:spcBef>
              <a:buNone/>
            </a:pPr>
            <a:r>
              <a:rPr lang="en-US" altLang="zh-CN" sz="2400" dirty="0">
                <a:solidFill>
                  <a:srgbClr val="0000FF"/>
                </a:solidFill>
              </a:rPr>
              <a:t>int main()</a:t>
            </a:r>
          </a:p>
          <a:p>
            <a:pPr marL="0" indent="0">
              <a:spcBef>
                <a:spcPts val="0"/>
              </a:spcBef>
              <a:buNone/>
            </a:pPr>
            <a:r>
              <a:rPr lang="en-US" altLang="zh-CN" sz="2400" dirty="0">
                <a:solidFill>
                  <a:srgbClr val="0000FF"/>
                </a:solidFill>
              </a:rPr>
              <a:t>{     </a:t>
            </a:r>
          </a:p>
          <a:p>
            <a:pPr marL="0" indent="0">
              <a:spcBef>
                <a:spcPts val="0"/>
              </a:spcBef>
              <a:buNone/>
            </a:pPr>
            <a:r>
              <a:rPr lang="en-US" altLang="zh-CN" sz="2400" dirty="0">
                <a:solidFill>
                  <a:srgbClr val="0000FF"/>
                </a:solidFill>
              </a:rPr>
              <a:t>      Student s;</a:t>
            </a:r>
          </a:p>
          <a:p>
            <a:pPr marL="0" indent="0">
              <a:spcBef>
                <a:spcPts val="0"/>
              </a:spcBef>
              <a:buNone/>
            </a:pPr>
            <a:r>
              <a:rPr lang="en-US" altLang="zh-CN" sz="2400" dirty="0">
                <a:solidFill>
                  <a:srgbClr val="0000FF"/>
                </a:solidFill>
              </a:rPr>
              <a:t>      Teacher t;</a:t>
            </a:r>
          </a:p>
          <a:p>
            <a:pPr marL="0" indent="0">
              <a:spcBef>
                <a:spcPts val="0"/>
              </a:spcBef>
              <a:buNone/>
            </a:pPr>
            <a:r>
              <a:rPr lang="en-US" altLang="zh-CN" sz="2400" dirty="0">
                <a:solidFill>
                  <a:srgbClr val="0000FF"/>
                </a:solidFill>
              </a:rPr>
              <a:t>    </a:t>
            </a:r>
            <a:r>
              <a:rPr lang="en-US" altLang="zh-CN" sz="1900" dirty="0">
                <a:solidFill>
                  <a:srgbClr val="0000FF"/>
                </a:solidFill>
              </a:rPr>
              <a:t> </a:t>
            </a:r>
            <a:r>
              <a:rPr lang="en-US" altLang="zh-CN" sz="1700" dirty="0">
                <a:solidFill>
                  <a:srgbClr val="0000FF"/>
                </a:solidFill>
              </a:rPr>
              <a:t>  </a:t>
            </a:r>
            <a:r>
              <a:rPr lang="en-US" altLang="zh-CN" sz="2400" dirty="0" err="1">
                <a:solidFill>
                  <a:srgbClr val="0000FF"/>
                </a:solidFill>
              </a:rPr>
              <a:t>s.print</a:t>
            </a:r>
            <a:r>
              <a:rPr lang="en-US" altLang="zh-CN" sz="2400" dirty="0">
                <a:solidFill>
                  <a:srgbClr val="0000FF"/>
                </a:solidFill>
              </a:rPr>
              <a:t>();</a:t>
            </a:r>
          </a:p>
          <a:p>
            <a:pPr marL="0" indent="0">
              <a:spcBef>
                <a:spcPts val="0"/>
              </a:spcBef>
              <a:buNone/>
            </a:pPr>
            <a:r>
              <a:rPr lang="en-US" altLang="zh-CN" sz="2400" dirty="0">
                <a:solidFill>
                  <a:srgbClr val="0000FF"/>
                </a:solidFill>
              </a:rPr>
              <a:t>    </a:t>
            </a:r>
            <a:r>
              <a:rPr lang="en-US" altLang="zh-CN" sz="2200" dirty="0">
                <a:solidFill>
                  <a:srgbClr val="0000FF"/>
                </a:solidFill>
              </a:rPr>
              <a:t> </a:t>
            </a:r>
            <a:r>
              <a:rPr lang="en-US" altLang="zh-CN" sz="1700" dirty="0">
                <a:solidFill>
                  <a:srgbClr val="0000FF"/>
                </a:solidFill>
              </a:rPr>
              <a:t> </a:t>
            </a:r>
            <a:r>
              <a:rPr lang="en-US" altLang="zh-CN" sz="1900" dirty="0">
                <a:solidFill>
                  <a:srgbClr val="0000FF"/>
                </a:solidFill>
              </a:rPr>
              <a:t> </a:t>
            </a:r>
            <a:r>
              <a:rPr lang="en-US" altLang="zh-CN" sz="2400" dirty="0" err="1">
                <a:solidFill>
                  <a:srgbClr val="0000FF"/>
                </a:solidFill>
              </a:rPr>
              <a:t>t.print</a:t>
            </a:r>
            <a:r>
              <a:rPr lang="en-US" altLang="zh-CN" sz="2400" dirty="0">
                <a:solidFill>
                  <a:srgbClr val="0000FF"/>
                </a:solidFill>
              </a:rPr>
              <a:t>();</a:t>
            </a:r>
          </a:p>
          <a:p>
            <a:pPr marL="0" indent="0">
              <a:spcBef>
                <a:spcPts val="0"/>
              </a:spcBef>
              <a:buNone/>
            </a:pPr>
            <a:r>
              <a:rPr lang="en-US" altLang="zh-CN" sz="2400" dirty="0">
                <a:solidFill>
                  <a:srgbClr val="0000FF"/>
                </a:solidFill>
              </a:rPr>
              <a:t>   </a:t>
            </a:r>
            <a:r>
              <a:rPr lang="en-US" altLang="zh-CN" sz="2200" dirty="0">
                <a:solidFill>
                  <a:srgbClr val="0000FF"/>
                </a:solidFill>
              </a:rPr>
              <a:t> </a:t>
            </a:r>
            <a:r>
              <a:rPr lang="en-US" altLang="zh-CN" sz="1900" dirty="0">
                <a:solidFill>
                  <a:srgbClr val="0000FF"/>
                </a:solidFill>
              </a:rPr>
              <a:t>  </a:t>
            </a:r>
            <a:r>
              <a:rPr lang="en-US" altLang="zh-CN" sz="2200" dirty="0">
                <a:solidFill>
                  <a:srgbClr val="0000FF"/>
                </a:solidFill>
              </a:rPr>
              <a:t> </a:t>
            </a:r>
            <a:r>
              <a:rPr lang="en-US" altLang="zh-CN" sz="2400" dirty="0">
                <a:solidFill>
                  <a:srgbClr val="0000FF"/>
                </a:solidFill>
              </a:rPr>
              <a:t>return 0;</a:t>
            </a:r>
          </a:p>
          <a:p>
            <a:pPr marL="0" indent="0">
              <a:spcBef>
                <a:spcPts val="0"/>
              </a:spcBef>
              <a:buNone/>
            </a:pPr>
            <a:r>
              <a:rPr lang="en-US" altLang="zh-CN" sz="2400" dirty="0">
                <a:solidFill>
                  <a:srgbClr val="0000FF"/>
                </a:solidFill>
              </a:rPr>
              <a:t>}</a:t>
            </a:r>
            <a:endParaRPr lang="zh-CN" altLang="en-US" sz="2400" dirty="0">
              <a:solidFill>
                <a:srgbClr val="0000FF"/>
              </a:solidFill>
            </a:endParaRPr>
          </a:p>
          <a:p>
            <a:pPr marL="0" indent="0">
              <a:lnSpc>
                <a:spcPct val="70000"/>
              </a:lnSpc>
              <a:spcBef>
                <a:spcPts val="600"/>
              </a:spcBef>
              <a:buNone/>
            </a:pPr>
            <a:endParaRPr lang="en-US" altLang="zh-CN" sz="2000" b="1" dirty="0">
              <a:solidFill>
                <a:srgbClr val="7030A0"/>
              </a:solidFill>
            </a:endParaRPr>
          </a:p>
          <a:p>
            <a:pPr lvl="1">
              <a:lnSpc>
                <a:spcPct val="70000"/>
              </a:lnSpc>
              <a:buFont typeface="Wingdings" pitchFamily="2" charset="2"/>
              <a:buNone/>
            </a:pPr>
            <a:endParaRPr lang="en-US" altLang="zh-CN" sz="2400" dirty="0">
              <a:solidFill>
                <a:srgbClr val="0070C0"/>
              </a:solidFill>
            </a:endParaRPr>
          </a:p>
        </p:txBody>
      </p:sp>
      <p:pic>
        <p:nvPicPr>
          <p:cNvPr id="7" name="图片 6">
            <a:extLst>
              <a:ext uri="{FF2B5EF4-FFF2-40B4-BE49-F238E27FC236}">
                <a16:creationId xmlns:a16="http://schemas.microsoft.com/office/drawing/2014/main" id="{ADDE1C48-4C79-4E71-A442-739F95D3EC57}"/>
              </a:ext>
            </a:extLst>
          </p:cNvPr>
          <p:cNvPicPr>
            <a:picLocks noChangeAspect="1"/>
          </p:cNvPicPr>
          <p:nvPr/>
        </p:nvPicPr>
        <p:blipFill rotWithShape="1">
          <a:blip r:embed="rId2"/>
          <a:srcRect t="4224"/>
          <a:stretch/>
        </p:blipFill>
        <p:spPr>
          <a:xfrm>
            <a:off x="6583234" y="5291304"/>
            <a:ext cx="1784944" cy="547360"/>
          </a:xfrm>
          <a:prstGeom prst="rect">
            <a:avLst/>
          </a:prstGeom>
        </p:spPr>
      </p:pic>
      <p:sp>
        <p:nvSpPr>
          <p:cNvPr id="8" name="文本框 7">
            <a:extLst>
              <a:ext uri="{FF2B5EF4-FFF2-40B4-BE49-F238E27FC236}">
                <a16:creationId xmlns:a16="http://schemas.microsoft.com/office/drawing/2014/main" id="{6201C396-F9C4-4016-9651-AE20EBCE2DE8}"/>
              </a:ext>
            </a:extLst>
          </p:cNvPr>
          <p:cNvSpPr txBox="1"/>
          <p:nvPr/>
        </p:nvSpPr>
        <p:spPr>
          <a:xfrm>
            <a:off x="6485499" y="4750170"/>
            <a:ext cx="1938131" cy="523220"/>
          </a:xfrm>
          <a:prstGeom prst="rect">
            <a:avLst/>
          </a:prstGeom>
          <a:noFill/>
        </p:spPr>
        <p:txBody>
          <a:bodyPr wrap="square" rtlCol="0">
            <a:spAutoFit/>
          </a:bodyPr>
          <a:lstStyle/>
          <a:p>
            <a:r>
              <a:rPr lang="zh-CN" altLang="en-US" sz="2800" dirty="0">
                <a:solidFill>
                  <a:srgbClr val="FF0000"/>
                </a:solidFill>
              </a:rPr>
              <a:t>运行结果：</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9105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fade">
                                      <p:cBhvr>
                                        <p:cTn id="39" dur="500"/>
                                        <p:tgtEl>
                                          <p:spTgt spid="4">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2" end="12"/>
                                            </p:txEl>
                                          </p:spTgt>
                                        </p:tgtEl>
                                        <p:attrNameLst>
                                          <p:attrName>style.visibility</p:attrName>
                                        </p:attrNameLst>
                                      </p:cBhvr>
                                      <p:to>
                                        <p:strVal val="visible"/>
                                      </p:to>
                                    </p:set>
                                    <p:animEffect transition="in" filter="fade">
                                      <p:cBhvr>
                                        <p:cTn id="42" dur="500"/>
                                        <p:tgtEl>
                                          <p:spTgt spid="4">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animEffect transition="in" filter="fade">
                                      <p:cBhvr>
                                        <p:cTn id="45" dur="500"/>
                                        <p:tgtEl>
                                          <p:spTgt spid="4">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Effect transition="in" filter="fade">
                                      <p:cBhvr>
                                        <p:cTn id="50" dur="500"/>
                                        <p:tgtEl>
                                          <p:spTgt spid="6">
                                            <p:txEl>
                                              <p:pRg st="0" end="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fade">
                                      <p:cBhvr>
                                        <p:cTn id="53" dur="500"/>
                                        <p:tgtEl>
                                          <p:spTgt spid="6">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2" end="2"/>
                                            </p:txEl>
                                          </p:spTgt>
                                        </p:tgtEl>
                                        <p:attrNameLst>
                                          <p:attrName>style.visibility</p:attrName>
                                        </p:attrNameLst>
                                      </p:cBhvr>
                                      <p:to>
                                        <p:strVal val="visible"/>
                                      </p:to>
                                    </p:set>
                                    <p:animEffect transition="in" filter="fade">
                                      <p:cBhvr>
                                        <p:cTn id="58" dur="500"/>
                                        <p:tgtEl>
                                          <p:spTgt spid="6">
                                            <p:txEl>
                                              <p:pRg st="2" end="2"/>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fade">
                                      <p:cBhvr>
                                        <p:cTn id="61" dur="500"/>
                                        <p:tgtEl>
                                          <p:spTgt spid="6">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xEl>
                                              <p:pRg st="4" end="4"/>
                                            </p:txEl>
                                          </p:spTgt>
                                        </p:tgtEl>
                                        <p:attrNameLst>
                                          <p:attrName>style.visibility</p:attrName>
                                        </p:attrNameLst>
                                      </p:cBhvr>
                                      <p:to>
                                        <p:strVal val="visible"/>
                                      </p:to>
                                    </p:set>
                                    <p:animEffect transition="in" filter="fade">
                                      <p:cBhvr>
                                        <p:cTn id="66" dur="500"/>
                                        <p:tgtEl>
                                          <p:spTgt spid="6">
                                            <p:txEl>
                                              <p:pRg st="4" end="4"/>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animEffect transition="in" filter="fade">
                                      <p:cBhvr>
                                        <p:cTn id="69" dur="500"/>
                                        <p:tgtEl>
                                          <p:spTgt spid="6">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6" end="6"/>
                                            </p:txEl>
                                          </p:spTgt>
                                        </p:tgtEl>
                                        <p:attrNameLst>
                                          <p:attrName>style.visibility</p:attrName>
                                        </p:attrNameLst>
                                      </p:cBhvr>
                                      <p:to>
                                        <p:strVal val="visible"/>
                                      </p:to>
                                    </p:set>
                                    <p:animEffect transition="in" filter="fade">
                                      <p:cBhvr>
                                        <p:cTn id="74" dur="500"/>
                                        <p:tgtEl>
                                          <p:spTgt spid="6">
                                            <p:txEl>
                                              <p:pRg st="6" end="6"/>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6">
                                            <p:txEl>
                                              <p:pRg st="7" end="7"/>
                                            </p:txEl>
                                          </p:spTgt>
                                        </p:tgtEl>
                                        <p:attrNameLst>
                                          <p:attrName>style.visibility</p:attrName>
                                        </p:attrNameLst>
                                      </p:cBhvr>
                                      <p:to>
                                        <p:strVal val="visible"/>
                                      </p:to>
                                    </p:set>
                                    <p:animEffect transition="in" filter="fade">
                                      <p:cBhvr>
                                        <p:cTn id="77" dur="500"/>
                                        <p:tgtEl>
                                          <p:spTgt spid="6">
                                            <p:txEl>
                                              <p:pRg st="7" end="7"/>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6">
                                            <p:txEl>
                                              <p:pRg st="8" end="8"/>
                                            </p:txEl>
                                          </p:spTgt>
                                        </p:tgtEl>
                                        <p:attrNameLst>
                                          <p:attrName>style.visibility</p:attrName>
                                        </p:attrNameLst>
                                      </p:cBhvr>
                                      <p:to>
                                        <p:strVal val="visible"/>
                                      </p:to>
                                    </p:set>
                                    <p:animEffect transition="in" filter="fade">
                                      <p:cBhvr>
                                        <p:cTn id="80" dur="500"/>
                                        <p:tgtEl>
                                          <p:spTgt spid="6">
                                            <p:txEl>
                                              <p:pRg st="8" end="8"/>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6">
                                            <p:txEl>
                                              <p:pRg st="9" end="9"/>
                                            </p:txEl>
                                          </p:spTgt>
                                        </p:tgtEl>
                                        <p:attrNameLst>
                                          <p:attrName>style.visibility</p:attrName>
                                        </p:attrNameLst>
                                      </p:cBhvr>
                                      <p:to>
                                        <p:strVal val="visible"/>
                                      </p:to>
                                    </p:set>
                                    <p:animEffect transition="in" filter="fade">
                                      <p:cBhvr>
                                        <p:cTn id="83" dur="500"/>
                                        <p:tgtEl>
                                          <p:spTgt spid="6">
                                            <p:txEl>
                                              <p:pRg st="9" end="9"/>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6">
                                            <p:txEl>
                                              <p:pRg st="10" end="10"/>
                                            </p:txEl>
                                          </p:spTgt>
                                        </p:tgtEl>
                                        <p:attrNameLst>
                                          <p:attrName>style.visibility</p:attrName>
                                        </p:attrNameLst>
                                      </p:cBhvr>
                                      <p:to>
                                        <p:strVal val="visible"/>
                                      </p:to>
                                    </p:set>
                                    <p:animEffect transition="in" filter="fade">
                                      <p:cBhvr>
                                        <p:cTn id="86" dur="500"/>
                                        <p:tgtEl>
                                          <p:spTgt spid="6">
                                            <p:txEl>
                                              <p:pRg st="10" end="1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6">
                                            <p:txEl>
                                              <p:pRg st="11" end="11"/>
                                            </p:txEl>
                                          </p:spTgt>
                                        </p:tgtEl>
                                        <p:attrNameLst>
                                          <p:attrName>style.visibility</p:attrName>
                                        </p:attrNameLst>
                                      </p:cBhvr>
                                      <p:to>
                                        <p:strVal val="visible"/>
                                      </p:to>
                                    </p:set>
                                    <p:animEffect transition="in" filter="fade">
                                      <p:cBhvr>
                                        <p:cTn id="89" dur="500"/>
                                        <p:tgtEl>
                                          <p:spTgt spid="6">
                                            <p:txEl>
                                              <p:pRg st="11" end="1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6">
                                            <p:txEl>
                                              <p:pRg st="12" end="12"/>
                                            </p:txEl>
                                          </p:spTgt>
                                        </p:tgtEl>
                                        <p:attrNameLst>
                                          <p:attrName>style.visibility</p:attrName>
                                        </p:attrNameLst>
                                      </p:cBhvr>
                                      <p:to>
                                        <p:strVal val="visible"/>
                                      </p:to>
                                    </p:set>
                                    <p:animEffect transition="in" filter="fade">
                                      <p:cBhvr>
                                        <p:cTn id="92" dur="500"/>
                                        <p:tgtEl>
                                          <p:spTgt spid="6">
                                            <p:txEl>
                                              <p:pRg st="12" end="12"/>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6">
                                            <p:txEl>
                                              <p:pRg st="13" end="13"/>
                                            </p:txEl>
                                          </p:spTgt>
                                        </p:tgtEl>
                                        <p:attrNameLst>
                                          <p:attrName>style.visibility</p:attrName>
                                        </p:attrNameLst>
                                      </p:cBhvr>
                                      <p:to>
                                        <p:strVal val="visible"/>
                                      </p:to>
                                    </p:set>
                                    <p:animEffect transition="in" filter="fade">
                                      <p:cBhvr>
                                        <p:cTn id="95" dur="500"/>
                                        <p:tgtEl>
                                          <p:spTgt spid="6">
                                            <p:txEl>
                                              <p:pRg st="13" end="1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fade">
                                      <p:cBhvr>
                                        <p:cTn id="100" dur="500"/>
                                        <p:tgtEl>
                                          <p:spTgt spid="8"/>
                                        </p:tgtEl>
                                      </p:cBhvr>
                                    </p:animEffect>
                                  </p:childTnLst>
                                </p:cTn>
                              </p:par>
                              <p:par>
                                <p:cTn id="101" presetID="10" presetClass="entr" presetSubtype="0" fill="hold"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fade">
                                      <p:cBhvr>
                                        <p:cTn id="1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15:28</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4.2.3  </a:t>
            </a:r>
            <a:r>
              <a:rPr lang="zh-CN" altLang="en-US" sz="3200" b="1" dirty="0">
                <a:ea typeface="+mj-ea"/>
              </a:rPr>
              <a:t>构造函数的使用</a:t>
            </a:r>
            <a:endParaRPr lang="zh-CN" altLang="en-US" sz="3600" b="1" dirty="0">
              <a:latin typeface="+mj-ea"/>
              <a:ea typeface="+mj-ea"/>
            </a:endParaRPr>
          </a:p>
        </p:txBody>
      </p:sp>
      <p:sp>
        <p:nvSpPr>
          <p:cNvPr id="4" name="内容占位符 3"/>
          <p:cNvSpPr>
            <a:spLocks noGrp="1"/>
          </p:cNvSpPr>
          <p:nvPr>
            <p:ph idx="1"/>
          </p:nvPr>
        </p:nvSpPr>
        <p:spPr>
          <a:xfrm>
            <a:off x="669303" y="1650513"/>
            <a:ext cx="8017497" cy="4725512"/>
          </a:xfrm>
        </p:spPr>
        <p:txBody>
          <a:bodyPr>
            <a:normAutofit/>
          </a:bodyPr>
          <a:lstStyle/>
          <a:p>
            <a:pPr>
              <a:buFont typeface="Wingdings" panose="05000000000000000000" pitchFamily="2" charset="2"/>
              <a:buChar char="Ø"/>
              <a:tabLst>
                <a:tab pos="442913" algn="l"/>
              </a:tabLst>
            </a:pPr>
            <a:r>
              <a:rPr lang="zh-CN" altLang="en-US" sz="2800" dirty="0">
                <a:latin typeface="+mn-ea"/>
              </a:rPr>
              <a:t>每个对象的生成都会自动调用构造函数</a:t>
            </a:r>
            <a:r>
              <a:rPr lang="zh-CN" altLang="en-US" sz="1800" dirty="0">
                <a:latin typeface="+mn-ea"/>
              </a:rPr>
              <a:t> </a:t>
            </a:r>
            <a:r>
              <a:rPr lang="en-US" altLang="zh-CN" sz="2400" dirty="0">
                <a:solidFill>
                  <a:schemeClr val="accent6">
                    <a:lumMod val="75000"/>
                  </a:schemeClr>
                </a:solidFill>
              </a:rPr>
              <a:t>wjp34.cpp</a:t>
            </a:r>
            <a:endParaRPr lang="en-US" altLang="zh-CN" sz="3000" dirty="0">
              <a:solidFill>
                <a:schemeClr val="accent6">
                  <a:lumMod val="75000"/>
                </a:schemeClr>
              </a:solidFill>
            </a:endParaRPr>
          </a:p>
          <a:p>
            <a:pPr lvl="1" indent="-563563">
              <a:spcBef>
                <a:spcPts val="600"/>
              </a:spcBef>
              <a:buNone/>
            </a:pPr>
            <a:r>
              <a:rPr lang="en-US" altLang="zh-CN" sz="2400" dirty="0">
                <a:solidFill>
                  <a:srgbClr val="1619AC"/>
                </a:solidFill>
              </a:rPr>
              <a:t>class Student{</a:t>
            </a:r>
          </a:p>
          <a:p>
            <a:pPr lvl="1" indent="-563563">
              <a:lnSpc>
                <a:spcPct val="90000"/>
              </a:lnSpc>
              <a:spcBef>
                <a:spcPts val="0"/>
              </a:spcBef>
              <a:buNone/>
            </a:pPr>
            <a:r>
              <a:rPr lang="en-US" altLang="zh-CN" sz="2400" dirty="0">
                <a:solidFill>
                  <a:srgbClr val="1619AC"/>
                </a:solidFill>
              </a:rPr>
              <a:t>public:</a:t>
            </a:r>
          </a:p>
          <a:p>
            <a:pPr lvl="1" indent="-563563">
              <a:lnSpc>
                <a:spcPct val="90000"/>
              </a:lnSpc>
              <a:spcBef>
                <a:spcPts val="0"/>
              </a:spcBef>
              <a:buNone/>
            </a:pPr>
            <a:r>
              <a:rPr lang="en-US" altLang="zh-CN" sz="2400" dirty="0">
                <a:solidFill>
                  <a:srgbClr val="1619AC"/>
                </a:solidFill>
              </a:rPr>
              <a:t>      Student();</a:t>
            </a:r>
          </a:p>
          <a:p>
            <a:pPr lvl="1" indent="-563563">
              <a:lnSpc>
                <a:spcPct val="90000"/>
              </a:lnSpc>
              <a:spcBef>
                <a:spcPts val="0"/>
              </a:spcBef>
              <a:buNone/>
            </a:pPr>
            <a:r>
              <a:rPr lang="en-US" altLang="zh-CN" sz="2400" dirty="0">
                <a:solidFill>
                  <a:srgbClr val="1619AC"/>
                </a:solidFill>
              </a:rPr>
              <a:t>      void print();</a:t>
            </a:r>
          </a:p>
          <a:p>
            <a:pPr lvl="1" indent="-563563">
              <a:lnSpc>
                <a:spcPct val="90000"/>
              </a:lnSpc>
              <a:spcBef>
                <a:spcPts val="0"/>
              </a:spcBef>
              <a:buNone/>
            </a:pPr>
            <a:r>
              <a:rPr lang="en-US" altLang="zh-CN" sz="2400" dirty="0">
                <a:solidFill>
                  <a:srgbClr val="1619AC"/>
                </a:solidFill>
              </a:rPr>
              <a:t>protected:</a:t>
            </a:r>
          </a:p>
          <a:p>
            <a:pPr lvl="1" indent="-563563">
              <a:lnSpc>
                <a:spcPct val="90000"/>
              </a:lnSpc>
              <a:spcBef>
                <a:spcPts val="0"/>
              </a:spcBef>
              <a:buNone/>
            </a:pPr>
            <a:r>
              <a:rPr lang="en-US" altLang="zh-CN" sz="2400" dirty="0">
                <a:solidFill>
                  <a:srgbClr val="1619AC"/>
                </a:solidFill>
              </a:rPr>
              <a:t>      int  n;</a:t>
            </a:r>
          </a:p>
          <a:p>
            <a:pPr lvl="1" indent="-563563">
              <a:lnSpc>
                <a:spcPct val="80000"/>
              </a:lnSpc>
              <a:spcBef>
                <a:spcPts val="0"/>
              </a:spcBef>
              <a:buNone/>
            </a:pPr>
            <a:r>
              <a:rPr lang="en-US" altLang="zh-CN" sz="2400" dirty="0">
                <a:solidFill>
                  <a:srgbClr val="1619AC"/>
                </a:solidFill>
              </a:rPr>
              <a:t>};</a:t>
            </a:r>
          </a:p>
          <a:p>
            <a:pPr lvl="1" indent="-563563">
              <a:spcBef>
                <a:spcPts val="600"/>
              </a:spcBef>
              <a:buNone/>
            </a:pPr>
            <a:r>
              <a:rPr lang="en-US" altLang="zh-CN" sz="2400" dirty="0">
                <a:solidFill>
                  <a:srgbClr val="0070C0"/>
                </a:solidFill>
              </a:rPr>
              <a:t>Student::Student()</a:t>
            </a:r>
          </a:p>
          <a:p>
            <a:pPr lvl="1" indent="-563563">
              <a:lnSpc>
                <a:spcPct val="80000"/>
              </a:lnSpc>
              <a:spcBef>
                <a:spcPts val="0"/>
              </a:spcBef>
              <a:buNone/>
            </a:pPr>
            <a:r>
              <a:rPr lang="en-US" altLang="zh-CN" sz="2400" dirty="0">
                <a:solidFill>
                  <a:srgbClr val="0070C0"/>
                </a:solidFill>
              </a:rPr>
              <a:t>{ </a:t>
            </a:r>
          </a:p>
          <a:p>
            <a:pPr lvl="1" indent="-563563">
              <a:lnSpc>
                <a:spcPct val="80000"/>
              </a:lnSpc>
              <a:spcBef>
                <a:spcPts val="0"/>
              </a:spcBef>
              <a:buNone/>
            </a:pPr>
            <a:r>
              <a:rPr lang="en-US" altLang="zh-CN" sz="2400" dirty="0">
                <a:solidFill>
                  <a:srgbClr val="0070C0"/>
                </a:solidFill>
              </a:rPr>
              <a:t>      n=0;</a:t>
            </a:r>
          </a:p>
          <a:p>
            <a:pPr lvl="1" indent="-563563">
              <a:lnSpc>
                <a:spcPct val="80000"/>
              </a:lnSpc>
              <a:spcBef>
                <a:spcPts val="0"/>
              </a:spcBef>
              <a:buNone/>
            </a:pPr>
            <a:r>
              <a:rPr lang="en-US" altLang="zh-CN" sz="2400" dirty="0">
                <a:solidFill>
                  <a:srgbClr val="0070C0"/>
                </a:solidFill>
              </a:rPr>
              <a:t>      </a:t>
            </a:r>
            <a:r>
              <a:rPr lang="en-US" altLang="zh-CN" sz="2400" dirty="0" err="1">
                <a:solidFill>
                  <a:srgbClr val="0070C0"/>
                </a:solidFill>
              </a:rPr>
              <a:t>cout</a:t>
            </a:r>
            <a:r>
              <a:rPr lang="en-US" altLang="zh-CN" sz="2400" dirty="0">
                <a:solidFill>
                  <a:srgbClr val="0070C0"/>
                </a:solidFill>
              </a:rPr>
              <a:t>&lt;&lt;"call me"&lt;&lt;</a:t>
            </a:r>
            <a:r>
              <a:rPr lang="en-US" altLang="zh-CN" sz="2400" dirty="0" err="1">
                <a:solidFill>
                  <a:srgbClr val="0070C0"/>
                </a:solidFill>
              </a:rPr>
              <a:t>endl</a:t>
            </a:r>
            <a:r>
              <a:rPr lang="en-US" altLang="zh-CN" sz="2400" dirty="0">
                <a:solidFill>
                  <a:srgbClr val="0070C0"/>
                </a:solidFill>
              </a:rPr>
              <a:t>;</a:t>
            </a:r>
          </a:p>
          <a:p>
            <a:pPr lvl="1" indent="-563563">
              <a:lnSpc>
                <a:spcPct val="80000"/>
              </a:lnSpc>
              <a:spcBef>
                <a:spcPts val="0"/>
              </a:spcBef>
              <a:buNone/>
            </a:pPr>
            <a:r>
              <a:rPr lang="en-US" altLang="zh-CN" sz="2400" dirty="0">
                <a:solidFill>
                  <a:srgbClr val="0070C0"/>
                </a:solidFill>
              </a:rPr>
              <a:t>}</a:t>
            </a:r>
          </a:p>
          <a:p>
            <a:pPr lvl="1" indent="-563563">
              <a:spcBef>
                <a:spcPts val="0"/>
              </a:spcBef>
              <a:buNone/>
            </a:pPr>
            <a:endParaRPr lang="en-US" altLang="zh-CN" sz="2400" dirty="0">
              <a:solidFill>
                <a:srgbClr val="1619AC"/>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14</a:t>
            </a:fld>
            <a:endParaRPr kumimoji="1" lang="zh-CN" altLang="en-US"/>
          </a:p>
        </p:txBody>
      </p:sp>
      <p:sp>
        <p:nvSpPr>
          <p:cNvPr id="7" name="内容占位符 3">
            <a:extLst>
              <a:ext uri="{FF2B5EF4-FFF2-40B4-BE49-F238E27FC236}">
                <a16:creationId xmlns:a16="http://schemas.microsoft.com/office/drawing/2014/main" id="{3129A19A-B0C2-4D98-A3D2-94EB3D5C44D0}"/>
              </a:ext>
            </a:extLst>
          </p:cNvPr>
          <p:cNvSpPr txBox="1">
            <a:spLocks/>
          </p:cNvSpPr>
          <p:nvPr/>
        </p:nvSpPr>
        <p:spPr>
          <a:xfrm>
            <a:off x="4499812" y="2171951"/>
            <a:ext cx="3974886" cy="4120169"/>
          </a:xfrm>
          <a:prstGeom prst="rect">
            <a:avLst/>
          </a:prstGeom>
        </p:spPr>
        <p:txBody>
          <a:bodyPr vert="horz" lIns="91440" tIns="45720" rIns="91440" bIns="45720" rtlCol="0">
            <a:normAutofit/>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indent="-563563">
              <a:spcBef>
                <a:spcPts val="0"/>
              </a:spcBef>
              <a:buNone/>
            </a:pPr>
            <a:r>
              <a:rPr lang="en-US" altLang="zh-CN" sz="2400" dirty="0">
                <a:solidFill>
                  <a:srgbClr val="0070C0"/>
                </a:solidFill>
              </a:rPr>
              <a:t>void Student::print()</a:t>
            </a:r>
          </a:p>
          <a:p>
            <a:pPr lvl="1" indent="-563563">
              <a:lnSpc>
                <a:spcPct val="80000"/>
              </a:lnSpc>
              <a:spcBef>
                <a:spcPts val="0"/>
              </a:spcBef>
              <a:buNone/>
            </a:pPr>
            <a:r>
              <a:rPr lang="en-US" altLang="zh-CN" sz="2400" dirty="0">
                <a:solidFill>
                  <a:srgbClr val="0070C0"/>
                </a:solidFill>
              </a:rPr>
              <a:t>{</a:t>
            </a:r>
          </a:p>
          <a:p>
            <a:pPr lvl="1" indent="-563563">
              <a:lnSpc>
                <a:spcPct val="80000"/>
              </a:lnSpc>
              <a:spcBef>
                <a:spcPts val="0"/>
              </a:spcBef>
              <a:buNone/>
            </a:pPr>
            <a:r>
              <a:rPr lang="en-US" altLang="zh-CN" sz="2400" dirty="0">
                <a:solidFill>
                  <a:srgbClr val="0070C0"/>
                </a:solidFill>
              </a:rPr>
              <a:t>      </a:t>
            </a:r>
            <a:r>
              <a:rPr lang="en-US" altLang="zh-CN" sz="2400" dirty="0" err="1">
                <a:solidFill>
                  <a:srgbClr val="0070C0"/>
                </a:solidFill>
              </a:rPr>
              <a:t>cout</a:t>
            </a:r>
            <a:r>
              <a:rPr lang="en-US" altLang="zh-CN" sz="2400" dirty="0">
                <a:solidFill>
                  <a:srgbClr val="0070C0"/>
                </a:solidFill>
              </a:rPr>
              <a:t>&lt;&lt;n&lt;&lt;</a:t>
            </a:r>
            <a:r>
              <a:rPr lang="en-US" altLang="zh-CN" sz="2400" dirty="0" err="1">
                <a:solidFill>
                  <a:srgbClr val="0070C0"/>
                </a:solidFill>
              </a:rPr>
              <a:t>endl</a:t>
            </a:r>
            <a:r>
              <a:rPr lang="en-US" altLang="zh-CN" sz="2400" dirty="0">
                <a:solidFill>
                  <a:srgbClr val="0070C0"/>
                </a:solidFill>
              </a:rPr>
              <a:t>;</a:t>
            </a:r>
          </a:p>
          <a:p>
            <a:pPr lvl="1" indent="-563563">
              <a:lnSpc>
                <a:spcPct val="80000"/>
              </a:lnSpc>
              <a:spcBef>
                <a:spcPts val="0"/>
              </a:spcBef>
              <a:buNone/>
            </a:pPr>
            <a:r>
              <a:rPr lang="en-US" altLang="zh-CN" sz="2400" dirty="0">
                <a:solidFill>
                  <a:srgbClr val="0070C0"/>
                </a:solidFill>
              </a:rPr>
              <a:t>}</a:t>
            </a:r>
          </a:p>
          <a:p>
            <a:pPr lvl="1" indent="-563563">
              <a:spcBef>
                <a:spcPts val="600"/>
              </a:spcBef>
              <a:buNone/>
            </a:pPr>
            <a:r>
              <a:rPr lang="en-US" altLang="zh-CN" sz="2400" dirty="0">
                <a:solidFill>
                  <a:srgbClr val="0000FF"/>
                </a:solidFill>
              </a:rPr>
              <a:t>int main()</a:t>
            </a:r>
          </a:p>
          <a:p>
            <a:pPr lvl="1" indent="-563563">
              <a:lnSpc>
                <a:spcPct val="80000"/>
              </a:lnSpc>
              <a:spcBef>
                <a:spcPts val="0"/>
              </a:spcBef>
              <a:buNone/>
            </a:pPr>
            <a:r>
              <a:rPr lang="en-US" altLang="zh-CN" sz="2400" dirty="0">
                <a:solidFill>
                  <a:srgbClr val="0000FF"/>
                </a:solidFill>
              </a:rPr>
              <a:t>{   </a:t>
            </a:r>
          </a:p>
          <a:p>
            <a:pPr lvl="1" indent="-563563">
              <a:lnSpc>
                <a:spcPct val="80000"/>
              </a:lnSpc>
              <a:spcBef>
                <a:spcPts val="0"/>
              </a:spcBef>
              <a:buNone/>
            </a:pPr>
            <a:r>
              <a:rPr lang="en-US" altLang="zh-CN" sz="2400" dirty="0">
                <a:solidFill>
                  <a:srgbClr val="0000FF"/>
                </a:solidFill>
              </a:rPr>
              <a:t>      Student s1,s[2]; </a:t>
            </a:r>
            <a:r>
              <a:rPr lang="en-US" altLang="zh-CN" sz="1800" dirty="0">
                <a:solidFill>
                  <a:srgbClr val="7030A0"/>
                </a:solidFill>
              </a:rPr>
              <a:t>//</a:t>
            </a:r>
            <a:r>
              <a:rPr lang="zh-CN" altLang="en-US" sz="1800" dirty="0">
                <a:solidFill>
                  <a:srgbClr val="7030A0"/>
                </a:solidFill>
              </a:rPr>
              <a:t>调用</a:t>
            </a:r>
            <a:r>
              <a:rPr lang="en-US" altLang="zh-CN" sz="1800" dirty="0">
                <a:solidFill>
                  <a:srgbClr val="7030A0"/>
                </a:solidFill>
              </a:rPr>
              <a:t>3</a:t>
            </a:r>
            <a:r>
              <a:rPr lang="zh-CN" altLang="en-US" sz="1800" dirty="0">
                <a:solidFill>
                  <a:srgbClr val="7030A0"/>
                </a:solidFill>
              </a:rPr>
              <a:t>次</a:t>
            </a:r>
            <a:endParaRPr lang="zh-CN" altLang="en-US" sz="2400" dirty="0">
              <a:solidFill>
                <a:srgbClr val="7030A0"/>
              </a:solidFill>
            </a:endParaRPr>
          </a:p>
          <a:p>
            <a:pPr lvl="1" indent="-563563">
              <a:lnSpc>
                <a:spcPct val="80000"/>
              </a:lnSpc>
              <a:spcBef>
                <a:spcPts val="0"/>
              </a:spcBef>
              <a:buNone/>
            </a:pPr>
            <a:r>
              <a:rPr lang="zh-CN" altLang="en-US" sz="2400" dirty="0">
                <a:solidFill>
                  <a:srgbClr val="0000FF"/>
                </a:solidFill>
              </a:rPr>
              <a:t>      </a:t>
            </a:r>
            <a:r>
              <a:rPr lang="en-US" altLang="zh-CN" sz="2400" dirty="0">
                <a:solidFill>
                  <a:srgbClr val="0000FF"/>
                </a:solidFill>
              </a:rPr>
              <a:t>s1.print();</a:t>
            </a:r>
          </a:p>
          <a:p>
            <a:pPr lvl="1" indent="-563563">
              <a:lnSpc>
                <a:spcPct val="80000"/>
              </a:lnSpc>
              <a:spcBef>
                <a:spcPts val="0"/>
              </a:spcBef>
              <a:buNone/>
            </a:pPr>
            <a:r>
              <a:rPr lang="en-US" altLang="zh-CN" sz="2400" dirty="0">
                <a:solidFill>
                  <a:srgbClr val="0000FF"/>
                </a:solidFill>
              </a:rPr>
              <a:t>      return 0;</a:t>
            </a:r>
          </a:p>
          <a:p>
            <a:pPr lvl="1" indent="-563563">
              <a:lnSpc>
                <a:spcPct val="80000"/>
              </a:lnSpc>
              <a:spcBef>
                <a:spcPts val="0"/>
              </a:spcBef>
              <a:buNone/>
            </a:pPr>
            <a:r>
              <a:rPr lang="en-US" altLang="zh-CN" sz="2400" dirty="0">
                <a:solidFill>
                  <a:srgbClr val="0000FF"/>
                </a:solidFill>
              </a:rPr>
              <a:t>}</a:t>
            </a:r>
          </a:p>
          <a:p>
            <a:pPr lvl="1" indent="-563563">
              <a:spcBef>
                <a:spcPts val="1200"/>
              </a:spcBef>
              <a:buFont typeface="Wingdings" pitchFamily="2" charset="2"/>
              <a:buNone/>
            </a:pPr>
            <a:r>
              <a:rPr lang="zh-CN" altLang="en-US" sz="2400" dirty="0">
                <a:latin typeface="+mn-ea"/>
                <a:ea typeface="+mn-ea"/>
              </a:rPr>
              <a:t>运行结果：</a:t>
            </a:r>
            <a:endParaRPr lang="en-US" altLang="zh-CN" sz="2400" dirty="0">
              <a:latin typeface="+mn-ea"/>
              <a:ea typeface="+mn-ea"/>
            </a:endParaRPr>
          </a:p>
        </p:txBody>
      </p:sp>
      <p:pic>
        <p:nvPicPr>
          <p:cNvPr id="10" name="图片 9">
            <a:extLst>
              <a:ext uri="{FF2B5EF4-FFF2-40B4-BE49-F238E27FC236}">
                <a16:creationId xmlns:a16="http://schemas.microsoft.com/office/drawing/2014/main" id="{4F5E6ADC-CC1F-414C-A5D8-5D9D4972EF37}"/>
              </a:ext>
            </a:extLst>
          </p:cNvPr>
          <p:cNvPicPr>
            <a:picLocks noChangeAspect="1"/>
          </p:cNvPicPr>
          <p:nvPr/>
        </p:nvPicPr>
        <p:blipFill>
          <a:blip r:embed="rId2"/>
          <a:stretch>
            <a:fillRect/>
          </a:stretch>
        </p:blipFill>
        <p:spPr>
          <a:xfrm>
            <a:off x="6234734" y="5232115"/>
            <a:ext cx="1962150" cy="790575"/>
          </a:xfrm>
          <a:prstGeom prst="rect">
            <a:avLst/>
          </a:prstGeom>
        </p:spPr>
      </p:pic>
    </p:spTree>
    <p:extLst>
      <p:ext uri="{BB962C8B-B14F-4D97-AF65-F5344CB8AC3E}">
        <p14:creationId xmlns:p14="http://schemas.microsoft.com/office/powerpoint/2010/main" val="331676939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fade">
                                      <p:cBhvr>
                                        <p:cTn id="46" dur="500"/>
                                        <p:tgtEl>
                                          <p:spTgt spid="4">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500"/>
                                        <p:tgtEl>
                                          <p:spTgt spid="4">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fade">
                                      <p:cBhvr>
                                        <p:cTn id="55" dur="500"/>
                                        <p:tgtEl>
                                          <p:spTgt spid="4">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fade">
                                      <p:cBhvr>
                                        <p:cTn id="60" dur="500"/>
                                        <p:tgtEl>
                                          <p:spTgt spid="7">
                                            <p:txEl>
                                              <p:pRg st="0" end="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7">
                                            <p:txEl>
                                              <p:pRg st="1" end="1"/>
                                            </p:txEl>
                                          </p:spTgt>
                                        </p:tgtEl>
                                        <p:attrNameLst>
                                          <p:attrName>style.visibility</p:attrName>
                                        </p:attrNameLst>
                                      </p:cBhvr>
                                      <p:to>
                                        <p:strVal val="visible"/>
                                      </p:to>
                                    </p:set>
                                    <p:animEffect transition="in" filter="fade">
                                      <p:cBhvr>
                                        <p:cTn id="63" dur="500"/>
                                        <p:tgtEl>
                                          <p:spTgt spid="7">
                                            <p:txEl>
                                              <p:pRg st="1" end="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7">
                                            <p:txEl>
                                              <p:pRg st="2" end="2"/>
                                            </p:txEl>
                                          </p:spTgt>
                                        </p:tgtEl>
                                        <p:attrNameLst>
                                          <p:attrName>style.visibility</p:attrName>
                                        </p:attrNameLst>
                                      </p:cBhvr>
                                      <p:to>
                                        <p:strVal val="visible"/>
                                      </p:to>
                                    </p:set>
                                    <p:animEffect transition="in" filter="fade">
                                      <p:cBhvr>
                                        <p:cTn id="66" dur="500"/>
                                        <p:tgtEl>
                                          <p:spTgt spid="7">
                                            <p:txEl>
                                              <p:pRg st="2" end="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7">
                                            <p:txEl>
                                              <p:pRg st="3" end="3"/>
                                            </p:txEl>
                                          </p:spTgt>
                                        </p:tgtEl>
                                        <p:attrNameLst>
                                          <p:attrName>style.visibility</p:attrName>
                                        </p:attrNameLst>
                                      </p:cBhvr>
                                      <p:to>
                                        <p:strVal val="visible"/>
                                      </p:to>
                                    </p:set>
                                    <p:animEffect transition="in" filter="fade">
                                      <p:cBhvr>
                                        <p:cTn id="69" dur="500"/>
                                        <p:tgtEl>
                                          <p:spTgt spid="7">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7">
                                            <p:txEl>
                                              <p:pRg st="4" end="4"/>
                                            </p:txEl>
                                          </p:spTgt>
                                        </p:tgtEl>
                                        <p:attrNameLst>
                                          <p:attrName>style.visibility</p:attrName>
                                        </p:attrNameLst>
                                      </p:cBhvr>
                                      <p:to>
                                        <p:strVal val="visible"/>
                                      </p:to>
                                    </p:set>
                                    <p:animEffect transition="in" filter="fade">
                                      <p:cBhvr>
                                        <p:cTn id="74" dur="500"/>
                                        <p:tgtEl>
                                          <p:spTgt spid="7">
                                            <p:txEl>
                                              <p:pRg st="4" end="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7">
                                            <p:txEl>
                                              <p:pRg st="5" end="5"/>
                                            </p:txEl>
                                          </p:spTgt>
                                        </p:tgtEl>
                                        <p:attrNameLst>
                                          <p:attrName>style.visibility</p:attrName>
                                        </p:attrNameLst>
                                      </p:cBhvr>
                                      <p:to>
                                        <p:strVal val="visible"/>
                                      </p:to>
                                    </p:set>
                                    <p:animEffect transition="in" filter="fade">
                                      <p:cBhvr>
                                        <p:cTn id="77" dur="500"/>
                                        <p:tgtEl>
                                          <p:spTgt spid="7">
                                            <p:txEl>
                                              <p:pRg st="5" end="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7">
                                            <p:txEl>
                                              <p:pRg st="6" end="6"/>
                                            </p:txEl>
                                          </p:spTgt>
                                        </p:tgtEl>
                                        <p:attrNameLst>
                                          <p:attrName>style.visibility</p:attrName>
                                        </p:attrNameLst>
                                      </p:cBhvr>
                                      <p:to>
                                        <p:strVal val="visible"/>
                                      </p:to>
                                    </p:set>
                                    <p:animEffect transition="in" filter="fade">
                                      <p:cBhvr>
                                        <p:cTn id="80" dur="500"/>
                                        <p:tgtEl>
                                          <p:spTgt spid="7">
                                            <p:txEl>
                                              <p:pRg st="6" end="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7">
                                            <p:txEl>
                                              <p:pRg st="7" end="7"/>
                                            </p:txEl>
                                          </p:spTgt>
                                        </p:tgtEl>
                                        <p:attrNameLst>
                                          <p:attrName>style.visibility</p:attrName>
                                        </p:attrNameLst>
                                      </p:cBhvr>
                                      <p:to>
                                        <p:strVal val="visible"/>
                                      </p:to>
                                    </p:set>
                                    <p:animEffect transition="in" filter="fade">
                                      <p:cBhvr>
                                        <p:cTn id="83" dur="500"/>
                                        <p:tgtEl>
                                          <p:spTgt spid="7">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7">
                                            <p:txEl>
                                              <p:pRg st="8" end="8"/>
                                            </p:txEl>
                                          </p:spTgt>
                                        </p:tgtEl>
                                        <p:attrNameLst>
                                          <p:attrName>style.visibility</p:attrName>
                                        </p:attrNameLst>
                                      </p:cBhvr>
                                      <p:to>
                                        <p:strVal val="visible"/>
                                      </p:to>
                                    </p:set>
                                    <p:animEffect transition="in" filter="fade">
                                      <p:cBhvr>
                                        <p:cTn id="86" dur="500"/>
                                        <p:tgtEl>
                                          <p:spTgt spid="7">
                                            <p:txEl>
                                              <p:pRg st="8" end="8"/>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7">
                                            <p:txEl>
                                              <p:pRg st="9" end="9"/>
                                            </p:txEl>
                                          </p:spTgt>
                                        </p:tgtEl>
                                        <p:attrNameLst>
                                          <p:attrName>style.visibility</p:attrName>
                                        </p:attrNameLst>
                                      </p:cBhvr>
                                      <p:to>
                                        <p:strVal val="visible"/>
                                      </p:to>
                                    </p:set>
                                    <p:animEffect transition="in" filter="fade">
                                      <p:cBhvr>
                                        <p:cTn id="89" dur="500"/>
                                        <p:tgtEl>
                                          <p:spTgt spid="7">
                                            <p:txEl>
                                              <p:pRg st="9" end="9"/>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7">
                                            <p:txEl>
                                              <p:pRg st="10" end="10"/>
                                            </p:txEl>
                                          </p:spTgt>
                                        </p:tgtEl>
                                        <p:attrNameLst>
                                          <p:attrName>style.visibility</p:attrName>
                                        </p:attrNameLst>
                                      </p:cBhvr>
                                      <p:to>
                                        <p:strVal val="visible"/>
                                      </p:to>
                                    </p:set>
                                    <p:animEffect transition="in" filter="fade">
                                      <p:cBhvr>
                                        <p:cTn id="94" dur="500"/>
                                        <p:tgtEl>
                                          <p:spTgt spid="7">
                                            <p:txEl>
                                              <p:pRg st="10" end="10"/>
                                            </p:txEl>
                                          </p:spTgt>
                                        </p:tgtEl>
                                      </p:cBhvr>
                                    </p:animEffect>
                                  </p:childTnLst>
                                </p:cTn>
                              </p:par>
                            </p:childTnLst>
                          </p:cTn>
                        </p:par>
                        <p:par>
                          <p:cTn id="95" fill="hold">
                            <p:stCondLst>
                              <p:cond delay="500"/>
                            </p:stCondLst>
                            <p:childTnLst>
                              <p:par>
                                <p:cTn id="96" presetID="10" presetClass="entr" presetSubtype="0" fill="hold" nodeType="after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fade">
                                      <p:cBhvr>
                                        <p:cTn id="9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15:27</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4.2.3  </a:t>
            </a:r>
            <a:r>
              <a:rPr lang="zh-CN" altLang="en-US" sz="3200" b="1" dirty="0">
                <a:ea typeface="+mj-ea"/>
              </a:rPr>
              <a:t>构造函数的使用</a:t>
            </a:r>
            <a:endParaRPr lang="zh-CN" altLang="en-US" sz="3600" b="1" dirty="0">
              <a:latin typeface="+mj-ea"/>
              <a:ea typeface="+mj-ea"/>
            </a:endParaRPr>
          </a:p>
        </p:txBody>
      </p:sp>
      <p:sp>
        <p:nvSpPr>
          <p:cNvPr id="4" name="内容占位符 3"/>
          <p:cNvSpPr>
            <a:spLocks noGrp="1"/>
          </p:cNvSpPr>
          <p:nvPr>
            <p:ph idx="1"/>
          </p:nvPr>
        </p:nvSpPr>
        <p:spPr>
          <a:xfrm>
            <a:off x="669303" y="1729409"/>
            <a:ext cx="8017497" cy="4715881"/>
          </a:xfrm>
        </p:spPr>
        <p:txBody>
          <a:bodyPr>
            <a:normAutofit lnSpcReduction="10000"/>
          </a:bodyPr>
          <a:lstStyle/>
          <a:p>
            <a:pPr marL="268288" indent="-268288">
              <a:lnSpc>
                <a:spcPct val="150000"/>
              </a:lnSpc>
              <a:buFont typeface="Wingdings" panose="05000000000000000000" pitchFamily="2" charset="2"/>
              <a:buChar char="Ø"/>
              <a:tabLst>
                <a:tab pos="442913" algn="l"/>
              </a:tabLst>
            </a:pPr>
            <a:r>
              <a:rPr lang="zh-CN" altLang="en-US" sz="2800" dirty="0">
                <a:latin typeface="+mn-ea"/>
              </a:rPr>
              <a:t>构造函数通常都是系统自动调用的（每逢创建对象时便调用），一般不随便地人为调用</a:t>
            </a:r>
            <a:endParaRPr lang="en-US" altLang="zh-CN" sz="2800" dirty="0">
              <a:latin typeface="+mn-ea"/>
            </a:endParaRPr>
          </a:p>
          <a:p>
            <a:pPr marL="268288" indent="-268288">
              <a:lnSpc>
                <a:spcPct val="120000"/>
              </a:lnSpc>
              <a:spcBef>
                <a:spcPts val="1200"/>
              </a:spcBef>
              <a:buFont typeface="Wingdings" panose="05000000000000000000" pitchFamily="2" charset="2"/>
              <a:buChar char="Ø"/>
            </a:pPr>
            <a:r>
              <a:rPr lang="zh-CN" altLang="en-US" sz="2800" dirty="0"/>
              <a:t>显式调用构造函数，将生成一无名对象</a:t>
            </a:r>
          </a:p>
          <a:p>
            <a:pPr lvl="1" indent="-385763">
              <a:lnSpc>
                <a:spcPct val="150000"/>
              </a:lnSpc>
              <a:buNone/>
            </a:pPr>
            <a:r>
              <a:rPr lang="zh-CN" altLang="en-US" dirty="0">
                <a:solidFill>
                  <a:srgbClr val="0070C0"/>
                </a:solidFill>
              </a:rPr>
              <a:t> </a:t>
            </a:r>
            <a:r>
              <a:rPr lang="zh-CN" altLang="en-US" dirty="0">
                <a:solidFill>
                  <a:srgbClr val="002060"/>
                </a:solidFill>
              </a:rPr>
              <a:t>如：</a:t>
            </a:r>
            <a:endParaRPr lang="en-US" altLang="zh-CN" dirty="0">
              <a:solidFill>
                <a:srgbClr val="002060"/>
              </a:solidFill>
            </a:endParaRPr>
          </a:p>
          <a:p>
            <a:pPr lvl="1">
              <a:buNone/>
            </a:pPr>
            <a:r>
              <a:rPr lang="en-US" altLang="zh-CN" dirty="0">
                <a:solidFill>
                  <a:srgbClr val="0070C0"/>
                </a:solidFill>
              </a:rPr>
              <a:t> </a:t>
            </a:r>
            <a:r>
              <a:rPr lang="en-US" altLang="zh-CN" sz="2000" dirty="0">
                <a:solidFill>
                  <a:srgbClr val="0070C0"/>
                </a:solidFill>
              </a:rPr>
              <a:t>   </a:t>
            </a:r>
            <a:r>
              <a:rPr lang="en-US" altLang="zh-CN" sz="2600" dirty="0">
                <a:solidFill>
                  <a:srgbClr val="0070C0"/>
                </a:solidFill>
              </a:rPr>
              <a:t>Student("</a:t>
            </a:r>
            <a:r>
              <a:rPr lang="en-US" altLang="zh-CN" sz="2600" dirty="0" err="1">
                <a:solidFill>
                  <a:srgbClr val="0070C0"/>
                </a:solidFill>
              </a:rPr>
              <a:t>zhang</a:t>
            </a:r>
            <a:r>
              <a:rPr lang="en-US" altLang="zh-CN" sz="2600" dirty="0">
                <a:solidFill>
                  <a:srgbClr val="0070C0"/>
                </a:solidFill>
              </a:rPr>
              <a:t>", 80);    </a:t>
            </a:r>
            <a:r>
              <a:rPr lang="en-US" altLang="zh-CN" sz="2000" dirty="0">
                <a:solidFill>
                  <a:srgbClr val="7030A0"/>
                </a:solidFill>
              </a:rPr>
              <a:t>//</a:t>
            </a:r>
            <a:r>
              <a:rPr lang="zh-CN" altLang="en-US" sz="2000" dirty="0">
                <a:solidFill>
                  <a:srgbClr val="7030A0"/>
                </a:solidFill>
              </a:rPr>
              <a:t>生成</a:t>
            </a:r>
            <a:r>
              <a:rPr lang="zh-CN" altLang="en-US" sz="2400" dirty="0">
                <a:solidFill>
                  <a:srgbClr val="7030A0"/>
                </a:solidFill>
              </a:rPr>
              <a:t>一</a:t>
            </a:r>
            <a:r>
              <a:rPr lang="zh-CN" altLang="en-US" sz="2000" dirty="0">
                <a:solidFill>
                  <a:srgbClr val="7030A0"/>
                </a:solidFill>
              </a:rPr>
              <a:t>个无名对象，无用</a:t>
            </a:r>
            <a:endParaRPr lang="en-US" altLang="zh-CN" sz="2400" dirty="0">
              <a:solidFill>
                <a:srgbClr val="7030A0"/>
              </a:solidFill>
            </a:endParaRPr>
          </a:p>
          <a:p>
            <a:pPr lvl="1">
              <a:buNone/>
            </a:pPr>
            <a:r>
              <a:rPr lang="en-US" altLang="zh-CN" dirty="0">
                <a:solidFill>
                  <a:srgbClr val="0070C0"/>
                </a:solidFill>
              </a:rPr>
              <a:t>    </a:t>
            </a:r>
            <a:r>
              <a:rPr lang="en-US" altLang="zh-CN" sz="2600" dirty="0">
                <a:solidFill>
                  <a:srgbClr val="0070C0"/>
                </a:solidFill>
              </a:rPr>
              <a:t>……</a:t>
            </a:r>
            <a:r>
              <a:rPr lang="en-US" altLang="zh-CN" dirty="0">
                <a:solidFill>
                  <a:srgbClr val="0070C0"/>
                </a:solidFill>
              </a:rPr>
              <a:t> </a:t>
            </a:r>
          </a:p>
          <a:p>
            <a:pPr lvl="1">
              <a:buNone/>
            </a:pPr>
            <a:r>
              <a:rPr lang="en-US" altLang="zh-CN" dirty="0">
                <a:solidFill>
                  <a:srgbClr val="0070C0"/>
                </a:solidFill>
              </a:rPr>
              <a:t>   </a:t>
            </a:r>
            <a:r>
              <a:rPr lang="en-US" altLang="zh-CN" sz="2600" dirty="0" err="1">
                <a:solidFill>
                  <a:srgbClr val="0070C0"/>
                </a:solidFill>
              </a:rPr>
              <a:t>func</a:t>
            </a:r>
            <a:r>
              <a:rPr lang="en-US" altLang="zh-CN" sz="2600" dirty="0">
                <a:solidFill>
                  <a:srgbClr val="0070C0"/>
                </a:solidFill>
              </a:rPr>
              <a:t>(</a:t>
            </a:r>
            <a:r>
              <a:rPr lang="en-US" altLang="zh-CN" sz="2600" dirty="0">
                <a:solidFill>
                  <a:srgbClr val="00B0F0"/>
                </a:solidFill>
              </a:rPr>
              <a:t>Student("lisi",70)</a:t>
            </a:r>
            <a:r>
              <a:rPr lang="en-US" altLang="zh-CN" sz="2600" dirty="0">
                <a:solidFill>
                  <a:srgbClr val="0070C0"/>
                </a:solidFill>
              </a:rPr>
              <a:t>);  </a:t>
            </a:r>
            <a:r>
              <a:rPr lang="en-US" altLang="zh-CN" sz="2000" dirty="0">
                <a:solidFill>
                  <a:srgbClr val="7030A0"/>
                </a:solidFill>
              </a:rPr>
              <a:t>//</a:t>
            </a:r>
            <a:r>
              <a:rPr lang="zh-CN" altLang="en-US" sz="2000" dirty="0">
                <a:solidFill>
                  <a:srgbClr val="7030A0"/>
                </a:solidFill>
              </a:rPr>
              <a:t>无名对象，一次性对象</a:t>
            </a:r>
            <a:endParaRPr lang="en-US" altLang="zh-CN" sz="2400" dirty="0">
              <a:solidFill>
                <a:srgbClr val="7030A0"/>
              </a:solidFill>
            </a:endParaRPr>
          </a:p>
          <a:p>
            <a:pPr lvl="1">
              <a:buNone/>
            </a:pPr>
            <a:r>
              <a:rPr lang="en-US" altLang="zh-CN" sz="2400" dirty="0">
                <a:solidFill>
                  <a:srgbClr val="0070C0"/>
                </a:solidFill>
              </a:rPr>
              <a:t> </a:t>
            </a:r>
            <a:r>
              <a:rPr lang="en-US" altLang="zh-CN" sz="2000" dirty="0">
                <a:solidFill>
                  <a:srgbClr val="0070C0"/>
                </a:solidFill>
              </a:rPr>
              <a:t>    </a:t>
            </a:r>
            <a:endParaRPr lang="zh-CN" altLang="en-US" sz="2800" dirty="0">
              <a:solidFill>
                <a:srgbClr val="0070C0"/>
              </a:solidFill>
              <a:latin typeface="+mn-ea"/>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15</a:t>
            </a:fld>
            <a:endParaRPr kumimoji="1" lang="zh-CN" altLang="en-US"/>
          </a:p>
        </p:txBody>
      </p:sp>
    </p:spTree>
    <p:extLst>
      <p:ext uri="{BB962C8B-B14F-4D97-AF65-F5344CB8AC3E}">
        <p14:creationId xmlns:p14="http://schemas.microsoft.com/office/powerpoint/2010/main" val="908239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4.2.4  </a:t>
            </a:r>
            <a:r>
              <a:rPr lang="zh-CN" altLang="en-US" sz="3200" b="1" dirty="0">
                <a:ea typeface="+mj-ea"/>
              </a:rPr>
              <a:t>构造函数的执行过程</a:t>
            </a:r>
            <a:endParaRPr lang="zh-CN" altLang="en-US" sz="3600" b="1" dirty="0">
              <a:latin typeface="+mj-ea"/>
              <a:ea typeface="+mj-ea"/>
            </a:endParaRPr>
          </a:p>
        </p:txBody>
      </p:sp>
      <p:sp>
        <p:nvSpPr>
          <p:cNvPr id="4" name="内容占位符 3"/>
          <p:cNvSpPr>
            <a:spLocks noGrp="1"/>
          </p:cNvSpPr>
          <p:nvPr>
            <p:ph idx="1"/>
          </p:nvPr>
        </p:nvSpPr>
        <p:spPr>
          <a:xfrm>
            <a:off x="669304" y="1640265"/>
            <a:ext cx="7918106" cy="4725512"/>
          </a:xfrm>
        </p:spPr>
        <p:txBody>
          <a:bodyPr>
            <a:normAutofit/>
          </a:bodyPr>
          <a:lstStyle/>
          <a:p>
            <a:pPr marL="357188" indent="-357188">
              <a:buFont typeface="Wingdings" panose="05000000000000000000" pitchFamily="2" charset="2"/>
              <a:buChar char="Ø"/>
              <a:tabLst>
                <a:tab pos="442913" algn="l"/>
              </a:tabLst>
            </a:pPr>
            <a:r>
              <a:rPr lang="zh-CN" altLang="en-US" sz="2800" dirty="0">
                <a:latin typeface="+mn-ea"/>
              </a:rPr>
              <a:t>先构造对象的每个成员（按定义顺序），再执行函数体代码</a:t>
            </a:r>
            <a:endParaRPr lang="en-US" altLang="zh-CN" sz="2800" dirty="0">
              <a:latin typeface="+mn-ea"/>
            </a:endParaRPr>
          </a:p>
          <a:p>
            <a:pPr marL="357188" indent="-357188">
              <a:lnSpc>
                <a:spcPct val="120000"/>
              </a:lnSpc>
              <a:spcBef>
                <a:spcPts val="1200"/>
              </a:spcBef>
              <a:buFont typeface="Wingdings" panose="05000000000000000000" pitchFamily="2" charset="2"/>
              <a:buChar char="Ø"/>
            </a:pPr>
            <a:r>
              <a:rPr lang="zh-CN" altLang="en-US" sz="2800" dirty="0"/>
              <a:t>当</a:t>
            </a:r>
            <a:r>
              <a:rPr lang="en-US" altLang="zh-CN" sz="2800" dirty="0"/>
              <a:t>A</a:t>
            </a:r>
            <a:r>
              <a:rPr lang="zh-CN" altLang="en-US" sz="2800" dirty="0"/>
              <a:t>类成员中包含一个</a:t>
            </a:r>
            <a:r>
              <a:rPr lang="en-US" altLang="zh-CN" sz="2800" dirty="0"/>
              <a:t>B</a:t>
            </a:r>
            <a:r>
              <a:rPr lang="zh-CN" altLang="en-US" sz="2800" dirty="0"/>
              <a:t>类的对象时，则构造</a:t>
            </a:r>
            <a:r>
              <a:rPr lang="en-US" altLang="zh-CN" sz="2800" dirty="0"/>
              <a:t>A</a:t>
            </a:r>
            <a:r>
              <a:rPr lang="zh-CN" altLang="en-US" sz="2800" dirty="0"/>
              <a:t>类对象时，</a:t>
            </a:r>
            <a:r>
              <a:rPr lang="en-US" altLang="zh-CN" sz="2800" dirty="0"/>
              <a:t>B</a:t>
            </a:r>
            <a:r>
              <a:rPr lang="zh-CN" altLang="en-US" sz="2800" dirty="0"/>
              <a:t>类的构造函数也将被自动调用</a:t>
            </a:r>
            <a:endParaRPr lang="en-US" altLang="zh-CN" sz="2800" dirty="0"/>
          </a:p>
          <a:p>
            <a:pPr marL="457200" lvl="1" indent="0">
              <a:spcBef>
                <a:spcPct val="0"/>
              </a:spcBef>
              <a:buNone/>
            </a:pPr>
            <a:r>
              <a:rPr lang="en-US" altLang="zh-CN" sz="2400" dirty="0">
                <a:solidFill>
                  <a:srgbClr val="0070C0"/>
                </a:solidFill>
              </a:rPr>
              <a:t>class  Student</a:t>
            </a:r>
            <a:r>
              <a:rPr lang="en-US" altLang="zh-CN" sz="1600" dirty="0">
                <a:solidFill>
                  <a:srgbClr val="0070C0"/>
                </a:solidFill>
              </a:rPr>
              <a:t> </a:t>
            </a:r>
            <a:r>
              <a:rPr lang="en-US" altLang="zh-CN" sz="2400" dirty="0">
                <a:solidFill>
                  <a:srgbClr val="0070C0"/>
                </a:solidFill>
              </a:rPr>
              <a:t>{</a:t>
            </a:r>
          </a:p>
          <a:p>
            <a:pPr marL="457200" lvl="1" indent="0">
              <a:spcBef>
                <a:spcPct val="0"/>
              </a:spcBef>
              <a:buNone/>
            </a:pPr>
            <a:r>
              <a:rPr lang="en-US" altLang="zh-CN" sz="2400" dirty="0">
                <a:solidFill>
                  <a:srgbClr val="0070C0"/>
                </a:solidFill>
              </a:rPr>
              <a:t>public:   </a:t>
            </a:r>
          </a:p>
          <a:p>
            <a:pPr marL="457200" lvl="1" indent="0">
              <a:spcBef>
                <a:spcPct val="0"/>
              </a:spcBef>
              <a:buNone/>
            </a:pPr>
            <a:r>
              <a:rPr lang="en-US" altLang="zh-CN" sz="2400" dirty="0">
                <a:solidFill>
                  <a:srgbClr val="0070C0"/>
                </a:solidFill>
              </a:rPr>
              <a:t>       //</a:t>
            </a:r>
            <a:r>
              <a:rPr lang="zh-CN" altLang="en-US" sz="2400" dirty="0">
                <a:solidFill>
                  <a:srgbClr val="0070C0"/>
                </a:solidFill>
              </a:rPr>
              <a:t>略</a:t>
            </a:r>
            <a:endParaRPr lang="en-US" altLang="zh-CN" sz="2400" dirty="0">
              <a:solidFill>
                <a:srgbClr val="0070C0"/>
              </a:solidFill>
            </a:endParaRPr>
          </a:p>
          <a:p>
            <a:pPr marL="457200" lvl="1" indent="0">
              <a:spcBef>
                <a:spcPct val="0"/>
              </a:spcBef>
              <a:buNone/>
            </a:pPr>
            <a:r>
              <a:rPr lang="en-US" altLang="zh-CN" sz="2400" dirty="0">
                <a:solidFill>
                  <a:srgbClr val="0070C0"/>
                </a:solidFill>
              </a:rPr>
              <a:t>protected</a:t>
            </a:r>
            <a:r>
              <a:rPr lang="zh-CN" altLang="en-US" sz="2400" dirty="0">
                <a:solidFill>
                  <a:srgbClr val="0070C0"/>
                </a:solidFill>
              </a:rPr>
              <a:t>：</a:t>
            </a:r>
            <a:endParaRPr lang="en-US" altLang="zh-CN" sz="2400" dirty="0">
              <a:solidFill>
                <a:srgbClr val="0070C0"/>
              </a:solidFill>
            </a:endParaRPr>
          </a:p>
          <a:p>
            <a:pPr marL="457200" lvl="1" indent="0">
              <a:spcBef>
                <a:spcPct val="0"/>
              </a:spcBef>
              <a:buNone/>
            </a:pPr>
            <a:r>
              <a:rPr lang="en-US" altLang="zh-CN" sz="2400" dirty="0">
                <a:solidFill>
                  <a:srgbClr val="0070C0"/>
                </a:solidFill>
              </a:rPr>
              <a:t>       char  name[10];</a:t>
            </a:r>
          </a:p>
          <a:p>
            <a:pPr marL="457200" lvl="1" indent="0">
              <a:spcBef>
                <a:spcPct val="0"/>
              </a:spcBef>
              <a:buNone/>
            </a:pPr>
            <a:r>
              <a:rPr lang="en-US" altLang="zh-CN" sz="2400" dirty="0">
                <a:solidFill>
                  <a:srgbClr val="0070C0"/>
                </a:solidFill>
              </a:rPr>
              <a:t>       </a:t>
            </a:r>
            <a:r>
              <a:rPr lang="en-US" altLang="zh-CN" sz="2400" dirty="0" err="1">
                <a:solidFill>
                  <a:srgbClr val="0000FF"/>
                </a:solidFill>
              </a:rPr>
              <a:t>Tdate</a:t>
            </a:r>
            <a:r>
              <a:rPr lang="en-US" altLang="zh-CN" sz="2400" dirty="0">
                <a:solidFill>
                  <a:srgbClr val="0000FF"/>
                </a:solidFill>
              </a:rPr>
              <a:t>  birthday;    </a:t>
            </a:r>
            <a:r>
              <a:rPr lang="en-US" altLang="zh-CN" sz="2000" dirty="0">
                <a:solidFill>
                  <a:srgbClr val="7030A0"/>
                </a:solidFill>
              </a:rPr>
              <a:t>//</a:t>
            </a:r>
            <a:r>
              <a:rPr lang="zh-CN" altLang="en-US" sz="2000" dirty="0">
                <a:solidFill>
                  <a:srgbClr val="7030A0"/>
                </a:solidFill>
              </a:rPr>
              <a:t>其他类的对象</a:t>
            </a:r>
            <a:endParaRPr lang="en-US" altLang="zh-CN" sz="2400" dirty="0">
              <a:solidFill>
                <a:srgbClr val="7030A0"/>
              </a:solidFill>
            </a:endParaRPr>
          </a:p>
          <a:p>
            <a:pPr marL="457200" lvl="1" indent="0">
              <a:lnSpc>
                <a:spcPct val="70000"/>
              </a:lnSpc>
              <a:spcBef>
                <a:spcPct val="0"/>
              </a:spcBef>
              <a:buNone/>
            </a:pPr>
            <a:r>
              <a:rPr lang="en-US" altLang="zh-CN" sz="2400" dirty="0">
                <a:solidFill>
                  <a:srgbClr val="0070C0"/>
                </a:solidFill>
              </a:rPr>
              <a:t>};</a:t>
            </a:r>
          </a:p>
          <a:p>
            <a:pPr marL="357188" indent="-357188">
              <a:buFont typeface="Wingdings" panose="05000000000000000000" pitchFamily="2" charset="2"/>
              <a:buChar char="Ø"/>
              <a:tabLst>
                <a:tab pos="442913" algn="l"/>
              </a:tabLst>
            </a:pPr>
            <a:endParaRPr lang="en-US" altLang="zh-CN" sz="2400" dirty="0">
              <a:solidFill>
                <a:srgbClr val="1619AC"/>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16</a:t>
            </a:fld>
            <a:endParaRPr kumimoji="1" lang="zh-CN" altLang="en-US"/>
          </a:p>
        </p:txBody>
      </p:sp>
      <p:sp>
        <p:nvSpPr>
          <p:cNvPr id="5" name="标注: 弯曲线形 4">
            <a:extLst>
              <a:ext uri="{FF2B5EF4-FFF2-40B4-BE49-F238E27FC236}">
                <a16:creationId xmlns:a16="http://schemas.microsoft.com/office/drawing/2014/main" id="{454C6B00-7114-44C0-8A97-D6EA5AC941A2}"/>
              </a:ext>
            </a:extLst>
          </p:cNvPr>
          <p:cNvSpPr/>
          <p:nvPr/>
        </p:nvSpPr>
        <p:spPr>
          <a:xfrm>
            <a:off x="5656954" y="4319920"/>
            <a:ext cx="2554357" cy="645735"/>
          </a:xfrm>
          <a:prstGeom prst="borderCallout2">
            <a:avLst>
              <a:gd name="adj1" fmla="val 18750"/>
              <a:gd name="adj2" fmla="val -162"/>
              <a:gd name="adj3" fmla="val 18750"/>
              <a:gd name="adj4" fmla="val -8107"/>
              <a:gd name="adj5" fmla="val -89134"/>
              <a:gd name="adj6" fmla="val -23733"/>
            </a:avLst>
          </a:prstGeom>
          <a:solidFill>
            <a:schemeClr val="bg1"/>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dirty="0">
                <a:solidFill>
                  <a:schemeClr val="accent6">
                    <a:lumMod val="75000"/>
                  </a:schemeClr>
                </a:solidFill>
              </a:rPr>
              <a:t>演示：</a:t>
            </a:r>
            <a:r>
              <a:rPr lang="en-US" altLang="zh-CN" sz="2400" dirty="0">
                <a:solidFill>
                  <a:schemeClr val="accent6">
                    <a:lumMod val="75000"/>
                  </a:schemeClr>
                </a:solidFill>
              </a:rPr>
              <a:t>wjp35.cpp</a:t>
            </a:r>
            <a:endParaRPr lang="zh-CN" altLang="en-US" sz="2400" dirty="0">
              <a:solidFill>
                <a:schemeClr val="accent6">
                  <a:lumMod val="75000"/>
                </a:schemeClr>
              </a:solidFill>
            </a:endParaRPr>
          </a:p>
        </p:txBody>
      </p:sp>
    </p:spTree>
    <p:extLst>
      <p:ext uri="{BB962C8B-B14F-4D97-AF65-F5344CB8AC3E}">
        <p14:creationId xmlns:p14="http://schemas.microsoft.com/office/powerpoint/2010/main" val="409061858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4.2.4  </a:t>
            </a:r>
            <a:r>
              <a:rPr lang="zh-CN" altLang="en-US" sz="3200" b="1" dirty="0">
                <a:ea typeface="+mj-ea"/>
              </a:rPr>
              <a:t>构造函数的执行过程</a:t>
            </a:r>
            <a:endParaRPr lang="zh-CN" altLang="en-US" sz="3600" b="1" dirty="0">
              <a:latin typeface="+mj-ea"/>
              <a:ea typeface="+mj-ea"/>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17</a:t>
            </a:fld>
            <a:endParaRPr kumimoji="1" lang="zh-CN" altLang="en-US"/>
          </a:p>
        </p:txBody>
      </p:sp>
      <p:sp>
        <p:nvSpPr>
          <p:cNvPr id="9" name="Rectangle 2">
            <a:extLst>
              <a:ext uri="{FF2B5EF4-FFF2-40B4-BE49-F238E27FC236}">
                <a16:creationId xmlns:a16="http://schemas.microsoft.com/office/drawing/2014/main" id="{6DBBD063-90E8-4470-A2F6-B0395595F83A}"/>
              </a:ext>
            </a:extLst>
          </p:cNvPr>
          <p:cNvSpPr txBox="1">
            <a:spLocks noChangeArrowheads="1"/>
          </p:cNvSpPr>
          <p:nvPr/>
        </p:nvSpPr>
        <p:spPr>
          <a:xfrm>
            <a:off x="611188" y="1674960"/>
            <a:ext cx="7772400" cy="4473921"/>
          </a:xfrm>
          <a:prstGeom prst="rect">
            <a:avLst/>
          </a:prstGeom>
        </p:spPr>
        <p:txBody>
          <a:bodyPr vert="horz" lIns="91440" tIns="45720" rIns="91440" bIns="45720" rtlCol="0">
            <a:normAutofit fontScale="92500" lnSpcReduction="10000"/>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zh-CN" altLang="en-US" sz="2800" dirty="0"/>
              <a:t>构造函数的执行过程：调用</a:t>
            </a:r>
            <a:r>
              <a:rPr lang="en-US" altLang="zh-CN" sz="2800" dirty="0"/>
              <a:t>pair() </a:t>
            </a:r>
          </a:p>
          <a:p>
            <a:pPr lvl="1">
              <a:lnSpc>
                <a:spcPct val="120000"/>
              </a:lnSpc>
            </a:pPr>
            <a:r>
              <a:rPr lang="zh-CN" altLang="en-US" sz="2600" dirty="0">
                <a:solidFill>
                  <a:srgbClr val="002060"/>
                </a:solidFill>
              </a:rPr>
              <a:t>首先构造各个成员</a:t>
            </a:r>
          </a:p>
          <a:p>
            <a:pPr lvl="2"/>
            <a:r>
              <a:rPr lang="zh-CN" altLang="en-US" sz="2600" dirty="0">
                <a:solidFill>
                  <a:srgbClr val="1619AC"/>
                </a:solidFill>
              </a:rPr>
              <a:t>构造对象</a:t>
            </a:r>
            <a:r>
              <a:rPr lang="en-US" altLang="zh-CN" sz="2600" dirty="0">
                <a:solidFill>
                  <a:srgbClr val="1619AC"/>
                </a:solidFill>
              </a:rPr>
              <a:t>s</a:t>
            </a:r>
            <a:endParaRPr lang="zh-CN" altLang="en-US" sz="2600" dirty="0">
              <a:solidFill>
                <a:srgbClr val="1619AC"/>
              </a:solidFill>
            </a:endParaRPr>
          </a:p>
          <a:p>
            <a:pPr lvl="3">
              <a:lnSpc>
                <a:spcPct val="90000"/>
              </a:lnSpc>
            </a:pPr>
            <a:r>
              <a:rPr lang="zh-CN" altLang="en-US" sz="2400" dirty="0">
                <a:solidFill>
                  <a:srgbClr val="0070C0"/>
                </a:solidFill>
              </a:rPr>
              <a:t>调用</a:t>
            </a:r>
            <a:r>
              <a:rPr lang="en-US" altLang="zh-CN" sz="2400" dirty="0">
                <a:solidFill>
                  <a:srgbClr val="0070C0"/>
                </a:solidFill>
              </a:rPr>
              <a:t>Student()：</a:t>
            </a:r>
          </a:p>
          <a:p>
            <a:pPr lvl="4">
              <a:lnSpc>
                <a:spcPct val="90000"/>
              </a:lnSpc>
              <a:buFont typeface="Wingdings" panose="05000000000000000000" pitchFamily="2" charset="2"/>
              <a:buChar char="l"/>
            </a:pPr>
            <a:r>
              <a:rPr lang="zh-CN" altLang="en-US" sz="2200" dirty="0">
                <a:solidFill>
                  <a:srgbClr val="0070C0"/>
                </a:solidFill>
              </a:rPr>
              <a:t>给成员</a:t>
            </a:r>
            <a:r>
              <a:rPr lang="en-US" altLang="zh-CN" sz="2200" dirty="0" err="1">
                <a:solidFill>
                  <a:srgbClr val="0070C0"/>
                </a:solidFill>
              </a:rPr>
              <a:t>n、score</a:t>
            </a:r>
            <a:r>
              <a:rPr lang="zh-CN" altLang="en-US" sz="2200" dirty="0">
                <a:solidFill>
                  <a:srgbClr val="0070C0"/>
                </a:solidFill>
              </a:rPr>
              <a:t>分配空间 </a:t>
            </a:r>
          </a:p>
          <a:p>
            <a:pPr lvl="4">
              <a:lnSpc>
                <a:spcPct val="90000"/>
              </a:lnSpc>
              <a:buFont typeface="Wingdings" panose="05000000000000000000" pitchFamily="2" charset="2"/>
              <a:buChar char="l"/>
            </a:pPr>
            <a:r>
              <a:rPr lang="zh-CN" altLang="en-US" sz="2200" dirty="0">
                <a:solidFill>
                  <a:srgbClr val="0070C0"/>
                </a:solidFill>
              </a:rPr>
              <a:t>执行代码，输出</a:t>
            </a:r>
            <a:r>
              <a:rPr lang="en-US" altLang="zh-CN" sz="2200" dirty="0">
                <a:solidFill>
                  <a:srgbClr val="0070C0"/>
                </a:solidFill>
              </a:rPr>
              <a:t>student</a:t>
            </a:r>
          </a:p>
          <a:p>
            <a:pPr lvl="2">
              <a:lnSpc>
                <a:spcPct val="90000"/>
              </a:lnSpc>
            </a:pPr>
            <a:r>
              <a:rPr lang="zh-CN" altLang="en-US" sz="2600" dirty="0">
                <a:solidFill>
                  <a:srgbClr val="1619AC"/>
                </a:solidFill>
              </a:rPr>
              <a:t>构造对象</a:t>
            </a:r>
            <a:r>
              <a:rPr lang="en-US" altLang="zh-CN" sz="2600" dirty="0">
                <a:solidFill>
                  <a:srgbClr val="1619AC"/>
                </a:solidFill>
              </a:rPr>
              <a:t>t</a:t>
            </a:r>
            <a:endParaRPr lang="zh-CN" altLang="en-US" sz="2600" dirty="0">
              <a:solidFill>
                <a:srgbClr val="1619AC"/>
              </a:solidFill>
            </a:endParaRPr>
          </a:p>
          <a:p>
            <a:pPr lvl="3">
              <a:lnSpc>
                <a:spcPct val="90000"/>
              </a:lnSpc>
            </a:pPr>
            <a:r>
              <a:rPr lang="zh-CN" altLang="en-US" sz="2400" dirty="0">
                <a:solidFill>
                  <a:srgbClr val="0070C0"/>
                </a:solidFill>
              </a:rPr>
              <a:t>调用</a:t>
            </a:r>
            <a:r>
              <a:rPr lang="en-US" altLang="zh-CN" sz="2400" dirty="0">
                <a:solidFill>
                  <a:srgbClr val="0070C0"/>
                </a:solidFill>
              </a:rPr>
              <a:t>Teacher()：</a:t>
            </a:r>
          </a:p>
          <a:p>
            <a:pPr lvl="4">
              <a:lnSpc>
                <a:spcPct val="90000"/>
              </a:lnSpc>
              <a:buFont typeface="Wingdings" panose="05000000000000000000" pitchFamily="2" charset="2"/>
              <a:buChar char="l"/>
            </a:pPr>
            <a:r>
              <a:rPr lang="zh-CN" altLang="en-US" sz="2200" dirty="0">
                <a:solidFill>
                  <a:srgbClr val="0070C0"/>
                </a:solidFill>
              </a:rPr>
              <a:t>给成员</a:t>
            </a:r>
            <a:r>
              <a:rPr lang="en-US" altLang="zh-CN" sz="2200" dirty="0">
                <a:solidFill>
                  <a:srgbClr val="0070C0"/>
                </a:solidFill>
              </a:rPr>
              <a:t>age</a:t>
            </a:r>
            <a:r>
              <a:rPr lang="zh-CN" altLang="en-US" sz="2200" dirty="0">
                <a:solidFill>
                  <a:srgbClr val="0070C0"/>
                </a:solidFill>
              </a:rPr>
              <a:t>分配空间 </a:t>
            </a:r>
          </a:p>
          <a:p>
            <a:pPr lvl="4">
              <a:lnSpc>
                <a:spcPct val="90000"/>
              </a:lnSpc>
              <a:buFont typeface="Wingdings" panose="05000000000000000000" pitchFamily="2" charset="2"/>
              <a:buChar char="l"/>
            </a:pPr>
            <a:r>
              <a:rPr lang="zh-CN" altLang="en-US" sz="2200" dirty="0">
                <a:solidFill>
                  <a:srgbClr val="0070C0"/>
                </a:solidFill>
              </a:rPr>
              <a:t>执行代码，输出</a:t>
            </a:r>
            <a:r>
              <a:rPr lang="en-US" altLang="zh-CN" sz="2200" dirty="0">
                <a:solidFill>
                  <a:srgbClr val="0070C0"/>
                </a:solidFill>
              </a:rPr>
              <a:t>teacher</a:t>
            </a:r>
          </a:p>
          <a:p>
            <a:pPr lvl="2">
              <a:lnSpc>
                <a:spcPct val="90000"/>
              </a:lnSpc>
            </a:pPr>
            <a:r>
              <a:rPr lang="zh-CN" altLang="en-US" sz="2600" dirty="0">
                <a:solidFill>
                  <a:srgbClr val="1619AC"/>
                </a:solidFill>
              </a:rPr>
              <a:t>给变量</a:t>
            </a:r>
            <a:r>
              <a:rPr lang="en-US" altLang="zh-CN" sz="2600" dirty="0">
                <a:solidFill>
                  <a:srgbClr val="1619AC"/>
                </a:solidFill>
              </a:rPr>
              <a:t>num</a:t>
            </a:r>
            <a:r>
              <a:rPr lang="zh-CN" altLang="en-US" sz="2600" dirty="0">
                <a:solidFill>
                  <a:srgbClr val="1619AC"/>
                </a:solidFill>
              </a:rPr>
              <a:t>分配空间</a:t>
            </a:r>
          </a:p>
          <a:p>
            <a:pPr lvl="1">
              <a:lnSpc>
                <a:spcPct val="120000"/>
              </a:lnSpc>
            </a:pPr>
            <a:r>
              <a:rPr lang="zh-CN" altLang="en-US" sz="2600" dirty="0">
                <a:solidFill>
                  <a:srgbClr val="002060"/>
                </a:solidFill>
              </a:rPr>
              <a:t>执行函数体的代码，输出</a:t>
            </a:r>
            <a:r>
              <a:rPr lang="en-US" altLang="zh-CN" sz="2600" dirty="0">
                <a:solidFill>
                  <a:srgbClr val="002060"/>
                </a:solidFill>
              </a:rPr>
              <a:t>pair</a:t>
            </a:r>
          </a:p>
        </p:txBody>
      </p:sp>
      <p:grpSp>
        <p:nvGrpSpPr>
          <p:cNvPr id="10" name="Group 19">
            <a:extLst>
              <a:ext uri="{FF2B5EF4-FFF2-40B4-BE49-F238E27FC236}">
                <a16:creationId xmlns:a16="http://schemas.microsoft.com/office/drawing/2014/main" id="{3B69D8A7-001B-4FBD-92E7-10A78DC035F0}"/>
              </a:ext>
            </a:extLst>
          </p:cNvPr>
          <p:cNvGrpSpPr>
            <a:grpSpLocks/>
          </p:cNvGrpSpPr>
          <p:nvPr/>
        </p:nvGrpSpPr>
        <p:grpSpPr bwMode="auto">
          <a:xfrm>
            <a:off x="5898408" y="2011618"/>
            <a:ext cx="968236" cy="3929795"/>
            <a:chOff x="4416" y="528"/>
            <a:chExt cx="576" cy="3120"/>
          </a:xfrm>
        </p:grpSpPr>
        <p:sp>
          <p:nvSpPr>
            <p:cNvPr id="11" name="Rectangle 6">
              <a:extLst>
                <a:ext uri="{FF2B5EF4-FFF2-40B4-BE49-F238E27FC236}">
                  <a16:creationId xmlns:a16="http://schemas.microsoft.com/office/drawing/2014/main" id="{FB7263FA-0C0B-4315-9CA2-5EE52A44BA77}"/>
                </a:ext>
              </a:extLst>
            </p:cNvPr>
            <p:cNvSpPr>
              <a:spLocks noChangeArrowheads="1"/>
            </p:cNvSpPr>
            <p:nvPr/>
          </p:nvSpPr>
          <p:spPr bwMode="auto">
            <a:xfrm>
              <a:off x="4416" y="528"/>
              <a:ext cx="576" cy="312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 name="Line 7">
              <a:extLst>
                <a:ext uri="{FF2B5EF4-FFF2-40B4-BE49-F238E27FC236}">
                  <a16:creationId xmlns:a16="http://schemas.microsoft.com/office/drawing/2014/main" id="{7AFCD759-6511-408A-BCA8-51046181B535}"/>
                </a:ext>
              </a:extLst>
            </p:cNvPr>
            <p:cNvSpPr>
              <a:spLocks noChangeShapeType="1"/>
            </p:cNvSpPr>
            <p:nvPr/>
          </p:nvSpPr>
          <p:spPr bwMode="auto">
            <a:xfrm>
              <a:off x="4416" y="76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8">
              <a:extLst>
                <a:ext uri="{FF2B5EF4-FFF2-40B4-BE49-F238E27FC236}">
                  <a16:creationId xmlns:a16="http://schemas.microsoft.com/office/drawing/2014/main" id="{DD85EE47-9892-48D3-8781-3DCDDCD2AA07}"/>
                </a:ext>
              </a:extLst>
            </p:cNvPr>
            <p:cNvSpPr>
              <a:spLocks noChangeShapeType="1"/>
            </p:cNvSpPr>
            <p:nvPr/>
          </p:nvSpPr>
          <p:spPr bwMode="auto">
            <a:xfrm>
              <a:off x="4416" y="100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9">
              <a:extLst>
                <a:ext uri="{FF2B5EF4-FFF2-40B4-BE49-F238E27FC236}">
                  <a16:creationId xmlns:a16="http://schemas.microsoft.com/office/drawing/2014/main" id="{EA909B7F-5DE6-46DC-BE87-17EB100BA9EC}"/>
                </a:ext>
              </a:extLst>
            </p:cNvPr>
            <p:cNvSpPr>
              <a:spLocks noChangeShapeType="1"/>
            </p:cNvSpPr>
            <p:nvPr/>
          </p:nvSpPr>
          <p:spPr bwMode="auto">
            <a:xfrm>
              <a:off x="4416" y="124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0">
              <a:extLst>
                <a:ext uri="{FF2B5EF4-FFF2-40B4-BE49-F238E27FC236}">
                  <a16:creationId xmlns:a16="http://schemas.microsoft.com/office/drawing/2014/main" id="{F03BFDC6-183B-471F-A05F-DC9A78672877}"/>
                </a:ext>
              </a:extLst>
            </p:cNvPr>
            <p:cNvSpPr>
              <a:spLocks noChangeShapeType="1"/>
            </p:cNvSpPr>
            <p:nvPr/>
          </p:nvSpPr>
          <p:spPr bwMode="auto">
            <a:xfrm>
              <a:off x="4416" y="148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1">
              <a:extLst>
                <a:ext uri="{FF2B5EF4-FFF2-40B4-BE49-F238E27FC236}">
                  <a16:creationId xmlns:a16="http://schemas.microsoft.com/office/drawing/2014/main" id="{6D66177D-B77A-4741-BE60-D4E7C0A080B8}"/>
                </a:ext>
              </a:extLst>
            </p:cNvPr>
            <p:cNvSpPr>
              <a:spLocks noChangeShapeType="1"/>
            </p:cNvSpPr>
            <p:nvPr/>
          </p:nvSpPr>
          <p:spPr bwMode="auto">
            <a:xfrm>
              <a:off x="4416" y="172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12">
              <a:extLst>
                <a:ext uri="{FF2B5EF4-FFF2-40B4-BE49-F238E27FC236}">
                  <a16:creationId xmlns:a16="http://schemas.microsoft.com/office/drawing/2014/main" id="{FA03A39C-0DD6-4DA0-99FB-6A899369E6CC}"/>
                </a:ext>
              </a:extLst>
            </p:cNvPr>
            <p:cNvSpPr>
              <a:spLocks noChangeShapeType="1"/>
            </p:cNvSpPr>
            <p:nvPr/>
          </p:nvSpPr>
          <p:spPr bwMode="auto">
            <a:xfrm>
              <a:off x="4416" y="196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13">
              <a:extLst>
                <a:ext uri="{FF2B5EF4-FFF2-40B4-BE49-F238E27FC236}">
                  <a16:creationId xmlns:a16="http://schemas.microsoft.com/office/drawing/2014/main" id="{2A160231-5866-4BE3-B113-4C9616540F76}"/>
                </a:ext>
              </a:extLst>
            </p:cNvPr>
            <p:cNvSpPr>
              <a:spLocks noChangeShapeType="1"/>
            </p:cNvSpPr>
            <p:nvPr/>
          </p:nvSpPr>
          <p:spPr bwMode="auto">
            <a:xfrm>
              <a:off x="4416" y="220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4">
              <a:extLst>
                <a:ext uri="{FF2B5EF4-FFF2-40B4-BE49-F238E27FC236}">
                  <a16:creationId xmlns:a16="http://schemas.microsoft.com/office/drawing/2014/main" id="{DA5661DC-A10D-486F-8B0B-32DACD9531C3}"/>
                </a:ext>
              </a:extLst>
            </p:cNvPr>
            <p:cNvSpPr>
              <a:spLocks noChangeShapeType="1"/>
            </p:cNvSpPr>
            <p:nvPr/>
          </p:nvSpPr>
          <p:spPr bwMode="auto">
            <a:xfrm>
              <a:off x="4416" y="244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15">
              <a:extLst>
                <a:ext uri="{FF2B5EF4-FFF2-40B4-BE49-F238E27FC236}">
                  <a16:creationId xmlns:a16="http://schemas.microsoft.com/office/drawing/2014/main" id="{50B5BCD7-97C3-4FCA-A048-AA734E094749}"/>
                </a:ext>
              </a:extLst>
            </p:cNvPr>
            <p:cNvSpPr>
              <a:spLocks noChangeShapeType="1"/>
            </p:cNvSpPr>
            <p:nvPr/>
          </p:nvSpPr>
          <p:spPr bwMode="auto">
            <a:xfrm>
              <a:off x="4416" y="268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16">
              <a:extLst>
                <a:ext uri="{FF2B5EF4-FFF2-40B4-BE49-F238E27FC236}">
                  <a16:creationId xmlns:a16="http://schemas.microsoft.com/office/drawing/2014/main" id="{4ECDC221-93D2-4B1D-8D20-2E8A1FDE26E6}"/>
                </a:ext>
              </a:extLst>
            </p:cNvPr>
            <p:cNvSpPr>
              <a:spLocks noChangeShapeType="1"/>
            </p:cNvSpPr>
            <p:nvPr/>
          </p:nvSpPr>
          <p:spPr bwMode="auto">
            <a:xfrm>
              <a:off x="4416" y="292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17">
              <a:extLst>
                <a:ext uri="{FF2B5EF4-FFF2-40B4-BE49-F238E27FC236}">
                  <a16:creationId xmlns:a16="http://schemas.microsoft.com/office/drawing/2014/main" id="{76B22C84-B310-43A4-92B5-A0F566C9858A}"/>
                </a:ext>
              </a:extLst>
            </p:cNvPr>
            <p:cNvSpPr>
              <a:spLocks noChangeShapeType="1"/>
            </p:cNvSpPr>
            <p:nvPr/>
          </p:nvSpPr>
          <p:spPr bwMode="auto">
            <a:xfrm>
              <a:off x="4416" y="316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 name="Line 18">
              <a:extLst>
                <a:ext uri="{FF2B5EF4-FFF2-40B4-BE49-F238E27FC236}">
                  <a16:creationId xmlns:a16="http://schemas.microsoft.com/office/drawing/2014/main" id="{51E98398-038A-42CD-B01F-F8083392B639}"/>
                </a:ext>
              </a:extLst>
            </p:cNvPr>
            <p:cNvSpPr>
              <a:spLocks noChangeShapeType="1"/>
            </p:cNvSpPr>
            <p:nvPr/>
          </p:nvSpPr>
          <p:spPr bwMode="auto">
            <a:xfrm>
              <a:off x="4416" y="340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4" name="Text Box 20">
            <a:extLst>
              <a:ext uri="{FF2B5EF4-FFF2-40B4-BE49-F238E27FC236}">
                <a16:creationId xmlns:a16="http://schemas.microsoft.com/office/drawing/2014/main" id="{5676C151-FFF3-4CAE-874F-A84416F71B44}"/>
              </a:ext>
            </a:extLst>
          </p:cNvPr>
          <p:cNvSpPr txBox="1">
            <a:spLocks noChangeArrowheads="1"/>
          </p:cNvSpPr>
          <p:nvPr/>
        </p:nvSpPr>
        <p:spPr bwMode="auto">
          <a:xfrm>
            <a:off x="5901910" y="2325917"/>
            <a:ext cx="964734" cy="584775"/>
          </a:xfrm>
          <a:prstGeom prst="rect">
            <a:avLst/>
          </a:prstGeom>
          <a:solidFill>
            <a:srgbClr val="00FFFF">
              <a:alpha val="50195"/>
            </a:srgb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3200" dirty="0">
                <a:solidFill>
                  <a:srgbClr val="FF0000"/>
                </a:solidFill>
              </a:rPr>
              <a:t>n</a:t>
            </a:r>
            <a:endParaRPr lang="en-US" altLang="zh-CN" sz="3200" dirty="0"/>
          </a:p>
        </p:txBody>
      </p:sp>
      <p:sp>
        <p:nvSpPr>
          <p:cNvPr id="25" name="Text Box 21">
            <a:extLst>
              <a:ext uri="{FF2B5EF4-FFF2-40B4-BE49-F238E27FC236}">
                <a16:creationId xmlns:a16="http://schemas.microsoft.com/office/drawing/2014/main" id="{A04AF8B5-E862-4B2E-AA94-06E1473BCC28}"/>
              </a:ext>
            </a:extLst>
          </p:cNvPr>
          <p:cNvSpPr txBox="1">
            <a:spLocks noChangeArrowheads="1"/>
          </p:cNvSpPr>
          <p:nvPr/>
        </p:nvSpPr>
        <p:spPr bwMode="auto">
          <a:xfrm>
            <a:off x="5885988" y="4154550"/>
            <a:ext cx="968236" cy="569387"/>
          </a:xfrm>
          <a:prstGeom prst="rect">
            <a:avLst/>
          </a:prstGeom>
          <a:solidFill>
            <a:srgbClr val="00FF00">
              <a:alpha val="50195"/>
            </a:srgb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en-US" altLang="zh-CN" dirty="0">
                <a:solidFill>
                  <a:srgbClr val="FF0000"/>
                </a:solidFill>
              </a:rPr>
              <a:t>age</a:t>
            </a:r>
          </a:p>
          <a:p>
            <a:pPr algn="ctr"/>
            <a:endParaRPr lang="en-US" altLang="zh-CN" sz="700" dirty="0"/>
          </a:p>
        </p:txBody>
      </p:sp>
      <p:sp>
        <p:nvSpPr>
          <p:cNvPr id="26" name="Text Box 23">
            <a:extLst>
              <a:ext uri="{FF2B5EF4-FFF2-40B4-BE49-F238E27FC236}">
                <a16:creationId xmlns:a16="http://schemas.microsoft.com/office/drawing/2014/main" id="{336D1F98-5FB0-4019-9B9D-529C418541C5}"/>
              </a:ext>
            </a:extLst>
          </p:cNvPr>
          <p:cNvSpPr txBox="1">
            <a:spLocks noChangeArrowheads="1"/>
          </p:cNvSpPr>
          <p:nvPr/>
        </p:nvSpPr>
        <p:spPr bwMode="auto">
          <a:xfrm>
            <a:off x="5901910" y="4735329"/>
            <a:ext cx="952313" cy="597087"/>
          </a:xfrm>
          <a:prstGeom prst="rect">
            <a:avLst/>
          </a:prstGeom>
          <a:solidFill>
            <a:srgbClr val="7030A0">
              <a:alpha val="50195"/>
            </a:srgbClr>
          </a:solidFill>
          <a:ln>
            <a:noFill/>
          </a:ln>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20000"/>
              </a:lnSpc>
            </a:pPr>
            <a:r>
              <a:rPr lang="en-US" altLang="zh-CN" dirty="0">
                <a:solidFill>
                  <a:srgbClr val="FFFF00"/>
                </a:solidFill>
              </a:rPr>
              <a:t> num</a:t>
            </a:r>
          </a:p>
          <a:p>
            <a:pPr algn="ctr"/>
            <a:endParaRPr lang="en-US" altLang="zh-CN" sz="400" dirty="0">
              <a:solidFill>
                <a:srgbClr val="FFFF00"/>
              </a:solidFill>
            </a:endParaRPr>
          </a:p>
        </p:txBody>
      </p:sp>
      <p:sp>
        <p:nvSpPr>
          <p:cNvPr id="27" name="Text Box 24">
            <a:extLst>
              <a:ext uri="{FF2B5EF4-FFF2-40B4-BE49-F238E27FC236}">
                <a16:creationId xmlns:a16="http://schemas.microsoft.com/office/drawing/2014/main" id="{D87EE84F-A652-42C7-83C2-703CC47840A8}"/>
              </a:ext>
            </a:extLst>
          </p:cNvPr>
          <p:cNvSpPr txBox="1">
            <a:spLocks noChangeArrowheads="1"/>
          </p:cNvSpPr>
          <p:nvPr/>
        </p:nvSpPr>
        <p:spPr bwMode="auto">
          <a:xfrm>
            <a:off x="5898408" y="2909974"/>
            <a:ext cx="968236" cy="1216615"/>
          </a:xfrm>
          <a:prstGeom prst="rect">
            <a:avLst/>
          </a:prstGeom>
          <a:solidFill>
            <a:srgbClr val="0000FF">
              <a:alpha val="50195"/>
            </a:srgb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220000"/>
              </a:lnSpc>
              <a:spcBef>
                <a:spcPts val="1800"/>
              </a:spcBef>
            </a:pPr>
            <a:r>
              <a:rPr lang="en-US" altLang="zh-CN" dirty="0">
                <a:solidFill>
                  <a:srgbClr val="FFFF00"/>
                </a:solidFill>
              </a:rPr>
              <a:t>score</a:t>
            </a:r>
          </a:p>
          <a:p>
            <a:pPr algn="ctr">
              <a:lnSpc>
                <a:spcPct val="200000"/>
              </a:lnSpc>
              <a:spcBef>
                <a:spcPts val="600"/>
              </a:spcBef>
            </a:pPr>
            <a:endParaRPr lang="en-US" altLang="zh-CN" sz="900" dirty="0"/>
          </a:p>
        </p:txBody>
      </p:sp>
      <p:grpSp>
        <p:nvGrpSpPr>
          <p:cNvPr id="28" name="组合 25">
            <a:extLst>
              <a:ext uri="{FF2B5EF4-FFF2-40B4-BE49-F238E27FC236}">
                <a16:creationId xmlns:a16="http://schemas.microsoft.com/office/drawing/2014/main" id="{AE68D8B4-ED09-406C-BFD3-495AAECC784C}"/>
              </a:ext>
            </a:extLst>
          </p:cNvPr>
          <p:cNvGrpSpPr>
            <a:grpSpLocks/>
          </p:cNvGrpSpPr>
          <p:nvPr/>
        </p:nvGrpSpPr>
        <p:grpSpPr bwMode="auto">
          <a:xfrm>
            <a:off x="6985655" y="2346882"/>
            <a:ext cx="656523" cy="1780779"/>
            <a:chOff x="7614592" y="1402904"/>
            <a:chExt cx="521915" cy="1440160"/>
          </a:xfrm>
        </p:grpSpPr>
        <p:sp>
          <p:nvSpPr>
            <p:cNvPr id="29" name="右大括号 23">
              <a:extLst>
                <a:ext uri="{FF2B5EF4-FFF2-40B4-BE49-F238E27FC236}">
                  <a16:creationId xmlns:a16="http://schemas.microsoft.com/office/drawing/2014/main" id="{E49A7BBC-A075-453D-A844-8A20F4234915}"/>
                </a:ext>
              </a:extLst>
            </p:cNvPr>
            <p:cNvSpPr>
              <a:spLocks/>
            </p:cNvSpPr>
            <p:nvPr/>
          </p:nvSpPr>
          <p:spPr bwMode="auto">
            <a:xfrm>
              <a:off x="7614592" y="1402904"/>
              <a:ext cx="216024" cy="1440160"/>
            </a:xfrm>
            <a:prstGeom prst="rightBrace">
              <a:avLst>
                <a:gd name="adj1" fmla="val 30216"/>
                <a:gd name="adj2" fmla="val 50000"/>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 name="TextBox 24">
              <a:extLst>
                <a:ext uri="{FF2B5EF4-FFF2-40B4-BE49-F238E27FC236}">
                  <a16:creationId xmlns:a16="http://schemas.microsoft.com/office/drawing/2014/main" id="{631E78D5-7E2C-44EA-B520-F4752E055A06}"/>
                </a:ext>
              </a:extLst>
            </p:cNvPr>
            <p:cNvSpPr txBox="1">
              <a:spLocks noChangeArrowheads="1"/>
            </p:cNvSpPr>
            <p:nvPr/>
          </p:nvSpPr>
          <p:spPr bwMode="auto">
            <a:xfrm>
              <a:off x="7812361" y="1858304"/>
              <a:ext cx="324146" cy="41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dirty="0"/>
                <a:t>s</a:t>
              </a:r>
              <a:endParaRPr lang="zh-CN" altLang="en-US" sz="2800" dirty="0"/>
            </a:p>
          </p:txBody>
        </p:sp>
      </p:grpSp>
      <p:grpSp>
        <p:nvGrpSpPr>
          <p:cNvPr id="31" name="组合 26">
            <a:extLst>
              <a:ext uri="{FF2B5EF4-FFF2-40B4-BE49-F238E27FC236}">
                <a16:creationId xmlns:a16="http://schemas.microsoft.com/office/drawing/2014/main" id="{B04A4111-BB14-4956-9534-CE78BD405A6C}"/>
              </a:ext>
            </a:extLst>
          </p:cNvPr>
          <p:cNvGrpSpPr>
            <a:grpSpLocks/>
          </p:cNvGrpSpPr>
          <p:nvPr/>
        </p:nvGrpSpPr>
        <p:grpSpPr bwMode="auto">
          <a:xfrm>
            <a:off x="6985660" y="4170567"/>
            <a:ext cx="673767" cy="571836"/>
            <a:chOff x="7591125" y="1402904"/>
            <a:chExt cx="606574" cy="1440160"/>
          </a:xfrm>
        </p:grpSpPr>
        <p:sp>
          <p:nvSpPr>
            <p:cNvPr id="32" name="右大括号 27">
              <a:extLst>
                <a:ext uri="{FF2B5EF4-FFF2-40B4-BE49-F238E27FC236}">
                  <a16:creationId xmlns:a16="http://schemas.microsoft.com/office/drawing/2014/main" id="{796BE3E3-62DE-4774-B3D6-AC1F221EC0C1}"/>
                </a:ext>
              </a:extLst>
            </p:cNvPr>
            <p:cNvSpPr>
              <a:spLocks/>
            </p:cNvSpPr>
            <p:nvPr/>
          </p:nvSpPr>
          <p:spPr bwMode="auto">
            <a:xfrm>
              <a:off x="7591125" y="1402904"/>
              <a:ext cx="200500" cy="1440160"/>
            </a:xfrm>
            <a:prstGeom prst="rightBrace">
              <a:avLst>
                <a:gd name="adj1" fmla="val 30216"/>
                <a:gd name="adj2" fmla="val 50000"/>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 name="TextBox 28">
              <a:extLst>
                <a:ext uri="{FF2B5EF4-FFF2-40B4-BE49-F238E27FC236}">
                  <a16:creationId xmlns:a16="http://schemas.microsoft.com/office/drawing/2014/main" id="{92C9032E-6DCD-4185-A6C5-863DB20A650F}"/>
                </a:ext>
              </a:extLst>
            </p:cNvPr>
            <p:cNvSpPr txBox="1">
              <a:spLocks noChangeArrowheads="1"/>
            </p:cNvSpPr>
            <p:nvPr/>
          </p:nvSpPr>
          <p:spPr bwMode="auto">
            <a:xfrm>
              <a:off x="7830616" y="1490920"/>
              <a:ext cx="367083" cy="116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dirty="0"/>
                <a:t>t</a:t>
              </a:r>
              <a:endParaRPr lang="zh-CN" altLang="en-US" dirty="0"/>
            </a:p>
          </p:txBody>
        </p:sp>
      </p:grpSp>
      <p:sp>
        <p:nvSpPr>
          <p:cNvPr id="37" name="TextBox 32">
            <a:extLst>
              <a:ext uri="{FF2B5EF4-FFF2-40B4-BE49-F238E27FC236}">
                <a16:creationId xmlns:a16="http://schemas.microsoft.com/office/drawing/2014/main" id="{297DB60D-3A48-49D6-B49F-FC7B65F593E3}"/>
              </a:ext>
            </a:extLst>
          </p:cNvPr>
          <p:cNvSpPr txBox="1">
            <a:spLocks noChangeArrowheads="1"/>
          </p:cNvSpPr>
          <p:nvPr/>
        </p:nvSpPr>
        <p:spPr bwMode="auto">
          <a:xfrm>
            <a:off x="7251681" y="4605420"/>
            <a:ext cx="11223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dirty="0"/>
              <a:t>输出：</a:t>
            </a:r>
          </a:p>
        </p:txBody>
      </p:sp>
      <p:sp>
        <p:nvSpPr>
          <p:cNvPr id="8" name="矩形 7">
            <a:extLst>
              <a:ext uri="{FF2B5EF4-FFF2-40B4-BE49-F238E27FC236}">
                <a16:creationId xmlns:a16="http://schemas.microsoft.com/office/drawing/2014/main" id="{086FD982-FC46-47E7-A7BF-820559D972FE}"/>
              </a:ext>
            </a:extLst>
          </p:cNvPr>
          <p:cNvSpPr/>
          <p:nvPr/>
        </p:nvSpPr>
        <p:spPr>
          <a:xfrm>
            <a:off x="7301666" y="5065795"/>
            <a:ext cx="1507147" cy="94228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4" name="TextBox 4">
            <a:extLst>
              <a:ext uri="{FF2B5EF4-FFF2-40B4-BE49-F238E27FC236}">
                <a16:creationId xmlns:a16="http://schemas.microsoft.com/office/drawing/2014/main" id="{898F3C93-D60A-4CA6-9E7E-D317CC199AEB}"/>
              </a:ext>
            </a:extLst>
          </p:cNvPr>
          <p:cNvSpPr txBox="1">
            <a:spLocks noChangeArrowheads="1"/>
          </p:cNvSpPr>
          <p:nvPr/>
        </p:nvSpPr>
        <p:spPr bwMode="auto">
          <a:xfrm>
            <a:off x="7324126" y="5087078"/>
            <a:ext cx="1122363" cy="313932"/>
          </a:xfrm>
          <a:prstGeom prst="rect">
            <a:avLst/>
          </a:prstGeom>
          <a:solidFill>
            <a:schemeClr val="tx1"/>
          </a:solid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80000"/>
              </a:lnSpc>
            </a:pPr>
            <a:r>
              <a:rPr lang="en-US" altLang="zh-CN" sz="1800" dirty="0">
                <a:solidFill>
                  <a:schemeClr val="bg1"/>
                </a:solidFill>
              </a:rPr>
              <a:t>student</a:t>
            </a:r>
            <a:endParaRPr lang="zh-CN" altLang="en-US" sz="1800" dirty="0">
              <a:solidFill>
                <a:schemeClr val="bg1"/>
              </a:solidFill>
            </a:endParaRPr>
          </a:p>
        </p:txBody>
      </p:sp>
      <p:sp>
        <p:nvSpPr>
          <p:cNvPr id="36" name="TextBox 31">
            <a:extLst>
              <a:ext uri="{FF2B5EF4-FFF2-40B4-BE49-F238E27FC236}">
                <a16:creationId xmlns:a16="http://schemas.microsoft.com/office/drawing/2014/main" id="{338FAF0F-FFF0-49B8-89EA-E4547F0B468B}"/>
              </a:ext>
            </a:extLst>
          </p:cNvPr>
          <p:cNvSpPr txBox="1">
            <a:spLocks noChangeArrowheads="1"/>
          </p:cNvSpPr>
          <p:nvPr/>
        </p:nvSpPr>
        <p:spPr bwMode="auto">
          <a:xfrm>
            <a:off x="7337165" y="5531885"/>
            <a:ext cx="1122362" cy="369332"/>
          </a:xfrm>
          <a:prstGeom prst="rect">
            <a:avLst/>
          </a:prstGeom>
          <a:solidFill>
            <a:schemeClr val="tx1"/>
          </a:solidFill>
          <a:ln>
            <a:noFill/>
          </a:ln>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800" dirty="0">
                <a:solidFill>
                  <a:schemeClr val="bg1"/>
                </a:solidFill>
              </a:rPr>
              <a:t>pa</a:t>
            </a:r>
            <a:r>
              <a:rPr lang="en-US" altLang="zh-CN" sz="1600" dirty="0">
                <a:solidFill>
                  <a:schemeClr val="bg1"/>
                </a:solidFill>
              </a:rPr>
              <a:t>i</a:t>
            </a:r>
            <a:r>
              <a:rPr lang="en-US" altLang="zh-CN" sz="1800" dirty="0">
                <a:solidFill>
                  <a:schemeClr val="bg1"/>
                </a:solidFill>
              </a:rPr>
              <a:t>r</a:t>
            </a:r>
            <a:endParaRPr lang="zh-CN" altLang="en-US" sz="1800" dirty="0">
              <a:solidFill>
                <a:schemeClr val="bg1"/>
              </a:solidFill>
            </a:endParaRPr>
          </a:p>
        </p:txBody>
      </p:sp>
      <p:sp>
        <p:nvSpPr>
          <p:cNvPr id="35" name="TextBox 30">
            <a:extLst>
              <a:ext uri="{FF2B5EF4-FFF2-40B4-BE49-F238E27FC236}">
                <a16:creationId xmlns:a16="http://schemas.microsoft.com/office/drawing/2014/main" id="{6DD3359A-D0E0-49DB-A740-E91579D82BCF}"/>
              </a:ext>
            </a:extLst>
          </p:cNvPr>
          <p:cNvSpPr txBox="1">
            <a:spLocks noChangeArrowheads="1"/>
          </p:cNvSpPr>
          <p:nvPr/>
        </p:nvSpPr>
        <p:spPr bwMode="auto">
          <a:xfrm>
            <a:off x="7337165" y="5294388"/>
            <a:ext cx="1123950" cy="369332"/>
          </a:xfrm>
          <a:prstGeom prst="rect">
            <a:avLst/>
          </a:prstGeom>
          <a:solidFill>
            <a:schemeClr val="tx1"/>
          </a:solid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800" dirty="0">
                <a:solidFill>
                  <a:schemeClr val="bg1"/>
                </a:solidFill>
              </a:rPr>
              <a:t>teacher</a:t>
            </a:r>
            <a:endParaRPr lang="zh-CN" altLang="en-US" sz="1800" dirty="0">
              <a:solidFill>
                <a:schemeClr val="bg1"/>
              </a:solidFill>
            </a:endParaRPr>
          </a:p>
        </p:txBody>
      </p:sp>
    </p:spTree>
    <p:extLst>
      <p:ext uri="{BB962C8B-B14F-4D97-AF65-F5344CB8AC3E}">
        <p14:creationId xmlns:p14="http://schemas.microsoft.com/office/powerpoint/2010/main" val="81267498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1" end="11"/>
                                            </p:txEl>
                                          </p:spTgt>
                                        </p:tgtEl>
                                        <p:attrNameLst>
                                          <p:attrName>style.visibility</p:attrName>
                                        </p:attrNameLst>
                                      </p:cBhvr>
                                      <p:to>
                                        <p:strVal val="visible"/>
                                      </p:to>
                                    </p:set>
                                    <p:animEffect transition="in" filter="fade">
                                      <p:cBhvr>
                                        <p:cTn id="14" dur="1000"/>
                                        <p:tgtEl>
                                          <p:spTgt spid="9">
                                            <p:txEl>
                                              <p:pRg st="11" end="11"/>
                                            </p:txEl>
                                          </p:spTgt>
                                        </p:tgtEl>
                                      </p:cBhvr>
                                    </p:animEffect>
                                    <p:anim calcmode="lin" valueType="num">
                                      <p:cBhvr>
                                        <p:cTn id="15"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1" dur="500"/>
                                        <p:tgtEl>
                                          <p:spTgt spid="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wheel(1)">
                                      <p:cBhvr>
                                        <p:cTn id="26" dur="2000"/>
                                        <p:tgtEl>
                                          <p:spTgt spid="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animEffect transition="in" filter="wheel(1)">
                                      <p:cBhvr>
                                        <p:cTn id="31" dur="2000"/>
                                        <p:tgtEl>
                                          <p:spTgt spid="9">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fade">
                                      <p:cBhvr>
                                        <p:cTn id="36" dur="500"/>
                                        <p:tgtEl>
                                          <p:spTgt spid="9">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fade">
                                      <p:cBhvr>
                                        <p:cTn id="41" dur="1000"/>
                                        <p:tgtEl>
                                          <p:spTgt spid="9">
                                            <p:txEl>
                                              <p:pRg st="4" end="4"/>
                                            </p:txEl>
                                          </p:spTgt>
                                        </p:tgtEl>
                                      </p:cBhvr>
                                    </p:animEffect>
                                    <p:anim calcmode="lin" valueType="num">
                                      <p:cBhvr>
                                        <p:cTn id="4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10"/>
                                        </p:tgtEl>
                                        <p:attrNameLst>
                                          <p:attrName>style.visibility</p:attrName>
                                        </p:attrNameLst>
                                      </p:cBhvr>
                                      <p:to>
                                        <p:strVal val="visible"/>
                                      </p:to>
                                    </p:set>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0-#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4" presetClass="entr" presetSubtype="16"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box(in)">
                                      <p:cBhvr>
                                        <p:cTn id="56" dur="500"/>
                                        <p:tgtEl>
                                          <p:spTgt spid="27"/>
                                        </p:tgtEl>
                                      </p:cBhvr>
                                    </p:animEffect>
                                  </p:childTnLst>
                                </p:cTn>
                              </p:par>
                            </p:childTnLst>
                          </p:cTn>
                        </p:par>
                        <p:par>
                          <p:cTn id="57" fill="hold">
                            <p:stCondLst>
                              <p:cond delay="1500"/>
                            </p:stCondLst>
                            <p:childTnLst>
                              <p:par>
                                <p:cTn id="58" presetID="2" presetClass="entr" presetSubtype="2"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1+#ppt_w/2"/>
                                          </p:val>
                                        </p:tav>
                                        <p:tav tm="100000">
                                          <p:val>
                                            <p:strVal val="#ppt_x"/>
                                          </p:val>
                                        </p:tav>
                                      </p:tavLst>
                                    </p:anim>
                                    <p:anim calcmode="lin" valueType="num">
                                      <p:cBhvr additive="base">
                                        <p:cTn id="61"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9">
                                            <p:txEl>
                                              <p:pRg st="5" end="5"/>
                                            </p:txEl>
                                          </p:spTgt>
                                        </p:tgtEl>
                                        <p:attrNameLst>
                                          <p:attrName>style.visibility</p:attrName>
                                        </p:attrNameLst>
                                      </p:cBhvr>
                                      <p:to>
                                        <p:strVal val="visible"/>
                                      </p:to>
                                    </p:set>
                                    <p:animEffect transition="in" filter="fade">
                                      <p:cBhvr>
                                        <p:cTn id="66" dur="1000"/>
                                        <p:tgtEl>
                                          <p:spTgt spid="9">
                                            <p:txEl>
                                              <p:pRg st="5" end="5"/>
                                            </p:txEl>
                                          </p:spTgt>
                                        </p:tgtEl>
                                      </p:cBhvr>
                                    </p:animEffect>
                                    <p:anim calcmode="lin" valueType="num">
                                      <p:cBhvr>
                                        <p:cTn id="6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68"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500"/>
                                        <p:tgtEl>
                                          <p:spTgt spid="8"/>
                                        </p:tgtEl>
                                      </p:cBhvr>
                                    </p:animEffect>
                                  </p:childTnLst>
                                </p:cTn>
                              </p:par>
                            </p:childTnLst>
                          </p:cTn>
                        </p:par>
                        <p:par>
                          <p:cTn id="77" fill="hold">
                            <p:stCondLst>
                              <p:cond delay="2000"/>
                            </p:stCondLst>
                            <p:childTnLst>
                              <p:par>
                                <p:cTn id="78" presetID="10" presetClass="entr" presetSubtype="0" fill="hold" grpId="0"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nodeType="clickEffect">
                                  <p:stCondLst>
                                    <p:cond delay="0"/>
                                  </p:stCondLst>
                                  <p:childTnLst>
                                    <p:set>
                                      <p:cBhvr>
                                        <p:cTn id="84" dur="1" fill="hold">
                                          <p:stCondLst>
                                            <p:cond delay="0"/>
                                          </p:stCondLst>
                                        </p:cTn>
                                        <p:tgtEl>
                                          <p:spTgt spid="9">
                                            <p:txEl>
                                              <p:pRg st="7" end="7"/>
                                            </p:txEl>
                                          </p:spTgt>
                                        </p:tgtEl>
                                        <p:attrNameLst>
                                          <p:attrName>style.visibility</p:attrName>
                                        </p:attrNameLst>
                                      </p:cBhvr>
                                      <p:to>
                                        <p:strVal val="visible"/>
                                      </p:to>
                                    </p:set>
                                    <p:animEffect transition="in" filter="barn(inVertical)">
                                      <p:cBhvr>
                                        <p:cTn id="85" dur="500"/>
                                        <p:tgtEl>
                                          <p:spTgt spid="9">
                                            <p:txEl>
                                              <p:pRg st="7" end="7"/>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nodeType="clickEffect">
                                  <p:stCondLst>
                                    <p:cond delay="0"/>
                                  </p:stCondLst>
                                  <p:childTnLst>
                                    <p:set>
                                      <p:cBhvr>
                                        <p:cTn id="89" dur="1" fill="hold">
                                          <p:stCondLst>
                                            <p:cond delay="0"/>
                                          </p:stCondLst>
                                        </p:cTn>
                                        <p:tgtEl>
                                          <p:spTgt spid="9">
                                            <p:txEl>
                                              <p:pRg st="8" end="8"/>
                                            </p:txEl>
                                          </p:spTgt>
                                        </p:tgtEl>
                                        <p:attrNameLst>
                                          <p:attrName>style.visibility</p:attrName>
                                        </p:attrNameLst>
                                      </p:cBhvr>
                                      <p:to>
                                        <p:strVal val="visible"/>
                                      </p:to>
                                    </p:set>
                                    <p:animEffect transition="in" filter="barn(inVertical)">
                                      <p:cBhvr>
                                        <p:cTn id="90" dur="500"/>
                                        <p:tgtEl>
                                          <p:spTgt spid="9">
                                            <p:txEl>
                                              <p:pRg st="8" end="8"/>
                                            </p:txEl>
                                          </p:spTgt>
                                        </p:tgtEl>
                                      </p:cBhvr>
                                    </p:animEffect>
                                  </p:childTnLst>
                                </p:cTn>
                              </p:par>
                            </p:childTnLst>
                          </p:cTn>
                        </p:par>
                        <p:par>
                          <p:cTn id="91" fill="hold">
                            <p:stCondLst>
                              <p:cond delay="500"/>
                            </p:stCondLst>
                            <p:childTnLst>
                              <p:par>
                                <p:cTn id="92" presetID="16" presetClass="entr" presetSubtype="42" fill="hold" grpId="0" nodeType="after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barn(outHorizontal)">
                                      <p:cBhvr>
                                        <p:cTn id="94" dur="500"/>
                                        <p:tgtEl>
                                          <p:spTgt spid="25"/>
                                        </p:tgtEl>
                                      </p:cBhvr>
                                    </p:animEffect>
                                  </p:childTnLst>
                                </p:cTn>
                              </p:par>
                            </p:childTnLst>
                          </p:cTn>
                        </p:par>
                        <p:par>
                          <p:cTn id="95" fill="hold">
                            <p:stCondLst>
                              <p:cond delay="1000"/>
                            </p:stCondLst>
                            <p:childTnLst>
                              <p:par>
                                <p:cTn id="96" presetID="2" presetClass="entr" presetSubtype="2" fill="hold" nodeType="after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additive="base">
                                        <p:cTn id="98" dur="500" fill="hold"/>
                                        <p:tgtEl>
                                          <p:spTgt spid="31"/>
                                        </p:tgtEl>
                                        <p:attrNameLst>
                                          <p:attrName>ppt_x</p:attrName>
                                        </p:attrNameLst>
                                      </p:cBhvr>
                                      <p:tavLst>
                                        <p:tav tm="0">
                                          <p:val>
                                            <p:strVal val="1+#ppt_w/2"/>
                                          </p:val>
                                        </p:tav>
                                        <p:tav tm="100000">
                                          <p:val>
                                            <p:strVal val="#ppt_x"/>
                                          </p:val>
                                        </p:tav>
                                      </p:tavLst>
                                    </p:anim>
                                    <p:anim calcmode="lin" valueType="num">
                                      <p:cBhvr additive="base">
                                        <p:cTn id="99"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nodeType="clickEffect">
                                  <p:stCondLst>
                                    <p:cond delay="0"/>
                                  </p:stCondLst>
                                  <p:childTnLst>
                                    <p:set>
                                      <p:cBhvr>
                                        <p:cTn id="103" dur="1" fill="hold">
                                          <p:stCondLst>
                                            <p:cond delay="0"/>
                                          </p:stCondLst>
                                        </p:cTn>
                                        <p:tgtEl>
                                          <p:spTgt spid="9">
                                            <p:txEl>
                                              <p:pRg st="9" end="9"/>
                                            </p:txEl>
                                          </p:spTgt>
                                        </p:tgtEl>
                                        <p:attrNameLst>
                                          <p:attrName>style.visibility</p:attrName>
                                        </p:attrNameLst>
                                      </p:cBhvr>
                                      <p:to>
                                        <p:strVal val="visible"/>
                                      </p:to>
                                    </p:set>
                                    <p:animEffect transition="in" filter="barn(inVertical)">
                                      <p:cBhvr>
                                        <p:cTn id="104" dur="500"/>
                                        <p:tgtEl>
                                          <p:spTgt spid="9">
                                            <p:txEl>
                                              <p:pRg st="9" end="9"/>
                                            </p:txEl>
                                          </p:spTgt>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fad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blinds(horizontal)">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fade">
                                      <p:cBhvr>
                                        <p:cTn id="1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P spid="26" grpId="0" animBg="1" autoUpdateAnimBg="0"/>
      <p:bldP spid="27" grpId="0" animBg="1" autoUpdateAnimBg="0"/>
      <p:bldP spid="37" grpId="0"/>
      <p:bldP spid="8" grpId="0" animBg="1"/>
      <p:bldP spid="34" grpId="0" animBg="1"/>
      <p:bldP spid="36" grpId="0" animBg="1"/>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E444E32B-6509-4624-9866-C0A42A1715D0}" type="datetime10">
              <a:rPr lang="zh-CN" altLang="en-US" sz="1400" smtClean="0"/>
              <a:t>15:09</a:t>
            </a:fld>
            <a:endParaRPr lang="en-US" altLang="zh-CN" sz="1400" b="0"/>
          </a:p>
        </p:txBody>
      </p:sp>
      <p:sp>
        <p:nvSpPr>
          <p:cNvPr id="2" name="标题 1"/>
          <p:cNvSpPr>
            <a:spLocks noGrp="1"/>
          </p:cNvSpPr>
          <p:nvPr>
            <p:ph type="title"/>
          </p:nvPr>
        </p:nvSpPr>
        <p:spPr>
          <a:xfrm>
            <a:off x="1010653" y="274638"/>
            <a:ext cx="7132320" cy="1143000"/>
          </a:xfrm>
        </p:spPr>
        <p:txBody>
          <a:bodyPr>
            <a:normAutofit/>
          </a:bodyPr>
          <a:lstStyle/>
          <a:p>
            <a:r>
              <a:rPr lang="en-US" altLang="zh-CN" sz="3600" b="1" dirty="0">
                <a:solidFill>
                  <a:schemeClr val="tx1"/>
                </a:solidFill>
              </a:rPr>
              <a:t>4.3  </a:t>
            </a:r>
            <a:r>
              <a:rPr lang="zh-CN" altLang="en-US" sz="3600" b="1" dirty="0">
                <a:solidFill>
                  <a:schemeClr val="tx1"/>
                </a:solidFill>
                <a:latin typeface="幼圆" panose="02010509060101010101" pitchFamily="49" charset="-122"/>
                <a:ea typeface="幼圆" panose="02010509060101010101" pitchFamily="49" charset="-122"/>
              </a:rPr>
              <a:t>析构函数</a:t>
            </a:r>
          </a:p>
        </p:txBody>
      </p:sp>
      <p:sp>
        <p:nvSpPr>
          <p:cNvPr id="12" name="AutoShape 5"/>
          <p:cNvSpPr>
            <a:spLocks noChangeArrowheads="1"/>
          </p:cNvSpPr>
          <p:nvPr/>
        </p:nvSpPr>
        <p:spPr bwMode="gray">
          <a:xfrm>
            <a:off x="1014676" y="2090528"/>
            <a:ext cx="2448663" cy="715250"/>
          </a:xfrm>
          <a:prstGeom prst="roundRect">
            <a:avLst>
              <a:gd name="adj" fmla="val 16667"/>
            </a:avLst>
          </a:prstGeom>
          <a:gradFill rotWithShape="1">
            <a:gsLst>
              <a:gs pos="0">
                <a:srgbClr val="FF9900"/>
              </a:gs>
              <a:gs pos="50000">
                <a:srgbClr val="FFFFFF"/>
              </a:gs>
              <a:gs pos="100000">
                <a:srgbClr val="FF9900"/>
              </a:gs>
            </a:gsLst>
            <a:lin ang="5400000" scaled="1"/>
          </a:gra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4" name="AutoShape 4"/>
          <p:cNvSpPr>
            <a:spLocks noChangeArrowheads="1"/>
          </p:cNvSpPr>
          <p:nvPr/>
        </p:nvSpPr>
        <p:spPr bwMode="gray">
          <a:xfrm>
            <a:off x="1904604" y="3347687"/>
            <a:ext cx="3413284" cy="445105"/>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5" name="AutoShape 5"/>
          <p:cNvSpPr>
            <a:spLocks noChangeArrowheads="1"/>
          </p:cNvSpPr>
          <p:nvPr/>
        </p:nvSpPr>
        <p:spPr bwMode="gray">
          <a:xfrm>
            <a:off x="1542865" y="3287968"/>
            <a:ext cx="549489" cy="557217"/>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nvGrpSpPr>
          <p:cNvPr id="16" name="组合 29"/>
          <p:cNvGrpSpPr>
            <a:grpSpLocks/>
          </p:cNvGrpSpPr>
          <p:nvPr/>
        </p:nvGrpSpPr>
        <p:grpSpPr bwMode="auto">
          <a:xfrm>
            <a:off x="1654823" y="3299396"/>
            <a:ext cx="3645794" cy="493396"/>
            <a:chOff x="1048758" y="1730180"/>
            <a:chExt cx="3482495" cy="493703"/>
          </a:xfrm>
        </p:grpSpPr>
        <p:sp>
          <p:nvSpPr>
            <p:cNvPr id="17" name="Text Box 6"/>
            <p:cNvSpPr txBox="1">
              <a:spLocks noChangeArrowheads="1"/>
            </p:cNvSpPr>
            <p:nvPr/>
          </p:nvSpPr>
          <p:spPr bwMode="gray">
            <a:xfrm>
              <a:off x="1432225" y="1730180"/>
              <a:ext cx="3099028" cy="4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fontAlgn="auto">
                <a:spcAft>
                  <a:spcPts val="0"/>
                </a:spcAft>
                <a:defRPr/>
              </a:pPr>
              <a:r>
                <a:rPr kumimoji="0" lang="zh-CN" altLang="en-US" sz="2400" b="0" kern="0" dirty="0">
                  <a:solidFill>
                    <a:srgbClr val="000000"/>
                  </a:solidFill>
                  <a:latin typeface="Times New Roman" panose="02020603050405020304" pitchFamily="18" charset="0"/>
                  <a:ea typeface="华文新魏" pitchFamily="2" charset="-122"/>
                  <a:cs typeface="Times New Roman" panose="02020603050405020304" pitchFamily="18" charset="0"/>
                </a:rPr>
                <a:t>析构函数的作用和定义</a:t>
              </a:r>
              <a:endParaRPr kumimoji="0" lang="en-US" altLang="zh-CN" sz="2400" b="0" kern="0" dirty="0">
                <a:solidFill>
                  <a:srgbClr val="000000"/>
                </a:solidFill>
                <a:latin typeface="Arial" charset="0"/>
                <a:ea typeface="华文新魏" pitchFamily="2" charset="-122"/>
              </a:endParaRPr>
            </a:p>
          </p:txBody>
        </p:sp>
        <p:sp>
          <p:nvSpPr>
            <p:cNvPr id="18" name="Text Box 7"/>
            <p:cNvSpPr txBox="1">
              <a:spLocks noChangeArrowheads="1"/>
            </p:cNvSpPr>
            <p:nvPr/>
          </p:nvSpPr>
          <p:spPr bwMode="gray">
            <a:xfrm>
              <a:off x="1048758" y="1766398"/>
              <a:ext cx="336434" cy="45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1</a:t>
              </a:r>
            </a:p>
          </p:txBody>
        </p:sp>
      </p:grpSp>
      <p:sp>
        <p:nvSpPr>
          <p:cNvPr id="27" name="Text Box 7"/>
          <p:cNvSpPr txBox="1">
            <a:spLocks noChangeArrowheads="1"/>
          </p:cNvSpPr>
          <p:nvPr/>
        </p:nvSpPr>
        <p:spPr bwMode="gray">
          <a:xfrm>
            <a:off x="1126182" y="2155898"/>
            <a:ext cx="233715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dirty="0">
                <a:solidFill>
                  <a:srgbClr val="000099"/>
                </a:solidFill>
                <a:latin typeface="Arial" charset="0"/>
                <a:ea typeface="华文新魏" pitchFamily="2" charset="-122"/>
              </a:rPr>
              <a:t>本节主要内容</a:t>
            </a:r>
          </a:p>
        </p:txBody>
      </p:sp>
      <p:sp>
        <p:nvSpPr>
          <p:cNvPr id="3" name="灯片编号占位符 2">
            <a:extLst>
              <a:ext uri="{FF2B5EF4-FFF2-40B4-BE49-F238E27FC236}">
                <a16:creationId xmlns:a16="http://schemas.microsoft.com/office/drawing/2014/main" id="{7F1DD4A4-DD54-4BA4-9B15-C087A4DECC93}"/>
              </a:ext>
            </a:extLst>
          </p:cNvPr>
          <p:cNvSpPr>
            <a:spLocks noGrp="1"/>
          </p:cNvSpPr>
          <p:nvPr>
            <p:ph type="sldNum" sz="quarter" idx="12"/>
          </p:nvPr>
        </p:nvSpPr>
        <p:spPr/>
        <p:txBody>
          <a:bodyPr/>
          <a:lstStyle/>
          <a:p>
            <a:fld id="{E863F3B9-6CF4-E94A-98DA-10393CF60C60}" type="slidenum">
              <a:rPr kumimoji="1" lang="zh-CN" altLang="en-US" smtClean="0"/>
              <a:t>18</a:t>
            </a:fld>
            <a:endParaRPr kumimoji="1" lang="zh-CN" altLang="en-US"/>
          </a:p>
        </p:txBody>
      </p:sp>
      <p:sp>
        <p:nvSpPr>
          <p:cNvPr id="28" name="AutoShape 8">
            <a:extLst>
              <a:ext uri="{FF2B5EF4-FFF2-40B4-BE49-F238E27FC236}">
                <a16:creationId xmlns:a16="http://schemas.microsoft.com/office/drawing/2014/main" id="{153C3BE1-0030-4333-9FDA-32F9F4CDF2DD}"/>
              </a:ext>
            </a:extLst>
          </p:cNvPr>
          <p:cNvSpPr>
            <a:spLocks noChangeArrowheads="1"/>
          </p:cNvSpPr>
          <p:nvPr/>
        </p:nvSpPr>
        <p:spPr bwMode="gray">
          <a:xfrm>
            <a:off x="1889256" y="4295960"/>
            <a:ext cx="3126973"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9" name="AutoShape 9">
            <a:extLst>
              <a:ext uri="{FF2B5EF4-FFF2-40B4-BE49-F238E27FC236}">
                <a16:creationId xmlns:a16="http://schemas.microsoft.com/office/drawing/2014/main" id="{077E054C-4EB0-4113-BC1F-33272F086D03}"/>
              </a:ext>
            </a:extLst>
          </p:cNvPr>
          <p:cNvSpPr>
            <a:spLocks noChangeArrowheads="1"/>
          </p:cNvSpPr>
          <p:nvPr/>
        </p:nvSpPr>
        <p:spPr bwMode="gray">
          <a:xfrm>
            <a:off x="1542865" y="4254685"/>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30" name="Text Box 10">
            <a:extLst>
              <a:ext uri="{FF2B5EF4-FFF2-40B4-BE49-F238E27FC236}">
                <a16:creationId xmlns:a16="http://schemas.microsoft.com/office/drawing/2014/main" id="{E0AB32DA-664C-43B5-B9A1-2885A9CD2E4B}"/>
              </a:ext>
            </a:extLst>
          </p:cNvPr>
          <p:cNvSpPr txBox="1">
            <a:spLocks noChangeArrowheads="1"/>
          </p:cNvSpPr>
          <p:nvPr/>
        </p:nvSpPr>
        <p:spPr bwMode="gray">
          <a:xfrm>
            <a:off x="2056271" y="4302458"/>
            <a:ext cx="2959958"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析构函数的执行过程</a:t>
            </a:r>
            <a:endParaRPr kumimoji="0" lang="en-US" altLang="zh-CN" kern="0" dirty="0">
              <a:solidFill>
                <a:srgbClr val="000000"/>
              </a:solidFill>
              <a:latin typeface="Arial" charset="0"/>
              <a:ea typeface="华文新魏" pitchFamily="2" charset="-122"/>
            </a:endParaRPr>
          </a:p>
        </p:txBody>
      </p:sp>
      <p:sp>
        <p:nvSpPr>
          <p:cNvPr id="31" name="Text Box 11">
            <a:extLst>
              <a:ext uri="{FF2B5EF4-FFF2-40B4-BE49-F238E27FC236}">
                <a16:creationId xmlns:a16="http://schemas.microsoft.com/office/drawing/2014/main" id="{A98341F5-A216-4505-A895-7CE41904D7CF}"/>
              </a:ext>
            </a:extLst>
          </p:cNvPr>
          <p:cNvSpPr txBox="1">
            <a:spLocks noChangeArrowheads="1"/>
          </p:cNvSpPr>
          <p:nvPr/>
        </p:nvSpPr>
        <p:spPr bwMode="gray">
          <a:xfrm>
            <a:off x="1664835" y="429596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2</a:t>
            </a:r>
          </a:p>
        </p:txBody>
      </p:sp>
    </p:spTree>
    <p:extLst>
      <p:ext uri="{BB962C8B-B14F-4D97-AF65-F5344CB8AC3E}">
        <p14:creationId xmlns:p14="http://schemas.microsoft.com/office/powerpoint/2010/main" val="386208677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7" grpId="0" build="allAtOnce"/>
      <p:bldP spid="29" grpId="0" animBg="1"/>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4.3.1  </a:t>
            </a:r>
            <a:r>
              <a:rPr lang="zh-CN" altLang="en-US" sz="3200" b="1" dirty="0">
                <a:ea typeface="+mj-ea"/>
              </a:rPr>
              <a:t>析构函数的作用和定义</a:t>
            </a:r>
            <a:endParaRPr lang="zh-CN" altLang="en-US" sz="3600" b="1" dirty="0">
              <a:latin typeface="+mj-ea"/>
              <a:ea typeface="+mj-ea"/>
            </a:endParaRPr>
          </a:p>
        </p:txBody>
      </p:sp>
      <p:sp>
        <p:nvSpPr>
          <p:cNvPr id="4" name="内容占位符 3"/>
          <p:cNvSpPr>
            <a:spLocks noGrp="1"/>
          </p:cNvSpPr>
          <p:nvPr>
            <p:ph idx="1"/>
          </p:nvPr>
        </p:nvSpPr>
        <p:spPr>
          <a:xfrm>
            <a:off x="706567" y="1703044"/>
            <a:ext cx="7586487" cy="4041774"/>
          </a:xfrm>
        </p:spPr>
        <p:txBody>
          <a:bodyPr>
            <a:normAutofit/>
          </a:bodyPr>
          <a:lstStyle/>
          <a:p>
            <a:pPr>
              <a:lnSpc>
                <a:spcPct val="170000"/>
              </a:lnSpc>
              <a:buFont typeface="Wingdings" panose="05000000000000000000" pitchFamily="2" charset="2"/>
              <a:buChar char="Ø"/>
            </a:pPr>
            <a:r>
              <a:rPr lang="zh-CN" altLang="en-US" sz="2800" dirty="0"/>
              <a:t>析构函数用来做善后处理并释放对象空间</a:t>
            </a:r>
            <a:endParaRPr lang="en-US" altLang="zh-CN" sz="2800" dirty="0"/>
          </a:p>
          <a:p>
            <a:pPr marL="400050" lvl="1" indent="0">
              <a:lnSpc>
                <a:spcPct val="170000"/>
              </a:lnSpc>
              <a:buNone/>
            </a:pPr>
            <a:r>
              <a:rPr lang="zh-CN" altLang="en-US" sz="2600" dirty="0"/>
              <a:t>构造函数用于创建对象并初始化，而在对象生命期结束的时候，系统通常要做一些善后处理工作，并释放对象所占的空间，析构函数便是自动执行来完成这一任务的</a:t>
            </a:r>
          </a:p>
          <a:p>
            <a:pPr marL="625475" lvl="1" indent="-268288">
              <a:defRPr/>
            </a:pPr>
            <a:endParaRPr lang="en-US" altLang="zh-CN"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19</a:t>
            </a:fld>
            <a:endParaRPr kumimoji="1" lang="zh-CN" altLang="en-US"/>
          </a:p>
        </p:txBody>
      </p:sp>
    </p:spTree>
    <p:extLst>
      <p:ext uri="{BB962C8B-B14F-4D97-AF65-F5344CB8AC3E}">
        <p14:creationId xmlns:p14="http://schemas.microsoft.com/office/powerpoint/2010/main" val="251531475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1155033" y="274638"/>
            <a:ext cx="6731863" cy="1143000"/>
          </a:xfrm>
        </p:spPr>
        <p:txBody>
          <a:bodyPr>
            <a:normAutofit/>
          </a:bodyPr>
          <a:lstStyle/>
          <a:p>
            <a:r>
              <a:rPr lang="zh-CN" altLang="en-US" sz="4000" dirty="0">
                <a:solidFill>
                  <a:schemeClr val="tx1"/>
                </a:solidFill>
                <a:ea typeface="黑体" pitchFamily="49" charset="-122"/>
              </a:rPr>
              <a:t>第</a:t>
            </a:r>
            <a:r>
              <a:rPr lang="en-US" altLang="zh-CN" sz="4000" dirty="0">
                <a:solidFill>
                  <a:schemeClr val="tx1"/>
                </a:solidFill>
                <a:ea typeface="黑体" pitchFamily="49" charset="-122"/>
              </a:rPr>
              <a:t>4</a:t>
            </a:r>
            <a:r>
              <a:rPr lang="zh-CN" altLang="en-US" sz="4000" dirty="0">
                <a:solidFill>
                  <a:schemeClr val="tx1"/>
                </a:solidFill>
                <a:ea typeface="黑体" pitchFamily="49" charset="-122"/>
              </a:rPr>
              <a:t>章  构造函数</a:t>
            </a:r>
          </a:p>
        </p:txBody>
      </p:sp>
      <p:sp>
        <p:nvSpPr>
          <p:cNvPr id="4099" name="Rectangle 3"/>
          <p:cNvSpPr>
            <a:spLocks noGrp="1" noChangeArrowheads="1"/>
          </p:cNvSpPr>
          <p:nvPr>
            <p:ph idx="1"/>
          </p:nvPr>
        </p:nvSpPr>
        <p:spPr>
          <a:xfrm>
            <a:off x="918062" y="1659118"/>
            <a:ext cx="7307876" cy="4515439"/>
          </a:xfrm>
        </p:spPr>
        <p:txBody>
          <a:bodyPr>
            <a:normAutofit/>
          </a:bodyPr>
          <a:lstStyle/>
          <a:p>
            <a:pPr marL="0" indent="0">
              <a:lnSpc>
                <a:spcPct val="120000"/>
              </a:lnSpc>
              <a:spcBef>
                <a:spcPts val="0"/>
              </a:spcBef>
              <a:buNone/>
            </a:pPr>
            <a:r>
              <a:rPr lang="zh-CN" altLang="en-US" dirty="0">
                <a:latin typeface="+mj-ea"/>
              </a:rPr>
              <a:t>本章内容：</a:t>
            </a:r>
          </a:p>
          <a:p>
            <a:pPr marL="804863" lvl="1" indent="-347663">
              <a:lnSpc>
                <a:spcPct val="110000"/>
              </a:lnSpc>
              <a:spcBef>
                <a:spcPts val="0"/>
              </a:spcBef>
              <a:buClr>
                <a:srgbClr val="1619AC"/>
              </a:buClr>
              <a:buFont typeface="Wingdings" pitchFamily="2" charset="2"/>
              <a:buChar char="l"/>
            </a:pPr>
            <a:r>
              <a:rPr lang="zh-CN" altLang="en-US" dirty="0"/>
              <a:t>对象</a:t>
            </a:r>
            <a:endParaRPr lang="en-US" altLang="zh-CN" dirty="0"/>
          </a:p>
          <a:p>
            <a:pPr marL="804863" lvl="1" indent="-347663">
              <a:lnSpc>
                <a:spcPct val="110000"/>
              </a:lnSpc>
              <a:spcBef>
                <a:spcPts val="0"/>
              </a:spcBef>
              <a:buClr>
                <a:srgbClr val="1619AC"/>
              </a:buClr>
              <a:buFont typeface="Wingdings" pitchFamily="2" charset="2"/>
              <a:buChar char="l"/>
            </a:pPr>
            <a:r>
              <a:rPr lang="zh-CN" altLang="en-US" dirty="0"/>
              <a:t>构造函数</a:t>
            </a:r>
            <a:endParaRPr lang="en-US" altLang="zh-CN" dirty="0"/>
          </a:p>
          <a:p>
            <a:pPr marL="804863" lvl="1" indent="-347663">
              <a:lnSpc>
                <a:spcPct val="110000"/>
              </a:lnSpc>
              <a:spcBef>
                <a:spcPts val="0"/>
              </a:spcBef>
              <a:buClr>
                <a:srgbClr val="1619AC"/>
              </a:buClr>
              <a:buFont typeface="Wingdings" pitchFamily="2" charset="2"/>
              <a:buChar char="l"/>
            </a:pPr>
            <a:r>
              <a:rPr lang="zh-CN" altLang="en-US" dirty="0"/>
              <a:t>析构函数</a:t>
            </a:r>
            <a:endParaRPr lang="en-US" altLang="zh-CN" dirty="0"/>
          </a:p>
          <a:p>
            <a:pPr marL="804863" lvl="1" indent="-347663">
              <a:lnSpc>
                <a:spcPct val="110000"/>
              </a:lnSpc>
              <a:spcBef>
                <a:spcPts val="0"/>
              </a:spcBef>
              <a:buClr>
                <a:srgbClr val="1619AC"/>
              </a:buClr>
              <a:buFont typeface="Wingdings" pitchFamily="2" charset="2"/>
              <a:buChar char="l"/>
            </a:pPr>
            <a:r>
              <a:rPr lang="zh-CN" altLang="en-US" dirty="0"/>
              <a:t>带参数的构造函数</a:t>
            </a:r>
            <a:endParaRPr lang="en-US" altLang="zh-CN" dirty="0"/>
          </a:p>
          <a:p>
            <a:pPr marL="804863" lvl="1" indent="-347663">
              <a:lnSpc>
                <a:spcPct val="110000"/>
              </a:lnSpc>
              <a:spcBef>
                <a:spcPts val="0"/>
              </a:spcBef>
              <a:buClr>
                <a:srgbClr val="1619AC"/>
              </a:buClr>
              <a:buFont typeface="Wingdings" pitchFamily="2" charset="2"/>
              <a:buChar char="l"/>
            </a:pPr>
            <a:r>
              <a:rPr lang="zh-CN" altLang="en-US" dirty="0"/>
              <a:t>重载构造函数</a:t>
            </a:r>
            <a:endParaRPr lang="en-US" altLang="zh-CN" dirty="0"/>
          </a:p>
          <a:p>
            <a:pPr marL="804863" lvl="1" indent="-347663">
              <a:lnSpc>
                <a:spcPct val="110000"/>
              </a:lnSpc>
              <a:spcBef>
                <a:spcPts val="0"/>
              </a:spcBef>
              <a:buClr>
                <a:srgbClr val="1619AC"/>
              </a:buClr>
              <a:buFont typeface="Wingdings" pitchFamily="2" charset="2"/>
              <a:buChar char="l"/>
            </a:pPr>
            <a:r>
              <a:rPr lang="zh-CN" altLang="en-US" dirty="0"/>
              <a:t>默认构造函数</a:t>
            </a:r>
            <a:endParaRPr lang="en-US" altLang="zh-CN" dirty="0"/>
          </a:p>
          <a:p>
            <a:pPr marL="804863" lvl="1" indent="-347663">
              <a:lnSpc>
                <a:spcPct val="110000"/>
              </a:lnSpc>
              <a:spcBef>
                <a:spcPts val="0"/>
              </a:spcBef>
              <a:buClr>
                <a:srgbClr val="1619AC"/>
              </a:buClr>
              <a:buFont typeface="Wingdings" pitchFamily="2" charset="2"/>
              <a:buChar char="l"/>
            </a:pPr>
            <a:r>
              <a:rPr lang="zh-CN" altLang="en-US" dirty="0"/>
              <a:t>构造类对象</a:t>
            </a:r>
            <a:endParaRPr lang="en-US" altLang="zh-CN" dirty="0"/>
          </a:p>
          <a:p>
            <a:pPr marL="804863" lvl="1" indent="-347663">
              <a:lnSpc>
                <a:spcPct val="110000"/>
              </a:lnSpc>
              <a:spcBef>
                <a:spcPts val="0"/>
              </a:spcBef>
              <a:buClr>
                <a:srgbClr val="1619AC"/>
              </a:buClr>
              <a:buFont typeface="Wingdings" pitchFamily="2" charset="2"/>
              <a:buChar char="l"/>
            </a:pPr>
            <a:r>
              <a:rPr lang="zh-CN" altLang="en-US" dirty="0"/>
              <a:t>构造对象的顺序</a:t>
            </a:r>
            <a:endParaRPr lang="zh-CN" altLang="en-US" sz="3200" dirty="0"/>
          </a:p>
        </p:txBody>
      </p:sp>
      <p:sp>
        <p:nvSpPr>
          <p:cNvPr id="13314" name="日期占位符 3"/>
          <p:cNvSpPr>
            <a:spLocks noGrp="1"/>
          </p:cNvSpPr>
          <p:nvPr>
            <p:ph type="dt" sz="half"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A220160E-113A-4814-AA6B-A950E5BBC0B3}" type="datetime10">
              <a:rPr lang="zh-CN" altLang="en-US" sz="1400" smtClean="0"/>
              <a:t>15:09</a:t>
            </a:fld>
            <a:endParaRPr lang="en-US" altLang="zh-CN" sz="1400" b="0"/>
          </a:p>
        </p:txBody>
      </p:sp>
      <p:sp>
        <p:nvSpPr>
          <p:cNvPr id="4" name="灯片编号占位符 3">
            <a:extLst>
              <a:ext uri="{FF2B5EF4-FFF2-40B4-BE49-F238E27FC236}">
                <a16:creationId xmlns:a16="http://schemas.microsoft.com/office/drawing/2014/main" id="{1F513572-2582-4566-8936-D204488E0066}"/>
              </a:ext>
            </a:extLst>
          </p:cNvPr>
          <p:cNvSpPr>
            <a:spLocks noGrp="1"/>
          </p:cNvSpPr>
          <p:nvPr>
            <p:ph type="sldNum" sz="quarter" idx="12"/>
          </p:nvPr>
        </p:nvSpPr>
        <p:spPr/>
        <p:txBody>
          <a:bodyPr/>
          <a:lstStyle/>
          <a:p>
            <a:fld id="{E863F3B9-6CF4-E94A-98DA-10393CF60C60}" type="slidenum">
              <a:rPr kumimoji="1" lang="zh-CN" altLang="en-US" smtClean="0"/>
              <a:t>2</a:t>
            </a:fld>
            <a:endParaRPr kumimoji="1" lang="zh-CN" altLang="en-US"/>
          </a:p>
        </p:txBody>
      </p:sp>
    </p:spTree>
    <p:extLst>
      <p:ext uri="{BB962C8B-B14F-4D97-AF65-F5344CB8AC3E}">
        <p14:creationId xmlns:p14="http://schemas.microsoft.com/office/powerpoint/2010/main" val="695552996"/>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15:22</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4.3.1  </a:t>
            </a:r>
            <a:r>
              <a:rPr lang="zh-CN" altLang="en-US" sz="3200" b="1" dirty="0">
                <a:ea typeface="+mj-ea"/>
              </a:rPr>
              <a:t>析构函数的作用和定义</a:t>
            </a:r>
            <a:endParaRPr lang="zh-CN" altLang="en-US" sz="3600" b="1" dirty="0">
              <a:latin typeface="+mj-ea"/>
              <a:ea typeface="+mj-ea"/>
            </a:endParaRPr>
          </a:p>
        </p:txBody>
      </p:sp>
      <p:sp>
        <p:nvSpPr>
          <p:cNvPr id="4" name="内容占位符 3"/>
          <p:cNvSpPr>
            <a:spLocks noGrp="1"/>
          </p:cNvSpPr>
          <p:nvPr>
            <p:ph idx="1"/>
          </p:nvPr>
        </p:nvSpPr>
        <p:spPr>
          <a:xfrm>
            <a:off x="706567" y="1703043"/>
            <a:ext cx="7586487" cy="4845676"/>
          </a:xfrm>
        </p:spPr>
        <p:txBody>
          <a:bodyPr>
            <a:normAutofit fontScale="92500" lnSpcReduction="10000"/>
          </a:bodyPr>
          <a:lstStyle/>
          <a:p>
            <a:pPr>
              <a:spcBef>
                <a:spcPts val="600"/>
              </a:spcBef>
              <a:buNone/>
              <a:defRPr/>
            </a:pPr>
            <a:r>
              <a:rPr lang="zh-CN" altLang="en-US" sz="2600" dirty="0">
                <a:solidFill>
                  <a:srgbClr val="FF0000"/>
                </a:solidFill>
              </a:rPr>
              <a:t>下面的类需要析构函数：</a:t>
            </a:r>
            <a:endParaRPr lang="en-US" altLang="zh-CN" sz="2600" dirty="0">
              <a:solidFill>
                <a:srgbClr val="FF0000"/>
              </a:solidFill>
            </a:endParaRPr>
          </a:p>
          <a:p>
            <a:pPr lvl="1">
              <a:spcBef>
                <a:spcPts val="600"/>
              </a:spcBef>
              <a:buNone/>
              <a:defRPr/>
            </a:pPr>
            <a:r>
              <a:rPr lang="en-US" altLang="zh-CN" sz="2400" dirty="0">
                <a:solidFill>
                  <a:srgbClr val="0070C0"/>
                </a:solidFill>
              </a:rPr>
              <a:t>class Student {</a:t>
            </a:r>
          </a:p>
          <a:p>
            <a:pPr lvl="1">
              <a:lnSpc>
                <a:spcPct val="80000"/>
              </a:lnSpc>
              <a:buNone/>
              <a:defRPr/>
            </a:pPr>
            <a:r>
              <a:rPr lang="en-US" altLang="zh-CN" sz="2400" dirty="0">
                <a:solidFill>
                  <a:srgbClr val="0070C0"/>
                </a:solidFill>
              </a:rPr>
              <a:t>public:</a:t>
            </a:r>
          </a:p>
          <a:p>
            <a:pPr lvl="1">
              <a:lnSpc>
                <a:spcPct val="60000"/>
              </a:lnSpc>
              <a:buNone/>
              <a:defRPr/>
            </a:pPr>
            <a:r>
              <a:rPr lang="en-US" altLang="zh-CN" sz="2400" dirty="0">
                <a:solidFill>
                  <a:srgbClr val="1619AC"/>
                </a:solidFill>
              </a:rPr>
              <a:t>       </a:t>
            </a:r>
            <a:r>
              <a:rPr lang="en-US" altLang="zh-CN" sz="2400" dirty="0">
                <a:solidFill>
                  <a:srgbClr val="0000FF"/>
                </a:solidFill>
              </a:rPr>
              <a:t>Student();     </a:t>
            </a:r>
            <a:r>
              <a:rPr lang="en-US" altLang="zh-CN" sz="2200" dirty="0">
                <a:solidFill>
                  <a:srgbClr val="7030A0"/>
                </a:solidFill>
              </a:rPr>
              <a:t>//</a:t>
            </a:r>
            <a:r>
              <a:rPr lang="zh-CN" altLang="en-US" sz="2200" dirty="0">
                <a:solidFill>
                  <a:srgbClr val="7030A0"/>
                </a:solidFill>
              </a:rPr>
              <a:t>构造函数声明</a:t>
            </a:r>
            <a:endParaRPr lang="en-US" altLang="zh-CN" sz="2400" dirty="0">
              <a:solidFill>
                <a:srgbClr val="0000FF"/>
              </a:solidFill>
            </a:endParaRPr>
          </a:p>
          <a:p>
            <a:pPr lvl="1">
              <a:lnSpc>
                <a:spcPct val="80000"/>
              </a:lnSpc>
              <a:buNone/>
              <a:defRPr/>
            </a:pPr>
            <a:r>
              <a:rPr lang="en-US" altLang="zh-CN" sz="2400" dirty="0">
                <a:solidFill>
                  <a:srgbClr val="1619AC"/>
                </a:solidFill>
              </a:rPr>
              <a:t>       </a:t>
            </a:r>
            <a:r>
              <a:rPr lang="en-US" altLang="zh-CN" sz="2400" dirty="0">
                <a:solidFill>
                  <a:srgbClr val="C00000"/>
                </a:solidFill>
              </a:rPr>
              <a:t>~Student();   </a:t>
            </a:r>
            <a:r>
              <a:rPr lang="en-US" altLang="zh-CN" sz="2200" dirty="0">
                <a:solidFill>
                  <a:srgbClr val="7030A0"/>
                </a:solidFill>
              </a:rPr>
              <a:t>//</a:t>
            </a:r>
            <a:r>
              <a:rPr lang="zh-CN" altLang="en-US" sz="2200" dirty="0">
                <a:solidFill>
                  <a:srgbClr val="7030A0"/>
                </a:solidFill>
              </a:rPr>
              <a:t>析构函数声明</a:t>
            </a:r>
            <a:endParaRPr lang="en-US" altLang="zh-CN" sz="2400" dirty="0">
              <a:solidFill>
                <a:srgbClr val="7030A0"/>
              </a:solidFill>
            </a:endParaRPr>
          </a:p>
          <a:p>
            <a:pPr lvl="1">
              <a:lnSpc>
                <a:spcPct val="90000"/>
              </a:lnSpc>
              <a:buNone/>
              <a:defRPr/>
            </a:pPr>
            <a:r>
              <a:rPr lang="en-US" altLang="zh-CN" sz="2400" dirty="0">
                <a:solidFill>
                  <a:srgbClr val="0070C0"/>
                </a:solidFill>
              </a:rPr>
              <a:t>protected:</a:t>
            </a:r>
          </a:p>
          <a:p>
            <a:pPr lvl="1">
              <a:lnSpc>
                <a:spcPct val="60000"/>
              </a:lnSpc>
              <a:buNone/>
              <a:defRPr/>
            </a:pPr>
            <a:r>
              <a:rPr lang="en-US" altLang="zh-CN" sz="2400" dirty="0">
                <a:solidFill>
                  <a:srgbClr val="0070C0"/>
                </a:solidFill>
              </a:rPr>
              <a:t>       char </a:t>
            </a:r>
            <a:r>
              <a:rPr lang="zh-CN" altLang="en-US" sz="2400" dirty="0">
                <a:solidFill>
                  <a:srgbClr val="0070C0"/>
                </a:solidFill>
              </a:rPr>
              <a:t> *</a:t>
            </a:r>
            <a:r>
              <a:rPr lang="en-US" altLang="zh-CN" sz="2400" dirty="0" err="1">
                <a:solidFill>
                  <a:srgbClr val="0070C0"/>
                </a:solidFill>
              </a:rPr>
              <a:t>pname</a:t>
            </a:r>
            <a:r>
              <a:rPr lang="en-US" altLang="zh-CN" sz="2400" dirty="0">
                <a:solidFill>
                  <a:srgbClr val="0070C0"/>
                </a:solidFill>
              </a:rPr>
              <a:t>;</a:t>
            </a:r>
          </a:p>
          <a:p>
            <a:pPr lvl="1">
              <a:lnSpc>
                <a:spcPct val="60000"/>
              </a:lnSpc>
              <a:buNone/>
              <a:defRPr/>
            </a:pPr>
            <a:r>
              <a:rPr lang="en-US" altLang="zh-CN" sz="2400" dirty="0">
                <a:solidFill>
                  <a:srgbClr val="0070C0"/>
                </a:solidFill>
              </a:rPr>
              <a:t>};</a:t>
            </a:r>
          </a:p>
          <a:p>
            <a:pPr lvl="1">
              <a:lnSpc>
                <a:spcPct val="80000"/>
              </a:lnSpc>
              <a:spcBef>
                <a:spcPts val="1200"/>
              </a:spcBef>
              <a:buNone/>
              <a:defRPr/>
            </a:pPr>
            <a:r>
              <a:rPr lang="en-US" altLang="zh-CN" sz="2400" dirty="0">
                <a:solidFill>
                  <a:srgbClr val="0000FF"/>
                </a:solidFill>
              </a:rPr>
              <a:t>Student::Student() {   </a:t>
            </a:r>
            <a:r>
              <a:rPr lang="en-US" altLang="zh-CN" sz="2200" dirty="0">
                <a:solidFill>
                  <a:srgbClr val="7030A0"/>
                </a:solidFill>
              </a:rPr>
              <a:t>//</a:t>
            </a:r>
            <a:r>
              <a:rPr lang="zh-CN" altLang="en-US" sz="2200" dirty="0">
                <a:solidFill>
                  <a:srgbClr val="7030A0"/>
                </a:solidFill>
              </a:rPr>
              <a:t>构造函数定义</a:t>
            </a:r>
          </a:p>
          <a:p>
            <a:pPr lvl="1">
              <a:lnSpc>
                <a:spcPct val="90000"/>
              </a:lnSpc>
              <a:buNone/>
              <a:defRPr/>
            </a:pPr>
            <a:r>
              <a:rPr lang="en-US" altLang="zh-CN" sz="2400" dirty="0">
                <a:solidFill>
                  <a:srgbClr val="0000FF"/>
                </a:solidFill>
              </a:rPr>
              <a:t>       </a:t>
            </a:r>
            <a:r>
              <a:rPr lang="en-US" altLang="zh-CN" sz="2400" dirty="0" err="1">
                <a:solidFill>
                  <a:srgbClr val="0000FF"/>
                </a:solidFill>
              </a:rPr>
              <a:t>pname</a:t>
            </a:r>
            <a:r>
              <a:rPr lang="en-US" altLang="zh-CN" sz="2400" dirty="0">
                <a:solidFill>
                  <a:srgbClr val="0000FF"/>
                </a:solidFill>
              </a:rPr>
              <a:t>=new char[10];</a:t>
            </a:r>
          </a:p>
          <a:p>
            <a:pPr lvl="1">
              <a:lnSpc>
                <a:spcPct val="40000"/>
              </a:lnSpc>
              <a:buNone/>
              <a:defRPr/>
            </a:pPr>
            <a:r>
              <a:rPr lang="en-US" altLang="zh-CN" sz="2400" dirty="0">
                <a:solidFill>
                  <a:srgbClr val="0000FF"/>
                </a:solidFill>
              </a:rPr>
              <a:t>       ……</a:t>
            </a:r>
          </a:p>
          <a:p>
            <a:pPr lvl="1">
              <a:lnSpc>
                <a:spcPct val="50000"/>
              </a:lnSpc>
              <a:buNone/>
              <a:defRPr/>
            </a:pPr>
            <a:r>
              <a:rPr lang="en-US" altLang="zh-CN" sz="2400" dirty="0">
                <a:solidFill>
                  <a:srgbClr val="0000FF"/>
                </a:solidFill>
              </a:rPr>
              <a:t>}</a:t>
            </a:r>
          </a:p>
          <a:p>
            <a:pPr lvl="1">
              <a:lnSpc>
                <a:spcPct val="80000"/>
              </a:lnSpc>
              <a:spcBef>
                <a:spcPts val="1200"/>
              </a:spcBef>
              <a:buNone/>
              <a:defRPr/>
            </a:pPr>
            <a:r>
              <a:rPr lang="en-US" altLang="zh-CN" sz="2400" dirty="0">
                <a:solidFill>
                  <a:srgbClr val="C00000"/>
                </a:solidFill>
              </a:rPr>
              <a:t>Student::~Student() {    </a:t>
            </a:r>
            <a:r>
              <a:rPr lang="en-US" altLang="zh-CN" sz="2200" dirty="0">
                <a:solidFill>
                  <a:srgbClr val="7030A0"/>
                </a:solidFill>
              </a:rPr>
              <a:t>//</a:t>
            </a:r>
            <a:r>
              <a:rPr lang="zh-CN" altLang="en-US" sz="2200" dirty="0">
                <a:solidFill>
                  <a:srgbClr val="7030A0"/>
                </a:solidFill>
              </a:rPr>
              <a:t>析构函数定义</a:t>
            </a:r>
          </a:p>
          <a:p>
            <a:pPr lvl="1">
              <a:lnSpc>
                <a:spcPct val="90000"/>
              </a:lnSpc>
              <a:buNone/>
              <a:defRPr/>
            </a:pPr>
            <a:r>
              <a:rPr lang="en-US" altLang="zh-CN" sz="2400" dirty="0">
                <a:solidFill>
                  <a:srgbClr val="1619AC"/>
                </a:solidFill>
              </a:rPr>
              <a:t>       </a:t>
            </a:r>
            <a:r>
              <a:rPr lang="en-US" altLang="zh-CN" sz="2400" dirty="0">
                <a:solidFill>
                  <a:srgbClr val="C00000"/>
                </a:solidFill>
              </a:rPr>
              <a:t>delete  [ ]</a:t>
            </a:r>
            <a:r>
              <a:rPr lang="en-US" altLang="zh-CN" sz="2400" dirty="0" err="1">
                <a:solidFill>
                  <a:srgbClr val="C00000"/>
                </a:solidFill>
              </a:rPr>
              <a:t>pname</a:t>
            </a:r>
            <a:r>
              <a:rPr lang="en-US" altLang="zh-CN" sz="2400" dirty="0">
                <a:solidFill>
                  <a:srgbClr val="C00000"/>
                </a:solidFill>
              </a:rPr>
              <a:t>;  </a:t>
            </a:r>
            <a:r>
              <a:rPr lang="zh-CN" altLang="en-US" sz="2400" dirty="0">
                <a:solidFill>
                  <a:srgbClr val="C00000"/>
                </a:solidFill>
              </a:rPr>
              <a:t>  </a:t>
            </a:r>
            <a:r>
              <a:rPr lang="en-US" altLang="zh-CN" sz="2200" dirty="0">
                <a:solidFill>
                  <a:srgbClr val="7030A0"/>
                </a:solidFill>
              </a:rPr>
              <a:t>//</a:t>
            </a:r>
            <a:r>
              <a:rPr lang="zh-CN" altLang="en-US" sz="2200" dirty="0">
                <a:solidFill>
                  <a:srgbClr val="7030A0"/>
                </a:solidFill>
              </a:rPr>
              <a:t>释放空间</a:t>
            </a:r>
          </a:p>
          <a:p>
            <a:pPr lvl="1">
              <a:lnSpc>
                <a:spcPct val="50000"/>
              </a:lnSpc>
              <a:buNone/>
              <a:defRPr/>
            </a:pPr>
            <a:r>
              <a:rPr lang="en-US" altLang="zh-CN" sz="2400" dirty="0">
                <a:solidFill>
                  <a:srgbClr val="1619AC"/>
                </a:solidFill>
              </a:rPr>
              <a:t>       </a:t>
            </a:r>
            <a:r>
              <a:rPr lang="en-US" altLang="zh-CN" sz="2400" dirty="0">
                <a:solidFill>
                  <a:srgbClr val="C00000"/>
                </a:solidFill>
              </a:rPr>
              <a:t>……</a:t>
            </a:r>
          </a:p>
          <a:p>
            <a:pPr lvl="1">
              <a:lnSpc>
                <a:spcPct val="60000"/>
              </a:lnSpc>
              <a:buNone/>
              <a:defRPr/>
            </a:pPr>
            <a:r>
              <a:rPr lang="en-US" altLang="zh-CN" sz="2400" dirty="0">
                <a:solidFill>
                  <a:srgbClr val="C00000"/>
                </a:solidFill>
              </a:rPr>
              <a:t>}</a:t>
            </a: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20</a:t>
            </a:fld>
            <a:endParaRPr kumimoji="1" lang="zh-CN" altLang="en-US"/>
          </a:p>
        </p:txBody>
      </p:sp>
      <p:grpSp>
        <p:nvGrpSpPr>
          <p:cNvPr id="6" name="Group 19">
            <a:extLst>
              <a:ext uri="{FF2B5EF4-FFF2-40B4-BE49-F238E27FC236}">
                <a16:creationId xmlns:a16="http://schemas.microsoft.com/office/drawing/2014/main" id="{67D799C2-B374-43E9-975A-52E4A56421F2}"/>
              </a:ext>
            </a:extLst>
          </p:cNvPr>
          <p:cNvGrpSpPr>
            <a:grpSpLocks/>
          </p:cNvGrpSpPr>
          <p:nvPr/>
        </p:nvGrpSpPr>
        <p:grpSpPr bwMode="auto">
          <a:xfrm>
            <a:off x="6816757" y="2214862"/>
            <a:ext cx="968236" cy="3929795"/>
            <a:chOff x="4416" y="528"/>
            <a:chExt cx="576" cy="3120"/>
          </a:xfrm>
        </p:grpSpPr>
        <p:sp>
          <p:nvSpPr>
            <p:cNvPr id="7" name="Rectangle 6">
              <a:extLst>
                <a:ext uri="{FF2B5EF4-FFF2-40B4-BE49-F238E27FC236}">
                  <a16:creationId xmlns:a16="http://schemas.microsoft.com/office/drawing/2014/main" id="{435E33AD-B086-43D2-B270-C6A594EF155E}"/>
                </a:ext>
              </a:extLst>
            </p:cNvPr>
            <p:cNvSpPr>
              <a:spLocks noChangeArrowheads="1"/>
            </p:cNvSpPr>
            <p:nvPr/>
          </p:nvSpPr>
          <p:spPr bwMode="auto">
            <a:xfrm>
              <a:off x="4416" y="528"/>
              <a:ext cx="576" cy="312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 name="Line 7">
              <a:extLst>
                <a:ext uri="{FF2B5EF4-FFF2-40B4-BE49-F238E27FC236}">
                  <a16:creationId xmlns:a16="http://schemas.microsoft.com/office/drawing/2014/main" id="{612D0E85-9D80-497A-BD97-44ED5F0AAB48}"/>
                </a:ext>
              </a:extLst>
            </p:cNvPr>
            <p:cNvSpPr>
              <a:spLocks noChangeShapeType="1"/>
            </p:cNvSpPr>
            <p:nvPr/>
          </p:nvSpPr>
          <p:spPr bwMode="auto">
            <a:xfrm>
              <a:off x="4416" y="76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 name="Line 8">
              <a:extLst>
                <a:ext uri="{FF2B5EF4-FFF2-40B4-BE49-F238E27FC236}">
                  <a16:creationId xmlns:a16="http://schemas.microsoft.com/office/drawing/2014/main" id="{18A314A9-FD37-4359-B6CE-C8F1E43952DA}"/>
                </a:ext>
              </a:extLst>
            </p:cNvPr>
            <p:cNvSpPr>
              <a:spLocks noChangeShapeType="1"/>
            </p:cNvSpPr>
            <p:nvPr/>
          </p:nvSpPr>
          <p:spPr bwMode="auto">
            <a:xfrm>
              <a:off x="4416" y="100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9">
              <a:extLst>
                <a:ext uri="{FF2B5EF4-FFF2-40B4-BE49-F238E27FC236}">
                  <a16:creationId xmlns:a16="http://schemas.microsoft.com/office/drawing/2014/main" id="{8625BD64-6D55-4C51-ACF5-8D60A5E7998B}"/>
                </a:ext>
              </a:extLst>
            </p:cNvPr>
            <p:cNvSpPr>
              <a:spLocks noChangeShapeType="1"/>
            </p:cNvSpPr>
            <p:nvPr/>
          </p:nvSpPr>
          <p:spPr bwMode="auto">
            <a:xfrm>
              <a:off x="4416" y="124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10">
              <a:extLst>
                <a:ext uri="{FF2B5EF4-FFF2-40B4-BE49-F238E27FC236}">
                  <a16:creationId xmlns:a16="http://schemas.microsoft.com/office/drawing/2014/main" id="{ABF467AA-8A5C-4520-A1DC-9EC44C4809B2}"/>
                </a:ext>
              </a:extLst>
            </p:cNvPr>
            <p:cNvSpPr>
              <a:spLocks noChangeShapeType="1"/>
            </p:cNvSpPr>
            <p:nvPr/>
          </p:nvSpPr>
          <p:spPr bwMode="auto">
            <a:xfrm>
              <a:off x="4416" y="148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11">
              <a:extLst>
                <a:ext uri="{FF2B5EF4-FFF2-40B4-BE49-F238E27FC236}">
                  <a16:creationId xmlns:a16="http://schemas.microsoft.com/office/drawing/2014/main" id="{B0F86477-DBD8-46F4-8089-5F1180F0E563}"/>
                </a:ext>
              </a:extLst>
            </p:cNvPr>
            <p:cNvSpPr>
              <a:spLocks noChangeShapeType="1"/>
            </p:cNvSpPr>
            <p:nvPr/>
          </p:nvSpPr>
          <p:spPr bwMode="auto">
            <a:xfrm>
              <a:off x="4416" y="172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2">
              <a:extLst>
                <a:ext uri="{FF2B5EF4-FFF2-40B4-BE49-F238E27FC236}">
                  <a16:creationId xmlns:a16="http://schemas.microsoft.com/office/drawing/2014/main" id="{3C97F128-2234-4B6D-A766-262C020EC846}"/>
                </a:ext>
              </a:extLst>
            </p:cNvPr>
            <p:cNvSpPr>
              <a:spLocks noChangeShapeType="1"/>
            </p:cNvSpPr>
            <p:nvPr/>
          </p:nvSpPr>
          <p:spPr bwMode="auto">
            <a:xfrm>
              <a:off x="4416" y="196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13">
              <a:extLst>
                <a:ext uri="{FF2B5EF4-FFF2-40B4-BE49-F238E27FC236}">
                  <a16:creationId xmlns:a16="http://schemas.microsoft.com/office/drawing/2014/main" id="{237F26BF-5648-46BF-A9C9-5B903169C657}"/>
                </a:ext>
              </a:extLst>
            </p:cNvPr>
            <p:cNvSpPr>
              <a:spLocks noChangeShapeType="1"/>
            </p:cNvSpPr>
            <p:nvPr/>
          </p:nvSpPr>
          <p:spPr bwMode="auto">
            <a:xfrm>
              <a:off x="4416" y="220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2D967C05-E2C7-4A92-BAC3-29AD25D6C558}"/>
                </a:ext>
              </a:extLst>
            </p:cNvPr>
            <p:cNvSpPr>
              <a:spLocks noChangeShapeType="1"/>
            </p:cNvSpPr>
            <p:nvPr/>
          </p:nvSpPr>
          <p:spPr bwMode="auto">
            <a:xfrm>
              <a:off x="4416" y="244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C8A7FA63-43F4-445F-9F48-0DD00AE31EE4}"/>
                </a:ext>
              </a:extLst>
            </p:cNvPr>
            <p:cNvSpPr>
              <a:spLocks noChangeShapeType="1"/>
            </p:cNvSpPr>
            <p:nvPr/>
          </p:nvSpPr>
          <p:spPr bwMode="auto">
            <a:xfrm>
              <a:off x="4416" y="268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16">
              <a:extLst>
                <a:ext uri="{FF2B5EF4-FFF2-40B4-BE49-F238E27FC236}">
                  <a16:creationId xmlns:a16="http://schemas.microsoft.com/office/drawing/2014/main" id="{E0F39AE7-7DE0-41DD-8694-3025C7178B77}"/>
                </a:ext>
              </a:extLst>
            </p:cNvPr>
            <p:cNvSpPr>
              <a:spLocks noChangeShapeType="1"/>
            </p:cNvSpPr>
            <p:nvPr/>
          </p:nvSpPr>
          <p:spPr bwMode="auto">
            <a:xfrm>
              <a:off x="4416" y="292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17">
              <a:extLst>
                <a:ext uri="{FF2B5EF4-FFF2-40B4-BE49-F238E27FC236}">
                  <a16:creationId xmlns:a16="http://schemas.microsoft.com/office/drawing/2014/main" id="{5B0FA6EC-3643-40DE-B657-045A39A6B94D}"/>
                </a:ext>
              </a:extLst>
            </p:cNvPr>
            <p:cNvSpPr>
              <a:spLocks noChangeShapeType="1"/>
            </p:cNvSpPr>
            <p:nvPr/>
          </p:nvSpPr>
          <p:spPr bwMode="auto">
            <a:xfrm>
              <a:off x="4416" y="316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8">
              <a:extLst>
                <a:ext uri="{FF2B5EF4-FFF2-40B4-BE49-F238E27FC236}">
                  <a16:creationId xmlns:a16="http://schemas.microsoft.com/office/drawing/2014/main" id="{A3385C15-6E74-4844-AA83-D7AC2A956B2F}"/>
                </a:ext>
              </a:extLst>
            </p:cNvPr>
            <p:cNvSpPr>
              <a:spLocks noChangeShapeType="1"/>
            </p:cNvSpPr>
            <p:nvPr/>
          </p:nvSpPr>
          <p:spPr bwMode="auto">
            <a:xfrm>
              <a:off x="4416" y="340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0" name="Text Box 24">
            <a:extLst>
              <a:ext uri="{FF2B5EF4-FFF2-40B4-BE49-F238E27FC236}">
                <a16:creationId xmlns:a16="http://schemas.microsoft.com/office/drawing/2014/main" id="{3A66CFF1-B9B0-4BB3-9445-CDAA921C4DED}"/>
              </a:ext>
            </a:extLst>
          </p:cNvPr>
          <p:cNvSpPr txBox="1">
            <a:spLocks noChangeArrowheads="1"/>
          </p:cNvSpPr>
          <p:nvPr/>
        </p:nvSpPr>
        <p:spPr bwMode="auto">
          <a:xfrm>
            <a:off x="6816757" y="5222587"/>
            <a:ext cx="968236" cy="615553"/>
          </a:xfrm>
          <a:prstGeom prst="rect">
            <a:avLst/>
          </a:prstGeom>
          <a:solidFill>
            <a:srgbClr val="0000FF">
              <a:alpha val="50195"/>
            </a:srgb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40000"/>
              </a:lnSpc>
            </a:pPr>
            <a:r>
              <a:rPr lang="en-US" altLang="zh-CN" sz="2000" dirty="0" err="1">
                <a:solidFill>
                  <a:srgbClr val="FFFF00"/>
                </a:solidFill>
              </a:rPr>
              <a:t>pname</a:t>
            </a:r>
            <a:endParaRPr lang="en-US" altLang="zh-CN" sz="2000" dirty="0">
              <a:solidFill>
                <a:srgbClr val="FFFF00"/>
              </a:solidFill>
            </a:endParaRPr>
          </a:p>
          <a:p>
            <a:pPr algn="ctr"/>
            <a:endParaRPr lang="en-US" altLang="zh-CN" sz="600" dirty="0"/>
          </a:p>
        </p:txBody>
      </p:sp>
      <p:sp>
        <p:nvSpPr>
          <p:cNvPr id="21" name="Text Box 21">
            <a:extLst>
              <a:ext uri="{FF2B5EF4-FFF2-40B4-BE49-F238E27FC236}">
                <a16:creationId xmlns:a16="http://schemas.microsoft.com/office/drawing/2014/main" id="{89A7D165-ABAF-4875-9D4C-F5CB03F6FA2D}"/>
              </a:ext>
            </a:extLst>
          </p:cNvPr>
          <p:cNvSpPr txBox="1">
            <a:spLocks noChangeArrowheads="1"/>
          </p:cNvSpPr>
          <p:nvPr/>
        </p:nvSpPr>
        <p:spPr bwMode="auto">
          <a:xfrm>
            <a:off x="6816757" y="2517646"/>
            <a:ext cx="968236" cy="2111347"/>
          </a:xfrm>
          <a:prstGeom prst="rect">
            <a:avLst/>
          </a:prstGeom>
          <a:solidFill>
            <a:srgbClr val="00FF00">
              <a:alpha val="50195"/>
            </a:srgb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lang="en-US" altLang="zh-CN" dirty="0">
              <a:solidFill>
                <a:srgbClr val="FF0000"/>
              </a:solidFill>
            </a:endParaRPr>
          </a:p>
          <a:p>
            <a:pPr algn="ctr"/>
            <a:endParaRPr lang="en-US" altLang="zh-CN" sz="700" dirty="0">
              <a:solidFill>
                <a:srgbClr val="FF0000"/>
              </a:solidFill>
            </a:endParaRPr>
          </a:p>
          <a:p>
            <a:pPr algn="ctr"/>
            <a:endParaRPr lang="en-US" altLang="zh-CN" sz="1200" dirty="0">
              <a:solidFill>
                <a:srgbClr val="FF0000"/>
              </a:solidFill>
            </a:endParaRPr>
          </a:p>
          <a:p>
            <a:pPr algn="ctr"/>
            <a:endParaRPr lang="en-US" altLang="zh-CN" sz="700" dirty="0">
              <a:solidFill>
                <a:srgbClr val="FF0000"/>
              </a:solidFill>
            </a:endParaRPr>
          </a:p>
          <a:p>
            <a:pPr algn="ctr"/>
            <a:endParaRPr lang="en-US" altLang="zh-CN" sz="900" dirty="0">
              <a:solidFill>
                <a:srgbClr val="FF0000"/>
              </a:solidFill>
            </a:endParaRPr>
          </a:p>
          <a:p>
            <a:pPr algn="ctr"/>
            <a:endParaRPr lang="en-US" altLang="zh-CN" sz="900" dirty="0">
              <a:solidFill>
                <a:srgbClr val="FF0000"/>
              </a:solidFill>
            </a:endParaRPr>
          </a:p>
          <a:p>
            <a:pPr algn="ctr"/>
            <a:endParaRPr lang="en-US" altLang="zh-CN" sz="900" dirty="0">
              <a:solidFill>
                <a:srgbClr val="FF0000"/>
              </a:solidFill>
            </a:endParaRPr>
          </a:p>
          <a:p>
            <a:pPr algn="ctr"/>
            <a:endParaRPr lang="en-US" altLang="zh-CN" sz="900" dirty="0">
              <a:solidFill>
                <a:srgbClr val="FF0000"/>
              </a:solidFill>
            </a:endParaRPr>
          </a:p>
          <a:p>
            <a:pPr algn="ctr">
              <a:lnSpc>
                <a:spcPct val="80000"/>
              </a:lnSpc>
            </a:pPr>
            <a:endParaRPr lang="en-US" altLang="zh-CN" sz="400" dirty="0">
              <a:solidFill>
                <a:srgbClr val="FF0000"/>
              </a:solidFill>
            </a:endParaRPr>
          </a:p>
          <a:p>
            <a:pPr algn="ctr"/>
            <a:endParaRPr lang="en-US" altLang="zh-CN" sz="700" dirty="0">
              <a:solidFill>
                <a:srgbClr val="FF0000"/>
              </a:solidFill>
            </a:endParaRPr>
          </a:p>
          <a:p>
            <a:pPr algn="ctr"/>
            <a:endParaRPr lang="en-US" altLang="zh-CN" sz="700" dirty="0">
              <a:solidFill>
                <a:srgbClr val="FF0000"/>
              </a:solidFill>
            </a:endParaRPr>
          </a:p>
          <a:p>
            <a:pPr algn="ctr"/>
            <a:endParaRPr lang="en-US" altLang="zh-CN" sz="800" dirty="0">
              <a:solidFill>
                <a:srgbClr val="FF0000"/>
              </a:solidFill>
            </a:endParaRPr>
          </a:p>
          <a:p>
            <a:pPr algn="ctr"/>
            <a:endParaRPr lang="en-US" altLang="zh-CN" sz="700" dirty="0">
              <a:solidFill>
                <a:srgbClr val="FF0000"/>
              </a:solidFill>
            </a:endParaRPr>
          </a:p>
          <a:p>
            <a:pPr algn="ctr">
              <a:spcBef>
                <a:spcPts val="600"/>
              </a:spcBef>
            </a:pPr>
            <a:endParaRPr lang="en-US" altLang="zh-CN" sz="800" dirty="0"/>
          </a:p>
        </p:txBody>
      </p:sp>
      <p:sp>
        <p:nvSpPr>
          <p:cNvPr id="5" name="文本框 4">
            <a:extLst>
              <a:ext uri="{FF2B5EF4-FFF2-40B4-BE49-F238E27FC236}">
                <a16:creationId xmlns:a16="http://schemas.microsoft.com/office/drawing/2014/main" id="{3EDC8552-DA5A-45D3-A959-B2B7D7296484}"/>
              </a:ext>
            </a:extLst>
          </p:cNvPr>
          <p:cNvSpPr txBox="1"/>
          <p:nvPr/>
        </p:nvSpPr>
        <p:spPr>
          <a:xfrm>
            <a:off x="7878394" y="5229371"/>
            <a:ext cx="311932" cy="646331"/>
          </a:xfrm>
          <a:prstGeom prst="rect">
            <a:avLst/>
          </a:prstGeom>
          <a:noFill/>
        </p:spPr>
        <p:txBody>
          <a:bodyPr wrap="square" rtlCol="0">
            <a:spAutoFit/>
          </a:bodyPr>
          <a:lstStyle/>
          <a:p>
            <a:r>
              <a:rPr lang="zh-CN" altLang="en-US" dirty="0"/>
              <a:t>栈区</a:t>
            </a:r>
          </a:p>
        </p:txBody>
      </p:sp>
      <p:sp>
        <p:nvSpPr>
          <p:cNvPr id="23" name="文本框 22">
            <a:extLst>
              <a:ext uri="{FF2B5EF4-FFF2-40B4-BE49-F238E27FC236}">
                <a16:creationId xmlns:a16="http://schemas.microsoft.com/office/drawing/2014/main" id="{0CFFEFF6-A8CD-4246-A56D-2256B67CB300}"/>
              </a:ext>
            </a:extLst>
          </p:cNvPr>
          <p:cNvSpPr txBox="1"/>
          <p:nvPr/>
        </p:nvSpPr>
        <p:spPr>
          <a:xfrm>
            <a:off x="7853985" y="3102916"/>
            <a:ext cx="311932" cy="923330"/>
          </a:xfrm>
          <a:prstGeom prst="rect">
            <a:avLst/>
          </a:prstGeom>
          <a:noFill/>
        </p:spPr>
        <p:txBody>
          <a:bodyPr wrap="square" rtlCol="0">
            <a:spAutoFit/>
          </a:bodyPr>
          <a:lstStyle/>
          <a:p>
            <a:r>
              <a:rPr lang="zh-CN" altLang="en-US" dirty="0"/>
              <a:t>堆空间</a:t>
            </a:r>
          </a:p>
        </p:txBody>
      </p:sp>
      <p:sp>
        <p:nvSpPr>
          <p:cNvPr id="22" name="标注: 线形 21">
            <a:extLst>
              <a:ext uri="{FF2B5EF4-FFF2-40B4-BE49-F238E27FC236}">
                <a16:creationId xmlns:a16="http://schemas.microsoft.com/office/drawing/2014/main" id="{25C38068-A183-4DCE-AD12-BB01E35D1EC8}"/>
              </a:ext>
            </a:extLst>
          </p:cNvPr>
          <p:cNvSpPr/>
          <p:nvPr/>
        </p:nvSpPr>
        <p:spPr>
          <a:xfrm>
            <a:off x="5455755" y="2504932"/>
            <a:ext cx="1097445" cy="1221390"/>
          </a:xfrm>
          <a:prstGeom prst="borderCallout1">
            <a:avLst>
              <a:gd name="adj1" fmla="val 16447"/>
              <a:gd name="adj2" fmla="val 102652"/>
              <a:gd name="adj3" fmla="val 65550"/>
              <a:gd name="adj4" fmla="val 155015"/>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latin typeface="+mj-ea"/>
                <a:ea typeface="+mj-ea"/>
              </a:rPr>
              <a:t>并非类对象的成员</a:t>
            </a:r>
            <a:r>
              <a:rPr lang="en-US" altLang="zh-CN" sz="1600" dirty="0">
                <a:latin typeface="+mj-ea"/>
                <a:ea typeface="+mj-ea"/>
              </a:rPr>
              <a:t>,</a:t>
            </a:r>
            <a:r>
              <a:rPr lang="zh-CN" altLang="en-US" sz="1600" dirty="0">
                <a:latin typeface="+mj-ea"/>
                <a:ea typeface="+mj-ea"/>
              </a:rPr>
              <a:t>不会自动释放</a:t>
            </a:r>
          </a:p>
        </p:txBody>
      </p:sp>
      <p:sp>
        <p:nvSpPr>
          <p:cNvPr id="24" name="文本框 23">
            <a:extLst>
              <a:ext uri="{FF2B5EF4-FFF2-40B4-BE49-F238E27FC236}">
                <a16:creationId xmlns:a16="http://schemas.microsoft.com/office/drawing/2014/main" id="{95C44CDE-5BEA-4BE2-8584-1E90192BACF6}"/>
              </a:ext>
            </a:extLst>
          </p:cNvPr>
          <p:cNvSpPr txBox="1"/>
          <p:nvPr/>
        </p:nvSpPr>
        <p:spPr>
          <a:xfrm>
            <a:off x="6620521" y="1689371"/>
            <a:ext cx="1401875" cy="400110"/>
          </a:xfrm>
          <a:prstGeom prst="rect">
            <a:avLst/>
          </a:prstGeom>
          <a:solidFill>
            <a:srgbClr val="FFFF00"/>
          </a:solidFill>
        </p:spPr>
        <p:txBody>
          <a:bodyPr wrap="square" rtlCol="0">
            <a:spAutoFit/>
          </a:bodyPr>
          <a:lstStyle/>
          <a:p>
            <a:r>
              <a:rPr lang="en-US" altLang="zh-CN" sz="2000" dirty="0"/>
              <a:t>Student  s;</a:t>
            </a:r>
            <a:endParaRPr lang="zh-CN" altLang="en-US" sz="2000" dirty="0"/>
          </a:p>
        </p:txBody>
      </p:sp>
    </p:spTree>
    <p:extLst>
      <p:ext uri="{BB962C8B-B14F-4D97-AF65-F5344CB8AC3E}">
        <p14:creationId xmlns:p14="http://schemas.microsoft.com/office/powerpoint/2010/main" val="3929528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fade">
                                      <p:cBhvr>
                                        <p:cTn id="38" dur="500"/>
                                        <p:tgtEl>
                                          <p:spTgt spid="4">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500"/>
                                        <p:tgtEl>
                                          <p:spTgt spid="4">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6"/>
                                        </p:tgtEl>
                                        <p:attrNameLst>
                                          <p:attrName>style.visibility</p:attrName>
                                        </p:attrNameLst>
                                      </p:cBhvr>
                                      <p:to>
                                        <p:strVal val="visible"/>
                                      </p:to>
                                    </p:set>
                                  </p:childTnLst>
                                </p:cTn>
                              </p:par>
                            </p:childTnLst>
                          </p:cTn>
                        </p:par>
                        <p:par>
                          <p:cTn id="51" fill="hold">
                            <p:stCondLst>
                              <p:cond delay="500"/>
                            </p:stCondLst>
                            <p:childTnLst>
                              <p:par>
                                <p:cTn id="52" presetID="4" presetClass="entr" presetSubtype="16"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ox(in)">
                                      <p:cBhvr>
                                        <p:cTn id="54" dur="500"/>
                                        <p:tgtEl>
                                          <p:spTgt spid="20"/>
                                        </p:tgtEl>
                                      </p:cBhvr>
                                    </p:animEffec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outHorizontal)">
                                      <p:cBhvr>
                                        <p:cTn id="63" dur="500"/>
                                        <p:tgtEl>
                                          <p:spTgt spid="21"/>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fade">
                                      <p:cBhvr>
                                        <p:cTn id="77" dur="500"/>
                                        <p:tgtEl>
                                          <p:spTgt spid="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12" end="12"/>
                                            </p:txEl>
                                          </p:spTgt>
                                        </p:tgtEl>
                                        <p:attrNameLst>
                                          <p:attrName>style.visibility</p:attrName>
                                        </p:attrNameLst>
                                      </p:cBhvr>
                                      <p:to>
                                        <p:strVal val="visible"/>
                                      </p:to>
                                    </p:set>
                                    <p:animEffect transition="in" filter="fade">
                                      <p:cBhvr>
                                        <p:cTn id="82" dur="500"/>
                                        <p:tgtEl>
                                          <p:spTgt spid="4">
                                            <p:txEl>
                                              <p:pRg st="12" end="12"/>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4">
                                            <p:txEl>
                                              <p:pRg st="13" end="13"/>
                                            </p:txEl>
                                          </p:spTgt>
                                        </p:tgtEl>
                                        <p:attrNameLst>
                                          <p:attrName>style.visibility</p:attrName>
                                        </p:attrNameLst>
                                      </p:cBhvr>
                                      <p:to>
                                        <p:strVal val="visible"/>
                                      </p:to>
                                    </p:set>
                                    <p:animEffect transition="in" filter="fade">
                                      <p:cBhvr>
                                        <p:cTn id="85" dur="500"/>
                                        <p:tgtEl>
                                          <p:spTgt spid="4">
                                            <p:txEl>
                                              <p:pRg st="13" end="13"/>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4">
                                            <p:txEl>
                                              <p:pRg st="14" end="14"/>
                                            </p:txEl>
                                          </p:spTgt>
                                        </p:tgtEl>
                                        <p:attrNameLst>
                                          <p:attrName>style.visibility</p:attrName>
                                        </p:attrNameLst>
                                      </p:cBhvr>
                                      <p:to>
                                        <p:strVal val="visible"/>
                                      </p:to>
                                    </p:set>
                                    <p:animEffect transition="in" filter="fade">
                                      <p:cBhvr>
                                        <p:cTn id="88" dur="500"/>
                                        <p:tgtEl>
                                          <p:spTgt spid="4">
                                            <p:txEl>
                                              <p:pRg st="14" end="14"/>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
                                            <p:txEl>
                                              <p:pRg st="15" end="15"/>
                                            </p:txEl>
                                          </p:spTgt>
                                        </p:tgtEl>
                                        <p:attrNameLst>
                                          <p:attrName>style.visibility</p:attrName>
                                        </p:attrNameLst>
                                      </p:cBhvr>
                                      <p:to>
                                        <p:strVal val="visible"/>
                                      </p:to>
                                    </p:set>
                                    <p:animEffect transition="in" filter="fade">
                                      <p:cBhvr>
                                        <p:cTn id="91"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P spid="21" grpId="0" animBg="1" autoUpdateAnimBg="0"/>
      <p:bldP spid="5" grpId="0"/>
      <p:bldP spid="23" grpId="0"/>
      <p:bldP spid="22"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4.3.1  </a:t>
            </a:r>
            <a:r>
              <a:rPr lang="zh-CN" altLang="en-US" sz="3200" b="1" dirty="0">
                <a:ea typeface="+mj-ea"/>
              </a:rPr>
              <a:t>析构函数的作用和定义</a:t>
            </a:r>
            <a:endParaRPr lang="zh-CN" altLang="en-US" sz="3600" b="1" dirty="0">
              <a:latin typeface="+mj-ea"/>
              <a:ea typeface="+mj-ea"/>
            </a:endParaRPr>
          </a:p>
        </p:txBody>
      </p:sp>
      <p:sp>
        <p:nvSpPr>
          <p:cNvPr id="4" name="内容占位符 3"/>
          <p:cNvSpPr>
            <a:spLocks noGrp="1"/>
          </p:cNvSpPr>
          <p:nvPr>
            <p:ph idx="1"/>
          </p:nvPr>
        </p:nvSpPr>
        <p:spPr>
          <a:xfrm>
            <a:off x="706567" y="1610139"/>
            <a:ext cx="7711876" cy="4938580"/>
          </a:xfrm>
        </p:spPr>
        <p:txBody>
          <a:bodyPr>
            <a:normAutofit/>
          </a:bodyPr>
          <a:lstStyle/>
          <a:p>
            <a:pPr marL="268288" indent="-268288">
              <a:lnSpc>
                <a:spcPct val="150000"/>
              </a:lnSpc>
              <a:spcBef>
                <a:spcPts val="600"/>
              </a:spcBef>
              <a:buFont typeface="Wingdings" panose="05000000000000000000" pitchFamily="2" charset="2"/>
              <a:buChar char="Ø"/>
            </a:pPr>
            <a:r>
              <a:rPr lang="zh-CN" altLang="en-US" sz="2800" dirty="0"/>
              <a:t>析构函数以“~类名”命名</a:t>
            </a:r>
          </a:p>
          <a:p>
            <a:pPr lvl="1">
              <a:spcBef>
                <a:spcPts val="600"/>
              </a:spcBef>
              <a:buNone/>
              <a:defRPr/>
            </a:pPr>
            <a:r>
              <a:rPr lang="en-US" altLang="zh-CN" sz="2400" dirty="0">
                <a:solidFill>
                  <a:srgbClr val="0070C0"/>
                </a:solidFill>
              </a:rPr>
              <a:t>Student::</a:t>
            </a:r>
            <a:r>
              <a:rPr lang="en-US" altLang="zh-CN" sz="2400" dirty="0">
                <a:solidFill>
                  <a:srgbClr val="0000FF"/>
                </a:solidFill>
              </a:rPr>
              <a:t>~Student</a:t>
            </a:r>
            <a:r>
              <a:rPr lang="en-US" altLang="zh-CN" sz="2400" dirty="0">
                <a:solidFill>
                  <a:srgbClr val="0070C0"/>
                </a:solidFill>
              </a:rPr>
              <a:t>() {</a:t>
            </a:r>
            <a:endParaRPr lang="zh-CN" altLang="en-US" sz="2400" dirty="0">
              <a:solidFill>
                <a:srgbClr val="0070C0"/>
              </a:solidFill>
            </a:endParaRPr>
          </a:p>
          <a:p>
            <a:pPr lvl="1">
              <a:spcBef>
                <a:spcPts val="600"/>
              </a:spcBef>
              <a:buNone/>
              <a:defRPr/>
            </a:pPr>
            <a:r>
              <a:rPr lang="en-US" altLang="zh-CN" sz="2400" dirty="0">
                <a:solidFill>
                  <a:srgbClr val="0070C0"/>
                </a:solidFill>
              </a:rPr>
              <a:t>       delete  [ ]</a:t>
            </a:r>
            <a:r>
              <a:rPr lang="en-US" altLang="zh-CN" sz="2400" dirty="0" err="1">
                <a:solidFill>
                  <a:srgbClr val="0070C0"/>
                </a:solidFill>
              </a:rPr>
              <a:t>pname</a:t>
            </a:r>
            <a:r>
              <a:rPr lang="en-US" altLang="zh-CN" sz="2400" dirty="0">
                <a:solidFill>
                  <a:srgbClr val="0070C0"/>
                </a:solidFill>
              </a:rPr>
              <a:t>;  </a:t>
            </a:r>
            <a:r>
              <a:rPr lang="zh-CN" altLang="en-US" sz="2400" dirty="0">
                <a:solidFill>
                  <a:srgbClr val="0070C0"/>
                </a:solidFill>
              </a:rPr>
              <a:t>  </a:t>
            </a:r>
          </a:p>
          <a:p>
            <a:pPr lvl="1">
              <a:spcBef>
                <a:spcPts val="0"/>
              </a:spcBef>
              <a:buNone/>
              <a:defRPr/>
            </a:pPr>
            <a:r>
              <a:rPr lang="en-US" altLang="zh-CN" sz="2400" dirty="0">
                <a:solidFill>
                  <a:srgbClr val="0070C0"/>
                </a:solidFill>
              </a:rPr>
              <a:t>       ……</a:t>
            </a:r>
          </a:p>
          <a:p>
            <a:pPr lvl="1">
              <a:lnSpc>
                <a:spcPct val="80000"/>
              </a:lnSpc>
              <a:spcBef>
                <a:spcPts val="0"/>
              </a:spcBef>
              <a:buNone/>
              <a:defRPr/>
            </a:pPr>
            <a:r>
              <a:rPr lang="en-US" altLang="zh-CN" sz="2400" dirty="0">
                <a:solidFill>
                  <a:srgbClr val="0070C0"/>
                </a:solidFill>
              </a:rPr>
              <a:t>}</a:t>
            </a:r>
          </a:p>
          <a:p>
            <a:pPr marL="268288" indent="-268288">
              <a:lnSpc>
                <a:spcPct val="120000"/>
              </a:lnSpc>
              <a:spcBef>
                <a:spcPts val="1200"/>
              </a:spcBef>
              <a:buFont typeface="Wingdings" panose="05000000000000000000" pitchFamily="2" charset="2"/>
              <a:buChar char="Ø"/>
            </a:pPr>
            <a:r>
              <a:rPr lang="zh-CN" altLang="en-US" sz="2800" dirty="0"/>
              <a:t>析构函数是自动执行的，不能随便调用</a:t>
            </a:r>
            <a:endParaRPr lang="en-US" altLang="zh-CN" sz="2800" dirty="0"/>
          </a:p>
          <a:p>
            <a:pPr marL="268288" indent="-268288">
              <a:lnSpc>
                <a:spcPct val="120000"/>
              </a:lnSpc>
              <a:spcBef>
                <a:spcPts val="1200"/>
              </a:spcBef>
              <a:buFont typeface="Wingdings" panose="05000000000000000000" pitchFamily="2" charset="2"/>
              <a:buChar char="Ø"/>
            </a:pPr>
            <a:r>
              <a:rPr lang="zh-CN" altLang="en-US" sz="2800" dirty="0"/>
              <a:t>析构函数没有返回类型   </a:t>
            </a:r>
            <a:r>
              <a:rPr lang="zh-CN" altLang="en-US" sz="2400" dirty="0">
                <a:solidFill>
                  <a:srgbClr val="7030A0"/>
                </a:solidFill>
                <a:ea typeface="+mj-ea"/>
              </a:rPr>
              <a:t>//</a:t>
            </a:r>
            <a:r>
              <a:rPr lang="zh-CN" altLang="en-US" sz="2400" dirty="0">
                <a:solidFill>
                  <a:srgbClr val="7030A0"/>
                </a:solidFill>
                <a:latin typeface="+mj-ea"/>
                <a:ea typeface="+mj-ea"/>
              </a:rPr>
              <a:t>与构造函数相同</a:t>
            </a:r>
            <a:endParaRPr lang="zh-CN" altLang="en-US" sz="2800" dirty="0">
              <a:solidFill>
                <a:srgbClr val="7030A0"/>
              </a:solidFill>
              <a:latin typeface="+mj-ea"/>
              <a:ea typeface="+mj-ea"/>
            </a:endParaRPr>
          </a:p>
          <a:p>
            <a:pPr marL="268288" indent="-268288">
              <a:lnSpc>
                <a:spcPct val="150000"/>
              </a:lnSpc>
              <a:spcBef>
                <a:spcPts val="600"/>
              </a:spcBef>
              <a:buFont typeface="Wingdings" panose="05000000000000000000" pitchFamily="2" charset="2"/>
              <a:buChar char="Ø"/>
            </a:pPr>
            <a:r>
              <a:rPr lang="zh-CN" altLang="en-US" sz="2800" dirty="0"/>
              <a:t>析构函数不能有参数，也不能重载  </a:t>
            </a:r>
            <a:r>
              <a:rPr lang="zh-CN" altLang="en-US" sz="2400" dirty="0">
                <a:solidFill>
                  <a:srgbClr val="7030A0"/>
                </a:solidFill>
                <a:ea typeface="+mj-ea"/>
              </a:rPr>
              <a:t>//不同</a:t>
            </a:r>
            <a:endParaRPr lang="en-US" altLang="zh-CN" sz="2800" dirty="0">
              <a:solidFill>
                <a:srgbClr val="7030A0"/>
              </a:solidFill>
              <a:ea typeface="+mj-ea"/>
            </a:endParaRPr>
          </a:p>
          <a:p>
            <a:pPr lvl="1">
              <a:lnSpc>
                <a:spcPct val="60000"/>
              </a:lnSpc>
              <a:buNone/>
              <a:defRPr/>
            </a:pPr>
            <a:endParaRPr lang="en-US" altLang="zh-CN" sz="2400" dirty="0">
              <a:solidFill>
                <a:srgbClr val="C0000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21</a:t>
            </a:fld>
            <a:endParaRPr kumimoji="1" lang="zh-CN" altLang="en-US"/>
          </a:p>
        </p:txBody>
      </p:sp>
    </p:spTree>
    <p:extLst>
      <p:ext uri="{BB962C8B-B14F-4D97-AF65-F5344CB8AC3E}">
        <p14:creationId xmlns:p14="http://schemas.microsoft.com/office/powerpoint/2010/main" val="34980582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4.3.2  </a:t>
            </a:r>
            <a:r>
              <a:rPr lang="zh-CN" altLang="en-US" sz="3200" b="1" dirty="0">
                <a:ea typeface="+mj-ea"/>
              </a:rPr>
              <a:t>析构函数的执行过程</a:t>
            </a:r>
            <a:endParaRPr lang="zh-CN" altLang="en-US" sz="3600" b="1" dirty="0">
              <a:latin typeface="+mj-ea"/>
              <a:ea typeface="+mj-ea"/>
            </a:endParaRPr>
          </a:p>
        </p:txBody>
      </p:sp>
      <p:sp>
        <p:nvSpPr>
          <p:cNvPr id="4" name="内容占位符 3"/>
          <p:cNvSpPr>
            <a:spLocks noGrp="1"/>
          </p:cNvSpPr>
          <p:nvPr>
            <p:ph idx="1"/>
          </p:nvPr>
        </p:nvSpPr>
        <p:spPr>
          <a:xfrm>
            <a:off x="661396" y="1709530"/>
            <a:ext cx="7821207" cy="4726333"/>
          </a:xfrm>
        </p:spPr>
        <p:txBody>
          <a:bodyPr>
            <a:normAutofit/>
          </a:bodyPr>
          <a:lstStyle/>
          <a:p>
            <a:pPr marL="268288" indent="-268288">
              <a:spcBef>
                <a:spcPts val="600"/>
              </a:spcBef>
              <a:buFont typeface="Wingdings" panose="05000000000000000000" pitchFamily="2" charset="2"/>
              <a:buChar char="Ø"/>
            </a:pPr>
            <a:r>
              <a:rPr lang="zh-CN" altLang="en-US" sz="2800" dirty="0"/>
              <a:t>析构函数执行过程是：</a:t>
            </a:r>
            <a:endParaRPr lang="en-US" altLang="zh-CN" sz="2800" dirty="0"/>
          </a:p>
          <a:p>
            <a:pPr marL="831850" lvl="1" indent="-268288">
              <a:lnSpc>
                <a:spcPct val="110000"/>
              </a:lnSpc>
              <a:spcBef>
                <a:spcPts val="600"/>
              </a:spcBef>
            </a:pPr>
            <a:r>
              <a:rPr lang="zh-CN" altLang="en-US" sz="2400" dirty="0"/>
              <a:t>执行析构函数的代码</a:t>
            </a:r>
            <a:endParaRPr lang="en-US" altLang="zh-CN" sz="2400" dirty="0"/>
          </a:p>
          <a:p>
            <a:pPr marL="831850" lvl="1" indent="-268288">
              <a:lnSpc>
                <a:spcPct val="110000"/>
              </a:lnSpc>
              <a:spcBef>
                <a:spcPts val="600"/>
              </a:spcBef>
            </a:pPr>
            <a:r>
              <a:rPr lang="zh-CN" altLang="en-US" sz="2400" dirty="0"/>
              <a:t>析构对象的各个成员（析构顺序与构造顺序相反）</a:t>
            </a:r>
            <a:endParaRPr lang="en-US" altLang="zh-CN" sz="2400" dirty="0"/>
          </a:p>
          <a:p>
            <a:pPr>
              <a:lnSpc>
                <a:spcPct val="110000"/>
              </a:lnSpc>
              <a:buFont typeface="Wingdings" panose="05000000000000000000" pitchFamily="2" charset="2"/>
              <a:buChar char="Ø"/>
            </a:pPr>
            <a:r>
              <a:rPr lang="zh-CN" altLang="en-US" sz="2800" dirty="0"/>
              <a:t>示例程序输出结果 </a:t>
            </a:r>
            <a:r>
              <a:rPr lang="zh-CN" altLang="en-US" sz="2400" dirty="0">
                <a:solidFill>
                  <a:schemeClr val="accent6">
                    <a:lumMod val="75000"/>
                  </a:schemeClr>
                </a:solidFill>
              </a:rPr>
              <a:t>(演示：</a:t>
            </a:r>
            <a:r>
              <a:rPr lang="en-US" altLang="zh-CN" sz="2400" dirty="0">
                <a:solidFill>
                  <a:schemeClr val="accent6">
                    <a:lumMod val="75000"/>
                  </a:schemeClr>
                </a:solidFill>
              </a:rPr>
              <a:t>wjp36.cpp)</a:t>
            </a:r>
          </a:p>
          <a:p>
            <a:pPr marL="536575" lvl="2" indent="0">
              <a:lnSpc>
                <a:spcPct val="95000"/>
              </a:lnSpc>
              <a:spcBef>
                <a:spcPts val="0"/>
              </a:spcBef>
              <a:buNone/>
            </a:pPr>
            <a:r>
              <a:rPr lang="en-US" altLang="zh-CN" dirty="0">
                <a:solidFill>
                  <a:srgbClr val="10147A"/>
                </a:solidFill>
              </a:rPr>
              <a:t>student</a:t>
            </a:r>
          </a:p>
          <a:p>
            <a:pPr marL="536575" lvl="2" indent="0">
              <a:lnSpc>
                <a:spcPct val="95000"/>
              </a:lnSpc>
              <a:spcBef>
                <a:spcPts val="0"/>
              </a:spcBef>
              <a:buNone/>
            </a:pPr>
            <a:r>
              <a:rPr lang="en-US" altLang="zh-CN" dirty="0">
                <a:solidFill>
                  <a:srgbClr val="10147A"/>
                </a:solidFill>
              </a:rPr>
              <a:t>teacher</a:t>
            </a:r>
          </a:p>
          <a:p>
            <a:pPr marL="536575" lvl="2" indent="0">
              <a:lnSpc>
                <a:spcPct val="95000"/>
              </a:lnSpc>
              <a:spcBef>
                <a:spcPts val="0"/>
              </a:spcBef>
              <a:buNone/>
            </a:pPr>
            <a:r>
              <a:rPr lang="en-US" altLang="zh-CN" dirty="0">
                <a:solidFill>
                  <a:srgbClr val="10147A"/>
                </a:solidFill>
              </a:rPr>
              <a:t>pair</a:t>
            </a:r>
          </a:p>
          <a:p>
            <a:pPr marL="536575" lvl="2" indent="0">
              <a:spcBef>
                <a:spcPts val="0"/>
              </a:spcBef>
              <a:buNone/>
            </a:pPr>
            <a:r>
              <a:rPr lang="en-US" altLang="zh-CN" dirty="0"/>
              <a:t>ok</a:t>
            </a:r>
          </a:p>
          <a:p>
            <a:pPr marL="536575" lvl="2" indent="0">
              <a:lnSpc>
                <a:spcPct val="95000"/>
              </a:lnSpc>
              <a:spcBef>
                <a:spcPts val="0"/>
              </a:spcBef>
              <a:buNone/>
            </a:pPr>
            <a:r>
              <a:rPr lang="en-US" altLang="zh-CN" dirty="0">
                <a:solidFill>
                  <a:srgbClr val="00B0F0"/>
                </a:solidFill>
              </a:rPr>
              <a:t>destructing pair</a:t>
            </a:r>
          </a:p>
          <a:p>
            <a:pPr marL="536575" lvl="2" indent="0">
              <a:lnSpc>
                <a:spcPct val="95000"/>
              </a:lnSpc>
              <a:spcBef>
                <a:spcPts val="0"/>
              </a:spcBef>
              <a:buNone/>
            </a:pPr>
            <a:r>
              <a:rPr lang="en-US" altLang="zh-CN" dirty="0">
                <a:solidFill>
                  <a:srgbClr val="00B0F0"/>
                </a:solidFill>
              </a:rPr>
              <a:t>destructing teacher</a:t>
            </a:r>
          </a:p>
          <a:p>
            <a:pPr marL="536575" lvl="2" indent="0">
              <a:lnSpc>
                <a:spcPct val="95000"/>
              </a:lnSpc>
              <a:spcBef>
                <a:spcPts val="0"/>
              </a:spcBef>
              <a:buNone/>
            </a:pPr>
            <a:r>
              <a:rPr lang="en-US" altLang="zh-CN" dirty="0">
                <a:solidFill>
                  <a:srgbClr val="00B0F0"/>
                </a:solidFill>
              </a:rPr>
              <a:t>destructing student</a:t>
            </a:r>
          </a:p>
          <a:p>
            <a:pPr marL="625475" lvl="1" indent="-268288">
              <a:defRPr/>
            </a:pPr>
            <a:endParaRPr lang="en-US" altLang="zh-CN"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22</a:t>
            </a:fld>
            <a:endParaRPr kumimoji="1" lang="zh-CN" altLang="en-US"/>
          </a:p>
        </p:txBody>
      </p:sp>
      <p:sp>
        <p:nvSpPr>
          <p:cNvPr id="6" name="AutoShape 9">
            <a:extLst>
              <a:ext uri="{FF2B5EF4-FFF2-40B4-BE49-F238E27FC236}">
                <a16:creationId xmlns:a16="http://schemas.microsoft.com/office/drawing/2014/main" id="{99088165-E351-467A-A6D4-5D5247159B42}"/>
              </a:ext>
            </a:extLst>
          </p:cNvPr>
          <p:cNvSpPr>
            <a:spLocks/>
          </p:cNvSpPr>
          <p:nvPr/>
        </p:nvSpPr>
        <p:spPr bwMode="auto">
          <a:xfrm>
            <a:off x="3953962" y="3826565"/>
            <a:ext cx="188650" cy="858571"/>
          </a:xfrm>
          <a:prstGeom prst="rightBrace">
            <a:avLst>
              <a:gd name="adj1" fmla="val 41667"/>
              <a:gd name="adj2" fmla="val 50000"/>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 name="AutoShape 10">
            <a:extLst>
              <a:ext uri="{FF2B5EF4-FFF2-40B4-BE49-F238E27FC236}">
                <a16:creationId xmlns:a16="http://schemas.microsoft.com/office/drawing/2014/main" id="{BAD87725-B3A6-4CB3-BF41-870631186EC4}"/>
              </a:ext>
            </a:extLst>
          </p:cNvPr>
          <p:cNvSpPr>
            <a:spLocks/>
          </p:cNvSpPr>
          <p:nvPr/>
        </p:nvSpPr>
        <p:spPr bwMode="auto">
          <a:xfrm>
            <a:off x="3947878" y="5253371"/>
            <a:ext cx="188648" cy="779682"/>
          </a:xfrm>
          <a:prstGeom prst="rightBrace">
            <a:avLst>
              <a:gd name="adj1" fmla="val 43750"/>
              <a:gd name="adj2" fmla="val 50000"/>
            </a:avLst>
          </a:prstGeom>
          <a:noFill/>
          <a:ln w="28575"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 name="Text Box 11">
            <a:extLst>
              <a:ext uri="{FF2B5EF4-FFF2-40B4-BE49-F238E27FC236}">
                <a16:creationId xmlns:a16="http://schemas.microsoft.com/office/drawing/2014/main" id="{937C1991-1F3E-4440-9BA8-FADC7874C0ED}"/>
              </a:ext>
            </a:extLst>
          </p:cNvPr>
          <p:cNvSpPr txBox="1">
            <a:spLocks noChangeArrowheads="1"/>
          </p:cNvSpPr>
          <p:nvPr/>
        </p:nvSpPr>
        <p:spPr bwMode="auto">
          <a:xfrm>
            <a:off x="4142612" y="3975010"/>
            <a:ext cx="1556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7030A0"/>
                </a:solidFill>
                <a:latin typeface="宋体" panose="02010600030101010101" pitchFamily="2" charset="-122"/>
              </a:rPr>
              <a:t>构造顺序</a:t>
            </a:r>
          </a:p>
        </p:txBody>
      </p:sp>
      <p:sp>
        <p:nvSpPr>
          <p:cNvPr id="9" name="Text Box 12">
            <a:extLst>
              <a:ext uri="{FF2B5EF4-FFF2-40B4-BE49-F238E27FC236}">
                <a16:creationId xmlns:a16="http://schemas.microsoft.com/office/drawing/2014/main" id="{881FF7D1-AF50-4680-95DC-230ADEADBD7B}"/>
              </a:ext>
            </a:extLst>
          </p:cNvPr>
          <p:cNvSpPr txBox="1">
            <a:spLocks noChangeArrowheads="1"/>
          </p:cNvSpPr>
          <p:nvPr/>
        </p:nvSpPr>
        <p:spPr bwMode="auto">
          <a:xfrm>
            <a:off x="4142612" y="5412379"/>
            <a:ext cx="1556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7030A0"/>
                </a:solidFill>
                <a:latin typeface="宋体" panose="02010600030101010101" pitchFamily="2" charset="-122"/>
              </a:rPr>
              <a:t>析构顺序</a:t>
            </a:r>
          </a:p>
        </p:txBody>
      </p:sp>
    </p:spTree>
    <p:extLst>
      <p:ext uri="{BB962C8B-B14F-4D97-AF65-F5344CB8AC3E}">
        <p14:creationId xmlns:p14="http://schemas.microsoft.com/office/powerpoint/2010/main" val="9425726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fade">
                                      <p:cBhvr>
                                        <p:cTn id="51" dur="500"/>
                                        <p:tgtEl>
                                          <p:spTgt spid="4">
                                            <p:txEl>
                                              <p:pRg st="10" end="10"/>
                                            </p:txEl>
                                          </p:spTgt>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E444E32B-6509-4624-9866-C0A42A1715D0}" type="datetime10">
              <a:rPr lang="zh-CN" altLang="en-US" sz="1400" smtClean="0"/>
              <a:t>15:09</a:t>
            </a:fld>
            <a:endParaRPr lang="en-US" altLang="zh-CN" sz="1400" b="0"/>
          </a:p>
        </p:txBody>
      </p:sp>
      <p:sp>
        <p:nvSpPr>
          <p:cNvPr id="2" name="标题 1"/>
          <p:cNvSpPr>
            <a:spLocks noGrp="1"/>
          </p:cNvSpPr>
          <p:nvPr>
            <p:ph type="title"/>
          </p:nvPr>
        </p:nvSpPr>
        <p:spPr>
          <a:xfrm>
            <a:off x="1010653" y="274638"/>
            <a:ext cx="7132320" cy="1143000"/>
          </a:xfrm>
        </p:spPr>
        <p:txBody>
          <a:bodyPr>
            <a:normAutofit/>
          </a:bodyPr>
          <a:lstStyle/>
          <a:p>
            <a:r>
              <a:rPr lang="en-US" altLang="zh-CN" sz="3600" b="1" dirty="0">
                <a:solidFill>
                  <a:schemeClr val="tx1"/>
                </a:solidFill>
              </a:rPr>
              <a:t>4.4  </a:t>
            </a:r>
            <a:r>
              <a:rPr lang="zh-CN" altLang="en-US" sz="3600" b="1" dirty="0">
                <a:solidFill>
                  <a:schemeClr val="tx1"/>
                </a:solidFill>
                <a:latin typeface="幼圆" panose="02010509060101010101" pitchFamily="49" charset="-122"/>
                <a:ea typeface="幼圆" panose="02010509060101010101" pitchFamily="49" charset="-122"/>
              </a:rPr>
              <a:t>带参数的构造函数</a:t>
            </a:r>
          </a:p>
        </p:txBody>
      </p:sp>
      <p:sp>
        <p:nvSpPr>
          <p:cNvPr id="12" name="AutoShape 5"/>
          <p:cNvSpPr>
            <a:spLocks noChangeArrowheads="1"/>
          </p:cNvSpPr>
          <p:nvPr/>
        </p:nvSpPr>
        <p:spPr bwMode="gray">
          <a:xfrm>
            <a:off x="1014676" y="2090528"/>
            <a:ext cx="2448663" cy="715250"/>
          </a:xfrm>
          <a:prstGeom prst="roundRect">
            <a:avLst>
              <a:gd name="adj" fmla="val 16667"/>
            </a:avLst>
          </a:prstGeom>
          <a:gradFill rotWithShape="1">
            <a:gsLst>
              <a:gs pos="0">
                <a:srgbClr val="FF9900"/>
              </a:gs>
              <a:gs pos="50000">
                <a:srgbClr val="FFFFFF"/>
              </a:gs>
              <a:gs pos="100000">
                <a:srgbClr val="FF9900"/>
              </a:gs>
            </a:gsLst>
            <a:lin ang="5400000" scaled="1"/>
          </a:gra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4" name="AutoShape 4"/>
          <p:cNvSpPr>
            <a:spLocks noChangeArrowheads="1"/>
          </p:cNvSpPr>
          <p:nvPr/>
        </p:nvSpPr>
        <p:spPr bwMode="gray">
          <a:xfrm>
            <a:off x="1914616" y="3383882"/>
            <a:ext cx="2259820" cy="445105"/>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5" name="AutoShape 5"/>
          <p:cNvSpPr>
            <a:spLocks noChangeArrowheads="1"/>
          </p:cNvSpPr>
          <p:nvPr/>
        </p:nvSpPr>
        <p:spPr bwMode="gray">
          <a:xfrm>
            <a:off x="1552877" y="3324163"/>
            <a:ext cx="549489" cy="557217"/>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nvGrpSpPr>
          <p:cNvPr id="16" name="组合 29"/>
          <p:cNvGrpSpPr>
            <a:grpSpLocks/>
          </p:cNvGrpSpPr>
          <p:nvPr/>
        </p:nvGrpSpPr>
        <p:grpSpPr bwMode="auto">
          <a:xfrm>
            <a:off x="1664835" y="3335591"/>
            <a:ext cx="2509601" cy="493396"/>
            <a:chOff x="1048758" y="1730180"/>
            <a:chExt cx="2397194" cy="493703"/>
          </a:xfrm>
        </p:grpSpPr>
        <p:sp>
          <p:nvSpPr>
            <p:cNvPr id="17" name="Text Box 6"/>
            <p:cNvSpPr txBox="1">
              <a:spLocks noChangeArrowheads="1"/>
            </p:cNvSpPr>
            <p:nvPr/>
          </p:nvSpPr>
          <p:spPr bwMode="gray">
            <a:xfrm>
              <a:off x="1432226" y="1730180"/>
              <a:ext cx="2013726" cy="4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fontAlgn="auto">
                <a:spcAft>
                  <a:spcPts val="0"/>
                </a:spcAft>
                <a:defRPr/>
              </a:pPr>
              <a:r>
                <a:rPr kumimoji="0" lang="zh-CN" altLang="en-US" sz="2400" b="0" kern="0" dirty="0">
                  <a:solidFill>
                    <a:srgbClr val="000000"/>
                  </a:solidFill>
                  <a:latin typeface="Times New Roman" panose="02020603050405020304" pitchFamily="18" charset="0"/>
                  <a:ea typeface="华文新魏" pitchFamily="2" charset="-122"/>
                  <a:cs typeface="Times New Roman" panose="02020603050405020304" pitchFamily="18" charset="0"/>
                </a:rPr>
                <a:t>参数的必要性</a:t>
              </a:r>
              <a:endParaRPr kumimoji="0" lang="en-US" altLang="zh-CN" sz="2400" b="0" kern="0" dirty="0">
                <a:solidFill>
                  <a:srgbClr val="000000"/>
                </a:solidFill>
                <a:latin typeface="Arial" charset="0"/>
                <a:ea typeface="华文新魏" pitchFamily="2" charset="-122"/>
              </a:endParaRPr>
            </a:p>
          </p:txBody>
        </p:sp>
        <p:sp>
          <p:nvSpPr>
            <p:cNvPr id="18" name="Text Box 7"/>
            <p:cNvSpPr txBox="1">
              <a:spLocks noChangeArrowheads="1"/>
            </p:cNvSpPr>
            <p:nvPr/>
          </p:nvSpPr>
          <p:spPr bwMode="gray">
            <a:xfrm>
              <a:off x="1048758" y="1766398"/>
              <a:ext cx="336434" cy="45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1</a:t>
              </a:r>
            </a:p>
          </p:txBody>
        </p:sp>
      </p:grpSp>
      <p:sp>
        <p:nvSpPr>
          <p:cNvPr id="27" name="Text Box 7"/>
          <p:cNvSpPr txBox="1">
            <a:spLocks noChangeArrowheads="1"/>
          </p:cNvSpPr>
          <p:nvPr/>
        </p:nvSpPr>
        <p:spPr bwMode="gray">
          <a:xfrm>
            <a:off x="1126182" y="2155898"/>
            <a:ext cx="233715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dirty="0">
                <a:solidFill>
                  <a:srgbClr val="000099"/>
                </a:solidFill>
                <a:latin typeface="Arial" charset="0"/>
                <a:ea typeface="华文新魏" pitchFamily="2" charset="-122"/>
              </a:rPr>
              <a:t>本节主要内容</a:t>
            </a:r>
          </a:p>
        </p:txBody>
      </p:sp>
      <p:sp>
        <p:nvSpPr>
          <p:cNvPr id="3" name="灯片编号占位符 2">
            <a:extLst>
              <a:ext uri="{FF2B5EF4-FFF2-40B4-BE49-F238E27FC236}">
                <a16:creationId xmlns:a16="http://schemas.microsoft.com/office/drawing/2014/main" id="{7F1DD4A4-DD54-4BA4-9B15-C087A4DECC93}"/>
              </a:ext>
            </a:extLst>
          </p:cNvPr>
          <p:cNvSpPr>
            <a:spLocks noGrp="1"/>
          </p:cNvSpPr>
          <p:nvPr>
            <p:ph type="sldNum" sz="quarter" idx="12"/>
          </p:nvPr>
        </p:nvSpPr>
        <p:spPr/>
        <p:txBody>
          <a:bodyPr/>
          <a:lstStyle/>
          <a:p>
            <a:fld id="{E863F3B9-6CF4-E94A-98DA-10393CF60C60}" type="slidenum">
              <a:rPr kumimoji="1" lang="zh-CN" altLang="en-US" smtClean="0"/>
              <a:t>23</a:t>
            </a:fld>
            <a:endParaRPr kumimoji="1" lang="zh-CN" altLang="en-US"/>
          </a:p>
        </p:txBody>
      </p:sp>
      <p:sp>
        <p:nvSpPr>
          <p:cNvPr id="28" name="AutoShape 8">
            <a:extLst>
              <a:ext uri="{FF2B5EF4-FFF2-40B4-BE49-F238E27FC236}">
                <a16:creationId xmlns:a16="http://schemas.microsoft.com/office/drawing/2014/main" id="{153C3BE1-0030-4333-9FDA-32F9F4CDF2DD}"/>
              </a:ext>
            </a:extLst>
          </p:cNvPr>
          <p:cNvSpPr>
            <a:spLocks noChangeArrowheads="1"/>
          </p:cNvSpPr>
          <p:nvPr/>
        </p:nvSpPr>
        <p:spPr bwMode="gray">
          <a:xfrm>
            <a:off x="1899269" y="4332155"/>
            <a:ext cx="1659014"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9" name="AutoShape 9">
            <a:extLst>
              <a:ext uri="{FF2B5EF4-FFF2-40B4-BE49-F238E27FC236}">
                <a16:creationId xmlns:a16="http://schemas.microsoft.com/office/drawing/2014/main" id="{077E054C-4EB0-4113-BC1F-33272F086D03}"/>
              </a:ext>
            </a:extLst>
          </p:cNvPr>
          <p:cNvSpPr>
            <a:spLocks noChangeArrowheads="1"/>
          </p:cNvSpPr>
          <p:nvPr/>
        </p:nvSpPr>
        <p:spPr bwMode="gray">
          <a:xfrm>
            <a:off x="1552877" y="4290880"/>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30" name="Text Box 10">
            <a:extLst>
              <a:ext uri="{FF2B5EF4-FFF2-40B4-BE49-F238E27FC236}">
                <a16:creationId xmlns:a16="http://schemas.microsoft.com/office/drawing/2014/main" id="{E0AB32DA-664C-43B5-B9A1-2885A9CD2E4B}"/>
              </a:ext>
            </a:extLst>
          </p:cNvPr>
          <p:cNvSpPr txBox="1">
            <a:spLocks noChangeArrowheads="1"/>
          </p:cNvSpPr>
          <p:nvPr/>
        </p:nvSpPr>
        <p:spPr bwMode="gray">
          <a:xfrm>
            <a:off x="2066283" y="4338653"/>
            <a:ext cx="1491999"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程序举例</a:t>
            </a:r>
            <a:endParaRPr kumimoji="0" lang="en-US" altLang="zh-CN" kern="0" dirty="0">
              <a:solidFill>
                <a:srgbClr val="000000"/>
              </a:solidFill>
              <a:latin typeface="Arial" charset="0"/>
              <a:ea typeface="华文新魏" pitchFamily="2" charset="-122"/>
            </a:endParaRPr>
          </a:p>
        </p:txBody>
      </p:sp>
      <p:sp>
        <p:nvSpPr>
          <p:cNvPr id="31" name="Text Box 11">
            <a:extLst>
              <a:ext uri="{FF2B5EF4-FFF2-40B4-BE49-F238E27FC236}">
                <a16:creationId xmlns:a16="http://schemas.microsoft.com/office/drawing/2014/main" id="{A98341F5-A216-4505-A895-7CE41904D7CF}"/>
              </a:ext>
            </a:extLst>
          </p:cNvPr>
          <p:cNvSpPr txBox="1">
            <a:spLocks noChangeArrowheads="1"/>
          </p:cNvSpPr>
          <p:nvPr/>
        </p:nvSpPr>
        <p:spPr bwMode="gray">
          <a:xfrm>
            <a:off x="1674847" y="433215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2</a:t>
            </a:r>
          </a:p>
        </p:txBody>
      </p:sp>
    </p:spTree>
    <p:extLst>
      <p:ext uri="{BB962C8B-B14F-4D97-AF65-F5344CB8AC3E}">
        <p14:creationId xmlns:p14="http://schemas.microsoft.com/office/powerpoint/2010/main" val="27861805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7" grpId="0" build="allAtOnce"/>
      <p:bldP spid="29" grpId="0" animBg="1"/>
      <p:bldP spid="30"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4.4.1  </a:t>
            </a:r>
            <a:r>
              <a:rPr lang="zh-CN" altLang="en-US" sz="3200" b="1" dirty="0">
                <a:ea typeface="+mj-ea"/>
              </a:rPr>
              <a:t>参数的必要性</a:t>
            </a:r>
            <a:endParaRPr lang="zh-CN" altLang="en-US" sz="3600" b="1" dirty="0">
              <a:latin typeface="+mj-ea"/>
              <a:ea typeface="+mj-ea"/>
            </a:endParaRPr>
          </a:p>
        </p:txBody>
      </p:sp>
      <p:sp>
        <p:nvSpPr>
          <p:cNvPr id="4" name="内容占位符 3"/>
          <p:cNvSpPr>
            <a:spLocks noGrp="1"/>
          </p:cNvSpPr>
          <p:nvPr>
            <p:ph idx="1"/>
          </p:nvPr>
        </p:nvSpPr>
        <p:spPr>
          <a:xfrm>
            <a:off x="706567" y="1703043"/>
            <a:ext cx="7791390" cy="4320069"/>
          </a:xfrm>
        </p:spPr>
        <p:txBody>
          <a:bodyPr>
            <a:normAutofit/>
          </a:bodyPr>
          <a:lstStyle/>
          <a:p>
            <a:pPr marL="268288" indent="-268288">
              <a:lnSpc>
                <a:spcPct val="130000"/>
              </a:lnSpc>
              <a:buFont typeface="Wingdings" panose="05000000000000000000" pitchFamily="2" charset="2"/>
              <a:buChar char="Ø"/>
            </a:pPr>
            <a:r>
              <a:rPr lang="zh-CN" altLang="en-US" sz="2800" dirty="0"/>
              <a:t>自然界的对象是互不相同的</a:t>
            </a:r>
            <a:endParaRPr lang="en-US" altLang="zh-CN" sz="2800" dirty="0"/>
          </a:p>
          <a:p>
            <a:pPr marL="536575" lvl="1" indent="-179388">
              <a:lnSpc>
                <a:spcPct val="130000"/>
              </a:lnSpc>
              <a:buNone/>
            </a:pPr>
            <a:r>
              <a:rPr lang="zh-CN" altLang="en-US" sz="2600" dirty="0"/>
              <a:t>前面的</a:t>
            </a:r>
            <a:r>
              <a:rPr lang="en-US" altLang="zh-CN" sz="2600" dirty="0"/>
              <a:t>student</a:t>
            </a:r>
            <a:r>
              <a:rPr lang="zh-CN" altLang="en-US" sz="2600" dirty="0"/>
              <a:t>类若创建若干对象，则：</a:t>
            </a:r>
          </a:p>
          <a:p>
            <a:pPr marL="984250" lvl="1" indent="-268288">
              <a:lnSpc>
                <a:spcPct val="130000"/>
              </a:lnSpc>
            </a:pPr>
            <a:r>
              <a:rPr lang="zh-CN" altLang="en-US" sz="2400" dirty="0"/>
              <a:t>若构造函数进行了初始化，如</a:t>
            </a:r>
            <a:r>
              <a:rPr lang="en-US" altLang="zh-CN" sz="2400" dirty="0"/>
              <a:t>: n=0;  </a:t>
            </a:r>
            <a:r>
              <a:rPr lang="zh-CN" altLang="en-US" sz="2400" dirty="0"/>
              <a:t>则所有对象的属性都将相同</a:t>
            </a:r>
          </a:p>
          <a:p>
            <a:pPr marL="984250" lvl="1" indent="-268288">
              <a:lnSpc>
                <a:spcPct val="130000"/>
              </a:lnSpc>
            </a:pPr>
            <a:r>
              <a:rPr lang="zh-CN" altLang="en-US" sz="2400" dirty="0"/>
              <a:t>若构造函数没有进行初始化，则属性是不确定值</a:t>
            </a:r>
          </a:p>
          <a:p>
            <a:pPr marL="804863" lvl="1" indent="-447675">
              <a:lnSpc>
                <a:spcPct val="130000"/>
              </a:lnSpc>
              <a:buNone/>
            </a:pPr>
            <a:r>
              <a:rPr lang="zh-CN" altLang="en-US" sz="2600" dirty="0">
                <a:solidFill>
                  <a:srgbClr val="00B0F0"/>
                </a:solidFill>
              </a:rPr>
              <a:t>思考：可否再调用一个函数，修改对象属性？</a:t>
            </a:r>
            <a:endParaRPr lang="en-US" altLang="zh-CN" sz="2600" dirty="0">
              <a:solidFill>
                <a:srgbClr val="00B0F0"/>
              </a:solidFill>
            </a:endParaRPr>
          </a:p>
          <a:p>
            <a:pPr marL="804863" lvl="1" indent="-447675">
              <a:lnSpc>
                <a:spcPct val="130000"/>
              </a:lnSpc>
              <a:buNone/>
            </a:pPr>
            <a:r>
              <a:rPr lang="zh-CN" altLang="en-US" sz="2600" dirty="0">
                <a:solidFill>
                  <a:srgbClr val="FF0000"/>
                </a:solidFill>
              </a:rPr>
              <a:t>结论：构造函数必须带参数</a:t>
            </a:r>
            <a:endParaRPr lang="en-US" altLang="zh-CN" sz="2600" dirty="0">
              <a:solidFill>
                <a:srgbClr val="FF0000"/>
              </a:solidFill>
            </a:endParaRPr>
          </a:p>
          <a:p>
            <a:pPr marL="625475" lvl="1" indent="-268288">
              <a:defRPr/>
            </a:pPr>
            <a:endParaRPr lang="en-US" altLang="zh-CN"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24</a:t>
            </a:fld>
            <a:endParaRPr kumimoji="1" lang="zh-CN" altLang="en-US"/>
          </a:p>
        </p:txBody>
      </p:sp>
      <p:sp>
        <p:nvSpPr>
          <p:cNvPr id="5" name="标注: 弯曲线形 4">
            <a:extLst>
              <a:ext uri="{FF2B5EF4-FFF2-40B4-BE49-F238E27FC236}">
                <a16:creationId xmlns:a16="http://schemas.microsoft.com/office/drawing/2014/main" id="{65773DF2-32D8-435D-9B8A-29873493DED2}"/>
              </a:ext>
            </a:extLst>
          </p:cNvPr>
          <p:cNvSpPr/>
          <p:nvPr/>
        </p:nvSpPr>
        <p:spPr>
          <a:xfrm>
            <a:off x="6366379" y="5247861"/>
            <a:ext cx="1570383" cy="546652"/>
          </a:xfrm>
          <a:prstGeom prst="borderCallout2">
            <a:avLst>
              <a:gd name="adj1" fmla="val 18750"/>
              <a:gd name="adj2" fmla="val -2739"/>
              <a:gd name="adj3" fmla="val 18750"/>
              <a:gd name="adj4" fmla="val -16667"/>
              <a:gd name="adj5" fmla="val -34167"/>
              <a:gd name="adj6" fmla="val -33614"/>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dirty="0"/>
              <a:t>还要构造函数干什么？</a:t>
            </a:r>
          </a:p>
        </p:txBody>
      </p:sp>
      <p:pic>
        <p:nvPicPr>
          <p:cNvPr id="8" name="图片 7">
            <a:extLst>
              <a:ext uri="{FF2B5EF4-FFF2-40B4-BE49-F238E27FC236}">
                <a16:creationId xmlns:a16="http://schemas.microsoft.com/office/drawing/2014/main" id="{E3DB345C-0097-46B3-8F86-A310AD987191}"/>
              </a:ext>
            </a:extLst>
          </p:cNvPr>
          <p:cNvPicPr>
            <a:picLocks noChangeAspect="1"/>
          </p:cNvPicPr>
          <p:nvPr/>
        </p:nvPicPr>
        <p:blipFill>
          <a:blip r:embed="rId2"/>
          <a:stretch>
            <a:fillRect/>
          </a:stretch>
        </p:blipFill>
        <p:spPr>
          <a:xfrm>
            <a:off x="6916927" y="1587782"/>
            <a:ext cx="1418900" cy="1499803"/>
          </a:xfrm>
          <a:prstGeom prst="rect">
            <a:avLst/>
          </a:prstGeom>
        </p:spPr>
      </p:pic>
    </p:spTree>
    <p:extLst>
      <p:ext uri="{BB962C8B-B14F-4D97-AF65-F5344CB8AC3E}">
        <p14:creationId xmlns:p14="http://schemas.microsoft.com/office/powerpoint/2010/main" val="42046807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
                                        </p:tgtEl>
                                      </p:cBhvr>
                                    </p:animEffect>
                                    <p:set>
                                      <p:cBhvr>
                                        <p:cTn id="49" dur="1" fill="hold">
                                          <p:stCondLst>
                                            <p:cond delay="499"/>
                                          </p:stCondLst>
                                        </p:cTn>
                                        <p:tgtEl>
                                          <p:spTgt spid="5"/>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fade">
                                      <p:cBhvr>
                                        <p:cTn id="5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15:26</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4.4.2  </a:t>
            </a:r>
            <a:r>
              <a:rPr lang="zh-CN" altLang="en-US" sz="3200" b="1" dirty="0">
                <a:ea typeface="+mj-ea"/>
              </a:rPr>
              <a:t>程序举例</a:t>
            </a:r>
            <a:endParaRPr lang="zh-CN" altLang="en-US" sz="3600" b="1" dirty="0">
              <a:latin typeface="+mj-ea"/>
              <a:ea typeface="+mj-ea"/>
            </a:endParaRPr>
          </a:p>
        </p:txBody>
      </p:sp>
      <p:sp>
        <p:nvSpPr>
          <p:cNvPr id="4" name="内容占位符 3"/>
          <p:cNvSpPr>
            <a:spLocks noGrp="1"/>
          </p:cNvSpPr>
          <p:nvPr>
            <p:ph idx="1"/>
          </p:nvPr>
        </p:nvSpPr>
        <p:spPr>
          <a:xfrm>
            <a:off x="838244" y="1655569"/>
            <a:ext cx="2783730" cy="4497493"/>
          </a:xfrm>
        </p:spPr>
        <p:txBody>
          <a:bodyPr>
            <a:normAutofit/>
          </a:bodyPr>
          <a:lstStyle/>
          <a:p>
            <a:pPr lvl="1" indent="-654050">
              <a:lnSpc>
                <a:spcPct val="150000"/>
              </a:lnSpc>
              <a:spcBef>
                <a:spcPts val="600"/>
              </a:spcBef>
              <a:buNone/>
            </a:pPr>
            <a:r>
              <a:rPr lang="en-US" altLang="zh-CN" sz="2400" dirty="0">
                <a:solidFill>
                  <a:schemeClr val="accent6">
                    <a:lumMod val="75000"/>
                  </a:schemeClr>
                </a:solidFill>
              </a:rPr>
              <a:t>//wjp37.cpp</a:t>
            </a:r>
          </a:p>
          <a:p>
            <a:pPr lvl="1" indent="-654050">
              <a:spcBef>
                <a:spcPts val="600"/>
              </a:spcBef>
              <a:buNone/>
            </a:pPr>
            <a:r>
              <a:rPr lang="en-US" altLang="zh-CN" sz="2000" dirty="0">
                <a:solidFill>
                  <a:srgbClr val="0000FF"/>
                </a:solidFill>
              </a:rPr>
              <a:t> class Student{</a:t>
            </a:r>
          </a:p>
          <a:p>
            <a:pPr lvl="1" indent="-654050">
              <a:lnSpc>
                <a:spcPct val="80000"/>
              </a:lnSpc>
              <a:spcBef>
                <a:spcPts val="1800"/>
              </a:spcBef>
              <a:buNone/>
            </a:pPr>
            <a:r>
              <a:rPr lang="en-US" altLang="zh-CN" sz="2000" dirty="0">
                <a:solidFill>
                  <a:srgbClr val="0000FF"/>
                </a:solidFill>
              </a:rPr>
              <a:t> public:</a:t>
            </a:r>
          </a:p>
          <a:p>
            <a:pPr lvl="1" indent="-654050">
              <a:lnSpc>
                <a:spcPct val="80000"/>
              </a:lnSpc>
              <a:spcBef>
                <a:spcPts val="1800"/>
              </a:spcBef>
              <a:buNone/>
            </a:pPr>
            <a:r>
              <a:rPr lang="zh-CN" altLang="en-US" sz="2000" dirty="0">
                <a:solidFill>
                  <a:srgbClr val="0000FF"/>
                </a:solidFill>
              </a:rPr>
              <a:t>       </a:t>
            </a:r>
            <a:r>
              <a:rPr lang="en-US" altLang="zh-CN" sz="2000" dirty="0">
                <a:solidFill>
                  <a:srgbClr val="0000FF"/>
                </a:solidFill>
              </a:rPr>
              <a:t>Student (int, char*);</a:t>
            </a:r>
          </a:p>
          <a:p>
            <a:pPr lvl="1" indent="-654050">
              <a:lnSpc>
                <a:spcPct val="80000"/>
              </a:lnSpc>
              <a:spcBef>
                <a:spcPts val="1800"/>
              </a:spcBef>
              <a:buNone/>
            </a:pPr>
            <a:r>
              <a:rPr lang="en-US" altLang="zh-CN" sz="2000" dirty="0">
                <a:solidFill>
                  <a:srgbClr val="0000FF"/>
                </a:solidFill>
              </a:rPr>
              <a:t>       ~Student ();</a:t>
            </a:r>
          </a:p>
          <a:p>
            <a:pPr lvl="1" indent="-654050">
              <a:lnSpc>
                <a:spcPct val="80000"/>
              </a:lnSpc>
              <a:spcBef>
                <a:spcPts val="1800"/>
              </a:spcBef>
              <a:buNone/>
            </a:pPr>
            <a:r>
              <a:rPr lang="en-US" altLang="zh-CN" sz="2000" dirty="0">
                <a:solidFill>
                  <a:srgbClr val="0000FF"/>
                </a:solidFill>
              </a:rPr>
              <a:t> protected:</a:t>
            </a:r>
          </a:p>
          <a:p>
            <a:pPr lvl="1" indent="-654050">
              <a:lnSpc>
                <a:spcPct val="80000"/>
              </a:lnSpc>
              <a:spcBef>
                <a:spcPts val="1800"/>
              </a:spcBef>
              <a:buNone/>
            </a:pPr>
            <a:r>
              <a:rPr lang="en-US" altLang="zh-CN" sz="2000" dirty="0">
                <a:solidFill>
                  <a:srgbClr val="0000FF"/>
                </a:solidFill>
              </a:rPr>
              <a:t>      int num;</a:t>
            </a:r>
          </a:p>
          <a:p>
            <a:pPr lvl="1" indent="-654050">
              <a:lnSpc>
                <a:spcPct val="80000"/>
              </a:lnSpc>
              <a:spcBef>
                <a:spcPts val="1800"/>
              </a:spcBef>
              <a:buNone/>
            </a:pPr>
            <a:r>
              <a:rPr lang="en-US" altLang="zh-CN" sz="2000" dirty="0">
                <a:solidFill>
                  <a:srgbClr val="0000FF"/>
                </a:solidFill>
              </a:rPr>
              <a:t>      char  name[10];</a:t>
            </a:r>
          </a:p>
          <a:p>
            <a:pPr lvl="1" indent="-654050">
              <a:lnSpc>
                <a:spcPct val="80000"/>
              </a:lnSpc>
              <a:spcBef>
                <a:spcPts val="1800"/>
              </a:spcBef>
              <a:buNone/>
            </a:pPr>
            <a:r>
              <a:rPr lang="en-US" altLang="zh-CN" sz="2000" dirty="0">
                <a:solidFill>
                  <a:srgbClr val="0000FF"/>
                </a:solidFill>
              </a:rPr>
              <a:t>};</a:t>
            </a: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25</a:t>
            </a:fld>
            <a:endParaRPr kumimoji="1" lang="zh-CN" altLang="en-US"/>
          </a:p>
        </p:txBody>
      </p:sp>
      <p:sp>
        <p:nvSpPr>
          <p:cNvPr id="6" name="内容占位符 3">
            <a:extLst>
              <a:ext uri="{FF2B5EF4-FFF2-40B4-BE49-F238E27FC236}">
                <a16:creationId xmlns:a16="http://schemas.microsoft.com/office/drawing/2014/main" id="{59B35B8A-6CFC-43E1-8AA8-6D05591D93DD}"/>
              </a:ext>
            </a:extLst>
          </p:cNvPr>
          <p:cNvSpPr txBox="1">
            <a:spLocks/>
          </p:cNvSpPr>
          <p:nvPr/>
        </p:nvSpPr>
        <p:spPr>
          <a:xfrm>
            <a:off x="3985592" y="1744281"/>
            <a:ext cx="4542182" cy="4612069"/>
          </a:xfrm>
          <a:prstGeom prst="rect">
            <a:avLst/>
          </a:prstGeom>
        </p:spPr>
        <p:txBody>
          <a:bodyPr vert="horz" lIns="91440" tIns="45720" rIns="91440" bIns="45720" rtlCol="0">
            <a:noAutofit/>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buClrTx/>
              <a:buFontTx/>
              <a:buNone/>
            </a:pPr>
            <a:r>
              <a:rPr lang="en-US" altLang="zh-CN" sz="2000" dirty="0">
                <a:solidFill>
                  <a:srgbClr val="0070C0"/>
                </a:solidFill>
                <a:ea typeface="宋体" panose="02010600030101010101" pitchFamily="2" charset="-122"/>
              </a:rPr>
              <a:t>Student::Student (int n,  char *p) {</a:t>
            </a:r>
          </a:p>
          <a:p>
            <a:pPr>
              <a:spcBef>
                <a:spcPts val="0"/>
              </a:spcBef>
              <a:buClrTx/>
              <a:buFontTx/>
              <a:buNone/>
            </a:pPr>
            <a:r>
              <a:rPr lang="en-US" altLang="zh-CN" sz="2000" dirty="0">
                <a:solidFill>
                  <a:srgbClr val="0070C0"/>
                </a:solidFill>
                <a:ea typeface="宋体" panose="02010600030101010101" pitchFamily="2" charset="-122"/>
              </a:rPr>
              <a:t>       </a:t>
            </a:r>
            <a:r>
              <a:rPr lang="en-US" altLang="zh-CN" sz="2000" dirty="0" err="1">
                <a:solidFill>
                  <a:srgbClr val="0070C0"/>
                </a:solidFill>
                <a:ea typeface="宋体" panose="02010600030101010101" pitchFamily="2" charset="-122"/>
              </a:rPr>
              <a:t>cout</a:t>
            </a:r>
            <a:r>
              <a:rPr lang="en-US" altLang="zh-CN" sz="2000" dirty="0">
                <a:solidFill>
                  <a:srgbClr val="0070C0"/>
                </a:solidFill>
                <a:ea typeface="宋体" panose="02010600030101010101" pitchFamily="2" charset="-122"/>
              </a:rPr>
              <a:t>&lt;&lt;"constructing "&lt;&lt;p&lt;&lt;</a:t>
            </a:r>
            <a:r>
              <a:rPr lang="en-US" altLang="zh-CN" sz="2000" dirty="0" err="1">
                <a:solidFill>
                  <a:srgbClr val="0070C0"/>
                </a:solidFill>
                <a:ea typeface="宋体" panose="02010600030101010101" pitchFamily="2" charset="-122"/>
              </a:rPr>
              <a:t>endl</a:t>
            </a:r>
            <a:r>
              <a:rPr lang="en-US" altLang="zh-CN" sz="2000" dirty="0">
                <a:solidFill>
                  <a:srgbClr val="0070C0"/>
                </a:solidFill>
                <a:ea typeface="宋体" panose="02010600030101010101" pitchFamily="2" charset="-122"/>
              </a:rPr>
              <a:t>;</a:t>
            </a:r>
          </a:p>
          <a:p>
            <a:pPr>
              <a:lnSpc>
                <a:spcPct val="90000"/>
              </a:lnSpc>
              <a:spcBef>
                <a:spcPts val="0"/>
              </a:spcBef>
              <a:buClrTx/>
              <a:buFontTx/>
              <a:buNone/>
            </a:pPr>
            <a:r>
              <a:rPr lang="en-US" altLang="zh-CN" sz="2000" dirty="0">
                <a:solidFill>
                  <a:srgbClr val="0070C0"/>
                </a:solidFill>
                <a:ea typeface="宋体" panose="02010600030101010101" pitchFamily="2" charset="-122"/>
              </a:rPr>
              <a:t>       num=n; </a:t>
            </a:r>
          </a:p>
          <a:p>
            <a:pPr>
              <a:lnSpc>
                <a:spcPct val="90000"/>
              </a:lnSpc>
              <a:spcBef>
                <a:spcPts val="0"/>
              </a:spcBef>
              <a:buClrTx/>
              <a:buFontTx/>
              <a:buNone/>
            </a:pPr>
            <a:r>
              <a:rPr lang="en-US" altLang="zh-CN" sz="2000" dirty="0">
                <a:solidFill>
                  <a:srgbClr val="0070C0"/>
                </a:solidFill>
                <a:ea typeface="宋体" panose="02010600030101010101" pitchFamily="2" charset="-122"/>
              </a:rPr>
              <a:t>       </a:t>
            </a:r>
            <a:r>
              <a:rPr lang="en-US" altLang="zh-CN" sz="2000" dirty="0" err="1">
                <a:solidFill>
                  <a:srgbClr val="0070C0"/>
                </a:solidFill>
                <a:ea typeface="宋体" panose="02010600030101010101" pitchFamily="2" charset="-122"/>
              </a:rPr>
              <a:t>strncpy</a:t>
            </a:r>
            <a:r>
              <a:rPr lang="en-US" altLang="zh-CN" sz="2000" dirty="0">
                <a:solidFill>
                  <a:srgbClr val="0070C0"/>
                </a:solidFill>
                <a:ea typeface="宋体" panose="02010600030101010101" pitchFamily="2" charset="-122"/>
              </a:rPr>
              <a:t>(name,  p,  </a:t>
            </a:r>
            <a:r>
              <a:rPr lang="en-US" altLang="zh-CN" sz="2000" dirty="0" err="1">
                <a:solidFill>
                  <a:srgbClr val="0070C0"/>
                </a:solidFill>
                <a:ea typeface="宋体" panose="02010600030101010101" pitchFamily="2" charset="-122"/>
              </a:rPr>
              <a:t>strlen</a:t>
            </a:r>
            <a:r>
              <a:rPr lang="en-US" altLang="zh-CN" sz="2000" dirty="0">
                <a:solidFill>
                  <a:srgbClr val="0070C0"/>
                </a:solidFill>
                <a:ea typeface="宋体" panose="02010600030101010101" pitchFamily="2" charset="-122"/>
              </a:rPr>
              <a:t>(p)+1);</a:t>
            </a:r>
          </a:p>
          <a:p>
            <a:pPr>
              <a:lnSpc>
                <a:spcPct val="90000"/>
              </a:lnSpc>
              <a:spcBef>
                <a:spcPts val="0"/>
              </a:spcBef>
              <a:buClrTx/>
              <a:buFontTx/>
              <a:buNone/>
            </a:pPr>
            <a:r>
              <a:rPr lang="en-US" altLang="zh-CN" sz="2000" dirty="0">
                <a:solidFill>
                  <a:srgbClr val="0070C0"/>
                </a:solidFill>
                <a:ea typeface="宋体" panose="02010600030101010101" pitchFamily="2" charset="-122"/>
              </a:rPr>
              <a:t>} </a:t>
            </a:r>
          </a:p>
          <a:p>
            <a:pPr>
              <a:spcBef>
                <a:spcPts val="1200"/>
              </a:spcBef>
              <a:buClrTx/>
              <a:buFontTx/>
              <a:buNone/>
            </a:pPr>
            <a:r>
              <a:rPr lang="en-US" altLang="zh-CN" sz="2000" dirty="0">
                <a:solidFill>
                  <a:srgbClr val="0070C0"/>
                </a:solidFill>
                <a:ea typeface="宋体" panose="02010600030101010101" pitchFamily="2" charset="-122"/>
              </a:rPr>
              <a:t>Student::~Student () {</a:t>
            </a:r>
          </a:p>
          <a:p>
            <a:pPr>
              <a:lnSpc>
                <a:spcPct val="50000"/>
              </a:lnSpc>
              <a:spcBef>
                <a:spcPts val="1200"/>
              </a:spcBef>
              <a:buClrTx/>
              <a:buFontTx/>
              <a:buNone/>
            </a:pPr>
            <a:r>
              <a:rPr lang="en-US" altLang="zh-CN" sz="2000" dirty="0">
                <a:solidFill>
                  <a:srgbClr val="0070C0"/>
                </a:solidFill>
                <a:ea typeface="宋体" panose="02010600030101010101" pitchFamily="2" charset="-122"/>
              </a:rPr>
              <a:t>       </a:t>
            </a:r>
            <a:r>
              <a:rPr lang="en-US" altLang="zh-CN" sz="2000" dirty="0" err="1">
                <a:solidFill>
                  <a:srgbClr val="0070C0"/>
                </a:solidFill>
                <a:ea typeface="宋体" panose="02010600030101010101" pitchFamily="2" charset="-122"/>
              </a:rPr>
              <a:t>cout</a:t>
            </a:r>
            <a:r>
              <a:rPr lang="en-US" altLang="zh-CN" sz="2000" dirty="0">
                <a:solidFill>
                  <a:srgbClr val="0070C0"/>
                </a:solidFill>
                <a:ea typeface="宋体" panose="02010600030101010101" pitchFamily="2" charset="-122"/>
              </a:rPr>
              <a:t>&lt;&lt;"destructing "&lt;&lt;name&lt;&lt;</a:t>
            </a:r>
            <a:r>
              <a:rPr lang="en-US" altLang="zh-CN" sz="2000" dirty="0" err="1">
                <a:solidFill>
                  <a:srgbClr val="0070C0"/>
                </a:solidFill>
                <a:ea typeface="宋体" panose="02010600030101010101" pitchFamily="2" charset="-122"/>
              </a:rPr>
              <a:t>endl</a:t>
            </a:r>
            <a:r>
              <a:rPr lang="en-US" altLang="zh-CN" sz="2000" dirty="0">
                <a:solidFill>
                  <a:srgbClr val="0070C0"/>
                </a:solidFill>
                <a:ea typeface="宋体" panose="02010600030101010101" pitchFamily="2" charset="-122"/>
              </a:rPr>
              <a:t>;</a:t>
            </a:r>
          </a:p>
          <a:p>
            <a:pPr>
              <a:lnSpc>
                <a:spcPct val="50000"/>
              </a:lnSpc>
              <a:spcBef>
                <a:spcPts val="1200"/>
              </a:spcBef>
              <a:buClrTx/>
              <a:buFontTx/>
              <a:buNone/>
            </a:pPr>
            <a:r>
              <a:rPr lang="en-US" altLang="zh-CN" sz="2000" dirty="0">
                <a:solidFill>
                  <a:srgbClr val="0070C0"/>
                </a:solidFill>
                <a:ea typeface="宋体" panose="02010600030101010101" pitchFamily="2" charset="-122"/>
              </a:rPr>
              <a:t>}</a:t>
            </a:r>
          </a:p>
          <a:p>
            <a:pPr>
              <a:spcBef>
                <a:spcPts val="1200"/>
              </a:spcBef>
              <a:buClrTx/>
              <a:buFontTx/>
              <a:buNone/>
            </a:pPr>
            <a:r>
              <a:rPr lang="en-US" altLang="zh-CN" sz="2000" dirty="0">
                <a:ea typeface="宋体" panose="02010600030101010101" pitchFamily="2" charset="-122"/>
              </a:rPr>
              <a:t>int main() {</a:t>
            </a:r>
          </a:p>
          <a:p>
            <a:pPr>
              <a:spcBef>
                <a:spcPts val="600"/>
              </a:spcBef>
              <a:buClrTx/>
              <a:buFontTx/>
              <a:buNone/>
            </a:pPr>
            <a:r>
              <a:rPr lang="en-US" altLang="zh-CN" sz="2000" dirty="0">
                <a:ea typeface="宋体" panose="02010600030101010101" pitchFamily="2" charset="-122"/>
              </a:rPr>
              <a:t>       Student s (12, "</a:t>
            </a:r>
            <a:r>
              <a:rPr lang="zh-CN" altLang="en-US" sz="2000" dirty="0">
                <a:ea typeface="宋体" panose="02010600030101010101" pitchFamily="2" charset="-122"/>
              </a:rPr>
              <a:t>张三</a:t>
            </a:r>
            <a:r>
              <a:rPr lang="en-US" altLang="zh-CN" sz="2000" dirty="0">
                <a:ea typeface="宋体" panose="02010600030101010101" pitchFamily="2" charset="-122"/>
              </a:rPr>
              <a:t>"</a:t>
            </a:r>
            <a:r>
              <a:rPr lang="zh-CN" altLang="en-US" sz="2000" dirty="0">
                <a:ea typeface="宋体" panose="02010600030101010101" pitchFamily="2" charset="-122"/>
              </a:rPr>
              <a:t>）；</a:t>
            </a:r>
          </a:p>
          <a:p>
            <a:pPr>
              <a:lnSpc>
                <a:spcPct val="90000"/>
              </a:lnSpc>
              <a:spcBef>
                <a:spcPts val="0"/>
              </a:spcBef>
              <a:buClrTx/>
              <a:buFontTx/>
              <a:buNone/>
            </a:pPr>
            <a:r>
              <a:rPr lang="zh-CN" altLang="en-US" sz="2000" dirty="0">
                <a:ea typeface="宋体" panose="02010600030101010101" pitchFamily="2" charset="-122"/>
              </a:rPr>
              <a:t>       </a:t>
            </a:r>
            <a:r>
              <a:rPr lang="en-US" altLang="zh-CN" sz="2000" dirty="0" err="1">
                <a:ea typeface="宋体" panose="02010600030101010101" pitchFamily="2" charset="-122"/>
              </a:rPr>
              <a:t>cout</a:t>
            </a:r>
            <a:r>
              <a:rPr lang="en-US" altLang="zh-CN" sz="2000" dirty="0">
                <a:ea typeface="宋体" panose="02010600030101010101" pitchFamily="2" charset="-122"/>
              </a:rPr>
              <a:t>&lt;&lt;"ok"&lt;&lt;</a:t>
            </a:r>
            <a:r>
              <a:rPr lang="en-US" altLang="zh-CN" sz="2000" dirty="0" err="1">
                <a:ea typeface="宋体" panose="02010600030101010101" pitchFamily="2" charset="-122"/>
              </a:rPr>
              <a:t>endl</a:t>
            </a:r>
            <a:r>
              <a:rPr lang="en-US" altLang="zh-CN" sz="2000" dirty="0">
                <a:ea typeface="宋体" panose="02010600030101010101" pitchFamily="2" charset="-122"/>
              </a:rPr>
              <a:t>;</a:t>
            </a:r>
          </a:p>
          <a:p>
            <a:pPr>
              <a:lnSpc>
                <a:spcPct val="90000"/>
              </a:lnSpc>
              <a:spcBef>
                <a:spcPts val="0"/>
              </a:spcBef>
              <a:buClrTx/>
              <a:buFontTx/>
              <a:buNone/>
            </a:pPr>
            <a:r>
              <a:rPr lang="en-US" altLang="zh-CN" sz="2000" dirty="0">
                <a:ea typeface="宋体" panose="02010600030101010101" pitchFamily="2" charset="-122"/>
              </a:rPr>
              <a:t>       return 0;</a:t>
            </a:r>
          </a:p>
          <a:p>
            <a:pPr>
              <a:lnSpc>
                <a:spcPct val="90000"/>
              </a:lnSpc>
              <a:spcBef>
                <a:spcPts val="0"/>
              </a:spcBef>
              <a:buClrTx/>
              <a:buFontTx/>
              <a:buNone/>
            </a:pPr>
            <a:r>
              <a:rPr lang="en-US" altLang="zh-CN" sz="2000" dirty="0">
                <a:ea typeface="宋体" panose="02010600030101010101" pitchFamily="2" charset="-122"/>
              </a:rPr>
              <a:t>}</a:t>
            </a:r>
            <a:endParaRPr lang="en-US" altLang="zh-CN" sz="2000" dirty="0">
              <a:solidFill>
                <a:srgbClr val="0070C0"/>
              </a:solidFill>
              <a:ea typeface="宋体" panose="02010600030101010101" pitchFamily="2" charset="-122"/>
            </a:endParaRPr>
          </a:p>
        </p:txBody>
      </p:sp>
    </p:spTree>
    <p:extLst>
      <p:ext uri="{BB962C8B-B14F-4D97-AF65-F5344CB8AC3E}">
        <p14:creationId xmlns:p14="http://schemas.microsoft.com/office/powerpoint/2010/main" val="39938717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E444E32B-6509-4624-9866-C0A42A1715D0}" type="datetime10">
              <a:rPr lang="zh-CN" altLang="en-US" sz="1400" smtClean="0"/>
              <a:t>15:09</a:t>
            </a:fld>
            <a:endParaRPr lang="en-US" altLang="zh-CN" sz="1400" b="0"/>
          </a:p>
        </p:txBody>
      </p:sp>
      <p:sp>
        <p:nvSpPr>
          <p:cNvPr id="2" name="标题 1"/>
          <p:cNvSpPr>
            <a:spLocks noGrp="1"/>
          </p:cNvSpPr>
          <p:nvPr>
            <p:ph type="title"/>
          </p:nvPr>
        </p:nvSpPr>
        <p:spPr>
          <a:xfrm>
            <a:off x="1010653" y="274638"/>
            <a:ext cx="7132320" cy="1143000"/>
          </a:xfrm>
        </p:spPr>
        <p:txBody>
          <a:bodyPr>
            <a:normAutofit/>
          </a:bodyPr>
          <a:lstStyle/>
          <a:p>
            <a:r>
              <a:rPr lang="en-US" altLang="zh-CN" sz="3600" b="1" dirty="0">
                <a:solidFill>
                  <a:schemeClr val="tx1"/>
                </a:solidFill>
              </a:rPr>
              <a:t>4.5  </a:t>
            </a:r>
            <a:r>
              <a:rPr lang="zh-CN" altLang="en-US" sz="3600" b="1" dirty="0">
                <a:solidFill>
                  <a:schemeClr val="tx1"/>
                </a:solidFill>
                <a:latin typeface="幼圆" panose="02010509060101010101" pitchFamily="49" charset="-122"/>
                <a:ea typeface="幼圆" panose="02010509060101010101" pitchFamily="49" charset="-122"/>
              </a:rPr>
              <a:t>重载构造函数</a:t>
            </a:r>
          </a:p>
        </p:txBody>
      </p:sp>
      <p:sp>
        <p:nvSpPr>
          <p:cNvPr id="12" name="AutoShape 5"/>
          <p:cNvSpPr>
            <a:spLocks noChangeArrowheads="1"/>
          </p:cNvSpPr>
          <p:nvPr/>
        </p:nvSpPr>
        <p:spPr bwMode="gray">
          <a:xfrm>
            <a:off x="1014676" y="2090528"/>
            <a:ext cx="2448663" cy="715250"/>
          </a:xfrm>
          <a:prstGeom prst="roundRect">
            <a:avLst>
              <a:gd name="adj" fmla="val 16667"/>
            </a:avLst>
          </a:prstGeom>
          <a:gradFill rotWithShape="1">
            <a:gsLst>
              <a:gs pos="0">
                <a:srgbClr val="FF9900"/>
              </a:gs>
              <a:gs pos="50000">
                <a:srgbClr val="FFFFFF"/>
              </a:gs>
              <a:gs pos="100000">
                <a:srgbClr val="FF9900"/>
              </a:gs>
            </a:gsLst>
            <a:lin ang="5400000" scaled="1"/>
          </a:gra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4" name="AutoShape 4"/>
          <p:cNvSpPr>
            <a:spLocks noChangeArrowheads="1"/>
          </p:cNvSpPr>
          <p:nvPr/>
        </p:nvSpPr>
        <p:spPr bwMode="gray">
          <a:xfrm>
            <a:off x="1914615" y="3383882"/>
            <a:ext cx="2515983" cy="445105"/>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5" name="AutoShape 5"/>
          <p:cNvSpPr>
            <a:spLocks noChangeArrowheads="1"/>
          </p:cNvSpPr>
          <p:nvPr/>
        </p:nvSpPr>
        <p:spPr bwMode="gray">
          <a:xfrm>
            <a:off x="1552877" y="3324163"/>
            <a:ext cx="549489" cy="557217"/>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nvGrpSpPr>
          <p:cNvPr id="16" name="组合 29"/>
          <p:cNvGrpSpPr>
            <a:grpSpLocks/>
          </p:cNvGrpSpPr>
          <p:nvPr/>
        </p:nvGrpSpPr>
        <p:grpSpPr bwMode="auto">
          <a:xfrm>
            <a:off x="1664835" y="3335591"/>
            <a:ext cx="2850113" cy="493396"/>
            <a:chOff x="1048758" y="1730180"/>
            <a:chExt cx="2722453" cy="493703"/>
          </a:xfrm>
        </p:grpSpPr>
        <p:sp>
          <p:nvSpPr>
            <p:cNvPr id="17" name="Text Box 6"/>
            <p:cNvSpPr txBox="1">
              <a:spLocks noChangeArrowheads="1"/>
            </p:cNvSpPr>
            <p:nvPr/>
          </p:nvSpPr>
          <p:spPr bwMode="gray">
            <a:xfrm>
              <a:off x="1432226" y="1730180"/>
              <a:ext cx="2338985" cy="4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fontAlgn="auto">
                <a:spcAft>
                  <a:spcPts val="0"/>
                </a:spcAft>
                <a:defRPr/>
              </a:pPr>
              <a:r>
                <a:rPr kumimoji="0" lang="zh-CN" altLang="en-US" sz="2400" b="0" kern="0" dirty="0">
                  <a:solidFill>
                    <a:srgbClr val="000000"/>
                  </a:solidFill>
                  <a:latin typeface="Times New Roman" panose="02020603050405020304" pitchFamily="18" charset="0"/>
                  <a:ea typeface="华文新魏" pitchFamily="2" charset="-122"/>
                  <a:cs typeface="Times New Roman" panose="02020603050405020304" pitchFamily="18" charset="0"/>
                </a:rPr>
                <a:t>构造函数的重载</a:t>
              </a:r>
              <a:endParaRPr kumimoji="0" lang="en-US" altLang="zh-CN" sz="2400" b="0" kern="0" dirty="0">
                <a:solidFill>
                  <a:srgbClr val="000000"/>
                </a:solidFill>
                <a:latin typeface="Arial" charset="0"/>
                <a:ea typeface="华文新魏" pitchFamily="2" charset="-122"/>
              </a:endParaRPr>
            </a:p>
          </p:txBody>
        </p:sp>
        <p:sp>
          <p:nvSpPr>
            <p:cNvPr id="18" name="Text Box 7"/>
            <p:cNvSpPr txBox="1">
              <a:spLocks noChangeArrowheads="1"/>
            </p:cNvSpPr>
            <p:nvPr/>
          </p:nvSpPr>
          <p:spPr bwMode="gray">
            <a:xfrm>
              <a:off x="1048758" y="1766398"/>
              <a:ext cx="336434" cy="45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1</a:t>
              </a:r>
            </a:p>
          </p:txBody>
        </p:sp>
      </p:grpSp>
      <p:sp>
        <p:nvSpPr>
          <p:cNvPr id="27" name="Text Box 7"/>
          <p:cNvSpPr txBox="1">
            <a:spLocks noChangeArrowheads="1"/>
          </p:cNvSpPr>
          <p:nvPr/>
        </p:nvSpPr>
        <p:spPr bwMode="gray">
          <a:xfrm>
            <a:off x="1126182" y="2155898"/>
            <a:ext cx="233715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dirty="0">
                <a:solidFill>
                  <a:srgbClr val="000099"/>
                </a:solidFill>
                <a:latin typeface="Arial" charset="0"/>
                <a:ea typeface="华文新魏" pitchFamily="2" charset="-122"/>
              </a:rPr>
              <a:t>本节主要内容</a:t>
            </a:r>
          </a:p>
        </p:txBody>
      </p:sp>
      <p:sp>
        <p:nvSpPr>
          <p:cNvPr id="3" name="灯片编号占位符 2">
            <a:extLst>
              <a:ext uri="{FF2B5EF4-FFF2-40B4-BE49-F238E27FC236}">
                <a16:creationId xmlns:a16="http://schemas.microsoft.com/office/drawing/2014/main" id="{7F1DD4A4-DD54-4BA4-9B15-C087A4DECC93}"/>
              </a:ext>
            </a:extLst>
          </p:cNvPr>
          <p:cNvSpPr>
            <a:spLocks noGrp="1"/>
          </p:cNvSpPr>
          <p:nvPr>
            <p:ph type="sldNum" sz="quarter" idx="12"/>
          </p:nvPr>
        </p:nvSpPr>
        <p:spPr/>
        <p:txBody>
          <a:bodyPr/>
          <a:lstStyle/>
          <a:p>
            <a:fld id="{E863F3B9-6CF4-E94A-98DA-10393CF60C60}" type="slidenum">
              <a:rPr kumimoji="1" lang="zh-CN" altLang="en-US" smtClean="0"/>
              <a:t>26</a:t>
            </a:fld>
            <a:endParaRPr kumimoji="1" lang="zh-CN" altLang="en-US"/>
          </a:p>
        </p:txBody>
      </p:sp>
      <p:sp>
        <p:nvSpPr>
          <p:cNvPr id="28" name="AutoShape 8">
            <a:extLst>
              <a:ext uri="{FF2B5EF4-FFF2-40B4-BE49-F238E27FC236}">
                <a16:creationId xmlns:a16="http://schemas.microsoft.com/office/drawing/2014/main" id="{153C3BE1-0030-4333-9FDA-32F9F4CDF2DD}"/>
              </a:ext>
            </a:extLst>
          </p:cNvPr>
          <p:cNvSpPr>
            <a:spLocks noChangeArrowheads="1"/>
          </p:cNvSpPr>
          <p:nvPr/>
        </p:nvSpPr>
        <p:spPr bwMode="gray">
          <a:xfrm>
            <a:off x="1899268" y="4332155"/>
            <a:ext cx="3149810"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9" name="AutoShape 9">
            <a:extLst>
              <a:ext uri="{FF2B5EF4-FFF2-40B4-BE49-F238E27FC236}">
                <a16:creationId xmlns:a16="http://schemas.microsoft.com/office/drawing/2014/main" id="{077E054C-4EB0-4113-BC1F-33272F086D03}"/>
              </a:ext>
            </a:extLst>
          </p:cNvPr>
          <p:cNvSpPr>
            <a:spLocks noChangeArrowheads="1"/>
          </p:cNvSpPr>
          <p:nvPr/>
        </p:nvSpPr>
        <p:spPr bwMode="gray">
          <a:xfrm>
            <a:off x="1552877" y="4290880"/>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30" name="Text Box 10">
            <a:extLst>
              <a:ext uri="{FF2B5EF4-FFF2-40B4-BE49-F238E27FC236}">
                <a16:creationId xmlns:a16="http://schemas.microsoft.com/office/drawing/2014/main" id="{E0AB32DA-664C-43B5-B9A1-2885A9CD2E4B}"/>
              </a:ext>
            </a:extLst>
          </p:cNvPr>
          <p:cNvSpPr txBox="1">
            <a:spLocks noChangeArrowheads="1"/>
          </p:cNvSpPr>
          <p:nvPr/>
        </p:nvSpPr>
        <p:spPr bwMode="gray">
          <a:xfrm>
            <a:off x="2066284" y="4338653"/>
            <a:ext cx="2982794"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重载构造函数的调用</a:t>
            </a:r>
            <a:endParaRPr kumimoji="0" lang="en-US" altLang="zh-CN" kern="0" dirty="0">
              <a:solidFill>
                <a:srgbClr val="000000"/>
              </a:solidFill>
              <a:latin typeface="Arial" charset="0"/>
              <a:ea typeface="华文新魏" pitchFamily="2" charset="-122"/>
            </a:endParaRPr>
          </a:p>
        </p:txBody>
      </p:sp>
      <p:sp>
        <p:nvSpPr>
          <p:cNvPr id="31" name="Text Box 11">
            <a:extLst>
              <a:ext uri="{FF2B5EF4-FFF2-40B4-BE49-F238E27FC236}">
                <a16:creationId xmlns:a16="http://schemas.microsoft.com/office/drawing/2014/main" id="{A98341F5-A216-4505-A895-7CE41904D7CF}"/>
              </a:ext>
            </a:extLst>
          </p:cNvPr>
          <p:cNvSpPr txBox="1">
            <a:spLocks noChangeArrowheads="1"/>
          </p:cNvSpPr>
          <p:nvPr/>
        </p:nvSpPr>
        <p:spPr bwMode="gray">
          <a:xfrm>
            <a:off x="1674847" y="433215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2</a:t>
            </a:r>
          </a:p>
        </p:txBody>
      </p:sp>
    </p:spTree>
    <p:extLst>
      <p:ext uri="{BB962C8B-B14F-4D97-AF65-F5344CB8AC3E}">
        <p14:creationId xmlns:p14="http://schemas.microsoft.com/office/powerpoint/2010/main" val="23298257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7" grpId="0" build="allAtOnce"/>
      <p:bldP spid="29" grpId="0" animBg="1"/>
      <p:bldP spid="3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4.5.1  </a:t>
            </a:r>
            <a:r>
              <a:rPr lang="zh-CN" altLang="en-US" sz="3200" b="1" dirty="0">
                <a:ea typeface="+mj-ea"/>
              </a:rPr>
              <a:t>构造函数的重载</a:t>
            </a:r>
            <a:endParaRPr lang="zh-CN" altLang="en-US" sz="3600" b="1" dirty="0">
              <a:latin typeface="+mj-ea"/>
              <a:ea typeface="+mj-ea"/>
            </a:endParaRPr>
          </a:p>
        </p:txBody>
      </p:sp>
      <p:sp>
        <p:nvSpPr>
          <p:cNvPr id="4" name="内容占位符 3"/>
          <p:cNvSpPr>
            <a:spLocks noGrp="1"/>
          </p:cNvSpPr>
          <p:nvPr>
            <p:ph idx="1"/>
          </p:nvPr>
        </p:nvSpPr>
        <p:spPr>
          <a:xfrm>
            <a:off x="706567" y="1611985"/>
            <a:ext cx="7791390" cy="4411128"/>
          </a:xfrm>
        </p:spPr>
        <p:txBody>
          <a:bodyPr>
            <a:normAutofit/>
          </a:bodyPr>
          <a:lstStyle/>
          <a:p>
            <a:pPr marL="268288" indent="-268288">
              <a:lnSpc>
                <a:spcPct val="130000"/>
              </a:lnSpc>
              <a:buFont typeface="Wingdings" panose="05000000000000000000" pitchFamily="2" charset="2"/>
              <a:buChar char="Ø"/>
            </a:pPr>
            <a:r>
              <a:rPr lang="zh-CN" altLang="en-US" sz="2800" dirty="0"/>
              <a:t>构造函数也可以重载</a:t>
            </a:r>
            <a:endParaRPr lang="en-US" altLang="zh-CN" sz="2800" dirty="0"/>
          </a:p>
          <a:p>
            <a:pPr lvl="1">
              <a:lnSpc>
                <a:spcPct val="90000"/>
              </a:lnSpc>
              <a:spcBef>
                <a:spcPts val="600"/>
              </a:spcBef>
              <a:buNone/>
            </a:pPr>
            <a:r>
              <a:rPr lang="en-US" altLang="zh-CN" sz="2400" dirty="0">
                <a:solidFill>
                  <a:srgbClr val="0070C0"/>
                </a:solidFill>
              </a:rPr>
              <a:t>class </a:t>
            </a:r>
            <a:r>
              <a:rPr lang="en-US" altLang="zh-CN" sz="2400" dirty="0" err="1">
                <a:solidFill>
                  <a:srgbClr val="0070C0"/>
                </a:solidFill>
              </a:rPr>
              <a:t>Tdate</a:t>
            </a:r>
            <a:r>
              <a:rPr lang="en-US" altLang="zh-CN" sz="2400" dirty="0">
                <a:solidFill>
                  <a:srgbClr val="0070C0"/>
                </a:solidFill>
              </a:rPr>
              <a:t> {</a:t>
            </a:r>
          </a:p>
          <a:p>
            <a:pPr lvl="1">
              <a:lnSpc>
                <a:spcPct val="90000"/>
              </a:lnSpc>
              <a:spcBef>
                <a:spcPts val="0"/>
              </a:spcBef>
              <a:buNone/>
            </a:pPr>
            <a:r>
              <a:rPr lang="en-US" altLang="zh-CN" sz="2400" dirty="0">
                <a:solidFill>
                  <a:srgbClr val="0070C0"/>
                </a:solidFill>
              </a:rPr>
              <a:t>public:</a:t>
            </a:r>
          </a:p>
          <a:p>
            <a:pPr lvl="1">
              <a:lnSpc>
                <a:spcPct val="90000"/>
              </a:lnSpc>
              <a:spcBef>
                <a:spcPts val="0"/>
              </a:spcBef>
              <a:buNone/>
            </a:pPr>
            <a:r>
              <a:rPr lang="en-US" altLang="zh-CN" sz="2400" dirty="0">
                <a:solidFill>
                  <a:srgbClr val="0070C0"/>
                </a:solidFill>
              </a:rPr>
              <a:t>        </a:t>
            </a:r>
            <a:r>
              <a:rPr lang="en-US" altLang="zh-CN" sz="2400" dirty="0" err="1">
                <a:solidFill>
                  <a:srgbClr val="0070C0"/>
                </a:solidFill>
              </a:rPr>
              <a:t>Tdate</a:t>
            </a:r>
            <a:r>
              <a:rPr lang="en-US" altLang="zh-CN" sz="2400" dirty="0">
                <a:solidFill>
                  <a:srgbClr val="0070C0"/>
                </a:solidFill>
              </a:rPr>
              <a:t>();        </a:t>
            </a:r>
            <a:r>
              <a:rPr lang="en-US" altLang="zh-CN" sz="2000" dirty="0">
                <a:solidFill>
                  <a:srgbClr val="7030A0"/>
                </a:solidFill>
              </a:rPr>
              <a:t>//</a:t>
            </a:r>
            <a:r>
              <a:rPr lang="zh-CN" altLang="en-US" sz="2000" dirty="0">
                <a:solidFill>
                  <a:srgbClr val="7030A0"/>
                </a:solidFill>
              </a:rPr>
              <a:t>无参数，称无参构造函数</a:t>
            </a:r>
          </a:p>
          <a:p>
            <a:pPr lvl="1">
              <a:lnSpc>
                <a:spcPct val="90000"/>
              </a:lnSpc>
              <a:spcBef>
                <a:spcPts val="0"/>
              </a:spcBef>
              <a:buNone/>
            </a:pPr>
            <a:r>
              <a:rPr lang="en-US" altLang="zh-CN" sz="2400" dirty="0">
                <a:solidFill>
                  <a:srgbClr val="0070C0"/>
                </a:solidFill>
              </a:rPr>
              <a:t>        </a:t>
            </a:r>
            <a:r>
              <a:rPr lang="en-US" altLang="zh-CN" sz="2400" dirty="0" err="1">
                <a:solidFill>
                  <a:srgbClr val="0070C0"/>
                </a:solidFill>
              </a:rPr>
              <a:t>Tdate</a:t>
            </a:r>
            <a:r>
              <a:rPr lang="en-US" altLang="zh-CN" sz="2400" dirty="0">
                <a:solidFill>
                  <a:srgbClr val="0070C0"/>
                </a:solidFill>
              </a:rPr>
              <a:t>(int d);</a:t>
            </a:r>
          </a:p>
          <a:p>
            <a:pPr lvl="1">
              <a:lnSpc>
                <a:spcPct val="90000"/>
              </a:lnSpc>
              <a:spcBef>
                <a:spcPts val="0"/>
              </a:spcBef>
              <a:buNone/>
            </a:pPr>
            <a:r>
              <a:rPr lang="en-US" altLang="zh-CN" sz="2400" dirty="0">
                <a:solidFill>
                  <a:srgbClr val="0070C0"/>
                </a:solidFill>
              </a:rPr>
              <a:t>        </a:t>
            </a:r>
            <a:r>
              <a:rPr lang="en-US" altLang="zh-CN" sz="2400" dirty="0" err="1">
                <a:solidFill>
                  <a:srgbClr val="0070C0"/>
                </a:solidFill>
              </a:rPr>
              <a:t>Tdate</a:t>
            </a:r>
            <a:r>
              <a:rPr lang="en-US" altLang="zh-CN" sz="2400" dirty="0">
                <a:solidFill>
                  <a:srgbClr val="0070C0"/>
                </a:solidFill>
              </a:rPr>
              <a:t>(int </a:t>
            </a:r>
            <a:r>
              <a:rPr lang="en-US" altLang="zh-CN" sz="2400" dirty="0" err="1">
                <a:solidFill>
                  <a:srgbClr val="0070C0"/>
                </a:solidFill>
              </a:rPr>
              <a:t>m,int</a:t>
            </a:r>
            <a:r>
              <a:rPr lang="en-US" altLang="zh-CN" sz="2400" dirty="0">
                <a:solidFill>
                  <a:srgbClr val="0070C0"/>
                </a:solidFill>
              </a:rPr>
              <a:t> d);</a:t>
            </a:r>
          </a:p>
          <a:p>
            <a:pPr lvl="1">
              <a:lnSpc>
                <a:spcPct val="90000"/>
              </a:lnSpc>
              <a:spcBef>
                <a:spcPts val="0"/>
              </a:spcBef>
              <a:buNone/>
            </a:pPr>
            <a:r>
              <a:rPr lang="en-US" altLang="zh-CN" sz="2400" dirty="0">
                <a:solidFill>
                  <a:srgbClr val="0070C0"/>
                </a:solidFill>
              </a:rPr>
              <a:t>        </a:t>
            </a:r>
            <a:r>
              <a:rPr lang="en-US" altLang="zh-CN" sz="2400" dirty="0" err="1">
                <a:solidFill>
                  <a:srgbClr val="0070C0"/>
                </a:solidFill>
              </a:rPr>
              <a:t>Tdate</a:t>
            </a:r>
            <a:r>
              <a:rPr lang="en-US" altLang="zh-CN" sz="2400" dirty="0">
                <a:solidFill>
                  <a:srgbClr val="0070C0"/>
                </a:solidFill>
              </a:rPr>
              <a:t>(int </a:t>
            </a:r>
            <a:r>
              <a:rPr lang="en-US" altLang="zh-CN" sz="2400" dirty="0" err="1">
                <a:solidFill>
                  <a:srgbClr val="0070C0"/>
                </a:solidFill>
              </a:rPr>
              <a:t>m,int</a:t>
            </a:r>
            <a:r>
              <a:rPr lang="en-US" altLang="zh-CN" sz="2400" dirty="0">
                <a:solidFill>
                  <a:srgbClr val="0070C0"/>
                </a:solidFill>
              </a:rPr>
              <a:t> </a:t>
            </a:r>
            <a:r>
              <a:rPr lang="en-US" altLang="zh-CN" sz="2400" dirty="0" err="1">
                <a:solidFill>
                  <a:srgbClr val="0070C0"/>
                </a:solidFill>
              </a:rPr>
              <a:t>d,int</a:t>
            </a:r>
            <a:r>
              <a:rPr lang="en-US" altLang="zh-CN" sz="2400" dirty="0">
                <a:solidFill>
                  <a:srgbClr val="0070C0"/>
                </a:solidFill>
              </a:rPr>
              <a:t> y);</a:t>
            </a:r>
          </a:p>
          <a:p>
            <a:pPr lvl="1">
              <a:lnSpc>
                <a:spcPct val="90000"/>
              </a:lnSpc>
              <a:spcBef>
                <a:spcPts val="0"/>
              </a:spcBef>
              <a:buNone/>
            </a:pPr>
            <a:r>
              <a:rPr lang="en-US" altLang="zh-CN" sz="2400" dirty="0">
                <a:solidFill>
                  <a:srgbClr val="0070C0"/>
                </a:solidFill>
              </a:rPr>
              <a:t> protected:</a:t>
            </a:r>
          </a:p>
          <a:p>
            <a:pPr lvl="1">
              <a:lnSpc>
                <a:spcPct val="90000"/>
              </a:lnSpc>
              <a:spcBef>
                <a:spcPts val="0"/>
              </a:spcBef>
              <a:buNone/>
            </a:pPr>
            <a:r>
              <a:rPr lang="en-US" altLang="zh-CN" sz="2400" dirty="0">
                <a:solidFill>
                  <a:srgbClr val="0070C0"/>
                </a:solidFill>
              </a:rPr>
              <a:t>        int month;</a:t>
            </a:r>
          </a:p>
          <a:p>
            <a:pPr lvl="1">
              <a:lnSpc>
                <a:spcPct val="90000"/>
              </a:lnSpc>
              <a:spcBef>
                <a:spcPts val="0"/>
              </a:spcBef>
              <a:buNone/>
            </a:pPr>
            <a:r>
              <a:rPr lang="en-US" altLang="zh-CN" sz="2400" dirty="0">
                <a:solidFill>
                  <a:srgbClr val="0070C0"/>
                </a:solidFill>
              </a:rPr>
              <a:t>        int day;</a:t>
            </a:r>
          </a:p>
          <a:p>
            <a:pPr lvl="1">
              <a:lnSpc>
                <a:spcPct val="90000"/>
              </a:lnSpc>
              <a:spcBef>
                <a:spcPts val="0"/>
              </a:spcBef>
              <a:buNone/>
            </a:pPr>
            <a:r>
              <a:rPr lang="en-US" altLang="zh-CN" sz="2400" dirty="0">
                <a:solidFill>
                  <a:srgbClr val="0070C0"/>
                </a:solidFill>
              </a:rPr>
              <a:t>        int year;</a:t>
            </a:r>
          </a:p>
          <a:p>
            <a:pPr lvl="1">
              <a:lnSpc>
                <a:spcPct val="90000"/>
              </a:lnSpc>
              <a:spcBef>
                <a:spcPts val="0"/>
              </a:spcBef>
              <a:buNone/>
            </a:pPr>
            <a:r>
              <a:rPr lang="en-US" altLang="zh-CN" sz="2400" dirty="0">
                <a:solidFill>
                  <a:srgbClr val="0070C0"/>
                </a:solidFill>
              </a:rPr>
              <a:t>};</a:t>
            </a: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27</a:t>
            </a:fld>
            <a:endParaRPr kumimoji="1" lang="zh-CN" altLang="en-US"/>
          </a:p>
        </p:txBody>
      </p:sp>
    </p:spTree>
    <p:extLst>
      <p:ext uri="{BB962C8B-B14F-4D97-AF65-F5344CB8AC3E}">
        <p14:creationId xmlns:p14="http://schemas.microsoft.com/office/powerpoint/2010/main" val="328257335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fade">
                                      <p:cBhvr>
                                        <p:cTn id="45" dur="500"/>
                                        <p:tgtEl>
                                          <p:spTgt spid="4">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fade">
                                      <p:cBhvr>
                                        <p:cTn id="4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4.5.1  </a:t>
            </a:r>
            <a:r>
              <a:rPr lang="zh-CN" altLang="en-US" sz="3200" b="1" dirty="0">
                <a:ea typeface="+mj-ea"/>
              </a:rPr>
              <a:t>构造函数的重载</a:t>
            </a:r>
            <a:endParaRPr lang="zh-CN" altLang="en-US" sz="3600" b="1" dirty="0">
              <a:latin typeface="+mj-ea"/>
              <a:ea typeface="+mj-ea"/>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28</a:t>
            </a:fld>
            <a:endParaRPr kumimoji="1" lang="zh-CN" altLang="en-US"/>
          </a:p>
        </p:txBody>
      </p:sp>
      <p:sp>
        <p:nvSpPr>
          <p:cNvPr id="8" name="Rectangle 2">
            <a:extLst>
              <a:ext uri="{FF2B5EF4-FFF2-40B4-BE49-F238E27FC236}">
                <a16:creationId xmlns:a16="http://schemas.microsoft.com/office/drawing/2014/main" id="{E5428075-5EC4-406D-A2A5-7AC1796A2FCA}"/>
              </a:ext>
            </a:extLst>
          </p:cNvPr>
          <p:cNvSpPr txBox="1">
            <a:spLocks noChangeArrowheads="1"/>
          </p:cNvSpPr>
          <p:nvPr/>
        </p:nvSpPr>
        <p:spPr>
          <a:xfrm>
            <a:off x="381000" y="1801124"/>
            <a:ext cx="3657600" cy="5043487"/>
          </a:xfrm>
          <a:prstGeom prst="rect">
            <a:avLst/>
          </a:prstGeom>
        </p:spPr>
        <p:txBody>
          <a:bodyPr vert="horz" lIns="91440" tIns="45720" rIns="91440" bIns="45720" rtlCol="0">
            <a:normAutofit/>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80000"/>
              </a:lnSpc>
              <a:spcBef>
                <a:spcPct val="15000"/>
              </a:spcBef>
              <a:buFont typeface="Wingdings" pitchFamily="2" charset="2"/>
              <a:buNone/>
            </a:pPr>
            <a:r>
              <a:rPr lang="en-US" altLang="zh-CN" sz="2400" dirty="0" err="1">
                <a:solidFill>
                  <a:srgbClr val="0070C0"/>
                </a:solidFill>
              </a:rPr>
              <a:t>Tdate</a:t>
            </a:r>
            <a:r>
              <a:rPr lang="en-US" altLang="zh-CN" sz="2400" dirty="0">
                <a:solidFill>
                  <a:srgbClr val="0070C0"/>
                </a:solidFill>
              </a:rPr>
              <a:t>::</a:t>
            </a:r>
            <a:r>
              <a:rPr lang="en-US" altLang="zh-CN" sz="2400" dirty="0" err="1">
                <a:solidFill>
                  <a:srgbClr val="0070C0"/>
                </a:solidFill>
              </a:rPr>
              <a:t>Tdate</a:t>
            </a:r>
            <a:r>
              <a:rPr lang="en-US" altLang="zh-CN" sz="2400" dirty="0">
                <a:solidFill>
                  <a:srgbClr val="0070C0"/>
                </a:solidFill>
              </a:rPr>
              <a:t>()</a:t>
            </a:r>
          </a:p>
          <a:p>
            <a:pPr lvl="1">
              <a:lnSpc>
                <a:spcPct val="80000"/>
              </a:lnSpc>
              <a:spcBef>
                <a:spcPct val="15000"/>
              </a:spcBef>
              <a:buFont typeface="Wingdings" pitchFamily="2" charset="2"/>
              <a:buNone/>
            </a:pPr>
            <a:r>
              <a:rPr lang="en-US" altLang="zh-CN" sz="2400" dirty="0">
                <a:solidFill>
                  <a:srgbClr val="0070C0"/>
                </a:solidFill>
              </a:rPr>
              <a:t>{   </a:t>
            </a:r>
          </a:p>
          <a:p>
            <a:pPr lvl="1">
              <a:lnSpc>
                <a:spcPct val="80000"/>
              </a:lnSpc>
              <a:spcBef>
                <a:spcPct val="15000"/>
              </a:spcBef>
              <a:buFont typeface="Wingdings" pitchFamily="2" charset="2"/>
              <a:buNone/>
            </a:pPr>
            <a:r>
              <a:rPr lang="en-US" altLang="zh-CN" sz="2400" dirty="0">
                <a:solidFill>
                  <a:srgbClr val="0070C0"/>
                </a:solidFill>
              </a:rPr>
              <a:t>      month=3;</a:t>
            </a:r>
          </a:p>
          <a:p>
            <a:pPr lvl="1">
              <a:lnSpc>
                <a:spcPct val="80000"/>
              </a:lnSpc>
              <a:spcBef>
                <a:spcPct val="15000"/>
              </a:spcBef>
              <a:buFont typeface="Wingdings" pitchFamily="2" charset="2"/>
              <a:buNone/>
            </a:pPr>
            <a:r>
              <a:rPr lang="en-US" altLang="zh-CN" sz="2400" dirty="0">
                <a:solidFill>
                  <a:srgbClr val="0070C0"/>
                </a:solidFill>
              </a:rPr>
              <a:t>      day=21;</a:t>
            </a:r>
          </a:p>
          <a:p>
            <a:pPr lvl="1">
              <a:lnSpc>
                <a:spcPct val="80000"/>
              </a:lnSpc>
              <a:spcBef>
                <a:spcPct val="15000"/>
              </a:spcBef>
              <a:buFont typeface="Wingdings" pitchFamily="2" charset="2"/>
              <a:buNone/>
            </a:pPr>
            <a:r>
              <a:rPr lang="en-US" altLang="zh-CN" sz="2400" dirty="0">
                <a:solidFill>
                  <a:srgbClr val="0070C0"/>
                </a:solidFill>
              </a:rPr>
              <a:t>      year=2011;</a:t>
            </a:r>
          </a:p>
          <a:p>
            <a:pPr lvl="1">
              <a:lnSpc>
                <a:spcPct val="80000"/>
              </a:lnSpc>
              <a:spcBef>
                <a:spcPct val="15000"/>
              </a:spcBef>
              <a:buFont typeface="Wingdings" pitchFamily="2" charset="2"/>
              <a:buNone/>
            </a:pPr>
            <a:r>
              <a:rPr lang="en-US" altLang="zh-CN" sz="2400" dirty="0">
                <a:solidFill>
                  <a:srgbClr val="0070C0"/>
                </a:solidFill>
              </a:rPr>
              <a:t>}</a:t>
            </a:r>
            <a:br>
              <a:rPr lang="en-US" altLang="zh-CN" sz="2400" dirty="0">
                <a:solidFill>
                  <a:srgbClr val="0070C0"/>
                </a:solidFill>
              </a:rPr>
            </a:br>
            <a:endParaRPr lang="en-US" altLang="zh-CN" sz="2400" dirty="0">
              <a:solidFill>
                <a:srgbClr val="0070C0"/>
              </a:solidFill>
            </a:endParaRPr>
          </a:p>
          <a:p>
            <a:pPr lvl="1">
              <a:lnSpc>
                <a:spcPct val="80000"/>
              </a:lnSpc>
              <a:spcBef>
                <a:spcPct val="15000"/>
              </a:spcBef>
              <a:buFont typeface="Wingdings" pitchFamily="2" charset="2"/>
              <a:buNone/>
            </a:pPr>
            <a:r>
              <a:rPr lang="en-US" altLang="zh-CN" sz="2400" dirty="0" err="1">
                <a:solidFill>
                  <a:srgbClr val="0070C0"/>
                </a:solidFill>
              </a:rPr>
              <a:t>Tdate</a:t>
            </a:r>
            <a:r>
              <a:rPr lang="en-US" altLang="zh-CN" sz="2400" dirty="0">
                <a:solidFill>
                  <a:srgbClr val="0070C0"/>
                </a:solidFill>
              </a:rPr>
              <a:t>::</a:t>
            </a:r>
            <a:r>
              <a:rPr lang="en-US" altLang="zh-CN" sz="2400" dirty="0" err="1">
                <a:solidFill>
                  <a:srgbClr val="0070C0"/>
                </a:solidFill>
              </a:rPr>
              <a:t>Tdate</a:t>
            </a:r>
            <a:r>
              <a:rPr lang="en-US" altLang="zh-CN" sz="2400" dirty="0">
                <a:solidFill>
                  <a:srgbClr val="0070C0"/>
                </a:solidFill>
              </a:rPr>
              <a:t>(int d)</a:t>
            </a:r>
          </a:p>
          <a:p>
            <a:pPr lvl="1">
              <a:lnSpc>
                <a:spcPct val="80000"/>
              </a:lnSpc>
              <a:spcBef>
                <a:spcPct val="15000"/>
              </a:spcBef>
              <a:buFont typeface="Wingdings" pitchFamily="2" charset="2"/>
              <a:buNone/>
            </a:pPr>
            <a:r>
              <a:rPr lang="en-US" altLang="zh-CN" sz="2400" dirty="0">
                <a:solidFill>
                  <a:srgbClr val="0070C0"/>
                </a:solidFill>
              </a:rPr>
              <a:t>{   </a:t>
            </a:r>
          </a:p>
          <a:p>
            <a:pPr lvl="1">
              <a:lnSpc>
                <a:spcPct val="80000"/>
              </a:lnSpc>
              <a:spcBef>
                <a:spcPct val="15000"/>
              </a:spcBef>
              <a:buFont typeface="Wingdings" pitchFamily="2" charset="2"/>
              <a:buNone/>
            </a:pPr>
            <a:r>
              <a:rPr lang="en-US" altLang="zh-CN" sz="2400" dirty="0">
                <a:solidFill>
                  <a:srgbClr val="0070C0"/>
                </a:solidFill>
              </a:rPr>
              <a:t>      month=3;</a:t>
            </a:r>
          </a:p>
          <a:p>
            <a:pPr lvl="1">
              <a:lnSpc>
                <a:spcPct val="80000"/>
              </a:lnSpc>
              <a:spcBef>
                <a:spcPct val="15000"/>
              </a:spcBef>
              <a:buFont typeface="Wingdings" pitchFamily="2" charset="2"/>
              <a:buNone/>
            </a:pPr>
            <a:r>
              <a:rPr lang="en-US" altLang="zh-CN" sz="2400" dirty="0">
                <a:solidFill>
                  <a:srgbClr val="0070C0"/>
                </a:solidFill>
              </a:rPr>
              <a:t>      day=d;</a:t>
            </a:r>
          </a:p>
          <a:p>
            <a:pPr lvl="1">
              <a:lnSpc>
                <a:spcPct val="80000"/>
              </a:lnSpc>
              <a:spcBef>
                <a:spcPct val="15000"/>
              </a:spcBef>
              <a:buFont typeface="Wingdings" pitchFamily="2" charset="2"/>
              <a:buNone/>
            </a:pPr>
            <a:r>
              <a:rPr lang="en-US" altLang="zh-CN" sz="2400" dirty="0">
                <a:solidFill>
                  <a:srgbClr val="0070C0"/>
                </a:solidFill>
              </a:rPr>
              <a:t>      year=2011;</a:t>
            </a:r>
          </a:p>
          <a:p>
            <a:pPr lvl="1">
              <a:lnSpc>
                <a:spcPct val="80000"/>
              </a:lnSpc>
              <a:spcBef>
                <a:spcPct val="15000"/>
              </a:spcBef>
              <a:buFont typeface="Wingdings" pitchFamily="2" charset="2"/>
              <a:buNone/>
            </a:pPr>
            <a:r>
              <a:rPr lang="en-US" altLang="zh-CN" sz="2400" dirty="0">
                <a:solidFill>
                  <a:srgbClr val="0070C0"/>
                </a:solidFill>
              </a:rPr>
              <a:t>}</a:t>
            </a:r>
          </a:p>
        </p:txBody>
      </p:sp>
      <p:sp>
        <p:nvSpPr>
          <p:cNvPr id="9" name="Rectangle 6">
            <a:extLst>
              <a:ext uri="{FF2B5EF4-FFF2-40B4-BE49-F238E27FC236}">
                <a16:creationId xmlns:a16="http://schemas.microsoft.com/office/drawing/2014/main" id="{AA09C99C-FFD7-4349-96F7-D36B93DD891B}"/>
              </a:ext>
            </a:extLst>
          </p:cNvPr>
          <p:cNvSpPr>
            <a:spLocks noChangeArrowheads="1"/>
          </p:cNvSpPr>
          <p:nvPr/>
        </p:nvSpPr>
        <p:spPr bwMode="auto">
          <a:xfrm>
            <a:off x="4354443" y="1801124"/>
            <a:ext cx="4163391"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err="1">
                <a:solidFill>
                  <a:srgbClr val="0070C0"/>
                </a:solidFill>
                <a:ea typeface="仿宋_GB2312" pitchFamily="49" charset="-122"/>
              </a:rPr>
              <a:t>Tdate</a:t>
            </a:r>
            <a:r>
              <a:rPr kumimoji="1" lang="en-US" altLang="zh-CN" dirty="0">
                <a:solidFill>
                  <a:srgbClr val="0070C0"/>
                </a:solidFill>
                <a:ea typeface="仿宋_GB2312" pitchFamily="49" charset="-122"/>
              </a:rPr>
              <a:t>::</a:t>
            </a:r>
            <a:r>
              <a:rPr kumimoji="1" lang="en-US" altLang="zh-CN" dirty="0" err="1">
                <a:solidFill>
                  <a:srgbClr val="0070C0"/>
                </a:solidFill>
                <a:ea typeface="仿宋_GB2312" pitchFamily="49" charset="-122"/>
              </a:rPr>
              <a:t>Tdate</a:t>
            </a:r>
            <a:r>
              <a:rPr kumimoji="1" lang="en-US" altLang="zh-CN" dirty="0">
                <a:solidFill>
                  <a:srgbClr val="0070C0"/>
                </a:solidFill>
                <a:ea typeface="仿宋_GB2312" pitchFamily="49" charset="-122"/>
              </a:rPr>
              <a:t>(int </a:t>
            </a:r>
            <a:r>
              <a:rPr kumimoji="1" lang="en-US" altLang="zh-CN" dirty="0" err="1">
                <a:solidFill>
                  <a:srgbClr val="0070C0"/>
                </a:solidFill>
                <a:ea typeface="仿宋_GB2312" pitchFamily="49" charset="-122"/>
              </a:rPr>
              <a:t>m,int</a:t>
            </a:r>
            <a:r>
              <a:rPr kumimoji="1" lang="en-US" altLang="zh-CN" dirty="0">
                <a:solidFill>
                  <a:srgbClr val="0070C0"/>
                </a:solidFill>
                <a:ea typeface="仿宋_GB2312" pitchFamily="49" charset="-122"/>
              </a:rPr>
              <a:t> d)</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   </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      month=m;</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      day=d;</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      year=2011;</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a:t>
            </a:r>
            <a:br>
              <a:rPr kumimoji="1" lang="en-US" altLang="zh-CN" dirty="0">
                <a:solidFill>
                  <a:srgbClr val="0070C0"/>
                </a:solidFill>
                <a:ea typeface="仿宋_GB2312" pitchFamily="49" charset="-122"/>
              </a:rPr>
            </a:br>
            <a:endParaRPr kumimoji="1" lang="en-US" altLang="zh-CN" dirty="0">
              <a:solidFill>
                <a:srgbClr val="0070C0"/>
              </a:solidFill>
              <a:ea typeface="仿宋_GB2312" pitchFamily="49" charset="-122"/>
            </a:endParaRP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err="1">
                <a:solidFill>
                  <a:srgbClr val="0070C0"/>
                </a:solidFill>
                <a:ea typeface="仿宋_GB2312" pitchFamily="49" charset="-122"/>
              </a:rPr>
              <a:t>Tdate</a:t>
            </a:r>
            <a:r>
              <a:rPr kumimoji="1" lang="en-US" altLang="zh-CN" dirty="0">
                <a:solidFill>
                  <a:srgbClr val="0070C0"/>
                </a:solidFill>
                <a:ea typeface="仿宋_GB2312" pitchFamily="49" charset="-122"/>
              </a:rPr>
              <a:t>::</a:t>
            </a:r>
            <a:r>
              <a:rPr kumimoji="1" lang="en-US" altLang="zh-CN" dirty="0" err="1">
                <a:solidFill>
                  <a:srgbClr val="0070C0"/>
                </a:solidFill>
                <a:ea typeface="仿宋_GB2312" pitchFamily="49" charset="-122"/>
              </a:rPr>
              <a:t>Tdate</a:t>
            </a:r>
            <a:r>
              <a:rPr kumimoji="1" lang="en-US" altLang="zh-CN" dirty="0">
                <a:solidFill>
                  <a:srgbClr val="0070C0"/>
                </a:solidFill>
                <a:ea typeface="仿宋_GB2312" pitchFamily="49" charset="-122"/>
              </a:rPr>
              <a:t>(int </a:t>
            </a:r>
            <a:r>
              <a:rPr kumimoji="1" lang="en-US" altLang="zh-CN" dirty="0" err="1">
                <a:solidFill>
                  <a:srgbClr val="0070C0"/>
                </a:solidFill>
                <a:ea typeface="仿宋_GB2312" pitchFamily="49" charset="-122"/>
              </a:rPr>
              <a:t>m,int</a:t>
            </a:r>
            <a:r>
              <a:rPr kumimoji="1" lang="en-US" altLang="zh-CN" dirty="0">
                <a:solidFill>
                  <a:srgbClr val="0070C0"/>
                </a:solidFill>
                <a:ea typeface="仿宋_GB2312" pitchFamily="49" charset="-122"/>
              </a:rPr>
              <a:t> </a:t>
            </a:r>
            <a:r>
              <a:rPr kumimoji="1" lang="en-US" altLang="zh-CN" dirty="0" err="1">
                <a:solidFill>
                  <a:srgbClr val="0070C0"/>
                </a:solidFill>
                <a:ea typeface="仿宋_GB2312" pitchFamily="49" charset="-122"/>
              </a:rPr>
              <a:t>d,int</a:t>
            </a:r>
            <a:r>
              <a:rPr kumimoji="1" lang="en-US" altLang="zh-CN" dirty="0">
                <a:solidFill>
                  <a:srgbClr val="0070C0"/>
                </a:solidFill>
                <a:ea typeface="仿宋_GB2312" pitchFamily="49" charset="-122"/>
              </a:rPr>
              <a:t> y)</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   </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      month=m;</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      day=d;</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      year=y;</a:t>
            </a:r>
          </a:p>
          <a:p>
            <a:pPr lvl="1" indent="-742950" eaLnBrk="1" hangingPunct="1">
              <a:lnSpc>
                <a:spcPct val="80000"/>
              </a:lnSpc>
              <a:spcBef>
                <a:spcPct val="15000"/>
              </a:spcBef>
              <a:buClr>
                <a:schemeClr val="tx2"/>
              </a:buClr>
              <a:buFont typeface="Wingdings" panose="05000000000000000000" pitchFamily="2" charset="2"/>
              <a:buNone/>
            </a:pPr>
            <a:r>
              <a:rPr kumimoji="1" lang="en-US" altLang="zh-CN" dirty="0">
                <a:solidFill>
                  <a:srgbClr val="0070C0"/>
                </a:solidFill>
                <a:ea typeface="仿宋_GB2312" pitchFamily="49" charset="-122"/>
              </a:rPr>
              <a:t>}</a:t>
            </a:r>
          </a:p>
        </p:txBody>
      </p:sp>
    </p:spTree>
    <p:extLst>
      <p:ext uri="{BB962C8B-B14F-4D97-AF65-F5344CB8AC3E}">
        <p14:creationId xmlns:p14="http://schemas.microsoft.com/office/powerpoint/2010/main" val="2785750697"/>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4.5.2  </a:t>
            </a:r>
            <a:r>
              <a:rPr lang="zh-CN" altLang="en-US" sz="3200" b="1" dirty="0">
                <a:ea typeface="+mj-ea"/>
              </a:rPr>
              <a:t>重载构造函数的调用</a:t>
            </a:r>
            <a:endParaRPr lang="zh-CN" altLang="en-US" sz="3600" b="1" dirty="0">
              <a:latin typeface="+mj-ea"/>
              <a:ea typeface="+mj-ea"/>
            </a:endParaRPr>
          </a:p>
        </p:txBody>
      </p:sp>
      <p:sp>
        <p:nvSpPr>
          <p:cNvPr id="4" name="内容占位符 3"/>
          <p:cNvSpPr>
            <a:spLocks noGrp="1"/>
          </p:cNvSpPr>
          <p:nvPr>
            <p:ph idx="1"/>
          </p:nvPr>
        </p:nvSpPr>
        <p:spPr>
          <a:xfrm>
            <a:off x="706567" y="1729409"/>
            <a:ext cx="7791390" cy="4626940"/>
          </a:xfrm>
        </p:spPr>
        <p:txBody>
          <a:bodyPr>
            <a:normAutofit/>
          </a:bodyPr>
          <a:lstStyle/>
          <a:p>
            <a:pPr>
              <a:spcBef>
                <a:spcPts val="0"/>
              </a:spcBef>
              <a:buFont typeface="Wingdings" panose="05000000000000000000" pitchFamily="2" charset="2"/>
              <a:buChar char="Ø"/>
            </a:pPr>
            <a:r>
              <a:rPr lang="zh-CN" altLang="en-US" sz="2800" dirty="0"/>
              <a:t>调用：</a:t>
            </a:r>
          </a:p>
          <a:p>
            <a:pPr marL="625475" lvl="1" indent="0">
              <a:spcBef>
                <a:spcPts val="1200"/>
              </a:spcBef>
              <a:buNone/>
            </a:pPr>
            <a:r>
              <a:rPr lang="en-US" altLang="zh-CN" sz="2400" dirty="0" err="1">
                <a:solidFill>
                  <a:srgbClr val="0070C0"/>
                </a:solidFill>
              </a:rPr>
              <a:t>Tdate</a:t>
            </a:r>
            <a:r>
              <a:rPr lang="en-US" altLang="zh-CN" sz="2400" dirty="0">
                <a:solidFill>
                  <a:srgbClr val="0070C0"/>
                </a:solidFill>
              </a:rPr>
              <a:t>  d1;       </a:t>
            </a:r>
            <a:r>
              <a:rPr lang="en-US" altLang="zh-CN" sz="2400" dirty="0">
                <a:solidFill>
                  <a:srgbClr val="7030A0"/>
                </a:solidFill>
              </a:rPr>
              <a:t>//</a:t>
            </a:r>
            <a:r>
              <a:rPr lang="zh-CN" altLang="en-US" sz="2400" dirty="0">
                <a:solidFill>
                  <a:srgbClr val="7030A0"/>
                </a:solidFill>
              </a:rPr>
              <a:t>不能这样调用：</a:t>
            </a:r>
            <a:r>
              <a:rPr lang="en-US" altLang="zh-CN" sz="2400" dirty="0" err="1">
                <a:solidFill>
                  <a:srgbClr val="7030A0"/>
                </a:solidFill>
              </a:rPr>
              <a:t>Tdate</a:t>
            </a:r>
            <a:r>
              <a:rPr lang="en-US" altLang="zh-CN" sz="2400" dirty="0">
                <a:solidFill>
                  <a:srgbClr val="7030A0"/>
                </a:solidFill>
              </a:rPr>
              <a:t> d1(</a:t>
            </a:r>
            <a:r>
              <a:rPr lang="en-US" altLang="zh-CN" sz="1200" dirty="0">
                <a:solidFill>
                  <a:srgbClr val="7030A0"/>
                </a:solidFill>
              </a:rPr>
              <a:t> </a:t>
            </a:r>
            <a:r>
              <a:rPr lang="en-US" altLang="zh-CN" sz="2400" dirty="0">
                <a:solidFill>
                  <a:srgbClr val="7030A0"/>
                </a:solidFill>
              </a:rPr>
              <a:t>);</a:t>
            </a:r>
            <a:endParaRPr lang="zh-CN" altLang="en-US" sz="2400" dirty="0">
              <a:solidFill>
                <a:srgbClr val="7030A0"/>
              </a:solidFill>
            </a:endParaRPr>
          </a:p>
          <a:p>
            <a:pPr marL="625475" lvl="1" indent="0">
              <a:lnSpc>
                <a:spcPct val="90000"/>
              </a:lnSpc>
              <a:buNone/>
            </a:pPr>
            <a:r>
              <a:rPr lang="en-US" altLang="zh-CN" sz="2400" dirty="0" err="1">
                <a:solidFill>
                  <a:srgbClr val="0070C0"/>
                </a:solidFill>
              </a:rPr>
              <a:t>Tdate</a:t>
            </a:r>
            <a:r>
              <a:rPr lang="en-US" altLang="zh-CN" sz="2400" dirty="0">
                <a:solidFill>
                  <a:srgbClr val="0070C0"/>
                </a:solidFill>
              </a:rPr>
              <a:t>  d2(23);</a:t>
            </a:r>
          </a:p>
          <a:p>
            <a:pPr marL="625475" lvl="1" indent="0">
              <a:lnSpc>
                <a:spcPct val="90000"/>
              </a:lnSpc>
              <a:buNone/>
            </a:pPr>
            <a:r>
              <a:rPr lang="en-US" altLang="zh-CN" sz="2400" dirty="0" err="1">
                <a:solidFill>
                  <a:srgbClr val="0070C0"/>
                </a:solidFill>
              </a:rPr>
              <a:t>Tdate</a:t>
            </a:r>
            <a:r>
              <a:rPr lang="en-US" altLang="zh-CN" sz="2400" dirty="0">
                <a:solidFill>
                  <a:srgbClr val="0070C0"/>
                </a:solidFill>
              </a:rPr>
              <a:t>  d3(10,1);</a:t>
            </a:r>
          </a:p>
          <a:p>
            <a:pPr marL="625475" lvl="1" indent="0">
              <a:lnSpc>
                <a:spcPct val="90000"/>
              </a:lnSpc>
              <a:buNone/>
            </a:pPr>
            <a:r>
              <a:rPr lang="en-US" altLang="zh-CN" sz="2400" dirty="0" err="1">
                <a:solidFill>
                  <a:srgbClr val="0070C0"/>
                </a:solidFill>
              </a:rPr>
              <a:t>Tdate</a:t>
            </a:r>
            <a:r>
              <a:rPr lang="en-US" altLang="zh-CN" sz="2400" dirty="0">
                <a:solidFill>
                  <a:srgbClr val="0070C0"/>
                </a:solidFill>
              </a:rPr>
              <a:t>  d4(1,1,2006);</a:t>
            </a:r>
          </a:p>
          <a:p>
            <a:pPr>
              <a:spcBef>
                <a:spcPts val="1200"/>
              </a:spcBef>
              <a:buFont typeface="Wingdings" panose="05000000000000000000" pitchFamily="2" charset="2"/>
              <a:buChar char="Ø"/>
            </a:pPr>
            <a:r>
              <a:rPr lang="zh-CN" altLang="en-US" sz="2800" dirty="0"/>
              <a:t>不能在重载构造函数时调用：</a:t>
            </a:r>
            <a:endParaRPr lang="en-US" altLang="zh-CN" sz="2800" dirty="0"/>
          </a:p>
          <a:p>
            <a:pPr marL="625475" lvl="1" indent="0">
              <a:lnSpc>
                <a:spcPct val="90000"/>
              </a:lnSpc>
              <a:buNone/>
              <a:tabLst>
                <a:tab pos="625475" algn="l"/>
              </a:tabLst>
            </a:pPr>
            <a:r>
              <a:rPr lang="en-US" altLang="zh-CN" sz="2400" dirty="0" err="1">
                <a:solidFill>
                  <a:srgbClr val="0070C0"/>
                </a:solidFill>
              </a:rPr>
              <a:t>Tdate</a:t>
            </a:r>
            <a:r>
              <a:rPr lang="en-US" altLang="zh-CN" sz="2400" dirty="0">
                <a:solidFill>
                  <a:srgbClr val="0070C0"/>
                </a:solidFill>
              </a:rPr>
              <a:t>::</a:t>
            </a:r>
            <a:r>
              <a:rPr lang="en-US" altLang="zh-CN" sz="2400" dirty="0" err="1">
                <a:solidFill>
                  <a:srgbClr val="0070C0"/>
                </a:solidFill>
              </a:rPr>
              <a:t>Tdate</a:t>
            </a:r>
            <a:r>
              <a:rPr lang="en-US" altLang="zh-CN" sz="2400" dirty="0">
                <a:solidFill>
                  <a:srgbClr val="0070C0"/>
                </a:solidFill>
              </a:rPr>
              <a:t>(int m, int d)</a:t>
            </a:r>
          </a:p>
          <a:p>
            <a:pPr marL="625475" lvl="1" indent="0">
              <a:lnSpc>
                <a:spcPct val="90000"/>
              </a:lnSpc>
              <a:buNone/>
              <a:tabLst>
                <a:tab pos="625475" algn="l"/>
              </a:tabLst>
            </a:pPr>
            <a:r>
              <a:rPr lang="en-US" altLang="zh-CN" sz="2400" dirty="0">
                <a:solidFill>
                  <a:srgbClr val="0070C0"/>
                </a:solidFill>
              </a:rPr>
              <a:t>{  </a:t>
            </a:r>
          </a:p>
          <a:p>
            <a:pPr marL="804863" lvl="1" indent="-179388">
              <a:lnSpc>
                <a:spcPct val="90000"/>
              </a:lnSpc>
              <a:spcBef>
                <a:spcPct val="0"/>
              </a:spcBef>
              <a:buNone/>
            </a:pPr>
            <a:r>
              <a:rPr lang="en-US" altLang="zh-CN" sz="2400" dirty="0">
                <a:solidFill>
                  <a:srgbClr val="0070C0"/>
                </a:solidFill>
              </a:rPr>
              <a:t>      </a:t>
            </a:r>
            <a:r>
              <a:rPr lang="en-US" altLang="zh-CN" sz="2400" dirty="0" err="1">
                <a:solidFill>
                  <a:srgbClr val="0070C0"/>
                </a:solidFill>
              </a:rPr>
              <a:t>Tdate</a:t>
            </a:r>
            <a:r>
              <a:rPr lang="en-US" altLang="zh-CN" sz="2400" dirty="0">
                <a:solidFill>
                  <a:srgbClr val="0070C0"/>
                </a:solidFill>
              </a:rPr>
              <a:t>(m,d,2002);   </a:t>
            </a:r>
            <a:r>
              <a:rPr lang="en-US" altLang="zh-CN" sz="2400" dirty="0">
                <a:solidFill>
                  <a:srgbClr val="7030A0"/>
                </a:solidFill>
              </a:rPr>
              <a:t>//</a:t>
            </a:r>
            <a:r>
              <a:rPr lang="zh-CN" altLang="en-US" sz="2400" dirty="0">
                <a:solidFill>
                  <a:srgbClr val="7030A0"/>
                </a:solidFill>
              </a:rPr>
              <a:t>设已有 </a:t>
            </a:r>
            <a:r>
              <a:rPr lang="en-US" altLang="zh-CN" sz="2400" dirty="0" err="1">
                <a:solidFill>
                  <a:srgbClr val="7030A0"/>
                </a:solidFill>
              </a:rPr>
              <a:t>Tdate</a:t>
            </a:r>
            <a:r>
              <a:rPr lang="en-US" altLang="zh-CN" sz="2400" dirty="0">
                <a:solidFill>
                  <a:srgbClr val="7030A0"/>
                </a:solidFill>
              </a:rPr>
              <a:t>(int, int, int)</a:t>
            </a:r>
            <a:r>
              <a:rPr lang="zh-CN" altLang="en-US" sz="2400" dirty="0">
                <a:solidFill>
                  <a:srgbClr val="7030A0"/>
                </a:solidFill>
              </a:rPr>
              <a:t>定义</a:t>
            </a:r>
            <a:endParaRPr lang="zh-CN" altLang="en-US" sz="2000" dirty="0">
              <a:solidFill>
                <a:srgbClr val="0070C0"/>
              </a:solidFill>
            </a:endParaRPr>
          </a:p>
          <a:p>
            <a:pPr marL="804863" lvl="1" indent="-179388">
              <a:lnSpc>
                <a:spcPct val="90000"/>
              </a:lnSpc>
              <a:spcBef>
                <a:spcPts val="0"/>
              </a:spcBef>
              <a:buNone/>
            </a:pPr>
            <a:r>
              <a:rPr lang="en-US" altLang="zh-CN" sz="2400" dirty="0">
                <a:solidFill>
                  <a:srgbClr val="0070C0"/>
                </a:solidFill>
              </a:rPr>
              <a:t>}</a:t>
            </a:r>
            <a:endParaRPr lang="zh-CN" altLang="en-US" sz="2400"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29</a:t>
            </a:fld>
            <a:endParaRPr kumimoji="1" lang="zh-CN" altLang="en-US"/>
          </a:p>
        </p:txBody>
      </p:sp>
      <p:sp>
        <p:nvSpPr>
          <p:cNvPr id="5" name="标注: 弯曲线形 4">
            <a:extLst>
              <a:ext uri="{FF2B5EF4-FFF2-40B4-BE49-F238E27FC236}">
                <a16:creationId xmlns:a16="http://schemas.microsoft.com/office/drawing/2014/main" id="{7C56F5EE-9DE9-43B7-8BA2-7A0A38F02972}"/>
              </a:ext>
            </a:extLst>
          </p:cNvPr>
          <p:cNvSpPr/>
          <p:nvPr/>
        </p:nvSpPr>
        <p:spPr>
          <a:xfrm>
            <a:off x="6010690" y="4388402"/>
            <a:ext cx="1794013" cy="745434"/>
          </a:xfrm>
          <a:prstGeom prst="borderCallout2">
            <a:avLst>
              <a:gd name="adj1" fmla="val 18750"/>
              <a:gd name="adj2" fmla="val -725"/>
              <a:gd name="adj3" fmla="val 18750"/>
              <a:gd name="adj4" fmla="val -11232"/>
              <a:gd name="adj5" fmla="val 44849"/>
              <a:gd name="adj6" fmla="val -7876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r>
              <a:rPr lang="zh-CN" altLang="en-US" dirty="0"/>
              <a:t>执行时，将生成两个对象</a:t>
            </a:r>
          </a:p>
        </p:txBody>
      </p:sp>
    </p:spTree>
    <p:extLst>
      <p:ext uri="{BB962C8B-B14F-4D97-AF65-F5344CB8AC3E}">
        <p14:creationId xmlns:p14="http://schemas.microsoft.com/office/powerpoint/2010/main" val="38649747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fade">
                                      <p:cBhvr>
                                        <p:cTn id="46" dur="500"/>
                                        <p:tgtEl>
                                          <p:spTgt spid="4">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E444E32B-6509-4624-9866-C0A42A1715D0}" type="datetime10">
              <a:rPr lang="zh-CN" altLang="en-US" sz="1400" smtClean="0"/>
              <a:t>15:09</a:t>
            </a:fld>
            <a:endParaRPr lang="en-US" altLang="zh-CN" sz="1400" b="0"/>
          </a:p>
        </p:txBody>
      </p:sp>
      <p:sp>
        <p:nvSpPr>
          <p:cNvPr id="2" name="标题 1"/>
          <p:cNvSpPr>
            <a:spLocks noGrp="1"/>
          </p:cNvSpPr>
          <p:nvPr>
            <p:ph type="title"/>
          </p:nvPr>
        </p:nvSpPr>
        <p:spPr>
          <a:xfrm>
            <a:off x="1010653" y="274638"/>
            <a:ext cx="7132320" cy="1143000"/>
          </a:xfrm>
        </p:spPr>
        <p:txBody>
          <a:bodyPr>
            <a:normAutofit/>
          </a:bodyPr>
          <a:lstStyle/>
          <a:p>
            <a:r>
              <a:rPr lang="en-US" altLang="zh-CN" sz="3600" b="1" dirty="0">
                <a:solidFill>
                  <a:schemeClr val="tx1"/>
                </a:solidFill>
              </a:rPr>
              <a:t>4.1  </a:t>
            </a:r>
            <a:r>
              <a:rPr lang="zh-CN" altLang="en-US" sz="3600" b="1" dirty="0">
                <a:solidFill>
                  <a:schemeClr val="tx1"/>
                </a:solidFill>
                <a:latin typeface="幼圆" panose="02010509060101010101" pitchFamily="49" charset="-122"/>
                <a:ea typeface="幼圆" panose="02010509060101010101" pitchFamily="49" charset="-122"/>
              </a:rPr>
              <a:t>对象</a:t>
            </a:r>
          </a:p>
        </p:txBody>
      </p:sp>
      <p:sp>
        <p:nvSpPr>
          <p:cNvPr id="12" name="AutoShape 5"/>
          <p:cNvSpPr>
            <a:spLocks noChangeArrowheads="1"/>
          </p:cNvSpPr>
          <p:nvPr/>
        </p:nvSpPr>
        <p:spPr bwMode="gray">
          <a:xfrm>
            <a:off x="1006932" y="2010923"/>
            <a:ext cx="2448663" cy="715250"/>
          </a:xfrm>
          <a:prstGeom prst="roundRect">
            <a:avLst>
              <a:gd name="adj" fmla="val 16667"/>
            </a:avLst>
          </a:prstGeom>
          <a:gradFill rotWithShape="1">
            <a:gsLst>
              <a:gs pos="0">
                <a:srgbClr val="FF9900"/>
              </a:gs>
              <a:gs pos="50000">
                <a:srgbClr val="FFFFFF"/>
              </a:gs>
              <a:gs pos="100000">
                <a:srgbClr val="FF9900"/>
              </a:gs>
            </a:gsLst>
            <a:lin ang="5400000" scaled="1"/>
          </a:gra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4" name="AutoShape 4"/>
          <p:cNvSpPr>
            <a:spLocks noChangeArrowheads="1"/>
          </p:cNvSpPr>
          <p:nvPr/>
        </p:nvSpPr>
        <p:spPr bwMode="gray">
          <a:xfrm>
            <a:off x="1906822" y="3096960"/>
            <a:ext cx="1892180" cy="445105"/>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5" name="AutoShape 5"/>
          <p:cNvSpPr>
            <a:spLocks noChangeArrowheads="1"/>
          </p:cNvSpPr>
          <p:nvPr/>
        </p:nvSpPr>
        <p:spPr bwMode="gray">
          <a:xfrm>
            <a:off x="1545084" y="3037241"/>
            <a:ext cx="549489" cy="557217"/>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nvGrpSpPr>
          <p:cNvPr id="16" name="组合 29"/>
          <p:cNvGrpSpPr>
            <a:grpSpLocks/>
          </p:cNvGrpSpPr>
          <p:nvPr/>
        </p:nvGrpSpPr>
        <p:grpSpPr bwMode="auto">
          <a:xfrm>
            <a:off x="1595017" y="3057780"/>
            <a:ext cx="2247627" cy="493592"/>
            <a:chOff x="989512" y="1739297"/>
            <a:chExt cx="1777241" cy="493899"/>
          </a:xfrm>
        </p:grpSpPr>
        <p:sp>
          <p:nvSpPr>
            <p:cNvPr id="17" name="Text Box 6"/>
            <p:cNvSpPr txBox="1">
              <a:spLocks noChangeArrowheads="1"/>
            </p:cNvSpPr>
            <p:nvPr/>
          </p:nvSpPr>
          <p:spPr bwMode="gray">
            <a:xfrm>
              <a:off x="1360455" y="1739297"/>
              <a:ext cx="1406298" cy="46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fontAlgn="auto">
                <a:spcAft>
                  <a:spcPts val="0"/>
                </a:spcAft>
                <a:defRPr/>
              </a:pPr>
              <a:r>
                <a:rPr kumimoji="0" lang="zh-CN" altLang="en-US" sz="2400" b="0" kern="0" dirty="0">
                  <a:solidFill>
                    <a:srgbClr val="000000"/>
                  </a:solidFill>
                  <a:latin typeface="Times New Roman" panose="02020603050405020304" pitchFamily="18" charset="0"/>
                  <a:ea typeface="华文新魏" pitchFamily="2" charset="-122"/>
                  <a:cs typeface="Times New Roman" panose="02020603050405020304" pitchFamily="18" charset="0"/>
                </a:rPr>
                <a:t>对象的定义</a:t>
              </a:r>
              <a:endParaRPr kumimoji="0" lang="en-US" altLang="zh-CN" sz="2400" b="0" kern="0" dirty="0">
                <a:solidFill>
                  <a:srgbClr val="000000"/>
                </a:solidFill>
                <a:latin typeface="Arial" charset="0"/>
                <a:ea typeface="华文新魏" pitchFamily="2" charset="-122"/>
              </a:endParaRPr>
            </a:p>
          </p:txBody>
        </p:sp>
        <p:sp>
          <p:nvSpPr>
            <p:cNvPr id="18" name="Text Box 7"/>
            <p:cNvSpPr txBox="1">
              <a:spLocks noChangeArrowheads="1"/>
            </p:cNvSpPr>
            <p:nvPr/>
          </p:nvSpPr>
          <p:spPr bwMode="gray">
            <a:xfrm>
              <a:off x="989512" y="1775711"/>
              <a:ext cx="336434" cy="45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1</a:t>
              </a:r>
            </a:p>
          </p:txBody>
        </p:sp>
      </p:grpSp>
      <p:sp>
        <p:nvSpPr>
          <p:cNvPr id="19" name="AutoShape 8"/>
          <p:cNvSpPr>
            <a:spLocks noChangeArrowheads="1"/>
          </p:cNvSpPr>
          <p:nvPr/>
        </p:nvSpPr>
        <p:spPr bwMode="gray">
          <a:xfrm>
            <a:off x="1897123" y="3888906"/>
            <a:ext cx="3497837"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0" name="AutoShape 9"/>
          <p:cNvSpPr>
            <a:spLocks noChangeArrowheads="1"/>
          </p:cNvSpPr>
          <p:nvPr/>
        </p:nvSpPr>
        <p:spPr bwMode="gray">
          <a:xfrm>
            <a:off x="1550732" y="3847631"/>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1" name="Text Box 10"/>
          <p:cNvSpPr txBox="1">
            <a:spLocks noChangeArrowheads="1"/>
          </p:cNvSpPr>
          <p:nvPr/>
        </p:nvSpPr>
        <p:spPr bwMode="gray">
          <a:xfrm>
            <a:off x="2064138" y="3895404"/>
            <a:ext cx="3259702"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对象的作用域和生命期</a:t>
            </a:r>
            <a:endParaRPr kumimoji="0" lang="en-US" altLang="zh-CN" kern="0" dirty="0">
              <a:solidFill>
                <a:srgbClr val="000000"/>
              </a:solidFill>
              <a:latin typeface="Arial" charset="0"/>
              <a:ea typeface="华文新魏" pitchFamily="2" charset="-122"/>
            </a:endParaRPr>
          </a:p>
        </p:txBody>
      </p:sp>
      <p:sp>
        <p:nvSpPr>
          <p:cNvPr id="22" name="Text Box 11"/>
          <p:cNvSpPr txBox="1">
            <a:spLocks noChangeArrowheads="1"/>
          </p:cNvSpPr>
          <p:nvPr/>
        </p:nvSpPr>
        <p:spPr bwMode="gray">
          <a:xfrm>
            <a:off x="1672702" y="388890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a:solidFill>
                  <a:srgbClr val="FFFFFF"/>
                </a:solidFill>
                <a:latin typeface="Times New Roman" pitchFamily="18" charset="0"/>
                <a:ea typeface="宋体" pitchFamily="2" charset="-122"/>
              </a:rPr>
              <a:t>2</a:t>
            </a:r>
          </a:p>
        </p:txBody>
      </p:sp>
      <p:sp>
        <p:nvSpPr>
          <p:cNvPr id="23" name="AutoShape 12"/>
          <p:cNvSpPr>
            <a:spLocks noChangeArrowheads="1"/>
          </p:cNvSpPr>
          <p:nvPr/>
        </p:nvSpPr>
        <p:spPr bwMode="gray">
          <a:xfrm>
            <a:off x="1943130" y="4706721"/>
            <a:ext cx="3451830" cy="441820"/>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dirty="0">
              <a:solidFill>
                <a:sysClr val="windowText" lastClr="000000"/>
              </a:solidFill>
              <a:effectLst>
                <a:outerShdw blurRad="38100" dist="38100" dir="2700000" algn="tl">
                  <a:srgbClr val="000000">
                    <a:alpha val="43137"/>
                  </a:srgbClr>
                </a:outerShdw>
              </a:effectLst>
            </a:endParaRPr>
          </a:p>
        </p:txBody>
      </p:sp>
      <p:sp>
        <p:nvSpPr>
          <p:cNvPr id="24" name="AutoShape 13"/>
          <p:cNvSpPr>
            <a:spLocks noChangeArrowheads="1"/>
          </p:cNvSpPr>
          <p:nvPr/>
        </p:nvSpPr>
        <p:spPr bwMode="gray">
          <a:xfrm>
            <a:off x="1552605" y="4655920"/>
            <a:ext cx="559015"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5" name="Text Box 14"/>
          <p:cNvSpPr txBox="1">
            <a:spLocks noChangeArrowheads="1"/>
          </p:cNvSpPr>
          <p:nvPr/>
        </p:nvSpPr>
        <p:spPr bwMode="gray">
          <a:xfrm>
            <a:off x="2075760" y="4696798"/>
            <a:ext cx="3248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对象需要初始化的原因</a:t>
            </a:r>
            <a:endParaRPr kumimoji="0" lang="en-US" altLang="zh-CN" kern="0" dirty="0">
              <a:solidFill>
                <a:srgbClr val="000000"/>
              </a:solidFill>
              <a:latin typeface="Arial" charset="0"/>
              <a:ea typeface="华文新魏" pitchFamily="2" charset="-122"/>
            </a:endParaRPr>
          </a:p>
        </p:txBody>
      </p:sp>
      <p:sp>
        <p:nvSpPr>
          <p:cNvPr id="26" name="Text Box 15"/>
          <p:cNvSpPr txBox="1">
            <a:spLocks noChangeArrowheads="1"/>
          </p:cNvSpPr>
          <p:nvPr/>
        </p:nvSpPr>
        <p:spPr bwMode="gray">
          <a:xfrm>
            <a:off x="1677056" y="471988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a:solidFill>
                  <a:srgbClr val="FFFFFF"/>
                </a:solidFill>
                <a:latin typeface="Times New Roman" pitchFamily="18" charset="0"/>
                <a:ea typeface="宋体" pitchFamily="2" charset="-122"/>
              </a:rPr>
              <a:t>3</a:t>
            </a:r>
          </a:p>
        </p:txBody>
      </p:sp>
      <p:sp>
        <p:nvSpPr>
          <p:cNvPr id="27" name="Text Box 7"/>
          <p:cNvSpPr txBox="1">
            <a:spLocks noChangeArrowheads="1"/>
          </p:cNvSpPr>
          <p:nvPr/>
        </p:nvSpPr>
        <p:spPr bwMode="gray">
          <a:xfrm>
            <a:off x="1118438" y="2076293"/>
            <a:ext cx="233715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dirty="0">
                <a:solidFill>
                  <a:srgbClr val="000099"/>
                </a:solidFill>
                <a:latin typeface="Arial" charset="0"/>
                <a:ea typeface="华文新魏" pitchFamily="2" charset="-122"/>
              </a:rPr>
              <a:t>本节主要内容</a:t>
            </a:r>
          </a:p>
        </p:txBody>
      </p:sp>
      <p:sp>
        <p:nvSpPr>
          <p:cNvPr id="3" name="灯片编号占位符 2">
            <a:extLst>
              <a:ext uri="{FF2B5EF4-FFF2-40B4-BE49-F238E27FC236}">
                <a16:creationId xmlns:a16="http://schemas.microsoft.com/office/drawing/2014/main" id="{7F1DD4A4-DD54-4BA4-9B15-C087A4DECC93}"/>
              </a:ext>
            </a:extLst>
          </p:cNvPr>
          <p:cNvSpPr>
            <a:spLocks noGrp="1"/>
          </p:cNvSpPr>
          <p:nvPr>
            <p:ph type="sldNum" sz="quarter" idx="12"/>
          </p:nvPr>
        </p:nvSpPr>
        <p:spPr/>
        <p:txBody>
          <a:bodyPr/>
          <a:lstStyle/>
          <a:p>
            <a:fld id="{E863F3B9-6CF4-E94A-98DA-10393CF60C60}" type="slidenum">
              <a:rPr kumimoji="1" lang="zh-CN" altLang="en-US" smtClean="0"/>
              <a:t>3</a:t>
            </a:fld>
            <a:endParaRPr kumimoji="1" lang="zh-CN" altLang="en-US"/>
          </a:p>
        </p:txBody>
      </p:sp>
    </p:spTree>
    <p:extLst>
      <p:ext uri="{BB962C8B-B14F-4D97-AF65-F5344CB8AC3E}">
        <p14:creationId xmlns:p14="http://schemas.microsoft.com/office/powerpoint/2010/main" val="279801776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anim calcmode="lin" valueType="num">
                                      <p:cBhvr>
                                        <p:cTn id="53" dur="1000" fill="hold"/>
                                        <p:tgtEl>
                                          <p:spTgt spid="23"/>
                                        </p:tgtEl>
                                        <p:attrNameLst>
                                          <p:attrName>ppt_x</p:attrName>
                                        </p:attrNameLst>
                                      </p:cBhvr>
                                      <p:tavLst>
                                        <p:tav tm="0">
                                          <p:val>
                                            <p:strVal val="#ppt_x"/>
                                          </p:val>
                                        </p:tav>
                                        <p:tav tm="100000">
                                          <p:val>
                                            <p:strVal val="#ppt_x"/>
                                          </p:val>
                                        </p:tav>
                                      </p:tavLst>
                                    </p:anim>
                                    <p:anim calcmode="lin" valueType="num">
                                      <p:cBhvr>
                                        <p:cTn id="54" dur="10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anim calcmode="lin" valueType="num">
                                      <p:cBhvr>
                                        <p:cTn id="58" dur="1000" fill="hold"/>
                                        <p:tgtEl>
                                          <p:spTgt spid="24"/>
                                        </p:tgtEl>
                                        <p:attrNameLst>
                                          <p:attrName>ppt_x</p:attrName>
                                        </p:attrNameLst>
                                      </p:cBhvr>
                                      <p:tavLst>
                                        <p:tav tm="0">
                                          <p:val>
                                            <p:strVal val="#ppt_x"/>
                                          </p:val>
                                        </p:tav>
                                        <p:tav tm="100000">
                                          <p:val>
                                            <p:strVal val="#ppt_x"/>
                                          </p:val>
                                        </p:tav>
                                      </p:tavLst>
                                    </p:anim>
                                    <p:anim calcmode="lin" valueType="num">
                                      <p:cBhvr>
                                        <p:cTn id="59" dur="10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0" grpId="0" animBg="1"/>
      <p:bldP spid="21" grpId="0"/>
      <p:bldP spid="22" grpId="0"/>
      <p:bldP spid="24" grpId="0" animBg="1"/>
      <p:bldP spid="25" grpId="0"/>
      <p:bldP spid="26" grpId="0"/>
      <p:bldP spid="27"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E444E32B-6509-4624-9866-C0A42A1715D0}" type="datetime10">
              <a:rPr lang="zh-CN" altLang="en-US" sz="1400" smtClean="0"/>
              <a:t>15:09</a:t>
            </a:fld>
            <a:endParaRPr lang="en-US" altLang="zh-CN" sz="1400" b="0"/>
          </a:p>
        </p:txBody>
      </p:sp>
      <p:sp>
        <p:nvSpPr>
          <p:cNvPr id="2" name="标题 1"/>
          <p:cNvSpPr>
            <a:spLocks noGrp="1"/>
          </p:cNvSpPr>
          <p:nvPr>
            <p:ph type="title"/>
          </p:nvPr>
        </p:nvSpPr>
        <p:spPr>
          <a:xfrm>
            <a:off x="1010653" y="274638"/>
            <a:ext cx="7132320" cy="1143000"/>
          </a:xfrm>
        </p:spPr>
        <p:txBody>
          <a:bodyPr>
            <a:normAutofit/>
          </a:bodyPr>
          <a:lstStyle/>
          <a:p>
            <a:r>
              <a:rPr lang="en-US" altLang="zh-CN" sz="3600" b="1" dirty="0">
                <a:solidFill>
                  <a:schemeClr val="tx1"/>
                </a:solidFill>
              </a:rPr>
              <a:t>4.6  </a:t>
            </a:r>
            <a:r>
              <a:rPr lang="zh-CN" altLang="en-US" sz="3600" b="1" dirty="0">
                <a:solidFill>
                  <a:schemeClr val="tx1"/>
                </a:solidFill>
                <a:latin typeface="幼圆" panose="02010509060101010101" pitchFamily="49" charset="-122"/>
                <a:ea typeface="幼圆" panose="02010509060101010101" pitchFamily="49" charset="-122"/>
              </a:rPr>
              <a:t>默认构造函数</a:t>
            </a:r>
          </a:p>
        </p:txBody>
      </p:sp>
      <p:sp>
        <p:nvSpPr>
          <p:cNvPr id="12" name="AutoShape 5"/>
          <p:cNvSpPr>
            <a:spLocks noChangeArrowheads="1"/>
          </p:cNvSpPr>
          <p:nvPr/>
        </p:nvSpPr>
        <p:spPr bwMode="gray">
          <a:xfrm>
            <a:off x="1014676" y="2090528"/>
            <a:ext cx="2448663" cy="715250"/>
          </a:xfrm>
          <a:prstGeom prst="roundRect">
            <a:avLst>
              <a:gd name="adj" fmla="val 16667"/>
            </a:avLst>
          </a:prstGeom>
          <a:gradFill rotWithShape="1">
            <a:gsLst>
              <a:gs pos="0">
                <a:srgbClr val="FF9900"/>
              </a:gs>
              <a:gs pos="50000">
                <a:srgbClr val="FFFFFF"/>
              </a:gs>
              <a:gs pos="100000">
                <a:srgbClr val="FF9900"/>
              </a:gs>
            </a:gsLst>
            <a:lin ang="5400000" scaled="1"/>
          </a:gra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4" name="AutoShape 4"/>
          <p:cNvSpPr>
            <a:spLocks noChangeArrowheads="1"/>
          </p:cNvSpPr>
          <p:nvPr/>
        </p:nvSpPr>
        <p:spPr bwMode="gray">
          <a:xfrm>
            <a:off x="1914615" y="3383882"/>
            <a:ext cx="3174220" cy="445105"/>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5" name="AutoShape 5"/>
          <p:cNvSpPr>
            <a:spLocks noChangeArrowheads="1"/>
          </p:cNvSpPr>
          <p:nvPr/>
        </p:nvSpPr>
        <p:spPr bwMode="gray">
          <a:xfrm>
            <a:off x="1552877" y="3324163"/>
            <a:ext cx="549489" cy="557217"/>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nvGrpSpPr>
          <p:cNvPr id="16" name="组合 29"/>
          <p:cNvGrpSpPr>
            <a:grpSpLocks/>
          </p:cNvGrpSpPr>
          <p:nvPr/>
        </p:nvGrpSpPr>
        <p:grpSpPr bwMode="auto">
          <a:xfrm>
            <a:off x="1664835" y="3346106"/>
            <a:ext cx="3354426" cy="482883"/>
            <a:chOff x="1048758" y="1740700"/>
            <a:chExt cx="3204176" cy="483183"/>
          </a:xfrm>
        </p:grpSpPr>
        <p:sp>
          <p:nvSpPr>
            <p:cNvPr id="17" name="Text Box 6"/>
            <p:cNvSpPr txBox="1">
              <a:spLocks noChangeArrowheads="1"/>
            </p:cNvSpPr>
            <p:nvPr/>
          </p:nvSpPr>
          <p:spPr bwMode="gray">
            <a:xfrm>
              <a:off x="1432226" y="1740700"/>
              <a:ext cx="2820708" cy="4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fontAlgn="auto">
                <a:spcAft>
                  <a:spcPts val="0"/>
                </a:spcAft>
                <a:defRPr/>
              </a:pPr>
              <a:r>
                <a:rPr kumimoji="0" lang="zh-CN" altLang="en-US" sz="2400" b="0" kern="0" dirty="0">
                  <a:solidFill>
                    <a:srgbClr val="000000"/>
                  </a:solidFill>
                  <a:latin typeface="Times New Roman" panose="02020603050405020304" pitchFamily="18" charset="0"/>
                  <a:ea typeface="华文新魏" pitchFamily="2" charset="-122"/>
                  <a:cs typeface="Times New Roman" panose="02020603050405020304" pitchFamily="18" charset="0"/>
                </a:rPr>
                <a:t>默认构造函数及作用</a:t>
              </a:r>
              <a:endParaRPr kumimoji="0" lang="en-US" altLang="zh-CN" sz="2400" b="0" kern="0" dirty="0">
                <a:solidFill>
                  <a:srgbClr val="000000"/>
                </a:solidFill>
                <a:latin typeface="Arial" charset="0"/>
                <a:ea typeface="华文新魏" pitchFamily="2" charset="-122"/>
              </a:endParaRPr>
            </a:p>
          </p:txBody>
        </p:sp>
        <p:sp>
          <p:nvSpPr>
            <p:cNvPr id="18" name="Text Box 7"/>
            <p:cNvSpPr txBox="1">
              <a:spLocks noChangeArrowheads="1"/>
            </p:cNvSpPr>
            <p:nvPr/>
          </p:nvSpPr>
          <p:spPr bwMode="gray">
            <a:xfrm>
              <a:off x="1048758" y="1766398"/>
              <a:ext cx="336434" cy="45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1</a:t>
              </a:r>
            </a:p>
          </p:txBody>
        </p:sp>
      </p:grpSp>
      <p:sp>
        <p:nvSpPr>
          <p:cNvPr id="27" name="Text Box 7"/>
          <p:cNvSpPr txBox="1">
            <a:spLocks noChangeArrowheads="1"/>
          </p:cNvSpPr>
          <p:nvPr/>
        </p:nvSpPr>
        <p:spPr bwMode="gray">
          <a:xfrm>
            <a:off x="1126182" y="2155898"/>
            <a:ext cx="233715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dirty="0">
                <a:solidFill>
                  <a:srgbClr val="000099"/>
                </a:solidFill>
                <a:latin typeface="Arial" charset="0"/>
                <a:ea typeface="华文新魏" pitchFamily="2" charset="-122"/>
              </a:rPr>
              <a:t>本节主要内容</a:t>
            </a:r>
          </a:p>
        </p:txBody>
      </p:sp>
      <p:sp>
        <p:nvSpPr>
          <p:cNvPr id="3" name="灯片编号占位符 2">
            <a:extLst>
              <a:ext uri="{FF2B5EF4-FFF2-40B4-BE49-F238E27FC236}">
                <a16:creationId xmlns:a16="http://schemas.microsoft.com/office/drawing/2014/main" id="{7F1DD4A4-DD54-4BA4-9B15-C087A4DECC93}"/>
              </a:ext>
            </a:extLst>
          </p:cNvPr>
          <p:cNvSpPr>
            <a:spLocks noGrp="1"/>
          </p:cNvSpPr>
          <p:nvPr>
            <p:ph type="sldNum" sz="quarter" idx="12"/>
          </p:nvPr>
        </p:nvSpPr>
        <p:spPr/>
        <p:txBody>
          <a:bodyPr/>
          <a:lstStyle/>
          <a:p>
            <a:fld id="{E863F3B9-6CF4-E94A-98DA-10393CF60C60}" type="slidenum">
              <a:rPr kumimoji="1" lang="zh-CN" altLang="en-US" smtClean="0"/>
              <a:t>30</a:t>
            </a:fld>
            <a:endParaRPr kumimoji="1" lang="zh-CN" altLang="en-US"/>
          </a:p>
        </p:txBody>
      </p:sp>
      <p:sp>
        <p:nvSpPr>
          <p:cNvPr id="28" name="AutoShape 8">
            <a:extLst>
              <a:ext uri="{FF2B5EF4-FFF2-40B4-BE49-F238E27FC236}">
                <a16:creationId xmlns:a16="http://schemas.microsoft.com/office/drawing/2014/main" id="{153C3BE1-0030-4333-9FDA-32F9F4CDF2DD}"/>
              </a:ext>
            </a:extLst>
          </p:cNvPr>
          <p:cNvSpPr>
            <a:spLocks noChangeArrowheads="1"/>
          </p:cNvSpPr>
          <p:nvPr/>
        </p:nvSpPr>
        <p:spPr bwMode="gray">
          <a:xfrm>
            <a:off x="1899267" y="4332155"/>
            <a:ext cx="3447985"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9" name="AutoShape 9">
            <a:extLst>
              <a:ext uri="{FF2B5EF4-FFF2-40B4-BE49-F238E27FC236}">
                <a16:creationId xmlns:a16="http://schemas.microsoft.com/office/drawing/2014/main" id="{077E054C-4EB0-4113-BC1F-33272F086D03}"/>
              </a:ext>
            </a:extLst>
          </p:cNvPr>
          <p:cNvSpPr>
            <a:spLocks noChangeArrowheads="1"/>
          </p:cNvSpPr>
          <p:nvPr/>
        </p:nvSpPr>
        <p:spPr bwMode="gray">
          <a:xfrm>
            <a:off x="1552877" y="4290880"/>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30" name="Text Box 10">
            <a:extLst>
              <a:ext uri="{FF2B5EF4-FFF2-40B4-BE49-F238E27FC236}">
                <a16:creationId xmlns:a16="http://schemas.microsoft.com/office/drawing/2014/main" id="{E0AB32DA-664C-43B5-B9A1-2885A9CD2E4B}"/>
              </a:ext>
            </a:extLst>
          </p:cNvPr>
          <p:cNvSpPr txBox="1">
            <a:spLocks noChangeArrowheads="1"/>
          </p:cNvSpPr>
          <p:nvPr/>
        </p:nvSpPr>
        <p:spPr bwMode="gray">
          <a:xfrm>
            <a:off x="2066284" y="4338653"/>
            <a:ext cx="3360481"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无参构造函数的自定义</a:t>
            </a:r>
            <a:endParaRPr kumimoji="0" lang="en-US" altLang="zh-CN" kern="0" dirty="0">
              <a:solidFill>
                <a:srgbClr val="000000"/>
              </a:solidFill>
              <a:latin typeface="Arial" charset="0"/>
              <a:ea typeface="华文新魏" pitchFamily="2" charset="-122"/>
            </a:endParaRPr>
          </a:p>
        </p:txBody>
      </p:sp>
      <p:sp>
        <p:nvSpPr>
          <p:cNvPr id="31" name="Text Box 11">
            <a:extLst>
              <a:ext uri="{FF2B5EF4-FFF2-40B4-BE49-F238E27FC236}">
                <a16:creationId xmlns:a16="http://schemas.microsoft.com/office/drawing/2014/main" id="{A98341F5-A216-4505-A895-7CE41904D7CF}"/>
              </a:ext>
            </a:extLst>
          </p:cNvPr>
          <p:cNvSpPr txBox="1">
            <a:spLocks noChangeArrowheads="1"/>
          </p:cNvSpPr>
          <p:nvPr/>
        </p:nvSpPr>
        <p:spPr bwMode="gray">
          <a:xfrm>
            <a:off x="1674847" y="433215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2</a:t>
            </a:r>
          </a:p>
        </p:txBody>
      </p:sp>
    </p:spTree>
    <p:extLst>
      <p:ext uri="{BB962C8B-B14F-4D97-AF65-F5344CB8AC3E}">
        <p14:creationId xmlns:p14="http://schemas.microsoft.com/office/powerpoint/2010/main" val="72610208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7" grpId="0" build="allAtOnce"/>
      <p:bldP spid="29" grpId="0" animBg="1"/>
      <p:bldP spid="30" grpId="0"/>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4.6.1  </a:t>
            </a:r>
            <a:r>
              <a:rPr lang="zh-CN" altLang="en-US" sz="3200" b="1" dirty="0">
                <a:ea typeface="+mj-ea"/>
              </a:rPr>
              <a:t>默认构造函数及作用</a:t>
            </a:r>
            <a:endParaRPr lang="zh-CN" altLang="en-US" sz="3600" b="1" dirty="0">
              <a:latin typeface="+mj-ea"/>
              <a:ea typeface="+mj-ea"/>
            </a:endParaRPr>
          </a:p>
        </p:txBody>
      </p:sp>
      <p:sp>
        <p:nvSpPr>
          <p:cNvPr id="4" name="内容占位符 3"/>
          <p:cNvSpPr>
            <a:spLocks noGrp="1"/>
          </p:cNvSpPr>
          <p:nvPr>
            <p:ph idx="1"/>
          </p:nvPr>
        </p:nvSpPr>
        <p:spPr>
          <a:xfrm>
            <a:off x="706567" y="1715677"/>
            <a:ext cx="7791390" cy="4403627"/>
          </a:xfrm>
        </p:spPr>
        <p:txBody>
          <a:bodyPr>
            <a:normAutofit fontScale="92500" lnSpcReduction="10000"/>
          </a:bodyPr>
          <a:lstStyle/>
          <a:p>
            <a:pPr marL="268288" indent="-268288">
              <a:lnSpc>
                <a:spcPct val="130000"/>
              </a:lnSpc>
              <a:spcBef>
                <a:spcPts val="600"/>
              </a:spcBef>
              <a:buFont typeface="Wingdings" panose="05000000000000000000" pitchFamily="2" charset="2"/>
              <a:buChar char="Ø"/>
            </a:pPr>
            <a:r>
              <a:rPr lang="zh-CN" altLang="en-US" sz="2800" dirty="0"/>
              <a:t>类必须有构造函数，若用户未定义任何构造函数，</a:t>
            </a:r>
            <a:r>
              <a:rPr lang="en-US" altLang="zh-CN" sz="2800" dirty="0"/>
              <a:t>C++</a:t>
            </a:r>
            <a:r>
              <a:rPr lang="zh-CN" altLang="en-US" sz="2800" dirty="0"/>
              <a:t>会自动创建一个无参、无代码的构造函数，称作默认构造函数</a:t>
            </a:r>
          </a:p>
          <a:p>
            <a:pPr lvl="1" indent="-206375">
              <a:lnSpc>
                <a:spcPct val="110000"/>
              </a:lnSpc>
              <a:spcBef>
                <a:spcPts val="0"/>
              </a:spcBef>
              <a:buSzPct val="75000"/>
              <a:buNone/>
            </a:pPr>
            <a:r>
              <a:rPr lang="en-US" altLang="zh-CN" sz="900" dirty="0">
                <a:solidFill>
                  <a:srgbClr val="0070C0"/>
                </a:solidFill>
              </a:rPr>
              <a:t> </a:t>
            </a:r>
            <a:r>
              <a:rPr lang="en-US" altLang="zh-CN" dirty="0">
                <a:solidFill>
                  <a:srgbClr val="0070C0"/>
                </a:solidFill>
              </a:rPr>
              <a:t>Student::Student(</a:t>
            </a:r>
            <a:r>
              <a:rPr lang="en-US" altLang="zh-CN" sz="1400" dirty="0">
                <a:solidFill>
                  <a:srgbClr val="0070C0"/>
                </a:solidFill>
              </a:rPr>
              <a:t> </a:t>
            </a:r>
            <a:r>
              <a:rPr lang="en-US" altLang="zh-CN" dirty="0">
                <a:solidFill>
                  <a:srgbClr val="0070C0"/>
                </a:solidFill>
              </a:rPr>
              <a:t>)</a:t>
            </a:r>
          </a:p>
          <a:p>
            <a:pPr lvl="1" indent="-206375">
              <a:lnSpc>
                <a:spcPct val="110000"/>
              </a:lnSpc>
              <a:spcBef>
                <a:spcPts val="0"/>
              </a:spcBef>
              <a:buSzPct val="75000"/>
              <a:buNone/>
            </a:pPr>
            <a:r>
              <a:rPr lang="en-US" altLang="zh-CN" dirty="0">
                <a:solidFill>
                  <a:srgbClr val="0070C0"/>
                </a:solidFill>
              </a:rPr>
              <a:t>{</a:t>
            </a:r>
          </a:p>
          <a:p>
            <a:pPr lvl="1" indent="-206375">
              <a:lnSpc>
                <a:spcPct val="110000"/>
              </a:lnSpc>
              <a:spcBef>
                <a:spcPts val="600"/>
              </a:spcBef>
              <a:buSzPct val="75000"/>
              <a:buNone/>
            </a:pPr>
            <a:r>
              <a:rPr lang="en-US" altLang="zh-CN" sz="800" dirty="0">
                <a:solidFill>
                  <a:srgbClr val="0070C0"/>
                </a:solidFill>
              </a:rPr>
              <a:t> </a:t>
            </a:r>
            <a:r>
              <a:rPr lang="en-US" altLang="zh-CN" dirty="0">
                <a:solidFill>
                  <a:srgbClr val="0070C0"/>
                </a:solidFill>
              </a:rPr>
              <a:t>}</a:t>
            </a:r>
          </a:p>
          <a:p>
            <a:pPr marL="268288" indent="-268288">
              <a:lnSpc>
                <a:spcPct val="130000"/>
              </a:lnSpc>
              <a:buSzPct val="75000"/>
              <a:buFont typeface="Wingdings" panose="05000000000000000000" pitchFamily="2" charset="2"/>
              <a:buChar char="Ø"/>
            </a:pPr>
            <a:r>
              <a:rPr lang="zh-CN" altLang="en-US" sz="2800" dirty="0"/>
              <a:t>默认构造函数，只创建对象，不做初始化</a:t>
            </a:r>
            <a:endParaRPr lang="en-US" altLang="zh-CN" sz="2800" dirty="0"/>
          </a:p>
          <a:p>
            <a:pPr marL="715963" lvl="1" indent="-152400">
              <a:lnSpc>
                <a:spcPct val="130000"/>
              </a:lnSpc>
              <a:buSzPct val="75000"/>
            </a:pPr>
            <a:r>
              <a:rPr lang="zh-CN" altLang="en-US" sz="2600" dirty="0"/>
              <a:t>静态对象：值为 </a:t>
            </a:r>
            <a:r>
              <a:rPr lang="en-US" altLang="zh-CN" sz="2600" dirty="0"/>
              <a:t>0</a:t>
            </a:r>
          </a:p>
          <a:p>
            <a:pPr marL="715963" lvl="1" indent="-152400">
              <a:lnSpc>
                <a:spcPct val="120000"/>
              </a:lnSpc>
              <a:spcBef>
                <a:spcPts val="0"/>
              </a:spcBef>
              <a:buSzPct val="75000"/>
            </a:pPr>
            <a:r>
              <a:rPr lang="zh-CN" altLang="en-US" sz="2600" dirty="0"/>
              <a:t>动态对象：值不确定</a:t>
            </a:r>
          </a:p>
          <a:p>
            <a:pPr lvl="1">
              <a:lnSpc>
                <a:spcPct val="110000"/>
              </a:lnSpc>
              <a:spcBef>
                <a:spcPts val="600"/>
              </a:spcBef>
              <a:buSzPct val="75000"/>
              <a:buNone/>
            </a:pPr>
            <a:endParaRPr lang="en-US" altLang="zh-CN" sz="2400"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31</a:t>
            </a:fld>
            <a:endParaRPr kumimoji="1" lang="zh-CN" altLang="en-US"/>
          </a:p>
        </p:txBody>
      </p:sp>
    </p:spTree>
    <p:extLst>
      <p:ext uri="{BB962C8B-B14F-4D97-AF65-F5344CB8AC3E}">
        <p14:creationId xmlns:p14="http://schemas.microsoft.com/office/powerpoint/2010/main" val="192149191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4.6.2  </a:t>
            </a:r>
            <a:r>
              <a:rPr lang="zh-CN" altLang="en-US" sz="3200" b="1" dirty="0">
                <a:ea typeface="+mj-ea"/>
              </a:rPr>
              <a:t>无参构造函数的自定义</a:t>
            </a:r>
            <a:endParaRPr lang="zh-CN" altLang="en-US" sz="3600" b="1" dirty="0">
              <a:latin typeface="+mj-ea"/>
              <a:ea typeface="+mj-ea"/>
            </a:endParaRPr>
          </a:p>
        </p:txBody>
      </p:sp>
      <p:sp>
        <p:nvSpPr>
          <p:cNvPr id="4" name="内容占位符 3"/>
          <p:cNvSpPr>
            <a:spLocks noGrp="1"/>
          </p:cNvSpPr>
          <p:nvPr>
            <p:ph idx="1"/>
          </p:nvPr>
        </p:nvSpPr>
        <p:spPr>
          <a:xfrm>
            <a:off x="706567" y="1709530"/>
            <a:ext cx="7791390" cy="4646820"/>
          </a:xfrm>
        </p:spPr>
        <p:txBody>
          <a:bodyPr>
            <a:normAutofit fontScale="92500" lnSpcReduction="10000"/>
          </a:bodyPr>
          <a:lstStyle/>
          <a:p>
            <a:pPr marL="268288" indent="-268288">
              <a:lnSpc>
                <a:spcPct val="130000"/>
              </a:lnSpc>
              <a:buFont typeface="Wingdings" panose="05000000000000000000" pitchFamily="2" charset="2"/>
              <a:buChar char="Ø"/>
            </a:pPr>
            <a:r>
              <a:rPr lang="zh-CN" altLang="en-US" sz="2800" dirty="0"/>
              <a:t>如果已经定义了带参数的构造函数，还想使用无参构造函数，必须自己定义</a:t>
            </a:r>
            <a:endParaRPr lang="en-US" altLang="zh-CN" sz="2800" dirty="0"/>
          </a:p>
          <a:p>
            <a:pPr lvl="1">
              <a:lnSpc>
                <a:spcPct val="120000"/>
              </a:lnSpc>
              <a:spcBef>
                <a:spcPts val="0"/>
              </a:spcBef>
              <a:buNone/>
            </a:pPr>
            <a:r>
              <a:rPr lang="en-US" altLang="zh-CN" sz="1300" dirty="0">
                <a:solidFill>
                  <a:srgbClr val="0070C0"/>
                </a:solidFill>
              </a:rPr>
              <a:t> </a:t>
            </a:r>
            <a:r>
              <a:rPr lang="en-US" altLang="zh-CN" sz="2600" dirty="0">
                <a:solidFill>
                  <a:srgbClr val="0070C0"/>
                </a:solidFill>
              </a:rPr>
              <a:t>class </a:t>
            </a:r>
            <a:r>
              <a:rPr lang="en-US" altLang="zh-CN" sz="2600" dirty="0" err="1">
                <a:solidFill>
                  <a:srgbClr val="0070C0"/>
                </a:solidFill>
              </a:rPr>
              <a:t>Tdate</a:t>
            </a:r>
            <a:r>
              <a:rPr lang="en-US" altLang="zh-CN" sz="2600" dirty="0">
                <a:solidFill>
                  <a:srgbClr val="0070C0"/>
                </a:solidFill>
              </a:rPr>
              <a:t> {</a:t>
            </a:r>
          </a:p>
          <a:p>
            <a:pPr lvl="1">
              <a:lnSpc>
                <a:spcPct val="80000"/>
              </a:lnSpc>
              <a:spcBef>
                <a:spcPts val="600"/>
              </a:spcBef>
              <a:buNone/>
            </a:pPr>
            <a:r>
              <a:rPr lang="en-US" altLang="zh-CN" sz="1200" dirty="0">
                <a:solidFill>
                  <a:srgbClr val="0070C0"/>
                </a:solidFill>
              </a:rPr>
              <a:t> </a:t>
            </a:r>
            <a:r>
              <a:rPr lang="en-US" altLang="zh-CN" sz="2600" dirty="0">
                <a:solidFill>
                  <a:srgbClr val="0070C0"/>
                </a:solidFill>
              </a:rPr>
              <a:t>public:</a:t>
            </a:r>
          </a:p>
          <a:p>
            <a:pPr lvl="1">
              <a:lnSpc>
                <a:spcPct val="80000"/>
              </a:lnSpc>
              <a:buNone/>
            </a:pPr>
            <a:r>
              <a:rPr lang="en-US" altLang="zh-CN" sz="2600" dirty="0">
                <a:solidFill>
                  <a:srgbClr val="0070C0"/>
                </a:solidFill>
              </a:rPr>
              <a:t>       </a:t>
            </a:r>
            <a:r>
              <a:rPr lang="en-US" altLang="zh-CN" sz="2600" dirty="0" err="1">
                <a:solidFill>
                  <a:srgbClr val="0070C0"/>
                </a:solidFill>
              </a:rPr>
              <a:t>Tdate</a:t>
            </a:r>
            <a:r>
              <a:rPr lang="en-US" altLang="zh-CN" sz="2600" dirty="0">
                <a:solidFill>
                  <a:srgbClr val="0070C0"/>
                </a:solidFill>
              </a:rPr>
              <a:t>(int </a:t>
            </a:r>
            <a:r>
              <a:rPr lang="en-US" altLang="zh-CN" sz="2600" dirty="0" err="1">
                <a:solidFill>
                  <a:srgbClr val="0070C0"/>
                </a:solidFill>
              </a:rPr>
              <a:t>m,int</a:t>
            </a:r>
            <a:r>
              <a:rPr lang="en-US" altLang="zh-CN" sz="2600" dirty="0">
                <a:solidFill>
                  <a:srgbClr val="0070C0"/>
                </a:solidFill>
              </a:rPr>
              <a:t> </a:t>
            </a:r>
            <a:r>
              <a:rPr lang="en-US" altLang="zh-CN" sz="2600" dirty="0" err="1">
                <a:solidFill>
                  <a:srgbClr val="0070C0"/>
                </a:solidFill>
              </a:rPr>
              <a:t>d,int</a:t>
            </a:r>
            <a:r>
              <a:rPr lang="en-US" altLang="zh-CN" sz="2600" dirty="0">
                <a:solidFill>
                  <a:srgbClr val="0070C0"/>
                </a:solidFill>
              </a:rPr>
              <a:t> y);</a:t>
            </a:r>
          </a:p>
          <a:p>
            <a:pPr lvl="1">
              <a:lnSpc>
                <a:spcPct val="80000"/>
              </a:lnSpc>
              <a:buNone/>
            </a:pPr>
            <a:r>
              <a:rPr lang="en-US" altLang="zh-CN" sz="1200" dirty="0">
                <a:solidFill>
                  <a:srgbClr val="0070C0"/>
                </a:solidFill>
              </a:rPr>
              <a:t> </a:t>
            </a:r>
            <a:r>
              <a:rPr lang="en-US" altLang="zh-CN" sz="2600" dirty="0">
                <a:solidFill>
                  <a:srgbClr val="0070C0"/>
                </a:solidFill>
              </a:rPr>
              <a:t>protected:</a:t>
            </a:r>
          </a:p>
          <a:p>
            <a:pPr lvl="1">
              <a:lnSpc>
                <a:spcPct val="80000"/>
              </a:lnSpc>
              <a:spcBef>
                <a:spcPct val="0"/>
              </a:spcBef>
              <a:buNone/>
            </a:pPr>
            <a:r>
              <a:rPr lang="en-US" altLang="zh-CN" sz="2600" dirty="0">
                <a:solidFill>
                  <a:srgbClr val="0070C0"/>
                </a:solidFill>
              </a:rPr>
              <a:t>       ……     </a:t>
            </a:r>
            <a:endParaRPr lang="zh-CN" altLang="en-US" sz="2600" dirty="0">
              <a:solidFill>
                <a:srgbClr val="0070C0"/>
              </a:solidFill>
            </a:endParaRPr>
          </a:p>
          <a:p>
            <a:pPr lvl="1">
              <a:lnSpc>
                <a:spcPct val="80000"/>
              </a:lnSpc>
              <a:spcBef>
                <a:spcPts val="300"/>
              </a:spcBef>
              <a:buNone/>
            </a:pPr>
            <a:r>
              <a:rPr lang="en-US" altLang="zh-CN" sz="2600" dirty="0">
                <a:solidFill>
                  <a:srgbClr val="0070C0"/>
                </a:solidFill>
              </a:rPr>
              <a:t>};</a:t>
            </a:r>
          </a:p>
          <a:p>
            <a:pPr lvl="1">
              <a:lnSpc>
                <a:spcPct val="80000"/>
              </a:lnSpc>
              <a:spcBef>
                <a:spcPts val="1800"/>
              </a:spcBef>
              <a:buNone/>
            </a:pPr>
            <a:r>
              <a:rPr lang="en-US" altLang="zh-CN" sz="2600" dirty="0">
                <a:solidFill>
                  <a:srgbClr val="1619AC"/>
                </a:solidFill>
              </a:rPr>
              <a:t>int  main()</a:t>
            </a:r>
          </a:p>
          <a:p>
            <a:pPr lvl="1">
              <a:lnSpc>
                <a:spcPct val="80000"/>
              </a:lnSpc>
              <a:buNone/>
            </a:pPr>
            <a:r>
              <a:rPr lang="en-US" altLang="zh-CN" sz="2600" dirty="0">
                <a:solidFill>
                  <a:srgbClr val="1619AC"/>
                </a:solidFill>
              </a:rPr>
              <a:t>{    </a:t>
            </a:r>
          </a:p>
          <a:p>
            <a:pPr lvl="1">
              <a:lnSpc>
                <a:spcPct val="80000"/>
              </a:lnSpc>
              <a:spcBef>
                <a:spcPts val="300"/>
              </a:spcBef>
              <a:buNone/>
            </a:pPr>
            <a:r>
              <a:rPr lang="en-US" altLang="zh-CN" sz="2600" dirty="0">
                <a:solidFill>
                  <a:srgbClr val="1619AC"/>
                </a:solidFill>
              </a:rPr>
              <a:t>       </a:t>
            </a:r>
            <a:r>
              <a:rPr lang="en-US" altLang="zh-CN" sz="2600" dirty="0" err="1">
                <a:solidFill>
                  <a:srgbClr val="1619AC"/>
                </a:solidFill>
              </a:rPr>
              <a:t>Tdate</a:t>
            </a:r>
            <a:r>
              <a:rPr lang="en-US" altLang="zh-CN" sz="2600" dirty="0">
                <a:solidFill>
                  <a:srgbClr val="1619AC"/>
                </a:solidFill>
              </a:rPr>
              <a:t> d;    </a:t>
            </a:r>
            <a:r>
              <a:rPr lang="en-US" altLang="zh-CN" sz="2200" dirty="0">
                <a:solidFill>
                  <a:srgbClr val="FF0000"/>
                </a:solidFill>
              </a:rPr>
              <a:t>//</a:t>
            </a:r>
            <a:r>
              <a:rPr lang="zh-CN" altLang="en-US" sz="2200" dirty="0">
                <a:solidFill>
                  <a:srgbClr val="FF0000"/>
                </a:solidFill>
              </a:rPr>
              <a:t>编译错误！找不到匹配的构造函数</a:t>
            </a:r>
          </a:p>
          <a:p>
            <a:pPr lvl="1">
              <a:lnSpc>
                <a:spcPct val="80000"/>
              </a:lnSpc>
              <a:spcBef>
                <a:spcPts val="0"/>
              </a:spcBef>
              <a:buNone/>
            </a:pPr>
            <a:r>
              <a:rPr lang="en-US" altLang="zh-CN" sz="2600" dirty="0">
                <a:solidFill>
                  <a:srgbClr val="1619AC"/>
                </a:solidFill>
              </a:rPr>
              <a:t>       ……</a:t>
            </a:r>
          </a:p>
          <a:p>
            <a:pPr lvl="1">
              <a:lnSpc>
                <a:spcPct val="80000"/>
              </a:lnSpc>
              <a:spcBef>
                <a:spcPts val="0"/>
              </a:spcBef>
              <a:buNone/>
            </a:pPr>
            <a:r>
              <a:rPr lang="en-US" altLang="zh-CN" sz="2600" dirty="0">
                <a:solidFill>
                  <a:srgbClr val="1619AC"/>
                </a:solidFill>
              </a:rPr>
              <a:t>}</a:t>
            </a:r>
            <a:endParaRPr lang="en-US" altLang="zh-CN" sz="2400"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32</a:t>
            </a:fld>
            <a:endParaRPr kumimoji="1" lang="zh-CN" altLang="en-US"/>
          </a:p>
        </p:txBody>
      </p:sp>
    </p:spTree>
    <p:extLst>
      <p:ext uri="{BB962C8B-B14F-4D97-AF65-F5344CB8AC3E}">
        <p14:creationId xmlns:p14="http://schemas.microsoft.com/office/powerpoint/2010/main" val="372705461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500"/>
                                        <p:tgtEl>
                                          <p:spTgt spid="4">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E444E32B-6509-4624-9866-C0A42A1715D0}" type="datetime10">
              <a:rPr lang="zh-CN" altLang="en-US" sz="1400" smtClean="0"/>
              <a:t>15:09</a:t>
            </a:fld>
            <a:endParaRPr lang="en-US" altLang="zh-CN" sz="1400" b="0"/>
          </a:p>
        </p:txBody>
      </p:sp>
      <p:sp>
        <p:nvSpPr>
          <p:cNvPr id="2" name="标题 1"/>
          <p:cNvSpPr>
            <a:spLocks noGrp="1"/>
          </p:cNvSpPr>
          <p:nvPr>
            <p:ph type="title"/>
          </p:nvPr>
        </p:nvSpPr>
        <p:spPr>
          <a:xfrm>
            <a:off x="1010653" y="274638"/>
            <a:ext cx="7132320" cy="1143000"/>
          </a:xfrm>
        </p:spPr>
        <p:txBody>
          <a:bodyPr>
            <a:normAutofit/>
          </a:bodyPr>
          <a:lstStyle/>
          <a:p>
            <a:r>
              <a:rPr lang="en-US" altLang="zh-CN" sz="3600" b="1" dirty="0">
                <a:solidFill>
                  <a:schemeClr val="tx1"/>
                </a:solidFill>
              </a:rPr>
              <a:t>4.7  </a:t>
            </a:r>
            <a:r>
              <a:rPr lang="zh-CN" altLang="en-US" sz="3600" b="1" dirty="0">
                <a:solidFill>
                  <a:schemeClr val="tx1"/>
                </a:solidFill>
                <a:latin typeface="幼圆" panose="02010509060101010101" pitchFamily="49" charset="-122"/>
                <a:ea typeface="幼圆" panose="02010509060101010101" pitchFamily="49" charset="-122"/>
              </a:rPr>
              <a:t>构造类成员</a:t>
            </a:r>
          </a:p>
        </p:txBody>
      </p:sp>
      <p:sp>
        <p:nvSpPr>
          <p:cNvPr id="12" name="AutoShape 5"/>
          <p:cNvSpPr>
            <a:spLocks noChangeArrowheads="1"/>
          </p:cNvSpPr>
          <p:nvPr/>
        </p:nvSpPr>
        <p:spPr bwMode="gray">
          <a:xfrm>
            <a:off x="1014676" y="2090528"/>
            <a:ext cx="2448663" cy="715250"/>
          </a:xfrm>
          <a:prstGeom prst="roundRect">
            <a:avLst>
              <a:gd name="adj" fmla="val 16667"/>
            </a:avLst>
          </a:prstGeom>
          <a:gradFill rotWithShape="1">
            <a:gsLst>
              <a:gs pos="0">
                <a:srgbClr val="FF9900"/>
              </a:gs>
              <a:gs pos="50000">
                <a:srgbClr val="FFFFFF"/>
              </a:gs>
              <a:gs pos="100000">
                <a:srgbClr val="FF9900"/>
              </a:gs>
            </a:gsLst>
            <a:lin ang="5400000" scaled="1"/>
          </a:gra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4" name="AutoShape 4"/>
          <p:cNvSpPr>
            <a:spLocks noChangeArrowheads="1"/>
          </p:cNvSpPr>
          <p:nvPr/>
        </p:nvSpPr>
        <p:spPr bwMode="gray">
          <a:xfrm>
            <a:off x="1914615" y="3275002"/>
            <a:ext cx="2176617" cy="445105"/>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5" name="AutoShape 5"/>
          <p:cNvSpPr>
            <a:spLocks noChangeArrowheads="1"/>
          </p:cNvSpPr>
          <p:nvPr/>
        </p:nvSpPr>
        <p:spPr bwMode="gray">
          <a:xfrm>
            <a:off x="1552877" y="3215283"/>
            <a:ext cx="549489" cy="557217"/>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nvGrpSpPr>
          <p:cNvPr id="16" name="组合 29"/>
          <p:cNvGrpSpPr>
            <a:grpSpLocks/>
          </p:cNvGrpSpPr>
          <p:nvPr/>
        </p:nvGrpSpPr>
        <p:grpSpPr bwMode="auto">
          <a:xfrm>
            <a:off x="1664835" y="3237226"/>
            <a:ext cx="2426397" cy="482883"/>
            <a:chOff x="1048758" y="1740700"/>
            <a:chExt cx="2317715" cy="483183"/>
          </a:xfrm>
        </p:grpSpPr>
        <p:sp>
          <p:nvSpPr>
            <p:cNvPr id="17" name="Text Box 6"/>
            <p:cNvSpPr txBox="1">
              <a:spLocks noChangeArrowheads="1"/>
            </p:cNvSpPr>
            <p:nvPr/>
          </p:nvSpPr>
          <p:spPr bwMode="gray">
            <a:xfrm>
              <a:off x="1432226" y="1740700"/>
              <a:ext cx="1934247" cy="4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fontAlgn="auto">
                <a:spcAft>
                  <a:spcPts val="0"/>
                </a:spcAft>
                <a:defRPr/>
              </a:pPr>
              <a:r>
                <a:rPr kumimoji="0" lang="zh-CN" altLang="en-US" sz="2400" b="0" kern="0" dirty="0">
                  <a:solidFill>
                    <a:srgbClr val="000000"/>
                  </a:solidFill>
                  <a:latin typeface="Times New Roman" panose="02020603050405020304" pitchFamily="18" charset="0"/>
                  <a:ea typeface="华文新魏" pitchFamily="2" charset="-122"/>
                  <a:cs typeface="Times New Roman" panose="02020603050405020304" pitchFamily="18" charset="0"/>
                </a:rPr>
                <a:t>类成员的构造</a:t>
              </a:r>
              <a:endParaRPr kumimoji="0" lang="en-US" altLang="zh-CN" sz="2400" b="0" kern="0" dirty="0">
                <a:solidFill>
                  <a:srgbClr val="000000"/>
                </a:solidFill>
                <a:latin typeface="Arial" charset="0"/>
                <a:ea typeface="华文新魏" pitchFamily="2" charset="-122"/>
              </a:endParaRPr>
            </a:p>
          </p:txBody>
        </p:sp>
        <p:sp>
          <p:nvSpPr>
            <p:cNvPr id="18" name="Text Box 7"/>
            <p:cNvSpPr txBox="1">
              <a:spLocks noChangeArrowheads="1"/>
            </p:cNvSpPr>
            <p:nvPr/>
          </p:nvSpPr>
          <p:spPr bwMode="gray">
            <a:xfrm>
              <a:off x="1048758" y="1766398"/>
              <a:ext cx="336434" cy="45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1</a:t>
              </a:r>
            </a:p>
          </p:txBody>
        </p:sp>
      </p:grpSp>
      <p:sp>
        <p:nvSpPr>
          <p:cNvPr id="27" name="Text Box 7"/>
          <p:cNvSpPr txBox="1">
            <a:spLocks noChangeArrowheads="1"/>
          </p:cNvSpPr>
          <p:nvPr/>
        </p:nvSpPr>
        <p:spPr bwMode="gray">
          <a:xfrm>
            <a:off x="1070428" y="2155898"/>
            <a:ext cx="233715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dirty="0">
                <a:solidFill>
                  <a:srgbClr val="000099"/>
                </a:solidFill>
                <a:latin typeface="Arial" charset="0"/>
                <a:ea typeface="华文新魏" pitchFamily="2" charset="-122"/>
              </a:rPr>
              <a:t>本节主要内容</a:t>
            </a:r>
          </a:p>
        </p:txBody>
      </p:sp>
      <p:sp>
        <p:nvSpPr>
          <p:cNvPr id="3" name="灯片编号占位符 2">
            <a:extLst>
              <a:ext uri="{FF2B5EF4-FFF2-40B4-BE49-F238E27FC236}">
                <a16:creationId xmlns:a16="http://schemas.microsoft.com/office/drawing/2014/main" id="{7F1DD4A4-DD54-4BA4-9B15-C087A4DECC93}"/>
              </a:ext>
            </a:extLst>
          </p:cNvPr>
          <p:cNvSpPr>
            <a:spLocks noGrp="1"/>
          </p:cNvSpPr>
          <p:nvPr>
            <p:ph type="sldNum" sz="quarter" idx="12"/>
          </p:nvPr>
        </p:nvSpPr>
        <p:spPr/>
        <p:txBody>
          <a:bodyPr/>
          <a:lstStyle/>
          <a:p>
            <a:fld id="{E863F3B9-6CF4-E94A-98DA-10393CF60C60}" type="slidenum">
              <a:rPr kumimoji="1" lang="zh-CN" altLang="en-US" smtClean="0"/>
              <a:t>33</a:t>
            </a:fld>
            <a:endParaRPr kumimoji="1" lang="zh-CN" altLang="en-US"/>
          </a:p>
        </p:txBody>
      </p:sp>
      <p:sp>
        <p:nvSpPr>
          <p:cNvPr id="28" name="AutoShape 8">
            <a:extLst>
              <a:ext uri="{FF2B5EF4-FFF2-40B4-BE49-F238E27FC236}">
                <a16:creationId xmlns:a16="http://schemas.microsoft.com/office/drawing/2014/main" id="{153C3BE1-0030-4333-9FDA-32F9F4CDF2DD}"/>
              </a:ext>
            </a:extLst>
          </p:cNvPr>
          <p:cNvSpPr>
            <a:spLocks noChangeArrowheads="1"/>
          </p:cNvSpPr>
          <p:nvPr/>
        </p:nvSpPr>
        <p:spPr bwMode="gray">
          <a:xfrm>
            <a:off x="1899266" y="4124069"/>
            <a:ext cx="1654638"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9" name="AutoShape 9">
            <a:extLst>
              <a:ext uri="{FF2B5EF4-FFF2-40B4-BE49-F238E27FC236}">
                <a16:creationId xmlns:a16="http://schemas.microsoft.com/office/drawing/2014/main" id="{077E054C-4EB0-4113-BC1F-33272F086D03}"/>
              </a:ext>
            </a:extLst>
          </p:cNvPr>
          <p:cNvSpPr>
            <a:spLocks noChangeArrowheads="1"/>
          </p:cNvSpPr>
          <p:nvPr/>
        </p:nvSpPr>
        <p:spPr bwMode="gray">
          <a:xfrm>
            <a:off x="1552875" y="4082794"/>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30" name="Text Box 10">
            <a:extLst>
              <a:ext uri="{FF2B5EF4-FFF2-40B4-BE49-F238E27FC236}">
                <a16:creationId xmlns:a16="http://schemas.microsoft.com/office/drawing/2014/main" id="{E0AB32DA-664C-43B5-B9A1-2885A9CD2E4B}"/>
              </a:ext>
            </a:extLst>
          </p:cNvPr>
          <p:cNvSpPr txBox="1">
            <a:spLocks noChangeArrowheads="1"/>
          </p:cNvSpPr>
          <p:nvPr/>
        </p:nvSpPr>
        <p:spPr bwMode="gray">
          <a:xfrm>
            <a:off x="2066282" y="4130567"/>
            <a:ext cx="1487621"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冒号语法</a:t>
            </a:r>
            <a:endParaRPr kumimoji="0" lang="en-US" altLang="zh-CN" kern="0" dirty="0">
              <a:solidFill>
                <a:srgbClr val="000000"/>
              </a:solidFill>
              <a:latin typeface="Arial" charset="0"/>
              <a:ea typeface="华文新魏" pitchFamily="2" charset="-122"/>
            </a:endParaRPr>
          </a:p>
        </p:txBody>
      </p:sp>
      <p:sp>
        <p:nvSpPr>
          <p:cNvPr id="31" name="Text Box 11">
            <a:extLst>
              <a:ext uri="{FF2B5EF4-FFF2-40B4-BE49-F238E27FC236}">
                <a16:creationId xmlns:a16="http://schemas.microsoft.com/office/drawing/2014/main" id="{A98341F5-A216-4505-A895-7CE41904D7CF}"/>
              </a:ext>
            </a:extLst>
          </p:cNvPr>
          <p:cNvSpPr txBox="1">
            <a:spLocks noChangeArrowheads="1"/>
          </p:cNvSpPr>
          <p:nvPr/>
        </p:nvSpPr>
        <p:spPr bwMode="gray">
          <a:xfrm>
            <a:off x="1674845" y="412406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2</a:t>
            </a:r>
          </a:p>
        </p:txBody>
      </p:sp>
      <p:sp>
        <p:nvSpPr>
          <p:cNvPr id="19" name="AutoShape 8">
            <a:extLst>
              <a:ext uri="{FF2B5EF4-FFF2-40B4-BE49-F238E27FC236}">
                <a16:creationId xmlns:a16="http://schemas.microsoft.com/office/drawing/2014/main" id="{DF6AFFB5-CE86-4FFF-9FED-2DA3B65134C9}"/>
              </a:ext>
            </a:extLst>
          </p:cNvPr>
          <p:cNvSpPr>
            <a:spLocks noChangeArrowheads="1"/>
          </p:cNvSpPr>
          <p:nvPr/>
        </p:nvSpPr>
        <p:spPr bwMode="gray">
          <a:xfrm>
            <a:off x="1899266" y="4987464"/>
            <a:ext cx="2901333"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0" name="AutoShape 9">
            <a:extLst>
              <a:ext uri="{FF2B5EF4-FFF2-40B4-BE49-F238E27FC236}">
                <a16:creationId xmlns:a16="http://schemas.microsoft.com/office/drawing/2014/main" id="{3572D32F-129A-4E46-8962-3805C98E12B5}"/>
              </a:ext>
            </a:extLst>
          </p:cNvPr>
          <p:cNvSpPr>
            <a:spLocks noChangeArrowheads="1"/>
          </p:cNvSpPr>
          <p:nvPr/>
        </p:nvSpPr>
        <p:spPr bwMode="gray">
          <a:xfrm>
            <a:off x="1552876" y="4946189"/>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1" name="Text Box 10">
            <a:extLst>
              <a:ext uri="{FF2B5EF4-FFF2-40B4-BE49-F238E27FC236}">
                <a16:creationId xmlns:a16="http://schemas.microsoft.com/office/drawing/2014/main" id="{68808C94-3A2F-435D-B673-243E678C53AB}"/>
              </a:ext>
            </a:extLst>
          </p:cNvPr>
          <p:cNvSpPr txBox="1">
            <a:spLocks noChangeArrowheads="1"/>
          </p:cNvSpPr>
          <p:nvPr/>
        </p:nvSpPr>
        <p:spPr bwMode="gray">
          <a:xfrm>
            <a:off x="2066283" y="4993962"/>
            <a:ext cx="2734315"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对象初始化的方法</a:t>
            </a:r>
            <a:endParaRPr kumimoji="0" lang="en-US" altLang="zh-CN" kern="0" dirty="0">
              <a:solidFill>
                <a:srgbClr val="000000"/>
              </a:solidFill>
              <a:latin typeface="Arial" charset="0"/>
              <a:ea typeface="华文新魏" pitchFamily="2" charset="-122"/>
            </a:endParaRPr>
          </a:p>
        </p:txBody>
      </p:sp>
      <p:sp>
        <p:nvSpPr>
          <p:cNvPr id="22" name="Text Box 11">
            <a:extLst>
              <a:ext uri="{FF2B5EF4-FFF2-40B4-BE49-F238E27FC236}">
                <a16:creationId xmlns:a16="http://schemas.microsoft.com/office/drawing/2014/main" id="{90F14FB1-51D4-4A11-9A22-AC61CA40121D}"/>
              </a:ext>
            </a:extLst>
          </p:cNvPr>
          <p:cNvSpPr txBox="1">
            <a:spLocks noChangeArrowheads="1"/>
          </p:cNvSpPr>
          <p:nvPr/>
        </p:nvSpPr>
        <p:spPr bwMode="gray">
          <a:xfrm>
            <a:off x="1674846" y="498746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3</a:t>
            </a:r>
          </a:p>
        </p:txBody>
      </p:sp>
    </p:spTree>
    <p:extLst>
      <p:ext uri="{BB962C8B-B14F-4D97-AF65-F5344CB8AC3E}">
        <p14:creationId xmlns:p14="http://schemas.microsoft.com/office/powerpoint/2010/main" val="18710280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7" grpId="0" build="allAtOnce"/>
      <p:bldP spid="29" grpId="0" animBg="1"/>
      <p:bldP spid="30" grpId="0"/>
      <p:bldP spid="31" grpId="0"/>
      <p:bldP spid="20" grpId="0" animBg="1"/>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4.7.1  </a:t>
            </a:r>
            <a:r>
              <a:rPr lang="zh-CN" altLang="en-US" sz="3200" b="1" dirty="0">
                <a:ea typeface="+mj-ea"/>
              </a:rPr>
              <a:t>类成员的构造</a:t>
            </a:r>
            <a:endParaRPr lang="zh-CN" altLang="en-US" sz="3600" b="1" dirty="0">
              <a:latin typeface="+mj-ea"/>
              <a:ea typeface="+mj-ea"/>
            </a:endParaRPr>
          </a:p>
        </p:txBody>
      </p:sp>
      <p:sp>
        <p:nvSpPr>
          <p:cNvPr id="4" name="内容占位符 3"/>
          <p:cNvSpPr>
            <a:spLocks noGrp="1"/>
          </p:cNvSpPr>
          <p:nvPr>
            <p:ph idx="1"/>
          </p:nvPr>
        </p:nvSpPr>
        <p:spPr>
          <a:xfrm>
            <a:off x="706567" y="1698751"/>
            <a:ext cx="5770092" cy="4411128"/>
          </a:xfrm>
        </p:spPr>
        <p:txBody>
          <a:bodyPr>
            <a:normAutofit/>
          </a:bodyPr>
          <a:lstStyle/>
          <a:p>
            <a:pPr marL="263525" indent="-263525">
              <a:spcBef>
                <a:spcPts val="600"/>
              </a:spcBef>
              <a:buSzPct val="75000"/>
              <a:buFont typeface="Wingdings" panose="05000000000000000000" pitchFamily="2" charset="2"/>
              <a:buChar char="Ø"/>
            </a:pPr>
            <a:r>
              <a:rPr lang="zh-CN" altLang="en-US" sz="2400" dirty="0"/>
              <a:t>设类定义如代码所示，则构造</a:t>
            </a:r>
            <a:r>
              <a:rPr lang="en-US" altLang="zh-CN" sz="2400" dirty="0"/>
              <a:t>A</a:t>
            </a:r>
            <a:r>
              <a:rPr lang="zh-CN" altLang="en-US" sz="2400" dirty="0"/>
              <a:t>类对象时，会自动调用</a:t>
            </a:r>
            <a:r>
              <a:rPr lang="en-US" altLang="zh-CN" sz="2400" dirty="0"/>
              <a:t>B</a:t>
            </a:r>
            <a:r>
              <a:rPr lang="zh-CN" altLang="en-US" sz="2400" dirty="0"/>
              <a:t>类的</a:t>
            </a:r>
            <a:r>
              <a:rPr lang="zh-CN" altLang="en-US" sz="2400" dirty="0">
                <a:solidFill>
                  <a:srgbClr val="CC00CC"/>
                </a:solidFill>
              </a:rPr>
              <a:t>无参构造函数</a:t>
            </a:r>
            <a:r>
              <a:rPr lang="zh-CN" altLang="en-US" sz="2400" dirty="0"/>
              <a:t>，创建一个对象</a:t>
            </a:r>
            <a:r>
              <a:rPr lang="en-US" altLang="zh-CN" sz="2400" dirty="0"/>
              <a:t>b</a:t>
            </a:r>
            <a:r>
              <a:rPr lang="zh-CN" altLang="en-US" sz="2400" dirty="0"/>
              <a:t>做</a:t>
            </a:r>
            <a:r>
              <a:rPr lang="en-US" altLang="zh-CN" sz="2400" dirty="0"/>
              <a:t>A</a:t>
            </a:r>
            <a:r>
              <a:rPr lang="zh-CN" altLang="en-US" sz="2400" dirty="0"/>
              <a:t>类对象的成员</a:t>
            </a:r>
            <a:endParaRPr lang="en-US" altLang="zh-CN" sz="2400" dirty="0"/>
          </a:p>
          <a:p>
            <a:pPr marL="263525" indent="-263525">
              <a:spcBef>
                <a:spcPts val="600"/>
              </a:spcBef>
              <a:buSzPct val="75000"/>
              <a:buFont typeface="Wingdings" panose="05000000000000000000" pitchFamily="2" charset="2"/>
              <a:buChar char="Ø"/>
            </a:pPr>
            <a:r>
              <a:rPr lang="zh-CN" altLang="en-US" sz="2400" dirty="0"/>
              <a:t>若想对</a:t>
            </a:r>
            <a:r>
              <a:rPr lang="en-US" altLang="zh-CN" sz="2400" dirty="0"/>
              <a:t>B</a:t>
            </a:r>
            <a:r>
              <a:rPr lang="zh-CN" altLang="en-US" sz="2400" dirty="0"/>
              <a:t>类对象初始化，能否这样实现？</a:t>
            </a:r>
            <a:r>
              <a:rPr lang="zh-CN" altLang="en-US" sz="2000" dirty="0">
                <a:solidFill>
                  <a:schemeClr val="accent6">
                    <a:lumMod val="75000"/>
                  </a:schemeClr>
                </a:solidFill>
              </a:rPr>
              <a:t>（</a:t>
            </a:r>
            <a:r>
              <a:rPr lang="en-US" altLang="zh-CN" sz="2000" dirty="0">
                <a:solidFill>
                  <a:schemeClr val="accent6">
                    <a:lumMod val="75000"/>
                  </a:schemeClr>
                </a:solidFill>
              </a:rPr>
              <a:t>wjp38.cpp</a:t>
            </a:r>
            <a:r>
              <a:rPr lang="zh-CN" altLang="en-US" sz="2000" dirty="0">
                <a:solidFill>
                  <a:schemeClr val="accent6">
                    <a:lumMod val="75000"/>
                  </a:schemeClr>
                </a:solidFill>
              </a:rPr>
              <a:t>）</a:t>
            </a:r>
            <a:endParaRPr lang="en-US" altLang="zh-CN" sz="2000" dirty="0">
              <a:solidFill>
                <a:schemeClr val="accent6">
                  <a:lumMod val="75000"/>
                </a:schemeClr>
              </a:solidFill>
            </a:endParaRPr>
          </a:p>
          <a:p>
            <a:pPr marL="263525" indent="-263525">
              <a:spcBef>
                <a:spcPts val="600"/>
              </a:spcBef>
              <a:buSzPct val="75000"/>
              <a:buFont typeface="Wingdings" panose="05000000000000000000" pitchFamily="2" charset="2"/>
              <a:buChar char="Ø"/>
            </a:pPr>
            <a:r>
              <a:rPr lang="zh-CN" altLang="en-US" sz="2400" dirty="0"/>
              <a:t>上面的程序，对象的年份是固定值</a:t>
            </a:r>
            <a:r>
              <a:rPr lang="en-US" altLang="zh-CN" sz="2400" dirty="0"/>
              <a:t>2002</a:t>
            </a:r>
            <a:r>
              <a:rPr lang="zh-CN" altLang="en-US" sz="2400" dirty="0"/>
              <a:t>，不能在程序中随意指定</a:t>
            </a:r>
            <a:endParaRPr lang="en-US" altLang="zh-CN" sz="2400" dirty="0"/>
          </a:p>
          <a:p>
            <a:pPr marL="263525" indent="-263525">
              <a:spcBef>
                <a:spcPts val="600"/>
              </a:spcBef>
              <a:buSzPct val="75000"/>
              <a:buFont typeface="Wingdings" panose="05000000000000000000" pitchFamily="2" charset="2"/>
              <a:buChar char="Ø"/>
            </a:pPr>
            <a:r>
              <a:rPr lang="zh-CN" altLang="en-US" sz="2400" dirty="0"/>
              <a:t>对程序进行修改</a:t>
            </a:r>
            <a:r>
              <a:rPr lang="zh-CN" altLang="en-US" sz="2000" dirty="0">
                <a:solidFill>
                  <a:schemeClr val="accent6">
                    <a:lumMod val="75000"/>
                  </a:schemeClr>
                </a:solidFill>
              </a:rPr>
              <a:t>（</a:t>
            </a:r>
            <a:r>
              <a:rPr lang="en-US" altLang="zh-CN" sz="2000" dirty="0">
                <a:solidFill>
                  <a:schemeClr val="accent6">
                    <a:lumMod val="75000"/>
                  </a:schemeClr>
                </a:solidFill>
              </a:rPr>
              <a:t>wjp39.cpp</a:t>
            </a:r>
            <a:r>
              <a:rPr lang="zh-CN" altLang="en-US" sz="2000" dirty="0">
                <a:solidFill>
                  <a:schemeClr val="accent6">
                    <a:lumMod val="75000"/>
                  </a:schemeClr>
                </a:solidFill>
              </a:rPr>
              <a:t>）</a:t>
            </a:r>
            <a:r>
              <a:rPr lang="en-US" altLang="zh-CN" sz="2400" dirty="0"/>
              <a:t>, </a:t>
            </a:r>
            <a:r>
              <a:rPr lang="zh-CN" altLang="en-US" sz="2400" dirty="0"/>
              <a:t>可否？</a:t>
            </a:r>
            <a:endParaRPr lang="en-US" altLang="zh-CN" sz="2400" dirty="0"/>
          </a:p>
          <a:p>
            <a:pPr marL="263525" indent="-263525">
              <a:spcBef>
                <a:spcPts val="600"/>
              </a:spcBef>
              <a:buSzPct val="75000"/>
              <a:buFont typeface="Wingdings" panose="05000000000000000000" pitchFamily="2" charset="2"/>
              <a:buChar char="Ø"/>
            </a:pPr>
            <a:r>
              <a:rPr lang="zh-CN" altLang="en-US" sz="2400" dirty="0"/>
              <a:t>问题：不能通过调用成员函数</a:t>
            </a:r>
            <a:r>
              <a:rPr lang="en-US" altLang="zh-CN" sz="2400" dirty="0" err="1"/>
              <a:t>Tyear</a:t>
            </a:r>
            <a:r>
              <a:rPr lang="en-US" altLang="zh-CN" sz="2400" dirty="0"/>
              <a:t>(int)</a:t>
            </a:r>
            <a:r>
              <a:rPr lang="zh-CN" altLang="en-US" sz="2400" dirty="0"/>
              <a:t>达到目的，因为那会产生一个临时的无名对象</a:t>
            </a:r>
            <a:endParaRPr lang="en-US" altLang="zh-CN" sz="2400" dirty="0"/>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34</a:t>
            </a:fld>
            <a:endParaRPr kumimoji="1" lang="zh-CN" altLang="en-US"/>
          </a:p>
        </p:txBody>
      </p:sp>
      <p:sp>
        <p:nvSpPr>
          <p:cNvPr id="6" name="内容占位符 3">
            <a:extLst>
              <a:ext uri="{FF2B5EF4-FFF2-40B4-BE49-F238E27FC236}">
                <a16:creationId xmlns:a16="http://schemas.microsoft.com/office/drawing/2014/main" id="{87834ECA-CA9B-4C0A-9BD0-2BAB320BAA9C}"/>
              </a:ext>
            </a:extLst>
          </p:cNvPr>
          <p:cNvSpPr txBox="1">
            <a:spLocks/>
          </p:cNvSpPr>
          <p:nvPr/>
        </p:nvSpPr>
        <p:spPr>
          <a:xfrm>
            <a:off x="6476659" y="1698751"/>
            <a:ext cx="1771795" cy="4411128"/>
          </a:xfrm>
          <a:prstGeom prst="rect">
            <a:avLst/>
          </a:prstGeom>
        </p:spPr>
        <p:txBody>
          <a:bodyPr vert="horz" lIns="91440" tIns="45720" rIns="91440" bIns="45720" rtlCol="0">
            <a:normAutofit fontScale="92500" lnSpcReduction="10000"/>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indent="-563563">
              <a:spcBef>
                <a:spcPts val="0"/>
              </a:spcBef>
              <a:buSzPct val="75000"/>
              <a:buFont typeface="Wingdings" pitchFamily="2" charset="2"/>
              <a:buNone/>
            </a:pPr>
            <a:r>
              <a:rPr lang="en-US" altLang="zh-CN" sz="2400" dirty="0">
                <a:solidFill>
                  <a:srgbClr val="00B0F0"/>
                </a:solidFill>
              </a:rPr>
              <a:t>class B{</a:t>
            </a:r>
          </a:p>
          <a:p>
            <a:pPr lvl="1" indent="-563563">
              <a:spcBef>
                <a:spcPts val="0"/>
              </a:spcBef>
              <a:buSzPct val="75000"/>
              <a:buFont typeface="Wingdings" pitchFamily="2" charset="2"/>
              <a:buNone/>
            </a:pPr>
            <a:r>
              <a:rPr lang="en-US" altLang="zh-CN" sz="2400" dirty="0">
                <a:solidFill>
                  <a:srgbClr val="00B0F0"/>
                </a:solidFill>
              </a:rPr>
              <a:t>public:</a:t>
            </a:r>
          </a:p>
          <a:p>
            <a:pPr lvl="1" indent="-563563">
              <a:lnSpc>
                <a:spcPct val="80000"/>
              </a:lnSpc>
              <a:spcBef>
                <a:spcPts val="0"/>
              </a:spcBef>
              <a:buSzPct val="75000"/>
              <a:buFont typeface="Wingdings" pitchFamily="2" charset="2"/>
              <a:buNone/>
            </a:pPr>
            <a:r>
              <a:rPr lang="en-US" altLang="zh-CN" sz="2400" dirty="0">
                <a:solidFill>
                  <a:srgbClr val="00B0F0"/>
                </a:solidFill>
              </a:rPr>
              <a:t>       ……</a:t>
            </a:r>
          </a:p>
          <a:p>
            <a:pPr lvl="1" indent="-563563">
              <a:spcBef>
                <a:spcPts val="0"/>
              </a:spcBef>
              <a:buSzPct val="75000"/>
              <a:buFont typeface="Wingdings" pitchFamily="2" charset="2"/>
              <a:buNone/>
            </a:pPr>
            <a:r>
              <a:rPr lang="en-US" altLang="zh-CN" sz="2400" dirty="0">
                <a:solidFill>
                  <a:srgbClr val="00B0F0"/>
                </a:solidFill>
              </a:rPr>
              <a:t>protected:</a:t>
            </a:r>
          </a:p>
          <a:p>
            <a:pPr lvl="1" indent="-563563">
              <a:spcBef>
                <a:spcPts val="0"/>
              </a:spcBef>
              <a:buSzPct val="75000"/>
              <a:buFont typeface="Wingdings" pitchFamily="2" charset="2"/>
              <a:buNone/>
            </a:pPr>
            <a:r>
              <a:rPr lang="en-US" altLang="zh-CN" sz="2400" dirty="0">
                <a:solidFill>
                  <a:srgbClr val="00B0F0"/>
                </a:solidFill>
              </a:rPr>
              <a:t>       ……</a:t>
            </a:r>
          </a:p>
          <a:p>
            <a:pPr lvl="1" indent="-563563">
              <a:spcBef>
                <a:spcPts val="0"/>
              </a:spcBef>
              <a:buSzPct val="75000"/>
              <a:buFont typeface="Wingdings" pitchFamily="2" charset="2"/>
              <a:buNone/>
            </a:pPr>
            <a:r>
              <a:rPr lang="en-US" altLang="zh-CN" sz="2400" dirty="0">
                <a:solidFill>
                  <a:srgbClr val="00B0F0"/>
                </a:solidFill>
              </a:rPr>
              <a:t>};</a:t>
            </a:r>
          </a:p>
          <a:p>
            <a:pPr lvl="1" indent="-563563">
              <a:spcBef>
                <a:spcPts val="1800"/>
              </a:spcBef>
              <a:buSzPct val="75000"/>
              <a:buFont typeface="Wingdings" pitchFamily="2" charset="2"/>
              <a:buNone/>
            </a:pPr>
            <a:r>
              <a:rPr lang="en-US" altLang="zh-CN" sz="2400" dirty="0">
                <a:solidFill>
                  <a:srgbClr val="1619AC"/>
                </a:solidFill>
              </a:rPr>
              <a:t>class A{</a:t>
            </a:r>
          </a:p>
          <a:p>
            <a:pPr lvl="1" indent="-563563">
              <a:spcBef>
                <a:spcPts val="0"/>
              </a:spcBef>
              <a:buSzPct val="75000"/>
              <a:buFont typeface="Wingdings" pitchFamily="2" charset="2"/>
              <a:buNone/>
            </a:pPr>
            <a:r>
              <a:rPr lang="en-US" altLang="zh-CN" sz="2400" dirty="0">
                <a:solidFill>
                  <a:srgbClr val="1619AC"/>
                </a:solidFill>
              </a:rPr>
              <a:t>public:</a:t>
            </a:r>
          </a:p>
          <a:p>
            <a:pPr lvl="1" indent="-563563">
              <a:spcBef>
                <a:spcPts val="0"/>
              </a:spcBef>
              <a:buSzPct val="75000"/>
              <a:buFont typeface="Wingdings" pitchFamily="2" charset="2"/>
              <a:buNone/>
            </a:pPr>
            <a:r>
              <a:rPr lang="en-US" altLang="zh-CN" sz="2400" dirty="0">
                <a:solidFill>
                  <a:srgbClr val="1619AC"/>
                </a:solidFill>
              </a:rPr>
              <a:t>       ……</a:t>
            </a:r>
          </a:p>
          <a:p>
            <a:pPr lvl="1" indent="-563563">
              <a:spcBef>
                <a:spcPts val="0"/>
              </a:spcBef>
              <a:buSzPct val="75000"/>
              <a:buFont typeface="Wingdings" pitchFamily="2" charset="2"/>
              <a:buNone/>
            </a:pPr>
            <a:r>
              <a:rPr lang="en-US" altLang="zh-CN" sz="2400" dirty="0">
                <a:solidFill>
                  <a:srgbClr val="1619AC"/>
                </a:solidFill>
              </a:rPr>
              <a:t>protected:</a:t>
            </a:r>
          </a:p>
          <a:p>
            <a:pPr lvl="1" indent="-563563">
              <a:spcBef>
                <a:spcPts val="600"/>
              </a:spcBef>
              <a:buSzPct val="75000"/>
              <a:buFont typeface="Wingdings" pitchFamily="2" charset="2"/>
              <a:buNone/>
            </a:pPr>
            <a:r>
              <a:rPr lang="en-US" altLang="zh-CN" sz="2400" dirty="0">
                <a:solidFill>
                  <a:srgbClr val="1619AC"/>
                </a:solidFill>
              </a:rPr>
              <a:t>       </a:t>
            </a:r>
            <a:r>
              <a:rPr lang="en-US" altLang="zh-CN" sz="2400" dirty="0">
                <a:solidFill>
                  <a:srgbClr val="CC00CC"/>
                </a:solidFill>
              </a:rPr>
              <a:t>B  </a:t>
            </a:r>
            <a:r>
              <a:rPr lang="en-US" altLang="zh-CN" sz="2400" dirty="0" err="1">
                <a:solidFill>
                  <a:srgbClr val="CC00CC"/>
                </a:solidFill>
              </a:rPr>
              <a:t>b</a:t>
            </a:r>
            <a:r>
              <a:rPr lang="en-US" altLang="zh-CN" sz="2400" dirty="0">
                <a:solidFill>
                  <a:srgbClr val="CC00CC"/>
                </a:solidFill>
              </a:rPr>
              <a:t>;</a:t>
            </a:r>
          </a:p>
          <a:p>
            <a:pPr lvl="1" indent="-563563">
              <a:lnSpc>
                <a:spcPct val="80000"/>
              </a:lnSpc>
              <a:spcBef>
                <a:spcPts val="0"/>
              </a:spcBef>
              <a:buSzPct val="75000"/>
              <a:buFont typeface="Wingdings" pitchFamily="2" charset="2"/>
              <a:buNone/>
            </a:pPr>
            <a:r>
              <a:rPr lang="en-US" altLang="zh-CN" sz="2400" dirty="0">
                <a:solidFill>
                  <a:srgbClr val="1619AC"/>
                </a:solidFill>
              </a:rPr>
              <a:t>       ……</a:t>
            </a:r>
          </a:p>
          <a:p>
            <a:pPr lvl="1" indent="-563563">
              <a:lnSpc>
                <a:spcPct val="90000"/>
              </a:lnSpc>
              <a:spcBef>
                <a:spcPts val="0"/>
              </a:spcBef>
              <a:buSzPct val="75000"/>
              <a:buFont typeface="Wingdings" pitchFamily="2" charset="2"/>
              <a:buNone/>
            </a:pPr>
            <a:r>
              <a:rPr lang="en-US" altLang="zh-CN" sz="2400" dirty="0">
                <a:solidFill>
                  <a:srgbClr val="1619AC"/>
                </a:solidFill>
              </a:rPr>
              <a:t>};</a:t>
            </a:r>
          </a:p>
        </p:txBody>
      </p:sp>
    </p:spTree>
    <p:extLst>
      <p:ext uri="{BB962C8B-B14F-4D97-AF65-F5344CB8AC3E}">
        <p14:creationId xmlns:p14="http://schemas.microsoft.com/office/powerpoint/2010/main" val="247075857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Effect transition="in" filter="fade">
                                      <p:cBhvr>
                                        <p:cTn id="45" dur="500"/>
                                        <p:tgtEl>
                                          <p:spTgt spid="6">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1" end="11"/>
                                            </p:txEl>
                                          </p:spTgt>
                                        </p:tgtEl>
                                        <p:attrNameLst>
                                          <p:attrName>style.visibility</p:attrName>
                                        </p:attrNameLst>
                                      </p:cBhvr>
                                      <p:to>
                                        <p:strVal val="visible"/>
                                      </p:to>
                                    </p:set>
                                    <p:animEffect transition="in" filter="fade">
                                      <p:cBhvr>
                                        <p:cTn id="48" dur="500"/>
                                        <p:tgtEl>
                                          <p:spTgt spid="6">
                                            <p:txEl>
                                              <p:pRg st="11" end="1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animEffect transition="in" filter="fade">
                                      <p:cBhvr>
                                        <p:cTn id="51" dur="500"/>
                                        <p:tgtEl>
                                          <p:spTgt spid="6">
                                            <p:txEl>
                                              <p:pRg st="12" end="12"/>
                                            </p:txEl>
                                          </p:spTgt>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Effect transition="in" filter="fade">
                                      <p:cBhvr>
                                        <p:cTn id="55" dur="500"/>
                                        <p:tgtEl>
                                          <p:spTgt spid="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Effect transition="in" filter="fade">
                                      <p:cBhvr>
                                        <p:cTn id="60" dur="500"/>
                                        <p:tgtEl>
                                          <p:spTgt spid="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 end="2"/>
                                            </p:txEl>
                                          </p:spTgt>
                                        </p:tgtEl>
                                        <p:attrNameLst>
                                          <p:attrName>style.visibility</p:attrName>
                                        </p:attrNameLst>
                                      </p:cBhvr>
                                      <p:to>
                                        <p:strVal val="visible"/>
                                      </p:to>
                                    </p:set>
                                    <p:animEffect transition="in" filter="fade">
                                      <p:cBhvr>
                                        <p:cTn id="65" dur="500"/>
                                        <p:tgtEl>
                                          <p:spTgt spid="4">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3" end="3"/>
                                            </p:txEl>
                                          </p:spTgt>
                                        </p:tgtEl>
                                        <p:attrNameLst>
                                          <p:attrName>style.visibility</p:attrName>
                                        </p:attrNameLst>
                                      </p:cBhvr>
                                      <p:to>
                                        <p:strVal val="visible"/>
                                      </p:to>
                                    </p:set>
                                    <p:animEffect transition="in" filter="fade">
                                      <p:cBhvr>
                                        <p:cTn id="70" dur="500"/>
                                        <p:tgtEl>
                                          <p:spTgt spid="4">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4" end="4"/>
                                            </p:txEl>
                                          </p:spTgt>
                                        </p:tgtEl>
                                        <p:attrNameLst>
                                          <p:attrName>style.visibility</p:attrName>
                                        </p:attrNameLst>
                                      </p:cBhvr>
                                      <p:to>
                                        <p:strVal val="visible"/>
                                      </p:to>
                                    </p:set>
                                    <p:animEffect transition="in" filter="fade">
                                      <p:cBhvr>
                                        <p:cTn id="7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4.7.1  </a:t>
            </a:r>
            <a:r>
              <a:rPr lang="zh-CN" altLang="en-US" sz="3200" b="1" dirty="0">
                <a:ea typeface="+mj-ea"/>
              </a:rPr>
              <a:t>类成员的构造</a:t>
            </a:r>
            <a:endParaRPr lang="zh-CN" altLang="en-US" sz="3600" b="1" dirty="0">
              <a:latin typeface="+mj-ea"/>
              <a:ea typeface="+mj-ea"/>
            </a:endParaRPr>
          </a:p>
        </p:txBody>
      </p:sp>
      <p:sp>
        <p:nvSpPr>
          <p:cNvPr id="4" name="内容占位符 3"/>
          <p:cNvSpPr>
            <a:spLocks noGrp="1"/>
          </p:cNvSpPr>
          <p:nvPr>
            <p:ph idx="1"/>
          </p:nvPr>
        </p:nvSpPr>
        <p:spPr>
          <a:xfrm>
            <a:off x="706567" y="1698751"/>
            <a:ext cx="7602546" cy="4572840"/>
          </a:xfrm>
        </p:spPr>
        <p:txBody>
          <a:bodyPr>
            <a:normAutofit/>
          </a:bodyPr>
          <a:lstStyle/>
          <a:p>
            <a:pPr>
              <a:lnSpc>
                <a:spcPct val="110000"/>
              </a:lnSpc>
              <a:buFont typeface="Wingdings" panose="05000000000000000000" pitchFamily="2" charset="2"/>
              <a:buChar char="Ø"/>
            </a:pPr>
            <a:r>
              <a:rPr lang="zh-CN" altLang="en-US" sz="2800" dirty="0"/>
              <a:t>这样定义类，可否？</a:t>
            </a:r>
          </a:p>
          <a:p>
            <a:pPr marL="457200" lvl="1" indent="0">
              <a:lnSpc>
                <a:spcPct val="120000"/>
              </a:lnSpc>
              <a:buNone/>
            </a:pPr>
            <a:r>
              <a:rPr lang="en-US" altLang="zh-CN" sz="2400" dirty="0">
                <a:solidFill>
                  <a:srgbClr val="0070C0"/>
                </a:solidFill>
              </a:rPr>
              <a:t>class Student {</a:t>
            </a:r>
          </a:p>
          <a:p>
            <a:pPr marL="457200" lvl="1" indent="0">
              <a:lnSpc>
                <a:spcPct val="90000"/>
              </a:lnSpc>
              <a:spcBef>
                <a:spcPts val="300"/>
              </a:spcBef>
              <a:buNone/>
            </a:pPr>
            <a:r>
              <a:rPr lang="en-US" altLang="zh-CN" sz="2400" dirty="0">
                <a:solidFill>
                  <a:srgbClr val="0070C0"/>
                </a:solidFill>
              </a:rPr>
              <a:t>public:</a:t>
            </a:r>
          </a:p>
          <a:p>
            <a:pPr marL="457200" lvl="1" indent="0">
              <a:lnSpc>
                <a:spcPct val="90000"/>
              </a:lnSpc>
              <a:spcBef>
                <a:spcPts val="600"/>
              </a:spcBef>
              <a:buNone/>
            </a:pPr>
            <a:r>
              <a:rPr lang="en-US" altLang="zh-CN" sz="2400" dirty="0">
                <a:solidFill>
                  <a:srgbClr val="0070C0"/>
                </a:solidFill>
              </a:rPr>
              <a:t>      Student(int);</a:t>
            </a:r>
          </a:p>
          <a:p>
            <a:pPr marL="457200" lvl="1" indent="0">
              <a:lnSpc>
                <a:spcPct val="90000"/>
              </a:lnSpc>
              <a:spcBef>
                <a:spcPts val="300"/>
              </a:spcBef>
              <a:buNone/>
            </a:pPr>
            <a:r>
              <a:rPr lang="en-US" altLang="zh-CN" sz="2400" dirty="0">
                <a:solidFill>
                  <a:srgbClr val="0070C0"/>
                </a:solidFill>
              </a:rPr>
              <a:t>      ~Student();</a:t>
            </a:r>
          </a:p>
          <a:p>
            <a:pPr marL="457200" lvl="1" indent="0">
              <a:lnSpc>
                <a:spcPct val="90000"/>
              </a:lnSpc>
              <a:spcBef>
                <a:spcPts val="300"/>
              </a:spcBef>
              <a:buNone/>
            </a:pPr>
            <a:r>
              <a:rPr lang="en-US" altLang="zh-CN" sz="2400" dirty="0">
                <a:solidFill>
                  <a:srgbClr val="0070C0"/>
                </a:solidFill>
              </a:rPr>
              <a:t>protected:</a:t>
            </a:r>
          </a:p>
          <a:p>
            <a:pPr marL="457200" lvl="1" indent="0">
              <a:lnSpc>
                <a:spcPct val="110000"/>
              </a:lnSpc>
              <a:spcBef>
                <a:spcPts val="0"/>
              </a:spcBef>
              <a:buNone/>
            </a:pPr>
            <a:r>
              <a:rPr lang="en-US" altLang="zh-CN" sz="2400" dirty="0">
                <a:solidFill>
                  <a:srgbClr val="0070C0"/>
                </a:solidFill>
              </a:rPr>
              <a:t>	 char name[10];</a:t>
            </a:r>
          </a:p>
          <a:p>
            <a:pPr marL="457200" lvl="1" indent="0">
              <a:lnSpc>
                <a:spcPct val="110000"/>
              </a:lnSpc>
              <a:spcBef>
                <a:spcPts val="0"/>
              </a:spcBef>
              <a:buNone/>
            </a:pPr>
            <a:r>
              <a:rPr lang="en-US" altLang="zh-CN" sz="2400" dirty="0">
                <a:solidFill>
                  <a:srgbClr val="0070C0"/>
                </a:solidFill>
              </a:rPr>
              <a:t>	 </a:t>
            </a:r>
            <a:r>
              <a:rPr lang="en-US" altLang="zh-CN" sz="2400" dirty="0" err="1">
                <a:solidFill>
                  <a:srgbClr val="0070C0"/>
                </a:solidFill>
              </a:rPr>
              <a:t>Tyear</a:t>
            </a:r>
            <a:r>
              <a:rPr lang="en-US" altLang="zh-CN" sz="2400" dirty="0">
                <a:solidFill>
                  <a:srgbClr val="0070C0"/>
                </a:solidFill>
              </a:rPr>
              <a:t> y</a:t>
            </a:r>
            <a:r>
              <a:rPr lang="en-US" altLang="zh-CN" sz="2400" dirty="0">
                <a:solidFill>
                  <a:srgbClr val="C00000"/>
                </a:solidFill>
              </a:rPr>
              <a:t>(2007)</a:t>
            </a:r>
            <a:r>
              <a:rPr lang="en-US" altLang="zh-CN" sz="2400" dirty="0">
                <a:solidFill>
                  <a:srgbClr val="0070C0"/>
                </a:solidFill>
              </a:rPr>
              <a:t>;     </a:t>
            </a:r>
            <a:r>
              <a:rPr lang="en-US" altLang="zh-CN" sz="2000" dirty="0">
                <a:solidFill>
                  <a:srgbClr val="7030A0"/>
                </a:solidFill>
              </a:rPr>
              <a:t>//</a:t>
            </a:r>
            <a:r>
              <a:rPr lang="zh-CN" altLang="en-US" sz="2000" dirty="0">
                <a:solidFill>
                  <a:srgbClr val="7030A0"/>
                </a:solidFill>
              </a:rPr>
              <a:t>试图在定义中指定数值</a:t>
            </a:r>
            <a:endParaRPr lang="zh-CN" altLang="en-US" sz="1800" dirty="0">
              <a:solidFill>
                <a:srgbClr val="7030A0"/>
              </a:solidFill>
            </a:endParaRPr>
          </a:p>
          <a:p>
            <a:pPr marL="457200" lvl="1" indent="0">
              <a:lnSpc>
                <a:spcPct val="90000"/>
              </a:lnSpc>
              <a:spcBef>
                <a:spcPts val="0"/>
              </a:spcBef>
              <a:buNone/>
            </a:pPr>
            <a:r>
              <a:rPr lang="en-US" altLang="zh-CN" sz="2400" dirty="0">
                <a:solidFill>
                  <a:srgbClr val="0070C0"/>
                </a:solidFill>
              </a:rPr>
              <a:t>};</a:t>
            </a:r>
          </a:p>
          <a:p>
            <a:pPr>
              <a:lnSpc>
                <a:spcPct val="160000"/>
              </a:lnSpc>
              <a:spcBef>
                <a:spcPts val="0"/>
              </a:spcBef>
              <a:buFont typeface="Wingdings" panose="05000000000000000000" pitchFamily="2" charset="2"/>
              <a:buChar char="Ø"/>
            </a:pPr>
            <a:r>
              <a:rPr lang="zh-CN" altLang="en-US" sz="2800" dirty="0">
                <a:ea typeface="+mn-ea"/>
              </a:rPr>
              <a:t>解决方法：冒号语法</a:t>
            </a: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35</a:t>
            </a:fld>
            <a:endParaRPr kumimoji="1" lang="zh-CN" altLang="en-US"/>
          </a:p>
        </p:txBody>
      </p:sp>
      <p:sp>
        <p:nvSpPr>
          <p:cNvPr id="7" name="Text Box 6">
            <a:extLst>
              <a:ext uri="{FF2B5EF4-FFF2-40B4-BE49-F238E27FC236}">
                <a16:creationId xmlns:a16="http://schemas.microsoft.com/office/drawing/2014/main" id="{E44336A0-D2DC-4500-BC6C-24B7FFA0D93B}"/>
              </a:ext>
            </a:extLst>
          </p:cNvPr>
          <p:cNvSpPr txBox="1">
            <a:spLocks noChangeArrowheads="1"/>
          </p:cNvSpPr>
          <p:nvPr/>
        </p:nvSpPr>
        <p:spPr bwMode="auto">
          <a:xfrm>
            <a:off x="5065831" y="2511271"/>
            <a:ext cx="2974737" cy="1323439"/>
          </a:xfrm>
          <a:prstGeom prst="rect">
            <a:avLst/>
          </a:prstGeom>
          <a:solidFill>
            <a:schemeClr val="tx1"/>
          </a:solidFill>
          <a:ln>
            <a:noFill/>
          </a:ln>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000" dirty="0">
                <a:solidFill>
                  <a:schemeClr val="bg1"/>
                </a:solidFill>
                <a:latin typeface="宋体" panose="02010600030101010101" pitchFamily="2" charset="-122"/>
              </a:rPr>
              <a:t>类定义只是个抽象的设计，不占内存空间，也就不能初始化，只有创建对象时才可初始化</a:t>
            </a:r>
          </a:p>
        </p:txBody>
      </p:sp>
    </p:spTree>
    <p:extLst>
      <p:ext uri="{BB962C8B-B14F-4D97-AF65-F5344CB8AC3E}">
        <p14:creationId xmlns:p14="http://schemas.microsoft.com/office/powerpoint/2010/main" val="282128958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out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4.7.2  </a:t>
            </a:r>
            <a:r>
              <a:rPr lang="zh-CN" altLang="en-US" sz="3200" b="1" dirty="0">
                <a:ea typeface="+mj-ea"/>
              </a:rPr>
              <a:t>冒号语法</a:t>
            </a:r>
            <a:endParaRPr lang="zh-CN" altLang="en-US" sz="3600" b="1" dirty="0">
              <a:latin typeface="+mj-ea"/>
              <a:ea typeface="+mj-ea"/>
            </a:endParaRPr>
          </a:p>
        </p:txBody>
      </p:sp>
      <p:sp>
        <p:nvSpPr>
          <p:cNvPr id="4" name="内容占位符 3"/>
          <p:cNvSpPr>
            <a:spLocks noGrp="1"/>
          </p:cNvSpPr>
          <p:nvPr>
            <p:ph idx="1"/>
          </p:nvPr>
        </p:nvSpPr>
        <p:spPr>
          <a:xfrm>
            <a:off x="706567" y="1698750"/>
            <a:ext cx="7741694" cy="4657599"/>
          </a:xfrm>
        </p:spPr>
        <p:txBody>
          <a:bodyPr>
            <a:noAutofit/>
          </a:bodyPr>
          <a:lstStyle/>
          <a:p>
            <a:pPr marL="263525" indent="-263525">
              <a:lnSpc>
                <a:spcPct val="120000"/>
              </a:lnSpc>
              <a:spcBef>
                <a:spcPts val="900"/>
              </a:spcBef>
              <a:buSzPct val="100000"/>
              <a:buFont typeface="Wingdings" panose="05000000000000000000" pitchFamily="2" charset="2"/>
              <a:buChar char="Ø"/>
            </a:pPr>
            <a:r>
              <a:rPr lang="zh-CN" altLang="en-US" sz="2400" dirty="0"/>
              <a:t>在</a:t>
            </a:r>
            <a:r>
              <a:rPr lang="en-US" altLang="zh-CN" sz="2400" dirty="0"/>
              <a:t>A</a:t>
            </a:r>
            <a:r>
              <a:rPr lang="zh-CN" altLang="en-US" sz="2400" dirty="0"/>
              <a:t>类的构造函数头（不是声明）后面，使用冒号语法指定</a:t>
            </a:r>
            <a:r>
              <a:rPr lang="en-US" altLang="zh-CN" sz="2400" dirty="0"/>
              <a:t>B</a:t>
            </a:r>
            <a:r>
              <a:rPr lang="zh-CN" altLang="en-US" sz="2400" dirty="0"/>
              <a:t>类对象的构造参数</a:t>
            </a:r>
            <a:r>
              <a:rPr lang="zh-CN" altLang="en-US" sz="2000" dirty="0">
                <a:solidFill>
                  <a:schemeClr val="accent6">
                    <a:lumMod val="75000"/>
                  </a:schemeClr>
                </a:solidFill>
              </a:rPr>
              <a:t>（</a:t>
            </a:r>
            <a:r>
              <a:rPr lang="en-US" altLang="zh-CN" sz="2000" dirty="0">
                <a:solidFill>
                  <a:schemeClr val="accent6">
                    <a:lumMod val="75000"/>
                  </a:schemeClr>
                </a:solidFill>
              </a:rPr>
              <a:t>wjp40.cpp</a:t>
            </a:r>
            <a:r>
              <a:rPr lang="zh-CN" altLang="en-US" sz="2000" dirty="0">
                <a:solidFill>
                  <a:schemeClr val="accent6">
                    <a:lumMod val="75000"/>
                  </a:schemeClr>
                </a:solidFill>
              </a:rPr>
              <a:t>）</a:t>
            </a:r>
            <a:endParaRPr lang="en-US" altLang="zh-CN" sz="2000" dirty="0">
              <a:solidFill>
                <a:schemeClr val="accent6">
                  <a:lumMod val="75000"/>
                </a:schemeClr>
              </a:solidFill>
            </a:endParaRPr>
          </a:p>
          <a:p>
            <a:pPr marL="263525" indent="-263525">
              <a:lnSpc>
                <a:spcPct val="120000"/>
              </a:lnSpc>
              <a:spcBef>
                <a:spcPts val="900"/>
              </a:spcBef>
              <a:buSzPct val="100000"/>
              <a:buFont typeface="Wingdings" panose="05000000000000000000" pitchFamily="2" charset="2"/>
              <a:buChar char="Ø"/>
            </a:pPr>
            <a:r>
              <a:rPr lang="zh-CN" altLang="en-US" sz="2400" dirty="0"/>
              <a:t>格式 ： </a:t>
            </a:r>
            <a:r>
              <a:rPr lang="zh-CN" altLang="en-US" sz="2800" dirty="0">
                <a:solidFill>
                  <a:srgbClr val="FF0000"/>
                </a:solidFill>
              </a:rPr>
              <a:t>:</a:t>
            </a:r>
            <a:r>
              <a:rPr lang="zh-CN" altLang="en-US" sz="2400" dirty="0">
                <a:solidFill>
                  <a:srgbClr val="FF0000"/>
                </a:solidFill>
              </a:rPr>
              <a:t>成员对象(参数), 成员对象(参数)……</a:t>
            </a:r>
            <a:endParaRPr lang="en-US" altLang="zh-CN" sz="2400" dirty="0">
              <a:solidFill>
                <a:srgbClr val="FF0000"/>
              </a:solidFill>
            </a:endParaRPr>
          </a:p>
          <a:p>
            <a:pPr marL="268288" indent="-268288">
              <a:lnSpc>
                <a:spcPct val="120000"/>
              </a:lnSpc>
              <a:spcBef>
                <a:spcPts val="900"/>
              </a:spcBef>
              <a:buFont typeface="Wingdings" panose="05000000000000000000" pitchFamily="2" charset="2"/>
              <a:buChar char="Ø"/>
            </a:pPr>
            <a:r>
              <a:rPr lang="zh-CN" altLang="en-US" sz="2400" dirty="0"/>
              <a:t>程序中的</a:t>
            </a:r>
            <a:r>
              <a:rPr lang="zh-CN" altLang="en-US" sz="2400" dirty="0">
                <a:latin typeface="仿宋" panose="02010609060101010101" pitchFamily="49" charset="-122"/>
                <a:ea typeface="仿宋" panose="02010609060101010101" pitchFamily="49" charset="-122"/>
              </a:rPr>
              <a:t>“</a:t>
            </a:r>
            <a:r>
              <a:rPr lang="zh-CN" altLang="en-US" sz="2400" dirty="0">
                <a:solidFill>
                  <a:srgbClr val="FF00FF"/>
                </a:solidFill>
              </a:rPr>
              <a:t>:</a:t>
            </a:r>
            <a:r>
              <a:rPr lang="zh-CN" altLang="en-US" sz="1050" dirty="0">
                <a:solidFill>
                  <a:srgbClr val="FF00FF"/>
                </a:solidFill>
              </a:rPr>
              <a:t> </a:t>
            </a:r>
            <a:r>
              <a:rPr lang="en-US" altLang="zh-CN" sz="2400" dirty="0">
                <a:solidFill>
                  <a:srgbClr val="FF00FF"/>
                </a:solidFill>
              </a:rPr>
              <a:t>y(n)</a:t>
            </a:r>
            <a:r>
              <a:rPr lang="zh-CN" altLang="en-US" sz="2400" dirty="0">
                <a:latin typeface="仿宋" panose="02010609060101010101" pitchFamily="49" charset="-122"/>
                <a:ea typeface="仿宋" panose="02010609060101010101" pitchFamily="49" charset="-122"/>
              </a:rPr>
              <a:t>”</a:t>
            </a:r>
            <a:r>
              <a:rPr lang="zh-CN" altLang="en-US" sz="2400" dirty="0"/>
              <a:t>表示要调用成员 </a:t>
            </a:r>
            <a:r>
              <a:rPr lang="en-US" altLang="zh-CN" sz="2400" dirty="0"/>
              <a:t>y </a:t>
            </a:r>
            <a:r>
              <a:rPr lang="zh-CN" altLang="en-US" sz="2400" dirty="0"/>
              <a:t>所在类的构造函数，且参数为</a:t>
            </a:r>
            <a:r>
              <a:rPr lang="zh-CN" altLang="en-US" sz="1100" dirty="0"/>
              <a:t> </a:t>
            </a:r>
            <a:r>
              <a:rPr lang="en-US" altLang="zh-CN" sz="2400" dirty="0"/>
              <a:t>n</a:t>
            </a:r>
          </a:p>
          <a:p>
            <a:pPr marL="268288" indent="-268288">
              <a:lnSpc>
                <a:spcPct val="120000"/>
              </a:lnSpc>
              <a:spcBef>
                <a:spcPts val="900"/>
              </a:spcBef>
              <a:buFont typeface="Wingdings" panose="05000000000000000000" pitchFamily="2" charset="2"/>
              <a:buChar char="Ø"/>
            </a:pPr>
            <a:r>
              <a:rPr lang="zh-CN" altLang="en-US" sz="2400" dirty="0"/>
              <a:t>若要调用无参或默认构造函数，有两种方法：</a:t>
            </a:r>
          </a:p>
          <a:p>
            <a:pPr marL="715963" lvl="1" indent="-273050">
              <a:spcBef>
                <a:spcPts val="600"/>
              </a:spcBef>
              <a:buFont typeface="Wingdings" panose="05000000000000000000" pitchFamily="2" charset="2"/>
              <a:buChar char="n"/>
            </a:pPr>
            <a:r>
              <a:rPr lang="en-US" altLang="zh-CN" sz="2400" dirty="0">
                <a:solidFill>
                  <a:srgbClr val="0070C0"/>
                </a:solidFill>
              </a:rPr>
              <a:t>Student::Student(int n) </a:t>
            </a:r>
            <a:r>
              <a:rPr lang="en-US" altLang="zh-CN" sz="2400" dirty="0">
                <a:solidFill>
                  <a:srgbClr val="FF00FF"/>
                </a:solidFill>
              </a:rPr>
              <a:t>: y( ) </a:t>
            </a:r>
          </a:p>
          <a:p>
            <a:pPr marL="715963" lvl="1" indent="-273050">
              <a:lnSpc>
                <a:spcPct val="120000"/>
              </a:lnSpc>
              <a:spcBef>
                <a:spcPts val="0"/>
              </a:spcBef>
              <a:buFont typeface="Wingdings" panose="05000000000000000000" pitchFamily="2" charset="2"/>
              <a:buChar char="n"/>
            </a:pPr>
            <a:r>
              <a:rPr lang="en-US" altLang="zh-CN" sz="2400" dirty="0">
                <a:solidFill>
                  <a:srgbClr val="0070C0"/>
                </a:solidFill>
              </a:rPr>
              <a:t>Student::Student(int n) </a:t>
            </a:r>
            <a:endParaRPr lang="en-US" altLang="zh-CN" sz="2400" dirty="0">
              <a:solidFill>
                <a:srgbClr val="7030A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36</a:t>
            </a:fld>
            <a:endParaRPr kumimoji="1" lang="zh-CN" altLang="en-US"/>
          </a:p>
        </p:txBody>
      </p:sp>
    </p:spTree>
    <p:extLst>
      <p:ext uri="{BB962C8B-B14F-4D97-AF65-F5344CB8AC3E}">
        <p14:creationId xmlns:p14="http://schemas.microsoft.com/office/powerpoint/2010/main" val="12649238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4.7.2  </a:t>
            </a:r>
            <a:r>
              <a:rPr lang="zh-CN" altLang="en-US" sz="3200" b="1" dirty="0">
                <a:ea typeface="+mj-ea"/>
              </a:rPr>
              <a:t>冒号语法</a:t>
            </a:r>
            <a:endParaRPr lang="zh-CN" altLang="en-US" sz="3600" b="1" dirty="0">
              <a:latin typeface="+mj-ea"/>
              <a:ea typeface="+mj-ea"/>
            </a:endParaRPr>
          </a:p>
        </p:txBody>
      </p:sp>
      <p:sp>
        <p:nvSpPr>
          <p:cNvPr id="4" name="内容占位符 3"/>
          <p:cNvSpPr>
            <a:spLocks noGrp="1"/>
          </p:cNvSpPr>
          <p:nvPr>
            <p:ph idx="1"/>
          </p:nvPr>
        </p:nvSpPr>
        <p:spPr>
          <a:xfrm>
            <a:off x="706567" y="1698750"/>
            <a:ext cx="7741694" cy="4657599"/>
          </a:xfrm>
        </p:spPr>
        <p:txBody>
          <a:bodyPr>
            <a:noAutofit/>
          </a:bodyPr>
          <a:lstStyle/>
          <a:p>
            <a:pPr marL="263525" indent="-263525">
              <a:spcBef>
                <a:spcPts val="600"/>
              </a:spcBef>
              <a:buFont typeface="Wingdings" panose="05000000000000000000" pitchFamily="2" charset="2"/>
              <a:buChar char="Ø"/>
            </a:pPr>
            <a:r>
              <a:rPr lang="zh-CN" altLang="en-US" sz="2800" dirty="0"/>
              <a:t>讨论：</a:t>
            </a:r>
          </a:p>
          <a:p>
            <a:pPr marL="1066800" lvl="1" indent="-434975">
              <a:lnSpc>
                <a:spcPct val="140000"/>
              </a:lnSpc>
              <a:buNone/>
            </a:pPr>
            <a:r>
              <a:rPr lang="zh-CN" altLang="en-US" sz="2400" dirty="0"/>
              <a:t>若</a:t>
            </a:r>
            <a:r>
              <a:rPr lang="en-US" altLang="zh-CN" sz="2400" dirty="0" err="1"/>
              <a:t>Tyear</a:t>
            </a:r>
            <a:r>
              <a:rPr lang="zh-CN" altLang="en-US" sz="2400" dirty="0"/>
              <a:t>构造函数没有默认参数，即：</a:t>
            </a:r>
          </a:p>
          <a:p>
            <a:pPr marL="1524000" lvl="2" indent="-808038">
              <a:buNone/>
            </a:pPr>
            <a:r>
              <a:rPr lang="en-US" altLang="zh-CN" dirty="0">
                <a:solidFill>
                  <a:srgbClr val="0070C0"/>
                </a:solidFill>
              </a:rPr>
              <a:t>  </a:t>
            </a:r>
            <a:r>
              <a:rPr lang="en-US" altLang="zh-CN" dirty="0" err="1">
                <a:solidFill>
                  <a:srgbClr val="0070C0"/>
                </a:solidFill>
              </a:rPr>
              <a:t>Tyear</a:t>
            </a:r>
            <a:r>
              <a:rPr lang="en-US" altLang="zh-CN" dirty="0">
                <a:solidFill>
                  <a:srgbClr val="0070C0"/>
                </a:solidFill>
              </a:rPr>
              <a:t>::</a:t>
            </a:r>
            <a:r>
              <a:rPr lang="en-US" altLang="zh-CN" dirty="0" err="1">
                <a:solidFill>
                  <a:srgbClr val="0070C0"/>
                </a:solidFill>
              </a:rPr>
              <a:t>Tyear</a:t>
            </a:r>
            <a:r>
              <a:rPr lang="en-US" altLang="zh-CN" dirty="0">
                <a:solidFill>
                  <a:srgbClr val="0070C0"/>
                </a:solidFill>
              </a:rPr>
              <a:t>(int);</a:t>
            </a:r>
          </a:p>
          <a:p>
            <a:pPr marL="1066800" lvl="1" indent="-434975">
              <a:lnSpc>
                <a:spcPct val="120000"/>
              </a:lnSpc>
              <a:buNone/>
            </a:pPr>
            <a:r>
              <a:rPr lang="zh-CN" altLang="en-US" sz="2400" dirty="0"/>
              <a:t>程序中，</a:t>
            </a:r>
            <a:r>
              <a:rPr lang="en-US" altLang="zh-CN" sz="2400" dirty="0"/>
              <a:t>Student</a:t>
            </a:r>
            <a:r>
              <a:rPr lang="zh-CN" altLang="en-US" sz="2400" dirty="0"/>
              <a:t>构造函数头如下，结果如何？</a:t>
            </a:r>
          </a:p>
          <a:p>
            <a:pPr marL="1524000" lvl="2" indent="-898525">
              <a:lnSpc>
                <a:spcPct val="120000"/>
              </a:lnSpc>
              <a:buNone/>
            </a:pPr>
            <a:r>
              <a:rPr lang="en-US" altLang="zh-CN" dirty="0"/>
              <a:t>   </a:t>
            </a:r>
            <a:r>
              <a:rPr lang="en-US" altLang="zh-CN" dirty="0">
                <a:solidFill>
                  <a:srgbClr val="0070C0"/>
                </a:solidFill>
              </a:rPr>
              <a:t>Student::Student(int n)          </a:t>
            </a:r>
            <a:r>
              <a:rPr lang="en-US" altLang="zh-CN" sz="2000" dirty="0">
                <a:solidFill>
                  <a:srgbClr val="7030A0"/>
                </a:solidFill>
              </a:rPr>
              <a:t>//</a:t>
            </a:r>
            <a:r>
              <a:rPr lang="zh-CN" altLang="en-US" sz="2000" dirty="0">
                <a:solidFill>
                  <a:srgbClr val="7030A0"/>
                </a:solidFill>
              </a:rPr>
              <a:t>不带冒号</a:t>
            </a:r>
          </a:p>
          <a:p>
            <a:pPr marL="1524000" lvl="2" indent="-898525">
              <a:buNone/>
            </a:pPr>
            <a:r>
              <a:rPr lang="en-US" altLang="zh-CN" dirty="0"/>
              <a:t>   </a:t>
            </a:r>
            <a:r>
              <a:rPr lang="en-US" altLang="zh-CN" dirty="0">
                <a:solidFill>
                  <a:srgbClr val="0070C0"/>
                </a:solidFill>
              </a:rPr>
              <a:t>Student::Student(int n) :</a:t>
            </a:r>
            <a:r>
              <a:rPr lang="en-US" altLang="zh-CN" sz="1100" dirty="0">
                <a:solidFill>
                  <a:srgbClr val="0070C0"/>
                </a:solidFill>
              </a:rPr>
              <a:t> </a:t>
            </a:r>
            <a:r>
              <a:rPr lang="en-US" altLang="zh-CN" dirty="0">
                <a:solidFill>
                  <a:srgbClr val="0070C0"/>
                </a:solidFill>
              </a:rPr>
              <a:t>y()   </a:t>
            </a:r>
            <a:r>
              <a:rPr lang="en-US" altLang="zh-CN" sz="2000" dirty="0">
                <a:solidFill>
                  <a:srgbClr val="7030A0"/>
                </a:solidFill>
              </a:rPr>
              <a:t>//</a:t>
            </a:r>
            <a:r>
              <a:rPr lang="zh-CN" altLang="en-US" sz="2000" dirty="0">
                <a:solidFill>
                  <a:srgbClr val="7030A0"/>
                </a:solidFill>
              </a:rPr>
              <a:t>或带冒号</a:t>
            </a:r>
            <a:endParaRPr lang="zh-CN" altLang="en-US" dirty="0">
              <a:solidFill>
                <a:srgbClr val="7030A0"/>
              </a:solidFill>
            </a:endParaRPr>
          </a:p>
          <a:p>
            <a:pPr marL="263525" indent="-263525">
              <a:lnSpc>
                <a:spcPct val="120000"/>
              </a:lnSpc>
              <a:spcBef>
                <a:spcPts val="1200"/>
              </a:spcBef>
              <a:buFont typeface="Wingdings" panose="05000000000000000000" pitchFamily="2" charset="2"/>
              <a:buChar char="Ø"/>
            </a:pPr>
            <a:r>
              <a:rPr lang="zh-CN" altLang="en-US" sz="2800" dirty="0"/>
              <a:t>结果：</a:t>
            </a:r>
            <a:endParaRPr lang="en-US" altLang="zh-CN" sz="2800" dirty="0"/>
          </a:p>
          <a:p>
            <a:pPr marL="561975" lvl="1" indent="69850">
              <a:lnSpc>
                <a:spcPct val="110000"/>
              </a:lnSpc>
              <a:spcBef>
                <a:spcPts val="0"/>
              </a:spcBef>
              <a:buNone/>
            </a:pPr>
            <a:r>
              <a:rPr lang="zh-CN" altLang="en-US" sz="2400" dirty="0"/>
              <a:t>找不到匹配的构造函数 </a:t>
            </a:r>
            <a:r>
              <a:rPr lang="zh-CN" altLang="en-US" dirty="0">
                <a:solidFill>
                  <a:schemeClr val="accent1"/>
                </a:solidFill>
              </a:rPr>
              <a:t> </a:t>
            </a:r>
            <a:r>
              <a:rPr lang="zh-CN" altLang="en-US" sz="2000" dirty="0">
                <a:solidFill>
                  <a:schemeClr val="accent6">
                    <a:lumMod val="75000"/>
                  </a:schemeClr>
                </a:solidFill>
              </a:rPr>
              <a:t>(</a:t>
            </a:r>
            <a:r>
              <a:rPr lang="en-US" altLang="zh-CN" sz="2000" dirty="0">
                <a:solidFill>
                  <a:schemeClr val="accent6">
                    <a:lumMod val="75000"/>
                  </a:schemeClr>
                </a:solidFill>
              </a:rPr>
              <a:t>wjp41.cpp)</a:t>
            </a:r>
          </a:p>
          <a:p>
            <a:pPr marL="984250" lvl="1" indent="-358775">
              <a:lnSpc>
                <a:spcPct val="120000"/>
              </a:lnSpc>
              <a:spcBef>
                <a:spcPts val="0"/>
              </a:spcBef>
              <a:buFont typeface="Wingdings" panose="05000000000000000000" pitchFamily="2" charset="2"/>
              <a:buChar char="n"/>
            </a:pPr>
            <a:endParaRPr lang="en-US" altLang="zh-CN" sz="2800" dirty="0">
              <a:solidFill>
                <a:srgbClr val="7030A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37</a:t>
            </a:fld>
            <a:endParaRPr kumimoji="1" lang="zh-CN" altLang="en-US"/>
          </a:p>
        </p:txBody>
      </p:sp>
    </p:spTree>
    <p:extLst>
      <p:ext uri="{BB962C8B-B14F-4D97-AF65-F5344CB8AC3E}">
        <p14:creationId xmlns:p14="http://schemas.microsoft.com/office/powerpoint/2010/main" val="417001190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4.7.2  </a:t>
            </a:r>
            <a:r>
              <a:rPr lang="zh-CN" altLang="en-US" sz="3200" b="1" dirty="0">
                <a:ea typeface="+mj-ea"/>
              </a:rPr>
              <a:t>冒号语法</a:t>
            </a:r>
            <a:endParaRPr lang="zh-CN" altLang="en-US" sz="3600" b="1" dirty="0">
              <a:latin typeface="+mj-ea"/>
              <a:ea typeface="+mj-ea"/>
            </a:endParaRPr>
          </a:p>
        </p:txBody>
      </p:sp>
      <p:sp>
        <p:nvSpPr>
          <p:cNvPr id="4" name="内容占位符 3"/>
          <p:cNvSpPr>
            <a:spLocks noGrp="1"/>
          </p:cNvSpPr>
          <p:nvPr>
            <p:ph idx="1"/>
          </p:nvPr>
        </p:nvSpPr>
        <p:spPr>
          <a:xfrm>
            <a:off x="706567" y="1698750"/>
            <a:ext cx="7741694" cy="4657599"/>
          </a:xfrm>
        </p:spPr>
        <p:txBody>
          <a:bodyPr>
            <a:noAutofit/>
          </a:bodyPr>
          <a:lstStyle/>
          <a:p>
            <a:pPr>
              <a:lnSpc>
                <a:spcPct val="110000"/>
              </a:lnSpc>
              <a:buFont typeface="Wingdings" panose="05000000000000000000" pitchFamily="2" charset="2"/>
              <a:buChar char="Ø"/>
              <a:defRPr/>
            </a:pPr>
            <a:r>
              <a:rPr lang="zh-CN" altLang="en-US" sz="2800" dirty="0"/>
              <a:t>可以利用冒号语法，对常量和引用进行初始化</a:t>
            </a:r>
          </a:p>
          <a:p>
            <a:pPr marL="1123950" lvl="1" indent="-609600">
              <a:spcBef>
                <a:spcPts val="1200"/>
              </a:spcBef>
              <a:buNone/>
              <a:defRPr/>
            </a:pPr>
            <a:r>
              <a:rPr lang="en-US" altLang="zh-CN" dirty="0">
                <a:solidFill>
                  <a:srgbClr val="0070C0"/>
                </a:solidFill>
              </a:rPr>
              <a:t>class T {</a:t>
            </a:r>
          </a:p>
          <a:p>
            <a:pPr marL="1123950" lvl="1" indent="-609600">
              <a:lnSpc>
                <a:spcPct val="80000"/>
              </a:lnSpc>
              <a:buNone/>
              <a:defRPr/>
            </a:pPr>
            <a:r>
              <a:rPr lang="en-US" altLang="zh-CN" dirty="0">
                <a:solidFill>
                  <a:srgbClr val="0070C0"/>
                </a:solidFill>
              </a:rPr>
              <a:t>public:</a:t>
            </a:r>
          </a:p>
          <a:p>
            <a:pPr marL="1123950" lvl="1" indent="-609600">
              <a:lnSpc>
                <a:spcPct val="80000"/>
              </a:lnSpc>
              <a:buNone/>
              <a:defRPr/>
            </a:pPr>
            <a:r>
              <a:rPr lang="en-US" altLang="zh-CN" dirty="0">
                <a:solidFill>
                  <a:srgbClr val="0070C0"/>
                </a:solidFill>
              </a:rPr>
              <a:t>      T(int </a:t>
            </a:r>
            <a:r>
              <a:rPr lang="en-US" altLang="zh-CN" dirty="0" err="1">
                <a:solidFill>
                  <a:srgbClr val="0070C0"/>
                </a:solidFill>
              </a:rPr>
              <a:t>i</a:t>
            </a:r>
            <a:r>
              <a:rPr lang="en-US" altLang="zh-CN" dirty="0">
                <a:solidFill>
                  <a:srgbClr val="0070C0"/>
                </a:solidFill>
              </a:rPr>
              <a:t>)</a:t>
            </a:r>
            <a:r>
              <a:rPr lang="en-US" altLang="zh-CN" sz="1800" dirty="0">
                <a:solidFill>
                  <a:srgbClr val="0070C0"/>
                </a:solidFill>
              </a:rPr>
              <a:t> </a:t>
            </a:r>
            <a:r>
              <a:rPr lang="en-US" altLang="zh-CN" dirty="0">
                <a:solidFill>
                  <a:srgbClr val="CC00CC"/>
                </a:solidFill>
              </a:rPr>
              <a:t>:</a:t>
            </a:r>
            <a:r>
              <a:rPr lang="en-US" altLang="zh-CN" sz="1600" dirty="0">
                <a:solidFill>
                  <a:srgbClr val="CC00CC"/>
                </a:solidFill>
              </a:rPr>
              <a:t> </a:t>
            </a:r>
            <a:r>
              <a:rPr lang="en-US" altLang="zh-CN" dirty="0">
                <a:solidFill>
                  <a:srgbClr val="CC00CC"/>
                </a:solidFill>
              </a:rPr>
              <a:t>n(100), r(</a:t>
            </a:r>
            <a:r>
              <a:rPr lang="en-US" altLang="zh-CN" dirty="0" err="1">
                <a:solidFill>
                  <a:srgbClr val="CC00CC"/>
                </a:solidFill>
              </a:rPr>
              <a:t>i</a:t>
            </a:r>
            <a:r>
              <a:rPr lang="en-US" altLang="zh-CN" dirty="0">
                <a:solidFill>
                  <a:srgbClr val="CC00CC"/>
                </a:solidFill>
              </a:rPr>
              <a:t>)</a:t>
            </a:r>
          </a:p>
          <a:p>
            <a:pPr marL="1123950" lvl="1" indent="-609600">
              <a:lnSpc>
                <a:spcPct val="80000"/>
              </a:lnSpc>
              <a:buNone/>
              <a:defRPr/>
            </a:pPr>
            <a:r>
              <a:rPr lang="en-US" altLang="zh-CN" dirty="0">
                <a:solidFill>
                  <a:srgbClr val="0070C0"/>
                </a:solidFill>
              </a:rPr>
              <a:t>      {</a:t>
            </a:r>
            <a:r>
              <a:rPr lang="en-US" altLang="zh-CN" sz="2400" dirty="0">
                <a:solidFill>
                  <a:srgbClr val="0070C0"/>
                </a:solidFill>
              </a:rPr>
              <a:t>//</a:t>
            </a:r>
            <a:r>
              <a:rPr lang="en-US" altLang="zh-CN" dirty="0">
                <a:solidFill>
                  <a:srgbClr val="0070C0"/>
                </a:solidFill>
              </a:rPr>
              <a:t>……}</a:t>
            </a:r>
          </a:p>
          <a:p>
            <a:pPr marL="1123950" lvl="1" indent="-609600">
              <a:lnSpc>
                <a:spcPct val="80000"/>
              </a:lnSpc>
              <a:buNone/>
              <a:defRPr/>
            </a:pPr>
            <a:r>
              <a:rPr lang="en-US" altLang="zh-CN" dirty="0">
                <a:solidFill>
                  <a:srgbClr val="0070C0"/>
                </a:solidFill>
              </a:rPr>
              <a:t>protected:</a:t>
            </a:r>
          </a:p>
          <a:p>
            <a:pPr marL="1123950" lvl="1" indent="-609600">
              <a:lnSpc>
                <a:spcPct val="80000"/>
              </a:lnSpc>
              <a:buNone/>
              <a:defRPr/>
            </a:pPr>
            <a:r>
              <a:rPr lang="en-US" altLang="zh-CN" dirty="0">
                <a:solidFill>
                  <a:srgbClr val="0070C0"/>
                </a:solidFill>
              </a:rPr>
              <a:t>      const int n;</a:t>
            </a:r>
          </a:p>
          <a:p>
            <a:pPr marL="1123950" lvl="1" indent="-609600">
              <a:lnSpc>
                <a:spcPct val="80000"/>
              </a:lnSpc>
              <a:buNone/>
              <a:defRPr/>
            </a:pPr>
            <a:r>
              <a:rPr lang="en-US" altLang="zh-CN" dirty="0">
                <a:solidFill>
                  <a:srgbClr val="0070C0"/>
                </a:solidFill>
              </a:rPr>
              <a:t>      int &amp;r;</a:t>
            </a:r>
          </a:p>
          <a:p>
            <a:pPr marL="1123950" lvl="1" indent="-609600">
              <a:lnSpc>
                <a:spcPct val="80000"/>
              </a:lnSpc>
              <a:buNone/>
              <a:defRPr/>
            </a:pPr>
            <a:r>
              <a:rPr lang="en-US" altLang="zh-CN" dirty="0">
                <a:solidFill>
                  <a:srgbClr val="0070C0"/>
                </a:solidFill>
              </a:rPr>
              <a:t>};</a:t>
            </a:r>
          </a:p>
          <a:p>
            <a:pPr marL="984250" lvl="1" indent="-358775">
              <a:lnSpc>
                <a:spcPct val="120000"/>
              </a:lnSpc>
              <a:spcBef>
                <a:spcPts val="0"/>
              </a:spcBef>
              <a:buFont typeface="Wingdings" panose="05000000000000000000" pitchFamily="2" charset="2"/>
              <a:buChar char="n"/>
            </a:pPr>
            <a:endParaRPr lang="en-US" altLang="zh-CN" sz="2800" dirty="0">
              <a:solidFill>
                <a:srgbClr val="7030A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38</a:t>
            </a:fld>
            <a:endParaRPr kumimoji="1" lang="zh-CN" altLang="en-US"/>
          </a:p>
        </p:txBody>
      </p:sp>
      <p:sp>
        <p:nvSpPr>
          <p:cNvPr id="6" name="Text Box 6">
            <a:extLst>
              <a:ext uri="{FF2B5EF4-FFF2-40B4-BE49-F238E27FC236}">
                <a16:creationId xmlns:a16="http://schemas.microsoft.com/office/drawing/2014/main" id="{F138E99E-840B-4DD8-8EAA-3563E98B8D22}"/>
              </a:ext>
            </a:extLst>
          </p:cNvPr>
          <p:cNvSpPr txBox="1">
            <a:spLocks noChangeArrowheads="1"/>
          </p:cNvSpPr>
          <p:nvPr/>
        </p:nvSpPr>
        <p:spPr bwMode="auto">
          <a:xfrm>
            <a:off x="5180668" y="2507202"/>
            <a:ext cx="2586038" cy="3259354"/>
          </a:xfrm>
          <a:prstGeom prst="rect">
            <a:avLst/>
          </a:prstGeom>
          <a:solidFill>
            <a:schemeClr val="tx1"/>
          </a:solid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pPr>
            <a:r>
              <a:rPr lang="en-US" altLang="zh-CN" sz="2800" b="1" dirty="0">
                <a:solidFill>
                  <a:schemeClr val="bg1"/>
                </a:solidFill>
              </a:rPr>
              <a:t>int  main()</a:t>
            </a:r>
          </a:p>
          <a:p>
            <a:pPr>
              <a:lnSpc>
                <a:spcPct val="80000"/>
              </a:lnSpc>
              <a:spcBef>
                <a:spcPct val="50000"/>
              </a:spcBef>
            </a:pPr>
            <a:r>
              <a:rPr lang="en-US" altLang="zh-CN" sz="2800" b="1" dirty="0">
                <a:solidFill>
                  <a:schemeClr val="bg1"/>
                </a:solidFill>
              </a:rPr>
              <a:t>{ </a:t>
            </a:r>
          </a:p>
          <a:p>
            <a:pPr>
              <a:lnSpc>
                <a:spcPct val="80000"/>
              </a:lnSpc>
              <a:spcBef>
                <a:spcPct val="30000"/>
              </a:spcBef>
            </a:pPr>
            <a:r>
              <a:rPr lang="en-US" altLang="zh-CN" sz="2800" b="1" dirty="0">
                <a:solidFill>
                  <a:schemeClr val="bg1"/>
                </a:solidFill>
              </a:rPr>
              <a:t>      int </a:t>
            </a:r>
            <a:r>
              <a:rPr lang="en-US" altLang="zh-CN" sz="2800" b="1" dirty="0" err="1">
                <a:solidFill>
                  <a:schemeClr val="bg1"/>
                </a:solidFill>
              </a:rPr>
              <a:t>i</a:t>
            </a:r>
            <a:r>
              <a:rPr lang="en-US" altLang="zh-CN" sz="2800" b="1" dirty="0">
                <a:solidFill>
                  <a:schemeClr val="bg1"/>
                </a:solidFill>
              </a:rPr>
              <a:t>=1;</a:t>
            </a:r>
          </a:p>
          <a:p>
            <a:pPr>
              <a:lnSpc>
                <a:spcPct val="50000"/>
              </a:lnSpc>
              <a:spcBef>
                <a:spcPct val="50000"/>
              </a:spcBef>
            </a:pPr>
            <a:r>
              <a:rPr lang="en-US" altLang="zh-CN" sz="2800" b="1" dirty="0">
                <a:solidFill>
                  <a:schemeClr val="bg1"/>
                </a:solidFill>
              </a:rPr>
              <a:t>      T t(</a:t>
            </a:r>
            <a:r>
              <a:rPr lang="en-US" altLang="zh-CN" sz="2800" b="1" dirty="0" err="1">
                <a:solidFill>
                  <a:schemeClr val="bg1"/>
                </a:solidFill>
              </a:rPr>
              <a:t>i</a:t>
            </a:r>
            <a:r>
              <a:rPr lang="en-US" altLang="zh-CN" sz="2800" b="1" dirty="0">
                <a:solidFill>
                  <a:schemeClr val="bg1"/>
                </a:solidFill>
              </a:rPr>
              <a:t>);</a:t>
            </a:r>
          </a:p>
          <a:p>
            <a:pPr>
              <a:lnSpc>
                <a:spcPct val="20000"/>
              </a:lnSpc>
              <a:spcBef>
                <a:spcPct val="50000"/>
              </a:spcBef>
            </a:pPr>
            <a:r>
              <a:rPr lang="en-US" altLang="zh-CN" sz="2800" b="1" dirty="0">
                <a:solidFill>
                  <a:schemeClr val="bg1"/>
                </a:solidFill>
              </a:rPr>
              <a:t>      ……</a:t>
            </a:r>
          </a:p>
          <a:p>
            <a:pPr>
              <a:lnSpc>
                <a:spcPct val="20000"/>
              </a:lnSpc>
              <a:spcBef>
                <a:spcPct val="65000"/>
              </a:spcBef>
            </a:pPr>
            <a:r>
              <a:rPr lang="en-US" altLang="zh-CN" sz="2800" b="1" dirty="0">
                <a:solidFill>
                  <a:schemeClr val="bg1"/>
                </a:solidFill>
              </a:rPr>
              <a:t>      return 0</a:t>
            </a:r>
            <a:r>
              <a:rPr lang="zh-CN" altLang="en-US" sz="2800" b="1" dirty="0">
                <a:solidFill>
                  <a:schemeClr val="bg1"/>
                </a:solidFill>
              </a:rPr>
              <a:t>；</a:t>
            </a:r>
            <a:endParaRPr lang="en-US" altLang="zh-CN" sz="2800" b="1" dirty="0">
              <a:solidFill>
                <a:schemeClr val="bg1"/>
              </a:solidFill>
            </a:endParaRPr>
          </a:p>
          <a:p>
            <a:pPr>
              <a:spcBef>
                <a:spcPct val="30000"/>
              </a:spcBef>
            </a:pPr>
            <a:r>
              <a:rPr lang="en-US" altLang="zh-CN" sz="2800" b="1" dirty="0">
                <a:solidFill>
                  <a:schemeClr val="bg1"/>
                </a:solidFill>
              </a:rPr>
              <a:t>} </a:t>
            </a:r>
          </a:p>
        </p:txBody>
      </p:sp>
    </p:spTree>
    <p:extLst>
      <p:ext uri="{BB962C8B-B14F-4D97-AF65-F5344CB8AC3E}">
        <p14:creationId xmlns:p14="http://schemas.microsoft.com/office/powerpoint/2010/main" val="125290921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4.7.2  </a:t>
            </a:r>
            <a:r>
              <a:rPr lang="zh-CN" altLang="en-US" sz="3200" b="1" dirty="0">
                <a:ea typeface="+mj-ea"/>
              </a:rPr>
              <a:t>冒号语法</a:t>
            </a:r>
            <a:endParaRPr lang="zh-CN" altLang="en-US" sz="3600" b="1" dirty="0">
              <a:latin typeface="+mj-ea"/>
              <a:ea typeface="+mj-ea"/>
            </a:endParaRPr>
          </a:p>
        </p:txBody>
      </p:sp>
      <p:sp>
        <p:nvSpPr>
          <p:cNvPr id="4" name="内容占位符 3"/>
          <p:cNvSpPr>
            <a:spLocks noGrp="1"/>
          </p:cNvSpPr>
          <p:nvPr>
            <p:ph idx="1"/>
          </p:nvPr>
        </p:nvSpPr>
        <p:spPr>
          <a:xfrm>
            <a:off x="706567" y="1699590"/>
            <a:ext cx="7741694" cy="4656759"/>
          </a:xfrm>
        </p:spPr>
        <p:txBody>
          <a:bodyPr>
            <a:noAutofit/>
          </a:bodyPr>
          <a:lstStyle/>
          <a:p>
            <a:pPr>
              <a:buFont typeface="Wingdings" panose="05000000000000000000" pitchFamily="2" charset="2"/>
              <a:buChar char="Ø"/>
            </a:pPr>
            <a:r>
              <a:rPr lang="zh-CN" altLang="en-US" sz="2800" dirty="0"/>
              <a:t>下面程序在构造函数内给成员初始化是错误的：</a:t>
            </a:r>
          </a:p>
          <a:p>
            <a:pPr marL="1524000" lvl="2" indent="-898525">
              <a:lnSpc>
                <a:spcPct val="130000"/>
              </a:lnSpc>
              <a:spcBef>
                <a:spcPts val="0"/>
              </a:spcBef>
              <a:buNone/>
            </a:pPr>
            <a:r>
              <a:rPr lang="en-US" altLang="zh-CN" dirty="0">
                <a:solidFill>
                  <a:srgbClr val="0070C0"/>
                </a:solidFill>
              </a:rPr>
              <a:t>class T {</a:t>
            </a:r>
          </a:p>
          <a:p>
            <a:pPr marL="1524000" lvl="2" indent="-898525">
              <a:lnSpc>
                <a:spcPct val="80000"/>
              </a:lnSpc>
              <a:spcBef>
                <a:spcPts val="0"/>
              </a:spcBef>
              <a:buNone/>
            </a:pPr>
            <a:r>
              <a:rPr lang="en-US" altLang="zh-CN" dirty="0">
                <a:solidFill>
                  <a:srgbClr val="0070C0"/>
                </a:solidFill>
              </a:rPr>
              <a:t>public:</a:t>
            </a:r>
          </a:p>
          <a:p>
            <a:pPr marL="1524000" lvl="2" indent="-898525">
              <a:lnSpc>
                <a:spcPct val="80000"/>
              </a:lnSpc>
              <a:spcBef>
                <a:spcPts val="600"/>
              </a:spcBef>
              <a:buNone/>
            </a:pPr>
            <a:r>
              <a:rPr lang="en-US" altLang="zh-CN" dirty="0">
                <a:solidFill>
                  <a:srgbClr val="0070C0"/>
                </a:solidFill>
              </a:rPr>
              <a:t>      T(</a:t>
            </a:r>
            <a:r>
              <a:rPr lang="en-US" altLang="zh-CN" sz="1050" dirty="0">
                <a:solidFill>
                  <a:srgbClr val="0070C0"/>
                </a:solidFill>
              </a:rPr>
              <a:t> </a:t>
            </a:r>
            <a:r>
              <a:rPr lang="en-US" altLang="zh-CN" dirty="0">
                <a:solidFill>
                  <a:srgbClr val="0070C0"/>
                </a:solidFill>
              </a:rPr>
              <a:t>int </a:t>
            </a:r>
            <a:r>
              <a:rPr lang="en-US" altLang="zh-CN" dirty="0" err="1">
                <a:solidFill>
                  <a:srgbClr val="0070C0"/>
                </a:solidFill>
              </a:rPr>
              <a:t>i</a:t>
            </a:r>
            <a:r>
              <a:rPr lang="en-US" altLang="zh-CN" sz="800" dirty="0">
                <a:solidFill>
                  <a:srgbClr val="0070C0"/>
                </a:solidFill>
              </a:rPr>
              <a:t> </a:t>
            </a:r>
            <a:r>
              <a:rPr lang="en-US" altLang="zh-CN" dirty="0">
                <a:solidFill>
                  <a:srgbClr val="0070C0"/>
                </a:solidFill>
              </a:rPr>
              <a:t>)  </a:t>
            </a:r>
          </a:p>
          <a:p>
            <a:pPr marL="1524000" lvl="2" indent="-898525">
              <a:lnSpc>
                <a:spcPct val="80000"/>
              </a:lnSpc>
              <a:spcBef>
                <a:spcPts val="0"/>
              </a:spcBef>
              <a:buNone/>
            </a:pPr>
            <a:r>
              <a:rPr lang="en-US" altLang="zh-CN" dirty="0">
                <a:solidFill>
                  <a:srgbClr val="0070C0"/>
                </a:solidFill>
              </a:rPr>
              <a:t>      {          </a:t>
            </a:r>
            <a:r>
              <a:rPr lang="en-US" altLang="zh-CN" sz="2800" dirty="0">
                <a:solidFill>
                  <a:srgbClr val="0070C0"/>
                </a:solidFill>
              </a:rPr>
              <a:t>   </a:t>
            </a:r>
            <a:r>
              <a:rPr lang="en-US" altLang="zh-CN" sz="2000" dirty="0">
                <a:solidFill>
                  <a:srgbClr val="0070C0"/>
                </a:solidFill>
              </a:rPr>
              <a:t>  </a:t>
            </a:r>
            <a:r>
              <a:rPr lang="en-US" altLang="zh-CN" dirty="0">
                <a:solidFill>
                  <a:srgbClr val="7030A0"/>
                </a:solidFill>
              </a:rPr>
              <a:t>//</a:t>
            </a:r>
            <a:r>
              <a:rPr lang="zh-CN" altLang="en-US" sz="2000" dirty="0">
                <a:solidFill>
                  <a:srgbClr val="7030A0"/>
                </a:solidFill>
              </a:rPr>
              <a:t>执行函数体前，要求</a:t>
            </a:r>
            <a:r>
              <a:rPr lang="en-US" altLang="zh-CN" sz="2000" dirty="0">
                <a:solidFill>
                  <a:srgbClr val="7030A0"/>
                </a:solidFill>
              </a:rPr>
              <a:t>n</a:t>
            </a:r>
            <a:r>
              <a:rPr lang="zh-CN" altLang="en-US" sz="2000" dirty="0">
                <a:solidFill>
                  <a:srgbClr val="7030A0"/>
                </a:solidFill>
              </a:rPr>
              <a:t>和</a:t>
            </a:r>
            <a:r>
              <a:rPr lang="en-US" altLang="zh-CN" sz="2000" dirty="0">
                <a:solidFill>
                  <a:srgbClr val="7030A0"/>
                </a:solidFill>
              </a:rPr>
              <a:t>r</a:t>
            </a:r>
            <a:r>
              <a:rPr lang="zh-CN" altLang="en-US" sz="2000" dirty="0">
                <a:solidFill>
                  <a:srgbClr val="7030A0"/>
                </a:solidFill>
              </a:rPr>
              <a:t>已存在并已初始化</a:t>
            </a:r>
            <a:endParaRPr lang="en-US" altLang="zh-CN" dirty="0">
              <a:solidFill>
                <a:srgbClr val="7030A0"/>
              </a:solidFill>
            </a:endParaRPr>
          </a:p>
          <a:p>
            <a:pPr marL="1524000" lvl="2" indent="-898525">
              <a:lnSpc>
                <a:spcPct val="80000"/>
              </a:lnSpc>
              <a:spcBef>
                <a:spcPts val="0"/>
              </a:spcBef>
              <a:buNone/>
            </a:pPr>
            <a:r>
              <a:rPr lang="en-US" altLang="zh-CN" sz="2800" dirty="0">
                <a:solidFill>
                  <a:srgbClr val="0070C0"/>
                </a:solidFill>
              </a:rPr>
              <a:t>           </a:t>
            </a:r>
            <a:r>
              <a:rPr lang="en-US" altLang="zh-CN" dirty="0">
                <a:solidFill>
                  <a:srgbClr val="0070C0"/>
                </a:solidFill>
              </a:rPr>
              <a:t>n=5;</a:t>
            </a:r>
            <a:r>
              <a:rPr lang="en-US" altLang="zh-CN" sz="2800" dirty="0">
                <a:solidFill>
                  <a:srgbClr val="0070C0"/>
                </a:solidFill>
              </a:rPr>
              <a:t>    </a:t>
            </a:r>
            <a:r>
              <a:rPr lang="en-US" altLang="zh-CN" sz="2000" dirty="0">
                <a:solidFill>
                  <a:srgbClr val="7030A0"/>
                </a:solidFill>
              </a:rPr>
              <a:t>//</a:t>
            </a:r>
            <a:r>
              <a:rPr lang="zh-CN" altLang="en-US" sz="2000" dirty="0">
                <a:solidFill>
                  <a:srgbClr val="7030A0"/>
                </a:solidFill>
              </a:rPr>
              <a:t>常量不能赋值，只能初始化</a:t>
            </a:r>
            <a:endParaRPr lang="zh-CN" altLang="en-US" dirty="0">
              <a:solidFill>
                <a:srgbClr val="7030A0"/>
              </a:solidFill>
            </a:endParaRPr>
          </a:p>
          <a:p>
            <a:pPr marL="1524000" lvl="2" indent="-898525">
              <a:lnSpc>
                <a:spcPct val="80000"/>
              </a:lnSpc>
              <a:spcBef>
                <a:spcPts val="0"/>
              </a:spcBef>
              <a:buNone/>
            </a:pPr>
            <a:r>
              <a:rPr lang="en-US" altLang="zh-CN" sz="2800" dirty="0">
                <a:solidFill>
                  <a:srgbClr val="0070C0"/>
                </a:solidFill>
              </a:rPr>
              <a:t>        </a:t>
            </a:r>
            <a:r>
              <a:rPr lang="en-US" altLang="zh-CN" sz="2000" dirty="0">
                <a:solidFill>
                  <a:srgbClr val="0070C0"/>
                </a:solidFill>
              </a:rPr>
              <a:t>   </a:t>
            </a:r>
            <a:r>
              <a:rPr lang="en-US" altLang="zh-CN" sz="2800" dirty="0">
                <a:solidFill>
                  <a:srgbClr val="0070C0"/>
                </a:solidFill>
              </a:rPr>
              <a:t> </a:t>
            </a:r>
            <a:r>
              <a:rPr lang="en-US" altLang="zh-CN" dirty="0">
                <a:solidFill>
                  <a:srgbClr val="0070C0"/>
                </a:solidFill>
              </a:rPr>
              <a:t>r</a:t>
            </a:r>
            <a:r>
              <a:rPr lang="en-US" altLang="zh-CN" sz="1200" dirty="0">
                <a:solidFill>
                  <a:srgbClr val="0070C0"/>
                </a:solidFill>
              </a:rPr>
              <a:t> </a:t>
            </a:r>
            <a:r>
              <a:rPr lang="en-US" altLang="zh-CN" dirty="0">
                <a:solidFill>
                  <a:srgbClr val="0070C0"/>
                </a:solidFill>
              </a:rPr>
              <a:t>=</a:t>
            </a:r>
            <a:r>
              <a:rPr lang="en-US" altLang="zh-CN" dirty="0" err="1">
                <a:solidFill>
                  <a:srgbClr val="0070C0"/>
                </a:solidFill>
              </a:rPr>
              <a:t>i</a:t>
            </a:r>
            <a:r>
              <a:rPr lang="en-US" altLang="zh-CN" dirty="0">
                <a:solidFill>
                  <a:srgbClr val="0070C0"/>
                </a:solidFill>
              </a:rPr>
              <a:t>;</a:t>
            </a:r>
            <a:r>
              <a:rPr lang="en-US" altLang="zh-CN" sz="2800" dirty="0">
                <a:solidFill>
                  <a:srgbClr val="0070C0"/>
                </a:solidFill>
              </a:rPr>
              <a:t>  </a:t>
            </a:r>
            <a:r>
              <a:rPr lang="en-US" altLang="zh-CN" sz="2000" dirty="0">
                <a:solidFill>
                  <a:srgbClr val="0070C0"/>
                </a:solidFill>
              </a:rPr>
              <a:t> </a:t>
            </a:r>
            <a:r>
              <a:rPr lang="en-US" altLang="zh-CN" sz="1600" dirty="0">
                <a:solidFill>
                  <a:srgbClr val="0070C0"/>
                </a:solidFill>
              </a:rPr>
              <a:t> </a:t>
            </a:r>
            <a:r>
              <a:rPr lang="en-US" altLang="zh-CN" sz="2000" dirty="0">
                <a:solidFill>
                  <a:srgbClr val="0070C0"/>
                </a:solidFill>
              </a:rPr>
              <a:t>  </a:t>
            </a:r>
            <a:r>
              <a:rPr lang="en-US" altLang="zh-CN" sz="2000" dirty="0">
                <a:solidFill>
                  <a:srgbClr val="7030A0"/>
                </a:solidFill>
              </a:rPr>
              <a:t>//</a:t>
            </a:r>
            <a:r>
              <a:rPr lang="zh-CN" altLang="en-US" sz="2000" dirty="0">
                <a:solidFill>
                  <a:srgbClr val="7030A0"/>
                </a:solidFill>
              </a:rPr>
              <a:t>引用必须在定义时指派（此处是赋值）</a:t>
            </a:r>
            <a:endParaRPr lang="zh-CN" altLang="en-US" sz="2800" dirty="0">
              <a:solidFill>
                <a:srgbClr val="7030A0"/>
              </a:solidFill>
            </a:endParaRPr>
          </a:p>
          <a:p>
            <a:pPr marL="1524000" lvl="2" indent="-898525">
              <a:lnSpc>
                <a:spcPct val="70000"/>
              </a:lnSpc>
              <a:spcBef>
                <a:spcPts val="0"/>
              </a:spcBef>
              <a:buNone/>
            </a:pPr>
            <a:r>
              <a:rPr lang="en-US" altLang="zh-CN" sz="2800" dirty="0">
                <a:solidFill>
                  <a:srgbClr val="0070C0"/>
                </a:solidFill>
              </a:rPr>
              <a:t>   </a:t>
            </a:r>
            <a:r>
              <a:rPr lang="en-US" altLang="zh-CN" sz="1800" dirty="0">
                <a:solidFill>
                  <a:srgbClr val="0070C0"/>
                </a:solidFill>
              </a:rPr>
              <a:t>  </a:t>
            </a:r>
            <a:r>
              <a:rPr lang="en-US" altLang="zh-CN" sz="2800" dirty="0">
                <a:solidFill>
                  <a:srgbClr val="0070C0"/>
                </a:solidFill>
              </a:rPr>
              <a:t> </a:t>
            </a:r>
            <a:r>
              <a:rPr lang="en-US" altLang="zh-CN" dirty="0">
                <a:solidFill>
                  <a:srgbClr val="0070C0"/>
                </a:solidFill>
              </a:rPr>
              <a:t>}</a:t>
            </a:r>
          </a:p>
          <a:p>
            <a:pPr marL="1524000" lvl="2" indent="-898525">
              <a:lnSpc>
                <a:spcPct val="80000"/>
              </a:lnSpc>
              <a:spcBef>
                <a:spcPts val="600"/>
              </a:spcBef>
              <a:buNone/>
            </a:pPr>
            <a:r>
              <a:rPr lang="en-US" altLang="zh-CN" dirty="0">
                <a:solidFill>
                  <a:srgbClr val="0070C0"/>
                </a:solidFill>
              </a:rPr>
              <a:t>protected:</a:t>
            </a:r>
          </a:p>
          <a:p>
            <a:pPr marL="1524000" lvl="2" indent="-898525">
              <a:lnSpc>
                <a:spcPct val="80000"/>
              </a:lnSpc>
              <a:spcBef>
                <a:spcPts val="0"/>
              </a:spcBef>
              <a:buNone/>
            </a:pPr>
            <a:r>
              <a:rPr lang="en-US" altLang="zh-CN" dirty="0">
                <a:solidFill>
                  <a:srgbClr val="0070C0"/>
                </a:solidFill>
              </a:rPr>
              <a:t>      const  int n;</a:t>
            </a:r>
          </a:p>
          <a:p>
            <a:pPr marL="1524000" lvl="2" indent="-898525">
              <a:lnSpc>
                <a:spcPct val="80000"/>
              </a:lnSpc>
              <a:spcBef>
                <a:spcPts val="600"/>
              </a:spcBef>
              <a:buNone/>
            </a:pPr>
            <a:r>
              <a:rPr lang="en-US" altLang="zh-CN" dirty="0">
                <a:solidFill>
                  <a:srgbClr val="0070C0"/>
                </a:solidFill>
              </a:rPr>
              <a:t>      int &amp;r;</a:t>
            </a:r>
          </a:p>
          <a:p>
            <a:pPr marL="1524000" lvl="2" indent="-898525">
              <a:lnSpc>
                <a:spcPct val="80000"/>
              </a:lnSpc>
              <a:spcBef>
                <a:spcPts val="600"/>
              </a:spcBef>
              <a:buNone/>
            </a:pPr>
            <a:r>
              <a:rPr lang="en-US" altLang="zh-CN" dirty="0">
                <a:solidFill>
                  <a:srgbClr val="0070C0"/>
                </a:solidFill>
              </a:rPr>
              <a:t>};</a:t>
            </a:r>
          </a:p>
          <a:p>
            <a:pPr marL="1524000" lvl="2" indent="-898525">
              <a:lnSpc>
                <a:spcPct val="80000"/>
              </a:lnSpc>
              <a:spcBef>
                <a:spcPts val="0"/>
              </a:spcBef>
              <a:buNone/>
            </a:pPr>
            <a:endParaRPr lang="en-US" altLang="zh-CN" sz="2800" dirty="0">
              <a:solidFill>
                <a:srgbClr val="0070C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39</a:t>
            </a:fld>
            <a:endParaRPr kumimoji="1" lang="zh-CN" altLang="en-US"/>
          </a:p>
        </p:txBody>
      </p:sp>
      <p:sp>
        <p:nvSpPr>
          <p:cNvPr id="5" name="标注: 弯曲线形 4">
            <a:extLst>
              <a:ext uri="{FF2B5EF4-FFF2-40B4-BE49-F238E27FC236}">
                <a16:creationId xmlns:a16="http://schemas.microsoft.com/office/drawing/2014/main" id="{F3A2E743-42B4-4FDE-A8A5-E85E275C866F}"/>
              </a:ext>
            </a:extLst>
          </p:cNvPr>
          <p:cNvSpPr/>
          <p:nvPr/>
        </p:nvSpPr>
        <p:spPr>
          <a:xfrm>
            <a:off x="4919912" y="4750852"/>
            <a:ext cx="3091069" cy="1082815"/>
          </a:xfrm>
          <a:prstGeom prst="borderCallout2">
            <a:avLst>
              <a:gd name="adj1" fmla="val 18750"/>
              <a:gd name="adj2" fmla="val -1581"/>
              <a:gd name="adj3" fmla="val 18750"/>
              <a:gd name="adj4" fmla="val -9271"/>
              <a:gd name="adj5" fmla="val -38998"/>
              <a:gd name="adj6" fmla="val -56302"/>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lvl="2">
              <a:spcBef>
                <a:spcPts val="0"/>
              </a:spcBef>
              <a:buNone/>
            </a:pPr>
            <a:r>
              <a:rPr lang="zh-CN" altLang="en-US" sz="2000" dirty="0">
                <a:latin typeface="+mj-ea"/>
                <a:ea typeface="+mj-ea"/>
              </a:rPr>
              <a:t>若类成员不是引用或常量，则既可以用冒号语法，也可以这样赋值</a:t>
            </a:r>
          </a:p>
        </p:txBody>
      </p:sp>
    </p:spTree>
    <p:extLst>
      <p:ext uri="{BB962C8B-B14F-4D97-AF65-F5344CB8AC3E}">
        <p14:creationId xmlns:p14="http://schemas.microsoft.com/office/powerpoint/2010/main" val="67425269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fade">
                                      <p:cBhvr>
                                        <p:cTn id="43" dur="500"/>
                                        <p:tgtEl>
                                          <p:spTgt spid="4">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fade">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3E583E6B-5E4F-407C-B114-B784A19206F3}" type="datetime10">
              <a:rPr lang="zh-CN" altLang="en-US" sz="1400" smtClean="0"/>
              <a:t>15:09</a:t>
            </a:fld>
            <a:endParaRPr lang="en-US" altLang="zh-CN" sz="1400" b="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4.1.1</a:t>
            </a:r>
            <a:r>
              <a:rPr lang="en-US" altLang="zh-CN" sz="3200" b="1" dirty="0">
                <a:latin typeface="+mj-ea"/>
                <a:ea typeface="+mj-ea"/>
              </a:rPr>
              <a:t> </a:t>
            </a:r>
            <a:r>
              <a:rPr lang="zh-CN" altLang="en-US" sz="3200" b="1" dirty="0">
                <a:ea typeface="+mj-ea"/>
              </a:rPr>
              <a:t>对象的定义</a:t>
            </a:r>
            <a:endParaRPr lang="zh-CN" altLang="en-US" sz="3600" b="1" dirty="0">
              <a:latin typeface="+mj-ea"/>
              <a:ea typeface="+mj-ea"/>
            </a:endParaRPr>
          </a:p>
        </p:txBody>
      </p:sp>
      <p:sp>
        <p:nvSpPr>
          <p:cNvPr id="4" name="内容占位符 3"/>
          <p:cNvSpPr>
            <a:spLocks noGrp="1"/>
          </p:cNvSpPr>
          <p:nvPr>
            <p:ph idx="1"/>
          </p:nvPr>
        </p:nvSpPr>
        <p:spPr>
          <a:xfrm>
            <a:off x="851835" y="1545997"/>
            <a:ext cx="7632833" cy="4520458"/>
          </a:xfrm>
        </p:spPr>
        <p:txBody>
          <a:bodyPr>
            <a:normAutofit/>
          </a:bodyPr>
          <a:lstStyle/>
          <a:p>
            <a:pPr>
              <a:lnSpc>
                <a:spcPct val="150000"/>
              </a:lnSpc>
              <a:buFont typeface="Wingdings" panose="05000000000000000000" pitchFamily="2" charset="2"/>
              <a:buChar char="Ø"/>
            </a:pPr>
            <a:r>
              <a:rPr lang="zh-CN" altLang="en-US" sz="2800" dirty="0"/>
              <a:t>设类</a:t>
            </a:r>
            <a:r>
              <a:rPr lang="en-US" altLang="zh-CN" sz="2800" dirty="0" err="1"/>
              <a:t>Student、Teacher</a:t>
            </a:r>
            <a:r>
              <a:rPr lang="zh-CN" altLang="en-US" sz="2800" dirty="0"/>
              <a:t>定义如下：</a:t>
            </a:r>
            <a:endParaRPr lang="en-US" altLang="zh-CN" sz="2800" dirty="0"/>
          </a:p>
          <a:p>
            <a:pPr marL="563562" lvl="1" indent="0">
              <a:lnSpc>
                <a:spcPct val="130000"/>
              </a:lnSpc>
              <a:buNone/>
            </a:pPr>
            <a:r>
              <a:rPr lang="en-US" altLang="zh-CN" sz="2400" dirty="0">
                <a:solidFill>
                  <a:srgbClr val="0070C0"/>
                </a:solidFill>
              </a:rPr>
              <a:t>  </a:t>
            </a:r>
            <a:r>
              <a:rPr lang="en-US" altLang="zh-CN" sz="2600" dirty="0">
                <a:solidFill>
                  <a:srgbClr val="1619AC"/>
                </a:solidFill>
              </a:rPr>
              <a:t>class Student{                      </a:t>
            </a:r>
            <a:r>
              <a:rPr lang="en-US" altLang="zh-CN" sz="2600" dirty="0">
                <a:solidFill>
                  <a:srgbClr val="002060"/>
                </a:solidFill>
              </a:rPr>
              <a:t>class Teacher{</a:t>
            </a:r>
          </a:p>
          <a:p>
            <a:pPr marL="563562" lvl="1" indent="0">
              <a:buNone/>
            </a:pPr>
            <a:r>
              <a:rPr lang="en-US" altLang="zh-CN" sz="2600" dirty="0">
                <a:solidFill>
                  <a:srgbClr val="0070C0"/>
                </a:solidFill>
              </a:rPr>
              <a:t>       </a:t>
            </a:r>
            <a:r>
              <a:rPr lang="en-US" altLang="zh-CN" sz="2600" dirty="0">
                <a:solidFill>
                  <a:srgbClr val="1619AC"/>
                </a:solidFill>
              </a:rPr>
              <a:t>……</a:t>
            </a:r>
            <a:r>
              <a:rPr lang="en-US" altLang="zh-CN" sz="2600" dirty="0">
                <a:solidFill>
                  <a:srgbClr val="0070C0"/>
                </a:solidFill>
              </a:rPr>
              <a:t>                                      </a:t>
            </a:r>
            <a:r>
              <a:rPr lang="en-US" altLang="zh-CN" sz="2600" dirty="0">
                <a:solidFill>
                  <a:srgbClr val="002060"/>
                </a:solidFill>
              </a:rPr>
              <a:t>……</a:t>
            </a:r>
          </a:p>
          <a:p>
            <a:pPr marL="563562" lvl="1" indent="0">
              <a:lnSpc>
                <a:spcPct val="130000"/>
              </a:lnSpc>
              <a:buNone/>
            </a:pPr>
            <a:r>
              <a:rPr lang="en-US" altLang="zh-CN" sz="2000" dirty="0">
                <a:solidFill>
                  <a:srgbClr val="0070C0"/>
                </a:solidFill>
              </a:rPr>
              <a:t>  </a:t>
            </a:r>
            <a:r>
              <a:rPr lang="en-US" altLang="zh-CN" sz="2600" dirty="0">
                <a:solidFill>
                  <a:srgbClr val="1619AC"/>
                </a:solidFill>
              </a:rPr>
              <a:t>};</a:t>
            </a:r>
            <a:r>
              <a:rPr lang="en-US" altLang="zh-CN" sz="2600" dirty="0">
                <a:solidFill>
                  <a:srgbClr val="0070C0"/>
                </a:solidFill>
              </a:rPr>
              <a:t>                                          </a:t>
            </a:r>
            <a:r>
              <a:rPr lang="en-US" altLang="zh-CN" sz="2600" dirty="0">
                <a:solidFill>
                  <a:srgbClr val="002060"/>
                </a:solidFill>
              </a:rPr>
              <a:t>};</a:t>
            </a:r>
            <a:endParaRPr lang="zh-CN" altLang="en-US" sz="2600" dirty="0">
              <a:solidFill>
                <a:srgbClr val="002060"/>
              </a:solidFill>
            </a:endParaRPr>
          </a:p>
          <a:p>
            <a:pPr>
              <a:lnSpc>
                <a:spcPct val="150000"/>
              </a:lnSpc>
              <a:spcBef>
                <a:spcPts val="1200"/>
              </a:spcBef>
              <a:buFont typeface="Wingdings" panose="05000000000000000000" pitchFamily="2" charset="2"/>
              <a:buChar char="Ø"/>
            </a:pPr>
            <a:r>
              <a:rPr lang="zh-CN" altLang="en-US" sz="2800" dirty="0">
                <a:ea typeface="+mn-ea"/>
              </a:rPr>
              <a:t>则可以这样定义对象：</a:t>
            </a:r>
            <a:endParaRPr lang="en-US" altLang="zh-CN" sz="2800" dirty="0">
              <a:ea typeface="+mn-ea"/>
            </a:endParaRPr>
          </a:p>
          <a:p>
            <a:pPr lvl="1">
              <a:spcBef>
                <a:spcPts val="600"/>
              </a:spcBef>
            </a:pPr>
            <a:r>
              <a:rPr lang="en-US" altLang="zh-CN" sz="2600" dirty="0">
                <a:solidFill>
                  <a:srgbClr val="10147A"/>
                </a:solidFill>
              </a:rPr>
              <a:t>Student  s1, s2;        </a:t>
            </a:r>
            <a:r>
              <a:rPr lang="en-US" altLang="zh-CN" sz="2400" dirty="0">
                <a:solidFill>
                  <a:srgbClr val="7030A0"/>
                </a:solidFill>
              </a:rPr>
              <a:t>//</a:t>
            </a:r>
            <a:r>
              <a:rPr lang="zh-CN" altLang="en-US" sz="2400" dirty="0">
                <a:solidFill>
                  <a:srgbClr val="7030A0"/>
                </a:solidFill>
              </a:rPr>
              <a:t>定义两个对象</a:t>
            </a:r>
            <a:endParaRPr lang="zh-CN" altLang="en-US" sz="2600" dirty="0">
              <a:solidFill>
                <a:srgbClr val="7030A0"/>
              </a:solidFill>
            </a:endParaRPr>
          </a:p>
          <a:p>
            <a:pPr marL="715963" lvl="1" indent="-258763">
              <a:spcBef>
                <a:spcPts val="600"/>
              </a:spcBef>
            </a:pPr>
            <a:r>
              <a:rPr lang="en-US" altLang="zh-CN" sz="2600" dirty="0">
                <a:solidFill>
                  <a:srgbClr val="002060"/>
                </a:solidFill>
              </a:rPr>
              <a:t>Teacher  t1, t[10];    </a:t>
            </a:r>
            <a:r>
              <a:rPr lang="en-US" altLang="zh-CN" sz="2400" dirty="0">
                <a:solidFill>
                  <a:srgbClr val="7030A0"/>
                </a:solidFill>
              </a:rPr>
              <a:t>//</a:t>
            </a:r>
            <a:r>
              <a:rPr lang="zh-CN" altLang="en-US" sz="2400" dirty="0">
                <a:solidFill>
                  <a:srgbClr val="7030A0"/>
                </a:solidFill>
              </a:rPr>
              <a:t>定义对象和对象数组</a:t>
            </a:r>
            <a:endParaRPr lang="zh-CN" altLang="en-US" sz="2600" dirty="0">
              <a:solidFill>
                <a:srgbClr val="7030A0"/>
              </a:solidFill>
            </a:endParaRPr>
          </a:p>
        </p:txBody>
      </p:sp>
      <p:sp>
        <p:nvSpPr>
          <p:cNvPr id="6" name="灯片编号占位符 5">
            <a:extLst>
              <a:ext uri="{FF2B5EF4-FFF2-40B4-BE49-F238E27FC236}">
                <a16:creationId xmlns:a16="http://schemas.microsoft.com/office/drawing/2014/main" id="{AB26BAEA-6B52-4EFB-AD58-12132AE7560E}"/>
              </a:ext>
            </a:extLst>
          </p:cNvPr>
          <p:cNvSpPr>
            <a:spLocks noGrp="1"/>
          </p:cNvSpPr>
          <p:nvPr>
            <p:ph type="sldNum" sz="quarter" idx="12"/>
          </p:nvPr>
        </p:nvSpPr>
        <p:spPr/>
        <p:txBody>
          <a:bodyPr/>
          <a:lstStyle/>
          <a:p>
            <a:fld id="{E863F3B9-6CF4-E94A-98DA-10393CF60C60}" type="slidenum">
              <a:rPr kumimoji="1" lang="zh-CN" altLang="en-US" smtClean="0"/>
              <a:t>4</a:t>
            </a:fld>
            <a:endParaRPr kumimoji="1" lang="zh-CN" altLang="en-US"/>
          </a:p>
        </p:txBody>
      </p:sp>
      <p:sp>
        <p:nvSpPr>
          <p:cNvPr id="3" name="矩形 2">
            <a:extLst>
              <a:ext uri="{FF2B5EF4-FFF2-40B4-BE49-F238E27FC236}">
                <a16:creationId xmlns:a16="http://schemas.microsoft.com/office/drawing/2014/main" id="{E22FB81A-9CAD-404A-B1FA-4997DB7DCCB6}"/>
              </a:ext>
            </a:extLst>
          </p:cNvPr>
          <p:cNvSpPr/>
          <p:nvPr/>
        </p:nvSpPr>
        <p:spPr>
          <a:xfrm>
            <a:off x="1461155" y="2309567"/>
            <a:ext cx="2535810" cy="1696825"/>
          </a:xfrm>
          <a:prstGeom prst="rect">
            <a:avLst/>
          </a:prstGeom>
          <a:no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7F5825E-6884-4018-B4CC-3E06E427252C}"/>
              </a:ext>
            </a:extLst>
          </p:cNvPr>
          <p:cNvSpPr/>
          <p:nvPr/>
        </p:nvSpPr>
        <p:spPr>
          <a:xfrm>
            <a:off x="5153321" y="2309567"/>
            <a:ext cx="2535810" cy="1696825"/>
          </a:xfrm>
          <a:prstGeom prst="rect">
            <a:avLst/>
          </a:prstGeom>
          <a:no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764587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15:30</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4.7.3  </a:t>
            </a:r>
            <a:r>
              <a:rPr lang="zh-CN" altLang="en-US" sz="3200" b="1" dirty="0">
                <a:ea typeface="+mj-ea"/>
              </a:rPr>
              <a:t>对象初始化的方法</a:t>
            </a:r>
            <a:endParaRPr lang="zh-CN" altLang="en-US" sz="3600" b="1" dirty="0">
              <a:latin typeface="+mj-ea"/>
              <a:ea typeface="+mj-ea"/>
            </a:endParaRPr>
          </a:p>
        </p:txBody>
      </p:sp>
      <p:sp>
        <p:nvSpPr>
          <p:cNvPr id="4" name="内容占位符 3"/>
          <p:cNvSpPr>
            <a:spLocks noGrp="1"/>
          </p:cNvSpPr>
          <p:nvPr>
            <p:ph idx="1"/>
          </p:nvPr>
        </p:nvSpPr>
        <p:spPr>
          <a:xfrm>
            <a:off x="701153" y="1693945"/>
            <a:ext cx="7741694" cy="4657599"/>
          </a:xfrm>
        </p:spPr>
        <p:txBody>
          <a:bodyPr>
            <a:noAutofit/>
          </a:bodyPr>
          <a:lstStyle/>
          <a:p>
            <a:pPr>
              <a:lnSpc>
                <a:spcPct val="120000"/>
              </a:lnSpc>
              <a:spcBef>
                <a:spcPts val="0"/>
              </a:spcBef>
              <a:buFont typeface="Wingdings" panose="05000000000000000000" pitchFamily="2" charset="2"/>
              <a:buChar char="Ø"/>
            </a:pPr>
            <a:r>
              <a:rPr lang="zh-CN" altLang="en-US" sz="2800" dirty="0"/>
              <a:t>定义变量并初始化的方法有两种：</a:t>
            </a:r>
          </a:p>
          <a:p>
            <a:pPr marL="914400" lvl="1" indent="-288925">
              <a:lnSpc>
                <a:spcPct val="90000"/>
              </a:lnSpc>
              <a:buNone/>
            </a:pPr>
            <a:r>
              <a:rPr lang="en-US" altLang="zh-CN" sz="2400" dirty="0">
                <a:solidFill>
                  <a:srgbClr val="0070C0"/>
                </a:solidFill>
              </a:rPr>
              <a:t>int n=5;</a:t>
            </a:r>
          </a:p>
          <a:p>
            <a:pPr marL="914400" lvl="1" indent="-288925">
              <a:lnSpc>
                <a:spcPct val="90000"/>
              </a:lnSpc>
              <a:buNone/>
            </a:pPr>
            <a:r>
              <a:rPr lang="en-US" altLang="zh-CN" sz="2400" dirty="0">
                <a:solidFill>
                  <a:srgbClr val="0070C0"/>
                </a:solidFill>
              </a:rPr>
              <a:t>int n(5);       </a:t>
            </a:r>
            <a:r>
              <a:rPr lang="en-US" altLang="zh-CN" sz="2400" dirty="0">
                <a:solidFill>
                  <a:srgbClr val="7030A0"/>
                </a:solidFill>
              </a:rPr>
              <a:t>//C++</a:t>
            </a:r>
            <a:r>
              <a:rPr lang="zh-CN" altLang="en-US" sz="2400" dirty="0">
                <a:solidFill>
                  <a:srgbClr val="7030A0"/>
                </a:solidFill>
              </a:rPr>
              <a:t>新标准允许</a:t>
            </a:r>
            <a:endParaRPr lang="en-US" altLang="zh-CN" sz="2400" dirty="0">
              <a:solidFill>
                <a:srgbClr val="7030A0"/>
              </a:solidFill>
            </a:endParaRPr>
          </a:p>
          <a:p>
            <a:pPr marL="914400" lvl="1" indent="-288925">
              <a:lnSpc>
                <a:spcPct val="150000"/>
              </a:lnSpc>
              <a:buNone/>
            </a:pPr>
            <a:r>
              <a:rPr lang="zh-CN" altLang="en-US" sz="2400" dirty="0"/>
              <a:t>但赋值方法只有一种：</a:t>
            </a:r>
          </a:p>
          <a:p>
            <a:pPr marL="914400" lvl="2" indent="-288925">
              <a:spcBef>
                <a:spcPts val="0"/>
              </a:spcBef>
              <a:buNone/>
            </a:pPr>
            <a:r>
              <a:rPr lang="en-US" altLang="zh-CN" sz="1600" dirty="0">
                <a:solidFill>
                  <a:srgbClr val="0070C0"/>
                </a:solidFill>
              </a:rPr>
              <a:t> </a:t>
            </a:r>
            <a:r>
              <a:rPr lang="en-US" altLang="zh-CN" dirty="0">
                <a:solidFill>
                  <a:srgbClr val="0070C0"/>
                </a:solidFill>
              </a:rPr>
              <a:t>n=5;    </a:t>
            </a:r>
            <a:r>
              <a:rPr lang="en-US" altLang="zh-CN" dirty="0">
                <a:solidFill>
                  <a:srgbClr val="7030A0"/>
                </a:solidFill>
              </a:rPr>
              <a:t>//</a:t>
            </a:r>
            <a:r>
              <a:rPr lang="en-US" altLang="zh-CN" sz="1600" dirty="0">
                <a:solidFill>
                  <a:srgbClr val="7030A0"/>
                </a:solidFill>
              </a:rPr>
              <a:t> </a:t>
            </a:r>
            <a:r>
              <a:rPr lang="zh-CN" altLang="en-US" dirty="0">
                <a:solidFill>
                  <a:srgbClr val="7030A0"/>
                </a:solidFill>
              </a:rPr>
              <a:t>写成“</a:t>
            </a:r>
            <a:r>
              <a:rPr lang="en-US" altLang="zh-CN" dirty="0">
                <a:solidFill>
                  <a:srgbClr val="C00000"/>
                </a:solidFill>
              </a:rPr>
              <a:t>n(5); </a:t>
            </a:r>
            <a:r>
              <a:rPr lang="zh-CN" altLang="en-US" dirty="0">
                <a:solidFill>
                  <a:srgbClr val="7030A0"/>
                </a:solidFill>
              </a:rPr>
              <a:t>”属于调用函数</a:t>
            </a:r>
            <a:r>
              <a:rPr lang="en-US" altLang="zh-CN" dirty="0">
                <a:solidFill>
                  <a:srgbClr val="7030A0"/>
                </a:solidFill>
              </a:rPr>
              <a:t>    </a:t>
            </a:r>
            <a:endParaRPr lang="en-US" altLang="zh-CN" sz="2400" dirty="0">
              <a:solidFill>
                <a:srgbClr val="7030A0"/>
              </a:solidFill>
            </a:endParaRPr>
          </a:p>
          <a:p>
            <a:pPr>
              <a:spcBef>
                <a:spcPts val="1800"/>
              </a:spcBef>
              <a:buFont typeface="Wingdings" panose="05000000000000000000" pitchFamily="2" charset="2"/>
              <a:buChar char="Ø"/>
            </a:pPr>
            <a:r>
              <a:rPr lang="zh-CN" altLang="en-US" sz="2800" dirty="0"/>
              <a:t>定义对象并初始化的方法也有两种：</a:t>
            </a:r>
            <a:endParaRPr lang="zh-CN" altLang="en-US" sz="2400" dirty="0">
              <a:solidFill>
                <a:srgbClr val="7030A0"/>
              </a:solidFill>
            </a:endParaRPr>
          </a:p>
          <a:p>
            <a:pPr marL="514350" lvl="1" indent="111125">
              <a:spcBef>
                <a:spcPts val="1200"/>
              </a:spcBef>
              <a:buNone/>
            </a:pPr>
            <a:r>
              <a:rPr lang="en-US" altLang="zh-CN" sz="2400" dirty="0">
                <a:solidFill>
                  <a:srgbClr val="0070C0"/>
                </a:solidFill>
              </a:rPr>
              <a:t>Student s("Marry");</a:t>
            </a:r>
          </a:p>
          <a:p>
            <a:pPr marL="514350" lvl="1" indent="111125">
              <a:lnSpc>
                <a:spcPct val="90000"/>
              </a:lnSpc>
              <a:spcBef>
                <a:spcPts val="1200"/>
              </a:spcBef>
              <a:buNone/>
            </a:pPr>
            <a:r>
              <a:rPr lang="en-US" altLang="zh-CN" sz="2400" dirty="0">
                <a:solidFill>
                  <a:srgbClr val="0070C0"/>
                </a:solidFill>
              </a:rPr>
              <a:t>Student s="Marry";  </a:t>
            </a:r>
            <a:r>
              <a:rPr lang="en-US" altLang="zh-CN" sz="2400" dirty="0">
                <a:solidFill>
                  <a:srgbClr val="7030A0"/>
                </a:solidFill>
              </a:rPr>
              <a:t>//</a:t>
            </a:r>
            <a:r>
              <a:rPr lang="zh-CN" altLang="en-US" sz="2400" dirty="0">
                <a:solidFill>
                  <a:srgbClr val="7030A0"/>
                </a:solidFill>
              </a:rPr>
              <a:t>带</a:t>
            </a:r>
            <a:r>
              <a:rPr lang="en-US" altLang="zh-CN" sz="2400" dirty="0">
                <a:solidFill>
                  <a:srgbClr val="7030A0"/>
                </a:solidFill>
              </a:rPr>
              <a:t>2</a:t>
            </a:r>
            <a:r>
              <a:rPr lang="zh-CN" altLang="en-US" sz="2400" dirty="0">
                <a:solidFill>
                  <a:srgbClr val="7030A0"/>
                </a:solidFill>
              </a:rPr>
              <a:t>个以上参数时不能这样写</a:t>
            </a:r>
            <a:endParaRPr lang="en-US" altLang="zh-CN" sz="2400" dirty="0">
              <a:solidFill>
                <a:srgbClr val="7030A0"/>
              </a:solidFill>
            </a:endParaRPr>
          </a:p>
          <a:p>
            <a:pPr marL="514350" lvl="1" indent="111125">
              <a:lnSpc>
                <a:spcPct val="90000"/>
              </a:lnSpc>
              <a:spcBef>
                <a:spcPts val="1200"/>
              </a:spcBef>
              <a:buNone/>
            </a:pPr>
            <a:endParaRPr lang="en-US" altLang="zh-CN" sz="2400" dirty="0">
              <a:solidFill>
                <a:srgbClr val="7030A0"/>
              </a:solidFill>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40</a:t>
            </a:fld>
            <a:endParaRPr kumimoji="1" lang="zh-CN" altLang="en-US"/>
          </a:p>
        </p:txBody>
      </p:sp>
    </p:spTree>
    <p:extLst>
      <p:ext uri="{BB962C8B-B14F-4D97-AF65-F5344CB8AC3E}">
        <p14:creationId xmlns:p14="http://schemas.microsoft.com/office/powerpoint/2010/main" val="41850910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E444E32B-6509-4624-9866-C0A42A1715D0}" type="datetime10">
              <a:rPr kumimoji="1" lang="zh-CN" altLang="en-US" sz="1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15:09</a:t>
            </a:fld>
            <a:endParaRPr kumimoji="1" lang="en-US" altLang="zh-CN" sz="14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2" name="标题 1"/>
          <p:cNvSpPr>
            <a:spLocks noGrp="1"/>
          </p:cNvSpPr>
          <p:nvPr>
            <p:ph type="title"/>
          </p:nvPr>
        </p:nvSpPr>
        <p:spPr>
          <a:xfrm>
            <a:off x="1010653" y="274638"/>
            <a:ext cx="7132320" cy="1143000"/>
          </a:xfrm>
        </p:spPr>
        <p:txBody>
          <a:bodyPr>
            <a:normAutofit/>
          </a:bodyPr>
          <a:lstStyle/>
          <a:p>
            <a:r>
              <a:rPr lang="en-US" altLang="zh-CN" sz="3600" b="1" dirty="0">
                <a:solidFill>
                  <a:schemeClr val="tx1"/>
                </a:solidFill>
              </a:rPr>
              <a:t>4.8  </a:t>
            </a:r>
            <a:r>
              <a:rPr lang="zh-CN" altLang="en-US" sz="3600" b="1" dirty="0">
                <a:solidFill>
                  <a:schemeClr val="tx1"/>
                </a:solidFill>
                <a:latin typeface="幼圆" panose="02010509060101010101" pitchFamily="49" charset="-122"/>
                <a:ea typeface="幼圆" panose="02010509060101010101" pitchFamily="49" charset="-122"/>
              </a:rPr>
              <a:t>构造对象的顺序</a:t>
            </a:r>
          </a:p>
        </p:txBody>
      </p:sp>
      <p:sp>
        <p:nvSpPr>
          <p:cNvPr id="12" name="AutoShape 5"/>
          <p:cNvSpPr>
            <a:spLocks noChangeArrowheads="1"/>
          </p:cNvSpPr>
          <p:nvPr/>
        </p:nvSpPr>
        <p:spPr bwMode="gray">
          <a:xfrm>
            <a:off x="1014676" y="2090528"/>
            <a:ext cx="2448663" cy="715250"/>
          </a:xfrm>
          <a:prstGeom prst="roundRect">
            <a:avLst>
              <a:gd name="adj" fmla="val 16667"/>
            </a:avLst>
          </a:prstGeom>
          <a:gradFill rotWithShape="1">
            <a:gsLst>
              <a:gs pos="0">
                <a:srgbClr val="FF9900"/>
              </a:gs>
              <a:gs pos="50000">
                <a:srgbClr val="FFFFFF"/>
              </a:gs>
              <a:gs pos="100000">
                <a:srgbClr val="FF9900"/>
              </a:gs>
            </a:gsLst>
            <a:lin ang="5400000" scaled="1"/>
          </a:gradFill>
          <a:ln w="12700" algn="ctr">
            <a:solidFill>
              <a:srgbClr val="FFFFFF"/>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Cambria"/>
              <a:ea typeface="黑体" panose="02010609060101010101" pitchFamily="49" charset="-122"/>
              <a:cs typeface="+mn-cs"/>
            </a:endParaRPr>
          </a:p>
        </p:txBody>
      </p:sp>
      <p:sp>
        <p:nvSpPr>
          <p:cNvPr id="14" name="AutoShape 4"/>
          <p:cNvSpPr>
            <a:spLocks noChangeArrowheads="1"/>
          </p:cNvSpPr>
          <p:nvPr/>
        </p:nvSpPr>
        <p:spPr bwMode="gray">
          <a:xfrm>
            <a:off x="1914615" y="3275002"/>
            <a:ext cx="2798788" cy="445105"/>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Cambria"/>
              <a:ea typeface="黑体" panose="02010609060101010101" pitchFamily="49" charset="-122"/>
              <a:cs typeface="+mn-cs"/>
            </a:endParaRPr>
          </a:p>
        </p:txBody>
      </p:sp>
      <p:sp>
        <p:nvSpPr>
          <p:cNvPr id="15" name="AutoShape 5"/>
          <p:cNvSpPr>
            <a:spLocks noChangeArrowheads="1"/>
          </p:cNvSpPr>
          <p:nvPr/>
        </p:nvSpPr>
        <p:spPr bwMode="gray">
          <a:xfrm>
            <a:off x="1552877" y="3215283"/>
            <a:ext cx="549489" cy="557217"/>
          </a:xfrm>
          <a:prstGeom prst="diamond">
            <a:avLst/>
          </a:prstGeom>
          <a:solidFill>
            <a:srgbClr val="99CCFF"/>
          </a:solidFill>
          <a:ln w="25400" algn="ctr">
            <a:solidFill>
              <a:srgbClr val="FFFFFF"/>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Cambria"/>
              <a:ea typeface="黑体" panose="02010609060101010101" pitchFamily="49" charset="-122"/>
              <a:cs typeface="+mn-cs"/>
            </a:endParaRPr>
          </a:p>
        </p:txBody>
      </p:sp>
      <p:grpSp>
        <p:nvGrpSpPr>
          <p:cNvPr id="16" name="组合 29"/>
          <p:cNvGrpSpPr>
            <a:grpSpLocks/>
          </p:cNvGrpSpPr>
          <p:nvPr/>
        </p:nvGrpSpPr>
        <p:grpSpPr bwMode="auto">
          <a:xfrm>
            <a:off x="1664835" y="3237226"/>
            <a:ext cx="3048568" cy="482883"/>
            <a:chOff x="1048758" y="1740700"/>
            <a:chExt cx="2885539" cy="483183"/>
          </a:xfrm>
        </p:grpSpPr>
        <p:sp>
          <p:nvSpPr>
            <p:cNvPr id="17" name="Text Box 6"/>
            <p:cNvSpPr txBox="1">
              <a:spLocks noChangeArrowheads="1"/>
            </p:cNvSpPr>
            <p:nvPr/>
          </p:nvSpPr>
          <p:spPr bwMode="gray">
            <a:xfrm>
              <a:off x="1432226" y="1740700"/>
              <a:ext cx="2502071" cy="4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华文新魏" pitchFamily="2" charset="-122"/>
                  <a:cs typeface="Times New Roman" panose="02020603050405020304" pitchFamily="18" charset="0"/>
                </a:rPr>
                <a:t>局部对象构造顺序</a:t>
              </a:r>
              <a:endParaRPr kumimoji="0" lang="en-US" altLang="zh-CN" sz="2400" b="0" i="0" u="none" strike="noStrike" kern="0" cap="none" spc="0" normalizeH="0" baseline="0" noProof="0" dirty="0">
                <a:ln>
                  <a:noFill/>
                </a:ln>
                <a:solidFill>
                  <a:srgbClr val="000000"/>
                </a:solidFill>
                <a:effectLst/>
                <a:uLnTx/>
                <a:uFillTx/>
                <a:latin typeface="Arial" charset="0"/>
                <a:ea typeface="华文新魏" pitchFamily="2" charset="-122"/>
                <a:cs typeface="+mn-cs"/>
              </a:endParaRPr>
            </a:p>
          </p:txBody>
        </p:sp>
        <p:sp>
          <p:nvSpPr>
            <p:cNvPr id="18" name="Text Box 7"/>
            <p:cNvSpPr txBox="1">
              <a:spLocks noChangeArrowheads="1"/>
            </p:cNvSpPr>
            <p:nvPr/>
          </p:nvSpPr>
          <p:spPr bwMode="gray">
            <a:xfrm>
              <a:off x="1048758" y="1766398"/>
              <a:ext cx="336434" cy="45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Times New Roman" pitchFamily="18" charset="0"/>
                  <a:ea typeface="宋体" pitchFamily="2" charset="-122"/>
                  <a:cs typeface="+mn-cs"/>
                </a:rPr>
                <a:t>1</a:t>
              </a:r>
            </a:p>
          </p:txBody>
        </p:sp>
      </p:grpSp>
      <p:sp>
        <p:nvSpPr>
          <p:cNvPr id="27" name="Text Box 7"/>
          <p:cNvSpPr txBox="1">
            <a:spLocks noChangeArrowheads="1"/>
          </p:cNvSpPr>
          <p:nvPr/>
        </p:nvSpPr>
        <p:spPr bwMode="gray">
          <a:xfrm>
            <a:off x="1070428" y="2155898"/>
            <a:ext cx="233715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000099"/>
                </a:solidFill>
                <a:effectLst/>
                <a:uLnTx/>
                <a:uFillTx/>
                <a:latin typeface="Arial" charset="0"/>
                <a:ea typeface="华文新魏" pitchFamily="2" charset="-122"/>
                <a:cs typeface="+mn-cs"/>
              </a:rPr>
              <a:t>本节主要内容</a:t>
            </a:r>
          </a:p>
        </p:txBody>
      </p:sp>
      <p:sp>
        <p:nvSpPr>
          <p:cNvPr id="3" name="灯片编号占位符 2">
            <a:extLst>
              <a:ext uri="{FF2B5EF4-FFF2-40B4-BE49-F238E27FC236}">
                <a16:creationId xmlns:a16="http://schemas.microsoft.com/office/drawing/2014/main" id="{7F1DD4A4-DD54-4BA4-9B15-C087A4DECC9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63F3B9-6CF4-E94A-98DA-10393CF60C60}" type="slidenum">
              <a:rPr kumimoji="1" lang="zh-CN" altLang="en-US" sz="1200" b="0" i="0" u="none" strike="noStrike" kern="1200" cap="none" spc="0" normalizeH="0" baseline="0" noProof="0" smtClean="0">
                <a:ln>
                  <a:noFill/>
                </a:ln>
                <a:solidFill>
                  <a:prstClr val="black"/>
                </a:solidFill>
                <a:effectLst/>
                <a:uLnTx/>
                <a:uFillTx/>
                <a:latin typeface="Cambria"/>
                <a:ea typeface="黑体" panose="02010609060101010101" pitchFamily="49"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Cambria"/>
              <a:ea typeface="黑体" panose="02010609060101010101" pitchFamily="49" charset="-122"/>
              <a:cs typeface="+mn-cs"/>
            </a:endParaRPr>
          </a:p>
        </p:txBody>
      </p:sp>
      <p:sp>
        <p:nvSpPr>
          <p:cNvPr id="28" name="AutoShape 8">
            <a:extLst>
              <a:ext uri="{FF2B5EF4-FFF2-40B4-BE49-F238E27FC236}">
                <a16:creationId xmlns:a16="http://schemas.microsoft.com/office/drawing/2014/main" id="{153C3BE1-0030-4333-9FDA-32F9F4CDF2DD}"/>
              </a:ext>
            </a:extLst>
          </p:cNvPr>
          <p:cNvSpPr>
            <a:spLocks noChangeArrowheads="1"/>
          </p:cNvSpPr>
          <p:nvPr/>
        </p:nvSpPr>
        <p:spPr bwMode="gray">
          <a:xfrm>
            <a:off x="1899265" y="4124069"/>
            <a:ext cx="2814137"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Cambria"/>
              <a:ea typeface="黑体" panose="02010609060101010101" pitchFamily="49" charset="-122"/>
              <a:cs typeface="+mn-cs"/>
            </a:endParaRPr>
          </a:p>
        </p:txBody>
      </p:sp>
      <p:sp>
        <p:nvSpPr>
          <p:cNvPr id="29" name="AutoShape 9">
            <a:extLst>
              <a:ext uri="{FF2B5EF4-FFF2-40B4-BE49-F238E27FC236}">
                <a16:creationId xmlns:a16="http://schemas.microsoft.com/office/drawing/2014/main" id="{077E054C-4EB0-4113-BC1F-33272F086D03}"/>
              </a:ext>
            </a:extLst>
          </p:cNvPr>
          <p:cNvSpPr>
            <a:spLocks noChangeArrowheads="1"/>
          </p:cNvSpPr>
          <p:nvPr/>
        </p:nvSpPr>
        <p:spPr bwMode="gray">
          <a:xfrm>
            <a:off x="1552875" y="4082794"/>
            <a:ext cx="559014" cy="557212"/>
          </a:xfrm>
          <a:prstGeom prst="diamond">
            <a:avLst/>
          </a:prstGeom>
          <a:solidFill>
            <a:srgbClr val="99CCFF"/>
          </a:solidFill>
          <a:ln w="25400" algn="ctr">
            <a:solidFill>
              <a:srgbClr val="FFFFFF"/>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Cambria"/>
              <a:ea typeface="黑体" panose="02010609060101010101" pitchFamily="49" charset="-122"/>
              <a:cs typeface="+mn-cs"/>
            </a:endParaRPr>
          </a:p>
        </p:txBody>
      </p:sp>
      <p:sp>
        <p:nvSpPr>
          <p:cNvPr id="30" name="Text Box 10">
            <a:extLst>
              <a:ext uri="{FF2B5EF4-FFF2-40B4-BE49-F238E27FC236}">
                <a16:creationId xmlns:a16="http://schemas.microsoft.com/office/drawing/2014/main" id="{E0AB32DA-664C-43B5-B9A1-2885A9CD2E4B}"/>
              </a:ext>
            </a:extLst>
          </p:cNvPr>
          <p:cNvSpPr txBox="1">
            <a:spLocks noChangeArrowheads="1"/>
          </p:cNvSpPr>
          <p:nvPr/>
        </p:nvSpPr>
        <p:spPr bwMode="gray">
          <a:xfrm>
            <a:off x="2066282" y="4130567"/>
            <a:ext cx="2647120"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华文新魏" pitchFamily="2" charset="-122"/>
                <a:cs typeface="Times New Roman" panose="02020603050405020304" pitchFamily="18" charset="0"/>
              </a:rPr>
              <a:t>全局对象构造顺序</a:t>
            </a:r>
            <a:endParaRPr kumimoji="0" lang="en-US" altLang="zh-CN" sz="2400" b="0" i="0" u="none" strike="noStrike" kern="0" cap="none" spc="0" normalizeH="0" baseline="0" noProof="0" dirty="0">
              <a:ln>
                <a:noFill/>
              </a:ln>
              <a:solidFill>
                <a:srgbClr val="000000"/>
              </a:solidFill>
              <a:effectLst/>
              <a:uLnTx/>
              <a:uFillTx/>
              <a:latin typeface="Arial" charset="0"/>
              <a:ea typeface="华文新魏" pitchFamily="2" charset="-122"/>
              <a:cs typeface="+mn-cs"/>
            </a:endParaRPr>
          </a:p>
        </p:txBody>
      </p:sp>
      <p:sp>
        <p:nvSpPr>
          <p:cNvPr id="31" name="Text Box 11">
            <a:extLst>
              <a:ext uri="{FF2B5EF4-FFF2-40B4-BE49-F238E27FC236}">
                <a16:creationId xmlns:a16="http://schemas.microsoft.com/office/drawing/2014/main" id="{A98341F5-A216-4505-A895-7CE41904D7CF}"/>
              </a:ext>
            </a:extLst>
          </p:cNvPr>
          <p:cNvSpPr txBox="1">
            <a:spLocks noChangeArrowheads="1"/>
          </p:cNvSpPr>
          <p:nvPr/>
        </p:nvSpPr>
        <p:spPr bwMode="gray">
          <a:xfrm>
            <a:off x="1674845" y="412406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Times New Roman" pitchFamily="18" charset="0"/>
                <a:ea typeface="宋体" pitchFamily="2" charset="-122"/>
                <a:cs typeface="+mn-cs"/>
              </a:rPr>
              <a:t>2</a:t>
            </a:r>
          </a:p>
        </p:txBody>
      </p:sp>
      <p:sp>
        <p:nvSpPr>
          <p:cNvPr id="19" name="AutoShape 8">
            <a:extLst>
              <a:ext uri="{FF2B5EF4-FFF2-40B4-BE49-F238E27FC236}">
                <a16:creationId xmlns:a16="http://schemas.microsoft.com/office/drawing/2014/main" id="{DF6AFFB5-CE86-4FFF-9FED-2DA3B65134C9}"/>
              </a:ext>
            </a:extLst>
          </p:cNvPr>
          <p:cNvSpPr>
            <a:spLocks noChangeArrowheads="1"/>
          </p:cNvSpPr>
          <p:nvPr/>
        </p:nvSpPr>
        <p:spPr bwMode="gray">
          <a:xfrm>
            <a:off x="1899266" y="4987464"/>
            <a:ext cx="3726282"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Cambria"/>
              <a:ea typeface="黑体" panose="02010609060101010101" pitchFamily="49" charset="-122"/>
              <a:cs typeface="+mn-cs"/>
            </a:endParaRPr>
          </a:p>
        </p:txBody>
      </p:sp>
      <p:sp>
        <p:nvSpPr>
          <p:cNvPr id="20" name="AutoShape 9">
            <a:extLst>
              <a:ext uri="{FF2B5EF4-FFF2-40B4-BE49-F238E27FC236}">
                <a16:creationId xmlns:a16="http://schemas.microsoft.com/office/drawing/2014/main" id="{3572D32F-129A-4E46-8962-3805C98E12B5}"/>
              </a:ext>
            </a:extLst>
          </p:cNvPr>
          <p:cNvSpPr>
            <a:spLocks noChangeArrowheads="1"/>
          </p:cNvSpPr>
          <p:nvPr/>
        </p:nvSpPr>
        <p:spPr bwMode="gray">
          <a:xfrm>
            <a:off x="1552876" y="4946189"/>
            <a:ext cx="559014" cy="557212"/>
          </a:xfrm>
          <a:prstGeom prst="diamond">
            <a:avLst/>
          </a:prstGeom>
          <a:solidFill>
            <a:srgbClr val="99CCFF"/>
          </a:solidFill>
          <a:ln w="25400" algn="ctr">
            <a:solidFill>
              <a:srgbClr val="FFFFFF"/>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Cambria"/>
              <a:ea typeface="黑体" panose="02010609060101010101" pitchFamily="49" charset="-122"/>
              <a:cs typeface="+mn-cs"/>
            </a:endParaRPr>
          </a:p>
        </p:txBody>
      </p:sp>
      <p:sp>
        <p:nvSpPr>
          <p:cNvPr id="21" name="Text Box 10">
            <a:extLst>
              <a:ext uri="{FF2B5EF4-FFF2-40B4-BE49-F238E27FC236}">
                <a16:creationId xmlns:a16="http://schemas.microsoft.com/office/drawing/2014/main" id="{68808C94-3A2F-435D-B673-243E678C53AB}"/>
              </a:ext>
            </a:extLst>
          </p:cNvPr>
          <p:cNvSpPr txBox="1">
            <a:spLocks noChangeArrowheads="1"/>
          </p:cNvSpPr>
          <p:nvPr/>
        </p:nvSpPr>
        <p:spPr bwMode="gray">
          <a:xfrm>
            <a:off x="2066283" y="4993962"/>
            <a:ext cx="3559265"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华文新魏" pitchFamily="2" charset="-122"/>
                <a:cs typeface="Times New Roman" panose="02020603050405020304" pitchFamily="18" charset="0"/>
              </a:rPr>
              <a:t>类成员的构造和析构顺序</a:t>
            </a:r>
            <a:endParaRPr kumimoji="0" lang="en-US" altLang="zh-CN" sz="2400" b="0" i="0" u="none" strike="noStrike" kern="0" cap="none" spc="0" normalizeH="0" baseline="0" noProof="0" dirty="0">
              <a:ln>
                <a:noFill/>
              </a:ln>
              <a:solidFill>
                <a:srgbClr val="000000"/>
              </a:solidFill>
              <a:effectLst/>
              <a:uLnTx/>
              <a:uFillTx/>
              <a:latin typeface="Arial" charset="0"/>
              <a:ea typeface="华文新魏" pitchFamily="2" charset="-122"/>
              <a:cs typeface="+mn-cs"/>
            </a:endParaRPr>
          </a:p>
        </p:txBody>
      </p:sp>
      <p:sp>
        <p:nvSpPr>
          <p:cNvPr id="22" name="Text Box 11">
            <a:extLst>
              <a:ext uri="{FF2B5EF4-FFF2-40B4-BE49-F238E27FC236}">
                <a16:creationId xmlns:a16="http://schemas.microsoft.com/office/drawing/2014/main" id="{90F14FB1-51D4-4A11-9A22-AC61CA40121D}"/>
              </a:ext>
            </a:extLst>
          </p:cNvPr>
          <p:cNvSpPr txBox="1">
            <a:spLocks noChangeArrowheads="1"/>
          </p:cNvSpPr>
          <p:nvPr/>
        </p:nvSpPr>
        <p:spPr bwMode="gray">
          <a:xfrm>
            <a:off x="1674846" y="498746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Times New Roman" pitchFamily="18" charset="0"/>
                <a:ea typeface="宋体" pitchFamily="2" charset="-122"/>
                <a:cs typeface="+mn-cs"/>
              </a:rPr>
              <a:t>3</a:t>
            </a:r>
          </a:p>
        </p:txBody>
      </p:sp>
    </p:spTree>
    <p:extLst>
      <p:ext uri="{BB962C8B-B14F-4D97-AF65-F5344CB8AC3E}">
        <p14:creationId xmlns:p14="http://schemas.microsoft.com/office/powerpoint/2010/main" val="310070719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7" grpId="0" build="allAtOnce"/>
      <p:bldP spid="29" grpId="0" animBg="1"/>
      <p:bldP spid="30" grpId="0"/>
      <p:bldP spid="31" grpId="0"/>
      <p:bldP spid="20" grpId="0" animBg="1"/>
      <p:bldP spid="21" grpId="0"/>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4.8.1  </a:t>
            </a:r>
            <a:r>
              <a:rPr lang="zh-CN" altLang="en-US" sz="3200" b="1" dirty="0">
                <a:ea typeface="+mj-ea"/>
              </a:rPr>
              <a:t>局部对象构造顺序</a:t>
            </a:r>
            <a:endParaRPr lang="zh-CN" altLang="en-US" sz="3600" b="1" dirty="0">
              <a:latin typeface="+mj-ea"/>
              <a:ea typeface="+mj-ea"/>
            </a:endParaRPr>
          </a:p>
        </p:txBody>
      </p:sp>
      <p:sp>
        <p:nvSpPr>
          <p:cNvPr id="4" name="内容占位符 3"/>
          <p:cNvSpPr>
            <a:spLocks noGrp="1"/>
          </p:cNvSpPr>
          <p:nvPr>
            <p:ph idx="1"/>
          </p:nvPr>
        </p:nvSpPr>
        <p:spPr>
          <a:xfrm>
            <a:off x="701153" y="1781666"/>
            <a:ext cx="7741694" cy="4569878"/>
          </a:xfrm>
        </p:spPr>
        <p:txBody>
          <a:bodyPr>
            <a:noAutofit/>
          </a:bodyPr>
          <a:lstStyle/>
          <a:p>
            <a:pPr>
              <a:lnSpc>
                <a:spcPct val="90000"/>
              </a:lnSpc>
              <a:buFont typeface="Wingdings" panose="05000000000000000000" pitchFamily="2" charset="2"/>
              <a:buChar char="Ø"/>
              <a:defRPr/>
            </a:pPr>
            <a:r>
              <a:rPr lang="zh-CN" altLang="en-US" sz="2800" dirty="0"/>
              <a:t>局部对象，以声明的顺序构造  </a:t>
            </a:r>
            <a:r>
              <a:rPr lang="en-US" altLang="zh-CN" sz="2400" dirty="0">
                <a:solidFill>
                  <a:schemeClr val="accent6">
                    <a:lumMod val="75000"/>
                  </a:schemeClr>
                </a:solidFill>
              </a:rPr>
              <a:t>(wjp42.cpp)</a:t>
            </a:r>
            <a:endParaRPr lang="zh-CN" altLang="en-US" sz="2400" dirty="0">
              <a:solidFill>
                <a:schemeClr val="accent6">
                  <a:lumMod val="75000"/>
                </a:schemeClr>
              </a:solidFill>
            </a:endParaRPr>
          </a:p>
          <a:p>
            <a:pPr lvl="1">
              <a:spcBef>
                <a:spcPts val="1200"/>
              </a:spcBef>
              <a:defRPr/>
            </a:pPr>
            <a:r>
              <a:rPr lang="zh-CN" altLang="en-US" sz="2400" dirty="0"/>
              <a:t>局部动态对象，临时构造，用完释放</a:t>
            </a:r>
          </a:p>
          <a:p>
            <a:pPr lvl="1">
              <a:spcBef>
                <a:spcPts val="1200"/>
              </a:spcBef>
              <a:defRPr/>
            </a:pPr>
            <a:r>
              <a:rPr lang="zh-CN" altLang="en-US" sz="2400" dirty="0"/>
              <a:t>局部静态对象，第一次进入函数时构造一次</a:t>
            </a:r>
          </a:p>
          <a:p>
            <a:pPr lvl="2" indent="-427038">
              <a:spcBef>
                <a:spcPts val="1200"/>
              </a:spcBef>
              <a:buNone/>
              <a:defRPr/>
            </a:pPr>
            <a:r>
              <a:rPr lang="en-US" altLang="zh-CN" dirty="0">
                <a:solidFill>
                  <a:srgbClr val="0070C0"/>
                </a:solidFill>
              </a:rPr>
              <a:t>void </a:t>
            </a:r>
            <a:r>
              <a:rPr lang="en-US" altLang="zh-CN" dirty="0" err="1">
                <a:solidFill>
                  <a:srgbClr val="0070C0"/>
                </a:solidFill>
              </a:rPr>
              <a:t>fn</a:t>
            </a:r>
            <a:r>
              <a:rPr lang="en-US" altLang="zh-CN" dirty="0">
                <a:solidFill>
                  <a:srgbClr val="0070C0"/>
                </a:solidFill>
              </a:rPr>
              <a:t>()   </a:t>
            </a:r>
            <a:r>
              <a:rPr lang="en-US" altLang="zh-CN" sz="2000" dirty="0">
                <a:solidFill>
                  <a:schemeClr val="accent6">
                    <a:lumMod val="75000"/>
                  </a:schemeClr>
                </a:solidFill>
              </a:rPr>
              <a:t>//</a:t>
            </a:r>
            <a:r>
              <a:rPr lang="zh-CN" altLang="en-US" sz="2000" dirty="0">
                <a:solidFill>
                  <a:schemeClr val="accent6">
                    <a:lumMod val="75000"/>
                  </a:schemeClr>
                </a:solidFill>
              </a:rPr>
              <a:t>第一次执行时构造两个对象</a:t>
            </a:r>
            <a:endParaRPr lang="zh-CN" altLang="en-US" sz="1800" dirty="0">
              <a:solidFill>
                <a:schemeClr val="accent6">
                  <a:lumMod val="75000"/>
                </a:schemeClr>
              </a:solidFill>
            </a:endParaRPr>
          </a:p>
          <a:p>
            <a:pPr lvl="2" indent="-427038">
              <a:lnSpc>
                <a:spcPct val="90000"/>
              </a:lnSpc>
              <a:buNone/>
              <a:defRPr/>
            </a:pPr>
            <a:r>
              <a:rPr lang="en-US" altLang="zh-CN" dirty="0">
                <a:solidFill>
                  <a:srgbClr val="0070C0"/>
                </a:solidFill>
              </a:rPr>
              <a:t>{   </a:t>
            </a:r>
          </a:p>
          <a:p>
            <a:pPr lvl="2" indent="-427038">
              <a:lnSpc>
                <a:spcPct val="90000"/>
              </a:lnSpc>
              <a:spcBef>
                <a:spcPts val="600"/>
              </a:spcBef>
              <a:buNone/>
              <a:defRPr/>
            </a:pPr>
            <a:r>
              <a:rPr lang="en-US" altLang="zh-CN" dirty="0">
                <a:solidFill>
                  <a:srgbClr val="0070C0"/>
                </a:solidFill>
              </a:rPr>
              <a:t>      Student  s1; </a:t>
            </a:r>
          </a:p>
          <a:p>
            <a:pPr lvl="2" indent="-427038">
              <a:lnSpc>
                <a:spcPct val="90000"/>
              </a:lnSpc>
              <a:spcBef>
                <a:spcPts val="600"/>
              </a:spcBef>
              <a:buNone/>
              <a:defRPr/>
            </a:pPr>
            <a:r>
              <a:rPr lang="en-US" altLang="zh-CN" dirty="0">
                <a:solidFill>
                  <a:srgbClr val="0070C0"/>
                </a:solidFill>
              </a:rPr>
              <a:t>      static Student s2;</a:t>
            </a:r>
          </a:p>
          <a:p>
            <a:pPr lvl="2" indent="-427038">
              <a:lnSpc>
                <a:spcPct val="70000"/>
              </a:lnSpc>
              <a:spcBef>
                <a:spcPts val="600"/>
              </a:spcBef>
              <a:buNone/>
              <a:defRPr/>
            </a:pPr>
            <a:r>
              <a:rPr lang="en-US" altLang="zh-CN" dirty="0">
                <a:solidFill>
                  <a:srgbClr val="0070C0"/>
                </a:solidFill>
              </a:rPr>
              <a:t>      ……</a:t>
            </a:r>
          </a:p>
          <a:p>
            <a:pPr lvl="2" indent="-427038">
              <a:lnSpc>
                <a:spcPct val="90000"/>
              </a:lnSpc>
              <a:buNone/>
              <a:defRPr/>
            </a:pPr>
            <a:r>
              <a:rPr lang="en-US" altLang="zh-CN" dirty="0">
                <a:solidFill>
                  <a:srgbClr val="0070C0"/>
                </a:solidFill>
              </a:rPr>
              <a:t>}   </a:t>
            </a:r>
            <a:r>
              <a:rPr lang="en-US" altLang="zh-CN" sz="2000" dirty="0">
                <a:solidFill>
                  <a:schemeClr val="accent6">
                    <a:lumMod val="75000"/>
                  </a:schemeClr>
                </a:solidFill>
              </a:rPr>
              <a:t>//</a:t>
            </a:r>
            <a:r>
              <a:rPr lang="zh-CN" altLang="en-US" sz="2000" dirty="0">
                <a:solidFill>
                  <a:schemeClr val="accent6">
                    <a:lumMod val="75000"/>
                  </a:schemeClr>
                </a:solidFill>
              </a:rPr>
              <a:t>函数结束时</a:t>
            </a:r>
            <a:r>
              <a:rPr lang="en-US" altLang="zh-CN" sz="2000" dirty="0">
                <a:solidFill>
                  <a:schemeClr val="accent6">
                    <a:lumMod val="75000"/>
                  </a:schemeClr>
                </a:solidFill>
                <a:latin typeface="+mj-ea"/>
              </a:rPr>
              <a:t>s1</a:t>
            </a:r>
            <a:r>
              <a:rPr lang="zh-CN" altLang="en-US" sz="2000" dirty="0">
                <a:solidFill>
                  <a:schemeClr val="accent6">
                    <a:lumMod val="75000"/>
                  </a:schemeClr>
                </a:solidFill>
                <a:latin typeface="+mj-ea"/>
              </a:rPr>
              <a:t>析构</a:t>
            </a:r>
            <a:endParaRPr lang="en-US" altLang="zh-CN" sz="2000" dirty="0">
              <a:solidFill>
                <a:schemeClr val="accent6">
                  <a:lumMod val="75000"/>
                </a:schemeClr>
              </a:solidFill>
              <a:latin typeface="+mj-ea"/>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42</a:t>
            </a:fld>
            <a:endParaRPr kumimoji="1" lang="zh-CN" altLang="en-US"/>
          </a:p>
        </p:txBody>
      </p:sp>
    </p:spTree>
    <p:extLst>
      <p:ext uri="{BB962C8B-B14F-4D97-AF65-F5344CB8AC3E}">
        <p14:creationId xmlns:p14="http://schemas.microsoft.com/office/powerpoint/2010/main" val="342928931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15:09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4.8.2  </a:t>
            </a:r>
            <a:r>
              <a:rPr lang="zh-CN" altLang="en-US" sz="3200" b="1" dirty="0">
                <a:ea typeface="+mj-ea"/>
              </a:rPr>
              <a:t>全局对象构造顺序</a:t>
            </a:r>
            <a:endParaRPr lang="zh-CN" altLang="en-US" sz="3600" b="1" dirty="0">
              <a:latin typeface="+mj-ea"/>
              <a:ea typeface="+mj-ea"/>
            </a:endParaRPr>
          </a:p>
        </p:txBody>
      </p:sp>
      <p:sp>
        <p:nvSpPr>
          <p:cNvPr id="4" name="内容占位符 3"/>
          <p:cNvSpPr>
            <a:spLocks noGrp="1"/>
          </p:cNvSpPr>
          <p:nvPr>
            <p:ph idx="1"/>
          </p:nvPr>
        </p:nvSpPr>
        <p:spPr>
          <a:xfrm>
            <a:off x="701153" y="1693946"/>
            <a:ext cx="7741694" cy="4468316"/>
          </a:xfrm>
        </p:spPr>
        <p:txBody>
          <a:bodyPr>
            <a:noAutofit/>
          </a:bodyPr>
          <a:lstStyle/>
          <a:p>
            <a:pPr>
              <a:lnSpc>
                <a:spcPct val="110000"/>
              </a:lnSpc>
              <a:spcBef>
                <a:spcPts val="600"/>
              </a:spcBef>
              <a:buFont typeface="Wingdings" panose="05000000000000000000" pitchFamily="2" charset="2"/>
              <a:buChar char="Ø"/>
              <a:defRPr/>
            </a:pPr>
            <a:r>
              <a:rPr lang="zh-CN" altLang="en-US" sz="2800" dirty="0"/>
              <a:t>全局对象在</a:t>
            </a:r>
            <a:r>
              <a:rPr lang="en-US" altLang="zh-CN" sz="2800" dirty="0"/>
              <a:t>main()</a:t>
            </a:r>
            <a:r>
              <a:rPr lang="zh-CN" altLang="en-US" sz="2800" dirty="0"/>
              <a:t>函数之前构造</a:t>
            </a:r>
            <a:endParaRPr lang="zh-CN" altLang="en-US" sz="2400" dirty="0">
              <a:solidFill>
                <a:schemeClr val="accent6">
                  <a:lumMod val="75000"/>
                </a:schemeClr>
              </a:solidFill>
            </a:endParaRPr>
          </a:p>
          <a:p>
            <a:pPr marL="457200" lvl="1" indent="0">
              <a:lnSpc>
                <a:spcPct val="110000"/>
              </a:lnSpc>
              <a:spcBef>
                <a:spcPts val="600"/>
              </a:spcBef>
              <a:buNone/>
              <a:defRPr/>
            </a:pPr>
            <a:r>
              <a:rPr lang="zh-CN" altLang="en-US" sz="2400" dirty="0"/>
              <a:t>若构造函数有错误，很难通过调试发现</a:t>
            </a:r>
          </a:p>
          <a:p>
            <a:pPr>
              <a:lnSpc>
                <a:spcPct val="110000"/>
              </a:lnSpc>
              <a:spcBef>
                <a:spcPts val="600"/>
              </a:spcBef>
              <a:buFont typeface="Wingdings" panose="05000000000000000000" pitchFamily="2" charset="2"/>
              <a:buChar char="Ø"/>
              <a:defRPr/>
            </a:pPr>
            <a:r>
              <a:rPr lang="zh-CN" altLang="en-US" sz="3000" dirty="0"/>
              <a:t>全局对象构造时，没有一定的顺序</a:t>
            </a:r>
          </a:p>
          <a:p>
            <a:pPr marL="804863" lvl="1" indent="-268288">
              <a:lnSpc>
                <a:spcPct val="110000"/>
              </a:lnSpc>
              <a:spcBef>
                <a:spcPts val="600"/>
              </a:spcBef>
            </a:pPr>
            <a:r>
              <a:rPr lang="zh-CN" altLang="en-US" sz="2400" dirty="0"/>
              <a:t>原因：可能不同文件中都定义全局对象</a:t>
            </a:r>
            <a:endParaRPr lang="en-US" altLang="zh-CN" sz="2400" dirty="0"/>
          </a:p>
          <a:p>
            <a:pPr marL="804863" lvl="1" indent="-268288">
              <a:lnSpc>
                <a:spcPct val="110000"/>
              </a:lnSpc>
              <a:spcBef>
                <a:spcPts val="600"/>
              </a:spcBef>
            </a:pPr>
            <a:endParaRPr lang="en-US" altLang="zh-CN" sz="2600" dirty="0"/>
          </a:p>
          <a:p>
            <a:pPr marL="804863" lvl="1" indent="-268288">
              <a:lnSpc>
                <a:spcPct val="110000"/>
              </a:lnSpc>
              <a:spcBef>
                <a:spcPts val="600"/>
              </a:spcBef>
            </a:pPr>
            <a:endParaRPr lang="en-US" altLang="zh-CN" sz="2600" dirty="0"/>
          </a:p>
          <a:p>
            <a:pPr marL="804863" lvl="1" indent="-268288">
              <a:lnSpc>
                <a:spcPct val="110000"/>
              </a:lnSpc>
              <a:spcBef>
                <a:spcPts val="3000"/>
              </a:spcBef>
            </a:pPr>
            <a:r>
              <a:rPr lang="zh-CN" altLang="en-US" sz="2400" dirty="0"/>
              <a:t>因此，不允许一个全局对象初始化时访问另一个全局对象</a:t>
            </a:r>
          </a:p>
          <a:p>
            <a:pPr lvl="2" indent="-427038">
              <a:lnSpc>
                <a:spcPct val="90000"/>
              </a:lnSpc>
              <a:buNone/>
              <a:defRPr/>
            </a:pPr>
            <a:endParaRPr lang="en-US" altLang="zh-CN" sz="2400" dirty="0">
              <a:solidFill>
                <a:schemeClr val="accent6">
                  <a:lumMod val="75000"/>
                </a:schemeClr>
              </a:solidFill>
              <a:latin typeface="+mj-ea"/>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43</a:t>
            </a:fld>
            <a:endParaRPr kumimoji="1" lang="zh-CN" altLang="en-US"/>
          </a:p>
        </p:txBody>
      </p:sp>
      <p:sp>
        <p:nvSpPr>
          <p:cNvPr id="5" name="文本框 4">
            <a:extLst>
              <a:ext uri="{FF2B5EF4-FFF2-40B4-BE49-F238E27FC236}">
                <a16:creationId xmlns:a16="http://schemas.microsoft.com/office/drawing/2014/main" id="{C4B289FF-3C25-4A05-965F-88211FA6C2A4}"/>
              </a:ext>
            </a:extLst>
          </p:cNvPr>
          <p:cNvSpPr txBox="1"/>
          <p:nvPr/>
        </p:nvSpPr>
        <p:spPr>
          <a:xfrm>
            <a:off x="2001209" y="3980263"/>
            <a:ext cx="1819488" cy="923330"/>
          </a:xfrm>
          <a:prstGeom prst="rect">
            <a:avLst/>
          </a:prstGeom>
          <a:noFill/>
          <a:ln>
            <a:solidFill>
              <a:schemeClr val="tx1"/>
            </a:solidFill>
            <a:prstDash val="dashDot"/>
          </a:ln>
        </p:spPr>
        <p:txBody>
          <a:bodyPr wrap="square" rtlCol="0">
            <a:spAutoFit/>
          </a:bodyPr>
          <a:lstStyle/>
          <a:p>
            <a:pPr>
              <a:lnSpc>
                <a:spcPct val="150000"/>
              </a:lnSpc>
            </a:pPr>
            <a:r>
              <a:rPr lang="en-US" altLang="zh-CN" dirty="0">
                <a:solidFill>
                  <a:srgbClr val="0070C0"/>
                </a:solidFill>
              </a:rPr>
              <a:t>Student  s1;</a:t>
            </a:r>
          </a:p>
          <a:p>
            <a:r>
              <a:rPr lang="en-US" altLang="zh-CN" dirty="0">
                <a:solidFill>
                  <a:srgbClr val="0070C0"/>
                </a:solidFill>
              </a:rPr>
              <a:t>……</a:t>
            </a:r>
          </a:p>
          <a:p>
            <a:endParaRPr lang="zh-CN" altLang="en-US" sz="900" dirty="0"/>
          </a:p>
        </p:txBody>
      </p:sp>
      <p:sp>
        <p:nvSpPr>
          <p:cNvPr id="8" name="文本框 7">
            <a:extLst>
              <a:ext uri="{FF2B5EF4-FFF2-40B4-BE49-F238E27FC236}">
                <a16:creationId xmlns:a16="http://schemas.microsoft.com/office/drawing/2014/main" id="{99318645-E082-4A90-94B0-EB55EED9F0AE}"/>
              </a:ext>
            </a:extLst>
          </p:cNvPr>
          <p:cNvSpPr txBox="1"/>
          <p:nvPr/>
        </p:nvSpPr>
        <p:spPr>
          <a:xfrm>
            <a:off x="4923313" y="3980263"/>
            <a:ext cx="1819488" cy="923330"/>
          </a:xfrm>
          <a:prstGeom prst="rect">
            <a:avLst/>
          </a:prstGeom>
          <a:noFill/>
          <a:ln>
            <a:solidFill>
              <a:schemeClr val="tx1"/>
            </a:solidFill>
            <a:prstDash val="dashDot"/>
          </a:ln>
        </p:spPr>
        <p:txBody>
          <a:bodyPr wrap="square" rtlCol="0">
            <a:spAutoFit/>
          </a:bodyPr>
          <a:lstStyle/>
          <a:p>
            <a:pPr>
              <a:lnSpc>
                <a:spcPct val="150000"/>
              </a:lnSpc>
            </a:pPr>
            <a:r>
              <a:rPr lang="en-US" altLang="zh-CN" dirty="0">
                <a:solidFill>
                  <a:srgbClr val="0070C0"/>
                </a:solidFill>
              </a:rPr>
              <a:t>Student  s2;</a:t>
            </a:r>
          </a:p>
          <a:p>
            <a:r>
              <a:rPr lang="en-US" altLang="zh-CN" dirty="0">
                <a:solidFill>
                  <a:srgbClr val="0070C0"/>
                </a:solidFill>
              </a:rPr>
              <a:t>……</a:t>
            </a:r>
          </a:p>
          <a:p>
            <a:endParaRPr lang="zh-CN" altLang="en-US" sz="900" dirty="0"/>
          </a:p>
        </p:txBody>
      </p:sp>
    </p:spTree>
    <p:extLst>
      <p:ext uri="{BB962C8B-B14F-4D97-AF65-F5344CB8AC3E}">
        <p14:creationId xmlns:p14="http://schemas.microsoft.com/office/powerpoint/2010/main" val="24433529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15:30</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4.8.3  </a:t>
            </a:r>
            <a:r>
              <a:rPr lang="zh-CN" altLang="en-US" sz="3200" b="1" dirty="0">
                <a:ea typeface="+mj-ea"/>
              </a:rPr>
              <a:t>类成员的构造和析构顺序</a:t>
            </a:r>
            <a:endParaRPr lang="zh-CN" altLang="en-US" sz="3600" b="1" dirty="0">
              <a:latin typeface="+mj-ea"/>
              <a:ea typeface="+mj-ea"/>
            </a:endParaRPr>
          </a:p>
        </p:txBody>
      </p:sp>
      <p:sp>
        <p:nvSpPr>
          <p:cNvPr id="4" name="内容占位符 3"/>
          <p:cNvSpPr>
            <a:spLocks noGrp="1"/>
          </p:cNvSpPr>
          <p:nvPr>
            <p:ph idx="1"/>
          </p:nvPr>
        </p:nvSpPr>
        <p:spPr>
          <a:xfrm>
            <a:off x="628964" y="1669774"/>
            <a:ext cx="7741694" cy="4686576"/>
          </a:xfrm>
        </p:spPr>
        <p:txBody>
          <a:bodyPr>
            <a:noAutofit/>
          </a:bodyPr>
          <a:lstStyle/>
          <a:p>
            <a:pPr>
              <a:buFont typeface="Wingdings" panose="05000000000000000000" pitchFamily="2" charset="2"/>
              <a:buChar char="Ø"/>
              <a:defRPr/>
            </a:pPr>
            <a:r>
              <a:rPr lang="zh-CN" altLang="en-US" sz="2600" dirty="0"/>
              <a:t>成员构造顺序以在类中声明的顺序为准</a:t>
            </a:r>
          </a:p>
          <a:p>
            <a:pPr marL="1466850" lvl="2" indent="-609600">
              <a:lnSpc>
                <a:spcPct val="90000"/>
              </a:lnSpc>
              <a:buNone/>
              <a:defRPr/>
            </a:pPr>
            <a:r>
              <a:rPr lang="en-US" altLang="zh-CN" sz="2000" dirty="0">
                <a:solidFill>
                  <a:srgbClr val="0070C0"/>
                </a:solidFill>
              </a:rPr>
              <a:t>class A{</a:t>
            </a:r>
          </a:p>
          <a:p>
            <a:pPr marL="1466850" lvl="2" indent="-609600">
              <a:lnSpc>
                <a:spcPct val="90000"/>
              </a:lnSpc>
              <a:spcBef>
                <a:spcPts val="0"/>
              </a:spcBef>
              <a:buNone/>
              <a:defRPr/>
            </a:pPr>
            <a:r>
              <a:rPr lang="en-US" altLang="zh-CN" sz="2000" dirty="0">
                <a:solidFill>
                  <a:srgbClr val="0070C0"/>
                </a:solidFill>
              </a:rPr>
              <a:t>public:</a:t>
            </a:r>
          </a:p>
          <a:p>
            <a:pPr marL="1466850" lvl="2" indent="-609600">
              <a:lnSpc>
                <a:spcPct val="90000"/>
              </a:lnSpc>
              <a:spcBef>
                <a:spcPts val="0"/>
              </a:spcBef>
              <a:buNone/>
              <a:defRPr/>
            </a:pPr>
            <a:r>
              <a:rPr lang="en-US" altLang="zh-CN" sz="2000" dirty="0">
                <a:solidFill>
                  <a:srgbClr val="0070C0"/>
                </a:solidFill>
              </a:rPr>
              <a:t>       A(int j)</a:t>
            </a:r>
            <a:r>
              <a:rPr lang="en-US" altLang="zh-CN" sz="1600" dirty="0">
                <a:solidFill>
                  <a:srgbClr val="0070C0"/>
                </a:solidFill>
              </a:rPr>
              <a:t> </a:t>
            </a:r>
            <a:r>
              <a:rPr lang="en-US" altLang="zh-CN" sz="2000" b="1" dirty="0">
                <a:solidFill>
                  <a:srgbClr val="0070C0"/>
                </a:solidFill>
              </a:rPr>
              <a:t>:</a:t>
            </a:r>
            <a:r>
              <a:rPr lang="en-US" altLang="zh-CN" sz="1600" dirty="0">
                <a:solidFill>
                  <a:srgbClr val="0070C0"/>
                </a:solidFill>
              </a:rPr>
              <a:t> </a:t>
            </a:r>
            <a:r>
              <a:rPr lang="en-US" altLang="zh-CN" sz="2000" dirty="0">
                <a:solidFill>
                  <a:srgbClr val="0070C0"/>
                </a:solidFill>
              </a:rPr>
              <a:t>age(j), num(age+1)</a:t>
            </a:r>
          </a:p>
          <a:p>
            <a:pPr marL="1466850" lvl="2" indent="-609600">
              <a:lnSpc>
                <a:spcPct val="90000"/>
              </a:lnSpc>
              <a:spcBef>
                <a:spcPts val="0"/>
              </a:spcBef>
              <a:buNone/>
              <a:defRPr/>
            </a:pPr>
            <a:r>
              <a:rPr lang="en-US" altLang="zh-CN" sz="2000" dirty="0">
                <a:solidFill>
                  <a:srgbClr val="0070C0"/>
                </a:solidFill>
              </a:rPr>
              <a:t>       {</a:t>
            </a:r>
            <a:r>
              <a:rPr lang="en-US" altLang="zh-CN" sz="2000" dirty="0" err="1">
                <a:solidFill>
                  <a:srgbClr val="0070C0"/>
                </a:solidFill>
              </a:rPr>
              <a:t>cout</a:t>
            </a:r>
            <a:r>
              <a:rPr lang="en-US" altLang="zh-CN" sz="2000" dirty="0">
                <a:solidFill>
                  <a:srgbClr val="0070C0"/>
                </a:solidFill>
              </a:rPr>
              <a:t>&lt;&lt;age&lt;&lt;" "&lt;&lt;num&lt;&lt;</a:t>
            </a:r>
            <a:r>
              <a:rPr lang="en-US" altLang="zh-CN" sz="2000" dirty="0" err="1">
                <a:solidFill>
                  <a:srgbClr val="0070C0"/>
                </a:solidFill>
              </a:rPr>
              <a:t>endl</a:t>
            </a:r>
            <a:r>
              <a:rPr lang="en-US" altLang="zh-CN" sz="2000" dirty="0">
                <a:solidFill>
                  <a:srgbClr val="0070C0"/>
                </a:solidFill>
              </a:rPr>
              <a:t>;}</a:t>
            </a:r>
          </a:p>
          <a:p>
            <a:pPr marL="1466850" lvl="2" indent="-609600">
              <a:lnSpc>
                <a:spcPct val="90000"/>
              </a:lnSpc>
              <a:spcBef>
                <a:spcPts val="0"/>
              </a:spcBef>
              <a:buNone/>
              <a:defRPr/>
            </a:pPr>
            <a:r>
              <a:rPr lang="en-US" altLang="zh-CN" sz="2000" dirty="0">
                <a:solidFill>
                  <a:srgbClr val="0070C0"/>
                </a:solidFill>
              </a:rPr>
              <a:t>protected:</a:t>
            </a:r>
          </a:p>
          <a:p>
            <a:pPr marL="1466850" lvl="2" indent="-609600">
              <a:lnSpc>
                <a:spcPct val="90000"/>
              </a:lnSpc>
              <a:spcBef>
                <a:spcPts val="0"/>
              </a:spcBef>
              <a:buNone/>
              <a:defRPr/>
            </a:pPr>
            <a:r>
              <a:rPr lang="en-US" altLang="zh-CN" sz="2000" dirty="0">
                <a:solidFill>
                  <a:srgbClr val="0070C0"/>
                </a:solidFill>
              </a:rPr>
              <a:t>       int num;</a:t>
            </a:r>
          </a:p>
          <a:p>
            <a:pPr marL="1466850" lvl="2" indent="-609600">
              <a:lnSpc>
                <a:spcPct val="70000"/>
              </a:lnSpc>
              <a:spcBef>
                <a:spcPts val="0"/>
              </a:spcBef>
              <a:buNone/>
              <a:defRPr/>
            </a:pPr>
            <a:r>
              <a:rPr lang="en-US" altLang="zh-CN" sz="2000" dirty="0">
                <a:solidFill>
                  <a:srgbClr val="0070C0"/>
                </a:solidFill>
              </a:rPr>
              <a:t>       int age;</a:t>
            </a:r>
          </a:p>
          <a:p>
            <a:pPr marL="1466850" lvl="2" indent="-609600">
              <a:lnSpc>
                <a:spcPct val="70000"/>
              </a:lnSpc>
              <a:spcBef>
                <a:spcPts val="0"/>
              </a:spcBef>
              <a:buNone/>
              <a:defRPr/>
            </a:pPr>
            <a:r>
              <a:rPr lang="en-US" altLang="zh-CN" dirty="0">
                <a:solidFill>
                  <a:srgbClr val="0070C0"/>
                </a:solidFill>
              </a:rPr>
              <a:t>};</a:t>
            </a:r>
          </a:p>
          <a:p>
            <a:pPr marL="1466850" lvl="2" indent="-609600">
              <a:spcBef>
                <a:spcPts val="600"/>
              </a:spcBef>
              <a:buNone/>
              <a:defRPr/>
            </a:pPr>
            <a:r>
              <a:rPr lang="en-US" altLang="zh-CN" sz="2000" dirty="0">
                <a:solidFill>
                  <a:srgbClr val="0000FF"/>
                </a:solidFill>
              </a:rPr>
              <a:t>int main()</a:t>
            </a:r>
          </a:p>
          <a:p>
            <a:pPr marL="1466850" lvl="2" indent="-609600">
              <a:lnSpc>
                <a:spcPct val="70000"/>
              </a:lnSpc>
              <a:spcBef>
                <a:spcPts val="0"/>
              </a:spcBef>
              <a:buNone/>
              <a:defRPr/>
            </a:pPr>
            <a:r>
              <a:rPr lang="en-US" altLang="zh-CN" sz="2000" dirty="0">
                <a:solidFill>
                  <a:srgbClr val="0000FF"/>
                </a:solidFill>
              </a:rPr>
              <a:t>{</a:t>
            </a:r>
          </a:p>
          <a:p>
            <a:pPr marL="1466850" lvl="2" indent="-609600">
              <a:lnSpc>
                <a:spcPct val="70000"/>
              </a:lnSpc>
              <a:spcBef>
                <a:spcPts val="0"/>
              </a:spcBef>
              <a:buNone/>
              <a:defRPr/>
            </a:pPr>
            <a:r>
              <a:rPr lang="en-US" altLang="zh-CN" sz="2000" dirty="0">
                <a:solidFill>
                  <a:srgbClr val="0000FF"/>
                </a:solidFill>
              </a:rPr>
              <a:t>       A  a(15);</a:t>
            </a:r>
          </a:p>
          <a:p>
            <a:pPr marL="1466850" lvl="2" indent="-609600">
              <a:lnSpc>
                <a:spcPct val="70000"/>
              </a:lnSpc>
              <a:spcBef>
                <a:spcPts val="0"/>
              </a:spcBef>
              <a:buNone/>
              <a:defRPr/>
            </a:pPr>
            <a:r>
              <a:rPr lang="en-US" altLang="zh-CN" sz="2000" dirty="0">
                <a:solidFill>
                  <a:srgbClr val="0000FF"/>
                </a:solidFill>
              </a:rPr>
              <a:t>       return 0;</a:t>
            </a:r>
          </a:p>
          <a:p>
            <a:pPr marL="1466850" lvl="2" indent="-609600">
              <a:lnSpc>
                <a:spcPct val="70000"/>
              </a:lnSpc>
              <a:spcBef>
                <a:spcPts val="0"/>
              </a:spcBef>
              <a:buNone/>
              <a:defRPr/>
            </a:pPr>
            <a:r>
              <a:rPr lang="en-US" altLang="zh-CN" sz="2000" dirty="0">
                <a:solidFill>
                  <a:srgbClr val="0000FF"/>
                </a:solidFill>
              </a:rPr>
              <a:t>}</a:t>
            </a:r>
            <a:endParaRPr lang="en-US" altLang="zh-CN" sz="2800" dirty="0">
              <a:solidFill>
                <a:srgbClr val="0000FF"/>
              </a:solidFill>
            </a:endParaRPr>
          </a:p>
          <a:p>
            <a:pPr>
              <a:lnSpc>
                <a:spcPct val="90000"/>
              </a:lnSpc>
              <a:spcBef>
                <a:spcPts val="1200"/>
              </a:spcBef>
              <a:buFont typeface="Wingdings" panose="05000000000000000000" pitchFamily="2" charset="2"/>
              <a:buChar char="Ø"/>
              <a:defRPr/>
            </a:pPr>
            <a:r>
              <a:rPr lang="zh-CN" altLang="en-US" sz="2600" dirty="0"/>
              <a:t>析构函数的析构顺序与构造函数相反</a:t>
            </a:r>
          </a:p>
          <a:p>
            <a:pPr lvl="2" indent="-427038">
              <a:lnSpc>
                <a:spcPct val="90000"/>
              </a:lnSpc>
              <a:buNone/>
              <a:defRPr/>
            </a:pPr>
            <a:endParaRPr lang="en-US" altLang="zh-CN" sz="2400" dirty="0">
              <a:solidFill>
                <a:schemeClr val="accent6">
                  <a:lumMod val="75000"/>
                </a:schemeClr>
              </a:solidFill>
              <a:latin typeface="+mj-ea"/>
            </a:endParaRP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44</a:t>
            </a:fld>
            <a:endParaRPr kumimoji="1" lang="zh-CN" altLang="en-US"/>
          </a:p>
        </p:txBody>
      </p:sp>
      <p:sp>
        <p:nvSpPr>
          <p:cNvPr id="6" name="标注: 弯曲线形 5">
            <a:extLst>
              <a:ext uri="{FF2B5EF4-FFF2-40B4-BE49-F238E27FC236}">
                <a16:creationId xmlns:a16="http://schemas.microsoft.com/office/drawing/2014/main" id="{903B2EDF-A0A4-4618-B3D0-D737DC1D1F45}"/>
              </a:ext>
            </a:extLst>
          </p:cNvPr>
          <p:cNvSpPr/>
          <p:nvPr/>
        </p:nvSpPr>
        <p:spPr>
          <a:xfrm>
            <a:off x="5304182" y="4229101"/>
            <a:ext cx="2067339" cy="844826"/>
          </a:xfrm>
          <a:prstGeom prst="borderCallout2">
            <a:avLst>
              <a:gd name="adj1" fmla="val 18750"/>
              <a:gd name="adj2" fmla="val -8333"/>
              <a:gd name="adj3" fmla="val 18750"/>
              <a:gd name="adj4" fmla="val -16667"/>
              <a:gd name="adj5" fmla="val 87794"/>
              <a:gd name="adj6" fmla="val -102917"/>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rgbClr val="FFFF00"/>
                </a:solidFill>
                <a:latin typeface="Times New Roman" panose="02020603050405020304" pitchFamily="18" charset="0"/>
                <a:ea typeface="+mj-ea"/>
                <a:cs typeface="Times New Roman" panose="02020603050405020304" pitchFamily="18" charset="0"/>
              </a:rPr>
              <a:t>程序的运行结果：</a:t>
            </a:r>
            <a:endParaRPr lang="en-US" altLang="zh-CN" dirty="0">
              <a:solidFill>
                <a:srgbClr val="FFFF00"/>
              </a:solidFill>
              <a:latin typeface="Times New Roman" panose="02020603050405020304" pitchFamily="18" charset="0"/>
              <a:ea typeface="+mj-ea"/>
              <a:cs typeface="Times New Roman" panose="02020603050405020304" pitchFamily="18" charset="0"/>
            </a:endParaRPr>
          </a:p>
          <a:p>
            <a:r>
              <a:rPr lang="en-US" altLang="zh-CN" dirty="0">
                <a:solidFill>
                  <a:schemeClr val="bg1"/>
                </a:solidFill>
                <a:latin typeface="Times New Roman" panose="02020603050405020304" pitchFamily="18" charset="0"/>
                <a:ea typeface="+mj-ea"/>
                <a:cs typeface="Times New Roman" panose="02020603050405020304" pitchFamily="18" charset="0"/>
              </a:rPr>
              <a:t>15  </a:t>
            </a:r>
            <a:r>
              <a:rPr lang="zh-CN" altLang="en-US" dirty="0">
                <a:solidFill>
                  <a:schemeClr val="bg1"/>
                </a:solidFill>
                <a:latin typeface="Times New Roman" panose="02020603050405020304" pitchFamily="18" charset="0"/>
                <a:ea typeface="+mj-ea"/>
                <a:cs typeface="Times New Roman" panose="02020603050405020304" pitchFamily="18" charset="0"/>
              </a:rPr>
              <a:t>不确定值</a:t>
            </a:r>
          </a:p>
        </p:txBody>
      </p:sp>
    </p:spTree>
    <p:extLst>
      <p:ext uri="{BB962C8B-B14F-4D97-AF65-F5344CB8AC3E}">
        <p14:creationId xmlns:p14="http://schemas.microsoft.com/office/powerpoint/2010/main" val="39570922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500"/>
                                        <p:tgtEl>
                                          <p:spTgt spid="4">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500"/>
                                        <p:tgtEl>
                                          <p:spTgt spid="4">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fade">
                                      <p:cBhvr>
                                        <p:cTn id="53" dur="500"/>
                                        <p:tgtEl>
                                          <p:spTgt spid="4">
                                            <p:txEl>
                                              <p:pRg st="12" end="1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3" end="13"/>
                                            </p:txEl>
                                          </p:spTgt>
                                        </p:tgtEl>
                                        <p:attrNameLst>
                                          <p:attrName>style.visibility</p:attrName>
                                        </p:attrNameLst>
                                      </p:cBhvr>
                                      <p:to>
                                        <p:strVal val="visible"/>
                                      </p:to>
                                    </p:set>
                                    <p:animEffect transition="in" filter="fade">
                                      <p:cBhvr>
                                        <p:cTn id="56" dur="500"/>
                                        <p:tgtEl>
                                          <p:spTgt spid="4">
                                            <p:txEl>
                                              <p:pRg st="13" end="13"/>
                                            </p:txEl>
                                          </p:spTgt>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4">
                                            <p:txEl>
                                              <p:pRg st="14" end="14"/>
                                            </p:txEl>
                                          </p:spTgt>
                                        </p:tgtEl>
                                        <p:attrNameLst>
                                          <p:attrName>style.visibility</p:attrName>
                                        </p:attrNameLst>
                                      </p:cBhvr>
                                      <p:to>
                                        <p:strVal val="visible"/>
                                      </p:to>
                                    </p:set>
                                    <p:animEffect transition="in" filter="fade">
                                      <p:cBhvr>
                                        <p:cTn id="68"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6"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92507E7-3091-4DCE-BDF0-762A2B0C9C7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63F3B9-6CF4-E94A-98DA-10393CF60C60}" type="slidenum">
              <a:rPr kumimoji="1" lang="zh-CN" altLang="en-US" sz="1200" b="0" i="0" u="none" strike="noStrike" kern="1200" cap="none" spc="0" normalizeH="0" baseline="0" noProof="0" smtClean="0">
                <a:ln>
                  <a:noFill/>
                </a:ln>
                <a:solidFill>
                  <a:prstClr val="black"/>
                </a:solidFill>
                <a:effectLst/>
                <a:uLnTx/>
                <a:uFillTx/>
                <a:latin typeface="Cambria"/>
                <a:ea typeface="黑体" panose="02010609060101010101" pitchFamily="49"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1" lang="zh-CN" altLang="en-US" sz="1200" b="0" i="0" u="none" strike="noStrike" kern="1200" cap="none" spc="0" normalizeH="0" baseline="0" noProof="0">
              <a:ln>
                <a:noFill/>
              </a:ln>
              <a:solidFill>
                <a:prstClr val="black"/>
              </a:solidFill>
              <a:effectLst/>
              <a:uLnTx/>
              <a:uFillTx/>
              <a:latin typeface="Cambria"/>
              <a:ea typeface="黑体" panose="02010609060101010101" pitchFamily="49" charset="-122"/>
              <a:cs typeface="+mn-cs"/>
            </a:endParaRPr>
          </a:p>
        </p:txBody>
      </p:sp>
      <p:sp>
        <p:nvSpPr>
          <p:cNvPr id="11" name="日期占位符 3">
            <a:extLst>
              <a:ext uri="{FF2B5EF4-FFF2-40B4-BE49-F238E27FC236}">
                <a16:creationId xmlns:a16="http://schemas.microsoft.com/office/drawing/2014/main" id="{7D820DB4-DD72-44D6-B80E-E12FDD1E5CEB}"/>
              </a:ext>
            </a:extLst>
          </p:cNvPr>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1221D745-D6BD-4D9B-AE87-1FF2A55596CA}" type="datetime10">
              <a:rPr kumimoji="1" lang="zh-CN" altLang="en-US" sz="1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15:09</a:t>
            </a:fld>
            <a:endParaRPr kumimoji="1" lang="en-US" altLang="zh-CN" sz="1400" b="0" i="0" u="none" strike="noStrike" kern="1200" cap="none" spc="0" normalizeH="0" baseline="0" noProof="0" dirty="0">
              <a:ln>
                <a:noFill/>
              </a:ln>
              <a:solidFill>
                <a:prstClr val="black"/>
              </a:solidFill>
              <a:effectLst/>
              <a:uLnTx/>
              <a:uFillTx/>
              <a:latin typeface="Times New Roman" pitchFamily="18" charset="0"/>
              <a:ea typeface="宋体" charset="-122"/>
              <a:cs typeface="+mn-cs"/>
            </a:endParaRPr>
          </a:p>
        </p:txBody>
      </p:sp>
      <p:sp>
        <p:nvSpPr>
          <p:cNvPr id="8" name="Rectangle 18">
            <a:extLst>
              <a:ext uri="{FF2B5EF4-FFF2-40B4-BE49-F238E27FC236}">
                <a16:creationId xmlns:a16="http://schemas.microsoft.com/office/drawing/2014/main" id="{2FF0DC59-DB2C-4AFF-9630-CC833EF8D7D6}"/>
              </a:ext>
            </a:extLst>
          </p:cNvPr>
          <p:cNvSpPr txBox="1">
            <a:spLocks noChangeArrowheads="1"/>
          </p:cNvSpPr>
          <p:nvPr/>
        </p:nvSpPr>
        <p:spPr>
          <a:xfrm>
            <a:off x="457200" y="1721736"/>
            <a:ext cx="8208962" cy="4895850"/>
          </a:xfrm>
          <a:prstGeom prst="rect">
            <a:avLst/>
          </a:prstGeom>
        </p:spPr>
        <p:txBody>
          <a:bodyPr vert="horz" lIns="91440" tIns="45720" rIns="91440" bIns="45720" rtlCol="0">
            <a:normAutofit/>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368300">
              <a:lnSpc>
                <a:spcPct val="150000"/>
              </a:lnSpc>
              <a:spcBef>
                <a:spcPts val="1200"/>
              </a:spcBef>
              <a:buNone/>
              <a:defRPr/>
            </a:pPr>
            <a:r>
              <a:rPr lang="en-US" altLang="zh-CN" dirty="0"/>
              <a:t>Online Judge:  2808, 2809, 2810</a:t>
            </a:r>
          </a:p>
          <a:p>
            <a:pPr marL="457200" lvl="1" indent="0">
              <a:buNone/>
              <a:defRPr/>
            </a:pPr>
            <a:endParaRPr lang="zh-CN" altLang="zh-CN" sz="3600" dirty="0">
              <a:solidFill>
                <a:schemeClr val="tx2"/>
              </a:solidFill>
            </a:endParaRPr>
          </a:p>
        </p:txBody>
      </p:sp>
      <p:sp>
        <p:nvSpPr>
          <p:cNvPr id="9" name="Rectangle 19">
            <a:extLst>
              <a:ext uri="{FF2B5EF4-FFF2-40B4-BE49-F238E27FC236}">
                <a16:creationId xmlns:a16="http://schemas.microsoft.com/office/drawing/2014/main" id="{256C5519-E9E5-4E80-B7A9-7079BE9C895B}"/>
              </a:ext>
            </a:extLst>
          </p:cNvPr>
          <p:cNvSpPr>
            <a:spLocks noGrp="1" noChangeArrowheads="1"/>
          </p:cNvSpPr>
          <p:nvPr>
            <p:ph type="title"/>
          </p:nvPr>
        </p:nvSpPr>
        <p:spPr>
          <a:xfrm>
            <a:off x="827088" y="333375"/>
            <a:ext cx="7543800" cy="1079500"/>
          </a:xfrm>
        </p:spPr>
        <p:txBody>
          <a:bodyPr>
            <a:normAutofit/>
          </a:bodyPr>
          <a:lstStyle/>
          <a:p>
            <a:pPr>
              <a:defRPr/>
            </a:pPr>
            <a:r>
              <a:rPr lang="zh-CN" altLang="en-US" dirty="0"/>
              <a:t>作 业</a:t>
            </a:r>
            <a:endParaRPr lang="zh-CN" altLang="en-US" sz="3200" dirty="0"/>
          </a:p>
        </p:txBody>
      </p:sp>
    </p:spTree>
    <p:extLst>
      <p:ext uri="{BB962C8B-B14F-4D97-AF65-F5344CB8AC3E}">
        <p14:creationId xmlns:p14="http://schemas.microsoft.com/office/powerpoint/2010/main" val="3108672810"/>
      </p:ext>
    </p:extLst>
  </p:cSld>
  <p:clrMapOvr>
    <a:masterClrMapping/>
  </p:clrMapOvr>
  <p:transition>
    <p:blind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92507E7-3091-4DCE-BDF0-762A2B0C9C7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63F3B9-6CF4-E94A-98DA-10393CF60C60}" type="slidenum">
              <a:rPr kumimoji="1" lang="zh-CN" altLang="en-US" sz="1200" b="0" i="0" u="none" strike="noStrike" kern="1200" cap="none" spc="0" normalizeH="0" baseline="0" noProof="0" smtClean="0">
                <a:ln>
                  <a:noFill/>
                </a:ln>
                <a:solidFill>
                  <a:prstClr val="black"/>
                </a:solidFill>
                <a:effectLst/>
                <a:uLnTx/>
                <a:uFillTx/>
                <a:latin typeface="Cambria"/>
                <a:ea typeface="黑体" panose="02010609060101010101" pitchFamily="49"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Cambria"/>
              <a:ea typeface="黑体" panose="02010609060101010101" pitchFamily="49" charset="-122"/>
              <a:cs typeface="+mn-cs"/>
            </a:endParaRPr>
          </a:p>
        </p:txBody>
      </p:sp>
      <p:sp>
        <p:nvSpPr>
          <p:cNvPr id="11" name="日期占位符 3">
            <a:extLst>
              <a:ext uri="{FF2B5EF4-FFF2-40B4-BE49-F238E27FC236}">
                <a16:creationId xmlns:a16="http://schemas.microsoft.com/office/drawing/2014/main" id="{7D820DB4-DD72-44D6-B80E-E12FDD1E5CEB}"/>
              </a:ext>
            </a:extLst>
          </p:cNvPr>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1221D745-D6BD-4D9B-AE87-1FF2A55596CA}" type="datetime10">
              <a:rPr kumimoji="1" lang="zh-CN" altLang="en-US" sz="1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15:09</a:t>
            </a:fld>
            <a:endParaRPr kumimoji="1" lang="en-US" altLang="zh-CN" sz="1400" b="0" i="0" u="none" strike="noStrike" kern="1200" cap="none" spc="0" normalizeH="0" baseline="0" noProof="0" dirty="0">
              <a:ln>
                <a:noFill/>
              </a:ln>
              <a:solidFill>
                <a:prstClr val="black"/>
              </a:solidFill>
              <a:effectLst/>
              <a:uLnTx/>
              <a:uFillTx/>
              <a:latin typeface="Times New Roman" pitchFamily="18" charset="0"/>
              <a:ea typeface="宋体" charset="-122"/>
              <a:cs typeface="+mn-cs"/>
            </a:endParaRPr>
          </a:p>
        </p:txBody>
      </p:sp>
      <p:sp>
        <p:nvSpPr>
          <p:cNvPr id="8" name="Rectangle 18">
            <a:extLst>
              <a:ext uri="{FF2B5EF4-FFF2-40B4-BE49-F238E27FC236}">
                <a16:creationId xmlns:a16="http://schemas.microsoft.com/office/drawing/2014/main" id="{2FF0DC59-DB2C-4AFF-9630-CC833EF8D7D6}"/>
              </a:ext>
            </a:extLst>
          </p:cNvPr>
          <p:cNvSpPr txBox="1">
            <a:spLocks noChangeArrowheads="1"/>
          </p:cNvSpPr>
          <p:nvPr/>
        </p:nvSpPr>
        <p:spPr>
          <a:xfrm>
            <a:off x="556591" y="1719470"/>
            <a:ext cx="7981122" cy="4898116"/>
          </a:xfrm>
          <a:prstGeom prst="rect">
            <a:avLst/>
          </a:prstGeom>
        </p:spPr>
        <p:txBody>
          <a:bodyPr vert="horz" lIns="91440" tIns="45720" rIns="91440" bIns="45720" rtlCol="0">
            <a:normAutofit/>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2800" dirty="0"/>
              <a:t>构造函数</a:t>
            </a:r>
            <a:endParaRPr lang="en-US" altLang="zh-CN" sz="2800" dirty="0"/>
          </a:p>
          <a:p>
            <a:pPr marL="717550" lvl="1" indent="-317500"/>
            <a:r>
              <a:rPr lang="zh-CN" altLang="en-US" sz="2400" dirty="0"/>
              <a:t>每个对象的生成，都需要调用构造函数 </a:t>
            </a:r>
            <a:r>
              <a:rPr lang="en-US" altLang="zh-CN" sz="2400" dirty="0"/>
              <a:t>(</a:t>
            </a:r>
            <a:r>
              <a:rPr lang="zh-CN" altLang="en-US" sz="2400" dirty="0"/>
              <a:t>系统自动</a:t>
            </a:r>
            <a:r>
              <a:rPr lang="en-US" altLang="zh-CN" sz="2400" dirty="0"/>
              <a:t>)</a:t>
            </a:r>
          </a:p>
          <a:p>
            <a:pPr marL="717550" lvl="1" indent="-317500"/>
            <a:r>
              <a:rPr lang="zh-CN" altLang="en-US" sz="2400" dirty="0"/>
              <a:t>显式地调用构造函数，将产生一无名对象</a:t>
            </a:r>
            <a:endParaRPr lang="en-US" altLang="zh-CN" sz="2400" dirty="0"/>
          </a:p>
          <a:p>
            <a:pPr marL="717550" lvl="1" indent="-317500"/>
            <a:r>
              <a:rPr lang="zh-CN" altLang="en-US" sz="2400" dirty="0"/>
              <a:t>设置构造函数的目的是为了生成对象时给对象一些数据以设置其属性，使对象有意义</a:t>
            </a:r>
            <a:r>
              <a:rPr lang="en-US" altLang="zh-CN" sz="2400" dirty="0"/>
              <a:t>----</a:t>
            </a:r>
            <a:r>
              <a:rPr lang="zh-CN" altLang="en-US" sz="2400" dirty="0"/>
              <a:t>初始化</a:t>
            </a:r>
            <a:endParaRPr lang="en-US" altLang="zh-CN" sz="2400" dirty="0"/>
          </a:p>
          <a:p>
            <a:pPr marL="717550" lvl="1" indent="-317500"/>
            <a:r>
              <a:rPr lang="zh-CN" altLang="en-US" sz="2400" dirty="0"/>
              <a:t>构造函数的名字与类名相同，没有返回类型</a:t>
            </a:r>
            <a:endParaRPr lang="en-US" altLang="zh-CN" sz="2400" dirty="0"/>
          </a:p>
          <a:p>
            <a:pPr marL="717550" lvl="1" indent="-317500"/>
            <a:r>
              <a:rPr lang="zh-CN" altLang="en-US" sz="2400" dirty="0"/>
              <a:t>如果程序员没有定义</a:t>
            </a:r>
            <a:r>
              <a:rPr lang="zh-CN" altLang="en-US" sz="2400" dirty="0">
                <a:solidFill>
                  <a:srgbClr val="060ABA"/>
                </a:solidFill>
              </a:rPr>
              <a:t>任何</a:t>
            </a:r>
            <a:r>
              <a:rPr lang="zh-CN" altLang="en-US" sz="2400" dirty="0"/>
              <a:t>构造函数，</a:t>
            </a:r>
            <a:r>
              <a:rPr lang="en-US" altLang="zh-CN" sz="2400" dirty="0"/>
              <a:t>C++</a:t>
            </a:r>
            <a:r>
              <a:rPr lang="zh-CN" altLang="en-US" sz="2400" dirty="0"/>
              <a:t>将自动生成一个无参、无代码的构造函数</a:t>
            </a:r>
            <a:r>
              <a:rPr lang="en-US" altLang="zh-CN" sz="2400" dirty="0"/>
              <a:t>---</a:t>
            </a:r>
            <a:r>
              <a:rPr lang="zh-CN" altLang="en-US" sz="2400" dirty="0"/>
              <a:t>默认构造函数 </a:t>
            </a:r>
            <a:endParaRPr lang="en-US" altLang="zh-CN" sz="2400" dirty="0"/>
          </a:p>
          <a:p>
            <a:pPr marL="717550" lvl="1" indent="-317500"/>
            <a:r>
              <a:rPr lang="zh-CN" altLang="en-US" sz="2400" dirty="0"/>
              <a:t>若用户已经定义了一个或几个构造函数，则</a:t>
            </a:r>
            <a:r>
              <a:rPr lang="en-US" altLang="zh-CN" sz="2400" dirty="0"/>
              <a:t>C++</a:t>
            </a:r>
            <a:r>
              <a:rPr lang="zh-CN" altLang="en-US" sz="2400" dirty="0"/>
              <a:t>便不再生成默认的构造函数</a:t>
            </a:r>
            <a:endParaRPr lang="zh-CN" altLang="zh-CN" sz="3600" dirty="0">
              <a:solidFill>
                <a:schemeClr val="tx2"/>
              </a:solidFill>
            </a:endParaRPr>
          </a:p>
        </p:txBody>
      </p:sp>
      <p:sp>
        <p:nvSpPr>
          <p:cNvPr id="9" name="Rectangle 19">
            <a:extLst>
              <a:ext uri="{FF2B5EF4-FFF2-40B4-BE49-F238E27FC236}">
                <a16:creationId xmlns:a16="http://schemas.microsoft.com/office/drawing/2014/main" id="{256C5519-E9E5-4E80-B7A9-7079BE9C895B}"/>
              </a:ext>
            </a:extLst>
          </p:cNvPr>
          <p:cNvSpPr>
            <a:spLocks noGrp="1" noChangeArrowheads="1"/>
          </p:cNvSpPr>
          <p:nvPr>
            <p:ph type="title"/>
          </p:nvPr>
        </p:nvSpPr>
        <p:spPr>
          <a:xfrm>
            <a:off x="827088" y="333375"/>
            <a:ext cx="7543800" cy="1079500"/>
          </a:xfrm>
        </p:spPr>
        <p:txBody>
          <a:bodyPr>
            <a:normAutofit/>
          </a:bodyPr>
          <a:lstStyle/>
          <a:p>
            <a:pPr>
              <a:defRPr/>
            </a:pPr>
            <a:r>
              <a:rPr lang="zh-CN" altLang="en-US" dirty="0"/>
              <a:t>总结</a:t>
            </a:r>
            <a:endParaRPr lang="zh-CN" altLang="en-US" sz="3200" dirty="0"/>
          </a:p>
        </p:txBody>
      </p:sp>
    </p:spTree>
    <p:extLst>
      <p:ext uri="{BB962C8B-B14F-4D97-AF65-F5344CB8AC3E}">
        <p14:creationId xmlns:p14="http://schemas.microsoft.com/office/powerpoint/2010/main" val="3344530796"/>
      </p:ext>
    </p:extLst>
  </p:cSld>
  <p:clrMapOvr>
    <a:masterClrMapping/>
  </p:clrMapOvr>
  <p:transition>
    <p:blind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92507E7-3091-4DCE-BDF0-762A2B0C9C7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63F3B9-6CF4-E94A-98DA-10393CF60C60}" type="slidenum">
              <a:rPr kumimoji="1" lang="zh-CN" altLang="en-US" sz="1200" b="0" i="0" u="none" strike="noStrike" kern="1200" cap="none" spc="0" normalizeH="0" baseline="0" noProof="0" smtClean="0">
                <a:ln>
                  <a:noFill/>
                </a:ln>
                <a:solidFill>
                  <a:prstClr val="black"/>
                </a:solidFill>
                <a:effectLst/>
                <a:uLnTx/>
                <a:uFillTx/>
                <a:latin typeface="Cambria"/>
                <a:ea typeface="黑体" panose="02010609060101010101" pitchFamily="49"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Cambria"/>
              <a:ea typeface="黑体" panose="02010609060101010101" pitchFamily="49" charset="-122"/>
              <a:cs typeface="+mn-cs"/>
            </a:endParaRPr>
          </a:p>
        </p:txBody>
      </p:sp>
      <p:sp>
        <p:nvSpPr>
          <p:cNvPr id="11" name="日期占位符 3">
            <a:extLst>
              <a:ext uri="{FF2B5EF4-FFF2-40B4-BE49-F238E27FC236}">
                <a16:creationId xmlns:a16="http://schemas.microsoft.com/office/drawing/2014/main" id="{7D820DB4-DD72-44D6-B80E-E12FDD1E5CEB}"/>
              </a:ext>
            </a:extLst>
          </p:cNvPr>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1221D745-D6BD-4D9B-AE87-1FF2A55596CA}" type="datetime10">
              <a:rPr kumimoji="1" lang="zh-CN" altLang="en-US" sz="1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15:09</a:t>
            </a:fld>
            <a:endParaRPr kumimoji="1" lang="en-US" altLang="zh-CN" sz="1400" b="0" i="0" u="none" strike="noStrike" kern="1200" cap="none" spc="0" normalizeH="0" baseline="0" noProof="0" dirty="0">
              <a:ln>
                <a:noFill/>
              </a:ln>
              <a:solidFill>
                <a:prstClr val="black"/>
              </a:solidFill>
              <a:effectLst/>
              <a:uLnTx/>
              <a:uFillTx/>
              <a:latin typeface="Times New Roman" pitchFamily="18" charset="0"/>
              <a:ea typeface="宋体" charset="-122"/>
              <a:cs typeface="+mn-cs"/>
            </a:endParaRPr>
          </a:p>
        </p:txBody>
      </p:sp>
      <p:sp>
        <p:nvSpPr>
          <p:cNvPr id="8" name="Rectangle 18">
            <a:extLst>
              <a:ext uri="{FF2B5EF4-FFF2-40B4-BE49-F238E27FC236}">
                <a16:creationId xmlns:a16="http://schemas.microsoft.com/office/drawing/2014/main" id="{2FF0DC59-DB2C-4AFF-9630-CC833EF8D7D6}"/>
              </a:ext>
            </a:extLst>
          </p:cNvPr>
          <p:cNvSpPr txBox="1">
            <a:spLocks noChangeArrowheads="1"/>
          </p:cNvSpPr>
          <p:nvPr/>
        </p:nvSpPr>
        <p:spPr>
          <a:xfrm>
            <a:off x="556591" y="1719470"/>
            <a:ext cx="7981122" cy="4898116"/>
          </a:xfrm>
          <a:prstGeom prst="rect">
            <a:avLst/>
          </a:prstGeom>
        </p:spPr>
        <p:txBody>
          <a:bodyPr vert="horz" lIns="91440" tIns="45720" rIns="91440" bIns="45720" rtlCol="0">
            <a:normAutofit/>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2800" dirty="0"/>
              <a:t>构造函数</a:t>
            </a:r>
            <a:endParaRPr lang="en-US" altLang="zh-CN" sz="2800" dirty="0"/>
          </a:p>
          <a:p>
            <a:pPr marL="719138" lvl="1" indent="-319088">
              <a:lnSpc>
                <a:spcPct val="110000"/>
              </a:lnSpc>
            </a:pPr>
            <a:r>
              <a:rPr lang="zh-CN" altLang="en-US" sz="2400" dirty="0"/>
              <a:t>构造函数可带参数（可有默认值），也可以重载</a:t>
            </a:r>
            <a:endParaRPr lang="en-US" altLang="zh-CN" sz="2400" dirty="0"/>
          </a:p>
          <a:p>
            <a:pPr marL="719138" lvl="1" indent="-319088">
              <a:lnSpc>
                <a:spcPct val="110000"/>
              </a:lnSpc>
            </a:pPr>
            <a:r>
              <a:rPr lang="zh-CN" altLang="en-US" sz="2400" dirty="0"/>
              <a:t>构造函数的执行过程是：先构造对象的各个成员（按声明顺序），然后执行构造函数中的代码   </a:t>
            </a:r>
            <a:endParaRPr lang="en-US" altLang="zh-CN" sz="2400" dirty="0"/>
          </a:p>
          <a:p>
            <a:pPr marL="719138" lvl="1" indent="-319088">
              <a:lnSpc>
                <a:spcPct val="110000"/>
              </a:lnSpc>
            </a:pPr>
            <a:r>
              <a:rPr lang="zh-CN" altLang="en-US" sz="2400" dirty="0"/>
              <a:t>如果</a:t>
            </a:r>
            <a:r>
              <a:rPr lang="en-US" altLang="zh-CN" sz="2400" dirty="0"/>
              <a:t>A</a:t>
            </a:r>
            <a:r>
              <a:rPr lang="zh-CN" altLang="en-US" sz="2400" dirty="0"/>
              <a:t>类的某成员是一个</a:t>
            </a:r>
            <a:r>
              <a:rPr lang="en-US" altLang="zh-CN" sz="2400" dirty="0"/>
              <a:t>B</a:t>
            </a:r>
            <a:r>
              <a:rPr lang="zh-CN" altLang="en-US" sz="2400" dirty="0"/>
              <a:t>类的对象，则</a:t>
            </a:r>
            <a:r>
              <a:rPr lang="en-US" altLang="zh-CN" sz="2400" dirty="0"/>
              <a:t>A</a:t>
            </a:r>
            <a:r>
              <a:rPr lang="zh-CN" altLang="en-US" sz="2400" dirty="0"/>
              <a:t>构造函数会自动调用</a:t>
            </a:r>
            <a:r>
              <a:rPr lang="en-US" altLang="zh-CN" sz="2400" dirty="0"/>
              <a:t>B</a:t>
            </a:r>
            <a:r>
              <a:rPr lang="zh-CN" altLang="en-US" sz="2400" dirty="0"/>
              <a:t>类的构造函数构造该成员（调用无参的）</a:t>
            </a:r>
            <a:endParaRPr lang="en-US" altLang="zh-CN" sz="2400" dirty="0"/>
          </a:p>
          <a:p>
            <a:pPr marL="719138" lvl="1" indent="-319088">
              <a:lnSpc>
                <a:spcPct val="110000"/>
              </a:lnSpc>
            </a:pPr>
            <a:r>
              <a:rPr lang="zh-CN" altLang="en-US" sz="2400" dirty="0"/>
              <a:t>如果想</a:t>
            </a:r>
            <a:r>
              <a:rPr lang="zh-CN" altLang="en-US" sz="2400" dirty="0">
                <a:solidFill>
                  <a:srgbClr val="FF0000"/>
                </a:solidFill>
              </a:rPr>
              <a:t>定制</a:t>
            </a:r>
            <a:r>
              <a:rPr lang="en-US" altLang="zh-CN" sz="2400" dirty="0"/>
              <a:t>B</a:t>
            </a:r>
            <a:r>
              <a:rPr lang="zh-CN" altLang="en-US" sz="2400" dirty="0"/>
              <a:t>类的对象作为</a:t>
            </a:r>
            <a:r>
              <a:rPr lang="en-US" altLang="zh-CN" sz="2400" dirty="0"/>
              <a:t>A</a:t>
            </a:r>
            <a:r>
              <a:rPr lang="zh-CN" altLang="en-US" sz="2400" dirty="0"/>
              <a:t>类的成员，则需要使用冒号语法</a:t>
            </a:r>
            <a:endParaRPr lang="en-US" altLang="zh-CN" sz="2400" dirty="0"/>
          </a:p>
          <a:p>
            <a:pPr marL="719138" lvl="1" indent="-319088">
              <a:lnSpc>
                <a:spcPct val="110000"/>
              </a:lnSpc>
            </a:pPr>
            <a:r>
              <a:rPr lang="zh-CN" altLang="en-US" sz="2400" dirty="0"/>
              <a:t>冒号语法应写在定义处，而不是声明处</a:t>
            </a:r>
            <a:endParaRPr lang="en-US" altLang="zh-CN" sz="2400" dirty="0"/>
          </a:p>
        </p:txBody>
      </p:sp>
      <p:sp>
        <p:nvSpPr>
          <p:cNvPr id="9" name="Rectangle 19">
            <a:extLst>
              <a:ext uri="{FF2B5EF4-FFF2-40B4-BE49-F238E27FC236}">
                <a16:creationId xmlns:a16="http://schemas.microsoft.com/office/drawing/2014/main" id="{256C5519-E9E5-4E80-B7A9-7079BE9C895B}"/>
              </a:ext>
            </a:extLst>
          </p:cNvPr>
          <p:cNvSpPr>
            <a:spLocks noGrp="1" noChangeArrowheads="1"/>
          </p:cNvSpPr>
          <p:nvPr>
            <p:ph type="title"/>
          </p:nvPr>
        </p:nvSpPr>
        <p:spPr>
          <a:xfrm>
            <a:off x="827088" y="333375"/>
            <a:ext cx="7543800" cy="1079500"/>
          </a:xfrm>
        </p:spPr>
        <p:txBody>
          <a:bodyPr>
            <a:normAutofit/>
          </a:bodyPr>
          <a:lstStyle/>
          <a:p>
            <a:pPr>
              <a:defRPr/>
            </a:pPr>
            <a:r>
              <a:rPr lang="zh-CN" altLang="en-US" dirty="0"/>
              <a:t>总结</a:t>
            </a:r>
            <a:endParaRPr lang="zh-CN" altLang="en-US" sz="3200" dirty="0"/>
          </a:p>
        </p:txBody>
      </p:sp>
    </p:spTree>
    <p:extLst>
      <p:ext uri="{BB962C8B-B14F-4D97-AF65-F5344CB8AC3E}">
        <p14:creationId xmlns:p14="http://schemas.microsoft.com/office/powerpoint/2010/main" val="1141886227"/>
      </p:ext>
    </p:extLst>
  </p:cSld>
  <p:clrMapOvr>
    <a:masterClrMapping/>
  </p:clrMapOvr>
  <p:transition>
    <p:blind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92507E7-3091-4DCE-BDF0-762A2B0C9C7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63F3B9-6CF4-E94A-98DA-10393CF60C60}" type="slidenum">
              <a:rPr kumimoji="1" lang="zh-CN" altLang="en-US" sz="1200" b="0" i="0" u="none" strike="noStrike" kern="1200" cap="none" spc="0" normalizeH="0" baseline="0" noProof="0" smtClean="0">
                <a:ln>
                  <a:noFill/>
                </a:ln>
                <a:solidFill>
                  <a:prstClr val="black"/>
                </a:solidFill>
                <a:effectLst/>
                <a:uLnTx/>
                <a:uFillTx/>
                <a:latin typeface="Cambria"/>
                <a:ea typeface="黑体" panose="02010609060101010101" pitchFamily="49"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Cambria"/>
              <a:ea typeface="黑体" panose="02010609060101010101" pitchFamily="49" charset="-122"/>
              <a:cs typeface="+mn-cs"/>
            </a:endParaRPr>
          </a:p>
        </p:txBody>
      </p:sp>
      <p:sp>
        <p:nvSpPr>
          <p:cNvPr id="11" name="日期占位符 3">
            <a:extLst>
              <a:ext uri="{FF2B5EF4-FFF2-40B4-BE49-F238E27FC236}">
                <a16:creationId xmlns:a16="http://schemas.microsoft.com/office/drawing/2014/main" id="{7D820DB4-DD72-44D6-B80E-E12FDD1E5CEB}"/>
              </a:ext>
            </a:extLst>
          </p:cNvPr>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1221D745-D6BD-4D9B-AE87-1FF2A55596CA}" type="datetime10">
              <a:rPr kumimoji="1" lang="zh-CN" altLang="en-US" sz="1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15:09</a:t>
            </a:fld>
            <a:endParaRPr kumimoji="1" lang="en-US" altLang="zh-CN" sz="1400" b="0" i="0" u="none" strike="noStrike" kern="1200" cap="none" spc="0" normalizeH="0" baseline="0" noProof="0" dirty="0">
              <a:ln>
                <a:noFill/>
              </a:ln>
              <a:solidFill>
                <a:prstClr val="black"/>
              </a:solidFill>
              <a:effectLst/>
              <a:uLnTx/>
              <a:uFillTx/>
              <a:latin typeface="Times New Roman" pitchFamily="18" charset="0"/>
              <a:ea typeface="宋体" charset="-122"/>
              <a:cs typeface="+mn-cs"/>
            </a:endParaRPr>
          </a:p>
        </p:txBody>
      </p:sp>
      <p:sp>
        <p:nvSpPr>
          <p:cNvPr id="8" name="Rectangle 18">
            <a:extLst>
              <a:ext uri="{FF2B5EF4-FFF2-40B4-BE49-F238E27FC236}">
                <a16:creationId xmlns:a16="http://schemas.microsoft.com/office/drawing/2014/main" id="{2FF0DC59-DB2C-4AFF-9630-CC833EF8D7D6}"/>
              </a:ext>
            </a:extLst>
          </p:cNvPr>
          <p:cNvSpPr txBox="1">
            <a:spLocks noChangeArrowheads="1"/>
          </p:cNvSpPr>
          <p:nvPr/>
        </p:nvSpPr>
        <p:spPr>
          <a:xfrm>
            <a:off x="556591" y="1719470"/>
            <a:ext cx="7981122" cy="4452730"/>
          </a:xfrm>
          <a:prstGeom prst="rect">
            <a:avLst/>
          </a:prstGeom>
        </p:spPr>
        <p:txBody>
          <a:bodyPr vert="horz" lIns="91440" tIns="45720" rIns="91440" bIns="45720" rtlCol="0">
            <a:normAutofit/>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2800" dirty="0"/>
              <a:t>析构函数</a:t>
            </a:r>
            <a:endParaRPr lang="en-US" altLang="zh-CN" sz="2800" dirty="0"/>
          </a:p>
          <a:p>
            <a:pPr marL="717550" lvl="1" indent="-317500"/>
            <a:r>
              <a:rPr lang="zh-CN" altLang="en-US" sz="2400" dirty="0"/>
              <a:t>每个对象的消亡，都会调用析构函数</a:t>
            </a:r>
            <a:endParaRPr lang="en-US" altLang="zh-CN" sz="2400" dirty="0"/>
          </a:p>
          <a:p>
            <a:pPr marL="717550" lvl="1" indent="-317500"/>
            <a:r>
              <a:rPr lang="zh-CN" altLang="en-US" sz="2400" dirty="0"/>
              <a:t>析构函数是自动调用的，不是人为的</a:t>
            </a:r>
            <a:endParaRPr lang="en-US" altLang="zh-CN" sz="2400" dirty="0"/>
          </a:p>
          <a:p>
            <a:pPr marL="717550" lvl="1" indent="-317500"/>
            <a:r>
              <a:rPr lang="zh-CN" altLang="en-US" sz="2400" dirty="0"/>
              <a:t>析构函数的作用是为了在对象消亡时做一些必要的处理，如：把占用的系统资源释放等</a:t>
            </a:r>
            <a:endParaRPr lang="en-US" altLang="zh-CN" sz="2400" dirty="0"/>
          </a:p>
          <a:p>
            <a:pPr marL="717550" lvl="1" indent="-317500"/>
            <a:r>
              <a:rPr lang="zh-CN" altLang="en-US" sz="2400" dirty="0"/>
              <a:t>析构函数的名字是波浪线加类名，没有返回类型，也没有参数</a:t>
            </a:r>
            <a:endParaRPr lang="en-US" altLang="zh-CN" sz="2400" dirty="0"/>
          </a:p>
          <a:p>
            <a:pPr marL="717550" lvl="1" indent="-317500"/>
            <a:r>
              <a:rPr lang="zh-CN" altLang="en-US" sz="2400" dirty="0"/>
              <a:t>如果程序员没有定义析构函数，</a:t>
            </a:r>
            <a:r>
              <a:rPr lang="en-US" altLang="zh-CN" sz="2400" dirty="0"/>
              <a:t>C++</a:t>
            </a:r>
            <a:r>
              <a:rPr lang="zh-CN" altLang="en-US" sz="2400" dirty="0"/>
              <a:t>将自动生成一个无代码的析构函数，它只是析构成员，不做任何其他处理</a:t>
            </a:r>
            <a:endParaRPr lang="en-US" altLang="zh-CN" sz="2400" dirty="0"/>
          </a:p>
        </p:txBody>
      </p:sp>
      <p:sp>
        <p:nvSpPr>
          <p:cNvPr id="9" name="Rectangle 19">
            <a:extLst>
              <a:ext uri="{FF2B5EF4-FFF2-40B4-BE49-F238E27FC236}">
                <a16:creationId xmlns:a16="http://schemas.microsoft.com/office/drawing/2014/main" id="{256C5519-E9E5-4E80-B7A9-7079BE9C895B}"/>
              </a:ext>
            </a:extLst>
          </p:cNvPr>
          <p:cNvSpPr>
            <a:spLocks noGrp="1" noChangeArrowheads="1"/>
          </p:cNvSpPr>
          <p:nvPr>
            <p:ph type="title"/>
          </p:nvPr>
        </p:nvSpPr>
        <p:spPr>
          <a:xfrm>
            <a:off x="827088" y="333375"/>
            <a:ext cx="7543800" cy="1079500"/>
          </a:xfrm>
        </p:spPr>
        <p:txBody>
          <a:bodyPr>
            <a:normAutofit/>
          </a:bodyPr>
          <a:lstStyle/>
          <a:p>
            <a:pPr>
              <a:defRPr/>
            </a:pPr>
            <a:r>
              <a:rPr lang="zh-CN" altLang="en-US" dirty="0"/>
              <a:t>总结</a:t>
            </a:r>
            <a:endParaRPr lang="zh-CN" altLang="en-US" sz="3200" dirty="0"/>
          </a:p>
        </p:txBody>
      </p:sp>
    </p:spTree>
    <p:extLst>
      <p:ext uri="{BB962C8B-B14F-4D97-AF65-F5344CB8AC3E}">
        <p14:creationId xmlns:p14="http://schemas.microsoft.com/office/powerpoint/2010/main" val="142938753"/>
      </p:ext>
    </p:extLst>
  </p:cSld>
  <p:clrMapOvr>
    <a:masterClrMapping/>
  </p:clrMapOvr>
  <p:transition>
    <p:blind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92507E7-3091-4DCE-BDF0-762A2B0C9C7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63F3B9-6CF4-E94A-98DA-10393CF60C60}" type="slidenum">
              <a:rPr kumimoji="1" lang="zh-CN" altLang="en-US" sz="1200" b="0" i="0" u="none" strike="noStrike" kern="1200" cap="none" spc="0" normalizeH="0" baseline="0" noProof="0" smtClean="0">
                <a:ln>
                  <a:noFill/>
                </a:ln>
                <a:solidFill>
                  <a:prstClr val="black"/>
                </a:solidFill>
                <a:effectLst/>
                <a:uLnTx/>
                <a:uFillTx/>
                <a:latin typeface="Cambria"/>
                <a:ea typeface="黑体" panose="02010609060101010101" pitchFamily="49"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Cambria"/>
              <a:ea typeface="黑体" panose="02010609060101010101" pitchFamily="49" charset="-122"/>
              <a:cs typeface="+mn-cs"/>
            </a:endParaRPr>
          </a:p>
        </p:txBody>
      </p:sp>
      <p:sp>
        <p:nvSpPr>
          <p:cNvPr id="11" name="日期占位符 3">
            <a:extLst>
              <a:ext uri="{FF2B5EF4-FFF2-40B4-BE49-F238E27FC236}">
                <a16:creationId xmlns:a16="http://schemas.microsoft.com/office/drawing/2014/main" id="{7D820DB4-DD72-44D6-B80E-E12FDD1E5CEB}"/>
              </a:ext>
            </a:extLst>
          </p:cNvPr>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1221D745-D6BD-4D9B-AE87-1FF2A55596CA}" type="datetime10">
              <a:rPr kumimoji="1" lang="zh-CN" altLang="en-US" sz="1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15:09</a:t>
            </a:fld>
            <a:endParaRPr kumimoji="1" lang="en-US" altLang="zh-CN" sz="1400" b="0" i="0" u="none" strike="noStrike" kern="1200" cap="none" spc="0" normalizeH="0" baseline="0" noProof="0" dirty="0">
              <a:ln>
                <a:noFill/>
              </a:ln>
              <a:solidFill>
                <a:prstClr val="black"/>
              </a:solidFill>
              <a:effectLst/>
              <a:uLnTx/>
              <a:uFillTx/>
              <a:latin typeface="Times New Roman" pitchFamily="18" charset="0"/>
              <a:ea typeface="宋体" charset="-122"/>
              <a:cs typeface="+mn-cs"/>
            </a:endParaRPr>
          </a:p>
        </p:txBody>
      </p:sp>
      <p:sp>
        <p:nvSpPr>
          <p:cNvPr id="8" name="Rectangle 18">
            <a:extLst>
              <a:ext uri="{FF2B5EF4-FFF2-40B4-BE49-F238E27FC236}">
                <a16:creationId xmlns:a16="http://schemas.microsoft.com/office/drawing/2014/main" id="{2FF0DC59-DB2C-4AFF-9630-CC833EF8D7D6}"/>
              </a:ext>
            </a:extLst>
          </p:cNvPr>
          <p:cNvSpPr txBox="1">
            <a:spLocks noChangeArrowheads="1"/>
          </p:cNvSpPr>
          <p:nvPr/>
        </p:nvSpPr>
        <p:spPr>
          <a:xfrm>
            <a:off x="556591" y="1719470"/>
            <a:ext cx="7981122" cy="4452730"/>
          </a:xfrm>
          <a:prstGeom prst="rect">
            <a:avLst/>
          </a:prstGeom>
        </p:spPr>
        <p:txBody>
          <a:bodyPr vert="horz" lIns="91440" tIns="45720" rIns="91440" bIns="45720" rtlCol="0">
            <a:normAutofit lnSpcReduction="10000"/>
          </a:bodyPr>
          <a:lstStyle>
            <a:lvl1pPr marL="179388" indent="-179388" algn="l" defTabSz="457200" rtl="0" eaLnBrk="1" latinLnBrk="0" hangingPunct="1">
              <a:spcBef>
                <a:spcPct val="20000"/>
              </a:spcBef>
              <a:buFont typeface="Arial"/>
              <a:buChar char="•"/>
              <a:defRPr sz="3200" kern="1200">
                <a:solidFill>
                  <a:schemeClr val="tx1"/>
                </a:solidFill>
                <a:latin typeface="Times New Roman" pitchFamily="18" charset="0"/>
                <a:ea typeface="+mn-ea"/>
                <a:cs typeface="Times New Roman" pitchFamily="18" charset="0"/>
              </a:defRPr>
            </a:lvl1pPr>
            <a:lvl2pPr marL="742950" indent="-285750" algn="l" defTabSz="457200" rtl="0" eaLnBrk="1" latinLnBrk="0" hangingPunct="1">
              <a:spcBef>
                <a:spcPct val="20000"/>
              </a:spcBef>
              <a:buFont typeface="Wingdings" pitchFamily="2" charset="2"/>
              <a:buChar char="Ø"/>
              <a:defRPr sz="2800" kern="1200">
                <a:solidFill>
                  <a:schemeClr val="tx1"/>
                </a:solidFill>
                <a:latin typeface="Times New Roman" pitchFamily="18" charset="0"/>
                <a:ea typeface="+mj-ea"/>
                <a:cs typeface="Times New Roman" pitchFamily="18" charset="0"/>
              </a:defRPr>
            </a:lvl2pPr>
            <a:lvl3pPr marL="1143000" indent="-228600" algn="l" defTabSz="457200" rtl="0" eaLnBrk="1" latinLnBrk="0" hangingPunct="1">
              <a:spcBef>
                <a:spcPct val="20000"/>
              </a:spcBef>
              <a:buFont typeface="Wingdings" pitchFamily="2" charset="2"/>
              <a:buChar char="n"/>
              <a:defRPr sz="2400" kern="1200">
                <a:solidFill>
                  <a:schemeClr val="tx1"/>
                </a:solidFill>
                <a:latin typeface="Times New Roman" pitchFamily="18" charset="0"/>
                <a:ea typeface="+mj-ea"/>
                <a:cs typeface="Times New Roman" pitchFamily="18" charset="0"/>
              </a:defRPr>
            </a:lvl3pPr>
            <a:lvl4pPr marL="1600200" indent="-228600" algn="l" defTabSz="457200" rtl="0" eaLnBrk="1" latinLnBrk="0" hangingPunct="1">
              <a:spcBef>
                <a:spcPct val="20000"/>
              </a:spcBef>
              <a:buFont typeface="Wingdings" pitchFamily="2" charset="2"/>
              <a:buChar char="u"/>
              <a:defRPr sz="2000" kern="1200">
                <a:solidFill>
                  <a:schemeClr val="tx1"/>
                </a:solidFill>
                <a:latin typeface="Times New Roman" pitchFamily="18" charset="0"/>
                <a:ea typeface="+mj-ea"/>
                <a:cs typeface="Times New Roman"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Times New Roman" pitchFamily="18" charset="0"/>
                <a:ea typeface="+mj-ea"/>
                <a:cs typeface="Times New Roman"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en-US" sz="2800" dirty="0"/>
              <a:t>析构函数</a:t>
            </a:r>
            <a:endParaRPr lang="en-US" altLang="zh-CN" sz="2800" dirty="0"/>
          </a:p>
          <a:p>
            <a:pPr marL="717550" lvl="1" indent="-317500"/>
            <a:r>
              <a:rPr lang="zh-CN" altLang="en-US" sz="2400" dirty="0"/>
              <a:t>若用户已经定义了析构函数，则</a:t>
            </a:r>
            <a:r>
              <a:rPr lang="en-US" altLang="zh-CN" sz="2400" dirty="0"/>
              <a:t>C++</a:t>
            </a:r>
            <a:r>
              <a:rPr lang="zh-CN" altLang="en-US" sz="2400" dirty="0"/>
              <a:t>便不再生成默认的析构函数</a:t>
            </a:r>
            <a:endParaRPr lang="en-US" altLang="zh-CN" sz="2400" dirty="0"/>
          </a:p>
          <a:p>
            <a:pPr marL="719138" lvl="1" indent="-319088">
              <a:lnSpc>
                <a:spcPct val="110000"/>
              </a:lnSpc>
              <a:spcBef>
                <a:spcPct val="25000"/>
              </a:spcBef>
            </a:pPr>
            <a:r>
              <a:rPr lang="zh-CN" altLang="en-US" sz="2400" dirty="0"/>
              <a:t>析构函数不能带参数，因此也不能重载</a:t>
            </a:r>
            <a:endParaRPr lang="en-US" altLang="zh-CN" sz="2400" dirty="0"/>
          </a:p>
          <a:p>
            <a:pPr marL="719138" lvl="1" indent="-319088">
              <a:lnSpc>
                <a:spcPct val="110000"/>
              </a:lnSpc>
              <a:spcBef>
                <a:spcPct val="25000"/>
              </a:spcBef>
            </a:pPr>
            <a:r>
              <a:rPr lang="zh-CN" altLang="en-US" sz="2400" dirty="0"/>
              <a:t>析构函数的执行过程是：先执行析构函数的函数体代码，再析构对象的各成员</a:t>
            </a:r>
            <a:endParaRPr lang="en-US" altLang="zh-CN" sz="2400" dirty="0"/>
          </a:p>
          <a:p>
            <a:pPr marL="719138" lvl="1" indent="-319088">
              <a:lnSpc>
                <a:spcPct val="110000"/>
              </a:lnSpc>
              <a:spcBef>
                <a:spcPct val="25000"/>
              </a:spcBef>
            </a:pPr>
            <a:r>
              <a:rPr lang="zh-CN" altLang="en-US" sz="2400" dirty="0"/>
              <a:t>析构成员时，其析构顺序与成员在类中的声明顺序相反</a:t>
            </a:r>
          </a:p>
          <a:p>
            <a:pPr marL="719138" lvl="1" indent="-319088">
              <a:lnSpc>
                <a:spcPct val="110000"/>
              </a:lnSpc>
              <a:spcBef>
                <a:spcPct val="25000"/>
              </a:spcBef>
            </a:pPr>
            <a:r>
              <a:rPr lang="zh-CN" altLang="en-US" sz="2400" dirty="0"/>
              <a:t>如果</a:t>
            </a:r>
            <a:r>
              <a:rPr lang="en-US" altLang="zh-CN" sz="2400" dirty="0"/>
              <a:t>A</a:t>
            </a:r>
            <a:r>
              <a:rPr lang="zh-CN" altLang="en-US" sz="2400" dirty="0"/>
              <a:t>类对象包含</a:t>
            </a:r>
            <a:r>
              <a:rPr lang="en-US" altLang="zh-CN" sz="2400" dirty="0"/>
              <a:t>B</a:t>
            </a:r>
            <a:r>
              <a:rPr lang="zh-CN" altLang="en-US" sz="2400" dirty="0"/>
              <a:t>类的对象，则</a:t>
            </a:r>
            <a:r>
              <a:rPr lang="en-US" altLang="zh-CN" sz="2400" dirty="0"/>
              <a:t>A</a:t>
            </a:r>
            <a:r>
              <a:rPr lang="zh-CN" altLang="en-US" sz="2400" dirty="0"/>
              <a:t>类对象析构时会自动调用</a:t>
            </a:r>
            <a:r>
              <a:rPr lang="en-US" altLang="zh-CN" sz="2400" dirty="0"/>
              <a:t>B</a:t>
            </a:r>
            <a:r>
              <a:rPr lang="zh-CN" altLang="en-US" sz="2400" dirty="0"/>
              <a:t>类的析构函数</a:t>
            </a:r>
            <a:endParaRPr lang="en-US" altLang="zh-CN" sz="2400" dirty="0"/>
          </a:p>
          <a:p>
            <a:pPr marL="717550" lvl="1" indent="-317500"/>
            <a:endParaRPr lang="en-US" altLang="zh-CN" sz="2400" dirty="0"/>
          </a:p>
        </p:txBody>
      </p:sp>
      <p:sp>
        <p:nvSpPr>
          <p:cNvPr id="9" name="Rectangle 19">
            <a:extLst>
              <a:ext uri="{FF2B5EF4-FFF2-40B4-BE49-F238E27FC236}">
                <a16:creationId xmlns:a16="http://schemas.microsoft.com/office/drawing/2014/main" id="{256C5519-E9E5-4E80-B7A9-7079BE9C895B}"/>
              </a:ext>
            </a:extLst>
          </p:cNvPr>
          <p:cNvSpPr>
            <a:spLocks noGrp="1" noChangeArrowheads="1"/>
          </p:cNvSpPr>
          <p:nvPr>
            <p:ph type="title"/>
          </p:nvPr>
        </p:nvSpPr>
        <p:spPr>
          <a:xfrm>
            <a:off x="827088" y="333375"/>
            <a:ext cx="7543800" cy="1079500"/>
          </a:xfrm>
        </p:spPr>
        <p:txBody>
          <a:bodyPr>
            <a:normAutofit/>
          </a:bodyPr>
          <a:lstStyle/>
          <a:p>
            <a:pPr>
              <a:defRPr/>
            </a:pPr>
            <a:r>
              <a:rPr lang="zh-CN" altLang="en-US" dirty="0"/>
              <a:t>总结</a:t>
            </a:r>
            <a:endParaRPr lang="zh-CN" altLang="en-US" sz="3200" dirty="0"/>
          </a:p>
        </p:txBody>
      </p:sp>
    </p:spTree>
    <p:extLst>
      <p:ext uri="{BB962C8B-B14F-4D97-AF65-F5344CB8AC3E}">
        <p14:creationId xmlns:p14="http://schemas.microsoft.com/office/powerpoint/2010/main" val="2418469440"/>
      </p:ext>
    </p:extLst>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3E583E6B-5E4F-407C-B114-B784A19206F3}" type="datetime10">
              <a:rPr lang="zh-CN" altLang="en-US" sz="1400" smtClean="0"/>
              <a:t>15:09</a:t>
            </a:fld>
            <a:endParaRPr lang="en-US" altLang="zh-CN" sz="1400" b="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4.1.2</a:t>
            </a:r>
            <a:r>
              <a:rPr lang="en-US" altLang="zh-CN" sz="3200" b="1" dirty="0">
                <a:latin typeface="+mj-ea"/>
                <a:ea typeface="+mj-ea"/>
              </a:rPr>
              <a:t> </a:t>
            </a:r>
            <a:r>
              <a:rPr lang="zh-CN" altLang="en-US" sz="3200" b="1" dirty="0">
                <a:ea typeface="+mj-ea"/>
              </a:rPr>
              <a:t>对象的作用域和生命期</a:t>
            </a:r>
            <a:endParaRPr lang="zh-CN" altLang="en-US" sz="3600" b="1" dirty="0">
              <a:latin typeface="+mj-ea"/>
              <a:ea typeface="+mj-ea"/>
            </a:endParaRPr>
          </a:p>
        </p:txBody>
      </p:sp>
      <p:sp>
        <p:nvSpPr>
          <p:cNvPr id="4" name="内容占位符 3"/>
          <p:cNvSpPr>
            <a:spLocks noGrp="1"/>
          </p:cNvSpPr>
          <p:nvPr>
            <p:ph idx="1"/>
          </p:nvPr>
        </p:nvSpPr>
        <p:spPr>
          <a:xfrm>
            <a:off x="851836" y="1625600"/>
            <a:ext cx="7556874" cy="4602480"/>
          </a:xfrm>
        </p:spPr>
        <p:txBody>
          <a:bodyPr>
            <a:normAutofit/>
          </a:bodyPr>
          <a:lstStyle/>
          <a:p>
            <a:pPr>
              <a:lnSpc>
                <a:spcPct val="120000"/>
              </a:lnSpc>
              <a:buFont typeface="Wingdings" panose="05000000000000000000" pitchFamily="2" charset="2"/>
              <a:buChar char="Ø"/>
              <a:defRPr/>
            </a:pPr>
            <a:r>
              <a:rPr lang="zh-CN" altLang="en-US" sz="2800" dirty="0"/>
              <a:t>对象的作用域</a:t>
            </a:r>
            <a:endParaRPr lang="en-US" altLang="zh-CN" sz="2800" dirty="0"/>
          </a:p>
          <a:p>
            <a:pPr lvl="1">
              <a:spcBef>
                <a:spcPts val="1200"/>
              </a:spcBef>
              <a:defRPr/>
            </a:pPr>
            <a:r>
              <a:rPr lang="zh-CN" altLang="en-US" sz="2400" dirty="0"/>
              <a:t>全局对象：从定义处到源文件结束</a:t>
            </a:r>
            <a:endParaRPr lang="en-US" altLang="zh-CN" sz="2400" dirty="0"/>
          </a:p>
          <a:p>
            <a:pPr lvl="1">
              <a:spcBef>
                <a:spcPts val="1200"/>
              </a:spcBef>
              <a:defRPr/>
            </a:pPr>
            <a:r>
              <a:rPr lang="zh-CN" altLang="en-US" sz="2400" dirty="0"/>
              <a:t>局部对象：定义它的大括号内</a:t>
            </a:r>
            <a:endParaRPr lang="en-US" altLang="zh-CN" sz="2400" dirty="0"/>
          </a:p>
          <a:p>
            <a:pPr>
              <a:lnSpc>
                <a:spcPct val="120000"/>
              </a:lnSpc>
              <a:spcBef>
                <a:spcPts val="1200"/>
              </a:spcBef>
              <a:buFont typeface="Wingdings" panose="05000000000000000000" pitchFamily="2" charset="2"/>
              <a:buChar char="Ø"/>
              <a:defRPr/>
            </a:pPr>
            <a:r>
              <a:rPr lang="zh-CN" altLang="en-US" sz="2800" dirty="0"/>
              <a:t>对象的生命期（建立时机）</a:t>
            </a:r>
            <a:endParaRPr lang="en-US" altLang="zh-CN" sz="2800" dirty="0"/>
          </a:p>
          <a:p>
            <a:pPr marL="720725" lvl="1" indent="-263525">
              <a:spcBef>
                <a:spcPts val="1200"/>
              </a:spcBef>
              <a:defRPr/>
            </a:pPr>
            <a:r>
              <a:rPr lang="zh-CN" altLang="en-US" sz="2400" dirty="0"/>
              <a:t>全局对象在</a:t>
            </a:r>
            <a:r>
              <a:rPr lang="en-US" altLang="zh-CN" sz="2400" dirty="0"/>
              <a:t>main()</a:t>
            </a:r>
            <a:r>
              <a:rPr lang="zh-CN" altLang="en-US" sz="2400" dirty="0"/>
              <a:t>函数开始执行前建立</a:t>
            </a:r>
          </a:p>
          <a:p>
            <a:pPr marL="720725" lvl="1" indent="-263525">
              <a:lnSpc>
                <a:spcPct val="120000"/>
              </a:lnSpc>
              <a:spcBef>
                <a:spcPts val="1200"/>
              </a:spcBef>
              <a:defRPr/>
            </a:pPr>
            <a:r>
              <a:rPr lang="zh-CN" altLang="en-US" sz="2400" dirty="0"/>
              <a:t>局部对象（</a:t>
            </a:r>
            <a:r>
              <a:rPr lang="zh-CN" altLang="en-US" sz="2400" dirty="0">
                <a:solidFill>
                  <a:srgbClr val="0000FF"/>
                </a:solidFill>
              </a:rPr>
              <a:t>含局部静态对象</a:t>
            </a:r>
            <a:r>
              <a:rPr lang="zh-CN" altLang="en-US" sz="2400" dirty="0"/>
              <a:t>）在程序执行到对象的作用域时才建立</a:t>
            </a:r>
            <a:r>
              <a:rPr lang="zh-CN" altLang="en-US" sz="2400" dirty="0">
                <a:solidFill>
                  <a:srgbClr val="7030A0"/>
                </a:solidFill>
              </a:rPr>
              <a:t>（局部静态变量是在程序装载时分配空间的）</a:t>
            </a:r>
          </a:p>
        </p:txBody>
      </p:sp>
      <p:sp>
        <p:nvSpPr>
          <p:cNvPr id="6" name="灯片编号占位符 5">
            <a:extLst>
              <a:ext uri="{FF2B5EF4-FFF2-40B4-BE49-F238E27FC236}">
                <a16:creationId xmlns:a16="http://schemas.microsoft.com/office/drawing/2014/main" id="{AB26BAEA-6B52-4EFB-AD58-12132AE7560E}"/>
              </a:ext>
            </a:extLst>
          </p:cNvPr>
          <p:cNvSpPr>
            <a:spLocks noGrp="1"/>
          </p:cNvSpPr>
          <p:nvPr>
            <p:ph type="sldNum" sz="quarter" idx="12"/>
          </p:nvPr>
        </p:nvSpPr>
        <p:spPr/>
        <p:txBody>
          <a:bodyPr/>
          <a:lstStyle/>
          <a:p>
            <a:fld id="{E863F3B9-6CF4-E94A-98DA-10393CF60C60}" type="slidenum">
              <a:rPr kumimoji="1" lang="zh-CN" altLang="en-US" smtClean="0"/>
              <a:t>5</a:t>
            </a:fld>
            <a:endParaRPr kumimoji="1" lang="zh-CN" altLang="en-US"/>
          </a:p>
        </p:txBody>
      </p:sp>
    </p:spTree>
    <p:extLst>
      <p:ext uri="{BB962C8B-B14F-4D97-AF65-F5344CB8AC3E}">
        <p14:creationId xmlns:p14="http://schemas.microsoft.com/office/powerpoint/2010/main" val="143671306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3E583E6B-5E4F-407C-B114-B784A19206F3}" type="datetime10">
              <a:rPr lang="zh-CN" altLang="en-US" sz="1400" smtClean="0"/>
              <a:t>15:09</a:t>
            </a:fld>
            <a:endParaRPr lang="en-US" altLang="zh-CN" sz="1400" b="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4.1.2</a:t>
            </a:r>
            <a:r>
              <a:rPr lang="en-US" altLang="zh-CN" sz="3200" b="1" dirty="0">
                <a:latin typeface="+mj-ea"/>
                <a:ea typeface="+mj-ea"/>
              </a:rPr>
              <a:t> </a:t>
            </a:r>
            <a:r>
              <a:rPr lang="zh-CN" altLang="en-US" sz="3200" b="1" dirty="0">
                <a:ea typeface="+mj-ea"/>
              </a:rPr>
              <a:t>对象的作用域和生命期</a:t>
            </a:r>
            <a:endParaRPr lang="zh-CN" altLang="en-US" sz="3600" b="1" dirty="0">
              <a:latin typeface="+mj-ea"/>
              <a:ea typeface="+mj-ea"/>
            </a:endParaRPr>
          </a:p>
        </p:txBody>
      </p:sp>
      <p:sp>
        <p:nvSpPr>
          <p:cNvPr id="4" name="内容占位符 3"/>
          <p:cNvSpPr>
            <a:spLocks noGrp="1"/>
          </p:cNvSpPr>
          <p:nvPr>
            <p:ph idx="1"/>
          </p:nvPr>
        </p:nvSpPr>
        <p:spPr>
          <a:xfrm>
            <a:off x="755583" y="1717039"/>
            <a:ext cx="7632833" cy="4639311"/>
          </a:xfrm>
        </p:spPr>
        <p:txBody>
          <a:bodyPr>
            <a:normAutofit lnSpcReduction="10000"/>
          </a:bodyPr>
          <a:lstStyle/>
          <a:p>
            <a:pPr marL="247651" indent="-609600">
              <a:lnSpc>
                <a:spcPct val="110000"/>
              </a:lnSpc>
              <a:buNone/>
            </a:pPr>
            <a:r>
              <a:rPr lang="zh-CN" altLang="en-US" sz="2600" dirty="0"/>
              <a:t>  </a:t>
            </a:r>
            <a:r>
              <a:rPr lang="zh-CN" altLang="en-US" sz="2400" dirty="0">
                <a:latin typeface="+mj-ea"/>
                <a:ea typeface="+mj-ea"/>
              </a:rPr>
              <a:t>例：</a:t>
            </a:r>
            <a:r>
              <a:rPr lang="zh-CN" altLang="en-US" sz="2000" dirty="0">
                <a:solidFill>
                  <a:schemeClr val="accent6">
                    <a:lumMod val="75000"/>
                  </a:schemeClr>
                </a:solidFill>
                <a:latin typeface="+mn-lt"/>
                <a:cs typeface="+mn-cs"/>
              </a:rPr>
              <a:t>对象的诞生时机</a:t>
            </a:r>
            <a:r>
              <a:rPr lang="en-US" altLang="zh-CN" sz="2000" dirty="0">
                <a:solidFill>
                  <a:schemeClr val="accent6">
                    <a:lumMod val="75000"/>
                  </a:schemeClr>
                </a:solidFill>
                <a:latin typeface="+mn-lt"/>
                <a:cs typeface="+mn-cs"/>
              </a:rPr>
              <a:t>.</a:t>
            </a:r>
            <a:r>
              <a:rPr lang="en-US" altLang="zh-CN" sz="2000" dirty="0" err="1">
                <a:solidFill>
                  <a:schemeClr val="accent6">
                    <a:lumMod val="75000"/>
                  </a:schemeClr>
                </a:solidFill>
                <a:latin typeface="+mn-lt"/>
                <a:cs typeface="+mn-cs"/>
              </a:rPr>
              <a:t>cpp</a:t>
            </a:r>
            <a:endParaRPr lang="en-US" altLang="zh-CN" sz="1800" dirty="0">
              <a:solidFill>
                <a:schemeClr val="accent6">
                  <a:lumMod val="75000"/>
                </a:schemeClr>
              </a:solidFill>
              <a:latin typeface="+mn-lt"/>
              <a:cs typeface="+mn-cs"/>
            </a:endParaRPr>
          </a:p>
          <a:p>
            <a:pPr marL="811213" lvl="1" indent="-609600">
              <a:lnSpc>
                <a:spcPct val="90000"/>
              </a:lnSpc>
              <a:spcBef>
                <a:spcPts val="1200"/>
              </a:spcBef>
              <a:buNone/>
            </a:pPr>
            <a:r>
              <a:rPr lang="en-US" altLang="zh-CN" sz="2400" dirty="0">
                <a:solidFill>
                  <a:srgbClr val="FF00FF"/>
                </a:solidFill>
              </a:rPr>
              <a:t>Student  s1;</a:t>
            </a:r>
            <a:r>
              <a:rPr lang="en-US" altLang="zh-CN" sz="2400" dirty="0"/>
              <a:t>              </a:t>
            </a:r>
            <a:r>
              <a:rPr lang="en-US" altLang="zh-CN" sz="2000" dirty="0">
                <a:solidFill>
                  <a:srgbClr val="7030A0"/>
                </a:solidFill>
              </a:rPr>
              <a:t>//</a:t>
            </a:r>
            <a:r>
              <a:rPr lang="zh-CN" altLang="en-US" sz="2000" dirty="0">
                <a:solidFill>
                  <a:srgbClr val="7030A0"/>
                </a:solidFill>
              </a:rPr>
              <a:t>全局对象</a:t>
            </a:r>
            <a:endParaRPr lang="zh-CN" altLang="en-US" sz="2400" dirty="0">
              <a:solidFill>
                <a:srgbClr val="7030A0"/>
              </a:solidFill>
            </a:endParaRPr>
          </a:p>
          <a:p>
            <a:pPr marL="811213" lvl="1" indent="-609600">
              <a:lnSpc>
                <a:spcPct val="70000"/>
              </a:lnSpc>
              <a:buNone/>
            </a:pPr>
            <a:r>
              <a:rPr lang="en-US" altLang="zh-CN" sz="2400" dirty="0">
                <a:solidFill>
                  <a:srgbClr val="0070C0"/>
                </a:solidFill>
              </a:rPr>
              <a:t>void  </a:t>
            </a:r>
            <a:r>
              <a:rPr lang="en-US" altLang="zh-CN" sz="2400" dirty="0" err="1">
                <a:solidFill>
                  <a:srgbClr val="0070C0"/>
                </a:solidFill>
              </a:rPr>
              <a:t>fn</a:t>
            </a:r>
            <a:r>
              <a:rPr lang="en-US" altLang="zh-CN" sz="2400" dirty="0">
                <a:solidFill>
                  <a:srgbClr val="0070C0"/>
                </a:solidFill>
              </a:rPr>
              <a:t>() {</a:t>
            </a:r>
          </a:p>
          <a:p>
            <a:pPr marL="811213" lvl="1" indent="-609600">
              <a:lnSpc>
                <a:spcPct val="80000"/>
              </a:lnSpc>
              <a:buNone/>
            </a:pPr>
            <a:r>
              <a:rPr lang="en-US" altLang="zh-CN" sz="2400" dirty="0">
                <a:solidFill>
                  <a:srgbClr val="0070C0"/>
                </a:solidFill>
              </a:rPr>
              <a:t>      </a:t>
            </a:r>
            <a:r>
              <a:rPr lang="en-US" altLang="zh-CN" sz="2000" dirty="0">
                <a:solidFill>
                  <a:srgbClr val="0070C0"/>
                </a:solidFill>
              </a:rPr>
              <a:t>  </a:t>
            </a:r>
            <a:r>
              <a:rPr lang="en-US" altLang="zh-CN" sz="2400" dirty="0">
                <a:solidFill>
                  <a:srgbClr val="0070C0"/>
                </a:solidFill>
              </a:rPr>
              <a:t>static Student  s2;</a:t>
            </a:r>
            <a:r>
              <a:rPr lang="en-US" altLang="zh-CN" sz="2400" dirty="0">
                <a:solidFill>
                  <a:srgbClr val="00B0F0"/>
                </a:solidFill>
              </a:rPr>
              <a:t>    </a:t>
            </a:r>
            <a:r>
              <a:rPr lang="en-US" altLang="zh-CN" sz="2000" dirty="0">
                <a:solidFill>
                  <a:srgbClr val="7030A0"/>
                </a:solidFill>
              </a:rPr>
              <a:t>//</a:t>
            </a:r>
            <a:r>
              <a:rPr lang="zh-CN" altLang="en-US" sz="2000" dirty="0">
                <a:solidFill>
                  <a:srgbClr val="7030A0"/>
                </a:solidFill>
              </a:rPr>
              <a:t>局部静态</a:t>
            </a:r>
            <a:endParaRPr lang="zh-CN" altLang="en-US" sz="2400" dirty="0">
              <a:solidFill>
                <a:srgbClr val="7030A0"/>
              </a:solidFill>
            </a:endParaRPr>
          </a:p>
          <a:p>
            <a:pPr marL="811213" lvl="1" indent="-609600">
              <a:lnSpc>
                <a:spcPct val="70000"/>
              </a:lnSpc>
              <a:buNone/>
            </a:pPr>
            <a:r>
              <a:rPr lang="en-US" altLang="zh-CN" sz="2400" dirty="0">
                <a:solidFill>
                  <a:srgbClr val="00B0F0"/>
                </a:solidFill>
              </a:rPr>
              <a:t>       </a:t>
            </a:r>
            <a:r>
              <a:rPr lang="en-US" altLang="zh-CN" sz="1400" dirty="0">
                <a:solidFill>
                  <a:srgbClr val="00B0F0"/>
                </a:solidFill>
              </a:rPr>
              <a:t> </a:t>
            </a:r>
            <a:r>
              <a:rPr lang="en-US" altLang="zh-CN" sz="2400" dirty="0">
                <a:solidFill>
                  <a:srgbClr val="0070C0"/>
                </a:solidFill>
              </a:rPr>
              <a:t>Student  s3;             </a:t>
            </a:r>
            <a:r>
              <a:rPr lang="en-US" altLang="zh-CN" sz="2000" dirty="0">
                <a:solidFill>
                  <a:srgbClr val="7030A0"/>
                </a:solidFill>
              </a:rPr>
              <a:t>//</a:t>
            </a:r>
            <a:r>
              <a:rPr lang="zh-CN" altLang="en-US" sz="2000" dirty="0">
                <a:solidFill>
                  <a:srgbClr val="7030A0"/>
                </a:solidFill>
              </a:rPr>
              <a:t>局部自动</a:t>
            </a:r>
            <a:endParaRPr lang="en-US" altLang="zh-CN" sz="2000" dirty="0">
              <a:solidFill>
                <a:srgbClr val="7030A0"/>
              </a:solidFill>
            </a:endParaRPr>
          </a:p>
          <a:p>
            <a:pPr marL="811213" lvl="1" indent="-609600">
              <a:lnSpc>
                <a:spcPct val="70000"/>
              </a:lnSpc>
              <a:buNone/>
            </a:pPr>
            <a:r>
              <a:rPr lang="en-US" altLang="zh-CN" sz="2400" dirty="0">
                <a:solidFill>
                  <a:srgbClr val="0070C0"/>
                </a:solidFill>
              </a:rPr>
              <a:t>}</a:t>
            </a:r>
          </a:p>
          <a:p>
            <a:pPr marL="811213" lvl="1" indent="-609600">
              <a:lnSpc>
                <a:spcPct val="90000"/>
              </a:lnSpc>
              <a:buNone/>
            </a:pPr>
            <a:r>
              <a:rPr lang="en-US" altLang="zh-CN" sz="2400" dirty="0"/>
              <a:t>int main() {</a:t>
            </a:r>
          </a:p>
          <a:p>
            <a:pPr marL="811213" lvl="1" indent="-609600">
              <a:lnSpc>
                <a:spcPct val="70000"/>
              </a:lnSpc>
              <a:buNone/>
            </a:pPr>
            <a:r>
              <a:rPr lang="en-US" altLang="zh-CN" sz="2400" dirty="0"/>
              <a:t>   </a:t>
            </a:r>
            <a:r>
              <a:rPr lang="en-US" altLang="zh-CN" sz="2000" dirty="0"/>
              <a:t> </a:t>
            </a:r>
            <a:r>
              <a:rPr lang="en-US" altLang="zh-CN" sz="2400" dirty="0"/>
              <a:t> </a:t>
            </a:r>
            <a:r>
              <a:rPr lang="en-US" altLang="zh-CN" sz="1800" dirty="0"/>
              <a:t> </a:t>
            </a:r>
            <a:r>
              <a:rPr lang="en-US" altLang="zh-CN" sz="2000" dirty="0"/>
              <a:t> </a:t>
            </a:r>
            <a:r>
              <a:rPr lang="en-US" altLang="zh-CN" sz="1400" dirty="0"/>
              <a:t> </a:t>
            </a:r>
            <a:r>
              <a:rPr lang="en-US" altLang="zh-CN" sz="2400" dirty="0"/>
              <a:t>Student  s4;          </a:t>
            </a:r>
            <a:r>
              <a:rPr lang="en-US" altLang="zh-CN" sz="2000" dirty="0">
                <a:solidFill>
                  <a:srgbClr val="7030A0"/>
                </a:solidFill>
              </a:rPr>
              <a:t>//</a:t>
            </a:r>
            <a:r>
              <a:rPr lang="zh-CN" altLang="en-US" sz="2000" dirty="0">
                <a:solidFill>
                  <a:srgbClr val="7030A0"/>
                </a:solidFill>
              </a:rPr>
              <a:t>局部对象</a:t>
            </a:r>
          </a:p>
          <a:p>
            <a:pPr marL="811213" lvl="1" indent="-609600">
              <a:lnSpc>
                <a:spcPct val="70000"/>
              </a:lnSpc>
              <a:buNone/>
            </a:pPr>
            <a:r>
              <a:rPr lang="en-US" altLang="zh-CN" sz="2400" dirty="0"/>
              <a:t>       Student  s[3];       </a:t>
            </a:r>
            <a:r>
              <a:rPr lang="en-US" altLang="zh-CN" sz="2000" dirty="0">
                <a:solidFill>
                  <a:srgbClr val="7030A0"/>
                </a:solidFill>
              </a:rPr>
              <a:t>//</a:t>
            </a:r>
            <a:r>
              <a:rPr lang="zh-CN" altLang="en-US" sz="2000" dirty="0">
                <a:solidFill>
                  <a:srgbClr val="7030A0"/>
                </a:solidFill>
              </a:rPr>
              <a:t>对象数组</a:t>
            </a:r>
          </a:p>
          <a:p>
            <a:pPr marL="811213" lvl="1" indent="-609600">
              <a:lnSpc>
                <a:spcPct val="70000"/>
              </a:lnSpc>
              <a:buNone/>
            </a:pPr>
            <a:r>
              <a:rPr lang="en-US" altLang="zh-CN" sz="2400" dirty="0"/>
              <a:t>       Student  *p=new Student;   </a:t>
            </a:r>
            <a:r>
              <a:rPr lang="en-US" altLang="zh-CN" sz="2000" dirty="0">
                <a:solidFill>
                  <a:srgbClr val="7030A0"/>
                </a:solidFill>
              </a:rPr>
              <a:t>//</a:t>
            </a:r>
            <a:r>
              <a:rPr lang="zh-CN" altLang="en-US" sz="2000" dirty="0">
                <a:solidFill>
                  <a:srgbClr val="7030A0"/>
                </a:solidFill>
              </a:rPr>
              <a:t>堆对象</a:t>
            </a:r>
          </a:p>
          <a:p>
            <a:pPr marL="811213" lvl="1" indent="-609600">
              <a:lnSpc>
                <a:spcPct val="90000"/>
              </a:lnSpc>
              <a:spcBef>
                <a:spcPct val="0"/>
              </a:spcBef>
              <a:buNone/>
            </a:pPr>
            <a:r>
              <a:rPr lang="en-US" altLang="zh-CN" sz="2400" dirty="0"/>
              <a:t>       </a:t>
            </a:r>
            <a:r>
              <a:rPr lang="en-US" altLang="zh-CN" sz="2400" dirty="0" err="1"/>
              <a:t>fn</a:t>
            </a:r>
            <a:r>
              <a:rPr lang="en-US" altLang="zh-CN" sz="2400" dirty="0"/>
              <a:t>();</a:t>
            </a:r>
          </a:p>
          <a:p>
            <a:pPr marL="811213" lvl="1" indent="-609600">
              <a:lnSpc>
                <a:spcPct val="70000"/>
              </a:lnSpc>
              <a:buNone/>
            </a:pPr>
            <a:r>
              <a:rPr lang="en-US" altLang="zh-CN" sz="2400" dirty="0"/>
              <a:t>       delete p;</a:t>
            </a:r>
          </a:p>
          <a:p>
            <a:pPr marL="811213" lvl="1" indent="-609600">
              <a:lnSpc>
                <a:spcPct val="70000"/>
              </a:lnSpc>
              <a:spcBef>
                <a:spcPts val="600"/>
              </a:spcBef>
              <a:buNone/>
            </a:pPr>
            <a:r>
              <a:rPr lang="en-US" altLang="zh-CN" sz="2400" dirty="0"/>
              <a:t>       return 0;</a:t>
            </a:r>
          </a:p>
          <a:p>
            <a:pPr marL="811213" lvl="1" indent="-609600">
              <a:lnSpc>
                <a:spcPct val="70000"/>
              </a:lnSpc>
              <a:spcBef>
                <a:spcPts val="600"/>
              </a:spcBef>
              <a:buNone/>
            </a:pPr>
            <a:r>
              <a:rPr lang="en-US" altLang="zh-CN" sz="2400" dirty="0"/>
              <a:t>}</a:t>
            </a:r>
            <a:endParaRPr lang="zh-CN" altLang="en-US" sz="2600" dirty="0">
              <a:solidFill>
                <a:srgbClr val="7030A0"/>
              </a:solidFill>
            </a:endParaRPr>
          </a:p>
        </p:txBody>
      </p:sp>
      <p:sp>
        <p:nvSpPr>
          <p:cNvPr id="6" name="灯片编号占位符 5">
            <a:extLst>
              <a:ext uri="{FF2B5EF4-FFF2-40B4-BE49-F238E27FC236}">
                <a16:creationId xmlns:a16="http://schemas.microsoft.com/office/drawing/2014/main" id="{AB26BAEA-6B52-4EFB-AD58-12132AE7560E}"/>
              </a:ext>
            </a:extLst>
          </p:cNvPr>
          <p:cNvSpPr>
            <a:spLocks noGrp="1"/>
          </p:cNvSpPr>
          <p:nvPr>
            <p:ph type="sldNum" sz="quarter" idx="12"/>
          </p:nvPr>
        </p:nvSpPr>
        <p:spPr/>
        <p:txBody>
          <a:bodyPr/>
          <a:lstStyle/>
          <a:p>
            <a:fld id="{E863F3B9-6CF4-E94A-98DA-10393CF60C60}" type="slidenum">
              <a:rPr kumimoji="1" lang="zh-CN" altLang="en-US" smtClean="0"/>
              <a:t>6</a:t>
            </a:fld>
            <a:endParaRPr kumimoji="1" lang="zh-CN" altLang="en-US"/>
          </a:p>
        </p:txBody>
      </p:sp>
      <p:sp>
        <p:nvSpPr>
          <p:cNvPr id="3" name="文本框 2">
            <a:extLst>
              <a:ext uri="{FF2B5EF4-FFF2-40B4-BE49-F238E27FC236}">
                <a16:creationId xmlns:a16="http://schemas.microsoft.com/office/drawing/2014/main" id="{DA0022AE-6F9D-48F6-A920-463014883BFB}"/>
              </a:ext>
            </a:extLst>
          </p:cNvPr>
          <p:cNvSpPr txBox="1"/>
          <p:nvPr/>
        </p:nvSpPr>
        <p:spPr>
          <a:xfrm>
            <a:off x="6255752" y="2290453"/>
            <a:ext cx="1810219" cy="2069797"/>
          </a:xfrm>
          <a:prstGeom prst="rect">
            <a:avLst/>
          </a:prstGeom>
          <a:solidFill>
            <a:srgbClr val="FFC000"/>
          </a:solidFill>
        </p:spPr>
        <p:txBody>
          <a:bodyPr wrap="square" rtlCol="0">
            <a:spAutoFit/>
          </a:bodyPr>
          <a:lstStyle/>
          <a:p>
            <a:r>
              <a:rPr lang="zh-CN" altLang="en-US" dirty="0"/>
              <a:t>对象诞生顺序：</a:t>
            </a:r>
            <a:endParaRPr lang="en-US" altLang="zh-CN" dirty="0"/>
          </a:p>
          <a:p>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FF00FF"/>
                </a:solidFill>
                <a:latin typeface="Times New Roman" panose="02020603050405020304" pitchFamily="18" charset="0"/>
                <a:cs typeface="Times New Roman" panose="02020603050405020304" pitchFamily="18" charset="0"/>
              </a:rPr>
              <a:t>s1</a:t>
            </a:r>
          </a:p>
          <a:p>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s4</a:t>
            </a:r>
          </a:p>
          <a:p>
            <a:r>
              <a:rPr lang="en-US" altLang="zh-CN" dirty="0">
                <a:latin typeface="Times New Roman" panose="02020603050405020304" pitchFamily="18" charset="0"/>
                <a:cs typeface="Times New Roman" panose="02020603050405020304" pitchFamily="18" charset="0"/>
              </a:rPr>
              <a:t> s[0], s[1], s[2]</a:t>
            </a:r>
          </a:p>
          <a:p>
            <a:pPr>
              <a:spcBef>
                <a:spcPts val="600"/>
              </a:spcBef>
            </a:pPr>
            <a:r>
              <a:rPr lang="zh-CN" altLang="en-US" sz="600" dirty="0">
                <a:latin typeface="+mj-ea"/>
                <a:ea typeface="+mj-ea"/>
                <a:cs typeface="Times New Roman" panose="02020603050405020304" pitchFamily="18" charset="0"/>
              </a:rPr>
              <a:t> </a:t>
            </a:r>
            <a:r>
              <a:rPr lang="zh-CN" altLang="en-US" sz="1600" dirty="0">
                <a:latin typeface="+mj-ea"/>
                <a:ea typeface="+mj-ea"/>
                <a:cs typeface="Times New Roman" panose="02020603050405020304" pitchFamily="18" charset="0"/>
              </a:rPr>
              <a:t>堆对象</a:t>
            </a:r>
            <a:endParaRPr lang="en-US" altLang="zh-CN" sz="1600" dirty="0">
              <a:latin typeface="+mj-ea"/>
              <a:ea typeface="+mj-ea"/>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s2</a:t>
            </a:r>
          </a:p>
          <a:p>
            <a:r>
              <a:rPr lang="en-US" altLang="zh-CN" dirty="0">
                <a:latin typeface="Times New Roman" panose="02020603050405020304" pitchFamily="18" charset="0"/>
                <a:cs typeface="Times New Roman" panose="02020603050405020304" pitchFamily="18" charset="0"/>
              </a:rPr>
              <a:t> s3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64583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Effect transition="in" filter="fade">
                                      <p:cBhvr>
                                        <p:cTn id="45" dur="500"/>
                                        <p:tgtEl>
                                          <p:spTgt spid="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3" end="13"/>
                                            </p:txEl>
                                          </p:spTgt>
                                        </p:tgtEl>
                                        <p:attrNameLst>
                                          <p:attrName>style.visibility</p:attrName>
                                        </p:attrNameLst>
                                      </p:cBhvr>
                                      <p:to>
                                        <p:strVal val="visible"/>
                                      </p:to>
                                    </p:set>
                                    <p:animEffect transition="in" filter="fade">
                                      <p:cBhvr>
                                        <p:cTn id="48" dur="500"/>
                                        <p:tgtEl>
                                          <p:spTgt spid="4">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3E583E6B-5E4F-407C-B114-B784A19206F3}" type="datetime10">
              <a:rPr lang="zh-CN" altLang="en-US" sz="1400" smtClean="0"/>
              <a:t>15:09</a:t>
            </a:fld>
            <a:endParaRPr lang="en-US" altLang="zh-CN" sz="1400" b="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4.1.3</a:t>
            </a:r>
            <a:r>
              <a:rPr lang="en-US" altLang="zh-CN" sz="3200" b="1" dirty="0">
                <a:latin typeface="+mj-ea"/>
                <a:ea typeface="+mj-ea"/>
              </a:rPr>
              <a:t> </a:t>
            </a:r>
            <a:r>
              <a:rPr lang="zh-CN" altLang="en-US" sz="3200" b="1" dirty="0">
                <a:ea typeface="+mj-ea"/>
              </a:rPr>
              <a:t>对象需要初始化的原因</a:t>
            </a:r>
            <a:endParaRPr lang="zh-CN" altLang="en-US" sz="3600" b="1" dirty="0">
              <a:latin typeface="+mj-ea"/>
              <a:ea typeface="+mj-ea"/>
            </a:endParaRPr>
          </a:p>
        </p:txBody>
      </p:sp>
      <p:sp>
        <p:nvSpPr>
          <p:cNvPr id="4" name="内容占位符 3"/>
          <p:cNvSpPr>
            <a:spLocks noGrp="1"/>
          </p:cNvSpPr>
          <p:nvPr>
            <p:ph idx="1"/>
          </p:nvPr>
        </p:nvSpPr>
        <p:spPr>
          <a:xfrm>
            <a:off x="751841" y="1706880"/>
            <a:ext cx="7732828" cy="4399280"/>
          </a:xfrm>
        </p:spPr>
        <p:txBody>
          <a:bodyPr>
            <a:normAutofit/>
          </a:bodyPr>
          <a:lstStyle/>
          <a:p>
            <a:pPr>
              <a:spcBef>
                <a:spcPts val="1200"/>
              </a:spcBef>
              <a:buFont typeface="Wingdings" panose="05000000000000000000" pitchFamily="2" charset="2"/>
              <a:buChar char="Ø"/>
              <a:defRPr/>
            </a:pPr>
            <a:r>
              <a:rPr lang="zh-CN" altLang="en-US" sz="2800" dirty="0">
                <a:solidFill>
                  <a:srgbClr val="0070C0"/>
                </a:solidFill>
              </a:rPr>
              <a:t>变量</a:t>
            </a:r>
            <a:r>
              <a:rPr lang="zh-CN" altLang="en-US" sz="2800" dirty="0"/>
              <a:t>不赋值：</a:t>
            </a:r>
          </a:p>
          <a:p>
            <a:pPr lvl="1">
              <a:spcBef>
                <a:spcPts val="1800"/>
              </a:spcBef>
              <a:defRPr/>
            </a:pPr>
            <a:r>
              <a:rPr lang="zh-CN" altLang="en-US" sz="2400" dirty="0"/>
              <a:t>静态存储的：其值为 0</a:t>
            </a:r>
          </a:p>
          <a:p>
            <a:pPr lvl="1">
              <a:spcBef>
                <a:spcPts val="1200"/>
              </a:spcBef>
              <a:defRPr/>
            </a:pPr>
            <a:r>
              <a:rPr lang="zh-CN" altLang="en-US" sz="2400" dirty="0"/>
              <a:t>动态存储的：其值不确定</a:t>
            </a:r>
            <a:endParaRPr lang="en-US" altLang="zh-CN" sz="2400" dirty="0"/>
          </a:p>
          <a:p>
            <a:pPr marL="263525" indent="-263525">
              <a:lnSpc>
                <a:spcPct val="120000"/>
              </a:lnSpc>
              <a:spcBef>
                <a:spcPts val="1800"/>
              </a:spcBef>
              <a:buFont typeface="Wingdings" panose="05000000000000000000" pitchFamily="2" charset="2"/>
              <a:buChar char="Ø"/>
              <a:defRPr/>
            </a:pPr>
            <a:r>
              <a:rPr lang="zh-CN" altLang="en-US" sz="2800" dirty="0">
                <a:solidFill>
                  <a:srgbClr val="FF00FF"/>
                </a:solidFill>
              </a:rPr>
              <a:t>对象</a:t>
            </a:r>
            <a:r>
              <a:rPr lang="zh-CN" altLang="en-US" sz="2800" dirty="0"/>
              <a:t>不赋值，其特点与变量相同</a:t>
            </a:r>
            <a:endParaRPr lang="en-US" altLang="zh-CN" sz="2800" dirty="0"/>
          </a:p>
          <a:p>
            <a:pPr marL="563562" lvl="1" indent="0">
              <a:lnSpc>
                <a:spcPct val="120000"/>
              </a:lnSpc>
              <a:spcBef>
                <a:spcPts val="1200"/>
              </a:spcBef>
              <a:buNone/>
              <a:defRPr/>
            </a:pPr>
            <a:r>
              <a:rPr lang="zh-CN" altLang="en-US" sz="2400" dirty="0"/>
              <a:t>但对于对象，若属性为</a:t>
            </a:r>
            <a:r>
              <a:rPr lang="zh-CN" altLang="en-US" sz="2000" dirty="0"/>
              <a:t> </a:t>
            </a:r>
            <a:r>
              <a:rPr lang="zh-CN" altLang="en-US" sz="2400" dirty="0"/>
              <a:t>0 或是不确定，则无意义。</a:t>
            </a:r>
            <a:endParaRPr lang="en-US" altLang="zh-CN" sz="2400" dirty="0"/>
          </a:p>
          <a:p>
            <a:pPr marL="447675" lvl="1" indent="-184150">
              <a:lnSpc>
                <a:spcPct val="120000"/>
              </a:lnSpc>
              <a:spcBef>
                <a:spcPts val="600"/>
              </a:spcBef>
              <a:buNone/>
              <a:defRPr/>
            </a:pPr>
            <a:r>
              <a:rPr lang="zh-CN" altLang="en-US" sz="2400" dirty="0"/>
              <a:t>    </a:t>
            </a:r>
            <a:r>
              <a:rPr lang="zh-CN" altLang="en-US" sz="2400" dirty="0">
                <a:solidFill>
                  <a:srgbClr val="00B0F0"/>
                </a:solidFill>
              </a:rPr>
              <a:t>如：桌子的长宽高都为 </a:t>
            </a:r>
            <a:r>
              <a:rPr lang="en-US" altLang="zh-CN" sz="2400" dirty="0">
                <a:solidFill>
                  <a:srgbClr val="00B0F0"/>
                </a:solidFill>
              </a:rPr>
              <a:t>0</a:t>
            </a:r>
            <a:r>
              <a:rPr lang="zh-CN" altLang="en-US" sz="2400" dirty="0">
                <a:solidFill>
                  <a:srgbClr val="00B0F0"/>
                </a:solidFill>
              </a:rPr>
              <a:t>，或为负，都不符合实际</a:t>
            </a:r>
            <a:endParaRPr lang="en-US" altLang="zh-CN" sz="2400" dirty="0">
              <a:solidFill>
                <a:srgbClr val="00B0F0"/>
              </a:solidFill>
            </a:endParaRPr>
          </a:p>
          <a:p>
            <a:pPr marL="263525" lvl="1" indent="-263525">
              <a:lnSpc>
                <a:spcPct val="120000"/>
              </a:lnSpc>
              <a:spcBef>
                <a:spcPts val="1200"/>
              </a:spcBef>
              <a:buNone/>
              <a:defRPr/>
            </a:pPr>
            <a:r>
              <a:rPr lang="zh-CN" altLang="en-US" dirty="0">
                <a:ea typeface="+mn-ea"/>
              </a:rPr>
              <a:t>   </a:t>
            </a:r>
            <a:r>
              <a:rPr lang="zh-CN" altLang="en-US" dirty="0">
                <a:solidFill>
                  <a:srgbClr val="FF0000"/>
                </a:solidFill>
                <a:latin typeface="+mj-ea"/>
              </a:rPr>
              <a:t>结论：对象建立时必须初始化</a:t>
            </a:r>
          </a:p>
        </p:txBody>
      </p:sp>
      <p:sp>
        <p:nvSpPr>
          <p:cNvPr id="6" name="灯片编号占位符 5">
            <a:extLst>
              <a:ext uri="{FF2B5EF4-FFF2-40B4-BE49-F238E27FC236}">
                <a16:creationId xmlns:a16="http://schemas.microsoft.com/office/drawing/2014/main" id="{AB26BAEA-6B52-4EFB-AD58-12132AE7560E}"/>
              </a:ext>
            </a:extLst>
          </p:cNvPr>
          <p:cNvSpPr>
            <a:spLocks noGrp="1"/>
          </p:cNvSpPr>
          <p:nvPr>
            <p:ph type="sldNum" sz="quarter" idx="12"/>
          </p:nvPr>
        </p:nvSpPr>
        <p:spPr/>
        <p:txBody>
          <a:bodyPr/>
          <a:lstStyle/>
          <a:p>
            <a:fld id="{E863F3B9-6CF4-E94A-98DA-10393CF60C60}" type="slidenum">
              <a:rPr kumimoji="1" lang="zh-CN" altLang="en-US" smtClean="0"/>
              <a:t>7</a:t>
            </a:fld>
            <a:endParaRPr kumimoji="1" lang="zh-CN" altLang="en-US"/>
          </a:p>
        </p:txBody>
      </p:sp>
    </p:spTree>
    <p:extLst>
      <p:ext uri="{BB962C8B-B14F-4D97-AF65-F5344CB8AC3E}">
        <p14:creationId xmlns:p14="http://schemas.microsoft.com/office/powerpoint/2010/main" val="358861094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E444E32B-6509-4624-9866-C0A42A1715D0}" type="datetime10">
              <a:rPr lang="zh-CN" altLang="en-US" sz="1400" smtClean="0"/>
              <a:t>15:09</a:t>
            </a:fld>
            <a:endParaRPr lang="en-US" altLang="zh-CN" sz="1400" b="0"/>
          </a:p>
        </p:txBody>
      </p:sp>
      <p:sp>
        <p:nvSpPr>
          <p:cNvPr id="2" name="标题 1"/>
          <p:cNvSpPr>
            <a:spLocks noGrp="1"/>
          </p:cNvSpPr>
          <p:nvPr>
            <p:ph type="title"/>
          </p:nvPr>
        </p:nvSpPr>
        <p:spPr>
          <a:xfrm>
            <a:off x="1010653" y="274638"/>
            <a:ext cx="7132320" cy="1143000"/>
          </a:xfrm>
        </p:spPr>
        <p:txBody>
          <a:bodyPr>
            <a:normAutofit/>
          </a:bodyPr>
          <a:lstStyle/>
          <a:p>
            <a:r>
              <a:rPr lang="en-US" altLang="zh-CN" sz="3600" b="1" dirty="0">
                <a:solidFill>
                  <a:schemeClr val="tx1"/>
                </a:solidFill>
              </a:rPr>
              <a:t>4.2  </a:t>
            </a:r>
            <a:r>
              <a:rPr lang="zh-CN" altLang="en-US" sz="3600" b="1" dirty="0">
                <a:solidFill>
                  <a:schemeClr val="tx1"/>
                </a:solidFill>
                <a:latin typeface="幼圆" panose="02010509060101010101" pitchFamily="49" charset="-122"/>
                <a:ea typeface="幼圆" panose="02010509060101010101" pitchFamily="49" charset="-122"/>
              </a:rPr>
              <a:t>构造函数</a:t>
            </a:r>
          </a:p>
        </p:txBody>
      </p:sp>
      <p:sp>
        <p:nvSpPr>
          <p:cNvPr id="12" name="AutoShape 5"/>
          <p:cNvSpPr>
            <a:spLocks noChangeArrowheads="1"/>
          </p:cNvSpPr>
          <p:nvPr/>
        </p:nvSpPr>
        <p:spPr bwMode="gray">
          <a:xfrm>
            <a:off x="995811" y="1956588"/>
            <a:ext cx="2448663" cy="715250"/>
          </a:xfrm>
          <a:prstGeom prst="roundRect">
            <a:avLst>
              <a:gd name="adj" fmla="val 16667"/>
            </a:avLst>
          </a:prstGeom>
          <a:gradFill rotWithShape="1">
            <a:gsLst>
              <a:gs pos="0">
                <a:srgbClr val="FF9900"/>
              </a:gs>
              <a:gs pos="50000">
                <a:srgbClr val="FFFFFF"/>
              </a:gs>
              <a:gs pos="100000">
                <a:srgbClr val="FF9900"/>
              </a:gs>
            </a:gsLst>
            <a:lin ang="5400000" scaled="1"/>
          </a:gra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4" name="AutoShape 4"/>
          <p:cNvSpPr>
            <a:spLocks noChangeArrowheads="1"/>
          </p:cNvSpPr>
          <p:nvPr/>
        </p:nvSpPr>
        <p:spPr bwMode="gray">
          <a:xfrm>
            <a:off x="1875153" y="2942437"/>
            <a:ext cx="2522477" cy="445105"/>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15" name="AutoShape 5"/>
          <p:cNvSpPr>
            <a:spLocks noChangeArrowheads="1"/>
          </p:cNvSpPr>
          <p:nvPr/>
        </p:nvSpPr>
        <p:spPr bwMode="gray">
          <a:xfrm>
            <a:off x="1513415" y="2882718"/>
            <a:ext cx="549489" cy="557217"/>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nvGrpSpPr>
          <p:cNvPr id="16" name="组合 29"/>
          <p:cNvGrpSpPr>
            <a:grpSpLocks/>
          </p:cNvGrpSpPr>
          <p:nvPr/>
        </p:nvGrpSpPr>
        <p:grpSpPr bwMode="auto">
          <a:xfrm>
            <a:off x="1625373" y="2894146"/>
            <a:ext cx="2753280" cy="493396"/>
            <a:chOff x="1048758" y="1730180"/>
            <a:chExt cx="2629958" cy="493703"/>
          </a:xfrm>
        </p:grpSpPr>
        <p:sp>
          <p:nvSpPr>
            <p:cNvPr id="17" name="Text Box 6"/>
            <p:cNvSpPr txBox="1">
              <a:spLocks noChangeArrowheads="1"/>
            </p:cNvSpPr>
            <p:nvPr/>
          </p:nvSpPr>
          <p:spPr bwMode="gray">
            <a:xfrm>
              <a:off x="1448721" y="1730180"/>
              <a:ext cx="2229995" cy="4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fontAlgn="auto">
                <a:spcAft>
                  <a:spcPts val="0"/>
                </a:spcAft>
                <a:defRPr/>
              </a:pPr>
              <a:r>
                <a:rPr kumimoji="0" lang="zh-CN" altLang="en-US" sz="2400" b="0" kern="0" dirty="0">
                  <a:solidFill>
                    <a:srgbClr val="000000"/>
                  </a:solidFill>
                  <a:latin typeface="Times New Roman" panose="02020603050405020304" pitchFamily="18" charset="0"/>
                  <a:ea typeface="华文新魏" pitchFamily="2" charset="-122"/>
                  <a:cs typeface="Times New Roman" panose="02020603050405020304" pitchFamily="18" charset="0"/>
                </a:rPr>
                <a:t>构造函数的由来</a:t>
              </a:r>
              <a:endParaRPr kumimoji="0" lang="en-US" altLang="zh-CN" sz="2400" b="0" kern="0" dirty="0">
                <a:solidFill>
                  <a:srgbClr val="000000"/>
                </a:solidFill>
                <a:latin typeface="Arial" charset="0"/>
                <a:ea typeface="华文新魏" pitchFamily="2" charset="-122"/>
              </a:endParaRPr>
            </a:p>
          </p:txBody>
        </p:sp>
        <p:sp>
          <p:nvSpPr>
            <p:cNvPr id="18" name="Text Box 7"/>
            <p:cNvSpPr txBox="1">
              <a:spLocks noChangeArrowheads="1"/>
            </p:cNvSpPr>
            <p:nvPr/>
          </p:nvSpPr>
          <p:spPr bwMode="gray">
            <a:xfrm>
              <a:off x="1048758" y="1766398"/>
              <a:ext cx="336434" cy="45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1</a:t>
              </a:r>
            </a:p>
          </p:txBody>
        </p:sp>
      </p:grpSp>
      <p:sp>
        <p:nvSpPr>
          <p:cNvPr id="19" name="AutoShape 8"/>
          <p:cNvSpPr>
            <a:spLocks noChangeArrowheads="1"/>
          </p:cNvSpPr>
          <p:nvPr/>
        </p:nvSpPr>
        <p:spPr bwMode="gray">
          <a:xfrm>
            <a:off x="1856176" y="3663324"/>
            <a:ext cx="2522477"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0" name="AutoShape 9"/>
          <p:cNvSpPr>
            <a:spLocks noChangeArrowheads="1"/>
          </p:cNvSpPr>
          <p:nvPr/>
        </p:nvSpPr>
        <p:spPr bwMode="gray">
          <a:xfrm>
            <a:off x="1509785" y="3622049"/>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1" name="Text Box 10"/>
          <p:cNvSpPr txBox="1">
            <a:spLocks noChangeArrowheads="1"/>
          </p:cNvSpPr>
          <p:nvPr/>
        </p:nvSpPr>
        <p:spPr bwMode="gray">
          <a:xfrm>
            <a:off x="2023191" y="3669822"/>
            <a:ext cx="2355462"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构造函数的功能</a:t>
            </a:r>
            <a:endParaRPr kumimoji="0" lang="en-US" altLang="zh-CN" kern="0" dirty="0">
              <a:solidFill>
                <a:srgbClr val="000000"/>
              </a:solidFill>
              <a:latin typeface="Arial" charset="0"/>
              <a:ea typeface="华文新魏" pitchFamily="2" charset="-122"/>
            </a:endParaRPr>
          </a:p>
        </p:txBody>
      </p:sp>
      <p:sp>
        <p:nvSpPr>
          <p:cNvPr id="22" name="Text Box 11"/>
          <p:cNvSpPr txBox="1">
            <a:spLocks noChangeArrowheads="1"/>
          </p:cNvSpPr>
          <p:nvPr/>
        </p:nvSpPr>
        <p:spPr bwMode="gray">
          <a:xfrm>
            <a:off x="1631755" y="3663324"/>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a:solidFill>
                  <a:srgbClr val="FFFFFF"/>
                </a:solidFill>
                <a:latin typeface="Times New Roman" pitchFamily="18" charset="0"/>
                <a:ea typeface="宋体" pitchFamily="2" charset="-122"/>
              </a:rPr>
              <a:t>2</a:t>
            </a:r>
          </a:p>
        </p:txBody>
      </p:sp>
      <p:sp>
        <p:nvSpPr>
          <p:cNvPr id="27" name="Text Box 7"/>
          <p:cNvSpPr txBox="1">
            <a:spLocks noChangeArrowheads="1"/>
          </p:cNvSpPr>
          <p:nvPr/>
        </p:nvSpPr>
        <p:spPr bwMode="gray">
          <a:xfrm>
            <a:off x="1107317" y="2021958"/>
            <a:ext cx="233715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82800" bIns="1080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dirty="0">
                <a:solidFill>
                  <a:srgbClr val="000099"/>
                </a:solidFill>
                <a:latin typeface="Arial" charset="0"/>
                <a:ea typeface="华文新魏" pitchFamily="2" charset="-122"/>
              </a:rPr>
              <a:t>本节主要内容</a:t>
            </a:r>
          </a:p>
        </p:txBody>
      </p:sp>
      <p:sp>
        <p:nvSpPr>
          <p:cNvPr id="3" name="灯片编号占位符 2">
            <a:extLst>
              <a:ext uri="{FF2B5EF4-FFF2-40B4-BE49-F238E27FC236}">
                <a16:creationId xmlns:a16="http://schemas.microsoft.com/office/drawing/2014/main" id="{7F1DD4A4-DD54-4BA4-9B15-C087A4DECC93}"/>
              </a:ext>
            </a:extLst>
          </p:cNvPr>
          <p:cNvSpPr>
            <a:spLocks noGrp="1"/>
          </p:cNvSpPr>
          <p:nvPr>
            <p:ph type="sldNum" sz="quarter" idx="12"/>
          </p:nvPr>
        </p:nvSpPr>
        <p:spPr/>
        <p:txBody>
          <a:bodyPr/>
          <a:lstStyle/>
          <a:p>
            <a:fld id="{E863F3B9-6CF4-E94A-98DA-10393CF60C60}" type="slidenum">
              <a:rPr kumimoji="1" lang="zh-CN" altLang="en-US" smtClean="0"/>
              <a:t>8</a:t>
            </a:fld>
            <a:endParaRPr kumimoji="1" lang="zh-CN" altLang="en-US"/>
          </a:p>
        </p:txBody>
      </p:sp>
      <p:sp>
        <p:nvSpPr>
          <p:cNvPr id="23" name="AutoShape 8">
            <a:extLst>
              <a:ext uri="{FF2B5EF4-FFF2-40B4-BE49-F238E27FC236}">
                <a16:creationId xmlns:a16="http://schemas.microsoft.com/office/drawing/2014/main" id="{AD8524FC-C825-4DAB-A5E1-BC86D6BD9975}"/>
              </a:ext>
            </a:extLst>
          </p:cNvPr>
          <p:cNvSpPr>
            <a:spLocks noChangeArrowheads="1"/>
          </p:cNvSpPr>
          <p:nvPr/>
        </p:nvSpPr>
        <p:spPr bwMode="gray">
          <a:xfrm>
            <a:off x="1856176" y="4396152"/>
            <a:ext cx="2522477"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4" name="AutoShape 9">
            <a:extLst>
              <a:ext uri="{FF2B5EF4-FFF2-40B4-BE49-F238E27FC236}">
                <a16:creationId xmlns:a16="http://schemas.microsoft.com/office/drawing/2014/main" id="{B0BAAB08-A4CB-4BE2-BAA8-89D90CCEC87D}"/>
              </a:ext>
            </a:extLst>
          </p:cNvPr>
          <p:cNvSpPr>
            <a:spLocks noChangeArrowheads="1"/>
          </p:cNvSpPr>
          <p:nvPr/>
        </p:nvSpPr>
        <p:spPr bwMode="gray">
          <a:xfrm>
            <a:off x="1509785" y="4354877"/>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5" name="Text Box 10">
            <a:extLst>
              <a:ext uri="{FF2B5EF4-FFF2-40B4-BE49-F238E27FC236}">
                <a16:creationId xmlns:a16="http://schemas.microsoft.com/office/drawing/2014/main" id="{BD2CA8B4-888E-4F59-959C-C088D60400F1}"/>
              </a:ext>
            </a:extLst>
          </p:cNvPr>
          <p:cNvSpPr txBox="1">
            <a:spLocks noChangeArrowheads="1"/>
          </p:cNvSpPr>
          <p:nvPr/>
        </p:nvSpPr>
        <p:spPr bwMode="gray">
          <a:xfrm>
            <a:off x="2023191" y="4402650"/>
            <a:ext cx="2355462"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构造函数的使用</a:t>
            </a:r>
            <a:endParaRPr kumimoji="0" lang="en-US" altLang="zh-CN" kern="0" dirty="0">
              <a:solidFill>
                <a:srgbClr val="000000"/>
              </a:solidFill>
              <a:latin typeface="Arial" charset="0"/>
              <a:ea typeface="华文新魏" pitchFamily="2" charset="-122"/>
            </a:endParaRPr>
          </a:p>
        </p:txBody>
      </p:sp>
      <p:sp>
        <p:nvSpPr>
          <p:cNvPr id="26" name="Text Box 11">
            <a:extLst>
              <a:ext uri="{FF2B5EF4-FFF2-40B4-BE49-F238E27FC236}">
                <a16:creationId xmlns:a16="http://schemas.microsoft.com/office/drawing/2014/main" id="{AE25D932-8EBE-478E-99BF-B3FD9D400CAC}"/>
              </a:ext>
            </a:extLst>
          </p:cNvPr>
          <p:cNvSpPr txBox="1">
            <a:spLocks noChangeArrowheads="1"/>
          </p:cNvSpPr>
          <p:nvPr/>
        </p:nvSpPr>
        <p:spPr bwMode="gray">
          <a:xfrm>
            <a:off x="1631755" y="439615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3</a:t>
            </a:r>
          </a:p>
        </p:txBody>
      </p:sp>
      <p:sp>
        <p:nvSpPr>
          <p:cNvPr id="28" name="AutoShape 8">
            <a:extLst>
              <a:ext uri="{FF2B5EF4-FFF2-40B4-BE49-F238E27FC236}">
                <a16:creationId xmlns:a16="http://schemas.microsoft.com/office/drawing/2014/main" id="{153C3BE1-0030-4333-9FDA-32F9F4CDF2DD}"/>
              </a:ext>
            </a:extLst>
          </p:cNvPr>
          <p:cNvSpPr>
            <a:spLocks noChangeArrowheads="1"/>
          </p:cNvSpPr>
          <p:nvPr/>
        </p:nvSpPr>
        <p:spPr bwMode="gray">
          <a:xfrm>
            <a:off x="1856176" y="5113280"/>
            <a:ext cx="3356847" cy="465931"/>
          </a:xfrm>
          <a:prstGeom prst="roundRect">
            <a:avLst>
              <a:gd name="adj" fmla="val 16667"/>
            </a:avLst>
          </a:prstGeom>
          <a:solidFill>
            <a:srgbClr val="5E9EFF"/>
          </a:solidFill>
          <a:ln w="12700" algn="ctr">
            <a:solidFill>
              <a:srgbClr val="FFFFFF"/>
            </a:solidFill>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29" name="AutoShape 9">
            <a:extLst>
              <a:ext uri="{FF2B5EF4-FFF2-40B4-BE49-F238E27FC236}">
                <a16:creationId xmlns:a16="http://schemas.microsoft.com/office/drawing/2014/main" id="{077E054C-4EB0-4113-BC1F-33272F086D03}"/>
              </a:ext>
            </a:extLst>
          </p:cNvPr>
          <p:cNvSpPr>
            <a:spLocks noChangeArrowheads="1"/>
          </p:cNvSpPr>
          <p:nvPr/>
        </p:nvSpPr>
        <p:spPr bwMode="gray">
          <a:xfrm>
            <a:off x="1509785" y="5072005"/>
            <a:ext cx="559014" cy="557212"/>
          </a:xfrm>
          <a:prstGeom prst="diamond">
            <a:avLst/>
          </a:prstGeom>
          <a:solidFill>
            <a:srgbClr val="99CCFF"/>
          </a:solidFill>
          <a:ln w="25400" algn="ctr">
            <a:solidFill>
              <a:srgbClr val="FFFFFF"/>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30" name="Text Box 10">
            <a:extLst>
              <a:ext uri="{FF2B5EF4-FFF2-40B4-BE49-F238E27FC236}">
                <a16:creationId xmlns:a16="http://schemas.microsoft.com/office/drawing/2014/main" id="{E0AB32DA-664C-43B5-B9A1-2885A9CD2E4B}"/>
              </a:ext>
            </a:extLst>
          </p:cNvPr>
          <p:cNvSpPr txBox="1">
            <a:spLocks noChangeArrowheads="1"/>
          </p:cNvSpPr>
          <p:nvPr/>
        </p:nvSpPr>
        <p:spPr bwMode="gray">
          <a:xfrm>
            <a:off x="2023191" y="5119778"/>
            <a:ext cx="3095564" cy="46166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Aft>
                <a:spcPts val="0"/>
              </a:spcAft>
              <a:defRPr/>
            </a:pPr>
            <a:r>
              <a:rPr kumimoji="0" lang="zh-CN" altLang="en-US" kern="0" dirty="0">
                <a:solidFill>
                  <a:srgbClr val="000000"/>
                </a:solidFill>
                <a:ea typeface="华文新魏" pitchFamily="2" charset="-122"/>
                <a:cs typeface="Times New Roman" panose="02020603050405020304" pitchFamily="18" charset="0"/>
              </a:rPr>
              <a:t>构造函数的执行过程</a:t>
            </a:r>
            <a:endParaRPr kumimoji="0" lang="en-US" altLang="zh-CN" kern="0" dirty="0">
              <a:solidFill>
                <a:srgbClr val="000000"/>
              </a:solidFill>
              <a:latin typeface="Arial" charset="0"/>
              <a:ea typeface="华文新魏" pitchFamily="2" charset="-122"/>
            </a:endParaRPr>
          </a:p>
        </p:txBody>
      </p:sp>
      <p:sp>
        <p:nvSpPr>
          <p:cNvPr id="31" name="Text Box 11">
            <a:extLst>
              <a:ext uri="{FF2B5EF4-FFF2-40B4-BE49-F238E27FC236}">
                <a16:creationId xmlns:a16="http://schemas.microsoft.com/office/drawing/2014/main" id="{A98341F5-A216-4505-A895-7CE41904D7CF}"/>
              </a:ext>
            </a:extLst>
          </p:cNvPr>
          <p:cNvSpPr txBox="1">
            <a:spLocks noChangeArrowheads="1"/>
          </p:cNvSpPr>
          <p:nvPr/>
        </p:nvSpPr>
        <p:spPr bwMode="gray">
          <a:xfrm>
            <a:off x="1631755" y="511328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Verdana" pitchFamily="34" charset="0"/>
                <a:ea typeface="华文中宋" pitchFamily="2" charset="-122"/>
              </a:defRPr>
            </a:lvl1pPr>
            <a:lvl2pPr marL="742950" indent="-285750" eaLnBrk="0" hangingPunct="0">
              <a:defRPr sz="1400" b="1">
                <a:solidFill>
                  <a:schemeClr val="tx1"/>
                </a:solidFill>
                <a:latin typeface="Verdana" pitchFamily="34" charset="0"/>
                <a:ea typeface="华文中宋" pitchFamily="2" charset="-122"/>
              </a:defRPr>
            </a:lvl2pPr>
            <a:lvl3pPr marL="1143000" indent="-228600" eaLnBrk="0" hangingPunct="0">
              <a:defRPr sz="1400" b="1">
                <a:solidFill>
                  <a:schemeClr val="tx1"/>
                </a:solidFill>
                <a:latin typeface="Verdana" pitchFamily="34" charset="0"/>
                <a:ea typeface="华文中宋" pitchFamily="2" charset="-122"/>
              </a:defRPr>
            </a:lvl3pPr>
            <a:lvl4pPr marL="1600200" indent="-228600" eaLnBrk="0" hangingPunct="0">
              <a:defRPr sz="1400" b="1">
                <a:solidFill>
                  <a:schemeClr val="tx1"/>
                </a:solidFill>
                <a:latin typeface="Verdana" pitchFamily="34" charset="0"/>
                <a:ea typeface="华文中宋" pitchFamily="2" charset="-122"/>
              </a:defRPr>
            </a:lvl4pPr>
            <a:lvl5pPr marL="2057400" indent="-228600" eaLnBrk="0" hangingPunct="0">
              <a:defRPr sz="1400" b="1">
                <a:solidFill>
                  <a:schemeClr val="tx1"/>
                </a:solidFill>
                <a:latin typeface="Verdana" pitchFamily="34" charset="0"/>
                <a:ea typeface="华文中宋" pitchFamily="2" charset="-122"/>
              </a:defRPr>
            </a:lvl5pPr>
            <a:lvl6pPr marL="2514600" indent="-228600" eaLnBrk="0" fontAlgn="base" hangingPunct="0">
              <a:spcBef>
                <a:spcPct val="50000"/>
              </a:spcBef>
              <a:spcAft>
                <a:spcPct val="0"/>
              </a:spcAft>
              <a:defRPr sz="1400" b="1">
                <a:solidFill>
                  <a:schemeClr val="tx1"/>
                </a:solidFill>
                <a:latin typeface="Verdana" pitchFamily="34" charset="0"/>
                <a:ea typeface="华文中宋" pitchFamily="2" charset="-122"/>
              </a:defRPr>
            </a:lvl6pPr>
            <a:lvl7pPr marL="2971800" indent="-228600" eaLnBrk="0" fontAlgn="base" hangingPunct="0">
              <a:spcBef>
                <a:spcPct val="50000"/>
              </a:spcBef>
              <a:spcAft>
                <a:spcPct val="0"/>
              </a:spcAft>
              <a:defRPr sz="1400" b="1">
                <a:solidFill>
                  <a:schemeClr val="tx1"/>
                </a:solidFill>
                <a:latin typeface="Verdana" pitchFamily="34" charset="0"/>
                <a:ea typeface="华文中宋" pitchFamily="2" charset="-122"/>
              </a:defRPr>
            </a:lvl7pPr>
            <a:lvl8pPr marL="3429000" indent="-228600" eaLnBrk="0" fontAlgn="base" hangingPunct="0">
              <a:spcBef>
                <a:spcPct val="50000"/>
              </a:spcBef>
              <a:spcAft>
                <a:spcPct val="0"/>
              </a:spcAft>
              <a:defRPr sz="1400" b="1">
                <a:solidFill>
                  <a:schemeClr val="tx1"/>
                </a:solidFill>
                <a:latin typeface="Verdana" pitchFamily="34" charset="0"/>
                <a:ea typeface="华文中宋" pitchFamily="2" charset="-122"/>
              </a:defRPr>
            </a:lvl8pPr>
            <a:lvl9pPr marL="3886200" indent="-228600" eaLnBrk="0" fontAlgn="base" hangingPunct="0">
              <a:spcBef>
                <a:spcPct val="50000"/>
              </a:spcBef>
              <a:spcAft>
                <a:spcPct val="0"/>
              </a:spcAft>
              <a:defRPr sz="1400" b="1">
                <a:solidFill>
                  <a:schemeClr val="tx1"/>
                </a:solidFill>
                <a:latin typeface="Verdana" pitchFamily="34" charset="0"/>
                <a:ea typeface="华文中宋" pitchFamily="2" charset="-122"/>
              </a:defRPr>
            </a:lvl9pPr>
          </a:lstStyle>
          <a:p>
            <a:pPr algn="ctr" fontAlgn="auto">
              <a:spcAft>
                <a:spcPts val="0"/>
              </a:spcAft>
              <a:defRPr/>
            </a:pPr>
            <a:r>
              <a:rPr kumimoji="0" lang="en-US" altLang="zh-CN" sz="2400" kern="0" dirty="0">
                <a:solidFill>
                  <a:srgbClr val="FFFFFF"/>
                </a:solidFill>
                <a:latin typeface="Times New Roman" pitchFamily="18" charset="0"/>
                <a:ea typeface="宋体" pitchFamily="2" charset="-122"/>
              </a:rPr>
              <a:t>4</a:t>
            </a:r>
          </a:p>
        </p:txBody>
      </p:sp>
    </p:spTree>
    <p:extLst>
      <p:ext uri="{BB962C8B-B14F-4D97-AF65-F5344CB8AC3E}">
        <p14:creationId xmlns:p14="http://schemas.microsoft.com/office/powerpoint/2010/main" val="140243215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anim calcmode="lin" valueType="num">
                                      <p:cBhvr>
                                        <p:cTn id="53" dur="1000" fill="hold"/>
                                        <p:tgtEl>
                                          <p:spTgt spid="23"/>
                                        </p:tgtEl>
                                        <p:attrNameLst>
                                          <p:attrName>ppt_x</p:attrName>
                                        </p:attrNameLst>
                                      </p:cBhvr>
                                      <p:tavLst>
                                        <p:tav tm="0">
                                          <p:val>
                                            <p:strVal val="#ppt_x"/>
                                          </p:val>
                                        </p:tav>
                                        <p:tav tm="100000">
                                          <p:val>
                                            <p:strVal val="#ppt_x"/>
                                          </p:val>
                                        </p:tav>
                                      </p:tavLst>
                                    </p:anim>
                                    <p:anim calcmode="lin" valueType="num">
                                      <p:cBhvr>
                                        <p:cTn id="54" dur="10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anim calcmode="lin" valueType="num">
                                      <p:cBhvr>
                                        <p:cTn id="58" dur="1000" fill="hold"/>
                                        <p:tgtEl>
                                          <p:spTgt spid="24"/>
                                        </p:tgtEl>
                                        <p:attrNameLst>
                                          <p:attrName>ppt_x</p:attrName>
                                        </p:attrNameLst>
                                      </p:cBhvr>
                                      <p:tavLst>
                                        <p:tav tm="0">
                                          <p:val>
                                            <p:strVal val="#ppt_x"/>
                                          </p:val>
                                        </p:tav>
                                        <p:tav tm="100000">
                                          <p:val>
                                            <p:strVal val="#ppt_x"/>
                                          </p:val>
                                        </p:tav>
                                      </p:tavLst>
                                    </p:anim>
                                    <p:anim calcmode="lin" valueType="num">
                                      <p:cBhvr>
                                        <p:cTn id="59" dur="10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1000"/>
                                        <p:tgtEl>
                                          <p:spTgt spid="28"/>
                                        </p:tgtEl>
                                      </p:cBhvr>
                                    </p:animEffect>
                                    <p:anim calcmode="lin" valueType="num">
                                      <p:cBhvr>
                                        <p:cTn id="73" dur="1000" fill="hold"/>
                                        <p:tgtEl>
                                          <p:spTgt spid="28"/>
                                        </p:tgtEl>
                                        <p:attrNameLst>
                                          <p:attrName>ppt_x</p:attrName>
                                        </p:attrNameLst>
                                      </p:cBhvr>
                                      <p:tavLst>
                                        <p:tav tm="0">
                                          <p:val>
                                            <p:strVal val="#ppt_x"/>
                                          </p:val>
                                        </p:tav>
                                        <p:tav tm="100000">
                                          <p:val>
                                            <p:strVal val="#ppt_x"/>
                                          </p:val>
                                        </p:tav>
                                      </p:tavLst>
                                    </p:anim>
                                    <p:anim calcmode="lin" valueType="num">
                                      <p:cBhvr>
                                        <p:cTn id="74" dur="1000" fill="hold"/>
                                        <p:tgtEl>
                                          <p:spTgt spid="2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1000"/>
                                        <p:tgtEl>
                                          <p:spTgt spid="29"/>
                                        </p:tgtEl>
                                      </p:cBhvr>
                                    </p:animEffect>
                                    <p:anim calcmode="lin" valueType="num">
                                      <p:cBhvr>
                                        <p:cTn id="78" dur="1000" fill="hold"/>
                                        <p:tgtEl>
                                          <p:spTgt spid="29"/>
                                        </p:tgtEl>
                                        <p:attrNameLst>
                                          <p:attrName>ppt_x</p:attrName>
                                        </p:attrNameLst>
                                      </p:cBhvr>
                                      <p:tavLst>
                                        <p:tav tm="0">
                                          <p:val>
                                            <p:strVal val="#ppt_x"/>
                                          </p:val>
                                        </p:tav>
                                        <p:tav tm="100000">
                                          <p:val>
                                            <p:strVal val="#ppt_x"/>
                                          </p:val>
                                        </p:tav>
                                      </p:tavLst>
                                    </p:anim>
                                    <p:anim calcmode="lin" valueType="num">
                                      <p:cBhvr>
                                        <p:cTn id="79" dur="1000" fill="hold"/>
                                        <p:tgtEl>
                                          <p:spTgt spid="29"/>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1000"/>
                                        <p:tgtEl>
                                          <p:spTgt spid="30"/>
                                        </p:tgtEl>
                                      </p:cBhvr>
                                    </p:animEffect>
                                    <p:anim calcmode="lin" valueType="num">
                                      <p:cBhvr>
                                        <p:cTn id="83" dur="1000" fill="hold"/>
                                        <p:tgtEl>
                                          <p:spTgt spid="30"/>
                                        </p:tgtEl>
                                        <p:attrNameLst>
                                          <p:attrName>ppt_x</p:attrName>
                                        </p:attrNameLst>
                                      </p:cBhvr>
                                      <p:tavLst>
                                        <p:tav tm="0">
                                          <p:val>
                                            <p:strVal val="#ppt_x"/>
                                          </p:val>
                                        </p:tav>
                                        <p:tav tm="100000">
                                          <p:val>
                                            <p:strVal val="#ppt_x"/>
                                          </p:val>
                                        </p:tav>
                                      </p:tavLst>
                                    </p:anim>
                                    <p:anim calcmode="lin" valueType="num">
                                      <p:cBhvr>
                                        <p:cTn id="84" dur="1000" fill="hold"/>
                                        <p:tgtEl>
                                          <p:spTgt spid="3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1000"/>
                                        <p:tgtEl>
                                          <p:spTgt spid="31"/>
                                        </p:tgtEl>
                                      </p:cBhvr>
                                    </p:animEffect>
                                    <p:anim calcmode="lin" valueType="num">
                                      <p:cBhvr>
                                        <p:cTn id="88" dur="1000" fill="hold"/>
                                        <p:tgtEl>
                                          <p:spTgt spid="31"/>
                                        </p:tgtEl>
                                        <p:attrNameLst>
                                          <p:attrName>ppt_x</p:attrName>
                                        </p:attrNameLst>
                                      </p:cBhvr>
                                      <p:tavLst>
                                        <p:tav tm="0">
                                          <p:val>
                                            <p:strVal val="#ppt_x"/>
                                          </p:val>
                                        </p:tav>
                                        <p:tav tm="100000">
                                          <p:val>
                                            <p:strVal val="#ppt_x"/>
                                          </p:val>
                                        </p:tav>
                                      </p:tavLst>
                                    </p:anim>
                                    <p:anim calcmode="lin" valueType="num">
                                      <p:cBhvr>
                                        <p:cTn id="8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0" grpId="0" animBg="1"/>
      <p:bldP spid="21" grpId="0"/>
      <p:bldP spid="22" grpId="0"/>
      <p:bldP spid="27" grpId="0" build="allAtOnce"/>
      <p:bldP spid="24" grpId="0" animBg="1"/>
      <p:bldP spid="25" grpId="0"/>
      <p:bldP spid="26" grpId="0"/>
      <p:bldP spid="29" grpId="0" animBg="1"/>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457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fld id="{1221D745-D6BD-4D9B-AE87-1FF2A55596CA}" type="datetime10">
              <a:rPr lang="zh-CN" altLang="en-US" sz="1400" smtClean="0"/>
              <a:t>15:29</a:t>
            </a:fld>
            <a:endParaRPr lang="en-US" altLang="zh-CN" sz="1400" b="0" dirty="0"/>
          </a:p>
        </p:txBody>
      </p:sp>
      <p:sp>
        <p:nvSpPr>
          <p:cNvPr id="2" name="标题 1"/>
          <p:cNvSpPr>
            <a:spLocks noGrp="1"/>
          </p:cNvSpPr>
          <p:nvPr>
            <p:ph type="title"/>
          </p:nvPr>
        </p:nvSpPr>
        <p:spPr>
          <a:xfrm>
            <a:off x="933651" y="309281"/>
            <a:ext cx="7132320" cy="1143000"/>
          </a:xfrm>
        </p:spPr>
        <p:txBody>
          <a:bodyPr>
            <a:normAutofit/>
          </a:bodyPr>
          <a:lstStyle/>
          <a:p>
            <a:r>
              <a:rPr lang="en-US" altLang="zh-CN" sz="3200" b="1" dirty="0">
                <a:ea typeface="+mj-ea"/>
              </a:rPr>
              <a:t>4.2.1  </a:t>
            </a:r>
            <a:r>
              <a:rPr lang="zh-CN" altLang="en-US" sz="3200" b="1" dirty="0">
                <a:ea typeface="+mj-ea"/>
              </a:rPr>
              <a:t>构造函数的由来</a:t>
            </a:r>
            <a:endParaRPr lang="zh-CN" altLang="en-US" sz="3600" b="1" dirty="0">
              <a:latin typeface="+mj-ea"/>
              <a:ea typeface="+mj-ea"/>
            </a:endParaRPr>
          </a:p>
        </p:txBody>
      </p:sp>
      <p:sp>
        <p:nvSpPr>
          <p:cNvPr id="4" name="内容占位符 3"/>
          <p:cNvSpPr>
            <a:spLocks noGrp="1"/>
          </p:cNvSpPr>
          <p:nvPr>
            <p:ph idx="1"/>
          </p:nvPr>
        </p:nvSpPr>
        <p:spPr>
          <a:xfrm>
            <a:off x="851835" y="1722922"/>
            <a:ext cx="7586487" cy="4338513"/>
          </a:xfrm>
        </p:spPr>
        <p:txBody>
          <a:bodyPr>
            <a:normAutofit/>
          </a:bodyPr>
          <a:lstStyle/>
          <a:p>
            <a:pPr marL="355600" indent="-355600">
              <a:lnSpc>
                <a:spcPct val="150000"/>
              </a:lnSpc>
              <a:buFont typeface="Wingdings" panose="05000000000000000000" pitchFamily="2" charset="2"/>
              <a:buChar char="Ø"/>
              <a:defRPr/>
            </a:pPr>
            <a:r>
              <a:rPr lang="zh-CN" altLang="en-US" sz="2800" dirty="0"/>
              <a:t>生成对象时，对象中的数据成员必须存为有意义的数值</a:t>
            </a:r>
            <a:endParaRPr lang="en-US" altLang="zh-CN" sz="2800" dirty="0"/>
          </a:p>
          <a:p>
            <a:pPr marL="355600" indent="-355600">
              <a:lnSpc>
                <a:spcPct val="150000"/>
              </a:lnSpc>
              <a:buFont typeface="Wingdings" panose="05000000000000000000" pitchFamily="2" charset="2"/>
              <a:buChar char="Ø"/>
              <a:defRPr/>
            </a:pPr>
            <a:r>
              <a:rPr lang="zh-CN" altLang="en-US" sz="2800" dirty="0"/>
              <a:t>非成员函数无法对对象进行初始化</a:t>
            </a:r>
          </a:p>
          <a:p>
            <a:pPr lvl="1">
              <a:buNone/>
              <a:defRPr/>
            </a:pPr>
            <a:r>
              <a:rPr lang="en-US" altLang="zh-CN" sz="2400" dirty="0">
                <a:solidFill>
                  <a:srgbClr val="0070C0"/>
                </a:solidFill>
              </a:rPr>
              <a:t>void  </a:t>
            </a:r>
            <a:r>
              <a:rPr lang="en-US" altLang="zh-CN" sz="2400" dirty="0" err="1">
                <a:solidFill>
                  <a:srgbClr val="0070C0"/>
                </a:solidFill>
              </a:rPr>
              <a:t>fn</a:t>
            </a:r>
            <a:r>
              <a:rPr lang="en-US" altLang="zh-CN" sz="2400" dirty="0">
                <a:solidFill>
                  <a:srgbClr val="0070C0"/>
                </a:solidFill>
              </a:rPr>
              <a:t>()</a:t>
            </a:r>
            <a:r>
              <a:rPr lang="en-US" altLang="zh-CN" sz="2400" dirty="0"/>
              <a:t>   </a:t>
            </a:r>
            <a:r>
              <a:rPr lang="en-US" altLang="zh-CN" sz="2000" dirty="0">
                <a:solidFill>
                  <a:srgbClr val="7030A0"/>
                </a:solidFill>
              </a:rPr>
              <a:t>//</a:t>
            </a:r>
            <a:r>
              <a:rPr lang="zh-CN" altLang="en-US" sz="2000" dirty="0">
                <a:solidFill>
                  <a:srgbClr val="7030A0"/>
                </a:solidFill>
              </a:rPr>
              <a:t>或者</a:t>
            </a:r>
            <a:r>
              <a:rPr lang="en-US" altLang="zh-CN" sz="2000" dirty="0">
                <a:solidFill>
                  <a:srgbClr val="7030A0"/>
                </a:solidFill>
              </a:rPr>
              <a:t>main</a:t>
            </a:r>
            <a:r>
              <a:rPr lang="zh-CN" altLang="en-US" sz="2000" dirty="0">
                <a:solidFill>
                  <a:srgbClr val="7030A0"/>
                </a:solidFill>
              </a:rPr>
              <a:t>函数</a:t>
            </a:r>
            <a:endParaRPr lang="en-US" altLang="zh-CN" sz="2400" dirty="0">
              <a:solidFill>
                <a:srgbClr val="7030A0"/>
              </a:solidFill>
            </a:endParaRPr>
          </a:p>
          <a:p>
            <a:pPr>
              <a:buNone/>
              <a:defRPr/>
            </a:pPr>
            <a:r>
              <a:rPr lang="en-US" altLang="zh-CN" sz="2400" dirty="0"/>
              <a:t>      </a:t>
            </a:r>
            <a:r>
              <a:rPr lang="en-US" altLang="zh-CN" sz="2400" dirty="0">
                <a:solidFill>
                  <a:srgbClr val="0070C0"/>
                </a:solidFill>
              </a:rPr>
              <a:t>{</a:t>
            </a:r>
            <a:r>
              <a:rPr lang="en-US" altLang="zh-CN" sz="2400" dirty="0"/>
              <a:t> </a:t>
            </a:r>
          </a:p>
          <a:p>
            <a:pPr>
              <a:buNone/>
              <a:defRPr/>
            </a:pPr>
            <a:r>
              <a:rPr lang="en-US" altLang="zh-CN" sz="2400" dirty="0"/>
              <a:t>            </a:t>
            </a:r>
            <a:r>
              <a:rPr lang="en-US" altLang="zh-CN" sz="2400" dirty="0">
                <a:solidFill>
                  <a:srgbClr val="0070C0"/>
                </a:solidFill>
              </a:rPr>
              <a:t>Student s={"Lisi",98};    </a:t>
            </a:r>
            <a:r>
              <a:rPr lang="en-US" altLang="zh-CN" sz="1800" dirty="0">
                <a:solidFill>
                  <a:srgbClr val="C00000"/>
                </a:solidFill>
              </a:rPr>
              <a:t>//</a:t>
            </a:r>
            <a:r>
              <a:rPr lang="zh-CN" altLang="en-US" sz="1800" dirty="0">
                <a:solidFill>
                  <a:srgbClr val="C00000"/>
                </a:solidFill>
              </a:rPr>
              <a:t>错误，类成员通常不是</a:t>
            </a:r>
            <a:r>
              <a:rPr lang="en-US" altLang="zh-CN" sz="1800" dirty="0">
                <a:solidFill>
                  <a:srgbClr val="C00000"/>
                </a:solidFill>
              </a:rPr>
              <a:t>public</a:t>
            </a:r>
          </a:p>
          <a:p>
            <a:pPr>
              <a:buNone/>
              <a:defRPr/>
            </a:pPr>
            <a:r>
              <a:rPr lang="en-US" altLang="zh-CN" sz="2400" dirty="0"/>
              <a:t>      </a:t>
            </a:r>
            <a:r>
              <a:rPr lang="en-US" altLang="zh-CN" sz="2400" dirty="0">
                <a:solidFill>
                  <a:srgbClr val="0070C0"/>
                </a:solidFill>
              </a:rPr>
              <a:t>}</a:t>
            </a:r>
          </a:p>
        </p:txBody>
      </p:sp>
      <p:sp>
        <p:nvSpPr>
          <p:cNvPr id="3" name="灯片编号占位符 2">
            <a:extLst>
              <a:ext uri="{FF2B5EF4-FFF2-40B4-BE49-F238E27FC236}">
                <a16:creationId xmlns:a16="http://schemas.microsoft.com/office/drawing/2014/main" id="{B58CAA34-0A06-4F00-8DD9-98CFA5545C88}"/>
              </a:ext>
            </a:extLst>
          </p:cNvPr>
          <p:cNvSpPr>
            <a:spLocks noGrp="1"/>
          </p:cNvSpPr>
          <p:nvPr>
            <p:ph type="sldNum" sz="quarter" idx="12"/>
          </p:nvPr>
        </p:nvSpPr>
        <p:spPr/>
        <p:txBody>
          <a:bodyPr/>
          <a:lstStyle/>
          <a:p>
            <a:fld id="{E863F3B9-6CF4-E94A-98DA-10393CF60C60}" type="slidenum">
              <a:rPr kumimoji="1" lang="zh-CN" altLang="en-US" smtClean="0"/>
              <a:t>9</a:t>
            </a:fld>
            <a:endParaRPr kumimoji="1" lang="zh-CN" altLang="en-US"/>
          </a:p>
        </p:txBody>
      </p:sp>
    </p:spTree>
    <p:extLst>
      <p:ext uri="{BB962C8B-B14F-4D97-AF65-F5344CB8AC3E}">
        <p14:creationId xmlns:p14="http://schemas.microsoft.com/office/powerpoint/2010/main" val="40118737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6790</TotalTime>
  <Words>3545</Words>
  <Application>Microsoft Office PowerPoint</Application>
  <PresentationFormat>全屏显示(4:3)</PresentationFormat>
  <Paragraphs>681</Paragraphs>
  <Slides>49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49</vt:i4>
      </vt:variant>
    </vt:vector>
  </HeadingPairs>
  <TitlesOfParts>
    <vt:vector size="63" baseType="lpstr">
      <vt:lpstr>仿宋</vt:lpstr>
      <vt:lpstr>仿宋_GB2312</vt:lpstr>
      <vt:lpstr>黑体</vt:lpstr>
      <vt:lpstr>华文新魏</vt:lpstr>
      <vt:lpstr>华文行楷</vt:lpstr>
      <vt:lpstr>宋体</vt:lpstr>
      <vt:lpstr>新宋体</vt:lpstr>
      <vt:lpstr>幼圆</vt:lpstr>
      <vt:lpstr>Arial</vt:lpstr>
      <vt:lpstr>Calibri</vt:lpstr>
      <vt:lpstr>Cambria</vt:lpstr>
      <vt:lpstr>Times New Roman</vt:lpstr>
      <vt:lpstr>Wingdings</vt:lpstr>
      <vt:lpstr>Office 主题</vt:lpstr>
      <vt:lpstr>面向对象程序设计</vt:lpstr>
      <vt:lpstr>第4章  构造函数</vt:lpstr>
      <vt:lpstr>4.1  对象</vt:lpstr>
      <vt:lpstr>4.1.1 对象的定义</vt:lpstr>
      <vt:lpstr>4.1.2 对象的作用域和生命期</vt:lpstr>
      <vt:lpstr>4.1.2 对象的作用域和生命期</vt:lpstr>
      <vt:lpstr>4.1.3 对象需要初始化的原因</vt:lpstr>
      <vt:lpstr>4.2  构造函数</vt:lpstr>
      <vt:lpstr>4.2.1  构造函数的由来</vt:lpstr>
      <vt:lpstr>4.2.1  构造函数的由来</vt:lpstr>
      <vt:lpstr>4.2.1  构造函数的由来</vt:lpstr>
      <vt:lpstr>4.2.2  构造函数的作用</vt:lpstr>
      <vt:lpstr>4.2.2  构造函数的作用</vt:lpstr>
      <vt:lpstr>4.2.3  构造函数的使用</vt:lpstr>
      <vt:lpstr>4.2.3  构造函数的使用</vt:lpstr>
      <vt:lpstr>4.2.4  构造函数的执行过程</vt:lpstr>
      <vt:lpstr>4.2.4  构造函数的执行过程</vt:lpstr>
      <vt:lpstr>4.3  析构函数</vt:lpstr>
      <vt:lpstr>4.3.1  析构函数的作用和定义</vt:lpstr>
      <vt:lpstr>4.3.1  析构函数的作用和定义</vt:lpstr>
      <vt:lpstr>4.3.1  析构函数的作用和定义</vt:lpstr>
      <vt:lpstr>4.3.2  析构函数的执行过程</vt:lpstr>
      <vt:lpstr>4.4  带参数的构造函数</vt:lpstr>
      <vt:lpstr>4.4.1  参数的必要性</vt:lpstr>
      <vt:lpstr>4.4.2  程序举例</vt:lpstr>
      <vt:lpstr>4.5  重载构造函数</vt:lpstr>
      <vt:lpstr>4.5.1  构造函数的重载</vt:lpstr>
      <vt:lpstr>4.5.1  构造函数的重载</vt:lpstr>
      <vt:lpstr>4.5.2  重载构造函数的调用</vt:lpstr>
      <vt:lpstr>4.6  默认构造函数</vt:lpstr>
      <vt:lpstr>4.6.1  默认构造函数及作用</vt:lpstr>
      <vt:lpstr>4.6.2  无参构造函数的自定义</vt:lpstr>
      <vt:lpstr>4.7  构造类成员</vt:lpstr>
      <vt:lpstr>4.7.1  类成员的构造</vt:lpstr>
      <vt:lpstr>4.7.1  类成员的构造</vt:lpstr>
      <vt:lpstr>4.7.2  冒号语法</vt:lpstr>
      <vt:lpstr>4.7.2  冒号语法</vt:lpstr>
      <vt:lpstr>4.7.2  冒号语法</vt:lpstr>
      <vt:lpstr>4.7.2  冒号语法</vt:lpstr>
      <vt:lpstr>4.7.3  对象初始化的方法</vt:lpstr>
      <vt:lpstr>4.8  构造对象的顺序</vt:lpstr>
      <vt:lpstr>4.8.1  局部对象构造顺序</vt:lpstr>
      <vt:lpstr>4.8.2  全局对象构造顺序</vt:lpstr>
      <vt:lpstr>4.8.3  类成员的构造和析构顺序</vt:lpstr>
      <vt:lpstr>作 业</vt:lpstr>
      <vt:lpstr>总结</vt:lpstr>
      <vt:lpstr>总结</vt:lpstr>
      <vt:lpstr>总结</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王金鹏</dc:creator>
  <cp:lastModifiedBy>admin</cp:lastModifiedBy>
  <cp:revision>937</cp:revision>
  <dcterms:created xsi:type="dcterms:W3CDTF">2019-03-27T11:53:56Z</dcterms:created>
  <dcterms:modified xsi:type="dcterms:W3CDTF">2022-03-15T07:50:10Z</dcterms:modified>
</cp:coreProperties>
</file>