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2" r:id="rId3"/>
    <p:sldId id="260" r:id="rId4"/>
    <p:sldId id="547" r:id="rId5"/>
    <p:sldId id="760" r:id="rId6"/>
    <p:sldId id="761" r:id="rId7"/>
    <p:sldId id="748" r:id="rId8"/>
    <p:sldId id="697" r:id="rId9"/>
    <p:sldId id="762" r:id="rId10"/>
    <p:sldId id="763" r:id="rId11"/>
    <p:sldId id="764" r:id="rId12"/>
    <p:sldId id="765" r:id="rId13"/>
    <p:sldId id="757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CF5175"/>
    <a:srgbClr val="CC00CC"/>
    <a:srgbClr val="1A961D"/>
    <a:srgbClr val="060ABA"/>
    <a:srgbClr val="10147A"/>
    <a:srgbClr val="1619AC"/>
    <a:srgbClr val="040786"/>
    <a:srgbClr val="939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2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283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057E3-7D89-1240-9356-629615353FFE}" type="datetime1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FAC2-920C-6544-8DF7-4DBCEDABD6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11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4B09E-4045-9E4B-B42C-D35639D5ED05}" type="datetime1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7E3B2-5006-0748-8CA0-8B82F592B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54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8906" y="1951131"/>
            <a:ext cx="7772400" cy="1470025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7F2FB0-5163-44A6-8FB4-AD676259AA50}" type="datetime10">
              <a:rPr kumimoji="1" lang="zh-CN" altLang="en-US" smtClean="0"/>
              <a:pPr/>
              <a:t>07:29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49"/>
            <a:ext cx="28956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13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buFont typeface="Wingdings" pitchFamily="2" charset="2"/>
              <a:buChar char="Ø"/>
              <a:defRPr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>
              <a:buFont typeface="Wingdings" pitchFamily="2" charset="2"/>
              <a:buChar char="n"/>
              <a:defRPr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+mj-ea"/>
                <a:cs typeface="Times New Roman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59BD8A57-B52F-4508-A8B3-449E4409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42B963-3E6C-4D03-ADBA-403DAADE1DFA}" type="datetime10">
              <a:rPr kumimoji="1" lang="zh-CN" altLang="en-US" smtClean="0"/>
              <a:pPr/>
              <a:t>07:29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00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42B963-3E6C-4D03-ADBA-403DAADE1DFA}" type="datetime10">
              <a:rPr kumimoji="1" lang="zh-CN" altLang="en-US" smtClean="0"/>
              <a:pPr/>
              <a:t>07:29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24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E97718-E45A-4EAF-9421-0869FD2D36E5}" type="datetime10">
              <a:rPr kumimoji="1" lang="zh-CN" altLang="en-US" smtClean="0"/>
              <a:pPr/>
              <a:t>07:29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57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6F5299-5420-44D3-A32D-CAF104D083E5}" type="datetime10">
              <a:rPr kumimoji="1" lang="zh-CN" altLang="en-US" smtClean="0"/>
              <a:pPr/>
              <a:t>07:29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63F3B9-6CF4-E94A-98DA-10393CF60C6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8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2734" y="274638"/>
            <a:ext cx="69985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4424" y="1600200"/>
            <a:ext cx="786204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24FE024-D72A-4509-8630-33DB5B33D685}" type="datetime10">
              <a:rPr kumimoji="1" lang="zh-CN" altLang="en-US" smtClean="0"/>
              <a:pPr/>
              <a:t>07:29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433318"/>
            <a:ext cx="9144000" cy="139642"/>
          </a:xfrm>
          <a:prstGeom prst="rect">
            <a:avLst/>
          </a:prstGeom>
          <a:gradFill flip="none" rotWithShape="1">
            <a:gsLst>
              <a:gs pos="0">
                <a:srgbClr val="1619AC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操作按钮: 后退或上一个 9">
            <a:hlinkClick r:id="" action="ppaction://hlinkshowjump?jump=previousslide" highlightClick="1"/>
          </p:cNvPr>
          <p:cNvSpPr/>
          <p:nvPr userDrawn="1"/>
        </p:nvSpPr>
        <p:spPr>
          <a:xfrm>
            <a:off x="3890683" y="6472516"/>
            <a:ext cx="267658" cy="243833"/>
          </a:xfrm>
          <a:prstGeom prst="actionButtonBackPrevious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操作按钮: 前进或下一个 10">
            <a:hlinkClick r:id="" action="ppaction://hlinkshowjump?jump=nextslide" highlightClick="1"/>
          </p:cNvPr>
          <p:cNvSpPr/>
          <p:nvPr userDrawn="1"/>
        </p:nvSpPr>
        <p:spPr>
          <a:xfrm>
            <a:off x="4509247" y="6472516"/>
            <a:ext cx="256181" cy="248959"/>
          </a:xfrm>
          <a:prstGeom prst="actionButtonForwardNex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操作按钮: 主页 11">
            <a:hlinkClick r:id="" action="ppaction://hlinkshowjump?jump=firstslide" highlightClick="1"/>
          </p:cNvPr>
          <p:cNvSpPr/>
          <p:nvPr userDrawn="1"/>
        </p:nvSpPr>
        <p:spPr>
          <a:xfrm>
            <a:off x="3299012" y="6472517"/>
            <a:ext cx="278667" cy="243834"/>
          </a:xfrm>
          <a:prstGeom prst="actionButtonHom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操作按钮: 结束 12">
            <a:hlinkClick r:id="" action="ppaction://hlinkshowjump?jump=lastslide" highlightClick="1"/>
          </p:cNvPr>
          <p:cNvSpPr/>
          <p:nvPr userDrawn="1"/>
        </p:nvSpPr>
        <p:spPr>
          <a:xfrm>
            <a:off x="5692588" y="6472517"/>
            <a:ext cx="255622" cy="248958"/>
          </a:xfrm>
          <a:prstGeom prst="actionButtonEnd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操作按钮: 返回 14">
            <a:hlinkClick r:id="" action="ppaction://hlinkshowjump?jump=lastslideviewed" highlightClick="1"/>
          </p:cNvPr>
          <p:cNvSpPr/>
          <p:nvPr userDrawn="1"/>
        </p:nvSpPr>
        <p:spPr>
          <a:xfrm>
            <a:off x="5109882" y="6472516"/>
            <a:ext cx="251296" cy="248959"/>
          </a:xfrm>
          <a:prstGeom prst="actionButtonReturn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51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Times New Roman" pitchFamily="18" charset="0"/>
          <a:ea typeface="华文行楷" pitchFamily="2" charset="-122"/>
          <a:cs typeface="Times New Roman" pitchFamily="18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pitchFamily="2" charset="2"/>
        <a:buChar char="u"/>
        <a:defRPr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721894" y="1509965"/>
            <a:ext cx="7700211" cy="1470025"/>
          </a:xfrm>
        </p:spPr>
        <p:txBody>
          <a:bodyPr>
            <a:normAutofit/>
          </a:bodyPr>
          <a:lstStyle/>
          <a:p>
            <a:r>
              <a:rPr kumimoji="1" lang="zh-CN" altLang="en-US" sz="6000" b="1" dirty="0">
                <a:ea typeface="黑体" panose="02010609060101010101" pitchFamily="49" charset="-122"/>
              </a:rPr>
              <a:t>面向对象程序设计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741148" y="4167739"/>
            <a:ext cx="7700210" cy="1867302"/>
          </a:xfrm>
        </p:spPr>
        <p:txBody>
          <a:bodyPr/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山东工商学院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r>
              <a:rPr kumimoji="1" lang="zh-CN" altLang="en-US" sz="2400" b="1" dirty="0">
                <a:solidFill>
                  <a:schemeClr val="tx1"/>
                </a:solidFill>
                <a:latin typeface="新宋体" pitchFamily="49" charset="-122"/>
                <a:ea typeface="新宋体" pitchFamily="49" charset="-122"/>
              </a:rPr>
              <a:t>计算机科学与技术学院</a:t>
            </a:r>
            <a:endParaRPr kumimoji="1" lang="en-US" altLang="zh-CN" sz="2400" b="1" dirty="0">
              <a:solidFill>
                <a:schemeClr val="tx1"/>
              </a:solidFill>
              <a:latin typeface="新宋体" pitchFamily="49" charset="-122"/>
              <a:ea typeface="新宋体" pitchFamily="49" charset="-122"/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王金鹏</a:t>
            </a:r>
          </a:p>
        </p:txBody>
      </p:sp>
    </p:spTree>
    <p:extLst>
      <p:ext uri="{BB962C8B-B14F-4D97-AF65-F5344CB8AC3E}">
        <p14:creationId xmlns:p14="http://schemas.microsoft.com/office/powerpoint/2010/main" val="262531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07:29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13.2.3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catch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668952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0"/>
              </a:spcBef>
            </a:pPr>
            <a:r>
              <a:rPr lang="en-US" altLang="zh-CN" dirty="0"/>
              <a:t>catch</a:t>
            </a:r>
            <a:r>
              <a:rPr lang="zh-CN" altLang="en-US" sz="2800" dirty="0">
                <a:latin typeface="+mn-ea"/>
              </a:rPr>
              <a:t>用来捕获并处理异常，</a:t>
            </a:r>
            <a:r>
              <a:rPr lang="zh-CN" altLang="zh-CN" sz="2800" dirty="0">
                <a:latin typeface="+mn-ea"/>
              </a:rPr>
              <a:t>每个</a:t>
            </a:r>
            <a:r>
              <a:rPr lang="en-US" altLang="zh-CN" sz="2800" dirty="0"/>
              <a:t>catch</a:t>
            </a:r>
            <a:r>
              <a:rPr lang="zh-CN" altLang="zh-CN" sz="2800" dirty="0">
                <a:latin typeface="+mn-ea"/>
              </a:rPr>
              <a:t>后的括</a:t>
            </a:r>
            <a:r>
              <a:rPr lang="zh-CN" altLang="en-US" sz="2800" dirty="0">
                <a:latin typeface="+mn-ea"/>
              </a:rPr>
              <a:t>号</a:t>
            </a:r>
            <a:r>
              <a:rPr lang="zh-CN" altLang="zh-CN" sz="2800" dirty="0">
                <a:latin typeface="+mn-ea"/>
              </a:rPr>
              <a:t>内，都要指定一个</a:t>
            </a:r>
            <a:r>
              <a:rPr lang="en-US" altLang="zh-CN" sz="2800" dirty="0">
                <a:latin typeface="+mn-ea"/>
              </a:rPr>
              <a:t>“</a:t>
            </a:r>
            <a:r>
              <a:rPr lang="zh-CN" altLang="zh-CN" sz="2800" dirty="0">
                <a:latin typeface="+mn-ea"/>
              </a:rPr>
              <a:t>异常类型</a:t>
            </a:r>
            <a:r>
              <a:rPr lang="en-US" altLang="zh-CN" sz="2800" dirty="0">
                <a:latin typeface="+mn-ea"/>
              </a:rPr>
              <a:t>”</a:t>
            </a:r>
            <a:r>
              <a:rPr lang="en-US" altLang="zh-CN" sz="2800" dirty="0">
                <a:solidFill>
                  <a:srgbClr val="CF5175"/>
                </a:solidFill>
                <a:latin typeface="+mn-ea"/>
              </a:rPr>
              <a:t>(</a:t>
            </a:r>
            <a:r>
              <a:rPr lang="zh-CN" altLang="en-US" sz="2800" dirty="0">
                <a:solidFill>
                  <a:srgbClr val="CF5175"/>
                </a:solidFill>
                <a:latin typeface="+mn-ea"/>
              </a:rPr>
              <a:t>可有形参</a:t>
            </a:r>
            <a:r>
              <a:rPr lang="en-US" altLang="zh-CN" sz="2800" dirty="0">
                <a:solidFill>
                  <a:srgbClr val="CF5175"/>
                </a:solidFill>
                <a:latin typeface="+mn-ea"/>
              </a:rPr>
              <a:t>)</a:t>
            </a:r>
            <a:r>
              <a:rPr lang="zh-CN" altLang="zh-CN" sz="2800" dirty="0">
                <a:latin typeface="+mn-ea"/>
              </a:rPr>
              <a:t>，表明它可以捕获哪种类型的异常</a:t>
            </a:r>
            <a:endParaRPr lang="zh-CN" altLang="en-US" sz="2800" dirty="0">
              <a:latin typeface="+mn-ea"/>
            </a:endParaRPr>
          </a:p>
          <a:p>
            <a:pPr marL="446088" lvl="1" indent="11113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try</a:t>
            </a:r>
            <a:r>
              <a:rPr lang="en-US" altLang="zh-CN" sz="2400" dirty="0">
                <a:solidFill>
                  <a:srgbClr val="0070C0"/>
                </a:solidFill>
              </a:rPr>
              <a:t>{</a:t>
            </a:r>
          </a:p>
          <a:p>
            <a:pPr marL="446088" lvl="1" indent="11113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</a:t>
            </a:r>
            <a:r>
              <a:rPr lang="en-US" altLang="zh-CN" sz="2400" dirty="0" err="1">
                <a:solidFill>
                  <a:srgbClr val="0070C0"/>
                </a:solidFill>
              </a:rPr>
              <a:t>cin</a:t>
            </a:r>
            <a:r>
              <a:rPr lang="en-US" altLang="zh-CN" sz="2400" dirty="0">
                <a:solidFill>
                  <a:srgbClr val="0070C0"/>
                </a:solidFill>
              </a:rPr>
              <a:t>&gt;&gt;a&gt;&gt;b;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446088" lvl="1" indent="11113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if(b==0)  </a:t>
            </a:r>
          </a:p>
          <a:p>
            <a:pPr marL="446088" lvl="1" indent="11113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    </a:t>
            </a:r>
            <a:r>
              <a:rPr lang="en-US" altLang="zh-CN" sz="2400" dirty="0">
                <a:solidFill>
                  <a:srgbClr val="CC00CC"/>
                </a:solidFill>
              </a:rPr>
              <a:t>throw</a:t>
            </a:r>
            <a:r>
              <a:rPr lang="en-US" altLang="zh-CN" sz="2400" dirty="0">
                <a:solidFill>
                  <a:srgbClr val="0070C0"/>
                </a:solidFill>
              </a:rPr>
              <a:t> "Division by zero!";    </a:t>
            </a:r>
          </a:p>
          <a:p>
            <a:pPr marL="446088" lvl="1" indent="-3175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446088" lvl="1" indent="11113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catch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char* </a:t>
            </a:r>
            <a:r>
              <a:rPr lang="en-US" altLang="zh-CN" sz="2400" dirty="0">
                <a:solidFill>
                  <a:srgbClr val="0070C0"/>
                </a:solidFill>
              </a:rPr>
              <a:t>msg){</a:t>
            </a:r>
          </a:p>
          <a:p>
            <a:pPr marL="446088" lvl="1" indent="11113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</a:t>
            </a:r>
            <a:r>
              <a:rPr lang="en-US" altLang="zh-CN" sz="2400" dirty="0" err="1">
                <a:solidFill>
                  <a:srgbClr val="0070C0"/>
                </a:solidFill>
              </a:rPr>
              <a:t>cerr</a:t>
            </a:r>
            <a:r>
              <a:rPr lang="en-US" altLang="zh-CN" sz="2400" dirty="0">
                <a:solidFill>
                  <a:srgbClr val="0070C0"/>
                </a:solidFill>
              </a:rPr>
              <a:t>&lt;&lt;msg&lt;&lt;</a:t>
            </a:r>
            <a:r>
              <a:rPr lang="en-US" altLang="zh-CN" sz="2400" dirty="0" err="1">
                <a:solidFill>
                  <a:srgbClr val="0070C0"/>
                </a:solidFill>
              </a:rPr>
              <a:t>endl</a:t>
            </a:r>
            <a:r>
              <a:rPr lang="en-US" altLang="zh-CN" sz="2400" dirty="0">
                <a:solidFill>
                  <a:srgbClr val="0070C0"/>
                </a:solidFill>
              </a:rPr>
              <a:t>;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处理异常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358775" lvl="1" indent="-3175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697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07:29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13.2.4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实例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668952"/>
          </a:xfrm>
        </p:spPr>
        <p:txBody>
          <a:bodyPr>
            <a:noAutofit/>
          </a:bodyPr>
          <a:lstStyle/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double division(int a, int b){ </a:t>
            </a:r>
          </a:p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if( b == 0 )  </a:t>
            </a:r>
          </a:p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  </a:t>
            </a:r>
            <a:r>
              <a:rPr lang="en-US" altLang="zh-CN" sz="2000" dirty="0">
                <a:solidFill>
                  <a:srgbClr val="FF00FF"/>
                </a:solidFill>
              </a:rPr>
              <a:t>throw</a:t>
            </a:r>
            <a:r>
              <a:rPr lang="en-US" altLang="zh-CN" sz="2000" dirty="0">
                <a:solidFill>
                  <a:srgbClr val="0070C0"/>
                </a:solidFill>
              </a:rPr>
              <a:t> "Division by zero!"; </a:t>
            </a:r>
          </a:p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return ((double)a/b); </a:t>
            </a:r>
          </a:p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 </a:t>
            </a:r>
          </a:p>
          <a:p>
            <a:pPr marL="446088" lvl="1" indent="11113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int main (){    </a:t>
            </a:r>
            <a:r>
              <a:rPr lang="en-US" altLang="zh-CN" sz="2000" dirty="0">
                <a:solidFill>
                  <a:srgbClr val="7030A0"/>
                </a:solidFill>
              </a:rPr>
              <a:t>//</a:t>
            </a:r>
            <a:r>
              <a:rPr lang="zh-CN" altLang="en-US" sz="1800" dirty="0">
                <a:solidFill>
                  <a:srgbClr val="7030A0"/>
                </a:solidFill>
              </a:rPr>
              <a:t>求两个整数相除的结果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int  x, y;     </a:t>
            </a:r>
          </a:p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&gt;&gt;x&gt;&gt;y; </a:t>
            </a:r>
          </a:p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FF00FF"/>
                </a:solidFill>
              </a:rPr>
              <a:t>try</a:t>
            </a:r>
            <a:r>
              <a:rPr lang="en-US" altLang="zh-CN" sz="2000" dirty="0">
                <a:solidFill>
                  <a:srgbClr val="0000FF"/>
                </a:solidFill>
              </a:rPr>
              <a:t>{           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>
                <a:solidFill>
                  <a:srgbClr val="0000FF"/>
                </a:solidFill>
              </a:rPr>
              <a:t> &lt;&lt; </a:t>
            </a:r>
            <a:r>
              <a:rPr lang="en-US" altLang="zh-CN" sz="2000" dirty="0">
                <a:solidFill>
                  <a:srgbClr val="0070C0"/>
                </a:solidFill>
              </a:rPr>
              <a:t>division(x, y) </a:t>
            </a:r>
            <a:r>
              <a:rPr lang="en-US" altLang="zh-CN" sz="2000" dirty="0">
                <a:solidFill>
                  <a:srgbClr val="0000FF"/>
                </a:solidFill>
              </a:rPr>
              <a:t>&lt;&lt; </a:t>
            </a:r>
            <a:r>
              <a:rPr lang="en-US" altLang="zh-CN" sz="2000" dirty="0" err="1">
                <a:solidFill>
                  <a:srgbClr val="0000FF"/>
                </a:solidFill>
              </a:rPr>
              <a:t>endl</a:t>
            </a:r>
            <a:r>
              <a:rPr lang="en-US" altLang="zh-CN" sz="2000" dirty="0">
                <a:solidFill>
                  <a:srgbClr val="0000FF"/>
                </a:solidFill>
              </a:rPr>
              <a:t>; </a:t>
            </a:r>
          </a:p>
          <a:p>
            <a:pPr marL="446088" lvl="1" indent="11113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}</a:t>
            </a:r>
          </a:p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srgbClr val="FF00FF"/>
                </a:solidFill>
              </a:rPr>
              <a:t>catch</a:t>
            </a:r>
            <a:r>
              <a:rPr lang="en-US" altLang="zh-CN" sz="2000" dirty="0">
                <a:solidFill>
                  <a:srgbClr val="0000FF"/>
                </a:solidFill>
              </a:rPr>
              <a:t> (char* msg) { </a:t>
            </a:r>
          </a:p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cerr</a:t>
            </a:r>
            <a:r>
              <a:rPr lang="en-US" altLang="zh-CN" sz="2000" dirty="0">
                <a:solidFill>
                  <a:srgbClr val="0000FF"/>
                </a:solidFill>
              </a:rPr>
              <a:t> &lt;&lt; msg &lt;&lt; </a:t>
            </a:r>
            <a:r>
              <a:rPr lang="en-US" altLang="zh-CN" sz="2000" dirty="0" err="1">
                <a:solidFill>
                  <a:srgbClr val="0000FF"/>
                </a:solidFill>
              </a:rPr>
              <a:t>endl</a:t>
            </a:r>
            <a:r>
              <a:rPr lang="en-US" altLang="zh-CN" sz="2000" dirty="0">
                <a:solidFill>
                  <a:srgbClr val="0000FF"/>
                </a:solidFill>
              </a:rPr>
              <a:t>; </a:t>
            </a:r>
          </a:p>
          <a:p>
            <a:pPr marL="446088" lvl="1" indent="11113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} </a:t>
            </a:r>
          </a:p>
          <a:p>
            <a:pPr marL="446088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</a:rPr>
              <a:t>return 0; </a:t>
            </a:r>
          </a:p>
          <a:p>
            <a:pPr marL="446088" lvl="1" indent="11113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D95489F-A639-4B16-8F89-2AAEEEFB546B}"/>
              </a:ext>
            </a:extLst>
          </p:cNvPr>
          <p:cNvGrpSpPr/>
          <p:nvPr/>
        </p:nvGrpSpPr>
        <p:grpSpPr>
          <a:xfrm>
            <a:off x="5615406" y="4106278"/>
            <a:ext cx="2620353" cy="642310"/>
            <a:chOff x="5615406" y="4106278"/>
            <a:chExt cx="2620353" cy="64231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A48CBB5-49F1-4AE9-A0B2-63CDED7C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5406" y="4106278"/>
              <a:ext cx="2620353" cy="642310"/>
            </a:xfrm>
            <a:prstGeom prst="rect">
              <a:avLst/>
            </a:prstGeom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A2EE9C2-6924-4A24-A2B3-8CD6871F2224}"/>
                </a:ext>
              </a:extLst>
            </p:cNvPr>
            <p:cNvCxnSpPr>
              <a:cxnSpLocks/>
            </p:cNvCxnSpPr>
            <p:nvPr/>
          </p:nvCxnSpPr>
          <p:spPr>
            <a:xfrm>
              <a:off x="5615406" y="4290045"/>
              <a:ext cx="2620353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067B07-F36B-4541-A099-7CD7AB6B5E76}"/>
              </a:ext>
            </a:extLst>
          </p:cNvPr>
          <p:cNvGrpSpPr/>
          <p:nvPr/>
        </p:nvGrpSpPr>
        <p:grpSpPr>
          <a:xfrm>
            <a:off x="5653925" y="2800515"/>
            <a:ext cx="2581834" cy="642310"/>
            <a:chOff x="5653925" y="2800515"/>
            <a:chExt cx="2581834" cy="64231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04C63DE-A24A-4604-A910-6CAF903D8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3925" y="2800515"/>
              <a:ext cx="2581834" cy="642310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4BA361F-C36F-493D-864B-C0627EC46A51}"/>
                </a:ext>
              </a:extLst>
            </p:cNvPr>
            <p:cNvCxnSpPr/>
            <p:nvPr/>
          </p:nvCxnSpPr>
          <p:spPr>
            <a:xfrm>
              <a:off x="5653925" y="2998007"/>
              <a:ext cx="2581834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268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07:29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13.2.4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实例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294" y="1748060"/>
            <a:ext cx="3217462" cy="4437206"/>
          </a:xfrm>
        </p:spPr>
        <p:txBody>
          <a:bodyPr>
            <a:noAutofit/>
          </a:bodyPr>
          <a:lstStyle/>
          <a:p>
            <a:pPr marL="0" lvl="1" indent="11113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int main (){    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int  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;</a:t>
            </a: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float  f;</a:t>
            </a: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>
                <a:solidFill>
                  <a:srgbClr val="0000FF"/>
                </a:solidFill>
              </a:rPr>
              <a:t>&gt;&gt;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dirty="0">
                <a:solidFill>
                  <a:srgbClr val="0000FF"/>
                </a:solidFill>
              </a:rPr>
              <a:t>&gt;&gt;f; </a:t>
            </a: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FF00FF"/>
                </a:solidFill>
              </a:rPr>
              <a:t>try</a:t>
            </a:r>
            <a:r>
              <a:rPr lang="en-US" altLang="zh-CN" sz="2000" dirty="0">
                <a:solidFill>
                  <a:srgbClr val="0000FF"/>
                </a:solidFill>
              </a:rPr>
              <a:t>{           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</a:rPr>
              <a:t>func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);</a:t>
            </a: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</a:rPr>
              <a:t>func</a:t>
            </a:r>
            <a:r>
              <a:rPr lang="en-US" altLang="zh-CN" sz="2000" dirty="0">
                <a:solidFill>
                  <a:srgbClr val="0070C0"/>
                </a:solidFill>
              </a:rPr>
              <a:t>(f);</a:t>
            </a:r>
          </a:p>
          <a:p>
            <a:pPr marL="0" lvl="1" indent="11113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}</a:t>
            </a: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srgbClr val="FF00FF"/>
                </a:solidFill>
              </a:rPr>
              <a:t>catch</a:t>
            </a:r>
            <a:r>
              <a:rPr lang="en-US" altLang="zh-CN" sz="2000" dirty="0">
                <a:solidFill>
                  <a:srgbClr val="0000FF"/>
                </a:solidFill>
              </a:rPr>
              <a:t> (</a:t>
            </a:r>
            <a:r>
              <a:rPr lang="en-US" altLang="zh-CN" sz="2000" dirty="0">
                <a:solidFill>
                  <a:srgbClr val="FF0000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) { </a:t>
            </a: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</a:rPr>
              <a:t>cerr</a:t>
            </a:r>
            <a:r>
              <a:rPr lang="en-US" altLang="zh-CN" sz="2000" dirty="0">
                <a:solidFill>
                  <a:srgbClr val="0000FF"/>
                </a:solidFill>
              </a:rPr>
              <a:t>&lt;&lt;"int"&lt;&lt;</a:t>
            </a:r>
            <a:r>
              <a:rPr lang="en-US" altLang="zh-CN" sz="2000" dirty="0" err="1">
                <a:solidFill>
                  <a:srgbClr val="0000FF"/>
                </a:solidFill>
              </a:rPr>
              <a:t>endl</a:t>
            </a:r>
            <a:r>
              <a:rPr lang="en-US" altLang="zh-CN" sz="2000" dirty="0">
                <a:solidFill>
                  <a:srgbClr val="0000FF"/>
                </a:solidFill>
              </a:rPr>
              <a:t>; </a:t>
            </a:r>
          </a:p>
          <a:p>
            <a:pPr marL="0" lvl="1" indent="11113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} </a:t>
            </a: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srgbClr val="FF00FF"/>
                </a:solidFill>
              </a:rPr>
              <a:t>catch</a:t>
            </a:r>
            <a:r>
              <a:rPr lang="en-US" altLang="zh-CN" sz="2000" dirty="0">
                <a:solidFill>
                  <a:srgbClr val="0000FF"/>
                </a:solidFill>
              </a:rPr>
              <a:t> (</a:t>
            </a:r>
            <a:r>
              <a:rPr lang="en-US" altLang="zh-CN" sz="2000" dirty="0">
                <a:solidFill>
                  <a:srgbClr val="FF0000"/>
                </a:solidFill>
              </a:rPr>
              <a:t>float</a:t>
            </a:r>
            <a:r>
              <a:rPr lang="en-US" altLang="zh-CN" sz="2000" dirty="0">
                <a:solidFill>
                  <a:srgbClr val="0000FF"/>
                </a:solidFill>
              </a:rPr>
              <a:t>) { </a:t>
            </a: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   </a:t>
            </a:r>
            <a:r>
              <a:rPr lang="en-US" altLang="zh-CN" sz="2000" dirty="0" err="1">
                <a:solidFill>
                  <a:srgbClr val="0000FF"/>
                </a:solidFill>
              </a:rPr>
              <a:t>cerr</a:t>
            </a:r>
            <a:r>
              <a:rPr lang="en-US" altLang="zh-CN" sz="2000" dirty="0">
                <a:solidFill>
                  <a:srgbClr val="0000FF"/>
                </a:solidFill>
              </a:rPr>
              <a:t>&lt;&lt;"float"&lt;&lt;</a:t>
            </a:r>
            <a:r>
              <a:rPr lang="en-US" altLang="zh-CN" sz="2000" dirty="0" err="1">
                <a:solidFill>
                  <a:srgbClr val="0000FF"/>
                </a:solidFill>
              </a:rPr>
              <a:t>endl</a:t>
            </a:r>
            <a:r>
              <a:rPr lang="en-US" altLang="zh-CN" sz="2000" dirty="0">
                <a:solidFill>
                  <a:srgbClr val="0000FF"/>
                </a:solidFill>
              </a:rPr>
              <a:t>; </a:t>
            </a:r>
          </a:p>
          <a:p>
            <a:pPr marL="0" lvl="1" indent="11113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} </a:t>
            </a: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</a:rPr>
              <a:t>return 0; </a:t>
            </a:r>
          </a:p>
          <a:p>
            <a:pPr marL="0" lvl="1" indent="11113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3AC7E477-EC84-4ED7-8B11-BCAC49FB6E47}"/>
              </a:ext>
            </a:extLst>
          </p:cNvPr>
          <p:cNvSpPr txBox="1">
            <a:spLocks/>
          </p:cNvSpPr>
          <p:nvPr/>
        </p:nvSpPr>
        <p:spPr>
          <a:xfrm>
            <a:off x="713516" y="1709070"/>
            <a:ext cx="2693827" cy="3785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11113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#include&lt;iostream&gt;</a:t>
            </a:r>
          </a:p>
          <a:p>
            <a:pPr marL="0" lvl="1" indent="11113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using namespace std;</a:t>
            </a:r>
          </a:p>
          <a:p>
            <a:pPr marL="0" lvl="1" indent="11113">
              <a:spcBef>
                <a:spcPts val="18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</a:rPr>
              <a:t>func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>
                <a:solidFill>
                  <a:srgbClr val="CF5175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a){ </a:t>
            </a:r>
          </a:p>
          <a:p>
            <a:pPr marL="0" lvl="1" indent="1111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</a:t>
            </a:r>
            <a:r>
              <a:rPr lang="en-US" altLang="zh-CN" sz="2000" dirty="0" err="1">
                <a:solidFill>
                  <a:srgbClr val="0070C0"/>
                </a:solidFill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</a:rPr>
              <a:t>&lt;&lt;a&lt;&lt;</a:t>
            </a:r>
            <a:r>
              <a:rPr lang="en-US" altLang="zh-CN" sz="2000" dirty="0" err="1">
                <a:solidFill>
                  <a:srgbClr val="0070C0"/>
                </a:solidFill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</a:rPr>
              <a:t>;</a:t>
            </a:r>
          </a:p>
          <a:p>
            <a:pPr marL="0" lvl="1" indent="1111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if( a == 0 )  </a:t>
            </a:r>
          </a:p>
          <a:p>
            <a:pPr marL="0" lvl="1" indent="11113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   </a:t>
            </a:r>
            <a:r>
              <a:rPr lang="en-US" altLang="zh-CN" sz="2000" dirty="0">
                <a:solidFill>
                  <a:srgbClr val="CC00CC"/>
                </a:solidFill>
              </a:rPr>
              <a:t>throw</a:t>
            </a:r>
            <a:r>
              <a:rPr lang="en-US" altLang="zh-CN" sz="2000" dirty="0">
                <a:solidFill>
                  <a:srgbClr val="0070C0"/>
                </a:solidFill>
              </a:rPr>
              <a:t> a;</a:t>
            </a:r>
          </a:p>
          <a:p>
            <a:pPr marL="0" lvl="1" indent="11113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 </a:t>
            </a:r>
          </a:p>
          <a:p>
            <a:pPr marL="0" lvl="1" indent="11113">
              <a:spcBef>
                <a:spcPts val="120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void </a:t>
            </a:r>
            <a:r>
              <a:rPr lang="en-US" altLang="zh-CN" sz="2000" dirty="0" err="1">
                <a:solidFill>
                  <a:srgbClr val="0070C0"/>
                </a:solidFill>
              </a:rPr>
              <a:t>func</a:t>
            </a:r>
            <a:r>
              <a:rPr lang="en-US" altLang="zh-CN" sz="2000" dirty="0">
                <a:solidFill>
                  <a:srgbClr val="0070C0"/>
                </a:solidFill>
              </a:rPr>
              <a:t>(</a:t>
            </a:r>
            <a:r>
              <a:rPr lang="en-US" altLang="zh-CN" sz="2000" dirty="0">
                <a:solidFill>
                  <a:srgbClr val="CF5175"/>
                </a:solidFill>
              </a:rPr>
              <a:t>float</a:t>
            </a:r>
            <a:r>
              <a:rPr lang="en-US" altLang="zh-CN" sz="2000" dirty="0">
                <a:solidFill>
                  <a:srgbClr val="0070C0"/>
                </a:solidFill>
              </a:rPr>
              <a:t> a){ </a:t>
            </a:r>
          </a:p>
          <a:p>
            <a:pPr marL="0" lvl="1" indent="1111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</a:t>
            </a:r>
            <a:r>
              <a:rPr lang="en-US" altLang="zh-CN" sz="2000" dirty="0" err="1">
                <a:solidFill>
                  <a:srgbClr val="0070C0"/>
                </a:solidFill>
              </a:rPr>
              <a:t>cout</a:t>
            </a:r>
            <a:r>
              <a:rPr lang="en-US" altLang="zh-CN" sz="2000" dirty="0">
                <a:solidFill>
                  <a:srgbClr val="0070C0"/>
                </a:solidFill>
              </a:rPr>
              <a:t>&lt;&lt;a&lt;&lt;</a:t>
            </a:r>
            <a:r>
              <a:rPr lang="en-US" altLang="zh-CN" sz="2000" dirty="0" err="1">
                <a:solidFill>
                  <a:srgbClr val="0070C0"/>
                </a:solidFill>
              </a:rPr>
              <a:t>endl</a:t>
            </a:r>
            <a:r>
              <a:rPr lang="en-US" altLang="zh-CN" sz="2000" dirty="0">
                <a:solidFill>
                  <a:srgbClr val="0070C0"/>
                </a:solidFill>
              </a:rPr>
              <a:t>;</a:t>
            </a:r>
          </a:p>
          <a:p>
            <a:pPr marL="0" lvl="1" indent="1111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if( a == 0 )  </a:t>
            </a:r>
          </a:p>
          <a:p>
            <a:pPr marL="0" lvl="1" indent="11113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   </a:t>
            </a:r>
            <a:r>
              <a:rPr lang="en-US" altLang="zh-CN" sz="2000" dirty="0">
                <a:solidFill>
                  <a:srgbClr val="CC00CC"/>
                </a:solidFill>
              </a:rPr>
              <a:t>throw</a:t>
            </a:r>
            <a:r>
              <a:rPr lang="en-US" altLang="zh-CN" sz="2000" dirty="0">
                <a:solidFill>
                  <a:srgbClr val="0070C0"/>
                </a:solidFill>
              </a:rPr>
              <a:t> a;</a:t>
            </a:r>
          </a:p>
          <a:p>
            <a:pPr marL="0" lvl="1" indent="11113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 </a:t>
            </a: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</a:endParaRP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</a:t>
            </a:r>
          </a:p>
          <a:p>
            <a:pPr marL="0" lvl="1" indent="11113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70C0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2F67577-4E1A-4FBD-AD3D-FBCA77CD7EE2}"/>
              </a:ext>
            </a:extLst>
          </p:cNvPr>
          <p:cNvGrpSpPr/>
          <p:nvPr/>
        </p:nvGrpSpPr>
        <p:grpSpPr>
          <a:xfrm>
            <a:off x="6553200" y="2206801"/>
            <a:ext cx="1981200" cy="657225"/>
            <a:chOff x="6553200" y="2206801"/>
            <a:chExt cx="1981200" cy="65722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C7A4353-EDEB-46B8-ADA0-FDB07C5F0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3200" y="2206801"/>
              <a:ext cx="1981200" cy="657225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369129D-97A2-4731-8A61-73C3409972D8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50" y="2367815"/>
              <a:ext cx="196215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1076586-260E-490B-8F7F-166AE18C4D8C}"/>
              </a:ext>
            </a:extLst>
          </p:cNvPr>
          <p:cNvGrpSpPr/>
          <p:nvPr/>
        </p:nvGrpSpPr>
        <p:grpSpPr>
          <a:xfrm>
            <a:off x="6572250" y="3057973"/>
            <a:ext cx="1943100" cy="790575"/>
            <a:chOff x="6572250" y="3057973"/>
            <a:chExt cx="1943100" cy="79057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D8291DB-34CC-437B-8EB1-A0D1E9B5D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2250" y="3057973"/>
              <a:ext cx="1943100" cy="790575"/>
            </a:xfrm>
            <a:prstGeom prst="rect">
              <a:avLst/>
            </a:prstGeom>
          </p:spPr>
        </p:pic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7B9B94C-D1E3-47A2-8018-B0325A347D68}"/>
                </a:ext>
              </a:extLst>
            </p:cNvPr>
            <p:cNvCxnSpPr>
              <a:cxnSpLocks/>
            </p:cNvCxnSpPr>
            <p:nvPr/>
          </p:nvCxnSpPr>
          <p:spPr>
            <a:xfrm>
              <a:off x="6572250" y="3217669"/>
              <a:ext cx="19431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2E90B05-DF2F-40C3-B3C2-8980DBF549F3}"/>
              </a:ext>
            </a:extLst>
          </p:cNvPr>
          <p:cNvGrpSpPr/>
          <p:nvPr/>
        </p:nvGrpSpPr>
        <p:grpSpPr>
          <a:xfrm>
            <a:off x="6572250" y="4017576"/>
            <a:ext cx="1962150" cy="647700"/>
            <a:chOff x="6572250" y="4017576"/>
            <a:chExt cx="1962150" cy="6477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5680DE5-0E6E-4A03-97C6-45E69A81F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2250" y="4017576"/>
              <a:ext cx="1962150" cy="647700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B8EE1BB-2044-4519-901A-406D817E912D}"/>
                </a:ext>
              </a:extLst>
            </p:cNvPr>
            <p:cNvCxnSpPr>
              <a:cxnSpLocks/>
            </p:cNvCxnSpPr>
            <p:nvPr/>
          </p:nvCxnSpPr>
          <p:spPr>
            <a:xfrm>
              <a:off x="6599472" y="4185858"/>
              <a:ext cx="1915878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A2A1775-626C-4587-BF47-6B0EE1C40D98}"/>
              </a:ext>
            </a:extLst>
          </p:cNvPr>
          <p:cNvGrpSpPr/>
          <p:nvPr/>
        </p:nvGrpSpPr>
        <p:grpSpPr>
          <a:xfrm>
            <a:off x="6577012" y="4836360"/>
            <a:ext cx="1952625" cy="657225"/>
            <a:chOff x="6577012" y="4836360"/>
            <a:chExt cx="1952625" cy="65722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C0A0074-8830-472D-8917-FAE3426D2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7012" y="4836360"/>
              <a:ext cx="1952625" cy="657225"/>
            </a:xfrm>
            <a:prstGeom prst="rect">
              <a:avLst/>
            </a:prstGeom>
          </p:spPr>
        </p:pic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B45F848-45E4-4417-8438-056573302055}"/>
                </a:ext>
              </a:extLst>
            </p:cNvPr>
            <p:cNvCxnSpPr>
              <a:cxnSpLocks/>
            </p:cNvCxnSpPr>
            <p:nvPr/>
          </p:nvCxnSpPr>
          <p:spPr>
            <a:xfrm>
              <a:off x="6599472" y="5024955"/>
              <a:ext cx="1915878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06750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E32B-6509-4624-9866-C0A42A1715D0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07:29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12.3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异常的规则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3F3B9-6CF4-E94A-98DA-10393CF60C6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12CD87DB-D055-4718-975F-8E17E86B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zh-CN" altLang="en-US" sz="2800" dirty="0"/>
              <a:t>编写异常处理程序的规则</a:t>
            </a:r>
            <a:endParaRPr lang="en-US" altLang="zh-CN" sz="2800" dirty="0"/>
          </a:p>
          <a:p>
            <a:pPr marL="549275" lvl="1" indent="-263525">
              <a:spcBef>
                <a:spcPts val="500"/>
              </a:spcBef>
            </a:pPr>
            <a:r>
              <a:rPr lang="en-US" altLang="zh-CN" sz="2400" dirty="0"/>
              <a:t>try</a:t>
            </a:r>
            <a:r>
              <a:rPr lang="zh-CN" altLang="en-US" sz="2400" dirty="0"/>
              <a:t>块之后需要紧跟任意数量的</a:t>
            </a:r>
            <a:r>
              <a:rPr lang="en-US" altLang="zh-CN" sz="2400" dirty="0"/>
              <a:t>catch</a:t>
            </a:r>
            <a:r>
              <a:rPr lang="zh-CN" altLang="en-US" sz="2400" dirty="0"/>
              <a:t>块</a:t>
            </a:r>
            <a:endParaRPr lang="en-US" altLang="zh-CN" sz="2400" dirty="0"/>
          </a:p>
          <a:p>
            <a:pPr marL="549275" lvl="1" indent="-263525">
              <a:spcBef>
                <a:spcPts val="500"/>
              </a:spcBef>
            </a:pPr>
            <a:r>
              <a:rPr lang="en-US" altLang="zh-CN" sz="2400" dirty="0"/>
              <a:t>try</a:t>
            </a:r>
            <a:r>
              <a:rPr lang="zh-CN" altLang="en-US" sz="2400" dirty="0"/>
              <a:t>块和</a:t>
            </a:r>
            <a:r>
              <a:rPr lang="en-US" altLang="zh-CN" sz="2400" dirty="0"/>
              <a:t>catch</a:t>
            </a:r>
            <a:r>
              <a:rPr lang="zh-CN" altLang="en-US" sz="2400" dirty="0"/>
              <a:t>块的语句都必须用大括号括起来</a:t>
            </a:r>
            <a:endParaRPr lang="en-US" altLang="zh-CN" sz="2400" dirty="0"/>
          </a:p>
          <a:p>
            <a:pPr marL="549275" lvl="1" indent="-263525">
              <a:spcBef>
                <a:spcPts val="500"/>
              </a:spcBef>
            </a:pPr>
            <a:r>
              <a:rPr lang="en-US" altLang="zh-CN" sz="2400" dirty="0"/>
              <a:t>throw</a:t>
            </a:r>
            <a:r>
              <a:rPr lang="zh-CN" altLang="en-US" sz="2400" dirty="0"/>
              <a:t>抛出的常量、变量或对象，相当于实参</a:t>
            </a:r>
            <a:endParaRPr lang="en-US" altLang="zh-CN" sz="2400" dirty="0"/>
          </a:p>
          <a:p>
            <a:pPr marL="549275" lvl="1" indent="-263525">
              <a:spcBef>
                <a:spcPts val="500"/>
              </a:spcBef>
            </a:pPr>
            <a:r>
              <a:rPr lang="en-US" altLang="zh-CN" sz="2400" dirty="0"/>
              <a:t>catch</a:t>
            </a:r>
            <a:r>
              <a:rPr lang="zh-CN" altLang="en-US" sz="2400" dirty="0"/>
              <a:t>后面的括号内，必须有类型，编译器依据类型来分辨并捕获异常</a:t>
            </a:r>
            <a:endParaRPr lang="en-US" altLang="zh-CN" sz="2400" dirty="0"/>
          </a:p>
          <a:p>
            <a:pPr marL="549275" lvl="1" indent="-263525">
              <a:spcBef>
                <a:spcPts val="500"/>
              </a:spcBef>
            </a:pPr>
            <a:r>
              <a:rPr lang="en-US" altLang="zh-CN" sz="2400" dirty="0"/>
              <a:t>catch</a:t>
            </a:r>
            <a:r>
              <a:rPr lang="zh-CN" altLang="en-US" sz="2400" dirty="0"/>
              <a:t>后面的括号内，也可以带有形参，没有形参意味着将</a:t>
            </a:r>
            <a:r>
              <a:rPr lang="en-US" altLang="zh-CN" sz="2400" dirty="0"/>
              <a:t>throw</a:t>
            </a:r>
            <a:r>
              <a:rPr lang="zh-CN" altLang="en-US" sz="2400" dirty="0"/>
              <a:t>后面的实参废弃不用</a:t>
            </a:r>
            <a:endParaRPr lang="en-US" altLang="zh-CN" sz="2400" dirty="0"/>
          </a:p>
          <a:p>
            <a:pPr marL="549275" lvl="1" indent="-263525">
              <a:spcBef>
                <a:spcPts val="500"/>
              </a:spcBef>
            </a:pPr>
            <a:r>
              <a:rPr lang="zh-CN" altLang="en-US" sz="2400" dirty="0"/>
              <a:t>若异常未被任何</a:t>
            </a:r>
            <a:r>
              <a:rPr lang="en-US" altLang="zh-CN" sz="2400" dirty="0"/>
              <a:t>catch</a:t>
            </a:r>
            <a:r>
              <a:rPr lang="zh-CN" altLang="en-US" sz="2400" dirty="0"/>
              <a:t>捕获，系统将进行默认异常处理：</a:t>
            </a:r>
            <a:r>
              <a:rPr lang="en-US" altLang="zh-CN" sz="2400" dirty="0"/>
              <a:t>abort()</a:t>
            </a:r>
            <a:r>
              <a:rPr lang="zh-CN" altLang="en-US" sz="2400" dirty="0"/>
              <a:t>，中止程序的运行</a:t>
            </a:r>
            <a:endParaRPr lang="en-US" altLang="zh-CN" sz="2400" dirty="0"/>
          </a:p>
          <a:p>
            <a:pPr marL="549275" lvl="1" indent="-263525">
              <a:lnSpc>
                <a:spcPct val="120000"/>
              </a:lnSpc>
            </a:pPr>
            <a:endParaRPr lang="en-US" altLang="zh-CN" dirty="0"/>
          </a:p>
          <a:p>
            <a:pPr marL="549275" lvl="1" indent="-263525"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6046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33" y="274638"/>
            <a:ext cx="6731863" cy="11430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第</a:t>
            </a:r>
            <a:r>
              <a:rPr lang="en-US" altLang="zh-CN" sz="4000" dirty="0">
                <a:solidFill>
                  <a:schemeClr val="tx1"/>
                </a:solidFill>
                <a:ea typeface="黑体" pitchFamily="49" charset="-122"/>
              </a:rPr>
              <a:t>13</a:t>
            </a:r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章  异常处理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79987" y="1913640"/>
            <a:ext cx="7307876" cy="432759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+mj-ea"/>
              </a:rPr>
              <a:t>本章内容：</a:t>
            </a:r>
          </a:p>
          <a:p>
            <a:pPr marL="804863" lvl="1" indent="-347663">
              <a:lnSpc>
                <a:spcPct val="150000"/>
              </a:lnSpc>
              <a:spcBef>
                <a:spcPts val="60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异常的概念</a:t>
            </a:r>
            <a:endParaRPr lang="en-US" altLang="zh-CN" sz="3200" dirty="0"/>
          </a:p>
          <a:p>
            <a:pPr marL="804863" lvl="1" indent="-347663">
              <a:lnSpc>
                <a:spcPct val="150000"/>
              </a:lnSpc>
              <a:spcBef>
                <a:spcPts val="60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异常的处理</a:t>
            </a:r>
          </a:p>
          <a:p>
            <a:pPr marL="804863" lvl="1" indent="-347663">
              <a:lnSpc>
                <a:spcPct val="150000"/>
              </a:lnSpc>
              <a:spcBef>
                <a:spcPts val="600"/>
              </a:spcBef>
              <a:buClr>
                <a:srgbClr val="1619AC"/>
              </a:buClr>
              <a:buFont typeface="Wingdings" pitchFamily="2" charset="2"/>
              <a:buChar char="l"/>
            </a:pPr>
            <a:r>
              <a:rPr lang="zh-CN" altLang="en-US" sz="3200" dirty="0"/>
              <a:t>异常的规则</a:t>
            </a:r>
          </a:p>
        </p:txBody>
      </p:sp>
      <p:sp>
        <p:nvSpPr>
          <p:cNvPr id="1331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A220160E-113A-4814-AA6B-A950E5BBC0B3}" type="datetime10">
              <a:rPr lang="zh-CN" altLang="en-US" sz="1400" smtClean="0"/>
              <a:t>07:29</a:t>
            </a:fld>
            <a:endParaRPr lang="en-US" altLang="zh-CN" sz="1400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13572-2582-4566-8936-D204488E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5529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E444E32B-6509-4624-9866-C0A42A1715D0}" type="datetime10">
              <a:rPr lang="zh-CN" altLang="en-US" sz="1400" smtClean="0"/>
              <a:t>07:29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13.1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异常的概念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44029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906824" y="3138995"/>
            <a:ext cx="987206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45084" y="3079276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615175" y="3090740"/>
            <a:ext cx="1294027" cy="502666"/>
            <a:chOff x="1006080" y="1730217"/>
            <a:chExt cx="1063641" cy="502979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88409" y="1730217"/>
              <a:ext cx="681312" cy="46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r>
                <a:rPr kumimoji="0" lang="zh-CN" altLang="en-US" sz="2400" b="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概述</a:t>
              </a:r>
              <a:endParaRPr kumimoji="0" lang="en-US" altLang="zh-CN" sz="2400" b="0" kern="0" dirty="0">
                <a:solidFill>
                  <a:srgbClr val="000000"/>
                </a:solidFill>
                <a:latin typeface="Arial" charset="0"/>
                <a:ea typeface="华文新魏" pitchFamily="2" charset="-122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006080" y="1775711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kumimoji="0" lang="en-US" altLang="zh-CN" sz="2400" kern="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67695" y="3933381"/>
            <a:ext cx="1950161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21303" y="3892106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65144" y="3939879"/>
            <a:ext cx="17527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常见的异常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43273" y="39333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1645289" y="47845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062684" y="2109399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99"/>
                </a:solidFill>
                <a:latin typeface="Arial" charset="0"/>
                <a:ea typeface="华文新魏" pitchFamily="2" charset="-122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5E861252-34DB-42FD-8616-7627903A21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7695" y="4746779"/>
            <a:ext cx="1950161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9EFB8D39-5FDC-4866-AC6E-5F81F48278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1303" y="4705504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3F6FEEF7-2B9A-448C-BFA0-F1251349C2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65144" y="4753277"/>
            <a:ext cx="17527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异常的特点</a:t>
            </a:r>
            <a:endParaRPr kumimoji="0" lang="en-US" altLang="zh-CN" kern="0" dirty="0">
              <a:solidFill>
                <a:srgbClr val="000000"/>
              </a:solidFill>
              <a:latin typeface="Arial" charset="0"/>
              <a:ea typeface="华文新魏" pitchFamily="2" charset="-122"/>
            </a:endParaRP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73A7FA31-FC94-49E1-BD63-E83BCEE9706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3273" y="474677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2400" kern="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801776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07:29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13.1.1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概述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591499" cy="4405554"/>
          </a:xfrm>
        </p:spPr>
        <p:txBody>
          <a:bodyPr>
            <a:normAutofit lnSpcReduction="10000"/>
          </a:bodyPr>
          <a:lstStyle/>
          <a:p>
            <a:pPr marL="263525" indent="-263525"/>
            <a:r>
              <a:rPr lang="zh-CN" altLang="zh-CN" sz="2800" dirty="0"/>
              <a:t>程序设计的要求之一</a:t>
            </a:r>
            <a:r>
              <a:rPr lang="zh-CN" altLang="en-US" sz="2800" dirty="0"/>
              <a:t>是：</a:t>
            </a:r>
            <a:r>
              <a:rPr lang="zh-CN" altLang="zh-CN" sz="2800" dirty="0"/>
              <a:t>健壮性。</a:t>
            </a:r>
            <a:endParaRPr lang="en-US" altLang="zh-CN" sz="2800" dirty="0"/>
          </a:p>
          <a:p>
            <a:pPr lvl="1"/>
            <a:r>
              <a:rPr lang="zh-CN" altLang="zh-CN" sz="2400" dirty="0"/>
              <a:t>程序在运行时</a:t>
            </a:r>
            <a:r>
              <a:rPr lang="zh-CN" altLang="en-US" sz="2400" dirty="0"/>
              <a:t>应尽量</a:t>
            </a:r>
            <a:r>
              <a:rPr lang="zh-CN" altLang="zh-CN" sz="2400" dirty="0"/>
              <a:t>不出或者少出问题。但是程序</a:t>
            </a:r>
            <a:r>
              <a:rPr lang="zh-CN" altLang="en-US" sz="2400" dirty="0"/>
              <a:t>在</a:t>
            </a:r>
            <a:r>
              <a:rPr lang="zh-CN" altLang="zh-CN" sz="2400" dirty="0"/>
              <a:t>实际运行时，总会有一些因素导致程序不能正常运行</a:t>
            </a:r>
            <a:r>
              <a:rPr lang="zh-CN" altLang="en-US" sz="2400" dirty="0"/>
              <a:t>，即：出现异常</a:t>
            </a:r>
            <a:r>
              <a:rPr lang="zh-CN" altLang="zh-CN" sz="2400" dirty="0"/>
              <a:t>。</a:t>
            </a:r>
          </a:p>
          <a:p>
            <a:pPr lvl="1"/>
            <a:r>
              <a:rPr lang="zh-CN" altLang="zh-CN" sz="2400" dirty="0"/>
              <a:t>在</a:t>
            </a:r>
            <a:r>
              <a:rPr lang="zh-CN" altLang="en-US" sz="2400" dirty="0"/>
              <a:t>设计程序</a:t>
            </a:r>
            <a:r>
              <a:rPr lang="zh-CN" altLang="zh-CN" sz="2400" dirty="0"/>
              <a:t>时，</a:t>
            </a:r>
            <a:r>
              <a:rPr lang="zh-CN" altLang="en-US" sz="2400" dirty="0"/>
              <a:t>通常</a:t>
            </a:r>
            <a:r>
              <a:rPr lang="zh-CN" altLang="zh-CN" sz="2400" dirty="0"/>
              <a:t>对正常</a:t>
            </a:r>
            <a:r>
              <a:rPr lang="zh-CN" altLang="en-US" sz="2400" dirty="0"/>
              <a:t>的</a:t>
            </a:r>
            <a:r>
              <a:rPr lang="zh-CN" altLang="zh-CN" sz="2400" dirty="0"/>
              <a:t>逻辑</a:t>
            </a:r>
            <a:r>
              <a:rPr lang="zh-CN" altLang="en-US" sz="2400" dirty="0"/>
              <a:t>算法设计</a:t>
            </a:r>
            <a:r>
              <a:rPr lang="zh-CN" altLang="zh-CN" sz="2400" dirty="0"/>
              <a:t>得比较</a:t>
            </a:r>
            <a:r>
              <a:rPr lang="zh-CN" altLang="en-US" sz="2400" dirty="0"/>
              <a:t>准确</a:t>
            </a:r>
            <a:r>
              <a:rPr lang="zh-CN" altLang="zh-CN" sz="2400" dirty="0"/>
              <a:t>，</a:t>
            </a:r>
            <a:r>
              <a:rPr lang="zh-CN" altLang="en-US" sz="2400" dirty="0"/>
              <a:t>而</a:t>
            </a:r>
            <a:r>
              <a:rPr lang="zh-CN" altLang="zh-CN" sz="2400" dirty="0"/>
              <a:t>对</a:t>
            </a:r>
            <a:r>
              <a:rPr lang="zh-CN" altLang="en-US" sz="2400" dirty="0"/>
              <a:t>可能</a:t>
            </a:r>
            <a:r>
              <a:rPr lang="zh-CN" altLang="zh-CN" sz="2400" dirty="0"/>
              <a:t>导致异常</a:t>
            </a:r>
            <a:r>
              <a:rPr lang="zh-CN" altLang="en-US" sz="2400" dirty="0"/>
              <a:t>的情况往往考虑不周，从而使程序崩溃</a:t>
            </a:r>
            <a:r>
              <a:rPr lang="zh-CN" altLang="zh-CN" sz="2400" dirty="0"/>
              <a:t>。出现这种情况会给用户带来极不友好的体验。</a:t>
            </a:r>
            <a:endParaRPr lang="en-US" altLang="zh-CN" sz="2400" dirty="0"/>
          </a:p>
          <a:p>
            <a:pPr marL="715963" lvl="1" indent="0">
              <a:buNone/>
            </a:pPr>
            <a:r>
              <a:rPr lang="zh-CN" altLang="en-US" sz="2400" dirty="0">
                <a:solidFill>
                  <a:srgbClr val="10147A"/>
                </a:solidFill>
              </a:rPr>
              <a:t>如：键盘输入两个整数作为分子和分母，求分数的值</a:t>
            </a:r>
            <a:endParaRPr lang="en-US" altLang="zh-CN" sz="2400" dirty="0">
              <a:solidFill>
                <a:srgbClr val="10147A"/>
              </a:solidFill>
            </a:endParaRPr>
          </a:p>
          <a:p>
            <a:pPr marL="715963" lvl="1" indent="0">
              <a:buNone/>
            </a:pPr>
            <a:r>
              <a:rPr lang="zh-CN" altLang="en-US" sz="2400" dirty="0">
                <a:solidFill>
                  <a:srgbClr val="10147A"/>
                </a:solidFill>
              </a:rPr>
              <a:t>可以预料，用户输入的分母可能会是</a:t>
            </a:r>
            <a:r>
              <a:rPr lang="en-US" altLang="zh-CN" sz="2400" dirty="0">
                <a:solidFill>
                  <a:srgbClr val="10147A"/>
                </a:solidFill>
              </a:rPr>
              <a:t>0</a:t>
            </a:r>
            <a:r>
              <a:rPr lang="zh-CN" altLang="en-US" sz="2400" dirty="0">
                <a:solidFill>
                  <a:srgbClr val="10147A"/>
                </a:solidFill>
              </a:rPr>
              <a:t>，出现这种情况，程序的运行结果将不正常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876458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07:29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13.1.2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latin typeface="+mj-ea"/>
                <a:ea typeface="+mj-ea"/>
              </a:rPr>
              <a:t>常见的</a:t>
            </a:r>
            <a:r>
              <a:rPr lang="zh-CN" altLang="en-US" sz="3200" b="1" dirty="0">
                <a:ea typeface="+mj-ea"/>
              </a:rPr>
              <a:t>异常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770609" cy="4405554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zh-CN" altLang="en-US" sz="2600" dirty="0"/>
              <a:t>异常</a:t>
            </a:r>
            <a:r>
              <a:rPr lang="en-US" altLang="zh-CN" sz="2600" dirty="0"/>
              <a:t>(Exception)</a:t>
            </a:r>
            <a:r>
              <a:rPr lang="zh-CN" altLang="en-US" sz="2600" dirty="0"/>
              <a:t>是程序在运行时可能出现的会导致程序运行终止的错误。这种错误是不能通过编译系统检查出来的。常见的异常如下：</a:t>
            </a:r>
          </a:p>
          <a:p>
            <a:pPr lvl="1"/>
            <a:r>
              <a:rPr lang="zh-CN" altLang="en-US" sz="2400" dirty="0"/>
              <a:t>系统资源不足。如，内存不足，动态内存分配失败</a:t>
            </a:r>
            <a:endParaRPr lang="en-US" altLang="zh-CN" sz="2400" dirty="0"/>
          </a:p>
          <a:p>
            <a:pPr lvl="1"/>
            <a:r>
              <a:rPr lang="zh-CN" altLang="en-US" sz="2400" dirty="0"/>
              <a:t>磁盘空间不足或磁盘损坏</a:t>
            </a:r>
            <a:endParaRPr lang="en-US" altLang="zh-CN" sz="2400" dirty="0"/>
          </a:p>
          <a:p>
            <a:pPr lvl="1"/>
            <a:r>
              <a:rPr lang="zh-CN" altLang="en-US" sz="2400" dirty="0"/>
              <a:t>找不到要操作的文件（</a:t>
            </a:r>
            <a:r>
              <a:rPr lang="en-US" altLang="zh-CN" sz="2400" dirty="0"/>
              <a:t>U</a:t>
            </a:r>
            <a:r>
              <a:rPr lang="zh-CN" altLang="en-US" sz="2400" dirty="0"/>
              <a:t>盘被拔出）</a:t>
            </a:r>
          </a:p>
          <a:p>
            <a:pPr lvl="1"/>
            <a:r>
              <a:rPr lang="zh-CN" altLang="en-US" sz="2400" dirty="0"/>
              <a:t>数学运算溢出</a:t>
            </a:r>
            <a:endParaRPr lang="en-US" altLang="zh-CN" sz="2400" dirty="0"/>
          </a:p>
          <a:p>
            <a:pPr lvl="1"/>
            <a:r>
              <a:rPr lang="zh-CN" altLang="en-US" sz="2400" dirty="0"/>
              <a:t>数组越界</a:t>
            </a:r>
            <a:endParaRPr lang="en-US" altLang="zh-CN" sz="2400" dirty="0"/>
          </a:p>
          <a:p>
            <a:pPr lvl="1"/>
            <a:r>
              <a:rPr lang="en-US" altLang="zh-CN" sz="2400" dirty="0"/>
              <a:t>……</a:t>
            </a:r>
            <a:endParaRPr lang="zh-CN" altLang="en-US" sz="2400" dirty="0"/>
          </a:p>
          <a:p>
            <a:pPr marL="539750" lvl="1" indent="0">
              <a:spcBef>
                <a:spcPts val="1200"/>
              </a:spcBef>
              <a:buNone/>
              <a:tabLst>
                <a:tab pos="539750" algn="l"/>
              </a:tabLst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717045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07:29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13.1.3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zh-CN" altLang="en-US" sz="3200" b="1" dirty="0">
                <a:ea typeface="+mj-ea"/>
              </a:rPr>
              <a:t>异常的特点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770609" cy="4405554"/>
          </a:xfrm>
        </p:spPr>
        <p:txBody>
          <a:bodyPr>
            <a:normAutofit/>
          </a:bodyPr>
          <a:lstStyle/>
          <a:p>
            <a:pPr marL="358775" indent="-358775">
              <a:lnSpc>
                <a:spcPct val="150000"/>
              </a:lnSpc>
              <a:spcBef>
                <a:spcPts val="1200"/>
              </a:spcBef>
            </a:pPr>
            <a:r>
              <a:rPr lang="zh-CN" altLang="zh-CN" sz="2800" dirty="0"/>
              <a:t>偶然性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zh-CN" sz="2600" dirty="0"/>
              <a:t>程序运行中，异常并不总是会发生</a:t>
            </a:r>
          </a:p>
          <a:p>
            <a:pPr marL="358775" indent="-358775">
              <a:lnSpc>
                <a:spcPct val="150000"/>
              </a:lnSpc>
              <a:spcBef>
                <a:spcPts val="1200"/>
              </a:spcBef>
            </a:pPr>
            <a:r>
              <a:rPr lang="zh-CN" altLang="zh-CN" sz="2800" dirty="0"/>
              <a:t>可预见性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zh-CN" sz="2600" dirty="0"/>
              <a:t>异常的存在和出现是可以预见的</a:t>
            </a:r>
          </a:p>
          <a:p>
            <a:pPr marL="358775" indent="-358775">
              <a:lnSpc>
                <a:spcPct val="150000"/>
              </a:lnSpc>
              <a:spcBef>
                <a:spcPts val="1200"/>
              </a:spcBef>
            </a:pPr>
            <a:r>
              <a:rPr lang="zh-CN" altLang="zh-CN" sz="2800" dirty="0"/>
              <a:t>严重性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zh-CN" sz="2600" dirty="0"/>
              <a:t>一旦发生异常，程序可能终止，或者运行结果不可预知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102265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4E32B-6509-4624-9866-C0A42A1715D0}" type="datetime10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07:29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653" y="274638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13.2  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异常的处理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1006932" y="2044029"/>
            <a:ext cx="2448663" cy="715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1894259" y="3077163"/>
            <a:ext cx="940072" cy="445105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gray">
          <a:xfrm>
            <a:off x="1532519" y="3017444"/>
            <a:ext cx="549489" cy="557217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1602610" y="3028908"/>
            <a:ext cx="1120436" cy="502666"/>
            <a:chOff x="1006080" y="1730217"/>
            <a:chExt cx="920955" cy="502979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gray">
            <a:xfrm>
              <a:off x="1385196" y="1730217"/>
              <a:ext cx="541839" cy="464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1080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try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gray">
            <a:xfrm>
              <a:off x="1006080" y="1775711"/>
              <a:ext cx="336434" cy="457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  <a:ea typeface="华文中宋" pitchFamily="2" charset="-122"/>
                </a:defRPr>
              </a:lvl9pPr>
            </a:lstStyle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9" name="AutoShape 8"/>
          <p:cNvSpPr>
            <a:spLocks noChangeArrowheads="1"/>
          </p:cNvSpPr>
          <p:nvPr/>
        </p:nvSpPr>
        <p:spPr bwMode="gray">
          <a:xfrm>
            <a:off x="1852793" y="3826083"/>
            <a:ext cx="1141794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gray">
          <a:xfrm>
            <a:off x="1506400" y="3784808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gray">
          <a:xfrm>
            <a:off x="2050241" y="3832581"/>
            <a:ext cx="94434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throw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华文新魏" pitchFamily="2" charset="-122"/>
              <a:cs typeface="+mn-cs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gray">
          <a:xfrm>
            <a:off x="1628370" y="382608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gray">
          <a:xfrm>
            <a:off x="1632724" y="432577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gray">
          <a:xfrm>
            <a:off x="1062684" y="2109399"/>
            <a:ext cx="233715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10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本节主要内容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1DD4A4-DD54-4BA4-9B15-C087A4DE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63F3B9-6CF4-E94A-98DA-10393CF60C6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黑体" panose="02010609060101010101" pitchFamily="49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24602745-7E88-44A0-8263-3B57520B41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2792" y="4583962"/>
            <a:ext cx="1141795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DDDFBEAB-7002-4169-9B83-F27CD6D502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06400" y="4542687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57894648-851F-46E2-AEBB-73AFBA310B9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50241" y="4590460"/>
            <a:ext cx="94434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>
              <a:defRPr/>
            </a:pPr>
            <a:r>
              <a:rPr kumimoji="0" lang="en-US" altLang="zh-CN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catch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华文新魏" pitchFamily="2" charset="-122"/>
              <a:cs typeface="+mn-cs"/>
            </a:endParaRP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1E96B915-A3AC-4988-B84E-13FBA5549B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28370" y="45839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4" name="标注: 线形 3">
            <a:extLst>
              <a:ext uri="{FF2B5EF4-FFF2-40B4-BE49-F238E27FC236}">
                <a16:creationId xmlns:a16="http://schemas.microsoft.com/office/drawing/2014/main" id="{1732EA2D-2508-4A1C-83AC-0C6C8B6B4350}"/>
              </a:ext>
            </a:extLst>
          </p:cNvPr>
          <p:cNvSpPr/>
          <p:nvPr/>
        </p:nvSpPr>
        <p:spPr>
          <a:xfrm>
            <a:off x="4942858" y="2963379"/>
            <a:ext cx="2931066" cy="1366672"/>
          </a:xfrm>
          <a:prstGeom prst="borderCallout1">
            <a:avLst>
              <a:gd name="adj1" fmla="val 13038"/>
              <a:gd name="adj2" fmla="val -1104"/>
              <a:gd name="adj3" fmla="val 46409"/>
              <a:gd name="adj4" fmla="val -45942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三个关键字来实现异常处理</a:t>
            </a:r>
            <a:endParaRPr lang="en-US" altLang="zh-CN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F5B3D139-5A48-4B12-B258-EEE009EBFC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94399" y="507040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AA02D3F8-B5E5-4C7E-909B-1A73CBCC20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4467" y="5328593"/>
            <a:ext cx="1141795" cy="465931"/>
          </a:xfrm>
          <a:prstGeom prst="roundRect">
            <a:avLst>
              <a:gd name="adj" fmla="val 16667"/>
            </a:avLst>
          </a:prstGeom>
          <a:solidFill>
            <a:srgbClr val="5E9EFF"/>
          </a:solidFill>
          <a:ln w="127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2" name="AutoShape 9">
            <a:extLst>
              <a:ext uri="{FF2B5EF4-FFF2-40B4-BE49-F238E27FC236}">
                <a16:creationId xmlns:a16="http://schemas.microsoft.com/office/drawing/2014/main" id="{B1048888-FF02-46A5-B0C1-06FEE74E54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68075" y="5287318"/>
            <a:ext cx="559014" cy="557212"/>
          </a:xfrm>
          <a:prstGeom prst="diamond">
            <a:avLst/>
          </a:prstGeom>
          <a:solidFill>
            <a:srgbClr val="99CCFF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5A0AA827-09EE-4849-B937-A16A3CEB99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1916" y="5335091"/>
            <a:ext cx="94434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kern="0" dirty="0">
                <a:solidFill>
                  <a:srgbClr val="000000"/>
                </a:solidFill>
                <a:ea typeface="华文新魏" pitchFamily="2" charset="-122"/>
                <a:cs typeface="Times New Roman" panose="02020603050405020304" pitchFamily="18" charset="0"/>
              </a:rPr>
              <a:t>实例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华文新魏" pitchFamily="2" charset="-122"/>
              <a:cs typeface="+mn-cs"/>
            </a:endParaRPr>
          </a:p>
        </p:txBody>
      </p:sp>
      <p:sp>
        <p:nvSpPr>
          <p:cNvPr id="34" name="Text Box 11">
            <a:extLst>
              <a:ext uri="{FF2B5EF4-FFF2-40B4-BE49-F238E27FC236}">
                <a16:creationId xmlns:a16="http://schemas.microsoft.com/office/drawing/2014/main" id="{0B3CCAAD-597A-4100-BCE8-9171B1A084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90045" y="532859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27655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9" grpId="0" animBg="1"/>
      <p:bldP spid="20" grpId="0" animBg="1"/>
      <p:bldP spid="21" grpId="0"/>
      <p:bldP spid="22" grpId="0"/>
      <p:bldP spid="26" grpId="0"/>
      <p:bldP spid="27" grpId="0"/>
      <p:bldP spid="23" grpId="0" animBg="1"/>
      <p:bldP spid="24" grpId="0" animBg="1"/>
      <p:bldP spid="25" grpId="0"/>
      <p:bldP spid="28" grpId="0"/>
      <p:bldP spid="4" grpId="0" animBg="1"/>
      <p:bldP spid="30" grpId="0"/>
      <p:bldP spid="31" grpId="0" animBg="1"/>
      <p:bldP spid="32" grpId="0" animBg="1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07:29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13.2.1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try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en-US" altLang="zh-CN" dirty="0"/>
              <a:t>try</a:t>
            </a:r>
            <a:r>
              <a:rPr lang="zh-CN" altLang="en-US" sz="2800" dirty="0">
                <a:latin typeface="+mn-ea"/>
              </a:rPr>
              <a:t>部分用来进行异常检测</a:t>
            </a:r>
          </a:p>
          <a:p>
            <a:pPr marL="446088" lvl="1" indent="11113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2600" dirty="0"/>
              <a:t>通常把可能出现异常的代码段放置在</a:t>
            </a:r>
            <a:r>
              <a:rPr lang="en-US" altLang="zh-CN" sz="2600" dirty="0"/>
              <a:t>try</a:t>
            </a:r>
            <a:r>
              <a:rPr lang="zh-CN" altLang="en-US" sz="2600" dirty="0"/>
              <a:t>后面，称为受保护段，段内检测到异常时就抛掷异常</a:t>
            </a:r>
            <a:endParaRPr lang="en-US" altLang="zh-CN" sz="2600" dirty="0"/>
          </a:p>
          <a:p>
            <a:pPr marL="446088" lvl="1" indent="1111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CC00CC"/>
                </a:solidFill>
              </a:rPr>
              <a:t>try</a:t>
            </a:r>
            <a:r>
              <a:rPr lang="en-US" altLang="zh-CN" sz="2600" dirty="0">
                <a:solidFill>
                  <a:srgbClr val="0070C0"/>
                </a:solidFill>
              </a:rPr>
              <a:t>{</a:t>
            </a:r>
          </a:p>
          <a:p>
            <a:pPr marL="446088" lvl="1" indent="1111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   ……    </a:t>
            </a:r>
            <a:r>
              <a:rPr lang="en-US" altLang="zh-CN" sz="2200" dirty="0">
                <a:solidFill>
                  <a:srgbClr val="7030A0"/>
                </a:solidFill>
              </a:rPr>
              <a:t>//</a:t>
            </a:r>
            <a:r>
              <a:rPr lang="zh-CN" altLang="en-US" sz="2200" dirty="0">
                <a:solidFill>
                  <a:srgbClr val="7030A0"/>
                </a:solidFill>
              </a:rPr>
              <a:t>受保护段</a:t>
            </a:r>
            <a:endParaRPr lang="en-US" altLang="zh-CN" sz="2200" dirty="0">
              <a:solidFill>
                <a:srgbClr val="7030A0"/>
              </a:solidFill>
            </a:endParaRPr>
          </a:p>
          <a:p>
            <a:pPr marL="446088" lvl="1" indent="11113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   </a:t>
            </a:r>
            <a:r>
              <a:rPr lang="en-US" altLang="zh-CN" sz="2600" dirty="0">
                <a:solidFill>
                  <a:srgbClr val="060ABA"/>
                </a:solidFill>
              </a:rPr>
              <a:t>if(</a:t>
            </a:r>
            <a:r>
              <a:rPr lang="zh-CN" altLang="en-US" sz="2000" dirty="0">
                <a:solidFill>
                  <a:srgbClr val="060ABA"/>
                </a:solidFill>
              </a:rPr>
              <a:t>出现某种情况</a:t>
            </a:r>
            <a:r>
              <a:rPr lang="en-US" altLang="zh-CN" sz="2600" dirty="0">
                <a:solidFill>
                  <a:srgbClr val="060ABA"/>
                </a:solidFill>
              </a:rPr>
              <a:t>)  </a:t>
            </a:r>
          </a:p>
          <a:p>
            <a:pPr marL="446088" lvl="1" indent="1111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60ABA"/>
                </a:solidFill>
              </a:rPr>
              <a:t>            throw </a:t>
            </a:r>
            <a:r>
              <a:rPr lang="zh-CN" altLang="en-US" sz="2000" dirty="0">
                <a:solidFill>
                  <a:srgbClr val="060ABA"/>
                </a:solidFill>
              </a:rPr>
              <a:t>异常</a:t>
            </a:r>
            <a:r>
              <a:rPr lang="en-US" altLang="zh-CN" sz="2600" dirty="0">
                <a:solidFill>
                  <a:srgbClr val="060ABA"/>
                </a:solidFill>
              </a:rPr>
              <a:t>;</a:t>
            </a:r>
          </a:p>
          <a:p>
            <a:pPr marL="446088" lvl="1" indent="1111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   ……</a:t>
            </a:r>
          </a:p>
          <a:p>
            <a:pPr marL="446088" lvl="1" indent="1111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}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7403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E583E6B-5E4F-407C-B114-B784A19206F3}" type="datetime10">
              <a:rPr lang="zh-CN" altLang="en-US" sz="1400" smtClean="0"/>
              <a:t>07:29</a:t>
            </a:fld>
            <a:endParaRPr lang="en-US" altLang="zh-CN" sz="1400" b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51" y="309281"/>
            <a:ext cx="713232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+mj-ea"/>
              </a:rPr>
              <a:t>13.2.2</a:t>
            </a:r>
            <a:r>
              <a:rPr lang="en-US" altLang="zh-CN" sz="3200" b="1" dirty="0">
                <a:latin typeface="+mj-ea"/>
                <a:ea typeface="+mj-ea"/>
              </a:rPr>
              <a:t> </a:t>
            </a:r>
            <a:r>
              <a:rPr lang="en-US" altLang="zh-CN" sz="3200" b="1" dirty="0">
                <a:ea typeface="+mj-ea"/>
              </a:rPr>
              <a:t>throw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BAEA-6B52-4EFB-AD58-12132AE7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F3B9-6CF4-E94A-98DA-10393CF60C60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9065F665-6814-4D02-8595-D787D331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2" y="1687398"/>
            <a:ext cx="7698115" cy="4668952"/>
          </a:xfrm>
        </p:spPr>
        <p:txBody>
          <a:bodyPr>
            <a:normAutofit/>
          </a:bodyPr>
          <a:lstStyle/>
          <a:p>
            <a:pPr marL="263525" indent="-263525">
              <a:lnSpc>
                <a:spcPct val="120000"/>
              </a:lnSpc>
            </a:pPr>
            <a:r>
              <a:rPr lang="en-US" altLang="zh-CN" dirty="0"/>
              <a:t>throw</a:t>
            </a:r>
            <a:r>
              <a:rPr lang="zh-CN" altLang="en-US" sz="2800" dirty="0">
                <a:latin typeface="+mn-ea"/>
              </a:rPr>
              <a:t>用来抛掷异常，后面可以是整数、字符串、变量或对象，相当于实参</a:t>
            </a:r>
          </a:p>
          <a:p>
            <a:pPr marL="446088" lvl="1" indent="11113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2600" dirty="0">
                <a:solidFill>
                  <a:srgbClr val="CC00CC"/>
                </a:solidFill>
              </a:rPr>
              <a:t>try</a:t>
            </a:r>
            <a:r>
              <a:rPr lang="en-US" altLang="zh-CN" sz="2600" dirty="0">
                <a:solidFill>
                  <a:srgbClr val="0070C0"/>
                </a:solidFill>
              </a:rPr>
              <a:t>{</a:t>
            </a:r>
          </a:p>
          <a:p>
            <a:pPr marL="446088" lvl="1" indent="1111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   </a:t>
            </a:r>
            <a:r>
              <a:rPr lang="en-US" altLang="zh-CN" sz="2600" dirty="0" err="1">
                <a:solidFill>
                  <a:srgbClr val="0070C0"/>
                </a:solidFill>
              </a:rPr>
              <a:t>cin</a:t>
            </a:r>
            <a:r>
              <a:rPr lang="en-US" altLang="zh-CN" sz="2600" dirty="0">
                <a:solidFill>
                  <a:srgbClr val="0070C0"/>
                </a:solidFill>
              </a:rPr>
              <a:t>&gt;&gt;a&gt;&gt;b;</a:t>
            </a:r>
            <a:endParaRPr lang="en-US" altLang="zh-CN" sz="2200" dirty="0">
              <a:solidFill>
                <a:srgbClr val="7030A0"/>
              </a:solidFill>
            </a:endParaRPr>
          </a:p>
          <a:p>
            <a:pPr marL="446088" lvl="1" indent="11113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      </a:t>
            </a:r>
            <a:r>
              <a:rPr lang="en-US" altLang="zh-CN" sz="2600" dirty="0">
                <a:solidFill>
                  <a:srgbClr val="060ABA"/>
                </a:solidFill>
              </a:rPr>
              <a:t>if(b==0)  </a:t>
            </a:r>
          </a:p>
          <a:p>
            <a:pPr marL="446088" lvl="1" indent="1111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60ABA"/>
                </a:solidFill>
              </a:rPr>
              <a:t>            </a:t>
            </a:r>
            <a:r>
              <a:rPr lang="en-US" altLang="zh-CN" sz="2600" dirty="0">
                <a:solidFill>
                  <a:srgbClr val="CC00CC"/>
                </a:solidFill>
              </a:rPr>
              <a:t>throw</a:t>
            </a:r>
            <a:r>
              <a:rPr lang="en-US" altLang="zh-CN" sz="2600" dirty="0">
                <a:solidFill>
                  <a:srgbClr val="060ABA"/>
                </a:solidFill>
              </a:rPr>
              <a:t> "Division by zero!";</a:t>
            </a:r>
            <a:r>
              <a:rPr lang="en-US" altLang="zh-CN" sz="2600" dirty="0">
                <a:solidFill>
                  <a:srgbClr val="0070C0"/>
                </a:solidFill>
              </a:rPr>
              <a:t>    </a:t>
            </a:r>
          </a:p>
          <a:p>
            <a:pPr marL="446088" lvl="1" indent="-31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070C0"/>
                </a:solidFill>
              </a:rPr>
              <a:t>}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15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12490</TotalTime>
  <Words>852</Words>
  <Application>Microsoft Office PowerPoint</Application>
  <PresentationFormat>全屏显示(4:3)</PresentationFormat>
  <Paragraphs>158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黑体</vt:lpstr>
      <vt:lpstr>华文新魏</vt:lpstr>
      <vt:lpstr>华文行楷</vt:lpstr>
      <vt:lpstr>宋体</vt:lpstr>
      <vt:lpstr>新宋体</vt:lpstr>
      <vt:lpstr>幼圆</vt:lpstr>
      <vt:lpstr>Arial</vt:lpstr>
      <vt:lpstr>Calibri</vt:lpstr>
      <vt:lpstr>Cambria</vt:lpstr>
      <vt:lpstr>Times New Roman</vt:lpstr>
      <vt:lpstr>Wingdings</vt:lpstr>
      <vt:lpstr>Office 主题</vt:lpstr>
      <vt:lpstr>面向对象程序设计</vt:lpstr>
      <vt:lpstr>第13章  异常处理</vt:lpstr>
      <vt:lpstr>13.1  异常的概念</vt:lpstr>
      <vt:lpstr>13.1.1 概述</vt:lpstr>
      <vt:lpstr>13.1.2 常见的异常</vt:lpstr>
      <vt:lpstr>13.1.3 异常的特点</vt:lpstr>
      <vt:lpstr>13.2  异常的处理</vt:lpstr>
      <vt:lpstr>13.2.1 try</vt:lpstr>
      <vt:lpstr>13.2.2 throw</vt:lpstr>
      <vt:lpstr>13.2.3 catch</vt:lpstr>
      <vt:lpstr>13.2.4 实例</vt:lpstr>
      <vt:lpstr>13.2.4 实例</vt:lpstr>
      <vt:lpstr>12.3  异常的规则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王金鹏</dc:creator>
  <cp:lastModifiedBy>admin</cp:lastModifiedBy>
  <cp:revision>1396</cp:revision>
  <dcterms:created xsi:type="dcterms:W3CDTF">2019-03-27T11:53:56Z</dcterms:created>
  <dcterms:modified xsi:type="dcterms:W3CDTF">2022-05-02T23:32:39Z</dcterms:modified>
</cp:coreProperties>
</file>