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2" r:id="rId3"/>
    <p:sldId id="260" r:id="rId4"/>
    <p:sldId id="547" r:id="rId5"/>
    <p:sldId id="671" r:id="rId6"/>
    <p:sldId id="628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1" r:id="rId26"/>
    <p:sldId id="692" r:id="rId27"/>
    <p:sldId id="693" r:id="rId28"/>
    <p:sldId id="694" r:id="rId2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F5175"/>
    <a:srgbClr val="CC00CC"/>
    <a:srgbClr val="1619AC"/>
    <a:srgbClr val="FF00FF"/>
    <a:srgbClr val="060ABA"/>
    <a:srgbClr val="040786"/>
    <a:srgbClr val="10147A"/>
    <a:srgbClr val="9395F1"/>
    <a:srgbClr val="858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4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057E3-7D89-1240-9356-629615353FFE}" type="datetime1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FAC2-920C-6544-8DF7-4DBCEDABD6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11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4B09E-4045-9E4B-B42C-D35639D5ED05}" type="datetime1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7E3B2-5006-0748-8CA0-8B82F592B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54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8906" y="1951131"/>
            <a:ext cx="7772400" cy="1470025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7F2FB0-5163-44A6-8FB4-AD676259AA50}" type="datetime10">
              <a:rPr kumimoji="1" lang="zh-CN" altLang="en-US" smtClean="0"/>
              <a:pPr/>
              <a:t>17:34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49"/>
            <a:ext cx="28956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1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buFont typeface="Wingdings" pitchFamily="2" charset="2"/>
              <a:buChar char="Ø"/>
              <a:defRPr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>
              <a:buFont typeface="Wingdings" pitchFamily="2" charset="2"/>
              <a:buChar char="n"/>
              <a:defRPr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+mj-ea"/>
                <a:cs typeface="Times New Roman" pitchFamily="18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59BD8A57-B52F-4508-A8B3-449E4409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42B963-3E6C-4D03-ADBA-403DAADE1DFA}" type="datetime10">
              <a:rPr kumimoji="1" lang="zh-CN" altLang="en-US" smtClean="0"/>
              <a:pPr/>
              <a:t>17:34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02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42B963-3E6C-4D03-ADBA-403DAADE1DFA}" type="datetime10">
              <a:rPr kumimoji="1" lang="zh-CN" altLang="en-US" smtClean="0"/>
              <a:pPr/>
              <a:t>17:34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24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E97718-E45A-4EAF-9421-0869FD2D36E5}" type="datetime10">
              <a:rPr kumimoji="1" lang="zh-CN" altLang="en-US" smtClean="0"/>
              <a:pPr/>
              <a:t>17:34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57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6F5299-5420-44D3-A32D-CAF104D083E5}" type="datetime10">
              <a:rPr kumimoji="1" lang="zh-CN" altLang="en-US" smtClean="0"/>
              <a:pPr/>
              <a:t>17:34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8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2734" y="274638"/>
            <a:ext cx="69985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4424" y="1600200"/>
            <a:ext cx="78620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24FE024-D72A-4509-8630-33DB5B33D685}" type="datetime10">
              <a:rPr kumimoji="1" lang="zh-CN" altLang="en-US" smtClean="0"/>
              <a:pPr/>
              <a:t>17:34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kumimoji="1" lang="en-US" altLang="zh-CN"/>
              <a:t>1</a:t>
            </a:r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433318"/>
            <a:ext cx="9144000" cy="139642"/>
          </a:xfrm>
          <a:prstGeom prst="rect">
            <a:avLst/>
          </a:prstGeom>
          <a:gradFill flip="none" rotWithShape="1">
            <a:gsLst>
              <a:gs pos="0">
                <a:srgbClr val="1619AC"/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操作按钮: 后退或上一个 9">
            <a:hlinkClick r:id="" action="ppaction://hlinkshowjump?jump=previousslide" highlightClick="1"/>
          </p:cNvPr>
          <p:cNvSpPr/>
          <p:nvPr userDrawn="1"/>
        </p:nvSpPr>
        <p:spPr>
          <a:xfrm>
            <a:off x="3890683" y="6472516"/>
            <a:ext cx="267658" cy="243833"/>
          </a:xfrm>
          <a:prstGeom prst="actionButtonBackPrevious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操作按钮: 前进或下一个 10">
            <a:hlinkClick r:id="" action="ppaction://hlinkshowjump?jump=nextslide" highlightClick="1"/>
          </p:cNvPr>
          <p:cNvSpPr/>
          <p:nvPr userDrawn="1"/>
        </p:nvSpPr>
        <p:spPr>
          <a:xfrm>
            <a:off x="4509247" y="6472516"/>
            <a:ext cx="256181" cy="248959"/>
          </a:xfrm>
          <a:prstGeom prst="actionButtonForwardNex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操作按钮: 主页 11">
            <a:hlinkClick r:id="" action="ppaction://hlinkshowjump?jump=firstslide" highlightClick="1"/>
          </p:cNvPr>
          <p:cNvSpPr/>
          <p:nvPr userDrawn="1"/>
        </p:nvSpPr>
        <p:spPr>
          <a:xfrm>
            <a:off x="3299012" y="6472517"/>
            <a:ext cx="278667" cy="243834"/>
          </a:xfrm>
          <a:prstGeom prst="actionButtonHom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操作按钮: 结束 12">
            <a:hlinkClick r:id="" action="ppaction://hlinkshowjump?jump=lastslide" highlightClick="1"/>
          </p:cNvPr>
          <p:cNvSpPr/>
          <p:nvPr userDrawn="1"/>
        </p:nvSpPr>
        <p:spPr>
          <a:xfrm>
            <a:off x="5692588" y="6472517"/>
            <a:ext cx="255622" cy="248958"/>
          </a:xfrm>
          <a:prstGeom prst="actionButtonEnd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操作按钮: 返回 14">
            <a:hlinkClick r:id="" action="ppaction://hlinkshowjump?jump=lastslideviewed" highlightClick="1"/>
          </p:cNvPr>
          <p:cNvSpPr/>
          <p:nvPr userDrawn="1"/>
        </p:nvSpPr>
        <p:spPr>
          <a:xfrm>
            <a:off x="5109882" y="6472516"/>
            <a:ext cx="251296" cy="248959"/>
          </a:xfrm>
          <a:prstGeom prst="actionButtonReturn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1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Times New Roman" pitchFamily="18" charset="0"/>
          <a:ea typeface="华文行楷" pitchFamily="2" charset="-122"/>
          <a:cs typeface="Times New Roman" pitchFamily="18" charset="0"/>
        </a:defRPr>
      </a:lvl1pPr>
    </p:titleStyle>
    <p:bodyStyle>
      <a:lvl1pPr marL="179388" indent="-17938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pitchFamily="2" charset="2"/>
        <a:buChar char="u"/>
        <a:defRPr sz="2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1894" y="1509965"/>
            <a:ext cx="7700211" cy="1470025"/>
          </a:xfrm>
        </p:spPr>
        <p:txBody>
          <a:bodyPr>
            <a:normAutofit/>
          </a:bodyPr>
          <a:lstStyle/>
          <a:p>
            <a:r>
              <a:rPr kumimoji="1" lang="zh-CN" altLang="en-US" sz="6000" b="1" dirty="0">
                <a:ea typeface="黑体" panose="02010609060101010101" pitchFamily="49" charset="-122"/>
              </a:rPr>
              <a:t>面向对象程序设计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741148" y="4167739"/>
            <a:ext cx="7700210" cy="1867302"/>
          </a:xfrm>
        </p:spPr>
        <p:txBody>
          <a:bodyPr/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山东工商学院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r>
              <a:rPr kumimoji="1" lang="zh-CN" altLang="en-US" sz="2400" b="1" dirty="0">
                <a:solidFill>
                  <a:schemeClr val="tx1"/>
                </a:solidFill>
                <a:latin typeface="新宋体" pitchFamily="49" charset="-122"/>
                <a:ea typeface="新宋体" pitchFamily="49" charset="-122"/>
              </a:rPr>
              <a:t>计算机科学与技术学院</a:t>
            </a:r>
            <a:endParaRPr kumimoji="1" lang="en-US" altLang="zh-CN" sz="2400" b="1" dirty="0">
              <a:solidFill>
                <a:schemeClr val="tx1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王金鹏</a:t>
            </a:r>
          </a:p>
        </p:txBody>
      </p:sp>
    </p:spTree>
    <p:extLst>
      <p:ext uri="{BB962C8B-B14F-4D97-AF65-F5344CB8AC3E}">
        <p14:creationId xmlns:p14="http://schemas.microsoft.com/office/powerpoint/2010/main" val="262531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5.2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拷贝构造函数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74001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894956" y="3308576"/>
            <a:ext cx="3758483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33219" y="3248857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630348" y="3289836"/>
            <a:ext cx="4023091" cy="463846"/>
            <a:chOff x="1034211" y="1759748"/>
            <a:chExt cx="3810215" cy="464134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456669" y="1759748"/>
              <a:ext cx="3387757" cy="46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24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拷贝构造函数的需用场合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1034211" y="1759748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54769" y="4304733"/>
            <a:ext cx="3201651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08378" y="4263458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45920" y="4311231"/>
            <a:ext cx="312976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自定义拷贝构造函数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30348" y="430473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118438" y="2139371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9636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 animBg="1"/>
      <p:bldP spid="21" grpId="0"/>
      <p:bldP spid="22" grpId="0"/>
      <p:bldP spid="2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5.2.1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拷贝构造函数的需用场合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3650" y="1659117"/>
            <a:ext cx="7753149" cy="44073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以下两种情况需要用到拷贝构造函数</a:t>
            </a:r>
            <a:endParaRPr lang="en-US" altLang="zh-CN" sz="2800" dirty="0"/>
          </a:p>
          <a:p>
            <a:pPr marL="804863" lvl="1" indent="-347663">
              <a:lnSpc>
                <a:spcPct val="110000"/>
              </a:lnSpc>
              <a:buFont typeface="Times New Roman" pitchFamily="18" charset="0"/>
              <a:buAutoNum type="arabicPeriod"/>
              <a:defRPr/>
            </a:pPr>
            <a:r>
              <a:rPr lang="zh-CN" altLang="en-US" sz="2600" dirty="0"/>
              <a:t>程序中用一个对象初始化另一个对象时</a:t>
            </a:r>
          </a:p>
          <a:p>
            <a:pPr marL="893762" lvl="2" indent="0">
              <a:lnSpc>
                <a:spcPct val="110000"/>
              </a:lnSpc>
              <a:buNone/>
              <a:defRPr/>
            </a:pPr>
            <a:r>
              <a:rPr lang="en-US" altLang="zh-CN" sz="2600" dirty="0">
                <a:solidFill>
                  <a:srgbClr val="0070C0"/>
                </a:solidFill>
              </a:rPr>
              <a:t>Student  s1(“Jenny”);    </a:t>
            </a: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调用构造函数</a:t>
            </a:r>
            <a:endParaRPr lang="en-US" altLang="zh-CN" sz="2600" dirty="0">
              <a:solidFill>
                <a:srgbClr val="7030A0"/>
              </a:solidFill>
            </a:endParaRPr>
          </a:p>
          <a:p>
            <a:pPr marL="893762" lvl="2" indent="0">
              <a:lnSpc>
                <a:spcPct val="110000"/>
              </a:lnSpc>
              <a:buNone/>
              <a:defRPr/>
            </a:pPr>
            <a:r>
              <a:rPr lang="en-US" altLang="zh-CN" sz="2600" dirty="0">
                <a:solidFill>
                  <a:srgbClr val="0000FF"/>
                </a:solidFill>
              </a:rPr>
              <a:t>Student  s2=s1;              </a:t>
            </a: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调用拷贝构造函数</a:t>
            </a:r>
            <a:endParaRPr lang="en-US" altLang="zh-CN" sz="2600" dirty="0"/>
          </a:p>
          <a:p>
            <a:pPr lvl="2" indent="-247650">
              <a:lnSpc>
                <a:spcPct val="110000"/>
              </a:lnSpc>
              <a:buNone/>
              <a:defRPr/>
            </a:pPr>
            <a:r>
              <a:rPr lang="zh-CN" altLang="en-US" dirty="0"/>
              <a:t>构造</a:t>
            </a:r>
            <a:r>
              <a:rPr lang="en-US" altLang="zh-CN" dirty="0"/>
              <a:t>s2</a:t>
            </a:r>
            <a:r>
              <a:rPr lang="zh-CN" altLang="en-US" dirty="0"/>
              <a:t>时，调用的不是普通构造函数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wjp46.cpp</a:t>
            </a:r>
            <a:endParaRPr lang="en-US" altLang="zh-CN" sz="2600" dirty="0">
              <a:solidFill>
                <a:schemeClr val="accent6">
                  <a:lumMod val="75000"/>
                </a:schemeClr>
              </a:solidFill>
            </a:endParaRPr>
          </a:p>
          <a:p>
            <a:pPr marL="804863" lvl="1" indent="-347663">
              <a:lnSpc>
                <a:spcPct val="110000"/>
              </a:lnSpc>
              <a:buFont typeface="Times New Roman" pitchFamily="18" charset="0"/>
              <a:buAutoNum type="arabicPeriod"/>
              <a:defRPr/>
            </a:pPr>
            <a:r>
              <a:rPr lang="zh-CN" altLang="en-US" sz="2600" dirty="0"/>
              <a:t>程序中传递对象给被调函数时</a:t>
            </a:r>
            <a:endParaRPr lang="en-US" altLang="zh-CN" sz="2600" dirty="0"/>
          </a:p>
          <a:p>
            <a:pPr marL="1200150" lvl="2" indent="-306388">
              <a:lnSpc>
                <a:spcPct val="110000"/>
              </a:lnSpc>
              <a:defRPr/>
            </a:pPr>
            <a:r>
              <a:rPr lang="en-US" altLang="zh-CN" sz="2600" dirty="0">
                <a:solidFill>
                  <a:srgbClr val="0070C0"/>
                </a:solidFill>
              </a:rPr>
              <a:t>Student  s;</a:t>
            </a:r>
          </a:p>
          <a:p>
            <a:pPr marL="1200150" lvl="2" indent="-306388">
              <a:lnSpc>
                <a:spcPct val="110000"/>
              </a:lnSpc>
              <a:defRPr/>
            </a:pPr>
            <a:r>
              <a:rPr lang="en-US" altLang="zh-CN" sz="2600" dirty="0" err="1">
                <a:solidFill>
                  <a:srgbClr val="0000FF"/>
                </a:solidFill>
              </a:rPr>
              <a:t>fn</a:t>
            </a:r>
            <a:r>
              <a:rPr lang="en-US" altLang="zh-CN" sz="2600" dirty="0">
                <a:solidFill>
                  <a:srgbClr val="0000FF"/>
                </a:solidFill>
              </a:rPr>
              <a:t>(s);   </a:t>
            </a:r>
            <a:r>
              <a:rPr lang="en-US" altLang="zh-CN" sz="2200" dirty="0">
                <a:solidFill>
                  <a:srgbClr val="0000FF"/>
                </a:solidFill>
              </a:rPr>
              <a:t>  </a:t>
            </a:r>
            <a:r>
              <a:rPr lang="zh-CN" altLang="en-US" sz="2600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参数（对象）的拷贝</a:t>
            </a:r>
            <a:endParaRPr lang="zh-CN" altLang="en-US" sz="2600" dirty="0">
              <a:solidFill>
                <a:srgbClr val="7030A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7028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5.2.1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拷贝构造函数的需用场合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838B7A63-6D1B-4423-B457-1139D7A8F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94656"/>
            <a:ext cx="4091232" cy="4140621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 {</a:t>
            </a:r>
          </a:p>
          <a:p>
            <a:pPr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61950"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Student(int n, int a) {</a:t>
            </a:r>
          </a:p>
          <a:p>
            <a:pPr marL="361950"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num=n;   </a:t>
            </a:r>
          </a:p>
          <a:p>
            <a:pPr marL="361950"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age=a;</a:t>
            </a:r>
          </a:p>
          <a:p>
            <a:pPr marL="361950"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&lt;&lt;"construct"&lt;&lt;</a:t>
            </a:r>
            <a:r>
              <a:rPr lang="en-US" altLang="zh-CN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1950"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61950" lvl="1"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~Student() {</a:t>
            </a:r>
          </a:p>
          <a:p>
            <a:pPr marL="361950" lvl="1"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altLang="zh-CN" sz="1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distructing</a:t>
            </a:r>
            <a:r>
              <a:rPr lang="en-US" altLang="zh-CN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..."&lt;&lt;</a:t>
            </a:r>
            <a:r>
              <a:rPr lang="en-US" altLang="zh-CN" sz="1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1950" lvl="1"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61950" lvl="1"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solidFill>
                  <a:srgbClr val="0407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altLang="zh-CN" sz="1800" dirty="0" err="1">
                <a:solidFill>
                  <a:srgbClr val="0407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altLang="zh-CN" sz="1800" dirty="0">
                <a:solidFill>
                  <a:srgbClr val="0407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61950" lvl="1"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solidFill>
                  <a:srgbClr val="0407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407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800" dirty="0">
                <a:solidFill>
                  <a:srgbClr val="0407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dirty="0">
                <a:solidFill>
                  <a:srgbClr val="0407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num&lt;&lt;","&lt;&lt;age</a:t>
            </a:r>
            <a:r>
              <a:rPr lang="en-US" altLang="zh-CN" sz="1800" dirty="0">
                <a:solidFill>
                  <a:srgbClr val="0407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1800" dirty="0" err="1">
                <a:solidFill>
                  <a:srgbClr val="0407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1800" dirty="0">
                <a:solidFill>
                  <a:srgbClr val="0407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1950" lvl="1"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solidFill>
                  <a:srgbClr val="0407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protected: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 num;</a:t>
            </a:r>
          </a:p>
          <a:p>
            <a:pPr>
              <a:lnSpc>
                <a:spcPct val="70000"/>
              </a:lnSpc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50000"/>
              </a:lnSpc>
              <a:spcBef>
                <a:spcPts val="600"/>
              </a:spcBef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D94E0EE-C39D-4A8F-AF6C-B53B53B381D8}"/>
              </a:ext>
            </a:extLst>
          </p:cNvPr>
          <p:cNvSpPr txBox="1"/>
          <p:nvPr/>
        </p:nvSpPr>
        <p:spPr>
          <a:xfrm>
            <a:off x="4846845" y="1660256"/>
            <a:ext cx="3839955" cy="434734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fn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(Student x)  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拷贝构造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  <a:p>
            <a:pPr defTabSz="914400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  </a:t>
            </a:r>
          </a:p>
          <a:p>
            <a:pPr defTabSz="914400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&lt;&lt;"in 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fn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"&lt;&lt;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defTabSz="914400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x.Disp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defTabSz="914400" eaLnBrk="0" fontAlgn="base" hangingPunct="0">
              <a:lnSpc>
                <a:spcPct val="80000"/>
              </a:lnSpc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defTabSz="914400" eaLnBrk="0" fontAlgn="base" hangingPunct="0">
              <a:spcBef>
                <a:spcPts val="12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main()</a:t>
            </a:r>
          </a:p>
          <a:p>
            <a:pPr defTabSz="914400" eaLnBrk="0" fontAlgn="base" hangingPunct="0"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   </a:t>
            </a:r>
          </a:p>
          <a:p>
            <a:pPr defTabSz="914400" eaLnBrk="0" fontAlgn="base" hangingPunct="0"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Student s(5, 19);</a:t>
            </a:r>
          </a:p>
          <a:p>
            <a:pPr defTabSz="914400" eaLnBrk="0" fontAlgn="base" hangingPunct="0"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&lt;&lt;"ok"&lt;&lt;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defTabSz="914400" eaLnBrk="0" fontAlgn="base" hangingPunct="0"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fn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(s);    </a:t>
            </a:r>
          </a:p>
          <a:p>
            <a:pPr defTabSz="914400" eaLnBrk="0" fontAlgn="base" hangingPunct="0"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&lt;&lt;"return to main"&lt;&lt;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defTabSz="914400" eaLnBrk="0" fontAlgn="base" hangingPunct="0"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return 0;</a:t>
            </a:r>
          </a:p>
          <a:p>
            <a:pPr defTabSz="914400" eaLnBrk="0" fontAlgn="base" hangingPunct="0"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B5C5806-A978-410D-BF3E-EEFEEBA5C144}"/>
              </a:ext>
            </a:extLst>
          </p:cNvPr>
          <p:cNvCxnSpPr>
            <a:cxnSpLocks/>
          </p:cNvCxnSpPr>
          <p:nvPr/>
        </p:nvCxnSpPr>
        <p:spPr>
          <a:xfrm>
            <a:off x="4647414" y="1660256"/>
            <a:ext cx="0" cy="469609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标注: 线形 2">
            <a:extLst>
              <a:ext uri="{FF2B5EF4-FFF2-40B4-BE49-F238E27FC236}">
                <a16:creationId xmlns:a16="http://schemas.microsoft.com/office/drawing/2014/main" id="{76C89A50-F221-4913-9CFF-AB079EF187B6}"/>
              </a:ext>
            </a:extLst>
          </p:cNvPr>
          <p:cNvSpPr/>
          <p:nvPr/>
        </p:nvSpPr>
        <p:spPr>
          <a:xfrm>
            <a:off x="6553200" y="5804452"/>
            <a:ext cx="1878495" cy="365125"/>
          </a:xfrm>
          <a:prstGeom prst="borderCallout1">
            <a:avLst>
              <a:gd name="adj1" fmla="val 24194"/>
              <a:gd name="adj2" fmla="val -2513"/>
              <a:gd name="adj3" fmla="val -58993"/>
              <a:gd name="adj4" fmla="val -266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wjp46_2.cpp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7702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5.2.1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拷贝构造函数的需用场合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397C036B-0FB9-4178-9C8F-3D6F453B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51" y="1659117"/>
            <a:ext cx="7464914" cy="4516052"/>
          </a:xfrm>
        </p:spPr>
        <p:txBody>
          <a:bodyPr>
            <a:normAutofit/>
          </a:bodyPr>
          <a:lstStyle/>
          <a:p>
            <a:pPr marL="268288" indent="-268288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dirty="0"/>
              <a:t>在依照一个对象来构造另一个对象时，并不是调用普通构造函数，而是调用一个特殊的构造函数：</a:t>
            </a:r>
            <a:endParaRPr lang="en-US" altLang="zh-CN" sz="2600" dirty="0"/>
          </a:p>
          <a:p>
            <a:pPr lvl="1"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Student(</a:t>
            </a:r>
            <a:r>
              <a:rPr lang="en-US" altLang="zh-CN" sz="2400" dirty="0">
                <a:solidFill>
                  <a:srgbClr val="CC00CC"/>
                </a:solidFill>
              </a:rPr>
              <a:t>Student &amp;ss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{   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   num=</a:t>
            </a:r>
            <a:r>
              <a:rPr lang="en-US" altLang="zh-CN" sz="2400" dirty="0" err="1">
                <a:solidFill>
                  <a:srgbClr val="0070C0"/>
                </a:solidFill>
              </a:rPr>
              <a:t>ss.num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</a:rPr>
              <a:t>age=</a:t>
            </a:r>
            <a:r>
              <a:rPr lang="en-US" altLang="zh-CN" sz="2400" dirty="0" err="1">
                <a:solidFill>
                  <a:srgbClr val="0070C0"/>
                </a:solidFill>
              </a:rPr>
              <a:t>ss.age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}  </a:t>
            </a:r>
          </a:p>
          <a:p>
            <a:pPr marL="273050" indent="-27305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/>
              <a:t>上面函数的功能是拷贝构造一个对象，故称拷贝构造函数</a:t>
            </a:r>
            <a:endParaRPr lang="en-US" altLang="zh-CN" sz="26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zh-CN" altLang="en-US" sz="2600" dirty="0">
                <a:solidFill>
                  <a:srgbClr val="FF0000"/>
                </a:solidFill>
              </a:rPr>
              <a:t>   为何函数名是</a:t>
            </a:r>
            <a:r>
              <a:rPr lang="en-US" altLang="zh-CN" sz="2600" dirty="0">
                <a:solidFill>
                  <a:srgbClr val="FF0000"/>
                </a:solidFill>
              </a:rPr>
              <a:t>Student</a:t>
            </a:r>
            <a:r>
              <a:rPr lang="zh-CN" altLang="en-US" sz="2600" dirty="0">
                <a:solidFill>
                  <a:srgbClr val="FF0000"/>
                </a:solidFill>
              </a:rPr>
              <a:t>？为何虚参是引用？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srgbClr val="0070C0"/>
              </a:solidFill>
            </a:endParaRPr>
          </a:p>
          <a:p>
            <a:pPr marL="268288" indent="-268288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endParaRPr lang="zh-CN" altLang="en-US" sz="2600" dirty="0">
              <a:solidFill>
                <a:srgbClr val="7030A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26AFEC-5025-42A5-BBE6-F720E037F065}"/>
              </a:ext>
            </a:extLst>
          </p:cNvPr>
          <p:cNvSpPr txBox="1"/>
          <p:nvPr/>
        </p:nvSpPr>
        <p:spPr>
          <a:xfrm>
            <a:off x="5116037" y="4861490"/>
            <a:ext cx="77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818AAD-734A-479C-8E10-4DB7DA29663A}"/>
              </a:ext>
            </a:extLst>
          </p:cNvPr>
          <p:cNvSpPr txBox="1"/>
          <p:nvPr/>
        </p:nvSpPr>
        <p:spPr>
          <a:xfrm>
            <a:off x="6029743" y="4858476"/>
            <a:ext cx="151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(Student 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29ABC-3708-482B-8442-FFC4F427855E}"/>
              </a:ext>
            </a:extLst>
          </p:cNvPr>
          <p:cNvSpPr txBox="1"/>
          <p:nvPr/>
        </p:nvSpPr>
        <p:spPr>
          <a:xfrm>
            <a:off x="5703752" y="2716814"/>
            <a:ext cx="2057399" cy="1200329"/>
          </a:xfrm>
          <a:prstGeom prst="rect">
            <a:avLst/>
          </a:prstGeom>
          <a:solidFill>
            <a:srgbClr val="CF5175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Student(Student ss)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……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上弧形 4">
            <a:extLst>
              <a:ext uri="{FF2B5EF4-FFF2-40B4-BE49-F238E27FC236}">
                <a16:creationId xmlns:a16="http://schemas.microsoft.com/office/drawing/2014/main" id="{8656A8CF-0832-4D8A-BB8A-F22A83A382AC}"/>
              </a:ext>
            </a:extLst>
          </p:cNvPr>
          <p:cNvSpPr/>
          <p:nvPr/>
        </p:nvSpPr>
        <p:spPr>
          <a:xfrm>
            <a:off x="5500547" y="4680309"/>
            <a:ext cx="1794775" cy="277037"/>
          </a:xfrm>
          <a:prstGeom prst="curvedDownArrow">
            <a:avLst>
              <a:gd name="adj1" fmla="val 10874"/>
              <a:gd name="adj2" fmla="val 53616"/>
              <a:gd name="adj3" fmla="val 2500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燕尾形 10">
            <a:extLst>
              <a:ext uri="{FF2B5EF4-FFF2-40B4-BE49-F238E27FC236}">
                <a16:creationId xmlns:a16="http://schemas.microsoft.com/office/drawing/2014/main" id="{25041430-4979-4C2E-8D0F-D68796496DDA}"/>
              </a:ext>
            </a:extLst>
          </p:cNvPr>
          <p:cNvSpPr/>
          <p:nvPr/>
        </p:nvSpPr>
        <p:spPr>
          <a:xfrm rot="18980966">
            <a:off x="5183970" y="3892481"/>
            <a:ext cx="2643294" cy="141324"/>
          </a:xfrm>
          <a:prstGeom prst="notched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44C5654-79BD-4CC7-911A-17C5E3FAD3D3}"/>
              </a:ext>
            </a:extLst>
          </p:cNvPr>
          <p:cNvCxnSpPr>
            <a:endCxn id="5" idx="3"/>
          </p:cNvCxnSpPr>
          <p:nvPr/>
        </p:nvCxnSpPr>
        <p:spPr>
          <a:xfrm>
            <a:off x="6397934" y="3101009"/>
            <a:ext cx="823120" cy="185633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标注: 线形 14">
            <a:extLst>
              <a:ext uri="{FF2B5EF4-FFF2-40B4-BE49-F238E27FC236}">
                <a16:creationId xmlns:a16="http://schemas.microsoft.com/office/drawing/2014/main" id="{35AA7EC1-9EAC-423D-B8D1-9D91795C1462}"/>
              </a:ext>
            </a:extLst>
          </p:cNvPr>
          <p:cNvSpPr/>
          <p:nvPr/>
        </p:nvSpPr>
        <p:spPr>
          <a:xfrm>
            <a:off x="7946735" y="3319670"/>
            <a:ext cx="801953" cy="597473"/>
          </a:xfrm>
          <a:prstGeom prst="borderCallout1">
            <a:avLst>
              <a:gd name="adj1" fmla="val 18750"/>
              <a:gd name="adj2" fmla="val -8333"/>
              <a:gd name="adj3" fmla="val 32285"/>
              <a:gd name="adj4" fmla="val -1212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拷贝构造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CC0A80-55DA-4356-A6A0-FB220900906F}"/>
              </a:ext>
            </a:extLst>
          </p:cNvPr>
          <p:cNvSpPr txBox="1"/>
          <p:nvPr/>
        </p:nvSpPr>
        <p:spPr>
          <a:xfrm>
            <a:off x="5703752" y="1375024"/>
            <a:ext cx="2057399" cy="1200329"/>
          </a:xfrm>
          <a:prstGeom prst="rect">
            <a:avLst/>
          </a:prstGeom>
          <a:solidFill>
            <a:srgbClr val="CF5175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Student(Student ss)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……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箭头: 燕尾形 17">
            <a:extLst>
              <a:ext uri="{FF2B5EF4-FFF2-40B4-BE49-F238E27FC236}">
                <a16:creationId xmlns:a16="http://schemas.microsoft.com/office/drawing/2014/main" id="{30AC8EC4-213B-4D3D-A615-80E31C0A91F3}"/>
              </a:ext>
            </a:extLst>
          </p:cNvPr>
          <p:cNvSpPr/>
          <p:nvPr/>
        </p:nvSpPr>
        <p:spPr>
          <a:xfrm rot="18054382">
            <a:off x="4637560" y="3254939"/>
            <a:ext cx="3804957" cy="145240"/>
          </a:xfrm>
          <a:prstGeom prst="notched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F48C745-90B0-44A7-9708-5BFC4CD94949}"/>
              </a:ext>
            </a:extLst>
          </p:cNvPr>
          <p:cNvCxnSpPr>
            <a:cxnSpLocks/>
          </p:cNvCxnSpPr>
          <p:nvPr/>
        </p:nvCxnSpPr>
        <p:spPr>
          <a:xfrm>
            <a:off x="6338235" y="1697815"/>
            <a:ext cx="1172452" cy="112074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739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4" grpId="0" animBg="1"/>
      <p:bldP spid="4" grpId="1" animBg="1"/>
      <p:bldP spid="5" grpId="0" animBg="1"/>
      <p:bldP spid="5" grpId="1" animBg="1"/>
      <p:bldP spid="11" grpId="0" animBg="1"/>
      <p:bldP spid="11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5.2.2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latin typeface="+mj-ea"/>
                <a:ea typeface="+mj-ea"/>
              </a:rPr>
              <a:t>自定义</a:t>
            </a:r>
            <a:r>
              <a:rPr lang="zh-CN" altLang="en-US" sz="3200" b="1" dirty="0">
                <a:ea typeface="+mj-ea"/>
              </a:rPr>
              <a:t>拷贝构造函数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57225" y="1659117"/>
            <a:ext cx="7741340" cy="4407337"/>
          </a:xfrm>
        </p:spPr>
        <p:txBody>
          <a:bodyPr>
            <a:normAutofit/>
          </a:bodyPr>
          <a:lstStyle/>
          <a:p>
            <a:pPr marL="268288" indent="-268288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拷贝构造函数，可以使用系统默认的，也可以自己定义</a:t>
            </a:r>
          </a:p>
          <a:p>
            <a:pPr lvl="1">
              <a:lnSpc>
                <a:spcPct val="160000"/>
              </a:lnSpc>
            </a:pPr>
            <a:r>
              <a:rPr lang="zh-CN" altLang="en-US" sz="2600" dirty="0"/>
              <a:t>若类中未定义拷贝构造函数，则系统会自动生成一个默认的拷贝构造函数   </a:t>
            </a:r>
            <a:r>
              <a:rPr lang="zh-CN" altLang="en-US" sz="2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</a:rPr>
              <a:t>wjp44.cpp)</a:t>
            </a:r>
          </a:p>
          <a:p>
            <a:pPr marL="715963" lvl="1" indent="-268288">
              <a:lnSpc>
                <a:spcPct val="160000"/>
              </a:lnSpc>
            </a:pPr>
            <a:r>
              <a:rPr lang="zh-CN" altLang="en-US" sz="2600" dirty="0"/>
              <a:t>有时候，使用系统默认的拷贝构造函数会产生一些问题，此时就需要自己定义拷贝构造函数</a:t>
            </a:r>
          </a:p>
          <a:p>
            <a:pPr marL="1200150" lvl="2" indent="-306388">
              <a:lnSpc>
                <a:spcPct val="110000"/>
              </a:lnSpc>
              <a:defRPr/>
            </a:pPr>
            <a:endParaRPr lang="zh-CN" altLang="en-US" sz="2600" dirty="0">
              <a:solidFill>
                <a:srgbClr val="7030A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77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5.2.2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latin typeface="+mj-ea"/>
                <a:ea typeface="+mj-ea"/>
              </a:rPr>
              <a:t>自定义</a:t>
            </a:r>
            <a:r>
              <a:rPr lang="zh-CN" altLang="en-US" sz="3200" b="1" dirty="0">
                <a:ea typeface="+mj-ea"/>
              </a:rPr>
              <a:t>拷贝构造函数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8855" y="1676871"/>
            <a:ext cx="4470953" cy="4679479"/>
          </a:xfrm>
        </p:spPr>
        <p:txBody>
          <a:bodyPr>
            <a:normAutofit/>
          </a:bodyPr>
          <a:lstStyle/>
          <a:p>
            <a:pPr indent="-90488">
              <a:spcBef>
                <a:spcPts val="0"/>
              </a:spcBef>
              <a:buNone/>
            </a:pPr>
            <a:r>
              <a:rPr lang="zh-CN" altLang="en-US" sz="2400" dirty="0"/>
              <a:t>下面的程序运行错误：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57188" indent="-28575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class Student{</a:t>
            </a:r>
          </a:p>
          <a:p>
            <a:pPr marL="357188" indent="-28575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public:</a:t>
            </a:r>
          </a:p>
          <a:p>
            <a:pPr marL="357188" indent="-28575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      Student(int, char*);</a:t>
            </a:r>
          </a:p>
          <a:p>
            <a:pPr marL="357188" indent="-28575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      ~Student();</a:t>
            </a:r>
          </a:p>
          <a:p>
            <a:pPr marL="357188" indent="-28575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protected:</a:t>
            </a:r>
          </a:p>
          <a:p>
            <a:pPr marL="357188" indent="-28575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      int num; </a:t>
            </a:r>
          </a:p>
          <a:p>
            <a:pPr marL="357188" indent="-28575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      char *p;</a:t>
            </a:r>
          </a:p>
          <a:p>
            <a:pPr marL="357188" indent="-28575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};</a:t>
            </a:r>
          </a:p>
          <a:p>
            <a:pPr marL="357188" indent="-285750"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solidFill>
                  <a:srgbClr val="060ABA"/>
                </a:solidFill>
                <a:ea typeface="仿宋_GB2312" pitchFamily="49" charset="-122"/>
              </a:rPr>
              <a:t>Student ::Student(int n, char *s)</a:t>
            </a:r>
          </a:p>
          <a:p>
            <a:pPr marL="357188" indent="-285750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solidFill>
                  <a:srgbClr val="060ABA"/>
                </a:solidFill>
                <a:ea typeface="仿宋_GB2312" pitchFamily="49" charset="-122"/>
              </a:rPr>
              <a:t>{  </a:t>
            </a:r>
          </a:p>
          <a:p>
            <a:pPr marL="357188" indent="-285750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solidFill>
                  <a:srgbClr val="060ABA"/>
                </a:solidFill>
                <a:ea typeface="仿宋_GB2312" pitchFamily="49" charset="-122"/>
              </a:rPr>
              <a:t>       num=n;</a:t>
            </a:r>
          </a:p>
          <a:p>
            <a:pPr marL="357188" indent="-285750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solidFill>
                  <a:srgbClr val="060ABA"/>
                </a:solidFill>
                <a:ea typeface="仿宋_GB2312" pitchFamily="49" charset="-122"/>
              </a:rPr>
              <a:t>       p=new char[</a:t>
            </a:r>
            <a:r>
              <a:rPr kumimoji="1" lang="en-US" altLang="zh-CN" sz="2200" dirty="0" err="1">
                <a:solidFill>
                  <a:srgbClr val="060ABA"/>
                </a:solidFill>
                <a:ea typeface="仿宋_GB2312" pitchFamily="49" charset="-122"/>
              </a:rPr>
              <a:t>strlen</a:t>
            </a:r>
            <a:r>
              <a:rPr kumimoji="1" lang="en-US" altLang="zh-CN" sz="2200" dirty="0">
                <a:solidFill>
                  <a:srgbClr val="060ABA"/>
                </a:solidFill>
                <a:ea typeface="仿宋_GB2312" pitchFamily="49" charset="-122"/>
              </a:rPr>
              <a:t>(s)+</a:t>
            </a:r>
            <a:r>
              <a:rPr kumimoji="1" lang="en-US" altLang="zh-CN" sz="2000" dirty="0">
                <a:solidFill>
                  <a:srgbClr val="060ABA"/>
                </a:solidFill>
                <a:ea typeface="仿宋_GB2312" pitchFamily="49" charset="-122"/>
              </a:rPr>
              <a:t>1</a:t>
            </a:r>
            <a:r>
              <a:rPr kumimoji="1" lang="en-US" altLang="zh-CN" sz="2200" dirty="0">
                <a:solidFill>
                  <a:srgbClr val="060ABA"/>
                </a:solidFill>
                <a:ea typeface="仿宋_GB2312" pitchFamily="49" charset="-122"/>
              </a:rPr>
              <a:t>];</a:t>
            </a:r>
          </a:p>
          <a:p>
            <a:pPr marL="357188" indent="-285750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solidFill>
                  <a:srgbClr val="060ABA"/>
                </a:solidFill>
                <a:ea typeface="仿宋_GB2312" pitchFamily="49" charset="-122"/>
              </a:rPr>
              <a:t>       </a:t>
            </a:r>
            <a:r>
              <a:rPr kumimoji="1" lang="en-US" altLang="zh-CN" sz="2200" dirty="0" err="1">
                <a:solidFill>
                  <a:srgbClr val="060ABA"/>
                </a:solidFill>
                <a:ea typeface="仿宋_GB2312" pitchFamily="49" charset="-122"/>
              </a:rPr>
              <a:t>strcpy</a:t>
            </a:r>
            <a:r>
              <a:rPr kumimoji="1" lang="en-US" altLang="zh-CN" sz="2200" dirty="0">
                <a:solidFill>
                  <a:srgbClr val="060ABA"/>
                </a:solidFill>
                <a:ea typeface="仿宋_GB2312" pitchFamily="49" charset="-122"/>
              </a:rPr>
              <a:t>(p, s);</a:t>
            </a:r>
          </a:p>
          <a:p>
            <a:pPr marL="357188" indent="-285750">
              <a:lnSpc>
                <a:spcPct val="60000"/>
              </a:lnSpc>
              <a:spcBef>
                <a:spcPts val="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solidFill>
                  <a:srgbClr val="060ABA"/>
                </a:solidFill>
                <a:ea typeface="仿宋_GB2312" pitchFamily="49" charset="-122"/>
              </a:rP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zh-CN" altLang="en-US" sz="2600" dirty="0">
              <a:solidFill>
                <a:srgbClr val="7030A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3F2EB63A-9C71-48FE-80FC-C6015A80FDB7}"/>
              </a:ext>
            </a:extLst>
          </p:cNvPr>
          <p:cNvSpPr txBox="1">
            <a:spLocks/>
          </p:cNvSpPr>
          <p:nvPr/>
        </p:nvSpPr>
        <p:spPr>
          <a:xfrm>
            <a:off x="5029200" y="1786886"/>
            <a:ext cx="3558209" cy="46794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938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solidFill>
                  <a:srgbClr val="00B0F0"/>
                </a:solidFill>
                <a:ea typeface="仿宋_GB2312" pitchFamily="49" charset="-122"/>
              </a:rPr>
              <a:t>Student ::~Student( )</a:t>
            </a:r>
          </a:p>
          <a:p>
            <a:pPr marL="285750" indent="-285750">
              <a:lnSpc>
                <a:spcPct val="60000"/>
              </a:lnSpc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solidFill>
                  <a:srgbClr val="00B0F0"/>
                </a:solidFill>
                <a:ea typeface="仿宋_GB2312" pitchFamily="49" charset="-122"/>
              </a:rPr>
              <a:t>{  </a:t>
            </a:r>
          </a:p>
          <a:p>
            <a:pPr marL="285750" indent="-285750">
              <a:lnSpc>
                <a:spcPct val="60000"/>
              </a:lnSpc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solidFill>
                  <a:srgbClr val="00B0F0"/>
                </a:solidFill>
                <a:ea typeface="仿宋_GB2312" pitchFamily="49" charset="-122"/>
              </a:rPr>
              <a:t>       delete []p</a:t>
            </a:r>
            <a:r>
              <a:rPr kumimoji="1" lang="zh-CN" altLang="en-US" sz="2200" dirty="0">
                <a:solidFill>
                  <a:srgbClr val="00B0F0"/>
                </a:solidFill>
                <a:ea typeface="仿宋_GB2312" pitchFamily="49" charset="-122"/>
              </a:rPr>
              <a:t>;</a:t>
            </a:r>
          </a:p>
          <a:p>
            <a:pPr marL="285750" indent="-285750">
              <a:lnSpc>
                <a:spcPct val="60000"/>
              </a:lnSpc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solidFill>
                  <a:srgbClr val="00B0F0"/>
                </a:solidFill>
                <a:ea typeface="仿宋_GB2312" pitchFamily="49" charset="-122"/>
              </a:rPr>
              <a:t>}</a:t>
            </a:r>
          </a:p>
          <a:p>
            <a:pPr marL="285750" indent="-285750"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ea typeface="仿宋_GB2312" pitchFamily="49" charset="-122"/>
              </a:rPr>
              <a:t>void </a:t>
            </a:r>
            <a:r>
              <a:rPr kumimoji="1" lang="en-US" altLang="zh-CN" sz="2200" dirty="0" err="1">
                <a:ea typeface="仿宋_GB2312" pitchFamily="49" charset="-122"/>
              </a:rPr>
              <a:t>fn</a:t>
            </a:r>
            <a:r>
              <a:rPr kumimoji="1" lang="en-US" altLang="zh-CN" sz="2200" dirty="0">
                <a:ea typeface="仿宋_GB2312" pitchFamily="49" charset="-122"/>
              </a:rPr>
              <a:t>(Student x)</a:t>
            </a:r>
          </a:p>
          <a:p>
            <a:pPr marL="285750" indent="-285750">
              <a:lnSpc>
                <a:spcPct val="70000"/>
              </a:lnSpc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ea typeface="仿宋_GB2312" pitchFamily="49" charset="-122"/>
              </a:rPr>
              <a:t>{    </a:t>
            </a:r>
          </a:p>
          <a:p>
            <a:pPr marL="285750" indent="-285750">
              <a:lnSpc>
                <a:spcPct val="50000"/>
              </a:lnSpc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ea typeface="仿宋_GB2312" pitchFamily="49" charset="-122"/>
              </a:rPr>
              <a:t>       ……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ea typeface="仿宋_GB2312" pitchFamily="49" charset="-122"/>
              </a:rPr>
              <a:t>}</a:t>
            </a:r>
            <a:r>
              <a:rPr kumimoji="1" lang="en-US" altLang="zh-CN" sz="2200" dirty="0">
                <a:solidFill>
                  <a:srgbClr val="1619AC"/>
                </a:solidFill>
                <a:ea typeface="仿宋_GB2312" pitchFamily="49" charset="-122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ea typeface="仿宋_GB2312" pitchFamily="49" charset="-122"/>
              </a:rPr>
              <a:t>//</a:t>
            </a:r>
            <a:r>
              <a:rPr kumimoji="1" lang="zh-CN" altLang="en-US" sz="1600" dirty="0">
                <a:solidFill>
                  <a:srgbClr val="7030A0"/>
                </a:solidFill>
                <a:ea typeface="仿宋_GB2312" pitchFamily="49" charset="-122"/>
              </a:rPr>
              <a:t>析构</a:t>
            </a:r>
            <a:r>
              <a:rPr kumimoji="1" lang="en-US" altLang="zh-CN" sz="1600" dirty="0" err="1">
                <a:solidFill>
                  <a:srgbClr val="7030A0"/>
                </a:solidFill>
                <a:ea typeface="仿宋_GB2312" pitchFamily="49" charset="-122"/>
              </a:rPr>
              <a:t>fn</a:t>
            </a:r>
            <a:r>
              <a:rPr kumimoji="1" lang="zh-CN" altLang="en-US" sz="1600" dirty="0">
                <a:solidFill>
                  <a:srgbClr val="7030A0"/>
                </a:solidFill>
                <a:ea typeface="仿宋_GB2312" pitchFamily="49" charset="-122"/>
              </a:rPr>
              <a:t>中的</a:t>
            </a:r>
            <a:r>
              <a:rPr kumimoji="1" lang="en-US" altLang="zh-CN" sz="1600" dirty="0">
                <a:solidFill>
                  <a:srgbClr val="7030A0"/>
                </a:solidFill>
                <a:ea typeface="仿宋_GB2312" pitchFamily="49" charset="-122"/>
              </a:rPr>
              <a:t>x</a:t>
            </a:r>
            <a:endParaRPr kumimoji="1" lang="en-US" altLang="zh-CN" sz="2200" dirty="0">
              <a:solidFill>
                <a:srgbClr val="7030A0"/>
              </a:solidFill>
              <a:ea typeface="仿宋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ea typeface="仿宋_GB2312" pitchFamily="49" charset="-122"/>
              </a:rPr>
              <a:t>int main()</a:t>
            </a:r>
          </a:p>
          <a:p>
            <a:pPr marL="285750" indent="-285750">
              <a:lnSpc>
                <a:spcPct val="70000"/>
              </a:lnSpc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ea typeface="仿宋_GB2312" pitchFamily="49" charset="-122"/>
              </a:rPr>
              <a:t>{     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ea typeface="仿宋_GB2312" pitchFamily="49" charset="-122"/>
              </a:rPr>
              <a:t>       Student s(3, "Marry");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ea typeface="仿宋_GB2312" pitchFamily="49" charset="-122"/>
              </a:rPr>
              <a:t>       </a:t>
            </a:r>
            <a:r>
              <a:rPr kumimoji="1" lang="en-US" altLang="zh-CN" sz="2200" dirty="0" err="1">
                <a:ea typeface="仿宋_GB2312" pitchFamily="49" charset="-122"/>
              </a:rPr>
              <a:t>fn</a:t>
            </a:r>
            <a:r>
              <a:rPr kumimoji="1" lang="en-US" altLang="zh-CN" sz="2200" dirty="0">
                <a:ea typeface="仿宋_GB2312" pitchFamily="49" charset="-122"/>
              </a:rPr>
              <a:t>(s);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ea typeface="仿宋_GB2312" pitchFamily="49" charset="-122"/>
              </a:rPr>
              <a:t>       return 0;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None/>
              <a:defRPr/>
            </a:pPr>
            <a:r>
              <a:rPr kumimoji="1" lang="en-US" altLang="zh-CN" sz="2200" dirty="0">
                <a:ea typeface="仿宋_GB2312" pitchFamily="49" charset="-122"/>
              </a:rPr>
              <a:t>}</a:t>
            </a:r>
            <a:r>
              <a:rPr kumimoji="1" lang="en-US" altLang="zh-CN" sz="2200" dirty="0">
                <a:solidFill>
                  <a:srgbClr val="0070C0"/>
                </a:solidFill>
                <a:ea typeface="仿宋_GB2312" pitchFamily="49" charset="-122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ea typeface="仿宋_GB2312" pitchFamily="49" charset="-122"/>
              </a:rPr>
              <a:t>//</a:t>
            </a:r>
            <a:r>
              <a:rPr kumimoji="1" lang="zh-CN" altLang="en-US" sz="1600" dirty="0">
                <a:solidFill>
                  <a:srgbClr val="7030A0"/>
                </a:solidFill>
                <a:ea typeface="仿宋_GB2312" pitchFamily="49" charset="-122"/>
              </a:rPr>
              <a:t>析构</a:t>
            </a:r>
            <a:r>
              <a:rPr kumimoji="1" lang="en-US" altLang="zh-CN" sz="1600" dirty="0">
                <a:solidFill>
                  <a:srgbClr val="7030A0"/>
                </a:solidFill>
                <a:ea typeface="仿宋_GB2312" pitchFamily="49" charset="-122"/>
              </a:rPr>
              <a:t>main</a:t>
            </a:r>
            <a:r>
              <a:rPr kumimoji="1" lang="zh-CN" altLang="en-US" sz="1600" dirty="0">
                <a:solidFill>
                  <a:srgbClr val="7030A0"/>
                </a:solidFill>
                <a:ea typeface="仿宋_GB2312" pitchFamily="49" charset="-122"/>
              </a:rPr>
              <a:t>中的</a:t>
            </a:r>
            <a:r>
              <a:rPr kumimoji="1" lang="en-US" altLang="zh-CN" sz="1600" dirty="0">
                <a:solidFill>
                  <a:srgbClr val="7030A0"/>
                </a:solidFill>
                <a:ea typeface="仿宋_GB2312" pitchFamily="49" charset="-122"/>
              </a:rPr>
              <a:t>s</a:t>
            </a:r>
            <a:endParaRPr kumimoji="1" lang="en-US" altLang="zh-CN" sz="2200" dirty="0">
              <a:solidFill>
                <a:srgbClr val="7030A0"/>
              </a:solidFill>
              <a:ea typeface="仿宋_GB2312" pitchFamily="49" charset="-122"/>
            </a:endParaRPr>
          </a:p>
          <a:p>
            <a:pPr marL="1200150" lvl="2" indent="-306388">
              <a:lnSpc>
                <a:spcPct val="110000"/>
              </a:lnSpc>
              <a:spcBef>
                <a:spcPts val="600"/>
              </a:spcBef>
              <a:defRPr/>
            </a:pPr>
            <a:endParaRPr lang="zh-CN" altLang="en-US" sz="2600" dirty="0">
              <a:solidFill>
                <a:srgbClr val="7030A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E44025-CDBF-469F-A67E-D667A65FD200}"/>
              </a:ext>
            </a:extLst>
          </p:cNvPr>
          <p:cNvSpPr txBox="1"/>
          <p:nvPr/>
        </p:nvSpPr>
        <p:spPr>
          <a:xfrm>
            <a:off x="6904382" y="5788938"/>
            <a:ext cx="1431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wjp45.cpp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5442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5.2.2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latin typeface="+mj-ea"/>
                <a:ea typeface="+mj-ea"/>
              </a:rPr>
              <a:t>自定义</a:t>
            </a:r>
            <a:r>
              <a:rPr lang="zh-CN" altLang="en-US" sz="3200" b="1" dirty="0">
                <a:ea typeface="+mj-ea"/>
              </a:rPr>
              <a:t>拷贝构造函数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8442" y="1746445"/>
            <a:ext cx="7607115" cy="4679479"/>
          </a:xfrm>
        </p:spPr>
        <p:txBody>
          <a:bodyPr>
            <a:normAutofit/>
          </a:bodyPr>
          <a:lstStyle/>
          <a:p>
            <a:pPr marL="88900" indent="0">
              <a:spcBef>
                <a:spcPts val="0"/>
              </a:spcBef>
              <a:buNone/>
            </a:pPr>
            <a:r>
              <a:rPr lang="zh-CN" altLang="en-US" sz="2600" dirty="0"/>
              <a:t>错误原因</a:t>
            </a:r>
            <a:endParaRPr lang="en-US" altLang="zh-CN" sz="2600" dirty="0"/>
          </a:p>
          <a:p>
            <a:pPr marL="447675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dirty="0"/>
              <a:t>类中没有定义拷贝构造函数，故系统自动生成如下的默认拷贝构造函数：</a:t>
            </a:r>
            <a:endParaRPr lang="en-US" altLang="zh-CN" sz="2600" dirty="0"/>
          </a:p>
          <a:p>
            <a:pPr marL="715963" lvl="3" indent="0" defTabSz="715963">
              <a:lnSpc>
                <a:spcPct val="80000"/>
              </a:lnSpc>
              <a:spcBef>
                <a:spcPts val="1200"/>
              </a:spcBef>
              <a:buNone/>
              <a:tabLst>
                <a:tab pos="715963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Student::Student(Student &amp;ss)</a:t>
            </a:r>
          </a:p>
          <a:p>
            <a:pPr marL="715963" lvl="3" indent="0" defTabSz="715963">
              <a:lnSpc>
                <a:spcPct val="80000"/>
              </a:lnSpc>
              <a:spcBef>
                <a:spcPts val="0"/>
              </a:spcBef>
              <a:buNone/>
              <a:tabLst>
                <a:tab pos="715963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{</a:t>
            </a:r>
          </a:p>
          <a:p>
            <a:pPr marL="715963" lvl="3" indent="0" defTabSz="715963">
              <a:lnSpc>
                <a:spcPct val="80000"/>
              </a:lnSpc>
              <a:spcBef>
                <a:spcPts val="0"/>
              </a:spcBef>
              <a:buNone/>
              <a:tabLst>
                <a:tab pos="715963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      num=</a:t>
            </a:r>
            <a:r>
              <a:rPr lang="en-US" altLang="zh-CN" sz="2400" dirty="0" err="1">
                <a:solidFill>
                  <a:srgbClr val="0070C0"/>
                </a:solidFill>
              </a:rPr>
              <a:t>ss.num</a:t>
            </a:r>
            <a:r>
              <a:rPr lang="en-US" altLang="zh-CN" sz="2400" dirty="0">
                <a:solidFill>
                  <a:srgbClr val="0070C0"/>
                </a:solidFill>
              </a:rPr>
              <a:t>    </a:t>
            </a: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使</a:t>
            </a:r>
            <a:r>
              <a:rPr lang="en-US" altLang="zh-CN" dirty="0" err="1">
                <a:solidFill>
                  <a:srgbClr val="7030A0"/>
                </a:solidFill>
              </a:rPr>
              <a:t>fn</a:t>
            </a:r>
            <a:r>
              <a:rPr lang="zh-CN" altLang="en-US" dirty="0">
                <a:solidFill>
                  <a:srgbClr val="7030A0"/>
                </a:solidFill>
              </a:rPr>
              <a:t>中</a:t>
            </a:r>
            <a:r>
              <a:rPr lang="en-US" altLang="zh-CN" dirty="0">
                <a:solidFill>
                  <a:srgbClr val="7030A0"/>
                </a:solidFill>
              </a:rPr>
              <a:t>x</a:t>
            </a:r>
            <a:r>
              <a:rPr lang="zh-CN" altLang="en-US" dirty="0">
                <a:solidFill>
                  <a:srgbClr val="7030A0"/>
                </a:solidFill>
              </a:rPr>
              <a:t>的</a:t>
            </a:r>
            <a:r>
              <a:rPr lang="en-US" altLang="zh-CN" dirty="0">
                <a:solidFill>
                  <a:srgbClr val="7030A0"/>
                </a:solidFill>
              </a:rPr>
              <a:t>num </a:t>
            </a:r>
            <a:r>
              <a:rPr lang="zh-CN" altLang="en-US" dirty="0">
                <a:solidFill>
                  <a:srgbClr val="7030A0"/>
                </a:solidFill>
              </a:rPr>
              <a:t>“</a:t>
            </a:r>
            <a:r>
              <a:rPr lang="en-US" altLang="zh-CN" dirty="0">
                <a:solidFill>
                  <a:srgbClr val="7030A0"/>
                </a:solidFill>
              </a:rPr>
              <a:t>=</a:t>
            </a:r>
            <a:r>
              <a:rPr lang="zh-CN" altLang="en-US" dirty="0">
                <a:solidFill>
                  <a:srgbClr val="7030A0"/>
                </a:solidFill>
              </a:rPr>
              <a:t>”</a:t>
            </a:r>
            <a:r>
              <a:rPr lang="en-US" altLang="zh-CN" dirty="0">
                <a:solidFill>
                  <a:srgbClr val="7030A0"/>
                </a:solidFill>
              </a:rPr>
              <a:t> main</a:t>
            </a:r>
            <a:r>
              <a:rPr lang="zh-CN" altLang="en-US" dirty="0">
                <a:solidFill>
                  <a:srgbClr val="7030A0"/>
                </a:solidFill>
              </a:rPr>
              <a:t>中</a:t>
            </a:r>
            <a:r>
              <a:rPr lang="en-US" altLang="zh-CN" dirty="0">
                <a:solidFill>
                  <a:srgbClr val="7030A0"/>
                </a:solidFill>
              </a:rPr>
              <a:t>s</a:t>
            </a:r>
            <a:r>
              <a:rPr lang="zh-CN" altLang="en-US" dirty="0">
                <a:solidFill>
                  <a:srgbClr val="7030A0"/>
                </a:solidFill>
              </a:rPr>
              <a:t>的</a:t>
            </a:r>
            <a:r>
              <a:rPr lang="en-US" altLang="zh-CN" dirty="0">
                <a:solidFill>
                  <a:srgbClr val="7030A0"/>
                </a:solidFill>
              </a:rPr>
              <a:t>num</a:t>
            </a:r>
          </a:p>
          <a:p>
            <a:pPr marL="715963" lvl="3" indent="0" defTabSz="715963">
              <a:lnSpc>
                <a:spcPct val="80000"/>
              </a:lnSpc>
              <a:spcBef>
                <a:spcPts val="0"/>
              </a:spcBef>
              <a:buNone/>
              <a:tabLst>
                <a:tab pos="715963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      p=</a:t>
            </a:r>
            <a:r>
              <a:rPr lang="en-US" altLang="zh-CN" sz="2400" dirty="0" err="1">
                <a:solidFill>
                  <a:srgbClr val="0070C0"/>
                </a:solidFill>
              </a:rPr>
              <a:t>ss.p</a:t>
            </a:r>
            <a:r>
              <a:rPr lang="en-US" altLang="zh-CN" sz="2400" dirty="0">
                <a:solidFill>
                  <a:srgbClr val="0070C0"/>
                </a:solidFill>
              </a:rPr>
              <a:t>;             </a:t>
            </a: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使</a:t>
            </a:r>
            <a:r>
              <a:rPr lang="en-US" altLang="zh-CN" dirty="0" err="1">
                <a:solidFill>
                  <a:srgbClr val="7030A0"/>
                </a:solidFill>
              </a:rPr>
              <a:t>fn</a:t>
            </a:r>
            <a:r>
              <a:rPr lang="zh-CN" altLang="en-US" dirty="0">
                <a:solidFill>
                  <a:srgbClr val="7030A0"/>
                </a:solidFill>
              </a:rPr>
              <a:t>中</a:t>
            </a:r>
            <a:r>
              <a:rPr lang="en-US" altLang="zh-CN" dirty="0">
                <a:solidFill>
                  <a:srgbClr val="7030A0"/>
                </a:solidFill>
              </a:rPr>
              <a:t>x</a:t>
            </a:r>
            <a:r>
              <a:rPr lang="zh-CN" altLang="en-US" dirty="0">
                <a:solidFill>
                  <a:srgbClr val="7030A0"/>
                </a:solidFill>
              </a:rPr>
              <a:t>的</a:t>
            </a:r>
            <a:r>
              <a:rPr lang="en-US" altLang="zh-CN" dirty="0">
                <a:solidFill>
                  <a:srgbClr val="7030A0"/>
                </a:solidFill>
              </a:rPr>
              <a:t>p </a:t>
            </a:r>
            <a:r>
              <a:rPr lang="zh-CN" altLang="en-US" dirty="0">
                <a:solidFill>
                  <a:srgbClr val="7030A0"/>
                </a:solidFill>
              </a:rPr>
              <a:t>“</a:t>
            </a:r>
            <a:r>
              <a:rPr lang="en-US" altLang="zh-CN" dirty="0">
                <a:solidFill>
                  <a:srgbClr val="7030A0"/>
                </a:solidFill>
              </a:rPr>
              <a:t>=</a:t>
            </a:r>
            <a:r>
              <a:rPr lang="zh-CN" altLang="en-US" dirty="0">
                <a:solidFill>
                  <a:srgbClr val="7030A0"/>
                </a:solidFill>
              </a:rPr>
              <a:t>”</a:t>
            </a:r>
            <a:r>
              <a:rPr lang="en-US" altLang="zh-CN" dirty="0">
                <a:solidFill>
                  <a:srgbClr val="7030A0"/>
                </a:solidFill>
              </a:rPr>
              <a:t> main</a:t>
            </a:r>
            <a:r>
              <a:rPr lang="zh-CN" altLang="en-US" dirty="0">
                <a:solidFill>
                  <a:srgbClr val="7030A0"/>
                </a:solidFill>
              </a:rPr>
              <a:t>中</a:t>
            </a:r>
            <a:r>
              <a:rPr lang="en-US" altLang="zh-CN" dirty="0">
                <a:solidFill>
                  <a:srgbClr val="7030A0"/>
                </a:solidFill>
              </a:rPr>
              <a:t>s</a:t>
            </a:r>
            <a:r>
              <a:rPr lang="zh-CN" altLang="en-US" dirty="0">
                <a:solidFill>
                  <a:srgbClr val="7030A0"/>
                </a:solidFill>
              </a:rPr>
              <a:t>的</a:t>
            </a:r>
            <a:r>
              <a:rPr lang="en-US" altLang="zh-CN" dirty="0">
                <a:solidFill>
                  <a:srgbClr val="7030A0"/>
                </a:solidFill>
              </a:rPr>
              <a:t>p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715963" lvl="3" indent="0" defTabSz="715963">
              <a:lnSpc>
                <a:spcPct val="80000"/>
              </a:lnSpc>
              <a:spcBef>
                <a:spcPts val="0"/>
              </a:spcBef>
              <a:buNone/>
              <a:tabLst>
                <a:tab pos="715963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447675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dirty="0"/>
              <a:t>默认的拷贝构造函数只复制对象的成员，并不会复制对象额外占用的堆资源 </a:t>
            </a:r>
            <a:r>
              <a:rPr lang="en-US" altLang="zh-CN" sz="2400" dirty="0"/>
              <a:t>— </a:t>
            </a:r>
            <a:r>
              <a:rPr lang="zh-CN" altLang="en-US" sz="2400" dirty="0">
                <a:solidFill>
                  <a:srgbClr val="FF0000"/>
                </a:solidFill>
              </a:rPr>
              <a:t>浅拷贝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57188" indent="-268288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8283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5.2.2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latin typeface="+mj-ea"/>
                <a:ea typeface="+mj-ea"/>
              </a:rPr>
              <a:t>自定义</a:t>
            </a:r>
            <a:r>
              <a:rPr lang="zh-CN" altLang="en-US" sz="3200" b="1" dirty="0">
                <a:ea typeface="+mj-ea"/>
              </a:rPr>
              <a:t>拷贝构造函数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17</a:t>
            </a:fld>
            <a:endParaRPr kumimoji="1" lang="zh-CN" altLang="en-US"/>
          </a:p>
        </p:txBody>
      </p:sp>
      <p:grpSp>
        <p:nvGrpSpPr>
          <p:cNvPr id="8" name="Group 52">
            <a:extLst>
              <a:ext uri="{FF2B5EF4-FFF2-40B4-BE49-F238E27FC236}">
                <a16:creationId xmlns:a16="http://schemas.microsoft.com/office/drawing/2014/main" id="{82DF025D-5585-4D85-ADCD-FABBF47D345C}"/>
              </a:ext>
            </a:extLst>
          </p:cNvPr>
          <p:cNvGrpSpPr>
            <a:grpSpLocks/>
          </p:cNvGrpSpPr>
          <p:nvPr/>
        </p:nvGrpSpPr>
        <p:grpSpPr bwMode="auto">
          <a:xfrm>
            <a:off x="3490913" y="1808815"/>
            <a:ext cx="4040189" cy="2816225"/>
            <a:chOff x="2335" y="477"/>
            <a:chExt cx="2545" cy="1774"/>
          </a:xfrm>
        </p:grpSpPr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3B7A4B78-4DC8-4D5B-BF49-8266BC329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477"/>
              <a:ext cx="1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/>
                <a:t>拷贝出的对象</a:t>
              </a:r>
              <a:endParaRPr lang="en-US" altLang="zh-CN" dirty="0"/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7A29D2FB-34E8-474B-AD0E-F1617F1F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845"/>
              <a:ext cx="680" cy="725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1C281391-982F-4A4D-852E-DB97F799D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1207"/>
              <a:ext cx="6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id="{71719B85-7D88-4C3A-8E7A-1DF0B06A5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884"/>
              <a:ext cx="4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/>
                <a:t>num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20B1061E-BFF0-40DD-9094-3BE166F57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1" y="1226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/>
                <a:t>p</a:t>
              </a:r>
            </a:p>
          </p:txBody>
        </p:sp>
        <p:sp>
          <p:nvSpPr>
            <p:cNvPr id="14" name="Text Box 21">
              <a:extLst>
                <a:ext uri="{FF2B5EF4-FFF2-40B4-BE49-F238E27FC236}">
                  <a16:creationId xmlns:a16="http://schemas.microsoft.com/office/drawing/2014/main" id="{9FD13658-9679-42D1-BE78-22B030940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890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dirty="0"/>
                <a:t>3</a:t>
              </a: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791278E8-A419-4DAA-983F-26482FEA2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1253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/>
                <a:t>2352</a:t>
              </a:r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74A86308-3793-46C4-8B0A-CEB5A7802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389"/>
              <a:ext cx="13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7E368028-73B2-46A6-90C4-F0E40CAC0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389"/>
              <a:ext cx="0" cy="8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EFD1CE81-B026-4F7A-B110-9BE6F5BD7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2251"/>
              <a:ext cx="31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AutoShape 46">
              <a:extLst>
                <a:ext uri="{FF2B5EF4-FFF2-40B4-BE49-F238E27FC236}">
                  <a16:creationId xmlns:a16="http://schemas.microsoft.com/office/drawing/2014/main" id="{5B0AFAFC-B772-4EA3-B036-B4218AE84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935"/>
              <a:ext cx="1134" cy="3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1 w 21600"/>
                <a:gd name="T13" fmla="*/ 5415 h 21600"/>
                <a:gd name="T14" fmla="*/ 18895 w 21600"/>
                <a:gd name="T15" fmla="*/ 161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1" dirty="0">
                  <a:solidFill>
                    <a:srgbClr val="66FFFF"/>
                  </a:solidFill>
                  <a:ea typeface="楷体_GB2312" pitchFamily="49" charset="-122"/>
                </a:rPr>
                <a:t>默认拷贝</a:t>
              </a:r>
              <a:endParaRPr lang="en-US" altLang="zh-CN" sz="1800" b="1" dirty="0">
                <a:solidFill>
                  <a:srgbClr val="66FFFF"/>
                </a:solidFill>
                <a:ea typeface="楷体_GB2312" pitchFamily="49" charset="-122"/>
              </a:endParaRPr>
            </a:p>
          </p:txBody>
        </p:sp>
      </p:grpSp>
      <p:sp>
        <p:nvSpPr>
          <p:cNvPr id="20" name="AutoShape 49">
            <a:extLst>
              <a:ext uri="{FF2B5EF4-FFF2-40B4-BE49-F238E27FC236}">
                <a16:creationId xmlns:a16="http://schemas.microsoft.com/office/drawing/2014/main" id="{F438A0BE-60CC-4582-A11B-60B3570B0F23}"/>
              </a:ext>
            </a:extLst>
          </p:cNvPr>
          <p:cNvSpPr>
            <a:spLocks/>
          </p:cNvSpPr>
          <p:nvPr/>
        </p:nvSpPr>
        <p:spPr bwMode="auto">
          <a:xfrm>
            <a:off x="5687219" y="5009216"/>
            <a:ext cx="1909624" cy="649288"/>
          </a:xfrm>
          <a:prstGeom prst="borderCallout2">
            <a:avLst>
              <a:gd name="adj1" fmla="val 19133"/>
              <a:gd name="adj2" fmla="val -1405"/>
              <a:gd name="adj3" fmla="val 19435"/>
              <a:gd name="adj4" fmla="val -16071"/>
              <a:gd name="adj5" fmla="val -11417"/>
              <a:gd name="adj6" fmla="val -43125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属系统公共资源</a:t>
            </a:r>
            <a:r>
              <a:rPr lang="zh-CN" altLang="en-US" sz="1800" dirty="0">
                <a:solidFill>
                  <a:srgbClr val="0070C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不属于对象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Group 54">
            <a:extLst>
              <a:ext uri="{FF2B5EF4-FFF2-40B4-BE49-F238E27FC236}">
                <a16:creationId xmlns:a16="http://schemas.microsoft.com/office/drawing/2014/main" id="{6588BD30-AAE3-4C28-9518-A57D2C5FD4BF}"/>
              </a:ext>
            </a:extLst>
          </p:cNvPr>
          <p:cNvGrpSpPr>
            <a:grpSpLocks/>
          </p:cNvGrpSpPr>
          <p:nvPr/>
        </p:nvGrpSpPr>
        <p:grpSpPr bwMode="auto">
          <a:xfrm>
            <a:off x="1127126" y="1808815"/>
            <a:ext cx="3660776" cy="4327525"/>
            <a:chOff x="846" y="477"/>
            <a:chExt cx="2306" cy="2726"/>
          </a:xfrm>
        </p:grpSpPr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D7B71F72-FEF2-456C-8084-3969F9B77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845"/>
              <a:ext cx="680" cy="725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4BC99BC7-182C-405F-B061-233D030C0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207"/>
              <a:ext cx="6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ECB06CA9-D0E4-4E38-8B6E-BDE2B8C37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81"/>
              <a:ext cx="4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/>
                <a:t>num</a:t>
              </a: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CE908566-DDE4-4DFA-A217-CAE9D0863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" y="1207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p</a:t>
              </a:r>
            </a:p>
          </p:txBody>
        </p:sp>
        <p:sp>
          <p:nvSpPr>
            <p:cNvPr id="26" name="Text Box 13">
              <a:extLst>
                <a:ext uri="{FF2B5EF4-FFF2-40B4-BE49-F238E27FC236}">
                  <a16:creationId xmlns:a16="http://schemas.microsoft.com/office/drawing/2014/main" id="{ABF71681-1DF4-40CB-9622-7BB97FF5F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890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7" name="Text Box 14">
              <a:extLst>
                <a:ext uri="{FF2B5EF4-FFF2-40B4-BE49-F238E27FC236}">
                  <a16:creationId xmlns:a16="http://schemas.microsoft.com/office/drawing/2014/main" id="{D38452AF-E7A0-4F49-A929-78D7F70FA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" y="1245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/>
                <a:t>2352</a:t>
              </a:r>
            </a:p>
          </p:txBody>
        </p:sp>
        <p:sp>
          <p:nvSpPr>
            <p:cNvPr id="28" name="Text Box 15">
              <a:extLst>
                <a:ext uri="{FF2B5EF4-FFF2-40B4-BE49-F238E27FC236}">
                  <a16:creationId xmlns:a16="http://schemas.microsoft.com/office/drawing/2014/main" id="{A0696A97-990E-4AFA-A583-B58B43083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" y="477"/>
              <a:ext cx="11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/>
                <a:t>被拷贝对象</a:t>
              </a:r>
              <a:endParaRPr lang="en-US" altLang="zh-CN" dirty="0"/>
            </a:p>
          </p:txBody>
        </p:sp>
        <p:grpSp>
          <p:nvGrpSpPr>
            <p:cNvPr id="29" name="Group 35">
              <a:extLst>
                <a:ext uri="{FF2B5EF4-FFF2-40B4-BE49-F238E27FC236}">
                  <a16:creationId xmlns:a16="http://schemas.microsoft.com/office/drawing/2014/main" id="{D38589F2-4516-4B25-951C-8F2F1CDA2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3" y="1888"/>
              <a:ext cx="589" cy="1315"/>
              <a:chOff x="2381" y="1888"/>
              <a:chExt cx="816" cy="1315"/>
            </a:xfrm>
          </p:grpSpPr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349B55BF-966D-4A1C-B67A-024A84BF3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2205"/>
                <a:ext cx="816" cy="817"/>
              </a:xfrm>
              <a:prstGeom prst="rect">
                <a:avLst/>
              </a:prstGeom>
              <a:solidFill>
                <a:srgbClr val="9999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Rectangle 23">
                <a:extLst>
                  <a:ext uri="{FF2B5EF4-FFF2-40B4-BE49-F238E27FC236}">
                    <a16:creationId xmlns:a16="http://schemas.microsoft.com/office/drawing/2014/main" id="{45A3579A-60D2-4C63-8B96-059C5DD1F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1888"/>
                <a:ext cx="816" cy="131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Line 24">
                <a:extLst>
                  <a:ext uri="{FF2B5EF4-FFF2-40B4-BE49-F238E27FC236}">
                    <a16:creationId xmlns:a16="http://schemas.microsoft.com/office/drawing/2014/main" id="{7EF41152-B0A7-43C6-ACCF-165D9D44E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2069"/>
                <a:ext cx="8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25">
                <a:extLst>
                  <a:ext uri="{FF2B5EF4-FFF2-40B4-BE49-F238E27FC236}">
                    <a16:creationId xmlns:a16="http://schemas.microsoft.com/office/drawing/2014/main" id="{D4B7D200-7644-4B0D-A83B-E7D0F9F26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2205"/>
                <a:ext cx="8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6">
                <a:extLst>
                  <a:ext uri="{FF2B5EF4-FFF2-40B4-BE49-F238E27FC236}">
                    <a16:creationId xmlns:a16="http://schemas.microsoft.com/office/drawing/2014/main" id="{5283F317-384A-4886-8829-32733D5AB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2341"/>
                <a:ext cx="8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">
                <a:extLst>
                  <a:ext uri="{FF2B5EF4-FFF2-40B4-BE49-F238E27FC236}">
                    <a16:creationId xmlns:a16="http://schemas.microsoft.com/office/drawing/2014/main" id="{BA234CC9-0D73-427C-960F-DCDC208F0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2478"/>
                <a:ext cx="8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8">
                <a:extLst>
                  <a:ext uri="{FF2B5EF4-FFF2-40B4-BE49-F238E27FC236}">
                    <a16:creationId xmlns:a16="http://schemas.microsoft.com/office/drawing/2014/main" id="{0F6FEBEF-12F3-4B8F-AF60-385800C23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2614"/>
                <a:ext cx="8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9">
                <a:extLst>
                  <a:ext uri="{FF2B5EF4-FFF2-40B4-BE49-F238E27FC236}">
                    <a16:creationId xmlns:a16="http://schemas.microsoft.com/office/drawing/2014/main" id="{94A7BA37-B7D5-4693-916C-BABD76E3E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2750"/>
                <a:ext cx="8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30">
                <a:extLst>
                  <a:ext uri="{FF2B5EF4-FFF2-40B4-BE49-F238E27FC236}">
                    <a16:creationId xmlns:a16="http://schemas.microsoft.com/office/drawing/2014/main" id="{54DE3083-F05A-4FE1-8582-2AFAE2B32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2886"/>
                <a:ext cx="8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31">
                <a:extLst>
                  <a:ext uri="{FF2B5EF4-FFF2-40B4-BE49-F238E27FC236}">
                    <a16:creationId xmlns:a16="http://schemas.microsoft.com/office/drawing/2014/main" id="{6B623CAC-FB5F-45EF-A493-A42F10018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3022"/>
                <a:ext cx="81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32">
                <a:extLst>
                  <a:ext uri="{FF2B5EF4-FFF2-40B4-BE49-F238E27FC236}">
                    <a16:creationId xmlns:a16="http://schemas.microsoft.com/office/drawing/2014/main" id="{E741F02A-1D7C-46C8-BF30-9881F4027E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2205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2D7FCF79-444B-4DC2-B844-B34D6B62E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16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2352</a:t>
              </a:r>
            </a:p>
          </p:txBody>
        </p:sp>
        <p:sp>
          <p:nvSpPr>
            <p:cNvPr id="31" name="Line 36">
              <a:extLst>
                <a:ext uri="{FF2B5EF4-FFF2-40B4-BE49-F238E27FC236}">
                  <a16:creationId xmlns:a16="http://schemas.microsoft.com/office/drawing/2014/main" id="{A21F4E59-3B51-4E6E-99C3-AF80C4445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389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7">
              <a:extLst>
                <a:ext uri="{FF2B5EF4-FFF2-40B4-BE49-F238E27FC236}">
                  <a16:creationId xmlns:a16="http://schemas.microsoft.com/office/drawing/2014/main" id="{BA831E86-C5C0-4D7C-A1D3-5C3CB04DC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389"/>
              <a:ext cx="0" cy="8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8">
              <a:extLst>
                <a:ext uri="{FF2B5EF4-FFF2-40B4-BE49-F238E27FC236}">
                  <a16:creationId xmlns:a16="http://schemas.microsoft.com/office/drawing/2014/main" id="{DCB26ADC-A17E-4899-87BF-8756A9E17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251"/>
              <a:ext cx="18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AA738BA4-528F-4D0A-9685-515A48910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" y="2244"/>
              <a:ext cx="388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</a:rPr>
                <a:t>Marry</a:t>
              </a:r>
            </a:p>
          </p:txBody>
        </p:sp>
        <p:sp>
          <p:nvSpPr>
            <p:cNvPr id="35" name="Text Box 53">
              <a:extLst>
                <a:ext uri="{FF2B5EF4-FFF2-40B4-BE49-F238E27FC236}">
                  <a16:creationId xmlns:a16="http://schemas.microsoft.com/office/drawing/2014/main" id="{78C0B928-B47D-48F2-8878-DA3FCBA6E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61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CC00CC"/>
                  </a:solidFill>
                  <a:ea typeface="隶书" panose="02010509060101010101" pitchFamily="49" charset="-122"/>
                </a:rPr>
                <a:t>堆</a:t>
              </a:r>
            </a:p>
          </p:txBody>
        </p:sp>
      </p:grp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8A328069-EEE8-44AC-AD10-11A378B4CCF8}"/>
              </a:ext>
            </a:extLst>
          </p:cNvPr>
          <p:cNvSpPr/>
          <p:nvPr/>
        </p:nvSpPr>
        <p:spPr>
          <a:xfrm>
            <a:off x="932762" y="4960033"/>
            <a:ext cx="2272400" cy="742263"/>
          </a:xfrm>
          <a:prstGeom prst="borderCallout2">
            <a:avLst>
              <a:gd name="adj1" fmla="val 18750"/>
              <a:gd name="adj2" fmla="val 99623"/>
              <a:gd name="adj3" fmla="val 18750"/>
              <a:gd name="adj4" fmla="val 109281"/>
              <a:gd name="adj5" fmla="val 1803"/>
              <a:gd name="adj6" fmla="val 1272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运行时，该段内存要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delete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两次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wjp45.cpp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4FC02A6-1440-4C7E-AA6E-2A8F50762B81}"/>
              </a:ext>
            </a:extLst>
          </p:cNvPr>
          <p:cNvSpPr/>
          <p:nvPr/>
        </p:nvSpPr>
        <p:spPr>
          <a:xfrm>
            <a:off x="1162051" y="2283478"/>
            <a:ext cx="1977231" cy="139631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9F9DFCA-2172-412F-88C1-BD0F040B354E}"/>
              </a:ext>
            </a:extLst>
          </p:cNvPr>
          <p:cNvSpPr/>
          <p:nvPr/>
        </p:nvSpPr>
        <p:spPr>
          <a:xfrm>
            <a:off x="5446908" y="2283478"/>
            <a:ext cx="2012756" cy="139631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91220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5.2.2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latin typeface="+mj-ea"/>
                <a:ea typeface="+mj-ea"/>
              </a:rPr>
              <a:t>自定义</a:t>
            </a:r>
            <a:r>
              <a:rPr lang="zh-CN" altLang="en-US" sz="3200" b="1" dirty="0">
                <a:ea typeface="+mj-ea"/>
              </a:rPr>
              <a:t>拷贝构造函数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25557" y="1659117"/>
            <a:ext cx="7673008" cy="4407337"/>
          </a:xfrm>
        </p:spPr>
        <p:txBody>
          <a:bodyPr>
            <a:normAutofit/>
          </a:bodyPr>
          <a:lstStyle/>
          <a:p>
            <a:pPr marL="268288" indent="-268288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/>
              <a:t>自定义拷贝构造函数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Student::Student(Student &amp;ss)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{  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num=</a:t>
            </a:r>
            <a:r>
              <a:rPr lang="en-US" altLang="zh-CN" sz="2400" dirty="0" err="1">
                <a:solidFill>
                  <a:srgbClr val="0070C0"/>
                </a:solidFill>
              </a:rPr>
              <a:t>ss.num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p=new char[</a:t>
            </a:r>
            <a:r>
              <a:rPr lang="en-US" altLang="zh-CN" sz="2400" dirty="0" err="1">
                <a:solidFill>
                  <a:srgbClr val="0070C0"/>
                </a:solidFill>
              </a:rPr>
              <a:t>strlen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ss.p</a:t>
            </a:r>
            <a:r>
              <a:rPr lang="en-US" altLang="zh-CN" sz="2400" dirty="0">
                <a:solidFill>
                  <a:srgbClr val="0070C0"/>
                </a:solidFill>
              </a:rPr>
              <a:t>)+1];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</a:t>
            </a:r>
            <a:r>
              <a:rPr lang="en-US" altLang="zh-CN" sz="2400" dirty="0" err="1">
                <a:solidFill>
                  <a:srgbClr val="0070C0"/>
                </a:solidFill>
              </a:rPr>
              <a:t>strcpy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p,ss.p</a:t>
            </a:r>
            <a:r>
              <a:rPr lang="en-US" altLang="zh-CN" sz="2400" dirty="0">
                <a:solidFill>
                  <a:srgbClr val="0070C0"/>
                </a:solidFill>
              </a:rPr>
              <a:t>);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 </a:t>
            </a:r>
          </a:p>
          <a:p>
            <a:pPr marL="268288" indent="-268288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/>
              <a:t>这样, 不仅复制了对象本身（并非完全一样）, 还复制了对象所对应的数据</a:t>
            </a:r>
            <a:r>
              <a:rPr lang="en-US" altLang="zh-CN" sz="2600" dirty="0"/>
              <a:t>—</a:t>
            </a:r>
            <a:r>
              <a:rPr lang="zh-CN" altLang="en-US" sz="2600" dirty="0">
                <a:solidFill>
                  <a:srgbClr val="FF0000"/>
                </a:solidFill>
              </a:rPr>
              <a:t>深拷贝 </a:t>
            </a:r>
            <a:r>
              <a:rPr lang="zh-CN" altLang="en-US" sz="2400" dirty="0">
                <a:solidFill>
                  <a:srgbClr val="FF0000"/>
                </a:solidFill>
              </a:rPr>
              <a:t>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(wjp45.cpp)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1200150" lvl="2" indent="-306388">
              <a:lnSpc>
                <a:spcPct val="110000"/>
              </a:lnSpc>
              <a:defRPr/>
            </a:pPr>
            <a:endParaRPr lang="zh-CN" altLang="en-US" sz="2600" dirty="0">
              <a:solidFill>
                <a:srgbClr val="7030A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6594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5.2.2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latin typeface="+mj-ea"/>
                <a:ea typeface="+mj-ea"/>
              </a:rPr>
              <a:t>自定义</a:t>
            </a:r>
            <a:r>
              <a:rPr lang="zh-CN" altLang="en-US" sz="3200" b="1" dirty="0">
                <a:ea typeface="+mj-ea"/>
              </a:rPr>
              <a:t>拷贝构造函数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439F9B-B345-41E7-BABE-6E2EA93FA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19" y="2115039"/>
            <a:ext cx="1079500" cy="1150937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2FD85A5-2A33-48D2-9DDF-164066917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19" y="2689714"/>
            <a:ext cx="10795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C7BFA300-FA51-4829-9726-F07C0D844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787" y="2137129"/>
            <a:ext cx="7287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num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E41DCC9-3D2D-4833-83A9-2D343F28C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617" y="2685472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p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4B596F9-2150-4A20-8605-992F0C05B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582" y="2186476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86D315A-A12C-42F4-B7CD-F83C3DC0A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772" y="2750039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2352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0CE93500-C756-478B-9B7D-20D56F461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890" y="1627647"/>
            <a:ext cx="1652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/>
              <a:t>被拷贝对象</a:t>
            </a:r>
            <a:endParaRPr lang="en-US" altLang="zh-CN" sz="2000" dirty="0"/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5241B62E-88A2-4BA6-A4C1-97FAA9EB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4619" y="2978639"/>
            <a:ext cx="2159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09B31841-89E6-427E-9DA5-BA9D555D8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1321" y="2978639"/>
            <a:ext cx="0" cy="6142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32">
            <a:extLst>
              <a:ext uri="{FF2B5EF4-FFF2-40B4-BE49-F238E27FC236}">
                <a16:creationId xmlns:a16="http://schemas.microsoft.com/office/drawing/2014/main" id="{B6B84B75-1205-48A6-BE2C-9E1FC9AD2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758" y="1614062"/>
            <a:ext cx="18962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/>
              <a:t>拷贝出的对象</a:t>
            </a:r>
            <a:endParaRPr lang="en-US" altLang="zh-CN" sz="2000" dirty="0"/>
          </a:p>
        </p:txBody>
      </p:sp>
      <p:sp>
        <p:nvSpPr>
          <p:cNvPr id="18" name="AutoShape 42">
            <a:extLst>
              <a:ext uri="{FF2B5EF4-FFF2-40B4-BE49-F238E27FC236}">
                <a16:creationId xmlns:a16="http://schemas.microsoft.com/office/drawing/2014/main" id="{965E74C6-477C-4AD7-BD74-DCEC0B657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089" y="2262297"/>
            <a:ext cx="1719305" cy="65478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rgbClr val="66FFFF"/>
                </a:solidFill>
                <a:ea typeface="楷体_GB2312" pitchFamily="49" charset="-122"/>
              </a:rPr>
              <a:t>自定义拷贝</a:t>
            </a:r>
            <a:endParaRPr lang="en-US" altLang="zh-CN" sz="1600" b="1" dirty="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16B6C043-87E9-47AA-A654-45E09EEC1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109" y="3499858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2352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F98BDA5C-BCB5-4F25-B9BA-1DC77F607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484" y="3571295"/>
            <a:ext cx="935037" cy="1079500"/>
          </a:xfrm>
          <a:prstGeom prst="rect">
            <a:avLst/>
          </a:prstGeom>
          <a:solidFill>
            <a:srgbClr val="99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Rectangle 49">
            <a:extLst>
              <a:ext uri="{FF2B5EF4-FFF2-40B4-BE49-F238E27FC236}">
                <a16:creationId xmlns:a16="http://schemas.microsoft.com/office/drawing/2014/main" id="{20EB3D17-C104-40E4-AFB8-D9D7A749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484" y="3285780"/>
            <a:ext cx="935037" cy="309562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Line 50">
            <a:extLst>
              <a:ext uri="{FF2B5EF4-FFF2-40B4-BE49-F238E27FC236}">
                <a16:creationId xmlns:a16="http://schemas.microsoft.com/office/drawing/2014/main" id="{54C61A11-4A6A-4E20-8819-B35A8F08E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3484" y="3571295"/>
            <a:ext cx="9350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51">
            <a:extLst>
              <a:ext uri="{FF2B5EF4-FFF2-40B4-BE49-F238E27FC236}">
                <a16:creationId xmlns:a16="http://schemas.microsoft.com/office/drawing/2014/main" id="{F56E33FF-B68F-4549-A832-38CFFBA4A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3484" y="3785608"/>
            <a:ext cx="9350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52">
            <a:extLst>
              <a:ext uri="{FF2B5EF4-FFF2-40B4-BE49-F238E27FC236}">
                <a16:creationId xmlns:a16="http://schemas.microsoft.com/office/drawing/2014/main" id="{22AAFF85-E808-4260-8698-27DB95CCE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3484" y="4001508"/>
            <a:ext cx="9350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53">
            <a:extLst>
              <a:ext uri="{FF2B5EF4-FFF2-40B4-BE49-F238E27FC236}">
                <a16:creationId xmlns:a16="http://schemas.microsoft.com/office/drawing/2014/main" id="{B70B6C46-6AAE-42F3-A1DE-C5F7005A5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3484" y="4218995"/>
            <a:ext cx="9350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54">
            <a:extLst>
              <a:ext uri="{FF2B5EF4-FFF2-40B4-BE49-F238E27FC236}">
                <a16:creationId xmlns:a16="http://schemas.microsoft.com/office/drawing/2014/main" id="{C43DCF80-2F76-4330-BA7C-FE575E91B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3484" y="4434895"/>
            <a:ext cx="9350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640750C8-3DEC-4CB1-99F1-B08446C6C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3484" y="4650795"/>
            <a:ext cx="9350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56">
            <a:extLst>
              <a:ext uri="{FF2B5EF4-FFF2-40B4-BE49-F238E27FC236}">
                <a16:creationId xmlns:a16="http://schemas.microsoft.com/office/drawing/2014/main" id="{501E84E2-001B-419C-B734-2886264E8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3484" y="4866695"/>
            <a:ext cx="9350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DBB7F973-1FF2-4B5F-8CBF-B081F7190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484" y="3785608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32" name="Line 64">
            <a:extLst>
              <a:ext uri="{FF2B5EF4-FFF2-40B4-BE49-F238E27FC236}">
                <a16:creationId xmlns:a16="http://schemas.microsoft.com/office/drawing/2014/main" id="{E229BCC7-FDB1-4CF2-9571-A7FBF01B2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0519" y="3592919"/>
            <a:ext cx="79296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54">
            <a:extLst>
              <a:ext uri="{FF2B5EF4-FFF2-40B4-BE49-F238E27FC236}">
                <a16:creationId xmlns:a16="http://schemas.microsoft.com/office/drawing/2014/main" id="{64B62DB1-5B24-412D-9D06-55D277B05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3484" y="5300083"/>
            <a:ext cx="9350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55">
            <a:extLst>
              <a:ext uri="{FF2B5EF4-FFF2-40B4-BE49-F238E27FC236}">
                <a16:creationId xmlns:a16="http://schemas.microsoft.com/office/drawing/2014/main" id="{19D940F8-BB63-455E-B2E6-410302C10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3484" y="5515983"/>
            <a:ext cx="9350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56">
            <a:extLst>
              <a:ext uri="{FF2B5EF4-FFF2-40B4-BE49-F238E27FC236}">
                <a16:creationId xmlns:a16="http://schemas.microsoft.com/office/drawing/2014/main" id="{CC134005-C62A-4DA6-AF14-28BD2C1ED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3484" y="5731883"/>
            <a:ext cx="9350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57">
            <a:extLst>
              <a:ext uri="{FF2B5EF4-FFF2-40B4-BE49-F238E27FC236}">
                <a16:creationId xmlns:a16="http://schemas.microsoft.com/office/drawing/2014/main" id="{2651E548-BA78-4FF9-86D1-F97FB8007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3484" y="5947783"/>
            <a:ext cx="9350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35">
            <a:extLst>
              <a:ext uri="{FF2B5EF4-FFF2-40B4-BE49-F238E27FC236}">
                <a16:creationId xmlns:a16="http://schemas.microsoft.com/office/drawing/2014/main" id="{EE38AAA3-48E4-4524-BFCC-B496EC636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6734" y="2160767"/>
            <a:ext cx="767061" cy="45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num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B3074C45-5912-4601-81C5-498C65C8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437" y="2683848"/>
            <a:ext cx="431783" cy="45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p</a:t>
            </a:r>
          </a:p>
        </p:txBody>
      </p:sp>
      <p:grpSp>
        <p:nvGrpSpPr>
          <p:cNvPr id="41" name="组合 46">
            <a:extLst>
              <a:ext uri="{FF2B5EF4-FFF2-40B4-BE49-F238E27FC236}">
                <a16:creationId xmlns:a16="http://schemas.microsoft.com/office/drawing/2014/main" id="{8B7E4FA0-AC0C-484D-8194-72E67562428B}"/>
              </a:ext>
            </a:extLst>
          </p:cNvPr>
          <p:cNvGrpSpPr>
            <a:grpSpLocks/>
          </p:cNvGrpSpPr>
          <p:nvPr/>
        </p:nvGrpSpPr>
        <p:grpSpPr bwMode="auto">
          <a:xfrm>
            <a:off x="3379078" y="2108315"/>
            <a:ext cx="3687656" cy="4061551"/>
            <a:chOff x="2131719" y="1505511"/>
            <a:chExt cx="3687798" cy="4061091"/>
          </a:xfrm>
        </p:grpSpPr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A894DF2A-9F69-445A-8214-44827EBDE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2030" y="2388434"/>
              <a:ext cx="23206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65">
              <a:extLst>
                <a:ext uri="{FF2B5EF4-FFF2-40B4-BE49-F238E27FC236}">
                  <a16:creationId xmlns:a16="http://schemas.microsoft.com/office/drawing/2014/main" id="{78586B83-221D-4607-AE85-DEB6E8F4A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9312" y="4479453"/>
              <a:ext cx="7411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r>
                <a:rPr lang="en-US" altLang="zh-CN" dirty="0"/>
                <a:t>          </a:t>
              </a:r>
              <a:endParaRPr lang="zh-CN" altLang="en-US" dirty="0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4A9C1C3-478C-45C2-8A50-28942A962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1719" y="1505511"/>
              <a:ext cx="3687798" cy="4061091"/>
              <a:chOff x="2131719" y="1505511"/>
              <a:chExt cx="3687798" cy="4061091"/>
            </a:xfrm>
          </p:grpSpPr>
          <p:sp>
            <p:nvSpPr>
              <p:cNvPr id="47" name="Rectangle 33">
                <a:extLst>
                  <a:ext uri="{FF2B5EF4-FFF2-40B4-BE49-F238E27FC236}">
                    <a16:creationId xmlns:a16="http://schemas.microsoft.com/office/drawing/2014/main" id="{CAFF57F3-53A4-417D-8B8F-8145813D0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4093" y="1505511"/>
                <a:ext cx="1105424" cy="1150937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Line 34">
                <a:extLst>
                  <a:ext uri="{FF2B5EF4-FFF2-40B4-BE49-F238E27FC236}">
                    <a16:creationId xmlns:a16="http://schemas.microsoft.com/office/drawing/2014/main" id="{41B6CE4D-5724-448A-89D7-27A1CC2D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017" y="2086844"/>
                <a:ext cx="107950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40">
                <a:extLst>
                  <a:ext uri="{FF2B5EF4-FFF2-40B4-BE49-F238E27FC236}">
                    <a16:creationId xmlns:a16="http://schemas.microsoft.com/office/drawing/2014/main" id="{37E2C8CF-09B5-46B2-867B-CA399B170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0488" y="2388434"/>
                <a:ext cx="0" cy="209101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  <p:sp>
            <p:nvSpPr>
              <p:cNvPr id="50" name="Rectangle 63">
                <a:extLst>
                  <a:ext uri="{FF2B5EF4-FFF2-40B4-BE49-F238E27FC236}">
                    <a16:creationId xmlns:a16="http://schemas.microsoft.com/office/drawing/2014/main" id="{E92BF744-B513-47F8-89B5-9D245145A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485" y="4484121"/>
                <a:ext cx="940326" cy="1082481"/>
              </a:xfrm>
              <a:prstGeom prst="rect">
                <a:avLst/>
              </a:prstGeom>
              <a:solidFill>
                <a:srgbClr val="CCCC00">
                  <a:alpha val="50000"/>
                </a:srgbClr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Text Box 66">
                <a:extLst>
                  <a:ext uri="{FF2B5EF4-FFF2-40B4-BE49-F238E27FC236}">
                    <a16:creationId xmlns:a16="http://schemas.microsoft.com/office/drawing/2014/main" id="{4F2887BA-990C-4376-A563-92B7DC908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1719" y="4312751"/>
                <a:ext cx="6477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dirty="0"/>
                  <a:t>3826</a:t>
                </a:r>
              </a:p>
            </p:txBody>
          </p:sp>
        </p:grpSp>
      </p:grpSp>
      <p:sp>
        <p:nvSpPr>
          <p:cNvPr id="42" name="Text Box 38">
            <a:extLst>
              <a:ext uri="{FF2B5EF4-FFF2-40B4-BE49-F238E27FC236}">
                <a16:creationId xmlns:a16="http://schemas.microsoft.com/office/drawing/2014/main" id="{82A641EB-E6DF-464D-AA2F-3F24B689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481" y="2750039"/>
            <a:ext cx="821126" cy="45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3826</a:t>
            </a:r>
          </a:p>
        </p:txBody>
      </p:sp>
      <p:sp>
        <p:nvSpPr>
          <p:cNvPr id="43" name="Text Box 37">
            <a:extLst>
              <a:ext uri="{FF2B5EF4-FFF2-40B4-BE49-F238E27FC236}">
                <a16:creationId xmlns:a16="http://schemas.microsoft.com/office/drawing/2014/main" id="{F7131E48-C42F-4081-98E4-F9F67FD3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978" y="2186476"/>
            <a:ext cx="792132" cy="45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51" name="Text Box 45">
            <a:extLst>
              <a:ext uri="{FF2B5EF4-FFF2-40B4-BE49-F238E27FC236}">
                <a16:creationId xmlns:a16="http://schemas.microsoft.com/office/drawing/2014/main" id="{A75EA2D6-71C0-43B1-8A68-4BEF4E41D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51" y="3612403"/>
            <a:ext cx="6159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Marry</a:t>
            </a:r>
          </a:p>
        </p:txBody>
      </p:sp>
      <p:sp>
        <p:nvSpPr>
          <p:cNvPr id="53" name="Text Box 45">
            <a:extLst>
              <a:ext uri="{FF2B5EF4-FFF2-40B4-BE49-F238E27FC236}">
                <a16:creationId xmlns:a16="http://schemas.microsoft.com/office/drawing/2014/main" id="{757358CA-BE87-49DD-A696-6E6A3731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51" y="5113423"/>
            <a:ext cx="6159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Marry</a:t>
            </a:r>
          </a:p>
        </p:txBody>
      </p:sp>
    </p:spTree>
    <p:extLst>
      <p:ext uri="{BB962C8B-B14F-4D97-AF65-F5344CB8AC3E}">
        <p14:creationId xmlns:p14="http://schemas.microsoft.com/office/powerpoint/2010/main" val="190186485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033" y="274638"/>
            <a:ext cx="6731863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ea typeface="黑体" pitchFamily="49" charset="-122"/>
              </a:rPr>
              <a:t>第</a:t>
            </a:r>
            <a:r>
              <a:rPr lang="en-US" altLang="zh-CN" sz="4000" dirty="0">
                <a:solidFill>
                  <a:schemeClr val="tx1"/>
                </a:solidFill>
                <a:ea typeface="黑体" pitchFamily="49" charset="-122"/>
              </a:rPr>
              <a:t>5</a:t>
            </a:r>
            <a:r>
              <a:rPr lang="zh-CN" altLang="en-US" sz="4000" dirty="0">
                <a:solidFill>
                  <a:schemeClr val="tx1"/>
                </a:solidFill>
                <a:ea typeface="黑体" pitchFamily="49" charset="-122"/>
              </a:rPr>
              <a:t>章  堆与拷贝构造函数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8062" y="1743959"/>
            <a:ext cx="7307876" cy="443059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+mj-ea"/>
              </a:rPr>
              <a:t>本章内容：</a:t>
            </a:r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600" dirty="0"/>
              <a:t>在堆中构造对象</a:t>
            </a:r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600" dirty="0"/>
              <a:t>拷贝构造函数</a:t>
            </a:r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600" dirty="0"/>
              <a:t>默认的拷贝构造函数</a:t>
            </a:r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600" dirty="0"/>
              <a:t>临时对象和无名对象</a:t>
            </a:r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600" dirty="0"/>
              <a:t>构造函数用于类型转换</a:t>
            </a:r>
          </a:p>
        </p:txBody>
      </p:sp>
      <p:sp>
        <p:nvSpPr>
          <p:cNvPr id="1331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220160E-113A-4814-AA6B-A950E5BBC0B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13572-2582-4566-8936-D204488E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552996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4E32B-6509-4624-9866-C0A42A1715D0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17:34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5.3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默认的拷贝构造函数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63F3B9-6CF4-E94A-98DA-10393CF60C6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9D5E54BF-4960-42A5-BEDB-33BB1EE2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7" y="1659117"/>
            <a:ext cx="7673008" cy="4697233"/>
          </a:xfrm>
        </p:spPr>
        <p:txBody>
          <a:bodyPr>
            <a:normAutofit fontScale="92500" lnSpcReduction="20000"/>
          </a:bodyPr>
          <a:lstStyle/>
          <a:p>
            <a:pPr marL="268288" indent="-268288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默认的拷贝构造函数，只是按照成员定义的顺序复制每个成员，不复制额外资源</a:t>
            </a:r>
            <a:endParaRPr lang="en-US" altLang="zh-CN" sz="2800" dirty="0"/>
          </a:p>
          <a:p>
            <a:pPr marL="268288" indent="-268288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若成员中包含对象，则会调用该对象所在类的拷贝构造函数，若未定义，则使用默认的</a:t>
            </a:r>
            <a:endParaRPr lang="en-US" altLang="zh-CN" sz="2800" dirty="0"/>
          </a:p>
          <a:p>
            <a:pPr marL="563562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class  Student{                      </a:t>
            </a:r>
          </a:p>
          <a:p>
            <a:pPr marL="563562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public:                            </a:t>
            </a:r>
          </a:p>
          <a:p>
            <a:pPr marL="563562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      ……</a:t>
            </a:r>
          </a:p>
          <a:p>
            <a:pPr marL="563562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protected:</a:t>
            </a:r>
          </a:p>
          <a:p>
            <a:pPr marL="563562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      int  n;</a:t>
            </a:r>
          </a:p>
          <a:p>
            <a:pPr marL="563562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      </a:t>
            </a:r>
            <a:r>
              <a:rPr lang="en-US" altLang="zh-CN" sz="2200" dirty="0" err="1">
                <a:solidFill>
                  <a:srgbClr val="CC00CC"/>
                </a:solidFill>
              </a:rPr>
              <a:t>Tdate</a:t>
            </a:r>
            <a:r>
              <a:rPr lang="en-US" altLang="zh-CN" sz="2200" dirty="0">
                <a:solidFill>
                  <a:srgbClr val="CC00CC"/>
                </a:solidFill>
              </a:rPr>
              <a:t>   birthday;</a:t>
            </a:r>
          </a:p>
          <a:p>
            <a:pPr marL="561975" lvl="1" indent="-2381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};</a:t>
            </a:r>
            <a:endParaRPr lang="zh-CN" altLang="en-US" sz="2200" dirty="0">
              <a:solidFill>
                <a:srgbClr val="0070C0"/>
              </a:solidFill>
            </a:endParaRPr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3602DCA7-7CBE-46CB-9259-B002D76BF0AB}"/>
              </a:ext>
            </a:extLst>
          </p:cNvPr>
          <p:cNvSpPr txBox="1">
            <a:spLocks/>
          </p:cNvSpPr>
          <p:nvPr/>
        </p:nvSpPr>
        <p:spPr>
          <a:xfrm>
            <a:off x="4228955" y="3794257"/>
            <a:ext cx="3246501" cy="2441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3562" lvl="1" indent="0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</a:rPr>
              <a:t>fn</a:t>
            </a:r>
            <a:r>
              <a:rPr lang="en-US" altLang="zh-CN" sz="2000" dirty="0">
                <a:solidFill>
                  <a:srgbClr val="0000FF"/>
                </a:solidFill>
              </a:rPr>
              <a:t>(Student ss)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561975" lvl="1" indent="-23813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{</a:t>
            </a:r>
          </a:p>
          <a:p>
            <a:pPr marL="563562" lvl="1" indent="0">
              <a:lnSpc>
                <a:spcPct val="6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 </a:t>
            </a:r>
            <a:r>
              <a:rPr lang="en-US" altLang="zh-CN" sz="2000" dirty="0" err="1">
                <a:solidFill>
                  <a:srgbClr val="0000FF"/>
                </a:solidFill>
              </a:rPr>
              <a:t>ss.Disp</a:t>
            </a:r>
            <a:r>
              <a:rPr lang="en-US" altLang="zh-CN" sz="2000" dirty="0">
                <a:solidFill>
                  <a:srgbClr val="0000FF"/>
                </a:solidFill>
              </a:rPr>
              <a:t>();</a:t>
            </a:r>
          </a:p>
          <a:p>
            <a:pPr marL="561975" lvl="1" indent="-23813">
              <a:lnSpc>
                <a:spcPct val="6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}</a:t>
            </a:r>
          </a:p>
          <a:p>
            <a:pPr marL="563562" lvl="1" indent="0">
              <a:lnSpc>
                <a:spcPct val="7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int main()</a:t>
            </a:r>
          </a:p>
          <a:p>
            <a:pPr marL="561975" lvl="1" indent="-23813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{</a:t>
            </a:r>
          </a:p>
          <a:p>
            <a:pPr marL="563562" lvl="1" indent="0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Student  s;</a:t>
            </a:r>
          </a:p>
          <a:p>
            <a:pPr marL="563562" lvl="1" indent="0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</a:rPr>
              <a:t>fn</a:t>
            </a:r>
            <a:r>
              <a:rPr lang="en-US" altLang="zh-CN" sz="2000" dirty="0">
                <a:solidFill>
                  <a:srgbClr val="0000FF"/>
                </a:solidFill>
              </a:rPr>
              <a:t>(s);</a:t>
            </a:r>
          </a:p>
          <a:p>
            <a:pPr marL="563562" lvl="1" indent="0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return 0;  </a:t>
            </a:r>
          </a:p>
          <a:p>
            <a:pPr marL="561975" lvl="1" indent="-23813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}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标注: 弯曲线形 3">
            <a:extLst>
              <a:ext uri="{FF2B5EF4-FFF2-40B4-BE49-F238E27FC236}">
                <a16:creationId xmlns:a16="http://schemas.microsoft.com/office/drawing/2014/main" id="{1E67BBB2-13C5-4D02-9619-DDA9F4CA8616}"/>
              </a:ext>
            </a:extLst>
          </p:cNvPr>
          <p:cNvSpPr/>
          <p:nvPr/>
        </p:nvSpPr>
        <p:spPr>
          <a:xfrm>
            <a:off x="6721311" y="4074929"/>
            <a:ext cx="1421662" cy="992719"/>
          </a:xfrm>
          <a:prstGeom prst="borderCallout2">
            <a:avLst>
              <a:gd name="adj1" fmla="val 18750"/>
              <a:gd name="adj2" fmla="val -4845"/>
              <a:gd name="adj3" fmla="val 18750"/>
              <a:gd name="adj4" fmla="val -16667"/>
              <a:gd name="adj5" fmla="val -9375"/>
              <a:gd name="adj6" fmla="val -48045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拷贝构造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ss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时要拷贝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birthday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，需要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Tdate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的拷贝构造函数</a:t>
            </a:r>
          </a:p>
        </p:txBody>
      </p:sp>
    </p:spTree>
    <p:extLst>
      <p:ext uri="{BB962C8B-B14F-4D97-AF65-F5344CB8AC3E}">
        <p14:creationId xmlns:p14="http://schemas.microsoft.com/office/powerpoint/2010/main" val="41568328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4E32B-6509-4624-9866-C0A42A1715D0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17:34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5.4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临时对象和无名对象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74001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894956" y="3308576"/>
            <a:ext cx="1665825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33219" y="3248857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630348" y="3289836"/>
            <a:ext cx="1930433" cy="463846"/>
            <a:chOff x="1034211" y="1759748"/>
            <a:chExt cx="1828287" cy="464134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456669" y="1759748"/>
              <a:ext cx="1405829" cy="46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临时对象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1034211" y="1759748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54770" y="4304733"/>
            <a:ext cx="1665826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08378" y="4263458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45920" y="4311231"/>
            <a:ext cx="140967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无名对象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华文新魏" pitchFamily="2" charset="-122"/>
              <a:cs typeface="+mn-cs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30348" y="430473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118438" y="2139371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63F3B9-6CF4-E94A-98DA-10393CF60C6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3357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 animBg="1"/>
      <p:bldP spid="21" grpId="0"/>
      <p:bldP spid="22" grpId="0"/>
      <p:bldP spid="27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5.4.1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临时对象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3650" y="1659117"/>
            <a:ext cx="7661709" cy="4697233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当函数返回一个对象时，要复制出一个临时对象</a:t>
            </a:r>
            <a:endParaRPr lang="en-US" altLang="zh-CN" sz="2800" dirty="0"/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Student  </a:t>
            </a:r>
            <a:r>
              <a:rPr lang="en-US" altLang="zh-CN" sz="2400" dirty="0" err="1">
                <a:solidFill>
                  <a:srgbClr val="0070C0"/>
                </a:solidFill>
              </a:rPr>
              <a:t>fn</a:t>
            </a:r>
            <a:r>
              <a:rPr lang="en-US" altLang="zh-CN" sz="2400" dirty="0">
                <a:solidFill>
                  <a:srgbClr val="0070C0"/>
                </a:solidFill>
              </a:rPr>
              <a:t>() {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Student  </a:t>
            </a:r>
            <a:r>
              <a:rPr lang="en-US" altLang="zh-CN" sz="2400" dirty="0" err="1">
                <a:solidFill>
                  <a:srgbClr val="0070C0"/>
                </a:solidFill>
              </a:rPr>
              <a:t>ms</a:t>
            </a:r>
            <a:r>
              <a:rPr lang="en-US" altLang="zh-CN" sz="2400" dirty="0">
                <a:solidFill>
                  <a:srgbClr val="0070C0"/>
                </a:solidFill>
              </a:rPr>
              <a:t>("Randy");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return  </a:t>
            </a:r>
            <a:r>
              <a:rPr lang="en-US" altLang="zh-CN" sz="2400" dirty="0" err="1">
                <a:solidFill>
                  <a:srgbClr val="0070C0"/>
                </a:solidFill>
              </a:rPr>
              <a:t>ms</a:t>
            </a:r>
            <a:r>
              <a:rPr lang="en-US" altLang="zh-CN" sz="2400" dirty="0">
                <a:solidFill>
                  <a:srgbClr val="0070C0"/>
                </a:solidFill>
              </a:rPr>
              <a:t>;    </a:t>
            </a:r>
            <a:r>
              <a:rPr lang="en-US" altLang="zh-CN" sz="1900" dirty="0">
                <a:solidFill>
                  <a:srgbClr val="7030A0"/>
                </a:solidFill>
              </a:rPr>
              <a:t>//</a:t>
            </a:r>
            <a:r>
              <a:rPr lang="zh-CN" altLang="en-US" sz="1900" dirty="0">
                <a:solidFill>
                  <a:srgbClr val="7030A0"/>
                </a:solidFill>
              </a:rPr>
              <a:t>返回的不是</a:t>
            </a:r>
            <a:r>
              <a:rPr lang="en-US" altLang="zh-CN" sz="1900" dirty="0" err="1">
                <a:solidFill>
                  <a:srgbClr val="7030A0"/>
                </a:solidFill>
              </a:rPr>
              <a:t>ms</a:t>
            </a:r>
            <a:r>
              <a:rPr lang="zh-CN" altLang="en-US" sz="1900" dirty="0">
                <a:solidFill>
                  <a:srgbClr val="7030A0"/>
                </a:solidFill>
              </a:rPr>
              <a:t>，而是</a:t>
            </a:r>
            <a:r>
              <a:rPr lang="en-US" altLang="zh-CN" sz="1900" dirty="0" err="1">
                <a:solidFill>
                  <a:srgbClr val="7030A0"/>
                </a:solidFill>
              </a:rPr>
              <a:t>ms</a:t>
            </a:r>
            <a:r>
              <a:rPr lang="zh-CN" altLang="en-US" sz="1900" dirty="0">
                <a:solidFill>
                  <a:srgbClr val="7030A0"/>
                </a:solidFill>
              </a:rPr>
              <a:t>的复制品</a:t>
            </a:r>
            <a:r>
              <a:rPr lang="en-US" altLang="zh-CN" sz="1900" dirty="0">
                <a:solidFill>
                  <a:srgbClr val="7030A0"/>
                </a:solidFill>
              </a:rPr>
              <a:t>—</a:t>
            </a:r>
            <a:r>
              <a:rPr lang="zh-CN" altLang="en-US" sz="1900" dirty="0">
                <a:solidFill>
                  <a:srgbClr val="7030A0"/>
                </a:solidFill>
              </a:rPr>
              <a:t>临时对象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临时对象的生存期，是产生它的表达式的计算期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  main()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Student s;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s=</a:t>
            </a:r>
            <a:r>
              <a:rPr lang="en-US" altLang="zh-CN" sz="2400" dirty="0" err="1">
                <a:solidFill>
                  <a:srgbClr val="0070C0"/>
                </a:solidFill>
              </a:rPr>
              <a:t>fn</a:t>
            </a:r>
            <a:r>
              <a:rPr lang="en-US" altLang="zh-CN" sz="2400" dirty="0">
                <a:solidFill>
                  <a:srgbClr val="0070C0"/>
                </a:solidFill>
              </a:rPr>
              <a:t>();       </a:t>
            </a:r>
            <a:r>
              <a:rPr lang="en-US" altLang="zh-CN" sz="1800" dirty="0">
                <a:solidFill>
                  <a:srgbClr val="7030A0"/>
                </a:solidFill>
              </a:rPr>
              <a:t>//</a:t>
            </a:r>
            <a:r>
              <a:rPr lang="zh-CN" altLang="en-US" sz="1800" dirty="0">
                <a:solidFill>
                  <a:srgbClr val="7030A0"/>
                </a:solidFill>
              </a:rPr>
              <a:t>临时对象赋值给</a:t>
            </a:r>
            <a:r>
              <a:rPr lang="en-US" altLang="zh-CN" sz="1800" dirty="0">
                <a:solidFill>
                  <a:srgbClr val="7030A0"/>
                </a:solidFill>
              </a:rPr>
              <a:t>s</a:t>
            </a:r>
            <a:r>
              <a:rPr lang="zh-CN" altLang="en-US" sz="1800" dirty="0">
                <a:solidFill>
                  <a:srgbClr val="7030A0"/>
                </a:solidFill>
              </a:rPr>
              <a:t>，赋值结束，临时对象消失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</a:rPr>
              <a:t>Student &amp;</a:t>
            </a:r>
            <a:r>
              <a:rPr lang="en-US" altLang="zh-CN" sz="2400" dirty="0" err="1">
                <a:solidFill>
                  <a:srgbClr val="0070C0"/>
                </a:solidFill>
              </a:rPr>
              <a:t>rs</a:t>
            </a:r>
            <a:r>
              <a:rPr lang="en-US" altLang="zh-CN" sz="2400" dirty="0">
                <a:solidFill>
                  <a:srgbClr val="0070C0"/>
                </a:solidFill>
              </a:rPr>
              <a:t>=</a:t>
            </a:r>
            <a:r>
              <a:rPr lang="en-US" altLang="zh-CN" sz="2400" dirty="0" err="1">
                <a:solidFill>
                  <a:srgbClr val="0070C0"/>
                </a:solidFill>
              </a:rPr>
              <a:t>fn</a:t>
            </a:r>
            <a:r>
              <a:rPr lang="en-US" altLang="zh-CN" sz="2400" dirty="0">
                <a:solidFill>
                  <a:srgbClr val="0070C0"/>
                </a:solidFill>
              </a:rPr>
              <a:t>(); </a:t>
            </a:r>
            <a:r>
              <a:rPr lang="en-US" altLang="zh-CN" sz="1800" dirty="0">
                <a:solidFill>
                  <a:srgbClr val="7030A0"/>
                </a:solidFill>
              </a:rPr>
              <a:t>//</a:t>
            </a:r>
            <a:r>
              <a:rPr lang="zh-CN" altLang="en-US" sz="1800" dirty="0">
                <a:solidFill>
                  <a:srgbClr val="7030A0"/>
                </a:solidFill>
              </a:rPr>
              <a:t>初始化结束，临时对象消失，使用引用出问题</a:t>
            </a:r>
            <a:r>
              <a:rPr lang="en-US" altLang="zh-CN" sz="1800" dirty="0">
                <a:solidFill>
                  <a:srgbClr val="7030A0"/>
                </a:solidFill>
              </a:rPr>
              <a:t> 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return 0;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   </a:t>
            </a: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(wjp47.cpp)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268288" indent="-268288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zh-CN" altLang="en-US" sz="2600" dirty="0">
              <a:solidFill>
                <a:srgbClr val="7030A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7430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5.4.1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临时对象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3650" y="1753496"/>
            <a:ext cx="7661709" cy="4602854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Student  fn1() {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Student  </a:t>
            </a:r>
            <a:r>
              <a:rPr lang="en-US" altLang="zh-CN" sz="2400" dirty="0" err="1">
                <a:solidFill>
                  <a:srgbClr val="0070C0"/>
                </a:solidFill>
              </a:rPr>
              <a:t>ms</a:t>
            </a:r>
            <a:r>
              <a:rPr lang="en-US" altLang="zh-CN" sz="2400" dirty="0">
                <a:solidFill>
                  <a:srgbClr val="0070C0"/>
                </a:solidFill>
              </a:rPr>
              <a:t>("Randy");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return  </a:t>
            </a:r>
            <a:r>
              <a:rPr lang="en-US" altLang="zh-CN" sz="2400" dirty="0" err="1">
                <a:solidFill>
                  <a:srgbClr val="0070C0"/>
                </a:solidFill>
              </a:rPr>
              <a:t>ms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 fn2(Student&amp; s){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……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  main() {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Student s;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int n;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n=fn2(fn1())+1;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赋值结束时临时对象才消失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lvl="1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</a:rPr>
              <a:t>return 0;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 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(wjp48.cpp)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80210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5.4.2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无名对象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7250" y="1659117"/>
            <a:ext cx="7572375" cy="469723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直接调用构造函数将产生无名对象</a:t>
            </a:r>
          </a:p>
          <a:p>
            <a:pPr marL="361950" lvl="1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Student("Randy");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产生无名对象，但并未使用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无名对象可以使用：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wjp49.cpp)</a:t>
            </a:r>
            <a:endParaRPr lang="zh-CN" altLang="en-US" sz="2400" dirty="0"/>
          </a:p>
          <a:p>
            <a:pPr marL="628650"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 main() {</a:t>
            </a:r>
          </a:p>
          <a:p>
            <a:pPr marL="628650"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</a:t>
            </a:r>
            <a:r>
              <a:rPr lang="en-US" altLang="zh-CN" sz="2400" dirty="0">
                <a:solidFill>
                  <a:srgbClr val="00B0F0"/>
                </a:solidFill>
              </a:rPr>
              <a:t>void </a:t>
            </a:r>
            <a:r>
              <a:rPr lang="en-US" altLang="zh-CN" sz="2400" dirty="0" err="1">
                <a:solidFill>
                  <a:srgbClr val="00B0F0"/>
                </a:solidFill>
              </a:rPr>
              <a:t>fn</a:t>
            </a:r>
            <a:r>
              <a:rPr lang="en-US" altLang="zh-CN" sz="2400" dirty="0">
                <a:solidFill>
                  <a:srgbClr val="00B0F0"/>
                </a:solidFill>
              </a:rPr>
              <a:t>(Student&amp;);</a:t>
            </a:r>
            <a:endParaRPr lang="zh-CN" altLang="en-US" sz="2400" dirty="0">
              <a:solidFill>
                <a:srgbClr val="00B0F0"/>
              </a:solidFill>
            </a:endParaRPr>
          </a:p>
          <a:p>
            <a:pPr marL="628650"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Student &amp;</a:t>
            </a:r>
            <a:r>
              <a:rPr lang="en-US" altLang="zh-CN" sz="2400" dirty="0" err="1">
                <a:solidFill>
                  <a:srgbClr val="0070C0"/>
                </a:solidFill>
              </a:rPr>
              <a:t>rs</a:t>
            </a:r>
            <a:r>
              <a:rPr lang="en-US" altLang="zh-CN" sz="2400" dirty="0">
                <a:solidFill>
                  <a:srgbClr val="0070C0"/>
                </a:solidFill>
              </a:rPr>
              <a:t>=Student("Randy");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用法1</a:t>
            </a:r>
          </a:p>
          <a:p>
            <a:pPr marL="628650"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Student s=Student("Mary");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用法2</a:t>
            </a:r>
            <a:r>
              <a:rPr lang="en-US" altLang="zh-CN" sz="2000" dirty="0">
                <a:solidFill>
                  <a:srgbClr val="7030A0"/>
                </a:solidFill>
              </a:rPr>
              <a:t>, </a:t>
            </a:r>
            <a:r>
              <a:rPr lang="zh-CN" altLang="en-US" sz="2000" dirty="0">
                <a:solidFill>
                  <a:srgbClr val="7030A0"/>
                </a:solidFill>
              </a:rPr>
              <a:t>同</a:t>
            </a:r>
            <a:r>
              <a:rPr lang="en-US" altLang="zh-CN" sz="2000" dirty="0">
                <a:solidFill>
                  <a:srgbClr val="7030A0"/>
                </a:solidFill>
              </a:rPr>
              <a:t>Student s(“Mary”);</a:t>
            </a:r>
          </a:p>
          <a:p>
            <a:pPr marL="628650"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</a:t>
            </a:r>
            <a:r>
              <a:rPr lang="en-US" altLang="zh-CN" sz="2400" dirty="0" err="1">
                <a:solidFill>
                  <a:srgbClr val="0070C0"/>
                </a:solidFill>
              </a:rPr>
              <a:t>fn</a:t>
            </a:r>
            <a:r>
              <a:rPr lang="en-US" altLang="zh-CN" sz="2400" dirty="0">
                <a:solidFill>
                  <a:srgbClr val="0070C0"/>
                </a:solidFill>
              </a:rPr>
              <a:t>(Student("Voss"));  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用法3</a:t>
            </a:r>
          </a:p>
          <a:p>
            <a:pPr marL="628650"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return 0;</a:t>
            </a:r>
          </a:p>
          <a:p>
            <a:pPr marL="628650"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r>
              <a:rPr lang="en-US" altLang="zh-CN" sz="2000" dirty="0">
                <a:solidFill>
                  <a:srgbClr val="0070C0"/>
                </a:solidFill>
              </a:rPr>
              <a:t>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析构</a:t>
            </a:r>
            <a:r>
              <a:rPr lang="en-US" altLang="zh-CN" sz="2000" dirty="0">
                <a:solidFill>
                  <a:srgbClr val="7030A0"/>
                </a:solidFill>
              </a:rPr>
              <a:t>s</a:t>
            </a:r>
            <a:r>
              <a:rPr lang="zh-CN" altLang="en-US" sz="2000" dirty="0">
                <a:solidFill>
                  <a:srgbClr val="7030A0"/>
                </a:solidFill>
              </a:rPr>
              <a:t>和两个无名对象</a:t>
            </a:r>
            <a:endParaRPr lang="zh-CN" altLang="en-US" sz="2600" dirty="0">
              <a:solidFill>
                <a:srgbClr val="7030A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270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4E32B-6509-4624-9866-C0A42A1715D0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17:34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5.5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构造函数用于类型转换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63F3B9-6CF4-E94A-98DA-10393CF60C6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C47EAD88-057D-4253-B219-3D99D2D3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50" y="1659117"/>
            <a:ext cx="7414284" cy="46972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构造函数可用于类型转换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ea typeface="+mj-ea"/>
              </a:rPr>
              <a:t>    </a:t>
            </a:r>
            <a:r>
              <a:rPr lang="zh-CN" altLang="en-US" sz="2600" dirty="0">
                <a:ea typeface="+mj-ea"/>
              </a:rPr>
              <a:t>设：</a:t>
            </a:r>
            <a:endParaRPr lang="en-US" altLang="zh-CN" sz="2600" dirty="0">
              <a:ea typeface="+mj-ea"/>
            </a:endParaRPr>
          </a:p>
          <a:p>
            <a:pPr marL="8953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Student</a:t>
            </a:r>
            <a:r>
              <a:rPr lang="zh-CN" altLang="en-US" sz="2400" dirty="0"/>
              <a:t>类有构造函数：</a:t>
            </a:r>
            <a:r>
              <a:rPr lang="en-US" altLang="zh-CN" sz="2400" dirty="0">
                <a:solidFill>
                  <a:srgbClr val="0070C0"/>
                </a:solidFill>
              </a:rPr>
              <a:t>Student(char*);</a:t>
            </a:r>
          </a:p>
          <a:p>
            <a:pPr marL="895350" lvl="2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dirty="0"/>
              <a:t>函数</a:t>
            </a:r>
            <a:r>
              <a:rPr lang="en-US" altLang="zh-CN" dirty="0" err="1"/>
              <a:t>fn</a:t>
            </a:r>
            <a:r>
              <a:rPr lang="en-US" altLang="zh-CN" dirty="0"/>
              <a:t>()</a:t>
            </a:r>
            <a:r>
              <a:rPr lang="zh-CN" altLang="en-US" dirty="0"/>
              <a:t>的原型是：</a:t>
            </a:r>
            <a:r>
              <a:rPr lang="en-US" altLang="zh-CN" dirty="0">
                <a:solidFill>
                  <a:srgbClr val="0070C0"/>
                </a:solidFill>
              </a:rPr>
              <a:t>void </a:t>
            </a:r>
            <a:r>
              <a:rPr lang="en-US" altLang="zh-CN" dirty="0" err="1">
                <a:solidFill>
                  <a:srgbClr val="0070C0"/>
                </a:solidFill>
              </a:rPr>
              <a:t>fn</a:t>
            </a:r>
            <a:r>
              <a:rPr lang="en-US" altLang="zh-CN" dirty="0">
                <a:solidFill>
                  <a:srgbClr val="0070C0"/>
                </a:solidFill>
              </a:rPr>
              <a:t>(Student s);</a:t>
            </a:r>
          </a:p>
          <a:p>
            <a:pPr lvl="1" indent="-560388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600" dirty="0"/>
              <a:t>  则： </a:t>
            </a:r>
            <a:endParaRPr lang="en-US" altLang="zh-CN" sz="2600" dirty="0"/>
          </a:p>
          <a:p>
            <a:pPr lvl="1" indent="-295275">
              <a:spcBef>
                <a:spcPts val="1200"/>
              </a:spcBef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</a:rPr>
              <a:t>  </a:t>
            </a:r>
            <a:r>
              <a:rPr lang="en-US" altLang="zh-CN" sz="2600" dirty="0" err="1">
                <a:solidFill>
                  <a:srgbClr val="0070C0"/>
                </a:solidFill>
              </a:rPr>
              <a:t>fn</a:t>
            </a:r>
            <a:r>
              <a:rPr lang="en-US" altLang="zh-CN" sz="2600" dirty="0">
                <a:solidFill>
                  <a:srgbClr val="0070C0"/>
                </a:solidFill>
              </a:rPr>
              <a:t>("Jenny");  </a:t>
            </a:r>
            <a:r>
              <a:rPr lang="zh-CN" altLang="en-US" sz="2600" dirty="0"/>
              <a:t>等价于</a:t>
            </a:r>
            <a:r>
              <a:rPr lang="en-US" altLang="zh-CN" sz="2600" dirty="0"/>
              <a:t>:</a:t>
            </a:r>
            <a:r>
              <a:rPr lang="zh-CN" altLang="en-US" sz="2600" dirty="0"/>
              <a:t> </a:t>
            </a:r>
            <a:r>
              <a:rPr lang="en-US" altLang="zh-CN" sz="2600" dirty="0" err="1">
                <a:solidFill>
                  <a:srgbClr val="0070C0"/>
                </a:solidFill>
              </a:rPr>
              <a:t>fn</a:t>
            </a:r>
            <a:r>
              <a:rPr lang="en-US" altLang="zh-CN" sz="2600" dirty="0">
                <a:solidFill>
                  <a:srgbClr val="0070C0"/>
                </a:solidFill>
              </a:rPr>
              <a:t>(Student("Jenny"));</a:t>
            </a:r>
          </a:p>
          <a:p>
            <a:pPr lvl="1">
              <a:spcBef>
                <a:spcPts val="2400"/>
              </a:spcBef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(wjp50.cpp)</a:t>
            </a:r>
            <a:r>
              <a:rPr lang="en-US" altLang="zh-CN" sz="2600" dirty="0">
                <a:solidFill>
                  <a:srgbClr val="0070C0"/>
                </a:solidFill>
              </a:rPr>
              <a:t>   </a:t>
            </a:r>
            <a:r>
              <a:rPr lang="en-US" altLang="zh-CN" dirty="0">
                <a:solidFill>
                  <a:srgbClr val="0070C0"/>
                </a:solidFill>
              </a:rPr>
              <a:t>  </a:t>
            </a:r>
            <a:endParaRPr lang="zh-CN" altLang="en-US" sz="2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424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4E32B-6509-4624-9866-C0A42A1715D0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17:34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5.5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构造函数用于类型转换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63F3B9-6CF4-E94A-98DA-10393CF60C6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C47EAD88-057D-4253-B219-3D99D2D3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9" y="1733550"/>
            <a:ext cx="7777779" cy="4622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执行过程：</a:t>
            </a:r>
            <a:endParaRPr lang="en-US" altLang="zh-CN" sz="2800" dirty="0"/>
          </a:p>
          <a:p>
            <a:pPr marL="806450" lvl="1" indent="-268288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/>
              <a:t>先寻找严格匹配的</a:t>
            </a:r>
            <a:r>
              <a:rPr lang="zh-CN" altLang="en-US" sz="2400" dirty="0">
                <a:latin typeface="+mj-ea"/>
              </a:rPr>
              <a:t>函数：</a:t>
            </a:r>
            <a:r>
              <a:rPr lang="en-US" altLang="zh-CN" sz="2400" dirty="0" err="1"/>
              <a:t>fn</a:t>
            </a:r>
            <a:r>
              <a:rPr lang="en-US" altLang="zh-CN" sz="2400" dirty="0"/>
              <a:t>(char*)</a:t>
            </a:r>
            <a:r>
              <a:rPr lang="zh-CN" altLang="en-US" sz="2400" dirty="0">
                <a:latin typeface="+mj-ea"/>
              </a:rPr>
              <a:t>，没有</a:t>
            </a:r>
            <a:endParaRPr lang="en-US" altLang="zh-CN" sz="2400" dirty="0"/>
          </a:p>
          <a:p>
            <a:pPr marL="806450" lvl="1" indent="-268288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/>
              <a:t>再看能不能由字符指针构造一个</a:t>
            </a:r>
            <a:r>
              <a:rPr lang="en-US" altLang="zh-CN" sz="2400" dirty="0" err="1"/>
              <a:t>fn</a:t>
            </a:r>
            <a:r>
              <a:rPr lang="zh-CN" altLang="en-US" sz="2400" dirty="0"/>
              <a:t>需要的对象？若能，则调用构造函数生成对象作为</a:t>
            </a:r>
            <a:r>
              <a:rPr lang="en-US" altLang="zh-CN" sz="2400" dirty="0" err="1"/>
              <a:t>fn</a:t>
            </a:r>
            <a:r>
              <a:rPr lang="en-US" altLang="zh-CN" sz="2400" dirty="0"/>
              <a:t>()</a:t>
            </a:r>
            <a:r>
              <a:rPr lang="zh-CN" altLang="en-US" sz="2400" dirty="0"/>
              <a:t>函数的虚参，相当于：</a:t>
            </a:r>
            <a:r>
              <a:rPr lang="en-US" altLang="zh-CN" sz="2400" dirty="0" err="1">
                <a:solidFill>
                  <a:srgbClr val="0070C0"/>
                </a:solidFill>
              </a:rPr>
              <a:t>fn</a:t>
            </a:r>
            <a:r>
              <a:rPr lang="en-US" altLang="zh-CN" sz="2400" dirty="0">
                <a:solidFill>
                  <a:srgbClr val="0070C0"/>
                </a:solidFill>
              </a:rPr>
              <a:t>(Student("Jenny"));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注意：</a:t>
            </a:r>
          </a:p>
          <a:p>
            <a:pPr lvl="1" indent="-204788">
              <a:lnSpc>
                <a:spcPct val="140000"/>
              </a:lnSpc>
              <a:spcBef>
                <a:spcPts val="300"/>
              </a:spcBef>
            </a:pPr>
            <a:r>
              <a:rPr lang="zh-CN" altLang="en-US" sz="2400" dirty="0"/>
              <a:t>只尝试含有一个参数的构造函数</a:t>
            </a:r>
          </a:p>
          <a:p>
            <a:pPr lvl="1" indent="-204788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若有歧义性，则放弃试探</a:t>
            </a:r>
          </a:p>
        </p:txBody>
      </p:sp>
    </p:spTree>
    <p:extLst>
      <p:ext uri="{BB962C8B-B14F-4D97-AF65-F5344CB8AC3E}">
        <p14:creationId xmlns:p14="http://schemas.microsoft.com/office/powerpoint/2010/main" val="20431519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4E32B-6509-4624-9866-C0A42A1715D0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17:34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5.5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构造函数用于类型转换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63F3B9-6CF4-E94A-98DA-10393CF60C6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C47EAD88-057D-4253-B219-3D99D2D3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9" y="1659117"/>
            <a:ext cx="7777779" cy="469723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latin typeface="+mj-ea"/>
                <a:ea typeface="+mj-ea"/>
              </a:rPr>
              <a:t>如：设有构造函数：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Student(char*)</a:t>
            </a:r>
            <a:r>
              <a:rPr lang="zh-CN" altLang="en-US" dirty="0">
                <a:solidFill>
                  <a:srgbClr val="0070C0"/>
                </a:solidFill>
              </a:rPr>
              <a:t> ；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Teacher(char*);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j-ea"/>
                <a:ea typeface="+mj-ea"/>
              </a:rPr>
              <a:t>则：</a:t>
            </a:r>
            <a:endParaRPr lang="en-US" altLang="zh-CN" sz="2800" dirty="0">
              <a:latin typeface="+mj-ea"/>
              <a:ea typeface="+mj-ea"/>
            </a:endParaRPr>
          </a:p>
          <a:p>
            <a:pPr marL="85725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 int  main() </a:t>
            </a:r>
          </a:p>
          <a:p>
            <a:pPr marL="85725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{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</a:t>
            </a:r>
            <a:r>
              <a:rPr lang="en-US" altLang="zh-CN" dirty="0">
                <a:solidFill>
                  <a:srgbClr val="00B0F0"/>
                </a:solidFill>
              </a:rPr>
              <a:t>void </a:t>
            </a:r>
            <a:r>
              <a:rPr lang="en-US" altLang="zh-CN" dirty="0" err="1">
                <a:solidFill>
                  <a:srgbClr val="00B0F0"/>
                </a:solidFill>
              </a:rPr>
              <a:t>fn</a:t>
            </a:r>
            <a:r>
              <a:rPr lang="en-US" altLang="zh-CN" dirty="0">
                <a:solidFill>
                  <a:srgbClr val="00B0F0"/>
                </a:solidFill>
              </a:rPr>
              <a:t>(Student s);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void </a:t>
            </a:r>
            <a:r>
              <a:rPr lang="en-US" altLang="zh-CN" dirty="0" err="1">
                <a:solidFill>
                  <a:srgbClr val="00B0F0"/>
                </a:solidFill>
              </a:rPr>
              <a:t>fn</a:t>
            </a:r>
            <a:r>
              <a:rPr lang="en-US" altLang="zh-CN" dirty="0">
                <a:solidFill>
                  <a:srgbClr val="00B0F0"/>
                </a:solidFill>
              </a:rPr>
              <a:t>(Teacher t);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</a:t>
            </a:r>
            <a:r>
              <a:rPr lang="en-US" altLang="zh-CN" dirty="0" err="1">
                <a:solidFill>
                  <a:srgbClr val="FF00FF"/>
                </a:solidFill>
              </a:rPr>
              <a:t>fn</a:t>
            </a:r>
            <a:r>
              <a:rPr lang="en-US" altLang="zh-CN" dirty="0">
                <a:solidFill>
                  <a:srgbClr val="FF00FF"/>
                </a:solidFill>
              </a:rPr>
              <a:t>("Richard");     </a:t>
            </a: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不能进行类型转换</a:t>
            </a:r>
            <a:endParaRPr lang="en-US" altLang="zh-CN" dirty="0">
              <a:solidFill>
                <a:srgbClr val="7030A0"/>
              </a:solidFill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return 0;</a:t>
            </a:r>
            <a:endParaRPr lang="zh-CN" altLang="en-US" dirty="0">
              <a:solidFill>
                <a:srgbClr val="0070C0"/>
              </a:solidFill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}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//wjp51.cpp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310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4E32B-6509-4624-9866-C0A42A1715D0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17:34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作  业</a:t>
            </a:r>
            <a:endParaRPr lang="zh-CN" altLang="en-US" b="1" dirty="0">
              <a:solidFill>
                <a:srgbClr val="0070C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63F3B9-6CF4-E94A-98DA-10393CF60C6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C47EAD88-057D-4253-B219-3D99D2D3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9" y="1796527"/>
            <a:ext cx="7777779" cy="45598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设计并完善一个</a:t>
            </a:r>
            <a:r>
              <a:rPr lang="en-US" altLang="zh-CN" dirty="0"/>
              <a:t>Student</a:t>
            </a:r>
            <a:r>
              <a:rPr lang="zh-CN" altLang="en-US" dirty="0"/>
              <a:t>类，其成员有：</a:t>
            </a:r>
            <a:endParaRPr lang="en-US" altLang="zh-CN" dirty="0"/>
          </a:p>
          <a:p>
            <a:pPr lvl="1"/>
            <a:r>
              <a:rPr lang="en-US" altLang="zh-CN" dirty="0"/>
              <a:t>int  n;</a:t>
            </a:r>
          </a:p>
          <a:p>
            <a:pPr lvl="1"/>
            <a:r>
              <a:rPr lang="en-US" altLang="zh-CN" dirty="0"/>
              <a:t>char *</a:t>
            </a:r>
            <a:r>
              <a:rPr lang="en-US" altLang="zh-CN" dirty="0" err="1"/>
              <a:t>pname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存名字的起始地址</a:t>
            </a:r>
            <a:endParaRPr lang="en-US" altLang="zh-CN" dirty="0">
              <a:solidFill>
                <a:srgbClr val="7030A0"/>
              </a:solidFill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4693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5.1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在堆中构造对象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10923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906822" y="3096960"/>
            <a:ext cx="808098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45084" y="3037241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595017" y="3057780"/>
            <a:ext cx="1018610" cy="493592"/>
            <a:chOff x="989512" y="1739297"/>
            <a:chExt cx="805434" cy="493899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60455" y="1739297"/>
              <a:ext cx="434491" cy="46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kumimoji="0" lang="zh-CN" altLang="en-US" sz="24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堆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989512" y="1775711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97123" y="3888906"/>
            <a:ext cx="1949013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50732" y="3847631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64138" y="3895404"/>
            <a:ext cx="17819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altLang="zh-CN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new</a:t>
            </a:r>
            <a:r>
              <a:rPr kumimoji="0"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delete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72702" y="388890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gray">
          <a:xfrm>
            <a:off x="1943130" y="4706721"/>
            <a:ext cx="2266230" cy="441820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gray">
          <a:xfrm>
            <a:off x="1552605" y="4655920"/>
            <a:ext cx="559015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gray">
          <a:xfrm>
            <a:off x="2075760" y="4696798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堆对象的分配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>
            <a:off x="1677056" y="471988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118438" y="2076293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0177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 animBg="1"/>
      <p:bldP spid="21" grpId="0"/>
      <p:bldP spid="22" grpId="0"/>
      <p:bldP spid="24" grpId="0" animBg="1"/>
      <p:bldP spid="25" grpId="0"/>
      <p:bldP spid="26" grpId="0"/>
      <p:bldP spid="2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5.1.1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堆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3651" y="1659117"/>
            <a:ext cx="5203189" cy="4407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altLang="zh-CN" sz="2800" dirty="0"/>
              <a:t>C++</a:t>
            </a:r>
            <a:r>
              <a:rPr lang="zh-CN" altLang="en-US" sz="2800" dirty="0"/>
              <a:t>的内存：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600" dirty="0">
                <a:latin typeface="+mn-ea"/>
              </a:rPr>
              <a:t>代码区：代码（含成员函数）</a:t>
            </a:r>
            <a:endParaRPr lang="en-US" altLang="zh-CN" sz="2600" dirty="0">
              <a:latin typeface="+mn-ea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600" dirty="0">
                <a:latin typeface="+mn-ea"/>
              </a:rPr>
              <a:t>静态存储区：</a:t>
            </a:r>
            <a:endParaRPr lang="en-US" altLang="zh-CN" sz="2600" dirty="0">
              <a:latin typeface="+mn-ea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+mn-ea"/>
              </a:rPr>
              <a:t>全局对象</a:t>
            </a:r>
            <a:endParaRPr lang="en-US" altLang="zh-CN" sz="2200" dirty="0">
              <a:latin typeface="+mn-ea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+mn-ea"/>
              </a:rPr>
              <a:t>局部静态对象</a:t>
            </a:r>
            <a:endParaRPr lang="en-US" altLang="zh-CN" sz="2200" dirty="0">
              <a:latin typeface="+mn-ea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+mn-ea"/>
              </a:rPr>
              <a:t>常量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600" dirty="0">
                <a:latin typeface="+mn-ea"/>
              </a:rPr>
              <a:t>堆区：自由存储区  </a:t>
            </a:r>
            <a:r>
              <a:rPr lang="en-US" altLang="zh-CN" sz="2600" dirty="0">
                <a:solidFill>
                  <a:srgbClr val="7030A0"/>
                </a:solidFill>
                <a:latin typeface="+mn-ea"/>
              </a:rPr>
              <a:t>(</a:t>
            </a:r>
            <a:r>
              <a:rPr lang="zh-CN" altLang="en-US" sz="2600" dirty="0">
                <a:solidFill>
                  <a:srgbClr val="7030A0"/>
                </a:solidFill>
                <a:latin typeface="+mn-ea"/>
              </a:rPr>
              <a:t>低</a:t>
            </a:r>
            <a:r>
              <a:rPr lang="en-US" altLang="zh-CN" sz="260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</a:t>
            </a:r>
            <a:r>
              <a:rPr lang="zh-CN" altLang="en-US" sz="2600" dirty="0">
                <a:solidFill>
                  <a:srgbClr val="7030A0"/>
                </a:solidFill>
                <a:latin typeface="+mn-ea"/>
              </a:rPr>
              <a:t>高</a:t>
            </a:r>
            <a:r>
              <a:rPr lang="en-US" altLang="zh-CN" sz="2600" dirty="0">
                <a:solidFill>
                  <a:srgbClr val="7030A0"/>
                </a:solidFill>
                <a:latin typeface="+mn-ea"/>
              </a:rPr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600" dirty="0">
                <a:latin typeface="+mn-ea"/>
              </a:rPr>
              <a:t>栈区：临时对象    </a:t>
            </a:r>
            <a:r>
              <a:rPr lang="en-US" altLang="zh-CN" sz="2600" dirty="0">
                <a:solidFill>
                  <a:srgbClr val="7030A0"/>
                </a:solidFill>
                <a:latin typeface="+mn-ea"/>
              </a:rPr>
              <a:t>(</a:t>
            </a:r>
            <a:r>
              <a:rPr lang="zh-CN" altLang="en-US" sz="2600" dirty="0">
                <a:solidFill>
                  <a:srgbClr val="7030A0"/>
                </a:solidFill>
                <a:latin typeface="+mn-ea"/>
              </a:rPr>
              <a:t>高</a:t>
            </a:r>
            <a:r>
              <a:rPr lang="en-US" altLang="zh-CN" sz="260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</a:t>
            </a:r>
            <a:r>
              <a:rPr lang="zh-CN" altLang="en-US" sz="2600" dirty="0">
                <a:solidFill>
                  <a:srgbClr val="7030A0"/>
                </a:solidFill>
                <a:latin typeface="+mn-ea"/>
              </a:rPr>
              <a:t>低</a:t>
            </a:r>
            <a:r>
              <a:rPr lang="en-US" altLang="zh-CN" sz="2600" dirty="0">
                <a:solidFill>
                  <a:srgbClr val="7030A0"/>
                </a:solidFill>
                <a:latin typeface="+mn-ea"/>
              </a:rPr>
              <a:t>)</a:t>
            </a:r>
            <a:endParaRPr lang="zh-CN" altLang="en-US" sz="2600" dirty="0">
              <a:solidFill>
                <a:srgbClr val="7030A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</a:t>
            </a:fld>
            <a:endParaRPr kumimoji="1" lang="zh-CN" altLang="en-US"/>
          </a:p>
        </p:txBody>
      </p:sp>
      <p:grpSp>
        <p:nvGrpSpPr>
          <p:cNvPr id="19" name="组合 34">
            <a:extLst>
              <a:ext uri="{FF2B5EF4-FFF2-40B4-BE49-F238E27FC236}">
                <a16:creationId xmlns:a16="http://schemas.microsoft.com/office/drawing/2014/main" id="{FC9068D1-AEF0-4E1A-AF27-B18EB7BD2C89}"/>
              </a:ext>
            </a:extLst>
          </p:cNvPr>
          <p:cNvGrpSpPr>
            <a:grpSpLocks/>
          </p:cNvGrpSpPr>
          <p:nvPr/>
        </p:nvGrpSpPr>
        <p:grpSpPr bwMode="auto">
          <a:xfrm>
            <a:off x="6495347" y="2314575"/>
            <a:ext cx="1513559" cy="2969393"/>
            <a:chOff x="6803354" y="2725711"/>
            <a:chExt cx="1513782" cy="2969393"/>
          </a:xfrm>
        </p:grpSpPr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9B8A7608-8E7F-4483-9BF7-2111016B2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3354" y="3422962"/>
              <a:ext cx="1513111" cy="73866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200000"/>
                </a:lnSpc>
                <a:spcBef>
                  <a:spcPts val="1200"/>
                </a:spcBef>
              </a:pPr>
              <a:r>
                <a:rPr lang="zh-CN" altLang="en-US" sz="2000" b="1" dirty="0">
                  <a:latin typeface="仿宋_GB2312" pitchFamily="49" charset="-122"/>
                  <a:ea typeface="仿宋_GB2312" pitchFamily="49" charset="-122"/>
                </a:rPr>
                <a:t>静态存储区</a:t>
              </a:r>
              <a:endParaRPr lang="en-US" altLang="zh-CN" sz="2000" b="1" dirty="0">
                <a:latin typeface="仿宋_GB2312" pitchFamily="49" charset="-122"/>
                <a:ea typeface="仿宋_GB2312" pitchFamily="49" charset="-122"/>
              </a:endParaRPr>
            </a:p>
            <a:p>
              <a:pPr algn="ctr"/>
              <a:endParaRPr lang="en-US" altLang="zh-CN" sz="200" b="1" dirty="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B1947AC2-8351-40A7-83A3-78D16902C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3354" y="2940052"/>
              <a:ext cx="1513111" cy="58477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latin typeface="仿宋_GB2312" pitchFamily="49" charset="-122"/>
                  <a:ea typeface="仿宋_GB2312" pitchFamily="49" charset="-122"/>
                </a:rPr>
                <a:t>代码区</a:t>
              </a:r>
              <a:endParaRPr lang="en-US" altLang="zh-CN" sz="2000" b="1" dirty="0">
                <a:latin typeface="仿宋_GB2312" pitchFamily="49" charset="-122"/>
                <a:ea typeface="仿宋_GB2312" pitchFamily="49" charset="-122"/>
              </a:endParaRPr>
            </a:p>
            <a:p>
              <a:pPr algn="ctr"/>
              <a:endParaRPr lang="zh-CN" altLang="en-US" sz="100" b="1" dirty="0">
                <a:latin typeface="仿宋_GB2312" pitchFamily="49" charset="-122"/>
                <a:ea typeface="仿宋_GB2312" pitchFamily="49" charset="-122"/>
              </a:endParaRPr>
            </a:p>
          </p:txBody>
        </p:sp>
        <p:grpSp>
          <p:nvGrpSpPr>
            <p:cNvPr id="24" name="组合 15">
              <a:extLst>
                <a:ext uri="{FF2B5EF4-FFF2-40B4-BE49-F238E27FC236}">
                  <a16:creationId xmlns:a16="http://schemas.microsoft.com/office/drawing/2014/main" id="{3A77BFBC-8A00-4AC3-8A93-DD1212B48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4248" y="4822056"/>
              <a:ext cx="1512440" cy="615253"/>
              <a:chOff x="6804248" y="4029835"/>
              <a:chExt cx="1512440" cy="615253"/>
            </a:xfrm>
          </p:grpSpPr>
          <p:sp>
            <p:nvSpPr>
              <p:cNvPr id="28" name="TextBox 12">
                <a:extLst>
                  <a:ext uri="{FF2B5EF4-FFF2-40B4-BE49-F238E27FC236}">
                    <a16:creationId xmlns:a16="http://schemas.microsoft.com/office/drawing/2014/main" id="{9A0B2A0A-8E23-4618-822B-8E64772DC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248" y="4238486"/>
                <a:ext cx="1512440" cy="406602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仿宋_GB2312" pitchFamily="49" charset="-122"/>
                    <a:ea typeface="仿宋_GB2312" pitchFamily="49" charset="-122"/>
                  </a:rPr>
                  <a:t>栈</a:t>
                </a:r>
              </a:p>
            </p:txBody>
          </p:sp>
          <p:sp>
            <p:nvSpPr>
              <p:cNvPr id="29" name="上箭头 13">
                <a:extLst>
                  <a:ext uri="{FF2B5EF4-FFF2-40B4-BE49-F238E27FC236}">
                    <a16:creationId xmlns:a16="http://schemas.microsoft.com/office/drawing/2014/main" id="{021E41D5-C982-4AE2-AEAE-9586A1475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2077" y="4029835"/>
                <a:ext cx="274989" cy="216067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6">
                  <a:lumMod val="75000"/>
                </a:schemeClr>
              </a:solidFill>
              <a:ln w="12700" cap="sq" algn="ctr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5" name="组合 16">
              <a:extLst>
                <a:ext uri="{FF2B5EF4-FFF2-40B4-BE49-F238E27FC236}">
                  <a16:creationId xmlns:a16="http://schemas.microsoft.com/office/drawing/2014/main" id="{CAA9C625-F3D7-4334-9803-863E72DFE3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3354" y="4132170"/>
              <a:ext cx="1513111" cy="622467"/>
              <a:chOff x="6803131" y="3412338"/>
              <a:chExt cx="1513111" cy="622467"/>
            </a:xfrm>
          </p:grpSpPr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C7B231EB-2C88-4279-8E9A-B41FF3E145CD}"/>
                  </a:ext>
                </a:extLst>
              </p:cNvPr>
              <p:cNvSpPr txBox="1"/>
              <p:nvPr/>
            </p:nvSpPr>
            <p:spPr bwMode="auto">
              <a:xfrm>
                <a:off x="6803131" y="3412338"/>
                <a:ext cx="1513111" cy="406400"/>
              </a:xfrm>
              <a:prstGeom prst="rect">
                <a:avLst/>
              </a:prstGeom>
              <a:solidFill>
                <a:srgbClr val="CF5175"/>
              </a:solidFill>
              <a:ln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仿宋_GB2312" pitchFamily="49" charset="-122"/>
                    <a:ea typeface="仿宋_GB2312" pitchFamily="49" charset="-122"/>
                  </a:rPr>
                  <a:t>堆</a:t>
                </a:r>
              </a:p>
            </p:txBody>
          </p:sp>
          <p:sp>
            <p:nvSpPr>
              <p:cNvPr id="27" name="下箭头 14">
                <a:extLst>
                  <a:ext uri="{FF2B5EF4-FFF2-40B4-BE49-F238E27FC236}">
                    <a16:creationId xmlns:a16="http://schemas.microsoft.com/office/drawing/2014/main" id="{2299D036-8E92-4CDB-8A02-40F3B04B7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854" y="3818738"/>
                <a:ext cx="274989" cy="216067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accent6">
                  <a:lumMod val="75000"/>
                </a:schemeClr>
              </a:solidFill>
              <a:ln w="12700" cap="sq" algn="ctr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21" name="直接连接符 8">
              <a:extLst>
                <a:ext uri="{FF2B5EF4-FFF2-40B4-BE49-F238E27FC236}">
                  <a16:creationId xmlns:a16="http://schemas.microsoft.com/office/drawing/2014/main" id="{C703D400-4E56-4A04-8DA0-B71BAA0743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15790" y="2725711"/>
              <a:ext cx="1346" cy="2969393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7">
              <a:extLst>
                <a:ext uri="{FF2B5EF4-FFF2-40B4-BE49-F238E27FC236}">
                  <a16:creationId xmlns:a16="http://schemas.microsoft.com/office/drawing/2014/main" id="{EBCAC8F1-E894-4B93-B29E-6FB156021D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04248" y="2725711"/>
              <a:ext cx="0" cy="2969393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876458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5.1.1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堆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3651" y="1659117"/>
            <a:ext cx="5203189" cy="4407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altLang="zh-CN" sz="2800" dirty="0"/>
              <a:t>C++</a:t>
            </a:r>
            <a:r>
              <a:rPr lang="zh-CN" altLang="en-US" sz="2800" dirty="0"/>
              <a:t>的内存：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600" dirty="0">
                <a:latin typeface="+mn-ea"/>
              </a:rPr>
              <a:t>代码区：代码（含成员函数）</a:t>
            </a:r>
            <a:endParaRPr lang="en-US" altLang="zh-CN" sz="2600" dirty="0">
              <a:latin typeface="+mn-ea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600" dirty="0">
                <a:latin typeface="+mn-ea"/>
              </a:rPr>
              <a:t>静态存储区：</a:t>
            </a:r>
            <a:endParaRPr lang="en-US" altLang="zh-CN" sz="2600" dirty="0">
              <a:latin typeface="+mn-ea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+mn-ea"/>
              </a:rPr>
              <a:t>全局对象</a:t>
            </a:r>
            <a:endParaRPr lang="en-US" altLang="zh-CN" sz="2200" dirty="0">
              <a:latin typeface="+mn-ea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+mn-ea"/>
              </a:rPr>
              <a:t>局部静态对象</a:t>
            </a:r>
            <a:endParaRPr lang="en-US" altLang="zh-CN" sz="2200" dirty="0">
              <a:latin typeface="+mn-ea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+mn-ea"/>
              </a:rPr>
              <a:t>常量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600" dirty="0">
                <a:latin typeface="+mn-ea"/>
              </a:rPr>
              <a:t>堆区：自由存储区  </a:t>
            </a:r>
            <a:r>
              <a:rPr lang="en-US" altLang="zh-CN" sz="2600" dirty="0">
                <a:solidFill>
                  <a:srgbClr val="7030A0"/>
                </a:solidFill>
                <a:latin typeface="+mn-ea"/>
              </a:rPr>
              <a:t>(</a:t>
            </a:r>
            <a:r>
              <a:rPr lang="zh-CN" altLang="en-US" sz="2600" dirty="0">
                <a:solidFill>
                  <a:srgbClr val="7030A0"/>
                </a:solidFill>
                <a:latin typeface="+mn-ea"/>
              </a:rPr>
              <a:t>低</a:t>
            </a:r>
            <a:r>
              <a:rPr lang="en-US" altLang="zh-CN" sz="260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</a:t>
            </a:r>
            <a:r>
              <a:rPr lang="zh-CN" altLang="en-US" sz="2600" dirty="0">
                <a:solidFill>
                  <a:srgbClr val="7030A0"/>
                </a:solidFill>
                <a:latin typeface="+mn-ea"/>
              </a:rPr>
              <a:t>高</a:t>
            </a:r>
            <a:r>
              <a:rPr lang="en-US" altLang="zh-CN" sz="2600" dirty="0">
                <a:solidFill>
                  <a:srgbClr val="7030A0"/>
                </a:solidFill>
                <a:latin typeface="+mn-ea"/>
              </a:rPr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600" dirty="0">
                <a:latin typeface="+mn-ea"/>
              </a:rPr>
              <a:t>栈区：临时对象    </a:t>
            </a:r>
            <a:r>
              <a:rPr lang="en-US" altLang="zh-CN" sz="2600" dirty="0">
                <a:solidFill>
                  <a:srgbClr val="7030A0"/>
                </a:solidFill>
                <a:latin typeface="+mn-ea"/>
              </a:rPr>
              <a:t>(</a:t>
            </a:r>
            <a:r>
              <a:rPr lang="zh-CN" altLang="en-US" sz="2600" dirty="0">
                <a:solidFill>
                  <a:srgbClr val="7030A0"/>
                </a:solidFill>
                <a:latin typeface="+mn-ea"/>
              </a:rPr>
              <a:t>高</a:t>
            </a:r>
            <a:r>
              <a:rPr lang="en-US" altLang="zh-CN" sz="2600" dirty="0">
                <a:solidFill>
                  <a:srgbClr val="7030A0"/>
                </a:solidFill>
                <a:latin typeface="+mn-ea"/>
                <a:sym typeface="Wingdings" pitchFamily="2" charset="2"/>
              </a:rPr>
              <a:t></a:t>
            </a:r>
            <a:r>
              <a:rPr lang="zh-CN" altLang="en-US" sz="2600" dirty="0">
                <a:solidFill>
                  <a:srgbClr val="7030A0"/>
                </a:solidFill>
                <a:latin typeface="+mn-ea"/>
              </a:rPr>
              <a:t>低</a:t>
            </a:r>
            <a:r>
              <a:rPr lang="en-US" altLang="zh-CN" sz="2600" dirty="0">
                <a:solidFill>
                  <a:srgbClr val="7030A0"/>
                </a:solidFill>
                <a:latin typeface="+mn-ea"/>
              </a:rPr>
              <a:t>)</a:t>
            </a:r>
            <a:endParaRPr lang="zh-CN" altLang="en-US" sz="2600" dirty="0">
              <a:solidFill>
                <a:srgbClr val="7030A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5</a:t>
            </a:fld>
            <a:endParaRPr kumimoji="1" lang="zh-CN" altLang="en-US"/>
          </a:p>
        </p:txBody>
      </p:sp>
      <p:grpSp>
        <p:nvGrpSpPr>
          <p:cNvPr id="17" name="组合 33">
            <a:extLst>
              <a:ext uri="{FF2B5EF4-FFF2-40B4-BE49-F238E27FC236}">
                <a16:creationId xmlns:a16="http://schemas.microsoft.com/office/drawing/2014/main" id="{8725624E-AFC2-4FFB-B650-1BB2FAA2461F}"/>
              </a:ext>
            </a:extLst>
          </p:cNvPr>
          <p:cNvGrpSpPr>
            <a:grpSpLocks/>
          </p:cNvGrpSpPr>
          <p:nvPr/>
        </p:nvGrpSpPr>
        <p:grpSpPr bwMode="auto">
          <a:xfrm>
            <a:off x="6681738" y="2279124"/>
            <a:ext cx="1514026" cy="2820932"/>
            <a:chOff x="6876033" y="83723"/>
            <a:chExt cx="1512663" cy="2896537"/>
          </a:xfrm>
        </p:grpSpPr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FD2B5B91-BC2D-4C02-ADDA-965E0F53D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036" y="2175112"/>
              <a:ext cx="1512441" cy="600448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latin typeface="仿宋_GB2312" pitchFamily="49" charset="-122"/>
                  <a:ea typeface="仿宋_GB2312" pitchFamily="49" charset="-122"/>
                </a:rPr>
                <a:t>静态存储区</a:t>
              </a:r>
              <a:endParaRPr lang="en-US" altLang="zh-CN" sz="2000" b="1" dirty="0">
                <a:latin typeface="仿宋_GB2312" pitchFamily="49" charset="-122"/>
                <a:ea typeface="仿宋_GB2312" pitchFamily="49" charset="-122"/>
              </a:endParaRPr>
            </a:p>
            <a:p>
              <a:pPr algn="ctr"/>
              <a:endParaRPr lang="zh-CN" altLang="en-US" sz="200" b="1" dirty="0">
                <a:latin typeface="仿宋_GB2312" pitchFamily="49" charset="-122"/>
                <a:ea typeface="仿宋_GB2312" pitchFamily="49" charset="-122"/>
              </a:endParaRPr>
            </a:p>
          </p:txBody>
        </p:sp>
        <p:grpSp>
          <p:nvGrpSpPr>
            <p:cNvPr id="32" name="组合 27">
              <a:extLst>
                <a:ext uri="{FF2B5EF4-FFF2-40B4-BE49-F238E27FC236}">
                  <a16:creationId xmlns:a16="http://schemas.microsoft.com/office/drawing/2014/main" id="{CBD20751-0577-41B0-86D0-39F313F7FB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6256" y="143703"/>
              <a:ext cx="1512440" cy="626604"/>
              <a:chOff x="6804248" y="4032002"/>
              <a:chExt cx="1512440" cy="626604"/>
            </a:xfrm>
          </p:grpSpPr>
          <p:sp>
            <p:nvSpPr>
              <p:cNvPr id="37" name="TextBox 12">
                <a:extLst>
                  <a:ext uri="{FF2B5EF4-FFF2-40B4-BE49-F238E27FC236}">
                    <a16:creationId xmlns:a16="http://schemas.microsoft.com/office/drawing/2014/main" id="{1AF0C43A-53B4-48A5-B53A-D2F929FB97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248" y="4247772"/>
                <a:ext cx="1512440" cy="41083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仿宋_GB2312" pitchFamily="49" charset="-122"/>
                    <a:ea typeface="仿宋_GB2312" pitchFamily="49" charset="-122"/>
                  </a:rPr>
                  <a:t>栈</a:t>
                </a:r>
              </a:p>
            </p:txBody>
          </p:sp>
          <p:sp>
            <p:nvSpPr>
              <p:cNvPr id="38" name="上箭头 13">
                <a:extLst>
                  <a:ext uri="{FF2B5EF4-FFF2-40B4-BE49-F238E27FC236}">
                    <a16:creationId xmlns:a16="http://schemas.microsoft.com/office/drawing/2014/main" id="{3C903C7C-2B45-4AA0-84CB-08E630C5C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2973" y="4032002"/>
                <a:ext cx="274989" cy="216067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6">
                  <a:lumMod val="7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3" name="组合 30">
              <a:extLst>
                <a:ext uri="{FF2B5EF4-FFF2-40B4-BE49-F238E27FC236}">
                  <a16:creationId xmlns:a16="http://schemas.microsoft.com/office/drawing/2014/main" id="{9400ABA6-F51C-4302-AD8B-0141ACE58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9932" y="761801"/>
              <a:ext cx="1498541" cy="629975"/>
              <a:chOff x="6817701" y="3039001"/>
              <a:chExt cx="1498541" cy="629975"/>
            </a:xfrm>
          </p:grpSpPr>
          <p:sp>
            <p:nvSpPr>
              <p:cNvPr id="35" name="TextBox 31">
                <a:extLst>
                  <a:ext uri="{FF2B5EF4-FFF2-40B4-BE49-F238E27FC236}">
                    <a16:creationId xmlns:a16="http://schemas.microsoft.com/office/drawing/2014/main" id="{01A02352-8010-4A7C-95AE-58273FE51B9D}"/>
                  </a:ext>
                </a:extLst>
              </p:cNvPr>
              <p:cNvSpPr txBox="1"/>
              <p:nvPr/>
            </p:nvSpPr>
            <p:spPr bwMode="auto">
              <a:xfrm>
                <a:off x="6817701" y="3039001"/>
                <a:ext cx="1498541" cy="410833"/>
              </a:xfrm>
              <a:prstGeom prst="rect">
                <a:avLst/>
              </a:prstGeom>
              <a:solidFill>
                <a:srgbClr val="CF5175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仿宋_GB2312" pitchFamily="49" charset="-122"/>
                    <a:ea typeface="仿宋_GB2312" pitchFamily="49" charset="-122"/>
                  </a:rPr>
                  <a:t>堆</a:t>
                </a:r>
              </a:p>
            </p:txBody>
          </p:sp>
          <p:sp>
            <p:nvSpPr>
              <p:cNvPr id="36" name="下箭头 14">
                <a:extLst>
                  <a:ext uri="{FF2B5EF4-FFF2-40B4-BE49-F238E27FC236}">
                    <a16:creationId xmlns:a16="http://schemas.microsoft.com/office/drawing/2014/main" id="{0164EB9D-5645-4D8B-88C8-44DFE766E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2973" y="3452909"/>
                <a:ext cx="274989" cy="216067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accent6">
                  <a:lumMod val="7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4" name="TextBox 10">
              <a:extLst>
                <a:ext uri="{FF2B5EF4-FFF2-40B4-BE49-F238E27FC236}">
                  <a16:creationId xmlns:a16="http://schemas.microsoft.com/office/drawing/2014/main" id="{E463939D-F44D-4E84-870D-114F06B0B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2983" y="1574665"/>
              <a:ext cx="1498541" cy="60044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代码区</a:t>
              </a:r>
              <a:endParaRPr lang="en-US" altLang="zh-CN" sz="20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endParaRPr>
            </a:p>
            <a:p>
              <a:pPr algn="ctr"/>
              <a:endParaRPr lang="zh-CN" altLang="en-US" sz="1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18" name="直接连接符 7">
              <a:extLst>
                <a:ext uri="{FF2B5EF4-FFF2-40B4-BE49-F238E27FC236}">
                  <a16:creationId xmlns:a16="http://schemas.microsoft.com/office/drawing/2014/main" id="{9B409C2E-71FA-4A9D-9879-E2803AB3E4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76033" y="83723"/>
              <a:ext cx="13899" cy="289653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直接连接符 8">
              <a:extLst>
                <a:ext uri="{FF2B5EF4-FFF2-40B4-BE49-F238E27FC236}">
                  <a16:creationId xmlns:a16="http://schemas.microsoft.com/office/drawing/2014/main" id="{5E3B6725-D4FA-4683-AF5C-5625B67467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88473" y="99983"/>
              <a:ext cx="0" cy="288027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TextBox 29">
            <a:extLst>
              <a:ext uri="{FF2B5EF4-FFF2-40B4-BE49-F238E27FC236}">
                <a16:creationId xmlns:a16="http://schemas.microsoft.com/office/drawing/2014/main" id="{6C3DB7D5-8A90-4619-90E2-616B29EA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033" y="5108972"/>
            <a:ext cx="115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VC</a:t>
            </a:r>
            <a:r>
              <a:rPr lang="zh-CN" altLang="en-US" dirty="0"/>
              <a:t>中</a:t>
            </a:r>
          </a:p>
        </p:txBody>
      </p:sp>
      <p:sp>
        <p:nvSpPr>
          <p:cNvPr id="40" name="TextBox 29">
            <a:extLst>
              <a:ext uri="{FF2B5EF4-FFF2-40B4-BE49-F238E27FC236}">
                <a16:creationId xmlns:a16="http://schemas.microsoft.com/office/drawing/2014/main" id="{4F6BD129-E9BD-4FCA-B2B9-A4366F903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194" y="5413063"/>
            <a:ext cx="2034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dui_zhan.cpp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988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>
                <a:ea typeface="+mj-ea"/>
              </a:rPr>
              <a:t>new</a:t>
            </a:r>
            <a:r>
              <a:rPr lang="zh-CN" altLang="en-US" sz="3200" b="1" dirty="0">
                <a:ea typeface="+mj-ea"/>
              </a:rPr>
              <a:t>和</a:t>
            </a:r>
            <a:r>
              <a:rPr lang="en-US" altLang="zh-CN" sz="3200" b="1" dirty="0">
                <a:ea typeface="+mj-ea"/>
              </a:rPr>
              <a:t>delete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835" y="1625600"/>
            <a:ext cx="7632833" cy="46024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new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/>
              <a:t>用来在堆中生成对象，其操作数应是数据类型，可带初始值或数据个数，且返回的是指针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用法举例：</a:t>
            </a:r>
            <a:r>
              <a:rPr lang="en-US" altLang="zh-CN" sz="2400" dirty="0">
                <a:solidFill>
                  <a:srgbClr val="0070C0"/>
                </a:solidFill>
              </a:rPr>
              <a:t>Student *p=new Student;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CC00CC"/>
                </a:solidFill>
              </a:rPr>
              <a:t>用</a:t>
            </a:r>
            <a:r>
              <a:rPr lang="en-US" altLang="zh-CN" sz="2400" dirty="0">
                <a:solidFill>
                  <a:srgbClr val="CC00CC"/>
                </a:solidFill>
              </a:rPr>
              <a:t>new</a:t>
            </a:r>
            <a:r>
              <a:rPr lang="zh-CN" altLang="en-US" sz="2400" dirty="0">
                <a:solidFill>
                  <a:srgbClr val="CC00CC"/>
                </a:solidFill>
              </a:rPr>
              <a:t>生成对象时，会自动调用类的构造函数</a:t>
            </a:r>
            <a:endParaRPr lang="en-US" altLang="zh-CN" sz="2400" dirty="0">
              <a:solidFill>
                <a:srgbClr val="CC00CC"/>
              </a:solidFill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/>
              <a:t>delete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用来释放</a:t>
            </a:r>
            <a:r>
              <a:rPr lang="en-US" altLang="zh-CN" sz="2400" dirty="0"/>
              <a:t>new</a:t>
            </a:r>
            <a:r>
              <a:rPr lang="zh-CN" altLang="en-US" sz="2400" dirty="0"/>
              <a:t>所生成的对象，其操作数应是</a:t>
            </a:r>
            <a:r>
              <a:rPr lang="en-US" altLang="zh-CN" sz="2400" dirty="0"/>
              <a:t>new</a:t>
            </a:r>
            <a:r>
              <a:rPr lang="zh-CN" altLang="en-US" sz="2400" dirty="0"/>
              <a:t>返回的指针，若</a:t>
            </a:r>
            <a:r>
              <a:rPr lang="en-US" altLang="zh-CN" sz="2400" dirty="0"/>
              <a:t>new</a:t>
            </a:r>
            <a:r>
              <a:rPr lang="zh-CN" altLang="en-US" sz="2400" dirty="0"/>
              <a:t>开辟的是数组，则应带</a:t>
            </a:r>
            <a:r>
              <a:rPr lang="en-US" altLang="zh-CN" sz="2400" dirty="0"/>
              <a:t>[ 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/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用法举例：</a:t>
            </a:r>
            <a:r>
              <a:rPr lang="en-US" altLang="zh-CN" sz="2400" dirty="0">
                <a:solidFill>
                  <a:srgbClr val="0070C0"/>
                </a:solidFill>
              </a:rPr>
              <a:t>delete p;  </a:t>
            </a:r>
            <a:r>
              <a:rPr lang="zh-CN" altLang="en-US" sz="2400" dirty="0">
                <a:solidFill>
                  <a:srgbClr val="0070C0"/>
                </a:solidFill>
              </a:rPr>
              <a:t>或  </a:t>
            </a:r>
            <a:r>
              <a:rPr lang="en-US" altLang="zh-CN" sz="2400" dirty="0">
                <a:solidFill>
                  <a:srgbClr val="0070C0"/>
                </a:solidFill>
              </a:rPr>
              <a:t>delete []p;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CC00CC"/>
                </a:solidFill>
              </a:rPr>
              <a:t>用</a:t>
            </a:r>
            <a:r>
              <a:rPr lang="en-US" altLang="zh-CN" sz="2400" dirty="0">
                <a:solidFill>
                  <a:srgbClr val="CC00CC"/>
                </a:solidFill>
              </a:rPr>
              <a:t>delete</a:t>
            </a:r>
            <a:r>
              <a:rPr lang="zh-CN" altLang="en-US" sz="2400" dirty="0">
                <a:solidFill>
                  <a:srgbClr val="CC00CC"/>
                </a:solidFill>
              </a:rPr>
              <a:t>释放对象时，会自动执行析构函数</a:t>
            </a:r>
            <a:endParaRPr lang="en-US" altLang="zh-CN" sz="2400" dirty="0">
              <a:solidFill>
                <a:srgbClr val="CC00CC"/>
              </a:solidFill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zh-CN" altLang="en-US" sz="26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7130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>
                <a:ea typeface="+mj-ea"/>
              </a:rPr>
              <a:t>new</a:t>
            </a:r>
            <a:r>
              <a:rPr lang="zh-CN" altLang="en-US" sz="3200" b="1" dirty="0">
                <a:ea typeface="+mj-ea"/>
              </a:rPr>
              <a:t>和</a:t>
            </a:r>
            <a:r>
              <a:rPr lang="en-US" altLang="zh-CN" sz="3200" b="1" dirty="0">
                <a:ea typeface="+mj-ea"/>
              </a:rPr>
              <a:t>delete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9435" y="1625600"/>
            <a:ext cx="4227061" cy="460248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与</a:t>
            </a:r>
            <a:r>
              <a:rPr lang="en-US" altLang="zh-CN" sz="2800" dirty="0"/>
              <a:t>malloc</a:t>
            </a:r>
            <a:r>
              <a:rPr lang="zh-CN" altLang="en-US" sz="2800" dirty="0"/>
              <a:t>和</a:t>
            </a:r>
            <a:r>
              <a:rPr lang="en-US" altLang="zh-CN" sz="2800" dirty="0"/>
              <a:t>free</a:t>
            </a:r>
            <a:r>
              <a:rPr lang="zh-CN" altLang="en-US" sz="2800" dirty="0"/>
              <a:t>的比较</a:t>
            </a:r>
            <a:endParaRPr lang="en-US" altLang="zh-CN" sz="2800" dirty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2400" dirty="0"/>
              <a:t>下面的程序只是给对象开辟和释放了空间，对象的属性值无意义</a:t>
            </a:r>
            <a:endParaRPr lang="en-US" altLang="zh-CN" sz="2400" dirty="0"/>
          </a:p>
          <a:p>
            <a:pPr marL="609600" indent="-341313">
              <a:spcBef>
                <a:spcPts val="0"/>
              </a:spcBef>
              <a:buNone/>
              <a:defRPr/>
            </a:pPr>
            <a:r>
              <a:rPr lang="en-US" altLang="zh-CN" sz="1200" dirty="0">
                <a:solidFill>
                  <a:srgbClr val="060ABA"/>
                </a:solidFill>
              </a:rPr>
              <a:t> </a:t>
            </a:r>
            <a:r>
              <a:rPr lang="en-US" altLang="zh-CN" sz="2000" dirty="0">
                <a:solidFill>
                  <a:srgbClr val="060ABA"/>
                </a:solidFill>
              </a:rPr>
              <a:t>int  main()</a:t>
            </a:r>
          </a:p>
          <a:p>
            <a:pPr marL="609600" indent="-341313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60ABA"/>
                </a:solidFill>
              </a:rPr>
              <a:t>{</a:t>
            </a:r>
          </a:p>
          <a:p>
            <a:pPr marL="609600" indent="-34131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60ABA"/>
                </a:solidFill>
              </a:rPr>
              <a:t>      </a:t>
            </a:r>
            <a:r>
              <a:rPr lang="en-US" altLang="zh-CN" sz="2000" dirty="0" err="1">
                <a:solidFill>
                  <a:srgbClr val="060ABA"/>
                </a:solidFill>
              </a:rPr>
              <a:t>Tdate</a:t>
            </a:r>
            <a:r>
              <a:rPr lang="en-US" altLang="zh-CN" sz="2000" dirty="0">
                <a:solidFill>
                  <a:srgbClr val="060ABA"/>
                </a:solidFill>
              </a:rPr>
              <a:t> *p;</a:t>
            </a:r>
          </a:p>
          <a:p>
            <a:pPr marL="609600" indent="-341313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60ABA"/>
                </a:solidFill>
              </a:rPr>
              <a:t>      p=(</a:t>
            </a:r>
            <a:r>
              <a:rPr lang="en-US" altLang="zh-CN" sz="2000" dirty="0" err="1">
                <a:solidFill>
                  <a:srgbClr val="060ABA"/>
                </a:solidFill>
              </a:rPr>
              <a:t>Tdate</a:t>
            </a:r>
            <a:r>
              <a:rPr lang="en-US" altLang="zh-CN" sz="2000" dirty="0">
                <a:solidFill>
                  <a:srgbClr val="060ABA"/>
                </a:solidFill>
              </a:rPr>
              <a:t>*)</a:t>
            </a:r>
            <a:r>
              <a:rPr lang="en-US" altLang="zh-CN" sz="2000" dirty="0">
                <a:solidFill>
                  <a:srgbClr val="FF00FF"/>
                </a:solidFill>
              </a:rPr>
              <a:t>malloc</a:t>
            </a:r>
            <a:r>
              <a:rPr lang="en-US" altLang="zh-CN" sz="2000" dirty="0">
                <a:solidFill>
                  <a:srgbClr val="060ABA"/>
                </a:solidFill>
              </a:rPr>
              <a:t>(</a:t>
            </a:r>
            <a:r>
              <a:rPr lang="en-US" altLang="zh-CN" sz="2000" dirty="0" err="1">
                <a:solidFill>
                  <a:srgbClr val="060ABA"/>
                </a:solidFill>
              </a:rPr>
              <a:t>sizeof</a:t>
            </a:r>
            <a:r>
              <a:rPr lang="en-US" altLang="zh-CN" sz="2000" dirty="0">
                <a:solidFill>
                  <a:srgbClr val="060ABA"/>
                </a:solidFill>
              </a:rPr>
              <a:t>(</a:t>
            </a:r>
            <a:r>
              <a:rPr lang="en-US" altLang="zh-CN" sz="2000" dirty="0" err="1">
                <a:solidFill>
                  <a:srgbClr val="060ABA"/>
                </a:solidFill>
              </a:rPr>
              <a:t>Tdate</a:t>
            </a:r>
            <a:r>
              <a:rPr lang="en-US" altLang="zh-CN" sz="2000" dirty="0">
                <a:solidFill>
                  <a:srgbClr val="060ABA"/>
                </a:solidFill>
              </a:rPr>
              <a:t>)); </a:t>
            </a:r>
          </a:p>
          <a:p>
            <a:pPr marL="609600" indent="-341313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60ABA"/>
                </a:solidFill>
              </a:rPr>
              <a:t>      p-&gt;</a:t>
            </a:r>
            <a:r>
              <a:rPr lang="en-US" altLang="zh-CN" sz="2000" dirty="0" err="1">
                <a:solidFill>
                  <a:srgbClr val="060ABA"/>
                </a:solidFill>
              </a:rPr>
              <a:t>Disp</a:t>
            </a:r>
            <a:r>
              <a:rPr lang="en-US" altLang="zh-CN" sz="2000" dirty="0">
                <a:solidFill>
                  <a:srgbClr val="060ABA"/>
                </a:solidFill>
              </a:rPr>
              <a:t>();</a:t>
            </a:r>
          </a:p>
          <a:p>
            <a:pPr marL="609600" indent="-341313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60ABA"/>
                </a:solidFill>
              </a:rPr>
              <a:t>      </a:t>
            </a:r>
            <a:r>
              <a:rPr lang="en-US" altLang="zh-CN" sz="2000" dirty="0">
                <a:solidFill>
                  <a:srgbClr val="FF00FF"/>
                </a:solidFill>
              </a:rPr>
              <a:t>free</a:t>
            </a:r>
            <a:r>
              <a:rPr lang="en-US" altLang="zh-CN" sz="2000" dirty="0">
                <a:solidFill>
                  <a:srgbClr val="060ABA"/>
                </a:solidFill>
              </a:rPr>
              <a:t>(p);</a:t>
            </a:r>
          </a:p>
          <a:p>
            <a:pPr marL="609600" indent="-341313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60ABA"/>
                </a:solidFill>
              </a:rPr>
              <a:t>      return 0;</a:t>
            </a:r>
          </a:p>
          <a:p>
            <a:pPr marL="609600" indent="-34131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60ABA"/>
                </a:solidFill>
              </a:rPr>
              <a:t>} </a:t>
            </a:r>
            <a:endParaRPr lang="zh-CN" altLang="en-US" sz="2000" dirty="0">
              <a:solidFill>
                <a:srgbClr val="060ABA"/>
              </a:solidFill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551CA9B0-CFCB-49B3-A56A-50A494CAC82B}"/>
              </a:ext>
            </a:extLst>
          </p:cNvPr>
          <p:cNvSpPr txBox="1">
            <a:spLocks/>
          </p:cNvSpPr>
          <p:nvPr/>
        </p:nvSpPr>
        <p:spPr>
          <a:xfrm>
            <a:off x="5144786" y="2184889"/>
            <a:ext cx="3617429" cy="388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class </a:t>
            </a:r>
            <a:r>
              <a:rPr lang="en-US" altLang="zh-CN" sz="2000" dirty="0" err="1">
                <a:solidFill>
                  <a:srgbClr val="0070C0"/>
                </a:solidFill>
              </a:rPr>
              <a:t>Tdate</a:t>
            </a:r>
            <a:r>
              <a:rPr lang="en-US" altLang="zh-CN" sz="2000" dirty="0">
                <a:solidFill>
                  <a:srgbClr val="0070C0"/>
                </a:solidFill>
              </a:rPr>
              <a:t>{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public: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</a:t>
            </a:r>
            <a:r>
              <a:rPr lang="en-US" altLang="zh-CN" sz="2000" dirty="0" err="1">
                <a:solidFill>
                  <a:srgbClr val="0070C0"/>
                </a:solidFill>
              </a:rPr>
              <a:t>Tdate</a:t>
            </a:r>
            <a:r>
              <a:rPr lang="en-US" altLang="zh-CN" sz="2000" dirty="0">
                <a:solidFill>
                  <a:srgbClr val="0070C0"/>
                </a:solidFill>
              </a:rPr>
              <a:t>() {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month=10;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day=1;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year=2003;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}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void </a:t>
            </a:r>
            <a:r>
              <a:rPr lang="en-US" altLang="zh-CN" sz="2000" dirty="0" err="1">
                <a:solidFill>
                  <a:srgbClr val="0070C0"/>
                </a:solidFill>
              </a:rPr>
              <a:t>Disp</a:t>
            </a:r>
            <a:r>
              <a:rPr lang="en-US" altLang="zh-CN" sz="2000" dirty="0">
                <a:solidFill>
                  <a:srgbClr val="0070C0"/>
                </a:solidFill>
              </a:rPr>
              <a:t>() {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</a:t>
            </a:r>
            <a:r>
              <a:rPr lang="en-US" altLang="zh-CN" sz="2000" dirty="0" err="1">
                <a:solidFill>
                  <a:srgbClr val="0070C0"/>
                </a:solidFill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</a:rPr>
              <a:t>&lt;&lt;month&lt;&lt;"/"&lt;&lt;day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       &lt;&lt;"/"&lt;&lt;year&lt;&lt;</a:t>
            </a:r>
            <a:r>
              <a:rPr lang="en-US" altLang="zh-CN" sz="2000" dirty="0" err="1">
                <a:solidFill>
                  <a:srgbClr val="0070C0"/>
                </a:solidFill>
              </a:rPr>
              <a:t>endl</a:t>
            </a:r>
            <a:r>
              <a:rPr lang="en-US" altLang="zh-CN" sz="2000" dirty="0">
                <a:solidFill>
                  <a:srgbClr val="0070C0"/>
                </a:solidFill>
              </a:rPr>
              <a:t>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}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protected: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int month;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int day;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int year;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};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D8D9C1-11B5-494D-BBE7-ABB5E592F676}"/>
              </a:ext>
            </a:extLst>
          </p:cNvPr>
          <p:cNvSpPr txBox="1"/>
          <p:nvPr/>
        </p:nvSpPr>
        <p:spPr>
          <a:xfrm>
            <a:off x="4499811" y="1721383"/>
            <a:ext cx="175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(malloc.cpp)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051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>
                <a:ea typeface="+mj-ea"/>
              </a:rPr>
              <a:t>new</a:t>
            </a:r>
            <a:r>
              <a:rPr lang="zh-CN" altLang="en-US" sz="3200" b="1" dirty="0">
                <a:ea typeface="+mj-ea"/>
              </a:rPr>
              <a:t>和</a:t>
            </a:r>
            <a:r>
              <a:rPr lang="en-US" altLang="zh-CN" sz="3200" b="1" dirty="0">
                <a:ea typeface="+mj-ea"/>
              </a:rPr>
              <a:t>delete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8400" y="1625600"/>
            <a:ext cx="4154971" cy="460248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与</a:t>
            </a:r>
            <a:r>
              <a:rPr lang="en-US" altLang="zh-CN" sz="2800" dirty="0"/>
              <a:t>malloc</a:t>
            </a:r>
            <a:r>
              <a:rPr lang="zh-CN" altLang="en-US" sz="2800" dirty="0"/>
              <a:t>和</a:t>
            </a:r>
            <a:r>
              <a:rPr lang="en-US" altLang="zh-CN" sz="2800" dirty="0"/>
              <a:t>free</a:t>
            </a:r>
            <a:r>
              <a:rPr lang="zh-CN" altLang="en-US" sz="2800" dirty="0"/>
              <a:t>的比较</a:t>
            </a:r>
            <a:endParaRPr lang="en-US" altLang="zh-CN" sz="2800" dirty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2800" dirty="0"/>
              <a:t>正确的代码应是：</a:t>
            </a:r>
            <a:endParaRPr lang="en-US" altLang="zh-CN" sz="2800" dirty="0"/>
          </a:p>
          <a:p>
            <a:pPr marL="609600" indent="-341313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altLang="zh-CN" sz="1200" dirty="0">
                <a:solidFill>
                  <a:srgbClr val="060ABA"/>
                </a:solidFill>
              </a:rPr>
              <a:t> </a:t>
            </a:r>
            <a:r>
              <a:rPr lang="en-US" altLang="zh-CN" sz="2100" dirty="0">
                <a:solidFill>
                  <a:srgbClr val="060ABA"/>
                </a:solidFill>
              </a:rPr>
              <a:t>int  main()</a:t>
            </a:r>
          </a:p>
          <a:p>
            <a:pPr marL="609600" indent="-341313">
              <a:spcBef>
                <a:spcPts val="600"/>
              </a:spcBef>
              <a:buNone/>
              <a:defRPr/>
            </a:pPr>
            <a:r>
              <a:rPr lang="en-US" altLang="zh-CN" sz="2100" dirty="0">
                <a:solidFill>
                  <a:srgbClr val="060ABA"/>
                </a:solidFill>
              </a:rPr>
              <a:t>{</a:t>
            </a:r>
          </a:p>
          <a:p>
            <a:pPr marL="609600" indent="-341313">
              <a:spcBef>
                <a:spcPts val="600"/>
              </a:spcBef>
              <a:buNone/>
              <a:defRPr/>
            </a:pPr>
            <a:r>
              <a:rPr lang="en-US" altLang="zh-CN" sz="2100" dirty="0">
                <a:solidFill>
                  <a:srgbClr val="060ABA"/>
                </a:solidFill>
              </a:rPr>
              <a:t>      </a:t>
            </a:r>
            <a:r>
              <a:rPr lang="en-US" altLang="zh-CN" sz="2100" dirty="0" err="1">
                <a:solidFill>
                  <a:srgbClr val="060ABA"/>
                </a:solidFill>
              </a:rPr>
              <a:t>Tdate</a:t>
            </a:r>
            <a:r>
              <a:rPr lang="en-US" altLang="zh-CN" sz="2100" dirty="0">
                <a:solidFill>
                  <a:srgbClr val="060ABA"/>
                </a:solidFill>
              </a:rPr>
              <a:t> *p;</a:t>
            </a:r>
          </a:p>
          <a:p>
            <a:pPr marL="609600" indent="-341313">
              <a:spcBef>
                <a:spcPts val="600"/>
              </a:spcBef>
              <a:buNone/>
              <a:defRPr/>
            </a:pPr>
            <a:r>
              <a:rPr lang="en-US" altLang="zh-CN" sz="2100" dirty="0">
                <a:solidFill>
                  <a:srgbClr val="060ABA"/>
                </a:solidFill>
              </a:rPr>
              <a:t>      p=</a:t>
            </a:r>
            <a:r>
              <a:rPr lang="en-US" altLang="zh-CN" sz="2100" dirty="0">
                <a:solidFill>
                  <a:srgbClr val="FF00FF"/>
                </a:solidFill>
              </a:rPr>
              <a:t>new</a:t>
            </a:r>
            <a:r>
              <a:rPr lang="en-US" altLang="zh-CN" sz="2100" dirty="0">
                <a:solidFill>
                  <a:srgbClr val="060ABA"/>
                </a:solidFill>
              </a:rPr>
              <a:t> </a:t>
            </a:r>
            <a:r>
              <a:rPr lang="en-US" altLang="zh-CN" sz="2100" dirty="0" err="1">
                <a:solidFill>
                  <a:srgbClr val="060ABA"/>
                </a:solidFill>
              </a:rPr>
              <a:t>Tdate</a:t>
            </a:r>
            <a:r>
              <a:rPr lang="en-US" altLang="zh-CN" sz="2100" dirty="0">
                <a:solidFill>
                  <a:srgbClr val="060ABA"/>
                </a:solidFill>
              </a:rPr>
              <a:t>;       </a:t>
            </a:r>
            <a:endParaRPr lang="en-US" altLang="zh-CN" sz="2100" dirty="0">
              <a:solidFill>
                <a:srgbClr val="CC00CC"/>
              </a:solidFill>
            </a:endParaRPr>
          </a:p>
          <a:p>
            <a:pPr marL="609600" indent="-341313">
              <a:spcBef>
                <a:spcPts val="600"/>
              </a:spcBef>
              <a:buNone/>
              <a:defRPr/>
            </a:pPr>
            <a:r>
              <a:rPr lang="en-US" altLang="zh-CN" sz="2100" dirty="0">
                <a:solidFill>
                  <a:srgbClr val="060ABA"/>
                </a:solidFill>
              </a:rPr>
              <a:t>      p-&gt;</a:t>
            </a:r>
            <a:r>
              <a:rPr lang="en-US" altLang="zh-CN" sz="2100" dirty="0" err="1">
                <a:solidFill>
                  <a:srgbClr val="060ABA"/>
                </a:solidFill>
              </a:rPr>
              <a:t>Disp</a:t>
            </a:r>
            <a:r>
              <a:rPr lang="en-US" altLang="zh-CN" sz="2100" dirty="0">
                <a:solidFill>
                  <a:srgbClr val="060ABA"/>
                </a:solidFill>
              </a:rPr>
              <a:t>();  </a:t>
            </a:r>
          </a:p>
          <a:p>
            <a:pPr marL="609600" indent="-341313">
              <a:spcBef>
                <a:spcPts val="600"/>
              </a:spcBef>
              <a:buNone/>
              <a:defRPr/>
            </a:pPr>
            <a:r>
              <a:rPr lang="en-US" altLang="zh-CN" sz="2100" dirty="0">
                <a:solidFill>
                  <a:srgbClr val="060ABA"/>
                </a:solidFill>
              </a:rPr>
              <a:t>      </a:t>
            </a:r>
            <a:r>
              <a:rPr lang="en-US" altLang="zh-CN" sz="2100" dirty="0">
                <a:solidFill>
                  <a:srgbClr val="FF00FF"/>
                </a:solidFill>
              </a:rPr>
              <a:t>delete</a:t>
            </a:r>
            <a:r>
              <a:rPr lang="en-US" altLang="zh-CN" sz="2100" dirty="0">
                <a:solidFill>
                  <a:srgbClr val="0000FF"/>
                </a:solidFill>
              </a:rPr>
              <a:t> </a:t>
            </a:r>
            <a:r>
              <a:rPr lang="en-US" altLang="zh-CN" sz="2100" dirty="0">
                <a:solidFill>
                  <a:srgbClr val="060ABA"/>
                </a:solidFill>
              </a:rPr>
              <a:t>p;</a:t>
            </a:r>
          </a:p>
          <a:p>
            <a:pPr marL="609600" indent="-341313">
              <a:spcBef>
                <a:spcPts val="600"/>
              </a:spcBef>
              <a:buNone/>
              <a:defRPr/>
            </a:pPr>
            <a:r>
              <a:rPr lang="en-US" altLang="zh-CN" sz="2100" dirty="0">
                <a:solidFill>
                  <a:srgbClr val="060ABA"/>
                </a:solidFill>
              </a:rPr>
              <a:t>      return 0;</a:t>
            </a:r>
          </a:p>
          <a:p>
            <a:pPr marL="609600" indent="-341313">
              <a:spcBef>
                <a:spcPts val="600"/>
              </a:spcBef>
              <a:buNone/>
              <a:defRPr/>
            </a:pPr>
            <a:r>
              <a:rPr lang="en-US" altLang="zh-CN" sz="2100" dirty="0">
                <a:solidFill>
                  <a:srgbClr val="060ABA"/>
                </a:solidFill>
              </a:rPr>
              <a:t>} </a:t>
            </a:r>
            <a:endParaRPr lang="zh-CN" altLang="en-US" sz="2100" dirty="0">
              <a:solidFill>
                <a:srgbClr val="060ABA"/>
              </a:solidFill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551CA9B0-CFCB-49B3-A56A-50A494CAC82B}"/>
              </a:ext>
            </a:extLst>
          </p:cNvPr>
          <p:cNvSpPr txBox="1">
            <a:spLocks/>
          </p:cNvSpPr>
          <p:nvPr/>
        </p:nvSpPr>
        <p:spPr>
          <a:xfrm>
            <a:off x="5078896" y="2229749"/>
            <a:ext cx="3876261" cy="388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class </a:t>
            </a:r>
            <a:r>
              <a:rPr lang="en-US" altLang="zh-CN" sz="2000" dirty="0" err="1">
                <a:solidFill>
                  <a:srgbClr val="0070C0"/>
                </a:solidFill>
              </a:rPr>
              <a:t>Tdate</a:t>
            </a:r>
            <a:r>
              <a:rPr lang="en-US" altLang="zh-CN" sz="2000" dirty="0">
                <a:solidFill>
                  <a:srgbClr val="0070C0"/>
                </a:solidFill>
              </a:rPr>
              <a:t>{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public: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</a:rPr>
              <a:t>Tdate</a:t>
            </a:r>
            <a:r>
              <a:rPr lang="en-US" altLang="zh-CN" sz="2000" dirty="0">
                <a:solidFill>
                  <a:srgbClr val="0070C0"/>
                </a:solidFill>
              </a:rPr>
              <a:t>() {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   month=10;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   day=1;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   year=2003;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}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void </a:t>
            </a:r>
            <a:r>
              <a:rPr lang="en-US" altLang="zh-CN" sz="2000" dirty="0" err="1">
                <a:solidFill>
                  <a:srgbClr val="0070C0"/>
                </a:solidFill>
              </a:rPr>
              <a:t>Disp</a:t>
            </a:r>
            <a:r>
              <a:rPr lang="en-US" altLang="zh-CN" sz="2000" dirty="0">
                <a:solidFill>
                  <a:srgbClr val="0070C0"/>
                </a:solidFill>
              </a:rPr>
              <a:t>() {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   </a:t>
            </a:r>
            <a:r>
              <a:rPr lang="en-US" altLang="zh-CN" sz="2000" dirty="0" err="1">
                <a:solidFill>
                  <a:srgbClr val="0070C0"/>
                </a:solidFill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</a:rPr>
              <a:t>&lt;&lt;month&lt;&lt;"/"&lt;&lt;day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              &lt;&lt;"/"&lt;&lt;year&lt;&lt;</a:t>
            </a:r>
            <a:r>
              <a:rPr lang="en-US" altLang="zh-CN" sz="2000" dirty="0" err="1">
                <a:solidFill>
                  <a:srgbClr val="0070C0"/>
                </a:solidFill>
              </a:rPr>
              <a:t>endl</a:t>
            </a:r>
            <a:r>
              <a:rPr lang="en-US" altLang="zh-CN" sz="2000" dirty="0">
                <a:solidFill>
                  <a:srgbClr val="0070C0"/>
                </a:solidFill>
              </a:rPr>
              <a:t>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}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protected: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int month;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int day;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 int year;</a:t>
            </a:r>
          </a:p>
          <a:p>
            <a:pPr marL="609600" indent="-609600">
              <a:lnSpc>
                <a:spcPct val="60000"/>
              </a:lnSpc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};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06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17:34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5.1.3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堆对象的分配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835" y="1625600"/>
            <a:ext cx="7834965" cy="47307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分配不带初值的堆对象</a:t>
            </a:r>
            <a:endParaRPr lang="en-US" altLang="zh-CN" sz="2800" dirty="0"/>
          </a:p>
          <a:p>
            <a:pPr lvl="1"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Tdate</a:t>
            </a:r>
            <a:r>
              <a:rPr lang="en-US" altLang="zh-CN" sz="2400" dirty="0">
                <a:solidFill>
                  <a:srgbClr val="00B0F0"/>
                </a:solidFill>
              </a:rPr>
              <a:t> *p;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p = new </a:t>
            </a:r>
            <a:r>
              <a:rPr lang="en-US" altLang="zh-CN" sz="2400" dirty="0" err="1">
                <a:solidFill>
                  <a:srgbClr val="0070C0"/>
                </a:solidFill>
              </a:rPr>
              <a:t>Tdate</a:t>
            </a:r>
            <a:r>
              <a:rPr lang="en-US" altLang="zh-CN" sz="2400" dirty="0">
                <a:solidFill>
                  <a:srgbClr val="0070C0"/>
                </a:solidFill>
              </a:rPr>
              <a:t>;   </a:t>
            </a:r>
            <a:r>
              <a:rPr lang="en-US" altLang="zh-CN" sz="2200" dirty="0">
                <a:solidFill>
                  <a:srgbClr val="7030A0"/>
                </a:solidFill>
              </a:rPr>
              <a:t>//</a:t>
            </a:r>
            <a:r>
              <a:rPr lang="zh-CN" altLang="en-US" sz="2200" dirty="0">
                <a:solidFill>
                  <a:srgbClr val="7030A0"/>
                </a:solidFill>
              </a:rPr>
              <a:t>将调用无参构造函数</a:t>
            </a:r>
            <a:r>
              <a:rPr lang="en-US" altLang="zh-CN" sz="2200" dirty="0">
                <a:solidFill>
                  <a:srgbClr val="7030A0"/>
                </a:solidFill>
              </a:rPr>
              <a:t>, </a:t>
            </a:r>
            <a:r>
              <a:rPr lang="zh-CN" altLang="en-US" sz="2200" dirty="0">
                <a:solidFill>
                  <a:srgbClr val="7030A0"/>
                </a:solidFill>
              </a:rPr>
              <a:t>没有则出错</a:t>
            </a:r>
            <a:endParaRPr lang="en-US" altLang="zh-CN" sz="2200" dirty="0">
              <a:solidFill>
                <a:srgbClr val="7030A0"/>
              </a:solidFill>
            </a:endParaRPr>
          </a:p>
          <a:p>
            <a:pPr lvl="1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……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delete p; 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分配带初值的堆对象</a:t>
            </a:r>
            <a:endParaRPr lang="en-US" altLang="zh-CN" sz="2800" dirty="0"/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p = new </a:t>
            </a:r>
            <a:r>
              <a:rPr lang="en-US" altLang="zh-CN" sz="2400" dirty="0" err="1">
                <a:solidFill>
                  <a:srgbClr val="0070C0"/>
                </a:solidFill>
              </a:rPr>
              <a:t>Tdate</a:t>
            </a:r>
            <a:r>
              <a:rPr lang="en-US" altLang="zh-CN" sz="2400" dirty="0">
                <a:solidFill>
                  <a:srgbClr val="0070C0"/>
                </a:solidFill>
              </a:rPr>
              <a:t>(1,1,2002); </a:t>
            </a:r>
            <a:r>
              <a:rPr lang="en-US" altLang="zh-CN" sz="2200" dirty="0">
                <a:solidFill>
                  <a:srgbClr val="7030A0"/>
                </a:solidFill>
              </a:rPr>
              <a:t>//</a:t>
            </a:r>
            <a:r>
              <a:rPr lang="zh-CN" altLang="en-US" sz="2200" dirty="0">
                <a:solidFill>
                  <a:srgbClr val="7030A0"/>
                </a:solidFill>
              </a:rPr>
              <a:t>调用带参数的构造函数</a:t>
            </a:r>
            <a:r>
              <a:rPr lang="en-US" altLang="zh-CN" sz="2200" dirty="0">
                <a:solidFill>
                  <a:srgbClr val="7030A0"/>
                </a:solidFill>
              </a:rPr>
              <a:t>, </a:t>
            </a:r>
            <a:r>
              <a:rPr lang="zh-CN" altLang="en-US" sz="2200" dirty="0">
                <a:solidFill>
                  <a:srgbClr val="7030A0"/>
                </a:solidFill>
              </a:rPr>
              <a:t>得有</a:t>
            </a:r>
            <a:endParaRPr lang="en-US" altLang="zh-CN" sz="2200" dirty="0">
              <a:solidFill>
                <a:srgbClr val="7030A0"/>
              </a:solidFill>
            </a:endParaRPr>
          </a:p>
          <a:p>
            <a:pPr lvl="1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…… </a:t>
            </a:r>
          </a:p>
          <a:p>
            <a:pPr lvl="1"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delete p;</a:t>
            </a:r>
            <a:endParaRPr lang="en-US" altLang="zh-CN" sz="2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分配对象数组</a:t>
            </a:r>
            <a:endParaRPr lang="en-US" altLang="zh-CN" sz="2800" dirty="0"/>
          </a:p>
          <a:p>
            <a:pPr marL="561975" lvl="1" indent="-1143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p = new </a:t>
            </a:r>
            <a:r>
              <a:rPr lang="en-US" altLang="zh-CN" sz="2400" dirty="0" err="1">
                <a:solidFill>
                  <a:srgbClr val="0070C0"/>
                </a:solidFill>
              </a:rPr>
              <a:t>Tdate</a:t>
            </a:r>
            <a:r>
              <a:rPr lang="en-US" altLang="zh-CN" sz="2400" dirty="0">
                <a:solidFill>
                  <a:srgbClr val="0070C0"/>
                </a:solidFill>
              </a:rPr>
              <a:t>[10];  </a:t>
            </a:r>
            <a:r>
              <a:rPr lang="en-US" altLang="zh-CN" sz="2200" dirty="0">
                <a:solidFill>
                  <a:srgbClr val="7030A0"/>
                </a:solidFill>
              </a:rPr>
              <a:t>//</a:t>
            </a:r>
            <a:r>
              <a:rPr lang="zh-CN" altLang="en-US" sz="2200" dirty="0">
                <a:solidFill>
                  <a:srgbClr val="7030A0"/>
                </a:solidFill>
              </a:rPr>
              <a:t>将调用无参构造函数</a:t>
            </a:r>
            <a:r>
              <a:rPr lang="en-US" altLang="zh-CN" sz="2200" dirty="0">
                <a:solidFill>
                  <a:srgbClr val="7030A0"/>
                </a:solidFill>
              </a:rPr>
              <a:t>, </a:t>
            </a:r>
            <a:r>
              <a:rPr lang="zh-CN" altLang="en-US" sz="2200" dirty="0">
                <a:solidFill>
                  <a:srgbClr val="7030A0"/>
                </a:solidFill>
              </a:rPr>
              <a:t>没有则出错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marL="561975" lvl="1" indent="-11430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……</a:t>
            </a:r>
          </a:p>
          <a:p>
            <a:pPr marL="561975" lvl="1" indent="-11430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delete </a:t>
            </a:r>
            <a:r>
              <a:rPr lang="en-US" altLang="zh-CN" sz="2400" dirty="0">
                <a:solidFill>
                  <a:srgbClr val="CC00CC"/>
                </a:solidFill>
              </a:rPr>
              <a:t>[]</a:t>
            </a:r>
            <a:r>
              <a:rPr lang="en-US" altLang="zh-CN" sz="2400" dirty="0">
                <a:solidFill>
                  <a:srgbClr val="0070C0"/>
                </a:solidFill>
              </a:rPr>
              <a:t>p;</a:t>
            </a:r>
            <a:endParaRPr lang="en-US" altLang="zh-CN" sz="2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zh-CN" altLang="en-US" sz="26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3" name="标注: 弯曲线形 2">
            <a:extLst>
              <a:ext uri="{FF2B5EF4-FFF2-40B4-BE49-F238E27FC236}">
                <a16:creationId xmlns:a16="http://schemas.microsoft.com/office/drawing/2014/main" id="{87074B7F-A9FD-49FE-9449-125E8270ABD7}"/>
              </a:ext>
            </a:extLst>
          </p:cNvPr>
          <p:cNvSpPr/>
          <p:nvPr/>
        </p:nvSpPr>
        <p:spPr>
          <a:xfrm>
            <a:off x="4912936" y="4313457"/>
            <a:ext cx="2006338" cy="7447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383"/>
              <a:gd name="adj6" fmla="val -56879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new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分配数组时不允许带参数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8159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7219</TotalTime>
  <Words>2127</Words>
  <Application>Microsoft Office PowerPoint</Application>
  <PresentationFormat>全屏显示(4:3)</PresentationFormat>
  <Paragraphs>433</Paragraphs>
  <Slides>28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仿宋_GB2312</vt:lpstr>
      <vt:lpstr>黑体</vt:lpstr>
      <vt:lpstr>华文新魏</vt:lpstr>
      <vt:lpstr>华文行楷</vt:lpstr>
      <vt:lpstr>楷体_GB2312</vt:lpstr>
      <vt:lpstr>隶书</vt:lpstr>
      <vt:lpstr>宋体</vt:lpstr>
      <vt:lpstr>新宋体</vt:lpstr>
      <vt:lpstr>幼圆</vt:lpstr>
      <vt:lpstr>Arial</vt:lpstr>
      <vt:lpstr>Calibri</vt:lpstr>
      <vt:lpstr>Cambria</vt:lpstr>
      <vt:lpstr>Times New Roman</vt:lpstr>
      <vt:lpstr>Wingdings</vt:lpstr>
      <vt:lpstr>Office 主题</vt:lpstr>
      <vt:lpstr>面向对象程序设计</vt:lpstr>
      <vt:lpstr>第5章  堆与拷贝构造函数</vt:lpstr>
      <vt:lpstr>5.1  在堆中构造对象</vt:lpstr>
      <vt:lpstr>5.1.1 堆</vt:lpstr>
      <vt:lpstr>5.1.1 堆</vt:lpstr>
      <vt:lpstr>5.1.2 new和delete</vt:lpstr>
      <vt:lpstr>5.1.2 new和delete</vt:lpstr>
      <vt:lpstr>5.1.2 new和delete</vt:lpstr>
      <vt:lpstr>5.1.3 堆对象的分配</vt:lpstr>
      <vt:lpstr>5.2  拷贝构造函数</vt:lpstr>
      <vt:lpstr>5.2.1 拷贝构造函数的需用场合</vt:lpstr>
      <vt:lpstr>5.2.1 拷贝构造函数的需用场合</vt:lpstr>
      <vt:lpstr>5.2.1 拷贝构造函数的需用场合</vt:lpstr>
      <vt:lpstr>5.2.2 自定义拷贝构造函数</vt:lpstr>
      <vt:lpstr>5.2.2 自定义拷贝构造函数</vt:lpstr>
      <vt:lpstr>5.2.2 自定义拷贝构造函数</vt:lpstr>
      <vt:lpstr>5.2.2 自定义拷贝构造函数</vt:lpstr>
      <vt:lpstr>5.2.2 自定义拷贝构造函数</vt:lpstr>
      <vt:lpstr>5.2.2 自定义拷贝构造函数</vt:lpstr>
      <vt:lpstr>5.3  默认的拷贝构造函数</vt:lpstr>
      <vt:lpstr>5.4  临时对象和无名对象</vt:lpstr>
      <vt:lpstr>5.4.1 临时对象</vt:lpstr>
      <vt:lpstr>5.4.1 临时对象</vt:lpstr>
      <vt:lpstr>5.4.2 无名对象</vt:lpstr>
      <vt:lpstr>5.5  构造函数用于类型转换</vt:lpstr>
      <vt:lpstr>5.5  构造函数用于类型转换</vt:lpstr>
      <vt:lpstr>5.5  构造函数用于类型转换</vt:lpstr>
      <vt:lpstr>作  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王金鹏</dc:creator>
  <cp:lastModifiedBy>admin</cp:lastModifiedBy>
  <cp:revision>1001</cp:revision>
  <dcterms:created xsi:type="dcterms:W3CDTF">2019-03-27T11:53:56Z</dcterms:created>
  <dcterms:modified xsi:type="dcterms:W3CDTF">2022-03-24T09:34:58Z</dcterms:modified>
</cp:coreProperties>
</file>