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7"/>
  </p:notesMasterIdLst>
  <p:handoutMasterIdLst>
    <p:handoutMasterId r:id="rId28"/>
  </p:handoutMasterIdLst>
  <p:sldIdLst>
    <p:sldId id="353" r:id="rId2"/>
    <p:sldId id="681" r:id="rId3"/>
    <p:sldId id="695" r:id="rId4"/>
    <p:sldId id="682" r:id="rId5"/>
    <p:sldId id="683" r:id="rId6"/>
    <p:sldId id="684" r:id="rId7"/>
    <p:sldId id="685" r:id="rId8"/>
    <p:sldId id="696" r:id="rId9"/>
    <p:sldId id="686" r:id="rId10"/>
    <p:sldId id="697" r:id="rId11"/>
    <p:sldId id="689" r:id="rId12"/>
    <p:sldId id="690" r:id="rId13"/>
    <p:sldId id="692" r:id="rId14"/>
    <p:sldId id="693" r:id="rId15"/>
    <p:sldId id="694" r:id="rId16"/>
    <p:sldId id="698" r:id="rId17"/>
    <p:sldId id="700" r:id="rId18"/>
    <p:sldId id="699" r:id="rId19"/>
    <p:sldId id="701" r:id="rId20"/>
    <p:sldId id="702" r:id="rId21"/>
    <p:sldId id="703" r:id="rId22"/>
    <p:sldId id="704" r:id="rId23"/>
    <p:sldId id="705" r:id="rId24"/>
    <p:sldId id="706" r:id="rId25"/>
    <p:sldId id="680"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558FF"/>
    <a:srgbClr val="000000"/>
    <a:srgbClr val="FF6600"/>
    <a:srgbClr val="000099"/>
    <a:srgbClr val="0000FF"/>
    <a:srgbClr val="9FDAFF"/>
    <a:srgbClr val="CCECFF"/>
    <a:srgbClr val="00FF00"/>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2285" autoAdjust="0"/>
  </p:normalViewPr>
  <p:slideViewPr>
    <p:cSldViewPr snapToGrid="0">
      <p:cViewPr varScale="1">
        <p:scale>
          <a:sx n="105" d="100"/>
          <a:sy n="105" d="100"/>
        </p:scale>
        <p:origin x="-1794" y="-78"/>
      </p:cViewPr>
      <p:guideLst>
        <p:guide orient="horz" pos="2160"/>
        <p:guide pos="2880"/>
      </p:guideLst>
    </p:cSldViewPr>
  </p:slideViewPr>
  <p:outlineViewPr>
    <p:cViewPr>
      <p:scale>
        <a:sx n="33" d="100"/>
        <a:sy n="33" d="100"/>
      </p:scale>
      <p:origin x="0" y="42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503F888B-E886-4B7C-B9EB-91DABCAB75FB}" type="datetimeFigureOut">
              <a:rPr lang="zh-CN" altLang="en-US"/>
              <a:pPr>
                <a:defRPr/>
              </a:pPr>
              <a:t>2021-9-7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ea typeface="宋体" pitchFamily="2" charset="-122"/>
              </a:defRPr>
            </a:lvl1pPr>
          </a:lstStyle>
          <a:p>
            <a:pPr>
              <a:defRPr/>
            </a:pPr>
            <a:fld id="{DC36057A-7C1E-4E85-842E-9E2D9633ADC5}" type="slidenum">
              <a:rPr lang="zh-CN" altLang="en-US"/>
              <a:pPr>
                <a:defRPr/>
              </a:pPr>
              <a:t>‹#›</a:t>
            </a:fld>
            <a:endParaRPr lang="zh-CN" altLang="en-US"/>
          </a:p>
        </p:txBody>
      </p:sp>
    </p:spTree>
    <p:extLst>
      <p:ext uri="{BB962C8B-B14F-4D97-AF65-F5344CB8AC3E}">
        <p14:creationId xmlns:p14="http://schemas.microsoft.com/office/powerpoint/2010/main" xmlns="" val="4038198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ea typeface="Gulim" pitchFamily="34" charset="-127"/>
              </a:defRPr>
            </a:lvl1pPr>
          </a:lstStyle>
          <a:p>
            <a:pPr>
              <a:defRPr/>
            </a:pPr>
            <a:endParaRPr lang="en-US" altLang="ko-KR"/>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ea typeface="Gulim" pitchFamily="34" charset="-127"/>
              </a:defRPr>
            </a:lvl1pPr>
          </a:lstStyle>
          <a:p>
            <a:pPr>
              <a:defRPr/>
            </a:pPr>
            <a:endParaRPr lang="en-US" altLang="ko-KR"/>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ea typeface="Gulim" pitchFamily="34" charset="-127"/>
              </a:defRPr>
            </a:lvl1pPr>
          </a:lstStyle>
          <a:p>
            <a:pPr>
              <a:defRPr/>
            </a:pPr>
            <a:endParaRPr lang="en-US" altLang="ko-KR"/>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ea typeface="Gulim" pitchFamily="34" charset="-127"/>
              </a:defRPr>
            </a:lvl1pPr>
          </a:lstStyle>
          <a:p>
            <a:pPr>
              <a:defRPr/>
            </a:pPr>
            <a:fld id="{60A33E64-031E-41EB-AA6F-4FC7D55586C9}" type="slidenum">
              <a:rPr lang="ko-KR" altLang="en-US"/>
              <a:pPr>
                <a:defRPr/>
              </a:pPr>
              <a:t>‹#›</a:t>
            </a:fld>
            <a:endParaRPr lang="en-US" altLang="ko-KR"/>
          </a:p>
        </p:txBody>
      </p:sp>
    </p:spTree>
    <p:extLst>
      <p:ext uri="{BB962C8B-B14F-4D97-AF65-F5344CB8AC3E}">
        <p14:creationId xmlns:p14="http://schemas.microsoft.com/office/powerpoint/2010/main" xmlns="" val="366147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10</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11</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13</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14</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17</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18</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20</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21</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23</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24</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7</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8</a:t>
            </a:fld>
            <a:endParaRPr lang="en-US" altLang="ko-KR" dirty="0"/>
          </a:p>
        </p:txBody>
      </p:sp>
    </p:spTree>
    <p:extLst>
      <p:ext uri="{BB962C8B-B14F-4D97-AF65-F5344CB8AC3E}">
        <p14:creationId xmlns:p14="http://schemas.microsoft.com/office/powerpoint/2010/main" xmlns="" val="968989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13333" name="Rectangle 21"/>
          <p:cNvSpPr>
            <a:spLocks noGrp="1" noChangeArrowheads="1"/>
          </p:cNvSpPr>
          <p:nvPr>
            <p:ph type="ctrTitle" sz="quarter"/>
          </p:nvPr>
        </p:nvSpPr>
        <p:spPr bwMode="black">
          <a:xfrm>
            <a:off x="685800" y="1447800"/>
            <a:ext cx="8153400" cy="669925"/>
          </a:xfrm>
        </p:spPr>
        <p:txBody>
          <a:bodyPr/>
          <a:lstStyle>
            <a:lvl1pPr algn="ctr">
              <a:defRPr sz="3600"/>
            </a:lvl1pPr>
          </a:lstStyle>
          <a:p>
            <a:r>
              <a:rPr lang="zh-CN" altLang="en-US"/>
              <a:t>单击此处编辑母版标题样式</a:t>
            </a:r>
            <a:endParaRPr lang="en-US" altLang="ko-KR"/>
          </a:p>
        </p:txBody>
      </p:sp>
      <p:sp>
        <p:nvSpPr>
          <p:cNvPr id="13334" name="Rectangle 22"/>
          <p:cNvSpPr>
            <a:spLocks noGrp="1" noChangeArrowheads="1"/>
          </p:cNvSpPr>
          <p:nvPr>
            <p:ph type="subTitle" sz="quarter" idx="1"/>
          </p:nvPr>
        </p:nvSpPr>
        <p:spPr>
          <a:xfrm>
            <a:off x="1600200" y="2209800"/>
            <a:ext cx="6400800" cy="533400"/>
          </a:xfrm>
        </p:spPr>
        <p:txBody>
          <a:bodyPr/>
          <a:lstStyle>
            <a:lvl1pPr marL="0" indent="0" algn="ctr">
              <a:buFont typeface="Wingdings" pitchFamily="2" charset="2"/>
              <a:buNone/>
              <a:defRPr sz="2000" b="0">
                <a:solidFill>
                  <a:schemeClr val="tx1"/>
                </a:solidFill>
              </a:defRPr>
            </a:lvl1pPr>
          </a:lstStyle>
          <a:p>
            <a:r>
              <a:rPr lang="zh-CN" altLang="en-US"/>
              <a:t>单击此处编辑母版副标题样式</a:t>
            </a:r>
            <a:endParaRPr lang="en-US" altLang="ko-KR"/>
          </a:p>
        </p:txBody>
      </p:sp>
      <p:sp>
        <p:nvSpPr>
          <p:cNvPr id="6" name="Rectangle 23"/>
          <p:cNvSpPr>
            <a:spLocks noGrp="1" noChangeArrowheads="1"/>
          </p:cNvSpPr>
          <p:nvPr>
            <p:ph type="dt" sz="quarter" idx="10"/>
          </p:nvPr>
        </p:nvSpPr>
        <p:spPr bwMode="auto">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effectLst>
                  <a:outerShdw blurRad="38100" dist="38100" dir="2700000" algn="tl">
                    <a:srgbClr val="C0C0C0"/>
                  </a:outerShdw>
                </a:effectLst>
                <a:ea typeface="Gulim" pitchFamily="34" charset="-127"/>
              </a:defRPr>
            </a:lvl1pPr>
          </a:lstStyle>
          <a:p>
            <a:pPr>
              <a:defRPr/>
            </a:pPr>
            <a:endParaRPr lang="en-US" altLang="ko-KR"/>
          </a:p>
        </p:txBody>
      </p:sp>
      <p:sp>
        <p:nvSpPr>
          <p:cNvPr id="7" name="Rectangle 24"/>
          <p:cNvSpPr>
            <a:spLocks noGrp="1" noChangeArrowheads="1"/>
          </p:cNvSpPr>
          <p:nvPr>
            <p:ph type="ftr" sz="quarter" idx="11"/>
          </p:nvPr>
        </p:nvSpPr>
        <p:spPr bwMode="auto">
          <a:xfrm>
            <a:off x="3124200" y="6553200"/>
            <a:ext cx="2895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effectLst>
                  <a:outerShdw blurRad="38100" dist="38100" dir="2700000" algn="tl">
                    <a:srgbClr val="C0C0C0"/>
                  </a:outerShdw>
                </a:effectLst>
                <a:ea typeface="Gulim" pitchFamily="34" charset="-127"/>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a:latin typeface="Times New Roman" pitchFamily="18" charset="0"/>
              </a:defRPr>
            </a:lvl1pPr>
          </a:lstStyle>
          <a:p>
            <a:pPr>
              <a:defRPr/>
            </a:pPr>
            <a:fld id="{E292C3D3-743E-46D5-9465-689DC0D8C36E}" type="slidenum">
              <a:rPr lang="ko-KR" altLang="en-US"/>
              <a:pPr>
                <a:defRPr/>
              </a:pPr>
              <a:t>‹#›</a:t>
            </a:fld>
            <a:endParaRPr lang="en-US" altLang="ko-KR"/>
          </a:p>
        </p:txBody>
      </p:sp>
      <p:pic>
        <p:nvPicPr>
          <p:cNvPr id="9" name="Picture 9" descr="index_r3_c1"/>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5805376"/>
            <a:ext cx="9144000" cy="1052623"/>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8"/>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9144000" cy="7064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1571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BCB7632A-DB9F-4FFB-A5D4-F14368A05823}" type="slidenum">
              <a:rPr lang="ko-KR" altLang="en-US"/>
              <a:pPr>
                <a:defRPr/>
              </a:pPr>
              <a:t>‹#›</a:t>
            </a:fld>
            <a:endParaRPr lang="en-US" altLang="ko-KR"/>
          </a:p>
        </p:txBody>
      </p:sp>
    </p:spTree>
    <p:extLst>
      <p:ext uri="{BB962C8B-B14F-4D97-AF65-F5344CB8AC3E}">
        <p14:creationId xmlns:p14="http://schemas.microsoft.com/office/powerpoint/2010/main" xmlns="" val="37668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04800"/>
            <a:ext cx="205740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04800"/>
            <a:ext cx="601980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A9CF211C-4C65-4EA8-8696-E26F9A548BEA}" type="slidenum">
              <a:rPr lang="ko-KR" altLang="en-US"/>
              <a:pPr>
                <a:defRPr/>
              </a:pPr>
              <a:t>‹#›</a:t>
            </a:fld>
            <a:endParaRPr lang="en-US" altLang="ko-KR"/>
          </a:p>
        </p:txBody>
      </p:sp>
    </p:spTree>
    <p:extLst>
      <p:ext uri="{BB962C8B-B14F-4D97-AF65-F5344CB8AC3E}">
        <p14:creationId xmlns:p14="http://schemas.microsoft.com/office/powerpoint/2010/main" xmlns="" val="1977862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04800"/>
            <a:ext cx="8229600" cy="601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5"/>
          <p:cNvSpPr>
            <a:spLocks noGrp="1" noChangeArrowheads="1"/>
          </p:cNvSpPr>
          <p:nvPr>
            <p:ph type="sldNum" sz="quarter" idx="10"/>
          </p:nvPr>
        </p:nvSpPr>
        <p:spPr>
          <a:ln/>
        </p:spPr>
        <p:txBody>
          <a:bodyPr/>
          <a:lstStyle>
            <a:lvl1pPr>
              <a:defRPr/>
            </a:lvl1pPr>
          </a:lstStyle>
          <a:p>
            <a:pPr>
              <a:defRPr/>
            </a:pPr>
            <a:fld id="{A479B7AB-CE1C-4340-B4CE-38B9CA09D1D4}" type="slidenum">
              <a:rPr lang="ko-KR" altLang="en-US"/>
              <a:pPr>
                <a:defRPr/>
              </a:pPr>
              <a:t>‹#›</a:t>
            </a:fld>
            <a:endParaRPr lang="en-US" altLang="ko-KR"/>
          </a:p>
        </p:txBody>
      </p:sp>
    </p:spTree>
    <p:extLst>
      <p:ext uri="{BB962C8B-B14F-4D97-AF65-F5344CB8AC3E}">
        <p14:creationId xmlns:p14="http://schemas.microsoft.com/office/powerpoint/2010/main" xmlns="" val="1657855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extLst>
      <p:ext uri="{BB962C8B-B14F-4D97-AF65-F5344CB8AC3E}">
        <p14:creationId xmlns:p14="http://schemas.microsoft.com/office/powerpoint/2010/main" xmlns="" val="291757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99730"/>
            <a:ext cx="9144000" cy="704126"/>
          </a:xfrm>
        </p:spPr>
        <p:txBody>
          <a:bodyPr/>
          <a:lstStyle>
            <a:lvl1pPr>
              <a:defRPr sz="3000">
                <a:solidFill>
                  <a:srgbClr val="0000FF"/>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50000"/>
              </a:lnSpc>
              <a:defRPr b="0">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AEBD93EF-33C5-46B4-A9C4-E224A2DEE8AE}" type="slidenum">
              <a:rPr lang="ko-KR" altLang="en-US"/>
              <a:pPr>
                <a:defRPr/>
              </a:pPr>
              <a:t>‹#›</a:t>
            </a:fld>
            <a:endParaRPr lang="en-US" altLang="ko-KR"/>
          </a:p>
        </p:txBody>
      </p:sp>
    </p:spTree>
    <p:extLst>
      <p:ext uri="{BB962C8B-B14F-4D97-AF65-F5344CB8AC3E}">
        <p14:creationId xmlns:p14="http://schemas.microsoft.com/office/powerpoint/2010/main" xmlns="" val="194224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rgbClr val="000099"/>
                </a:solidFill>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FC5B33C9-B260-424F-8060-E61CEE78263E}" type="slidenum">
              <a:rPr lang="ko-KR" altLang="en-US"/>
              <a:pPr>
                <a:defRPr/>
              </a:pPr>
              <a:t>‹#›</a:t>
            </a:fld>
            <a:endParaRPr lang="en-US" altLang="ko-KR"/>
          </a:p>
        </p:txBody>
      </p:sp>
    </p:spTree>
    <p:extLst>
      <p:ext uri="{BB962C8B-B14F-4D97-AF65-F5344CB8AC3E}">
        <p14:creationId xmlns:p14="http://schemas.microsoft.com/office/powerpoint/2010/main" xmlns="" val="201556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
          <p:cNvSpPr>
            <a:spLocks noGrp="1" noChangeArrowheads="1"/>
          </p:cNvSpPr>
          <p:nvPr>
            <p:ph type="sldNum" sz="quarter" idx="10"/>
          </p:nvPr>
        </p:nvSpPr>
        <p:spPr>
          <a:ln/>
        </p:spPr>
        <p:txBody>
          <a:bodyPr/>
          <a:lstStyle>
            <a:lvl1pPr>
              <a:defRPr/>
            </a:lvl1pPr>
          </a:lstStyle>
          <a:p>
            <a:pPr>
              <a:defRPr/>
            </a:pPr>
            <a:fld id="{9D2D0405-5201-4042-B721-C89995B4154E}" type="slidenum">
              <a:rPr lang="ko-KR" altLang="en-US"/>
              <a:pPr>
                <a:defRPr/>
              </a:pPr>
              <a:t>‹#›</a:t>
            </a:fld>
            <a:endParaRPr lang="en-US" altLang="ko-KR"/>
          </a:p>
        </p:txBody>
      </p:sp>
    </p:spTree>
    <p:extLst>
      <p:ext uri="{BB962C8B-B14F-4D97-AF65-F5344CB8AC3E}">
        <p14:creationId xmlns:p14="http://schemas.microsoft.com/office/powerpoint/2010/main" xmlns="" val="407128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5"/>
          <p:cNvSpPr>
            <a:spLocks noGrp="1" noChangeArrowheads="1"/>
          </p:cNvSpPr>
          <p:nvPr>
            <p:ph type="sldNum" sz="quarter" idx="10"/>
          </p:nvPr>
        </p:nvSpPr>
        <p:spPr>
          <a:ln/>
        </p:spPr>
        <p:txBody>
          <a:bodyPr/>
          <a:lstStyle>
            <a:lvl1pPr>
              <a:defRPr/>
            </a:lvl1pPr>
          </a:lstStyle>
          <a:p>
            <a:pPr>
              <a:defRPr/>
            </a:pPr>
            <a:fld id="{F837DB5F-68DB-4E44-AB16-6A7CB15129E1}" type="slidenum">
              <a:rPr lang="ko-KR" altLang="en-US"/>
              <a:pPr>
                <a:defRPr/>
              </a:pPr>
              <a:t>‹#›</a:t>
            </a:fld>
            <a:endParaRPr lang="en-US" altLang="ko-KR"/>
          </a:p>
        </p:txBody>
      </p:sp>
    </p:spTree>
    <p:extLst>
      <p:ext uri="{BB962C8B-B14F-4D97-AF65-F5344CB8AC3E}">
        <p14:creationId xmlns:p14="http://schemas.microsoft.com/office/powerpoint/2010/main" xmlns="" val="332517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5"/>
          <p:cNvSpPr>
            <a:spLocks noGrp="1" noChangeArrowheads="1"/>
          </p:cNvSpPr>
          <p:nvPr>
            <p:ph type="sldNum" sz="quarter" idx="10"/>
          </p:nvPr>
        </p:nvSpPr>
        <p:spPr>
          <a:ln/>
        </p:spPr>
        <p:txBody>
          <a:bodyPr/>
          <a:lstStyle>
            <a:lvl1pPr>
              <a:defRPr/>
            </a:lvl1pPr>
          </a:lstStyle>
          <a:p>
            <a:pPr>
              <a:defRPr/>
            </a:pPr>
            <a:fld id="{5F6FA8C1-A471-4168-85E7-6ACBBE60D644}" type="slidenum">
              <a:rPr lang="ko-KR" altLang="en-US"/>
              <a:pPr>
                <a:defRPr/>
              </a:pPr>
              <a:t>‹#›</a:t>
            </a:fld>
            <a:endParaRPr lang="en-US" altLang="ko-KR"/>
          </a:p>
        </p:txBody>
      </p:sp>
    </p:spTree>
    <p:extLst>
      <p:ext uri="{BB962C8B-B14F-4D97-AF65-F5344CB8AC3E}">
        <p14:creationId xmlns:p14="http://schemas.microsoft.com/office/powerpoint/2010/main" xmlns="" val="313227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B4EF1F17-8F85-467A-9586-031F0079B6F4}" type="slidenum">
              <a:rPr lang="ko-KR" altLang="en-US"/>
              <a:pPr>
                <a:defRPr/>
              </a:pPr>
              <a:t>‹#›</a:t>
            </a:fld>
            <a:endParaRPr lang="en-US" altLang="ko-KR"/>
          </a:p>
        </p:txBody>
      </p:sp>
    </p:spTree>
    <p:extLst>
      <p:ext uri="{BB962C8B-B14F-4D97-AF65-F5344CB8AC3E}">
        <p14:creationId xmlns:p14="http://schemas.microsoft.com/office/powerpoint/2010/main" xmlns="" val="378876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FB304A85-6DCD-46E5-9AB3-52838020896C}" type="slidenum">
              <a:rPr lang="ko-KR" altLang="en-US"/>
              <a:pPr>
                <a:defRPr/>
              </a:pPr>
              <a:t>‹#›</a:t>
            </a:fld>
            <a:endParaRPr lang="en-US" altLang="ko-KR"/>
          </a:p>
        </p:txBody>
      </p:sp>
    </p:spTree>
    <p:extLst>
      <p:ext uri="{BB962C8B-B14F-4D97-AF65-F5344CB8AC3E}">
        <p14:creationId xmlns:p14="http://schemas.microsoft.com/office/powerpoint/2010/main" xmlns="" val="14836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9C0DBA2B-0CD3-43B1-BF37-573A4566B890}" type="slidenum">
              <a:rPr lang="ko-KR" altLang="en-US"/>
              <a:pPr>
                <a:defRPr/>
              </a:pPr>
              <a:t>‹#›</a:t>
            </a:fld>
            <a:endParaRPr lang="en-US" altLang="ko-KR"/>
          </a:p>
        </p:txBody>
      </p:sp>
    </p:spTree>
    <p:extLst>
      <p:ext uri="{BB962C8B-B14F-4D97-AF65-F5344CB8AC3E}">
        <p14:creationId xmlns:p14="http://schemas.microsoft.com/office/powerpoint/2010/main" xmlns="" val="38572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p:cNvSpPr>
            <a:spLocks noGrp="1" noChangeArrowheads="1"/>
          </p:cNvSpPr>
          <p:nvPr>
            <p:ph type="title"/>
          </p:nvPr>
        </p:nvSpPr>
        <p:spPr bwMode="white">
          <a:xfrm>
            <a:off x="0" y="482600"/>
            <a:ext cx="9144000" cy="609600"/>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
        <p:nvSpPr>
          <p:cNvPr id="1027" name="Rectangle 22"/>
          <p:cNvSpPr>
            <a:spLocks noGrp="1" noChangeArrowheads="1"/>
          </p:cNvSpPr>
          <p:nvPr>
            <p:ph type="body" idx="1"/>
          </p:nvPr>
        </p:nvSpPr>
        <p:spPr bwMode="auto">
          <a:xfrm>
            <a:off x="457200" y="13716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C0C0C0"/>
                  </a:outerShdw>
                </a:effectLst>
                <a:latin typeface="黑体" pitchFamily="2" charset="-122"/>
                <a:ea typeface="黑体" pitchFamily="2" charset="-122"/>
              </a:defRPr>
            </a:lvl1pPr>
          </a:lstStyle>
          <a:p>
            <a:pPr>
              <a:defRPr/>
            </a:pPr>
            <a:fld id="{9D4D88C9-938C-404B-8594-3C580268B445}" type="slidenum">
              <a:rPr lang="ko-KR" altLang="en-US"/>
              <a:pPr>
                <a:defRPr/>
              </a:pPr>
              <a:t>‹#›</a:t>
            </a:fld>
            <a:endParaRPr lang="en-US" altLang="ko-KR"/>
          </a:p>
        </p:txBody>
      </p:sp>
      <p:sp>
        <p:nvSpPr>
          <p:cNvPr id="12325" name="Freeform 37"/>
          <p:cNvSpPr>
            <a:spLocks/>
          </p:cNvSpPr>
          <p:nvPr/>
        </p:nvSpPr>
        <p:spPr bwMode="ltGray">
          <a:xfrm>
            <a:off x="2438400" y="0"/>
            <a:ext cx="6705600" cy="139700"/>
          </a:xfrm>
          <a:custGeom>
            <a:avLst/>
            <a:gdLst/>
            <a:ahLst/>
            <a:cxnLst>
              <a:cxn ang="0">
                <a:pos x="0" y="0"/>
              </a:cxn>
              <a:cxn ang="0">
                <a:pos x="88" y="88"/>
              </a:cxn>
              <a:cxn ang="0">
                <a:pos x="4224" y="88"/>
              </a:cxn>
              <a:cxn ang="0">
                <a:pos x="4224" y="0"/>
              </a:cxn>
              <a:cxn ang="0">
                <a:pos x="0" y="0"/>
              </a:cxn>
            </a:cxnLst>
            <a:rect l="0" t="0" r="r" b="b"/>
            <a:pathLst>
              <a:path w="4224" h="88">
                <a:moveTo>
                  <a:pt x="0" y="0"/>
                </a:moveTo>
                <a:lnTo>
                  <a:pt x="88" y="88"/>
                </a:lnTo>
                <a:lnTo>
                  <a:pt x="4224" y="88"/>
                </a:lnTo>
                <a:lnTo>
                  <a:pt x="4224" y="0"/>
                </a:lnTo>
                <a:lnTo>
                  <a:pt x="0" y="0"/>
                </a:lnTo>
                <a:close/>
              </a:path>
            </a:pathLst>
          </a:custGeom>
          <a:solidFill>
            <a:srgbClr val="CCECFF"/>
          </a:solidFill>
          <a:ln w="9525" cap="flat" cmpd="sng">
            <a:noFill/>
            <a:prstDash val="solid"/>
            <a:round/>
            <a:headEnd/>
            <a:tailEnd/>
          </a:ln>
          <a:effectLst/>
        </p:spPr>
        <p:txBody>
          <a:bodyPr/>
          <a:lstStyle/>
          <a:p>
            <a:pPr eaLnBrk="0" hangingPunct="0">
              <a:defRPr/>
            </a:pPr>
            <a:endParaRPr lang="zh-CN" altLang="en-US">
              <a:latin typeface="黑体" pitchFamily="2" charset="-122"/>
              <a:ea typeface="黑体" pitchFamily="2" charset="-122"/>
            </a:endParaRPr>
          </a:p>
        </p:txBody>
      </p:sp>
      <p:grpSp>
        <p:nvGrpSpPr>
          <p:cNvPr id="1030" name="Group 129"/>
          <p:cNvGrpSpPr>
            <a:grpSpLocks/>
          </p:cNvGrpSpPr>
          <p:nvPr/>
        </p:nvGrpSpPr>
        <p:grpSpPr bwMode="auto">
          <a:xfrm>
            <a:off x="2657475" y="4763"/>
            <a:ext cx="6351588" cy="134937"/>
            <a:chOff x="1674" y="3"/>
            <a:chExt cx="4001" cy="85"/>
          </a:xfrm>
        </p:grpSpPr>
        <p:sp>
          <p:nvSpPr>
            <p:cNvPr id="12375" name="Rectangle 87"/>
            <p:cNvSpPr>
              <a:spLocks noChangeArrowheads="1"/>
            </p:cNvSpPr>
            <p:nvPr userDrawn="1"/>
          </p:nvSpPr>
          <p:spPr bwMode="black">
            <a:xfrm>
              <a:off x="167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88" name="Rectangle 100"/>
            <p:cNvSpPr>
              <a:spLocks noChangeArrowheads="1"/>
            </p:cNvSpPr>
            <p:nvPr userDrawn="1"/>
          </p:nvSpPr>
          <p:spPr bwMode="black">
            <a:xfrm>
              <a:off x="181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89" name="Rectangle 101"/>
            <p:cNvSpPr>
              <a:spLocks noChangeArrowheads="1"/>
            </p:cNvSpPr>
            <p:nvPr userDrawn="1"/>
          </p:nvSpPr>
          <p:spPr bwMode="black">
            <a:xfrm>
              <a:off x="194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0" name="Rectangle 102"/>
            <p:cNvSpPr>
              <a:spLocks noChangeArrowheads="1"/>
            </p:cNvSpPr>
            <p:nvPr userDrawn="1"/>
          </p:nvSpPr>
          <p:spPr bwMode="black">
            <a:xfrm>
              <a:off x="208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1" name="Rectangle 103"/>
            <p:cNvSpPr>
              <a:spLocks noChangeArrowheads="1"/>
            </p:cNvSpPr>
            <p:nvPr userDrawn="1"/>
          </p:nvSpPr>
          <p:spPr bwMode="black">
            <a:xfrm>
              <a:off x="221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2" name="Rectangle 104"/>
            <p:cNvSpPr>
              <a:spLocks noChangeArrowheads="1"/>
            </p:cNvSpPr>
            <p:nvPr userDrawn="1"/>
          </p:nvSpPr>
          <p:spPr bwMode="black">
            <a:xfrm>
              <a:off x="235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3" name="Rectangle 105"/>
            <p:cNvSpPr>
              <a:spLocks noChangeArrowheads="1"/>
            </p:cNvSpPr>
            <p:nvPr userDrawn="1"/>
          </p:nvSpPr>
          <p:spPr bwMode="black">
            <a:xfrm>
              <a:off x="249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4" name="Rectangle 106"/>
            <p:cNvSpPr>
              <a:spLocks noChangeArrowheads="1"/>
            </p:cNvSpPr>
            <p:nvPr userDrawn="1"/>
          </p:nvSpPr>
          <p:spPr bwMode="black">
            <a:xfrm>
              <a:off x="262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5" name="Rectangle 107"/>
            <p:cNvSpPr>
              <a:spLocks noChangeArrowheads="1"/>
            </p:cNvSpPr>
            <p:nvPr userDrawn="1"/>
          </p:nvSpPr>
          <p:spPr bwMode="black">
            <a:xfrm>
              <a:off x="276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6" name="Rectangle 108"/>
            <p:cNvSpPr>
              <a:spLocks noChangeArrowheads="1"/>
            </p:cNvSpPr>
            <p:nvPr userDrawn="1"/>
          </p:nvSpPr>
          <p:spPr bwMode="black">
            <a:xfrm>
              <a:off x="289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7" name="Rectangle 109"/>
            <p:cNvSpPr>
              <a:spLocks noChangeArrowheads="1"/>
            </p:cNvSpPr>
            <p:nvPr userDrawn="1"/>
          </p:nvSpPr>
          <p:spPr bwMode="black">
            <a:xfrm>
              <a:off x="303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8" name="Rectangle 110"/>
            <p:cNvSpPr>
              <a:spLocks noChangeArrowheads="1"/>
            </p:cNvSpPr>
            <p:nvPr userDrawn="1"/>
          </p:nvSpPr>
          <p:spPr bwMode="black">
            <a:xfrm>
              <a:off x="317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9" name="Rectangle 111"/>
            <p:cNvSpPr>
              <a:spLocks noChangeArrowheads="1"/>
            </p:cNvSpPr>
            <p:nvPr userDrawn="1"/>
          </p:nvSpPr>
          <p:spPr bwMode="black">
            <a:xfrm>
              <a:off x="330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0" name="Rectangle 112"/>
            <p:cNvSpPr>
              <a:spLocks noChangeArrowheads="1"/>
            </p:cNvSpPr>
            <p:nvPr userDrawn="1"/>
          </p:nvSpPr>
          <p:spPr bwMode="black">
            <a:xfrm>
              <a:off x="344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1" name="Rectangle 113"/>
            <p:cNvSpPr>
              <a:spLocks noChangeArrowheads="1"/>
            </p:cNvSpPr>
            <p:nvPr userDrawn="1"/>
          </p:nvSpPr>
          <p:spPr bwMode="black">
            <a:xfrm>
              <a:off x="357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2" name="Rectangle 114"/>
            <p:cNvSpPr>
              <a:spLocks noChangeArrowheads="1"/>
            </p:cNvSpPr>
            <p:nvPr userDrawn="1"/>
          </p:nvSpPr>
          <p:spPr bwMode="black">
            <a:xfrm>
              <a:off x="371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3" name="Rectangle 115"/>
            <p:cNvSpPr>
              <a:spLocks noChangeArrowheads="1"/>
            </p:cNvSpPr>
            <p:nvPr userDrawn="1"/>
          </p:nvSpPr>
          <p:spPr bwMode="black">
            <a:xfrm>
              <a:off x="385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4" name="Rectangle 116"/>
            <p:cNvSpPr>
              <a:spLocks noChangeArrowheads="1"/>
            </p:cNvSpPr>
            <p:nvPr userDrawn="1"/>
          </p:nvSpPr>
          <p:spPr bwMode="black">
            <a:xfrm>
              <a:off x="398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5" name="Rectangle 117"/>
            <p:cNvSpPr>
              <a:spLocks noChangeArrowheads="1"/>
            </p:cNvSpPr>
            <p:nvPr userDrawn="1"/>
          </p:nvSpPr>
          <p:spPr bwMode="black">
            <a:xfrm>
              <a:off x="412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6" name="Rectangle 118"/>
            <p:cNvSpPr>
              <a:spLocks noChangeArrowheads="1"/>
            </p:cNvSpPr>
            <p:nvPr userDrawn="1"/>
          </p:nvSpPr>
          <p:spPr bwMode="black">
            <a:xfrm>
              <a:off x="425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7" name="Rectangle 119"/>
            <p:cNvSpPr>
              <a:spLocks noChangeArrowheads="1"/>
            </p:cNvSpPr>
            <p:nvPr userDrawn="1"/>
          </p:nvSpPr>
          <p:spPr bwMode="black">
            <a:xfrm>
              <a:off x="439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8" name="Rectangle 120"/>
            <p:cNvSpPr>
              <a:spLocks noChangeArrowheads="1"/>
            </p:cNvSpPr>
            <p:nvPr userDrawn="1"/>
          </p:nvSpPr>
          <p:spPr bwMode="black">
            <a:xfrm>
              <a:off x="453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9" name="Rectangle 121"/>
            <p:cNvSpPr>
              <a:spLocks noChangeArrowheads="1"/>
            </p:cNvSpPr>
            <p:nvPr userDrawn="1"/>
          </p:nvSpPr>
          <p:spPr bwMode="black">
            <a:xfrm>
              <a:off x="466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0" name="Rectangle 122"/>
            <p:cNvSpPr>
              <a:spLocks noChangeArrowheads="1"/>
            </p:cNvSpPr>
            <p:nvPr userDrawn="1"/>
          </p:nvSpPr>
          <p:spPr bwMode="black">
            <a:xfrm>
              <a:off x="480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1" name="Rectangle 123"/>
            <p:cNvSpPr>
              <a:spLocks noChangeArrowheads="1"/>
            </p:cNvSpPr>
            <p:nvPr userDrawn="1"/>
          </p:nvSpPr>
          <p:spPr bwMode="black">
            <a:xfrm>
              <a:off x="493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2" name="Rectangle 124"/>
            <p:cNvSpPr>
              <a:spLocks noChangeArrowheads="1"/>
            </p:cNvSpPr>
            <p:nvPr userDrawn="1"/>
          </p:nvSpPr>
          <p:spPr bwMode="black">
            <a:xfrm>
              <a:off x="507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3" name="Rectangle 125"/>
            <p:cNvSpPr>
              <a:spLocks noChangeArrowheads="1"/>
            </p:cNvSpPr>
            <p:nvPr userDrawn="1"/>
          </p:nvSpPr>
          <p:spPr bwMode="black">
            <a:xfrm>
              <a:off x="521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4" name="Rectangle 126"/>
            <p:cNvSpPr>
              <a:spLocks noChangeArrowheads="1"/>
            </p:cNvSpPr>
            <p:nvPr userDrawn="1"/>
          </p:nvSpPr>
          <p:spPr bwMode="black">
            <a:xfrm>
              <a:off x="534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5" name="Rectangle 127"/>
            <p:cNvSpPr>
              <a:spLocks noChangeArrowheads="1"/>
            </p:cNvSpPr>
            <p:nvPr userDrawn="1"/>
          </p:nvSpPr>
          <p:spPr bwMode="black">
            <a:xfrm>
              <a:off x="548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6" name="Rectangle 128"/>
            <p:cNvSpPr>
              <a:spLocks noChangeArrowheads="1"/>
            </p:cNvSpPr>
            <p:nvPr userDrawn="1"/>
          </p:nvSpPr>
          <p:spPr bwMode="black">
            <a:xfrm>
              <a:off x="561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grpSp>
      <p:cxnSp>
        <p:nvCxnSpPr>
          <p:cNvPr id="41" name="直接连接符 40"/>
          <p:cNvCxnSpPr/>
          <p:nvPr userDrawn="1"/>
        </p:nvCxnSpPr>
        <p:spPr bwMode="auto">
          <a:xfrm>
            <a:off x="1092200" y="6364288"/>
            <a:ext cx="7010400" cy="0"/>
          </a:xfrm>
          <a:prstGeom prst="line">
            <a:avLst/>
          </a:prstGeom>
          <a:solidFill>
            <a:schemeClr val="accent1"/>
          </a:solidFill>
          <a:ln w="63500" cap="flat" cmpd="sng" algn="ctr">
            <a:gradFill flip="none" rotWithShape="1">
              <a:gsLst>
                <a:gs pos="0">
                  <a:srgbClr val="0070C0"/>
                </a:gs>
                <a:gs pos="39999">
                  <a:srgbClr val="85C2FF"/>
                </a:gs>
                <a:gs pos="70000">
                  <a:srgbClr val="C4D6EB"/>
                </a:gs>
                <a:gs pos="100000">
                  <a:srgbClr val="FFEBFA"/>
                </a:gs>
              </a:gsLst>
              <a:path path="shape">
                <a:fillToRect l="50000" t="50000" r="50000" b="50000"/>
              </a:path>
              <a:tileRect/>
            </a:gra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954" r:id="rId1"/>
    <p:sldLayoutId id="2147483953" r:id="rId2"/>
    <p:sldLayoutId id="2147483952" r:id="rId3"/>
    <p:sldLayoutId id="2147483951" r:id="rId4"/>
    <p:sldLayoutId id="2147483950" r:id="rId5"/>
    <p:sldLayoutId id="2147483949" r:id="rId6"/>
    <p:sldLayoutId id="2147483948" r:id="rId7"/>
    <p:sldLayoutId id="2147483947" r:id="rId8"/>
    <p:sldLayoutId id="2147483946" r:id="rId9"/>
    <p:sldLayoutId id="2147483945" r:id="rId10"/>
    <p:sldLayoutId id="2147483944" r:id="rId11"/>
    <p:sldLayoutId id="2147483943" r:id="rId12"/>
    <p:sldLayoutId id="2147483955" r:id="rId13"/>
  </p:sldLayoutIdLst>
  <p:txStyles>
    <p:titleStyle>
      <a:lvl1pPr algn="l" rtl="0" eaLnBrk="0" fontAlgn="base" hangingPunct="0">
        <a:spcBef>
          <a:spcPct val="0"/>
        </a:spcBef>
        <a:spcAft>
          <a:spcPct val="0"/>
        </a:spcAft>
        <a:defRPr sz="3200" b="1">
          <a:solidFill>
            <a:srgbClr val="000099"/>
          </a:solidFill>
          <a:latin typeface="黑体" pitchFamily="2" charset="-122"/>
          <a:ea typeface="黑体" pitchFamily="2" charset="-122"/>
          <a:cs typeface="+mj-cs"/>
        </a:defRPr>
      </a:lvl1pPr>
      <a:lvl2pPr algn="l" rtl="0" eaLnBrk="0" fontAlgn="base" hangingPunct="0">
        <a:spcBef>
          <a:spcPct val="0"/>
        </a:spcBef>
        <a:spcAft>
          <a:spcPct val="0"/>
        </a:spcAft>
        <a:defRPr sz="3200" b="1">
          <a:solidFill>
            <a:srgbClr val="000099"/>
          </a:solidFill>
          <a:latin typeface="黑体" pitchFamily="2" charset="-122"/>
          <a:ea typeface="黑体" pitchFamily="2" charset="-122"/>
        </a:defRPr>
      </a:lvl2pPr>
      <a:lvl3pPr algn="l" rtl="0" eaLnBrk="0" fontAlgn="base" hangingPunct="0">
        <a:spcBef>
          <a:spcPct val="0"/>
        </a:spcBef>
        <a:spcAft>
          <a:spcPct val="0"/>
        </a:spcAft>
        <a:defRPr sz="3200" b="1">
          <a:solidFill>
            <a:srgbClr val="000099"/>
          </a:solidFill>
          <a:latin typeface="黑体" pitchFamily="2" charset="-122"/>
          <a:ea typeface="黑体" pitchFamily="2" charset="-122"/>
        </a:defRPr>
      </a:lvl3pPr>
      <a:lvl4pPr algn="l" rtl="0" eaLnBrk="0" fontAlgn="base" hangingPunct="0">
        <a:spcBef>
          <a:spcPct val="0"/>
        </a:spcBef>
        <a:spcAft>
          <a:spcPct val="0"/>
        </a:spcAft>
        <a:defRPr sz="3200" b="1">
          <a:solidFill>
            <a:srgbClr val="000099"/>
          </a:solidFill>
          <a:latin typeface="黑体" pitchFamily="2" charset="-122"/>
          <a:ea typeface="黑体" pitchFamily="2" charset="-122"/>
        </a:defRPr>
      </a:lvl4pPr>
      <a:lvl5pPr algn="l" rtl="0" eaLnBrk="0" fontAlgn="base" hangingPunct="0">
        <a:spcBef>
          <a:spcPct val="0"/>
        </a:spcBef>
        <a:spcAft>
          <a:spcPct val="0"/>
        </a:spcAft>
        <a:defRPr sz="3200" b="1">
          <a:solidFill>
            <a:srgbClr val="000099"/>
          </a:solidFill>
          <a:latin typeface="黑体" pitchFamily="2" charset="-122"/>
          <a:ea typeface="黑体" pitchFamily="2" charset="-122"/>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800" b="1">
          <a:solidFill>
            <a:srgbClr val="000099"/>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rgbClr val="000099"/>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rgbClr val="000099"/>
          </a:solidFill>
          <a:latin typeface="黑体" pitchFamily="2" charset="-122"/>
          <a:ea typeface="黑体" pitchFamily="2" charset="-122"/>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rgbClr val="000099"/>
          </a:solidFill>
          <a:latin typeface="黑体" pitchFamily="2" charset="-122"/>
          <a:ea typeface="黑体" pitchFamily="2" charset="-122"/>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rgbClr val="000099"/>
          </a:solidFill>
          <a:latin typeface="黑体" pitchFamily="2" charset="-122"/>
          <a:ea typeface="黑体" pitchFamily="2" charset="-122"/>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991" y="1385122"/>
            <a:ext cx="7505205" cy="1846659"/>
          </a:xfrm>
          <a:prstGeom prst="rect">
            <a:avLst/>
          </a:prstGeom>
          <a:noFill/>
        </p:spPr>
        <p:txBody>
          <a:bodyPr wrap="square" rtlCol="0">
            <a:spAutoFit/>
          </a:bodyPr>
          <a:lstStyle/>
          <a:p>
            <a:pPr algn="ctr">
              <a:lnSpc>
                <a:spcPct val="150000"/>
              </a:lnSpc>
            </a:pPr>
            <a:r>
              <a:rPr lang="en-US" altLang="zh-CN" sz="4000" b="1" dirty="0">
                <a:latin typeface="微软雅黑" panose="020B0503020204020204" pitchFamily="34" charset="-122"/>
                <a:ea typeface="微软雅黑" panose="020B0503020204020204" pitchFamily="34" charset="-122"/>
              </a:rPr>
              <a:t>JAVA</a:t>
            </a:r>
            <a:r>
              <a:rPr lang="zh-CN" altLang="en-US" sz="4000" b="1" dirty="0" smtClean="0">
                <a:latin typeface="微软雅黑" panose="020B0503020204020204" pitchFamily="34" charset="-122"/>
                <a:ea typeface="微软雅黑" panose="020B0503020204020204" pitchFamily="34" charset="-122"/>
              </a:rPr>
              <a:t>程序设计</a:t>
            </a:r>
            <a:endParaRPr lang="en-US" altLang="zh-CN" sz="4000" b="1" dirty="0">
              <a:latin typeface="微软雅黑" panose="020B0503020204020204" pitchFamily="34" charset="-122"/>
              <a:ea typeface="微软雅黑" panose="020B0503020204020204" pitchFamily="34" charset="-122"/>
            </a:endParaRPr>
          </a:p>
          <a:p>
            <a:pPr algn="ctr">
              <a:lnSpc>
                <a:spcPct val="150000"/>
              </a:lnSpc>
            </a:pPr>
            <a:r>
              <a:rPr lang="zh-CN" altLang="en-US" sz="3600" b="1" dirty="0" smtClean="0">
                <a:latin typeface="微软雅黑" panose="020B0503020204020204" pitchFamily="34" charset="-122"/>
                <a:ea typeface="微软雅黑" panose="020B0503020204020204" pitchFamily="34" charset="-122"/>
              </a:rPr>
              <a:t>第六章 子类和继承（二）</a:t>
            </a:r>
            <a:endParaRPr lang="en-US" altLang="zh-CN" sz="3600" b="1"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829293" y="4091706"/>
            <a:ext cx="7505205" cy="954107"/>
          </a:xfrm>
          <a:prstGeom prst="rect">
            <a:avLst/>
          </a:prstGeom>
          <a:noFill/>
        </p:spPr>
        <p:txBody>
          <a:bodyPr wrap="square" rtlCol="0">
            <a:spAutoFit/>
          </a:bodyPr>
          <a:lstStyle/>
          <a:p>
            <a:pPr algn="ctr"/>
            <a:r>
              <a:rPr lang="zh-CN" altLang="en-US" sz="2800" dirty="0">
                <a:latin typeface="隶书" panose="02010509060101010101" pitchFamily="49" charset="-122"/>
                <a:ea typeface="隶书" panose="02010509060101010101" pitchFamily="49" charset="-122"/>
              </a:rPr>
              <a:t>计算机科学与技术学院</a:t>
            </a:r>
            <a:endParaRPr lang="en-US" altLang="zh-CN" sz="2800" dirty="0">
              <a:latin typeface="隶书" panose="02010509060101010101" pitchFamily="49" charset="-122"/>
              <a:ea typeface="隶书" panose="02010509060101010101" pitchFamily="49" charset="-122"/>
            </a:endParaRPr>
          </a:p>
          <a:p>
            <a:pPr algn="ctr"/>
            <a:r>
              <a:rPr lang="zh-CN" altLang="en-US" sz="2800" smtClean="0">
                <a:latin typeface="隶书" panose="02010509060101010101" pitchFamily="49" charset="-122"/>
                <a:ea typeface="隶书" panose="02010509060101010101" pitchFamily="49" charset="-122"/>
              </a:rPr>
              <a:t>余远 </a:t>
            </a:r>
            <a:r>
              <a:rPr lang="en-US" altLang="zh-CN" sz="2800" smtClean="0">
                <a:latin typeface="隶书" panose="02010509060101010101" pitchFamily="49" charset="-122"/>
                <a:ea typeface="隶书" panose="02010509060101010101" pitchFamily="49" charset="-122"/>
              </a:rPr>
              <a:t>15966588017</a:t>
            </a:r>
            <a:endParaRPr lang="zh-CN" altLang="en-US" sz="28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xmlns="" val="4219112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421900"/>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第六章  </a:t>
            </a:r>
            <a:r>
              <a:rPr lang="zh-CN" altLang="en-US" sz="3200" b="1" dirty="0">
                <a:latin typeface="微软雅黑" panose="020B0503020204020204" pitchFamily="34" charset="-122"/>
                <a:ea typeface="微软雅黑" panose="020B0503020204020204" pitchFamily="34" charset="-122"/>
              </a:rPr>
              <a:t>子</a:t>
            </a:r>
            <a:r>
              <a:rPr lang="zh-CN" altLang="en-US" sz="3200" b="1" dirty="0" smtClean="0">
                <a:latin typeface="微软雅黑" panose="020B0503020204020204" pitchFamily="34" charset="-122"/>
                <a:ea typeface="微软雅黑" panose="020B0503020204020204" pitchFamily="34" charset="-122"/>
              </a:rPr>
              <a:t>类和继承（二）</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193643" y="2344229"/>
            <a:ext cx="6678258" cy="2554545"/>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对象的上转型对象</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继承与多态</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err="1" smtClean="0">
                <a:solidFill>
                  <a:srgbClr val="FF0000"/>
                </a:solidFill>
                <a:latin typeface="华文新魏" panose="02010800040101010101" pitchFamily="2" charset="-122"/>
                <a:ea typeface="华文新魏" panose="02010800040101010101" pitchFamily="2" charset="-122"/>
              </a:rPr>
              <a:t>abstact</a:t>
            </a:r>
            <a:r>
              <a:rPr lang="zh-CN" altLang="en-US" sz="3200" dirty="0" smtClean="0">
                <a:solidFill>
                  <a:srgbClr val="FF0000"/>
                </a:solidFill>
                <a:latin typeface="华文新魏" panose="02010800040101010101" pitchFamily="2" charset="-122"/>
                <a:ea typeface="华文新魏" panose="02010800040101010101" pitchFamily="2" charset="-122"/>
              </a:rPr>
              <a:t>类和</a:t>
            </a:r>
            <a:r>
              <a:rPr lang="en-US" altLang="zh-CN" sz="3200" dirty="0" err="1" smtClean="0">
                <a:solidFill>
                  <a:srgbClr val="FF0000"/>
                </a:solidFill>
                <a:latin typeface="华文新魏" panose="02010800040101010101" pitchFamily="2" charset="-122"/>
                <a:ea typeface="华文新魏" panose="02010800040101010101" pitchFamily="2" charset="-122"/>
              </a:rPr>
              <a:t>abstact</a:t>
            </a:r>
            <a:r>
              <a:rPr lang="zh-CN" altLang="en-US" sz="3200" dirty="0" smtClean="0">
                <a:solidFill>
                  <a:srgbClr val="FF0000"/>
                </a:solidFill>
                <a:latin typeface="华文新魏" panose="02010800040101010101" pitchFamily="2" charset="-122"/>
                <a:ea typeface="华文新魏" panose="02010800040101010101" pitchFamily="2" charset="-122"/>
              </a:rPr>
              <a:t>方法</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面向抽象的编程和开闭原则</a:t>
            </a:r>
            <a:endParaRPr lang="en-US" altLang="zh-CN" sz="3200" dirty="0" smtClean="0">
              <a:solidFill>
                <a:srgbClr val="00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3654886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3.</a:t>
            </a:r>
            <a:r>
              <a:rPr lang="en-US" altLang="zh-CN" dirty="0"/>
              <a:t> </a:t>
            </a:r>
            <a:r>
              <a:rPr lang="en-US" altLang="zh-CN" dirty="0" err="1"/>
              <a:t>abstact</a:t>
            </a:r>
            <a:r>
              <a:rPr lang="zh-CN" altLang="en-US" dirty="0"/>
              <a:t>类和</a:t>
            </a:r>
            <a:r>
              <a:rPr lang="en-US" altLang="zh-CN" dirty="0" err="1"/>
              <a:t>abstact</a:t>
            </a:r>
            <a:r>
              <a:rPr lang="zh-CN" altLang="en-US" dirty="0"/>
              <a:t>方法</a:t>
            </a:r>
          </a:p>
        </p:txBody>
      </p:sp>
      <p:sp>
        <p:nvSpPr>
          <p:cNvPr id="3" name="矩形 2"/>
          <p:cNvSpPr/>
          <p:nvPr/>
        </p:nvSpPr>
        <p:spPr>
          <a:xfrm>
            <a:off x="1776714" y="5670251"/>
            <a:ext cx="4572000" cy="369332"/>
          </a:xfrm>
          <a:prstGeom prst="rect">
            <a:avLst/>
          </a:prstGeom>
        </p:spPr>
        <p:txBody>
          <a:bodyPr>
            <a:spAutoFit/>
          </a:bodyPr>
          <a:lstStyle/>
          <a:p>
            <a:pPr indent="457200"/>
            <a:endParaRPr lang="en-US" altLang="zh-CN" dirty="0">
              <a:latin typeface="楷体" panose="02010609060101010101" pitchFamily="49" charset="-122"/>
              <a:ea typeface="楷体" panose="02010609060101010101" pitchFamily="49" charset="-122"/>
            </a:endParaRPr>
          </a:p>
        </p:txBody>
      </p:sp>
      <p:sp>
        <p:nvSpPr>
          <p:cNvPr id="2" name="矩形 1"/>
          <p:cNvSpPr/>
          <p:nvPr/>
        </p:nvSpPr>
        <p:spPr>
          <a:xfrm>
            <a:off x="289366" y="2231966"/>
            <a:ext cx="8553691" cy="95410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smtClean="0">
                <a:latin typeface="楷体" panose="02010609060101010101" pitchFamily="49" charset="-122"/>
                <a:ea typeface="楷体" panose="02010609060101010101" pitchFamily="49" charset="-122"/>
              </a:rPr>
              <a:t>用</a:t>
            </a:r>
            <a:r>
              <a:rPr lang="zh-CN" altLang="en-US" sz="2800" dirty="0">
                <a:latin typeface="楷体" panose="02010609060101010101" pitchFamily="49" charset="-122"/>
                <a:ea typeface="楷体" panose="02010609060101010101" pitchFamily="49" charset="-122"/>
              </a:rPr>
              <a:t>关键字</a:t>
            </a:r>
            <a:r>
              <a:rPr lang="en-US" altLang="zh-CN" sz="2800" dirty="0">
                <a:latin typeface="楷体" panose="02010609060101010101" pitchFamily="49" charset="-122"/>
                <a:ea typeface="楷体" panose="02010609060101010101" pitchFamily="49" charset="-122"/>
              </a:rPr>
              <a:t>abstract</a:t>
            </a:r>
            <a:r>
              <a:rPr lang="zh-CN" altLang="en-US" sz="2800" dirty="0">
                <a:latin typeface="楷体" panose="02010609060101010101" pitchFamily="49" charset="-122"/>
                <a:ea typeface="楷体" panose="02010609060101010101" pitchFamily="49" charset="-122"/>
              </a:rPr>
              <a:t>修饰的类称为</a:t>
            </a:r>
            <a:r>
              <a:rPr lang="en-US" altLang="zh-CN" sz="2800" dirty="0">
                <a:latin typeface="楷体" panose="02010609060101010101" pitchFamily="49" charset="-122"/>
                <a:ea typeface="楷体" panose="02010609060101010101" pitchFamily="49" charset="-122"/>
              </a:rPr>
              <a:t>abstract</a:t>
            </a:r>
            <a:r>
              <a:rPr lang="zh-CN" altLang="en-US" sz="2800" dirty="0">
                <a:latin typeface="楷体" panose="02010609060101010101" pitchFamily="49" charset="-122"/>
                <a:ea typeface="楷体" panose="02010609060101010101" pitchFamily="49" charset="-122"/>
              </a:rPr>
              <a:t>类（抽象类</a:t>
            </a:r>
            <a:r>
              <a:rPr lang="zh-CN" altLang="en-US"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p>
        </p:txBody>
      </p:sp>
      <p:sp>
        <p:nvSpPr>
          <p:cNvPr id="8" name="矩形 7"/>
          <p:cNvSpPr/>
          <p:nvPr/>
        </p:nvSpPr>
        <p:spPr>
          <a:xfrm>
            <a:off x="289366" y="1587128"/>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、抽象类和抽象方法</a:t>
            </a:r>
            <a:endParaRPr lang="en-US" altLang="zh-CN" sz="2800" dirty="0">
              <a:latin typeface="楷体" panose="02010609060101010101" pitchFamily="49" charset="-122"/>
              <a:ea typeface="楷体" panose="02010609060101010101" pitchFamily="49" charset="-122"/>
            </a:endParaRPr>
          </a:p>
        </p:txBody>
      </p:sp>
      <p:sp>
        <p:nvSpPr>
          <p:cNvPr id="5" name="矩形 4"/>
          <p:cNvSpPr/>
          <p:nvPr/>
        </p:nvSpPr>
        <p:spPr>
          <a:xfrm>
            <a:off x="2180372" y="2988771"/>
            <a:ext cx="4572000" cy="1089529"/>
          </a:xfrm>
          <a:prstGeom prst="rect">
            <a:avLst/>
          </a:prstGeom>
        </p:spPr>
        <p:txBody>
          <a:bodyPr>
            <a:spAutoFit/>
          </a:bodyPr>
          <a:lstStyle/>
          <a:p>
            <a:pPr eaLnBrk="1" hangingPunct="1">
              <a:lnSpc>
                <a:spcPct val="90000"/>
              </a:lnSpc>
              <a:buFont typeface="Wingdings" pitchFamily="2" charset="2"/>
              <a:buNone/>
            </a:pPr>
            <a:r>
              <a:rPr lang="zh-CN" altLang="en-US" sz="2400" dirty="0">
                <a:solidFill>
                  <a:srgbClr val="0558FF"/>
                </a:solidFill>
                <a:latin typeface="楷体" panose="02010609060101010101" pitchFamily="49" charset="-122"/>
                <a:ea typeface="楷体" panose="02010609060101010101" pitchFamily="49" charset="-122"/>
              </a:rPr>
              <a:t>例如：</a:t>
            </a:r>
            <a:r>
              <a:rPr lang="en-US" altLang="zh-CN" sz="2400" dirty="0">
                <a:solidFill>
                  <a:srgbClr val="0558FF"/>
                </a:solidFill>
                <a:latin typeface="楷体" panose="02010609060101010101" pitchFamily="49" charset="-122"/>
                <a:ea typeface="楷体" panose="02010609060101010101" pitchFamily="49" charset="-122"/>
              </a:rPr>
              <a:t>abstract class A {</a:t>
            </a:r>
          </a:p>
          <a:p>
            <a:pPr eaLnBrk="1" hangingPunct="1">
              <a:lnSpc>
                <a:spcPct val="90000"/>
              </a:lnSpc>
              <a:buFont typeface="Wingdings" pitchFamily="2" charset="2"/>
              <a:buNone/>
            </a:pPr>
            <a:r>
              <a:rPr lang="en-US" altLang="zh-CN" sz="2400" dirty="0" smtClean="0">
                <a:solidFill>
                  <a:srgbClr val="0558FF"/>
                </a:solidFill>
                <a:latin typeface="楷体" panose="02010609060101010101" pitchFamily="49" charset="-122"/>
                <a:ea typeface="楷体" panose="02010609060101010101" pitchFamily="49" charset="-122"/>
              </a:rPr>
              <a:t>           … </a:t>
            </a:r>
            <a:r>
              <a:rPr lang="en-US" altLang="zh-CN" sz="2400" dirty="0">
                <a:solidFill>
                  <a:srgbClr val="0558FF"/>
                </a:solidFill>
                <a:latin typeface="楷体" panose="02010609060101010101" pitchFamily="49" charset="-122"/>
                <a:ea typeface="楷体" panose="02010609060101010101" pitchFamily="49" charset="-122"/>
              </a:rPr>
              <a:t>…</a:t>
            </a:r>
          </a:p>
          <a:p>
            <a:pPr eaLnBrk="1" hangingPunct="1">
              <a:lnSpc>
                <a:spcPct val="90000"/>
              </a:lnSpc>
              <a:buFont typeface="Wingdings" pitchFamily="2" charset="2"/>
              <a:buNone/>
            </a:pPr>
            <a:r>
              <a:rPr lang="en-US" altLang="zh-CN" sz="2400" dirty="0" smtClean="0">
                <a:solidFill>
                  <a:srgbClr val="0558FF"/>
                </a:solidFill>
                <a:latin typeface="楷体" panose="02010609060101010101" pitchFamily="49" charset="-122"/>
                <a:ea typeface="楷体" panose="02010609060101010101" pitchFamily="49" charset="-122"/>
              </a:rPr>
              <a:t>       }</a:t>
            </a:r>
            <a:endParaRPr lang="zh-CN" altLang="en-US" sz="2400" dirty="0">
              <a:solidFill>
                <a:srgbClr val="0558FF"/>
              </a:solidFill>
              <a:latin typeface="楷体" panose="02010609060101010101" pitchFamily="49" charset="-122"/>
              <a:ea typeface="楷体" panose="02010609060101010101" pitchFamily="49" charset="-122"/>
            </a:endParaRPr>
          </a:p>
        </p:txBody>
      </p:sp>
      <p:sp>
        <p:nvSpPr>
          <p:cNvPr id="9" name="矩形 8"/>
          <p:cNvSpPr/>
          <p:nvPr/>
        </p:nvSpPr>
        <p:spPr>
          <a:xfrm>
            <a:off x="446095" y="4170900"/>
            <a:ext cx="8553691" cy="95410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a:latin typeface="楷体" panose="02010609060101010101" pitchFamily="49" charset="-122"/>
                <a:ea typeface="楷体" panose="02010609060101010101" pitchFamily="49" charset="-122"/>
              </a:rPr>
              <a:t>用关键字</a:t>
            </a:r>
            <a:r>
              <a:rPr lang="en-US" altLang="zh-CN" sz="2800" dirty="0">
                <a:latin typeface="楷体" panose="02010609060101010101" pitchFamily="49" charset="-122"/>
                <a:ea typeface="楷体" panose="02010609060101010101" pitchFamily="49" charset="-122"/>
              </a:rPr>
              <a:t>abstract</a:t>
            </a:r>
            <a:r>
              <a:rPr lang="zh-CN" altLang="en-US" sz="2800" dirty="0">
                <a:latin typeface="楷体" panose="02010609060101010101" pitchFamily="49" charset="-122"/>
                <a:ea typeface="楷体" panose="02010609060101010101" pitchFamily="49" charset="-122"/>
              </a:rPr>
              <a:t>修饰的方法称为</a:t>
            </a:r>
            <a:r>
              <a:rPr lang="en-US" altLang="zh-CN" sz="2800" dirty="0">
                <a:latin typeface="楷体" panose="02010609060101010101" pitchFamily="49" charset="-122"/>
                <a:ea typeface="楷体" panose="02010609060101010101" pitchFamily="49" charset="-122"/>
              </a:rPr>
              <a:t>abstract</a:t>
            </a:r>
            <a:r>
              <a:rPr lang="zh-CN" altLang="en-US" sz="2800" dirty="0">
                <a:latin typeface="楷体" panose="02010609060101010101" pitchFamily="49" charset="-122"/>
                <a:ea typeface="楷体" panose="02010609060101010101" pitchFamily="49" charset="-122"/>
              </a:rPr>
              <a:t>方法</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抽象方法</a:t>
            </a:r>
            <a:r>
              <a:rPr lang="en-US" altLang="zh-CN" sz="2800" dirty="0">
                <a:latin typeface="楷体" panose="02010609060101010101" pitchFamily="49" charset="-122"/>
                <a:ea typeface="楷体" panose="02010609060101010101" pitchFamily="49" charset="-122"/>
              </a:rPr>
              <a:t>)</a:t>
            </a:r>
          </a:p>
        </p:txBody>
      </p:sp>
      <p:sp>
        <p:nvSpPr>
          <p:cNvPr id="10" name="矩形 9"/>
          <p:cNvSpPr/>
          <p:nvPr/>
        </p:nvSpPr>
        <p:spPr>
          <a:xfrm>
            <a:off x="1709900" y="5245519"/>
            <a:ext cx="6026079" cy="424732"/>
          </a:xfrm>
          <a:prstGeom prst="rect">
            <a:avLst/>
          </a:prstGeom>
        </p:spPr>
        <p:txBody>
          <a:bodyPr wrap="square">
            <a:spAutoFit/>
          </a:bodyPr>
          <a:lstStyle/>
          <a:p>
            <a:pPr eaLnBrk="1" hangingPunct="1">
              <a:lnSpc>
                <a:spcPct val="90000"/>
              </a:lnSpc>
              <a:buFont typeface="Wingdings" pitchFamily="2" charset="2"/>
              <a:buNone/>
            </a:pPr>
            <a:r>
              <a:rPr lang="zh-CN" altLang="en-US" sz="2400" dirty="0">
                <a:solidFill>
                  <a:srgbClr val="0558FF"/>
                </a:solidFill>
                <a:latin typeface="楷体" panose="02010609060101010101" pitchFamily="49" charset="-122"/>
                <a:ea typeface="楷体" panose="02010609060101010101" pitchFamily="49" charset="-122"/>
              </a:rPr>
              <a:t>例如</a:t>
            </a:r>
            <a:r>
              <a:rPr lang="zh-CN" altLang="en-US" sz="2400" dirty="0" smtClean="0">
                <a:solidFill>
                  <a:srgbClr val="0558FF"/>
                </a:solidFill>
                <a:latin typeface="楷体" panose="02010609060101010101" pitchFamily="49" charset="-122"/>
                <a:ea typeface="楷体" panose="02010609060101010101" pitchFamily="49" charset="-122"/>
              </a:rPr>
              <a:t>：</a:t>
            </a:r>
            <a:r>
              <a:rPr lang="fr-FR" altLang="zh-CN" sz="2400" dirty="0">
                <a:solidFill>
                  <a:srgbClr val="0558FF"/>
                </a:solidFill>
                <a:latin typeface="楷体" panose="02010609060101010101" pitchFamily="49" charset="-122"/>
                <a:ea typeface="楷体" panose="02010609060101010101" pitchFamily="49" charset="-122"/>
              </a:rPr>
              <a:t>abstract int min(int x,int y);</a:t>
            </a:r>
            <a:endParaRPr lang="zh-CN" altLang="en-US" sz="2400" dirty="0">
              <a:solidFill>
                <a:srgbClr val="0558FF"/>
              </a:solidFill>
              <a:latin typeface="楷体" panose="02010609060101010101" pitchFamily="49" charset="-122"/>
              <a:ea typeface="楷体" panose="02010609060101010101" pitchFamily="49" charset="-122"/>
            </a:endParaRPr>
          </a:p>
        </p:txBody>
      </p:sp>
      <p:sp>
        <p:nvSpPr>
          <p:cNvPr id="11" name="矩形 10"/>
          <p:cNvSpPr/>
          <p:nvPr/>
        </p:nvSpPr>
        <p:spPr>
          <a:xfrm>
            <a:off x="289366" y="5854917"/>
            <a:ext cx="8710420" cy="83099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400" dirty="0" smtClean="0">
                <a:latin typeface="楷体" panose="02010609060101010101" pitchFamily="49" charset="-122"/>
                <a:ea typeface="楷体" panose="02010609060101010101" pitchFamily="49" charset="-122"/>
              </a:rPr>
              <a:t>对于</a:t>
            </a:r>
            <a:r>
              <a:rPr lang="en-US" altLang="zh-CN" sz="2400" dirty="0" smtClean="0">
                <a:latin typeface="楷体" panose="02010609060101010101" pitchFamily="49" charset="-122"/>
                <a:ea typeface="楷体" panose="02010609060101010101" pitchFamily="49" charset="-122"/>
              </a:rPr>
              <a:t>abstract</a:t>
            </a:r>
            <a:r>
              <a:rPr lang="zh-CN" altLang="en-US" sz="2400" dirty="0" smtClean="0">
                <a:latin typeface="楷体" panose="02010609060101010101" pitchFamily="49" charset="-122"/>
                <a:ea typeface="楷体" panose="02010609060101010101" pitchFamily="49" charset="-122"/>
              </a:rPr>
              <a:t>方法，只允许声明，不允许实现（没有方法体），而且不允许用</a:t>
            </a:r>
            <a:r>
              <a:rPr lang="en-US" altLang="zh-CN" sz="2400" dirty="0" smtClean="0">
                <a:latin typeface="楷体" panose="02010609060101010101" pitchFamily="49" charset="-122"/>
                <a:ea typeface="楷体" panose="02010609060101010101" pitchFamily="49" charset="-122"/>
              </a:rPr>
              <a:t>final</a:t>
            </a:r>
            <a:r>
              <a:rPr lang="zh-CN" altLang="en-US" sz="2400" dirty="0" smtClean="0">
                <a:latin typeface="楷体" panose="02010609060101010101" pitchFamily="49" charset="-122"/>
                <a:ea typeface="楷体" panose="02010609060101010101" pitchFamily="49" charset="-122"/>
              </a:rPr>
              <a:t>和</a:t>
            </a:r>
            <a:r>
              <a:rPr lang="en-US" altLang="zh-CN" sz="2400" dirty="0" smtClean="0">
                <a:latin typeface="楷体" panose="02010609060101010101" pitchFamily="49" charset="-122"/>
                <a:ea typeface="楷体" panose="02010609060101010101" pitchFamily="49" charset="-122"/>
              </a:rPr>
              <a:t>abstract</a:t>
            </a:r>
            <a:r>
              <a:rPr lang="zh-CN" altLang="en-US" sz="2400" dirty="0" smtClean="0">
                <a:latin typeface="楷体" panose="02010609060101010101" pitchFamily="49" charset="-122"/>
                <a:ea typeface="楷体" panose="02010609060101010101" pitchFamily="49" charset="-122"/>
              </a:rPr>
              <a:t>同时修饰一个方法或类。</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323670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3.</a:t>
            </a:r>
            <a:r>
              <a:rPr lang="en-US" altLang="zh-CN" dirty="0"/>
              <a:t> </a:t>
            </a:r>
            <a:r>
              <a:rPr lang="en-US" altLang="zh-CN" dirty="0" err="1"/>
              <a:t>abstact</a:t>
            </a:r>
            <a:r>
              <a:rPr lang="zh-CN" altLang="en-US" dirty="0"/>
              <a:t>类和</a:t>
            </a:r>
            <a:r>
              <a:rPr lang="en-US" altLang="zh-CN" dirty="0" err="1"/>
              <a:t>abstact</a:t>
            </a:r>
            <a:r>
              <a:rPr lang="zh-CN" altLang="en-US" dirty="0"/>
              <a:t>方法</a:t>
            </a:r>
          </a:p>
        </p:txBody>
      </p:sp>
      <p:sp>
        <p:nvSpPr>
          <p:cNvPr id="2" name="矩形 1"/>
          <p:cNvSpPr/>
          <p:nvPr/>
        </p:nvSpPr>
        <p:spPr>
          <a:xfrm>
            <a:off x="289366" y="2231966"/>
            <a:ext cx="8553691"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Arial" panose="020B0604020202020204" pitchFamily="34" charset="0"/>
              <a:buChar char="•"/>
            </a:pPr>
            <a:r>
              <a:rPr lang="zh-CN" altLang="en-US" sz="2800" dirty="0" smtClean="0">
                <a:latin typeface="楷体" panose="02010609060101010101" pitchFamily="49" charset="-122"/>
                <a:ea typeface="楷体" panose="02010609060101010101" pitchFamily="49" charset="-122"/>
              </a:rPr>
              <a:t>有抽象方法的类，必须声明为抽象类。</a:t>
            </a:r>
            <a:endParaRPr lang="zh-CN" altLang="en-US" sz="2800" dirty="0">
              <a:latin typeface="楷体" panose="02010609060101010101" pitchFamily="49" charset="-122"/>
              <a:ea typeface="楷体" panose="02010609060101010101" pitchFamily="49" charset="-122"/>
            </a:endParaRPr>
          </a:p>
        </p:txBody>
      </p:sp>
      <p:sp>
        <p:nvSpPr>
          <p:cNvPr id="8" name="矩形 7"/>
          <p:cNvSpPr/>
          <p:nvPr/>
        </p:nvSpPr>
        <p:spPr>
          <a:xfrm>
            <a:off x="289366" y="1587128"/>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、抽象类和抽象方法的关系</a:t>
            </a:r>
            <a:endParaRPr lang="en-US" altLang="zh-CN" sz="2800" dirty="0">
              <a:latin typeface="楷体" panose="02010609060101010101" pitchFamily="49" charset="-122"/>
              <a:ea typeface="楷体" panose="02010609060101010101" pitchFamily="49" charset="-122"/>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65637" y="3008815"/>
            <a:ext cx="4574059" cy="9150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矩形 11"/>
          <p:cNvSpPr/>
          <p:nvPr/>
        </p:nvSpPr>
        <p:spPr>
          <a:xfrm>
            <a:off x="367730" y="4132144"/>
            <a:ext cx="8553691" cy="95410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Arial" panose="020B0604020202020204" pitchFamily="34" charset="0"/>
              <a:buChar char="•"/>
            </a:pPr>
            <a:r>
              <a:rPr lang="zh-CN" altLang="en-US" sz="2800" dirty="0" smtClean="0">
                <a:latin typeface="楷体" panose="02010609060101010101" pitchFamily="49" charset="-122"/>
                <a:ea typeface="楷体" panose="02010609060101010101" pitchFamily="49" charset="-122"/>
              </a:rPr>
              <a:t>一个抽象类，可以有抽象方法，也可以有非抽象方法。</a:t>
            </a:r>
            <a:endParaRPr lang="zh-CN" altLang="en-US" sz="2800" dirty="0">
              <a:latin typeface="楷体" panose="02010609060101010101" pitchFamily="49" charset="-122"/>
              <a:ea typeface="楷体" panose="02010609060101010101" pitchFamily="49" charset="-122"/>
            </a:endParaRPr>
          </a:p>
        </p:txBody>
      </p: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22055" y="4878125"/>
            <a:ext cx="4517641" cy="7934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032174" y="5709212"/>
            <a:ext cx="4507522" cy="9462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9587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3.</a:t>
            </a:r>
            <a:r>
              <a:rPr lang="en-US" altLang="zh-CN" dirty="0"/>
              <a:t> </a:t>
            </a:r>
            <a:r>
              <a:rPr lang="en-US" altLang="zh-CN" dirty="0" err="1"/>
              <a:t>abstact</a:t>
            </a:r>
            <a:r>
              <a:rPr lang="zh-CN" altLang="en-US" dirty="0"/>
              <a:t>类和</a:t>
            </a:r>
            <a:r>
              <a:rPr lang="en-US" altLang="zh-CN" dirty="0" err="1"/>
              <a:t>abstact</a:t>
            </a:r>
            <a:r>
              <a:rPr lang="zh-CN" altLang="en-US" dirty="0"/>
              <a:t>方法</a:t>
            </a:r>
          </a:p>
        </p:txBody>
      </p:sp>
      <p:sp>
        <p:nvSpPr>
          <p:cNvPr id="2" name="矩形 1"/>
          <p:cNvSpPr/>
          <p:nvPr/>
        </p:nvSpPr>
        <p:spPr>
          <a:xfrm>
            <a:off x="289366" y="2539876"/>
            <a:ext cx="8553691" cy="52322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Arial" panose="020B0604020202020204" pitchFamily="34" charset="0"/>
              <a:buChar char="•"/>
            </a:pPr>
            <a:r>
              <a:rPr lang="zh-CN" altLang="en-US" sz="2800" dirty="0" smtClean="0">
                <a:latin typeface="楷体" panose="02010609060101010101" pitchFamily="49" charset="-122"/>
                <a:ea typeface="楷体" panose="02010609060101010101" pitchFamily="49" charset="-122"/>
              </a:rPr>
              <a:t>抽象类不能用</a:t>
            </a:r>
            <a:r>
              <a:rPr lang="en-US" altLang="zh-CN" sz="2800" dirty="0" smtClean="0">
                <a:latin typeface="楷体" panose="02010609060101010101" pitchFamily="49" charset="-122"/>
                <a:ea typeface="楷体" panose="02010609060101010101" pitchFamily="49" charset="-122"/>
              </a:rPr>
              <a:t>new</a:t>
            </a:r>
            <a:r>
              <a:rPr lang="zh-CN" altLang="en-US" sz="2800" dirty="0" smtClean="0">
                <a:latin typeface="楷体" panose="02010609060101010101" pitchFamily="49" charset="-122"/>
                <a:ea typeface="楷体" panose="02010609060101010101" pitchFamily="49" charset="-122"/>
              </a:rPr>
              <a:t>运算符创建对象。</a:t>
            </a:r>
            <a:endParaRPr lang="zh-CN" altLang="en-US" sz="2800" dirty="0">
              <a:latin typeface="楷体" panose="02010609060101010101" pitchFamily="49" charset="-122"/>
              <a:ea typeface="楷体" panose="02010609060101010101" pitchFamily="49" charset="-122"/>
            </a:endParaRPr>
          </a:p>
        </p:txBody>
      </p:sp>
      <p:sp>
        <p:nvSpPr>
          <p:cNvPr id="8" name="矩形 7"/>
          <p:cNvSpPr/>
          <p:nvPr/>
        </p:nvSpPr>
        <p:spPr>
          <a:xfrm>
            <a:off x="289366" y="1587128"/>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、抽象类的使用要求</a:t>
            </a:r>
            <a:endParaRPr lang="en-US" altLang="zh-CN" sz="2800" dirty="0">
              <a:latin typeface="楷体" panose="02010609060101010101" pitchFamily="49" charset="-122"/>
              <a:ea typeface="楷体" panose="02010609060101010101" pitchFamily="49" charset="-122"/>
            </a:endParaRPr>
          </a:p>
        </p:txBody>
      </p:sp>
      <p:sp>
        <p:nvSpPr>
          <p:cNvPr id="12" name="矩形 11"/>
          <p:cNvSpPr/>
          <p:nvPr/>
        </p:nvSpPr>
        <p:spPr>
          <a:xfrm>
            <a:off x="289366" y="3345011"/>
            <a:ext cx="8553691" cy="2246769"/>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buFont typeface="Arial" panose="020B0604020202020204" pitchFamily="34" charset="0"/>
              <a:buChar char="•"/>
            </a:pPr>
            <a:r>
              <a:rPr lang="zh-CN" altLang="en-US" sz="2800" dirty="0" smtClean="0">
                <a:latin typeface="楷体" panose="02010609060101010101" pitchFamily="49" charset="-122"/>
                <a:ea typeface="楷体" panose="02010609060101010101" pitchFamily="49" charset="-122"/>
              </a:rPr>
              <a:t>一个继承了抽象类的非抽象类的子类，必须要重写父类的抽象方法。因此，说明抽象类或抽象方法不能用</a:t>
            </a:r>
            <a:r>
              <a:rPr lang="en-US" altLang="zh-CN" sz="2800" dirty="0" smtClean="0">
                <a:latin typeface="楷体" panose="02010609060101010101" pitchFamily="49" charset="-122"/>
                <a:ea typeface="楷体" panose="02010609060101010101" pitchFamily="49" charset="-122"/>
              </a:rPr>
              <a:t>final</a:t>
            </a:r>
            <a:r>
              <a:rPr lang="zh-CN" altLang="en-US" sz="2800" dirty="0" smtClean="0">
                <a:latin typeface="楷体" panose="02010609060101010101" pitchFamily="49" charset="-122"/>
                <a:ea typeface="楷体" panose="02010609060101010101" pitchFamily="49" charset="-122"/>
              </a:rPr>
              <a:t>来修饰。</a:t>
            </a:r>
            <a:endParaRPr lang="en-US" altLang="zh-CN" sz="2800" dirty="0" smtClean="0">
              <a:latin typeface="楷体" panose="02010609060101010101" pitchFamily="49" charset="-122"/>
              <a:ea typeface="楷体" panose="02010609060101010101" pitchFamily="49" charset="-122"/>
            </a:endParaRPr>
          </a:p>
          <a:p>
            <a:pPr marL="457200" indent="-457200">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一</a:t>
            </a:r>
            <a:r>
              <a:rPr lang="zh-CN" altLang="en-US" sz="2800" dirty="0" smtClean="0">
                <a:latin typeface="楷体" panose="02010609060101010101" pitchFamily="49" charset="-122"/>
                <a:ea typeface="楷体" panose="02010609060101010101" pitchFamily="49" charset="-122"/>
              </a:rPr>
              <a:t>个继承了抽象类的抽象类子类，可以重写或继承父类的抽象方法。</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028884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421900"/>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第六章  </a:t>
            </a:r>
            <a:r>
              <a:rPr lang="zh-CN" altLang="en-US" sz="3200" b="1" dirty="0">
                <a:latin typeface="微软雅黑" panose="020B0503020204020204" pitchFamily="34" charset="-122"/>
                <a:ea typeface="微软雅黑" panose="020B0503020204020204" pitchFamily="34" charset="-122"/>
              </a:rPr>
              <a:t>子</a:t>
            </a:r>
            <a:r>
              <a:rPr lang="zh-CN" altLang="en-US" sz="3200" b="1" dirty="0" smtClean="0">
                <a:latin typeface="微软雅黑" panose="020B0503020204020204" pitchFamily="34" charset="-122"/>
                <a:ea typeface="微软雅黑" panose="020B0503020204020204" pitchFamily="34" charset="-122"/>
              </a:rPr>
              <a:t>类和继承（二）</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193643" y="2344229"/>
            <a:ext cx="6678258" cy="2554545"/>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对象的上转型对象</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继承与多态</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err="1" smtClean="0">
                <a:latin typeface="华文新魏" panose="02010800040101010101" pitchFamily="2" charset="-122"/>
                <a:ea typeface="华文新魏" panose="02010800040101010101" pitchFamily="2" charset="-122"/>
              </a:rPr>
              <a:t>abstact</a:t>
            </a:r>
            <a:r>
              <a:rPr lang="zh-CN" altLang="en-US" sz="3200" dirty="0" smtClean="0">
                <a:latin typeface="华文新魏" panose="02010800040101010101" pitchFamily="2" charset="-122"/>
                <a:ea typeface="华文新魏" panose="02010800040101010101" pitchFamily="2" charset="-122"/>
              </a:rPr>
              <a:t>类和</a:t>
            </a:r>
            <a:r>
              <a:rPr lang="en-US" altLang="zh-CN" sz="3200" dirty="0" err="1" smtClean="0">
                <a:latin typeface="华文新魏" panose="02010800040101010101" pitchFamily="2" charset="-122"/>
                <a:ea typeface="华文新魏" panose="02010800040101010101" pitchFamily="2" charset="-122"/>
              </a:rPr>
              <a:t>abstact</a:t>
            </a:r>
            <a:r>
              <a:rPr lang="zh-CN" altLang="en-US" sz="3200" dirty="0" smtClean="0">
                <a:latin typeface="华文新魏" panose="02010800040101010101" pitchFamily="2" charset="-122"/>
                <a:ea typeface="华文新魏" panose="02010800040101010101" pitchFamily="2" charset="-122"/>
              </a:rPr>
              <a:t>方法</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FF0000"/>
                </a:solidFill>
                <a:latin typeface="华文新魏" panose="02010800040101010101" pitchFamily="2" charset="-122"/>
                <a:ea typeface="华文新魏" panose="02010800040101010101" pitchFamily="2" charset="-122"/>
              </a:rPr>
              <a:t>面向抽象的编程和开闭原则</a:t>
            </a:r>
            <a:endParaRPr lang="en-US" altLang="zh-CN" sz="3200" dirty="0" smtClean="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1821783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4. </a:t>
            </a:r>
            <a:r>
              <a:rPr lang="zh-CN" altLang="en-US" dirty="0" smtClean="0"/>
              <a:t>面向</a:t>
            </a:r>
            <a:r>
              <a:rPr lang="zh-CN" altLang="en-US" dirty="0"/>
              <a:t>抽象的</a:t>
            </a:r>
            <a:r>
              <a:rPr lang="zh-CN" altLang="en-US" dirty="0" smtClean="0"/>
              <a:t>编程和开闭原则</a:t>
            </a:r>
            <a:endParaRPr lang="zh-CN" altLang="en-US" dirty="0"/>
          </a:p>
        </p:txBody>
      </p:sp>
      <p:sp>
        <p:nvSpPr>
          <p:cNvPr id="6" name="矩形 5"/>
          <p:cNvSpPr/>
          <p:nvPr/>
        </p:nvSpPr>
        <p:spPr>
          <a:xfrm>
            <a:off x="289366" y="1378778"/>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、“开</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闭原则”</a:t>
            </a:r>
            <a:endParaRPr lang="en-US" altLang="zh-CN" sz="2800" dirty="0">
              <a:latin typeface="楷体" panose="02010609060101010101" pitchFamily="49" charset="-122"/>
              <a:ea typeface="楷体" panose="02010609060101010101" pitchFamily="49" charset="-122"/>
            </a:endParaRPr>
          </a:p>
        </p:txBody>
      </p:sp>
      <p:sp>
        <p:nvSpPr>
          <p:cNvPr id="7" name="矩形 6"/>
          <p:cNvSpPr/>
          <p:nvPr/>
        </p:nvSpPr>
        <p:spPr>
          <a:xfrm>
            <a:off x="289363" y="1934772"/>
            <a:ext cx="8553691" cy="2246769"/>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smtClean="0">
                <a:latin typeface="楷体" panose="02010609060101010101" pitchFamily="49" charset="-122"/>
                <a:ea typeface="楷体" panose="02010609060101010101" pitchFamily="49" charset="-122"/>
              </a:rPr>
              <a:t>我们在进行程序设计的时候，要求程序具备良好的封装性和可扩展性。</a:t>
            </a:r>
            <a:endParaRPr lang="en-US" altLang="zh-CN" sz="2800" dirty="0" smtClean="0">
              <a:latin typeface="楷体" panose="02010609060101010101" pitchFamily="49" charset="-122"/>
              <a:ea typeface="楷体" panose="02010609060101010101" pitchFamily="49" charset="-122"/>
            </a:endParaRPr>
          </a:p>
          <a:p>
            <a:pPr indent="457200"/>
            <a:r>
              <a:rPr lang="zh-CN" altLang="en-US" sz="2800" dirty="0" smtClean="0">
                <a:latin typeface="楷体" panose="02010609060101010101" pitchFamily="49" charset="-122"/>
                <a:ea typeface="楷体" panose="02010609060101010101" pitchFamily="49" charset="-122"/>
              </a:rPr>
              <a:t>通过顶层系统设计，确定系统架构，哪些是系统的核心模块，不能对外开发，哪些是系统的扩展模块，需要进行后期扩展。</a:t>
            </a:r>
            <a:endParaRPr lang="zh-CN" altLang="en-US" sz="2800" dirty="0">
              <a:latin typeface="楷体" panose="02010609060101010101" pitchFamily="49" charset="-122"/>
              <a:ea typeface="楷体" panose="02010609060101010101" pitchFamily="49" charset="-122"/>
            </a:endParaRPr>
          </a:p>
        </p:txBody>
      </p:sp>
      <p:sp>
        <p:nvSpPr>
          <p:cNvPr id="9" name="矩形 8"/>
          <p:cNvSpPr/>
          <p:nvPr/>
        </p:nvSpPr>
        <p:spPr>
          <a:xfrm>
            <a:off x="289361" y="4284430"/>
            <a:ext cx="8553691" cy="2246769"/>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a:latin typeface="楷体" panose="02010609060101010101" pitchFamily="49" charset="-122"/>
                <a:ea typeface="楷体" panose="02010609060101010101" pitchFamily="49" charset="-122"/>
              </a:rPr>
              <a:t>所谓“开</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闭原则”</a:t>
            </a:r>
            <a:r>
              <a:rPr lang="en-US" altLang="zh-CN" sz="2800" dirty="0">
                <a:latin typeface="楷体" panose="02010609060101010101" pitchFamily="49" charset="-122"/>
                <a:ea typeface="楷体" panose="02010609060101010101" pitchFamily="49" charset="-122"/>
              </a:rPr>
              <a:t>(Open-Closed Principle)</a:t>
            </a:r>
            <a:r>
              <a:rPr lang="zh-CN" altLang="en-US" sz="2800" dirty="0">
                <a:latin typeface="楷体" panose="02010609060101010101" pitchFamily="49" charset="-122"/>
                <a:ea typeface="楷体" panose="02010609060101010101" pitchFamily="49" charset="-122"/>
              </a:rPr>
              <a:t>就是让设计的系统应当对扩展开放，对修改关闭</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indent="457200"/>
            <a:r>
              <a:rPr lang="zh-CN" altLang="en-US" sz="2800" dirty="0" smtClean="0">
                <a:latin typeface="楷体" panose="02010609060101010101" pitchFamily="49" charset="-122"/>
                <a:ea typeface="楷体" panose="02010609060101010101" pitchFamily="49" charset="-122"/>
              </a:rPr>
              <a:t>遵守“</a:t>
            </a:r>
            <a:r>
              <a:rPr lang="zh-CN" altLang="en-US" sz="2800" dirty="0">
                <a:latin typeface="楷体" panose="02010609060101010101" pitchFamily="49" charset="-122"/>
                <a:ea typeface="楷体" panose="02010609060101010101" pitchFamily="49" charset="-122"/>
              </a:rPr>
              <a:t>开</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闭原则”</a:t>
            </a:r>
            <a:r>
              <a:rPr lang="zh-CN" altLang="en-US" sz="2800" dirty="0" smtClean="0">
                <a:latin typeface="楷体" panose="02010609060101010101" pitchFamily="49" charset="-122"/>
                <a:ea typeface="楷体" panose="02010609060101010101" pitchFamily="49" charset="-122"/>
              </a:rPr>
              <a:t>，系统将更易</a:t>
            </a:r>
            <a:r>
              <a:rPr lang="zh-CN" altLang="en-US" sz="2800" dirty="0">
                <a:latin typeface="楷体" panose="02010609060101010101" pitchFamily="49" charset="-122"/>
                <a:ea typeface="楷体" panose="02010609060101010101" pitchFamily="49" charset="-122"/>
              </a:rPr>
              <a:t>维护的，因为在系统中增加新的模块时，不必去修改系统中的核心模块</a:t>
            </a:r>
            <a:r>
              <a:rPr lang="zh-CN" altLang="en-US" sz="2800" dirty="0" smtClean="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984894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4. </a:t>
            </a:r>
            <a:r>
              <a:rPr lang="zh-CN" altLang="en-US" dirty="0" smtClean="0"/>
              <a:t>面向</a:t>
            </a:r>
            <a:r>
              <a:rPr lang="zh-CN" altLang="en-US" dirty="0"/>
              <a:t>抽象的</a:t>
            </a:r>
            <a:r>
              <a:rPr lang="zh-CN" altLang="en-US" dirty="0" smtClean="0"/>
              <a:t>编程和开闭原则</a:t>
            </a:r>
            <a:endParaRPr lang="zh-CN" altLang="en-US" dirty="0"/>
          </a:p>
        </p:txBody>
      </p:sp>
      <p:sp>
        <p:nvSpPr>
          <p:cNvPr id="3" name="矩形 2"/>
          <p:cNvSpPr/>
          <p:nvPr/>
        </p:nvSpPr>
        <p:spPr>
          <a:xfrm>
            <a:off x="306730" y="1408969"/>
            <a:ext cx="8420582" cy="523220"/>
          </a:xfrm>
          <a:prstGeom prst="rect">
            <a:avLst/>
          </a:prstGeom>
        </p:spPr>
        <p:txBody>
          <a:bodyPr wrap="square">
            <a:spAutoFit/>
          </a:bodyPr>
          <a:lstStyle/>
          <a:p>
            <a:r>
              <a:rPr lang="zh-CN" altLang="en-US" sz="2800" dirty="0" smtClean="0">
                <a:solidFill>
                  <a:srgbClr val="0558FF"/>
                </a:solidFill>
                <a:latin typeface="楷体" panose="02010609060101010101" pitchFamily="49" charset="-122"/>
                <a:ea typeface="楷体" panose="02010609060101010101" pitchFamily="49" charset="-122"/>
              </a:rPr>
              <a:t>例：完成一个得到柱形体积的程序。</a:t>
            </a:r>
            <a:endParaRPr lang="zh-CN" altLang="en-US" sz="2800" dirty="0">
              <a:solidFill>
                <a:srgbClr val="0558FF"/>
              </a:solidFill>
              <a:latin typeface="楷体" panose="02010609060101010101" pitchFamily="49" charset="-122"/>
              <a:ea typeface="楷体" panose="02010609060101010101" pitchFamily="49" charset="-122"/>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3016" y="2109124"/>
            <a:ext cx="4983383" cy="45148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矩形 4"/>
          <p:cNvSpPr/>
          <p:nvPr/>
        </p:nvSpPr>
        <p:spPr>
          <a:xfrm>
            <a:off x="6168173" y="5987534"/>
            <a:ext cx="1590345"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3140.0</a:t>
            </a:r>
            <a:endParaRPr lang="zh-CN" altLang="en-US" dirty="0"/>
          </a:p>
        </p:txBody>
      </p:sp>
    </p:spTree>
    <p:extLst>
      <p:ext uri="{BB962C8B-B14F-4D97-AF65-F5344CB8AC3E}">
        <p14:creationId xmlns:p14="http://schemas.microsoft.com/office/powerpoint/2010/main" xmlns="" val="2415130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4. </a:t>
            </a:r>
            <a:r>
              <a:rPr lang="zh-CN" altLang="en-US" dirty="0" smtClean="0"/>
              <a:t>面向</a:t>
            </a:r>
            <a:r>
              <a:rPr lang="zh-CN" altLang="en-US" dirty="0"/>
              <a:t>抽象的</a:t>
            </a:r>
            <a:r>
              <a:rPr lang="zh-CN" altLang="en-US" dirty="0" smtClean="0"/>
              <a:t>编程和开闭原则</a:t>
            </a:r>
            <a:endParaRPr lang="zh-CN" altLang="en-US" dirty="0"/>
          </a:p>
        </p:txBody>
      </p:sp>
      <p:sp>
        <p:nvSpPr>
          <p:cNvPr id="3" name="矩形 2"/>
          <p:cNvSpPr/>
          <p:nvPr/>
        </p:nvSpPr>
        <p:spPr>
          <a:xfrm>
            <a:off x="399328" y="1443693"/>
            <a:ext cx="6950597" cy="523220"/>
          </a:xfrm>
          <a:prstGeom prst="rect">
            <a:avLst/>
          </a:prstGeom>
        </p:spPr>
        <p:txBody>
          <a:bodyPr wrap="square">
            <a:spAutoFit/>
          </a:bodyPr>
          <a:lstStyle/>
          <a:p>
            <a:r>
              <a:rPr lang="zh-CN" altLang="en-US" sz="2800" dirty="0">
                <a:solidFill>
                  <a:srgbClr val="0558FF"/>
                </a:solidFill>
                <a:latin typeface="楷体" panose="02010609060101010101" pitchFamily="49" charset="-122"/>
                <a:ea typeface="楷体" panose="02010609060101010101" pitchFamily="49" charset="-122"/>
              </a:rPr>
              <a:t>借助抽象类来完成。</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7184" y="2228849"/>
            <a:ext cx="5969281" cy="38131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87182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4. </a:t>
            </a:r>
            <a:r>
              <a:rPr lang="zh-CN" altLang="en-US" dirty="0" smtClean="0"/>
              <a:t>面向</a:t>
            </a:r>
            <a:r>
              <a:rPr lang="zh-CN" altLang="en-US" dirty="0"/>
              <a:t>抽象的</a:t>
            </a:r>
            <a:r>
              <a:rPr lang="zh-CN" altLang="en-US" dirty="0" smtClean="0"/>
              <a:t>编程和开闭原则</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5721" y="1482236"/>
            <a:ext cx="6374998" cy="50574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矩形 1"/>
          <p:cNvSpPr/>
          <p:nvPr/>
        </p:nvSpPr>
        <p:spPr>
          <a:xfrm>
            <a:off x="5989898" y="2006240"/>
            <a:ext cx="2714263"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3140.0</a:t>
            </a:r>
          </a:p>
          <a:p>
            <a:r>
              <a:rPr lang="en-US" altLang="zh-CN" dirty="0"/>
              <a:t>150.0</a:t>
            </a:r>
            <a:endParaRPr lang="zh-CN" altLang="en-US" dirty="0"/>
          </a:p>
        </p:txBody>
      </p:sp>
      <p:sp>
        <p:nvSpPr>
          <p:cNvPr id="6" name="椭圆 5"/>
          <p:cNvSpPr/>
          <p:nvPr/>
        </p:nvSpPr>
        <p:spPr bwMode="auto">
          <a:xfrm>
            <a:off x="925975" y="4930815"/>
            <a:ext cx="3923817" cy="33566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9" name="椭圆 8"/>
          <p:cNvSpPr/>
          <p:nvPr/>
        </p:nvSpPr>
        <p:spPr bwMode="auto">
          <a:xfrm>
            <a:off x="925974" y="5823995"/>
            <a:ext cx="5063924" cy="33566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7" name="矩形 6"/>
          <p:cNvSpPr/>
          <p:nvPr/>
        </p:nvSpPr>
        <p:spPr>
          <a:xfrm>
            <a:off x="6736467" y="5225534"/>
            <a:ext cx="2233914" cy="646331"/>
          </a:xfrm>
          <a:prstGeom prst="rect">
            <a:avLst/>
          </a:prstGeom>
        </p:spPr>
        <p:txBody>
          <a:bodyPr wrap="square">
            <a:spAutoFit/>
          </a:bodyPr>
          <a:lstStyle/>
          <a:p>
            <a:r>
              <a:rPr lang="zh-CN" altLang="en-US" dirty="0" smtClean="0">
                <a:latin typeface="楷体" panose="02010609060101010101" pitchFamily="49" charset="-122"/>
                <a:ea typeface="楷体" panose="02010609060101010101" pitchFamily="49" charset="-122"/>
              </a:rPr>
              <a:t>上转型对象，来表示不同的多态</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4265567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4. </a:t>
            </a:r>
            <a:r>
              <a:rPr lang="zh-CN" altLang="en-US" dirty="0" smtClean="0"/>
              <a:t>面向</a:t>
            </a:r>
            <a:r>
              <a:rPr lang="zh-CN" altLang="en-US" dirty="0"/>
              <a:t>抽象的</a:t>
            </a:r>
            <a:r>
              <a:rPr lang="zh-CN" altLang="en-US" dirty="0" smtClean="0"/>
              <a:t>编程和开闭原则</a:t>
            </a:r>
            <a:endParaRPr lang="zh-CN" altLang="en-US" dirty="0"/>
          </a:p>
        </p:txBody>
      </p:sp>
      <p:sp>
        <p:nvSpPr>
          <p:cNvPr id="8" name="矩形 7"/>
          <p:cNvSpPr/>
          <p:nvPr/>
        </p:nvSpPr>
        <p:spPr>
          <a:xfrm>
            <a:off x="289366" y="1391743"/>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、面向抽象的编程</a:t>
            </a:r>
            <a:endParaRPr lang="en-US" altLang="zh-CN" sz="2800" dirty="0">
              <a:latin typeface="楷体" panose="02010609060101010101" pitchFamily="49" charset="-122"/>
              <a:ea typeface="楷体" panose="02010609060101010101" pitchFamily="49" charset="-122"/>
            </a:endParaRPr>
          </a:p>
        </p:txBody>
      </p:sp>
      <p:sp>
        <p:nvSpPr>
          <p:cNvPr id="3" name="矩形 2"/>
          <p:cNvSpPr/>
          <p:nvPr/>
        </p:nvSpPr>
        <p:spPr>
          <a:xfrm>
            <a:off x="289366" y="2062433"/>
            <a:ext cx="8588416" cy="181588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a:latin typeface="楷体" panose="02010609060101010101" pitchFamily="49" charset="-122"/>
                <a:ea typeface="楷体" panose="02010609060101010101" pitchFamily="49" charset="-122"/>
              </a:rPr>
              <a:t>所谓面向抽象编程，是指当设计某种重要的类时，</a:t>
            </a:r>
            <a:r>
              <a:rPr lang="zh-CN" altLang="en-US" sz="2800" dirty="0">
                <a:solidFill>
                  <a:srgbClr val="FF0000"/>
                </a:solidFill>
                <a:latin typeface="楷体" panose="02010609060101010101" pitchFamily="49" charset="-122"/>
                <a:ea typeface="楷体" panose="02010609060101010101" pitchFamily="49" charset="-122"/>
              </a:rPr>
              <a:t>不让该类面向具体的类，而是面向抽象类，</a:t>
            </a:r>
            <a:r>
              <a:rPr lang="zh-CN" altLang="en-US" sz="2800" dirty="0" smtClean="0">
                <a:latin typeface="楷体" panose="02010609060101010101" pitchFamily="49" charset="-122"/>
                <a:ea typeface="楷体" panose="02010609060101010101" pitchFamily="49" charset="-122"/>
              </a:rPr>
              <a:t>即主类中重要数据所声明的对象，是抽象类声明的对象，而</a:t>
            </a:r>
            <a:r>
              <a:rPr lang="zh-CN" altLang="en-US" sz="2800" dirty="0">
                <a:latin typeface="楷体" panose="02010609060101010101" pitchFamily="49" charset="-122"/>
                <a:ea typeface="楷体" panose="02010609060101010101" pitchFamily="49" charset="-122"/>
              </a:rPr>
              <a:t>不是具体类声明的对象。</a:t>
            </a:r>
          </a:p>
        </p:txBody>
      </p:sp>
      <p:sp>
        <p:nvSpPr>
          <p:cNvPr id="5" name="矩形 4"/>
          <p:cNvSpPr/>
          <p:nvPr/>
        </p:nvSpPr>
        <p:spPr>
          <a:xfrm>
            <a:off x="313954" y="3970912"/>
            <a:ext cx="8304835" cy="138499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smtClean="0">
                <a:latin typeface="楷体" panose="02010609060101010101" pitchFamily="49" charset="-122"/>
                <a:ea typeface="楷体" panose="02010609060101010101" pitchFamily="49" charset="-122"/>
              </a:rPr>
              <a:t>即通过封装核心，在核心内部封装抽象类，在生成的子类中体现多态，通过上转型对象调用重写的方法。</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23111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zh-CN" altLang="en-US" dirty="0" smtClean="0"/>
              <a:t>课程要求</a:t>
            </a:r>
            <a:endParaRPr lang="zh-CN" altLang="en-US" dirty="0"/>
          </a:p>
        </p:txBody>
      </p:sp>
      <p:sp>
        <p:nvSpPr>
          <p:cNvPr id="5" name="矩形 4"/>
          <p:cNvSpPr/>
          <p:nvPr/>
        </p:nvSpPr>
        <p:spPr>
          <a:xfrm>
            <a:off x="389610" y="1878884"/>
            <a:ext cx="8372426" cy="2123658"/>
          </a:xfrm>
          <a:prstGeom prst="rect">
            <a:avLst/>
          </a:prstGeom>
        </p:spPr>
        <p:txBody>
          <a:bodyPr wrap="square">
            <a:spAutoFit/>
          </a:bodyPr>
          <a:lstStyle/>
          <a:p>
            <a:pPr marL="342900" indent="-342900">
              <a:spcBef>
                <a:spcPts val="1200"/>
              </a:spcBef>
              <a:buFont typeface="Wingdings" panose="05000000000000000000" pitchFamily="2" charset="2"/>
              <a:buChar char="Ø"/>
            </a:pPr>
            <a:r>
              <a:rPr lang="en-US" altLang="zh-CN" sz="2800" dirty="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、掌握对象的上转型对象的用法；</a:t>
            </a:r>
            <a:endParaRPr lang="en-US" altLang="zh-CN" sz="2800" dirty="0">
              <a:latin typeface="楷体" panose="02010609060101010101" pitchFamily="49" charset="-122"/>
              <a:ea typeface="楷体" panose="02010609060101010101" pitchFamily="49" charset="-122"/>
            </a:endParaRPr>
          </a:p>
          <a:p>
            <a:pPr marL="342900" indent="-342900">
              <a:spcBef>
                <a:spcPts val="12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、掌握抽象类和抽象方法的使用；</a:t>
            </a:r>
            <a:endParaRPr lang="en-US" altLang="zh-CN" sz="2800" dirty="0" smtClean="0">
              <a:latin typeface="楷体" panose="02010609060101010101" pitchFamily="49" charset="-122"/>
              <a:ea typeface="楷体" panose="02010609060101010101" pitchFamily="49" charset="-122"/>
            </a:endParaRPr>
          </a:p>
          <a:p>
            <a:pPr marL="342900" indent="-342900">
              <a:spcBef>
                <a:spcPts val="12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、能够通过面向抽象的思想进行程序设计，并使程序满足“开</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闭原则”。</a:t>
            </a:r>
            <a:endParaRPr lang="en-US" altLang="zh-CN" sz="2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056866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4. </a:t>
            </a:r>
            <a:r>
              <a:rPr lang="zh-CN" altLang="en-US" dirty="0" smtClean="0"/>
              <a:t>面向</a:t>
            </a:r>
            <a:r>
              <a:rPr lang="zh-CN" altLang="en-US" dirty="0"/>
              <a:t>抽象的</a:t>
            </a:r>
            <a:r>
              <a:rPr lang="zh-CN" altLang="en-US" dirty="0" smtClean="0"/>
              <a:t>编程和开闭原则</a:t>
            </a:r>
            <a:endParaRPr lang="zh-CN" altLang="en-US" dirty="0"/>
          </a:p>
        </p:txBody>
      </p:sp>
      <p:sp>
        <p:nvSpPr>
          <p:cNvPr id="2" name="矩形 1"/>
          <p:cNvSpPr/>
          <p:nvPr/>
        </p:nvSpPr>
        <p:spPr>
          <a:xfrm>
            <a:off x="283579" y="1495273"/>
            <a:ext cx="8374284" cy="1815882"/>
          </a:xfrm>
          <a:prstGeom prst="rect">
            <a:avLst/>
          </a:prstGeom>
        </p:spPr>
        <p:txBody>
          <a:bodyPr wrap="square">
            <a:spAutoFit/>
          </a:bodyPr>
          <a:lstStyle/>
          <a:p>
            <a:r>
              <a:rPr lang="zh-CN" altLang="en-US" sz="2800" dirty="0" smtClean="0">
                <a:solidFill>
                  <a:srgbClr val="0558FF"/>
                </a:solidFill>
                <a:latin typeface="楷体" panose="02010609060101010101" pitchFamily="49" charset="-122"/>
                <a:ea typeface="楷体" panose="02010609060101010101" pitchFamily="49" charset="-122"/>
              </a:rPr>
              <a:t>例：设计一个程序是动物声音模拟器，可以播放出很多动物的声音：</a:t>
            </a:r>
            <a:endParaRPr lang="en-US" altLang="zh-CN" sz="2800" dirty="0" smtClean="0">
              <a:solidFill>
                <a:srgbClr val="0558FF"/>
              </a:solidFill>
              <a:latin typeface="楷体" panose="02010609060101010101" pitchFamily="49" charset="-122"/>
              <a:ea typeface="楷体" panose="02010609060101010101" pitchFamily="49" charset="-122"/>
            </a:endParaRPr>
          </a:p>
          <a:p>
            <a:r>
              <a:rPr lang="en-US" altLang="zh-CN" sz="2800" dirty="0">
                <a:solidFill>
                  <a:srgbClr val="0558FF"/>
                </a:solidFill>
                <a:latin typeface="楷体" panose="02010609060101010101" pitchFamily="49" charset="-122"/>
                <a:ea typeface="楷体" panose="02010609060101010101" pitchFamily="49" charset="-122"/>
              </a:rPr>
              <a:t>	</a:t>
            </a:r>
            <a:r>
              <a:rPr lang="zh-CN" altLang="en-US" sz="2800" dirty="0" smtClean="0">
                <a:solidFill>
                  <a:srgbClr val="0558FF"/>
                </a:solidFill>
                <a:latin typeface="楷体" panose="02010609060101010101" pitchFamily="49" charset="-122"/>
                <a:ea typeface="楷体" panose="02010609060101010101" pitchFamily="49" charset="-122"/>
              </a:rPr>
              <a:t>（</a:t>
            </a:r>
            <a:r>
              <a:rPr lang="en-US" altLang="zh-CN" sz="2800" dirty="0" smtClean="0">
                <a:solidFill>
                  <a:srgbClr val="0558FF"/>
                </a:solidFill>
                <a:latin typeface="楷体" panose="02010609060101010101" pitchFamily="49" charset="-122"/>
                <a:ea typeface="楷体" panose="02010609060101010101" pitchFamily="49" charset="-122"/>
              </a:rPr>
              <a:t>1</a:t>
            </a:r>
            <a:r>
              <a:rPr lang="zh-CN" altLang="en-US" sz="2800" dirty="0" smtClean="0">
                <a:solidFill>
                  <a:srgbClr val="0558FF"/>
                </a:solidFill>
                <a:latin typeface="楷体" panose="02010609060101010101" pitchFamily="49" charset="-122"/>
                <a:ea typeface="楷体" panose="02010609060101010101" pitchFamily="49" charset="-122"/>
              </a:rPr>
              <a:t>）动物模拟器可以播放不同动物的声音；</a:t>
            </a:r>
            <a:endParaRPr lang="en-US" altLang="zh-CN" sz="2800" dirty="0" smtClean="0">
              <a:solidFill>
                <a:srgbClr val="0558FF"/>
              </a:solidFill>
              <a:latin typeface="楷体" panose="02010609060101010101" pitchFamily="49" charset="-122"/>
              <a:ea typeface="楷体" panose="02010609060101010101" pitchFamily="49" charset="-122"/>
            </a:endParaRPr>
          </a:p>
          <a:p>
            <a:r>
              <a:rPr lang="en-US" altLang="zh-CN" sz="2800" dirty="0" smtClean="0">
                <a:solidFill>
                  <a:srgbClr val="0558FF"/>
                </a:solidFill>
                <a:latin typeface="楷体" panose="02010609060101010101" pitchFamily="49" charset="-122"/>
                <a:ea typeface="楷体" panose="02010609060101010101" pitchFamily="49" charset="-122"/>
              </a:rPr>
              <a:t>	</a:t>
            </a:r>
            <a:r>
              <a:rPr lang="zh-CN" altLang="en-US" sz="2800" dirty="0" smtClean="0">
                <a:solidFill>
                  <a:srgbClr val="0558FF"/>
                </a:solidFill>
                <a:latin typeface="楷体" panose="02010609060101010101" pitchFamily="49" charset="-122"/>
                <a:ea typeface="楷体" panose="02010609060101010101" pitchFamily="49" charset="-122"/>
              </a:rPr>
              <a:t>（</a:t>
            </a:r>
            <a:r>
              <a:rPr lang="en-US" altLang="zh-CN" sz="2800" dirty="0" smtClean="0">
                <a:solidFill>
                  <a:srgbClr val="0558FF"/>
                </a:solidFill>
                <a:latin typeface="楷体" panose="02010609060101010101" pitchFamily="49" charset="-122"/>
                <a:ea typeface="楷体" panose="02010609060101010101" pitchFamily="49" charset="-122"/>
              </a:rPr>
              <a:t>2</a:t>
            </a:r>
            <a:r>
              <a:rPr lang="zh-CN" altLang="en-US" sz="2800" dirty="0" smtClean="0">
                <a:solidFill>
                  <a:srgbClr val="0558FF"/>
                </a:solidFill>
                <a:latin typeface="楷体" panose="02010609060101010101" pitchFamily="49" charset="-122"/>
                <a:ea typeface="楷体" panose="02010609060101010101" pitchFamily="49" charset="-122"/>
              </a:rPr>
              <a:t>）在主类中播放猫和狗的声音。</a:t>
            </a:r>
            <a:endParaRPr lang="en-US" altLang="zh-CN" sz="2800" dirty="0" smtClean="0">
              <a:solidFill>
                <a:srgbClr val="0558FF"/>
              </a:solidFill>
              <a:latin typeface="楷体" panose="02010609060101010101" pitchFamily="49" charset="-122"/>
              <a:ea typeface="楷体" panose="02010609060101010101" pitchFamily="49" charset="-122"/>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3578" y="3521598"/>
            <a:ext cx="5052351" cy="30643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178461" y="3429000"/>
            <a:ext cx="4699321" cy="31569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0320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4. </a:t>
            </a:r>
            <a:r>
              <a:rPr lang="zh-CN" altLang="en-US" dirty="0" smtClean="0"/>
              <a:t>面向</a:t>
            </a:r>
            <a:r>
              <a:rPr lang="zh-CN" altLang="en-US" dirty="0"/>
              <a:t>抽象的</a:t>
            </a:r>
            <a:r>
              <a:rPr lang="zh-CN" altLang="en-US" dirty="0" smtClean="0"/>
              <a:t>编程和开闭原则</a:t>
            </a:r>
            <a:endParaRPr lang="zh-CN" altLang="en-US" dirty="0"/>
          </a:p>
        </p:txBody>
      </p:sp>
      <p:sp>
        <p:nvSpPr>
          <p:cNvPr id="2" name="矩形 1"/>
          <p:cNvSpPr/>
          <p:nvPr/>
        </p:nvSpPr>
        <p:spPr>
          <a:xfrm>
            <a:off x="283579" y="1495273"/>
            <a:ext cx="8374284" cy="1815882"/>
          </a:xfrm>
          <a:prstGeom prst="rect">
            <a:avLst/>
          </a:prstGeom>
        </p:spPr>
        <p:txBody>
          <a:bodyPr wrap="square">
            <a:spAutoFit/>
          </a:bodyPr>
          <a:lstStyle/>
          <a:p>
            <a:r>
              <a:rPr lang="zh-CN" altLang="en-US" sz="2800" dirty="0" smtClean="0">
                <a:solidFill>
                  <a:srgbClr val="0558FF"/>
                </a:solidFill>
                <a:latin typeface="楷体" panose="02010609060101010101" pitchFamily="49" charset="-122"/>
                <a:ea typeface="楷体" panose="02010609060101010101" pitchFamily="49" charset="-122"/>
              </a:rPr>
              <a:t>例：设计一个程序是动物声音模拟器，可以播放出很多动物的声音：</a:t>
            </a:r>
            <a:endParaRPr lang="en-US" altLang="zh-CN" sz="2800" dirty="0" smtClean="0">
              <a:solidFill>
                <a:srgbClr val="0558FF"/>
              </a:solidFill>
              <a:latin typeface="楷体" panose="02010609060101010101" pitchFamily="49" charset="-122"/>
              <a:ea typeface="楷体" panose="02010609060101010101" pitchFamily="49" charset="-122"/>
            </a:endParaRPr>
          </a:p>
          <a:p>
            <a:r>
              <a:rPr lang="en-US" altLang="zh-CN" sz="2800" dirty="0">
                <a:solidFill>
                  <a:srgbClr val="0558FF"/>
                </a:solidFill>
                <a:latin typeface="楷体" panose="02010609060101010101" pitchFamily="49" charset="-122"/>
                <a:ea typeface="楷体" panose="02010609060101010101" pitchFamily="49" charset="-122"/>
              </a:rPr>
              <a:t>	</a:t>
            </a:r>
            <a:r>
              <a:rPr lang="zh-CN" altLang="en-US" sz="2800" dirty="0" smtClean="0">
                <a:solidFill>
                  <a:srgbClr val="0558FF"/>
                </a:solidFill>
                <a:latin typeface="楷体" panose="02010609060101010101" pitchFamily="49" charset="-122"/>
                <a:ea typeface="楷体" panose="02010609060101010101" pitchFamily="49" charset="-122"/>
              </a:rPr>
              <a:t>（</a:t>
            </a:r>
            <a:r>
              <a:rPr lang="en-US" altLang="zh-CN" sz="2800" dirty="0" smtClean="0">
                <a:solidFill>
                  <a:srgbClr val="0558FF"/>
                </a:solidFill>
                <a:latin typeface="楷体" panose="02010609060101010101" pitchFamily="49" charset="-122"/>
                <a:ea typeface="楷体" panose="02010609060101010101" pitchFamily="49" charset="-122"/>
              </a:rPr>
              <a:t>1</a:t>
            </a:r>
            <a:r>
              <a:rPr lang="zh-CN" altLang="en-US" sz="2800" dirty="0" smtClean="0">
                <a:solidFill>
                  <a:srgbClr val="0558FF"/>
                </a:solidFill>
                <a:latin typeface="楷体" panose="02010609060101010101" pitchFamily="49" charset="-122"/>
                <a:ea typeface="楷体" panose="02010609060101010101" pitchFamily="49" charset="-122"/>
              </a:rPr>
              <a:t>）动物模拟器可以播放不同动物的声音；</a:t>
            </a:r>
            <a:endParaRPr lang="en-US" altLang="zh-CN" sz="2800" dirty="0" smtClean="0">
              <a:solidFill>
                <a:srgbClr val="0558FF"/>
              </a:solidFill>
              <a:latin typeface="楷体" panose="02010609060101010101" pitchFamily="49" charset="-122"/>
              <a:ea typeface="楷体" panose="02010609060101010101" pitchFamily="49" charset="-122"/>
            </a:endParaRPr>
          </a:p>
          <a:p>
            <a:r>
              <a:rPr lang="en-US" altLang="zh-CN" sz="2800" dirty="0" smtClean="0">
                <a:solidFill>
                  <a:srgbClr val="0558FF"/>
                </a:solidFill>
                <a:latin typeface="楷体" panose="02010609060101010101" pitchFamily="49" charset="-122"/>
                <a:ea typeface="楷体" panose="02010609060101010101" pitchFamily="49" charset="-122"/>
              </a:rPr>
              <a:t>	</a:t>
            </a:r>
            <a:r>
              <a:rPr lang="zh-CN" altLang="en-US" sz="2800" dirty="0" smtClean="0">
                <a:solidFill>
                  <a:srgbClr val="0558FF"/>
                </a:solidFill>
                <a:latin typeface="楷体" panose="02010609060101010101" pitchFamily="49" charset="-122"/>
                <a:ea typeface="楷体" panose="02010609060101010101" pitchFamily="49" charset="-122"/>
              </a:rPr>
              <a:t>（</a:t>
            </a:r>
            <a:r>
              <a:rPr lang="en-US" altLang="zh-CN" sz="2800" dirty="0" smtClean="0">
                <a:solidFill>
                  <a:srgbClr val="0558FF"/>
                </a:solidFill>
                <a:latin typeface="楷体" panose="02010609060101010101" pitchFamily="49" charset="-122"/>
                <a:ea typeface="楷体" panose="02010609060101010101" pitchFamily="49" charset="-122"/>
              </a:rPr>
              <a:t>2</a:t>
            </a:r>
            <a:r>
              <a:rPr lang="zh-CN" altLang="en-US" sz="2800" dirty="0" smtClean="0">
                <a:solidFill>
                  <a:srgbClr val="0558FF"/>
                </a:solidFill>
                <a:latin typeface="楷体" panose="02010609060101010101" pitchFamily="49" charset="-122"/>
                <a:ea typeface="楷体" panose="02010609060101010101" pitchFamily="49" charset="-122"/>
              </a:rPr>
              <a:t>）在主类中播放猫和狗的声音。</a:t>
            </a:r>
            <a:endParaRPr lang="en-US" altLang="zh-CN" sz="2800" dirty="0" smtClean="0">
              <a:solidFill>
                <a:srgbClr val="0558FF"/>
              </a:solidFill>
              <a:latin typeface="楷体" panose="02010609060101010101" pitchFamily="49" charset="-122"/>
              <a:ea typeface="楷体" panose="02010609060101010101" pitchFamily="49" charset="-122"/>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2324" y="3452944"/>
            <a:ext cx="5429189" cy="29131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矩形 2"/>
          <p:cNvSpPr/>
          <p:nvPr/>
        </p:nvSpPr>
        <p:spPr>
          <a:xfrm>
            <a:off x="6175094" y="4738570"/>
            <a:ext cx="2482769"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dog</a:t>
            </a:r>
          </a:p>
          <a:p>
            <a:r>
              <a:rPr lang="en-US" altLang="zh-CN" dirty="0"/>
              <a:t>WANG </a:t>
            </a:r>
            <a:r>
              <a:rPr lang="en-US" altLang="zh-CN" dirty="0" err="1"/>
              <a:t>WANG</a:t>
            </a:r>
            <a:endParaRPr lang="en-US" altLang="zh-CN" dirty="0"/>
          </a:p>
          <a:p>
            <a:r>
              <a:rPr lang="en-US" altLang="zh-CN" dirty="0"/>
              <a:t>cat</a:t>
            </a:r>
          </a:p>
          <a:p>
            <a:r>
              <a:rPr lang="en-US" altLang="zh-CN" dirty="0" err="1"/>
              <a:t>miao</a:t>
            </a:r>
            <a:r>
              <a:rPr lang="en-US" altLang="zh-CN" dirty="0"/>
              <a:t> </a:t>
            </a:r>
            <a:r>
              <a:rPr lang="en-US" altLang="zh-CN" dirty="0" err="1"/>
              <a:t>miao</a:t>
            </a:r>
            <a:endParaRPr lang="zh-CN" altLang="en-US" dirty="0"/>
          </a:p>
        </p:txBody>
      </p:sp>
    </p:spTree>
    <p:extLst>
      <p:ext uri="{BB962C8B-B14F-4D97-AF65-F5344CB8AC3E}">
        <p14:creationId xmlns:p14="http://schemas.microsoft.com/office/powerpoint/2010/main" xmlns="" val="3280835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4. </a:t>
            </a:r>
            <a:r>
              <a:rPr lang="zh-CN" altLang="en-US" dirty="0" smtClean="0"/>
              <a:t>面向</a:t>
            </a:r>
            <a:r>
              <a:rPr lang="zh-CN" altLang="en-US" dirty="0"/>
              <a:t>抽象的</a:t>
            </a:r>
            <a:r>
              <a:rPr lang="zh-CN" altLang="en-US" dirty="0" smtClean="0"/>
              <a:t>编程和开闭原则</a:t>
            </a:r>
            <a:endParaRPr lang="zh-CN" altLang="en-US" dirty="0"/>
          </a:p>
        </p:txBody>
      </p:sp>
      <p:sp>
        <p:nvSpPr>
          <p:cNvPr id="6" name="Rectangle 3"/>
          <p:cNvSpPr txBox="1">
            <a:spLocks noChangeArrowheads="1"/>
          </p:cNvSpPr>
          <p:nvPr/>
        </p:nvSpPr>
        <p:spPr bwMode="auto">
          <a:xfrm>
            <a:off x="1524805" y="1496431"/>
            <a:ext cx="5922939" cy="2022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50000"/>
              </a:lnSpc>
              <a:spcBef>
                <a:spcPct val="20000"/>
              </a:spcBef>
              <a:spcAft>
                <a:spcPct val="0"/>
              </a:spcAft>
              <a:buClr>
                <a:schemeClr val="tx1"/>
              </a:buClr>
              <a:buFont typeface="Wingdings" pitchFamily="2" charset="2"/>
              <a:buChar char="v"/>
              <a:defRPr sz="2800" b="0">
                <a:solidFill>
                  <a:srgbClr val="00009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ct val="20000"/>
              </a:spcBef>
              <a:spcAft>
                <a:spcPct val="0"/>
              </a:spcAft>
              <a:buClr>
                <a:schemeClr val="tx2"/>
              </a:buClr>
              <a:buSzPct val="60000"/>
              <a:buFont typeface="Wingdings" pitchFamily="2" charset="2"/>
              <a:buChar char="n"/>
              <a:defRPr sz="2400">
                <a:solidFill>
                  <a:srgbClr val="000099"/>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50000"/>
              </a:lnSpc>
              <a:spcBef>
                <a:spcPct val="20000"/>
              </a:spcBef>
              <a:spcAft>
                <a:spcPct val="0"/>
              </a:spcAft>
              <a:buClr>
                <a:schemeClr val="folHlink"/>
              </a:buClr>
              <a:buSzPct val="60000"/>
              <a:buFont typeface="Wingdings" pitchFamily="2" charset="2"/>
              <a:buChar char="n"/>
              <a:defRPr sz="2400">
                <a:solidFill>
                  <a:srgbClr val="000099"/>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50000"/>
              </a:lnSpc>
              <a:spcBef>
                <a:spcPct val="20000"/>
              </a:spcBef>
              <a:spcAft>
                <a:spcPct val="0"/>
              </a:spcAft>
              <a:buClr>
                <a:schemeClr val="tx1"/>
              </a:buClr>
              <a:buSzPct val="60000"/>
              <a:buFont typeface="Wingdings" pitchFamily="2" charset="2"/>
              <a:buChar char="n"/>
              <a:defRPr sz="2000">
                <a:solidFill>
                  <a:srgbClr val="000099"/>
                </a:solidFill>
                <a:latin typeface="微软雅黑" panose="020B0503020204020204" pitchFamily="34" charset="-122"/>
                <a:ea typeface="微软雅黑" panose="020B0503020204020204" pitchFamily="34" charset="-122"/>
              </a:defRPr>
            </a:lvl4pPr>
            <a:lvl5pPr marL="2057400" indent="-228600" algn="l" rtl="0" eaLnBrk="0" fontAlgn="base" hangingPunct="0">
              <a:lnSpc>
                <a:spcPct val="150000"/>
              </a:lnSpc>
              <a:spcBef>
                <a:spcPct val="20000"/>
              </a:spcBef>
              <a:spcAft>
                <a:spcPct val="0"/>
              </a:spcAft>
              <a:buClr>
                <a:schemeClr val="hlink"/>
              </a:buClr>
              <a:buSzPct val="60000"/>
              <a:buFont typeface="Wingdings" pitchFamily="2" charset="2"/>
              <a:buChar char="n"/>
              <a:defRPr sz="2000">
                <a:solidFill>
                  <a:srgbClr val="000099"/>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marL="0" indent="0" eaLnBrk="1" hangingPunct="1">
              <a:buNone/>
            </a:pPr>
            <a:r>
              <a:rPr lang="zh-CN" altLang="en-US" kern="0" dirty="0" smtClean="0"/>
              <a:t>实现打印机</a:t>
            </a:r>
          </a:p>
          <a:p>
            <a:pPr lvl="1" eaLnBrk="1" hangingPunct="1"/>
            <a:r>
              <a:rPr lang="zh-CN" altLang="en-US" kern="0" dirty="0" smtClean="0"/>
              <a:t>分为黑白打印机和彩色打印机</a:t>
            </a:r>
          </a:p>
          <a:p>
            <a:pPr lvl="1" eaLnBrk="1" hangingPunct="1"/>
            <a:r>
              <a:rPr lang="zh-CN" altLang="en-US" kern="0" dirty="0" smtClean="0"/>
              <a:t>不同类型的打印机打印效果不同</a:t>
            </a:r>
          </a:p>
        </p:txBody>
      </p:sp>
      <p:sp>
        <p:nvSpPr>
          <p:cNvPr id="7" name="Line 5"/>
          <p:cNvSpPr>
            <a:spLocks noChangeShapeType="1"/>
          </p:cNvSpPr>
          <p:nvPr/>
        </p:nvSpPr>
        <p:spPr bwMode="auto">
          <a:xfrm flipV="1">
            <a:off x="2052638" y="4223200"/>
            <a:ext cx="1295400" cy="793750"/>
          </a:xfrm>
          <a:prstGeom prst="line">
            <a:avLst/>
          </a:prstGeom>
          <a:noFill/>
          <a:ln w="38100">
            <a:solidFill>
              <a:srgbClr val="80008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 name="Line 6"/>
          <p:cNvSpPr>
            <a:spLocks noChangeShapeType="1"/>
          </p:cNvSpPr>
          <p:nvPr/>
        </p:nvSpPr>
        <p:spPr bwMode="auto">
          <a:xfrm>
            <a:off x="2052638" y="5086800"/>
            <a:ext cx="1368425" cy="574675"/>
          </a:xfrm>
          <a:prstGeom prst="line">
            <a:avLst/>
          </a:prstGeom>
          <a:noFill/>
          <a:ln w="38100">
            <a:solidFill>
              <a:srgbClr val="80008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 name="Line 7"/>
          <p:cNvSpPr>
            <a:spLocks noChangeShapeType="1"/>
          </p:cNvSpPr>
          <p:nvPr/>
        </p:nvSpPr>
        <p:spPr bwMode="auto">
          <a:xfrm flipV="1">
            <a:off x="4932363" y="5591625"/>
            <a:ext cx="863600" cy="0"/>
          </a:xfrm>
          <a:prstGeom prst="line">
            <a:avLst/>
          </a:prstGeom>
          <a:noFill/>
          <a:ln w="38100">
            <a:solidFill>
              <a:srgbClr val="80008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 name="Line 8"/>
          <p:cNvSpPr>
            <a:spLocks noChangeShapeType="1"/>
          </p:cNvSpPr>
          <p:nvPr/>
        </p:nvSpPr>
        <p:spPr bwMode="auto">
          <a:xfrm flipV="1">
            <a:off x="4932363" y="4223200"/>
            <a:ext cx="863600" cy="0"/>
          </a:xfrm>
          <a:prstGeom prst="line">
            <a:avLst/>
          </a:prstGeom>
          <a:noFill/>
          <a:ln w="38100">
            <a:solidFill>
              <a:srgbClr val="80008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1" name="Group 9"/>
          <p:cNvGrpSpPr>
            <a:grpSpLocks/>
          </p:cNvGrpSpPr>
          <p:nvPr/>
        </p:nvGrpSpPr>
        <p:grpSpPr bwMode="auto">
          <a:xfrm>
            <a:off x="3492500" y="3939038"/>
            <a:ext cx="1296988" cy="938212"/>
            <a:chOff x="1020" y="2296"/>
            <a:chExt cx="817" cy="591"/>
          </a:xfrm>
        </p:grpSpPr>
        <p:pic>
          <p:nvPicPr>
            <p:cNvPr id="12" name="Picture 10" descr="blackPrinte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56" y="2296"/>
              <a:ext cx="490" cy="3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1"/>
            <p:cNvSpPr>
              <a:spLocks noChangeArrowheads="1"/>
            </p:cNvSpPr>
            <p:nvPr/>
          </p:nvSpPr>
          <p:spPr bwMode="auto">
            <a:xfrm>
              <a:off x="1020" y="2750"/>
              <a:ext cx="817" cy="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none" anchor="ctr"/>
            <a:lstStyle>
              <a:lvl1pPr eaLnBrk="0" hangingPunct="0">
                <a:defRPr sz="2000" b="1">
                  <a:solidFill>
                    <a:schemeClr val="tx1"/>
                  </a:solidFill>
                  <a:latin typeface="Arial" charset="0"/>
                  <a:ea typeface="黑体" pitchFamily="2" charset="-122"/>
                </a:defRPr>
              </a:lvl1pPr>
              <a:lvl2pPr marL="742950" indent="-285750" eaLnBrk="0" hangingPunct="0">
                <a:defRPr sz="2000" b="1">
                  <a:solidFill>
                    <a:schemeClr val="tx1"/>
                  </a:solidFill>
                  <a:latin typeface="Arial" charset="0"/>
                  <a:ea typeface="黑体" pitchFamily="2" charset="-122"/>
                </a:defRPr>
              </a:lvl2pPr>
              <a:lvl3pPr marL="1143000" indent="-228600" eaLnBrk="0" hangingPunct="0">
                <a:defRPr sz="2000" b="1">
                  <a:solidFill>
                    <a:schemeClr val="tx1"/>
                  </a:solidFill>
                  <a:latin typeface="Arial" charset="0"/>
                  <a:ea typeface="黑体" pitchFamily="2" charset="-122"/>
                </a:defRPr>
              </a:lvl3pPr>
              <a:lvl4pPr marL="1600200" indent="-228600" eaLnBrk="0" hangingPunct="0">
                <a:defRPr sz="2000" b="1">
                  <a:solidFill>
                    <a:schemeClr val="tx1"/>
                  </a:solidFill>
                  <a:latin typeface="Arial" charset="0"/>
                  <a:ea typeface="黑体" pitchFamily="2" charset="-122"/>
                </a:defRPr>
              </a:lvl4pPr>
              <a:lvl5pPr marL="2057400" indent="-228600" eaLnBrk="0" hangingPunct="0">
                <a:defRPr sz="2000" b="1">
                  <a:solidFill>
                    <a:schemeClr val="tx1"/>
                  </a:solidFill>
                  <a:latin typeface="Arial" charset="0"/>
                  <a:ea typeface="黑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黑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黑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黑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黑体" pitchFamily="2" charset="-122"/>
                </a:defRPr>
              </a:lvl9pPr>
            </a:lstStyle>
            <a:p>
              <a:pPr eaLnBrk="1" hangingPunct="1"/>
              <a:r>
                <a:rPr lang="zh-CN" altLang="en-US" sz="1800" dirty="0"/>
                <a:t>黑白打印机 </a:t>
              </a:r>
            </a:p>
          </p:txBody>
        </p:sp>
      </p:grpSp>
      <p:pic>
        <p:nvPicPr>
          <p:cNvPr id="14" name="Picture 12" descr="paper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40425" y="3862838"/>
            <a:ext cx="1152525"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3" descr="s38"/>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11863" y="5086800"/>
            <a:ext cx="10160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6" name="Group 14"/>
          <p:cNvGrpSpPr>
            <a:grpSpLocks/>
          </p:cNvGrpSpPr>
          <p:nvPr/>
        </p:nvGrpSpPr>
        <p:grpSpPr bwMode="auto">
          <a:xfrm>
            <a:off x="3490913" y="5056638"/>
            <a:ext cx="1296987" cy="1039812"/>
            <a:chOff x="1972" y="3184"/>
            <a:chExt cx="817" cy="655"/>
          </a:xfrm>
        </p:grpSpPr>
        <p:pic>
          <p:nvPicPr>
            <p:cNvPr id="17" name="Picture 15" descr="2006111009431246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061" y="3184"/>
              <a:ext cx="639" cy="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Rectangle 16"/>
            <p:cNvSpPr>
              <a:spLocks noChangeArrowheads="1"/>
            </p:cNvSpPr>
            <p:nvPr/>
          </p:nvSpPr>
          <p:spPr bwMode="auto">
            <a:xfrm>
              <a:off x="1972" y="3702"/>
              <a:ext cx="817" cy="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none" anchor="ctr"/>
            <a:lstStyle>
              <a:lvl1pPr eaLnBrk="0" hangingPunct="0">
                <a:defRPr sz="2000" b="1">
                  <a:solidFill>
                    <a:schemeClr val="tx1"/>
                  </a:solidFill>
                  <a:latin typeface="Arial" charset="0"/>
                  <a:ea typeface="黑体" pitchFamily="2" charset="-122"/>
                </a:defRPr>
              </a:lvl1pPr>
              <a:lvl2pPr marL="742950" indent="-285750" eaLnBrk="0" hangingPunct="0">
                <a:defRPr sz="2000" b="1">
                  <a:solidFill>
                    <a:schemeClr val="tx1"/>
                  </a:solidFill>
                  <a:latin typeface="Arial" charset="0"/>
                  <a:ea typeface="黑体" pitchFamily="2" charset="-122"/>
                </a:defRPr>
              </a:lvl2pPr>
              <a:lvl3pPr marL="1143000" indent="-228600" eaLnBrk="0" hangingPunct="0">
                <a:defRPr sz="2000" b="1">
                  <a:solidFill>
                    <a:schemeClr val="tx1"/>
                  </a:solidFill>
                  <a:latin typeface="Arial" charset="0"/>
                  <a:ea typeface="黑体" pitchFamily="2" charset="-122"/>
                </a:defRPr>
              </a:lvl3pPr>
              <a:lvl4pPr marL="1600200" indent="-228600" eaLnBrk="0" hangingPunct="0">
                <a:defRPr sz="2000" b="1">
                  <a:solidFill>
                    <a:schemeClr val="tx1"/>
                  </a:solidFill>
                  <a:latin typeface="Arial" charset="0"/>
                  <a:ea typeface="黑体" pitchFamily="2" charset="-122"/>
                </a:defRPr>
              </a:lvl4pPr>
              <a:lvl5pPr marL="2057400" indent="-228600" eaLnBrk="0" hangingPunct="0">
                <a:defRPr sz="2000" b="1">
                  <a:solidFill>
                    <a:schemeClr val="tx1"/>
                  </a:solidFill>
                  <a:latin typeface="Arial" charset="0"/>
                  <a:ea typeface="黑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黑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黑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黑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黑体" pitchFamily="2" charset="-122"/>
                </a:defRPr>
              </a:lvl9pPr>
            </a:lstStyle>
            <a:p>
              <a:pPr eaLnBrk="1" hangingPunct="1"/>
              <a:r>
                <a:rPr lang="zh-CN" altLang="en-US" sz="1800"/>
                <a:t>彩色打印机 </a:t>
              </a:r>
            </a:p>
          </p:txBody>
        </p:sp>
      </p:grpSp>
      <p:grpSp>
        <p:nvGrpSpPr>
          <p:cNvPr id="19" name="Group 17"/>
          <p:cNvGrpSpPr>
            <a:grpSpLocks/>
          </p:cNvGrpSpPr>
          <p:nvPr/>
        </p:nvGrpSpPr>
        <p:grpSpPr bwMode="auto">
          <a:xfrm>
            <a:off x="1476375" y="4870900"/>
            <a:ext cx="719138" cy="727075"/>
            <a:chOff x="703" y="3067"/>
            <a:chExt cx="453" cy="458"/>
          </a:xfrm>
        </p:grpSpPr>
        <p:pic>
          <p:nvPicPr>
            <p:cNvPr id="20" name="Picture 18" descr="Snap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93" y="3067"/>
              <a:ext cx="253"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 Box 19"/>
            <p:cNvSpPr txBox="1">
              <a:spLocks noChangeArrowheads="1"/>
            </p:cNvSpPr>
            <p:nvPr/>
          </p:nvSpPr>
          <p:spPr bwMode="auto">
            <a:xfrm>
              <a:off x="703" y="3294"/>
              <a:ext cx="45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黑体" pitchFamily="2" charset="-122"/>
                </a:defRPr>
              </a:lvl1pPr>
              <a:lvl2pPr marL="742950" indent="-285750" eaLnBrk="0" hangingPunct="0">
                <a:defRPr sz="2000" b="1">
                  <a:solidFill>
                    <a:schemeClr val="tx1"/>
                  </a:solidFill>
                  <a:latin typeface="Arial" charset="0"/>
                  <a:ea typeface="黑体" pitchFamily="2" charset="-122"/>
                </a:defRPr>
              </a:lvl2pPr>
              <a:lvl3pPr marL="1143000" indent="-228600" eaLnBrk="0" hangingPunct="0">
                <a:defRPr sz="2000" b="1">
                  <a:solidFill>
                    <a:schemeClr val="tx1"/>
                  </a:solidFill>
                  <a:latin typeface="Arial" charset="0"/>
                  <a:ea typeface="黑体" pitchFamily="2" charset="-122"/>
                </a:defRPr>
              </a:lvl3pPr>
              <a:lvl4pPr marL="1600200" indent="-228600" eaLnBrk="0" hangingPunct="0">
                <a:defRPr sz="2000" b="1">
                  <a:solidFill>
                    <a:schemeClr val="tx1"/>
                  </a:solidFill>
                  <a:latin typeface="Arial" charset="0"/>
                  <a:ea typeface="黑体" pitchFamily="2" charset="-122"/>
                </a:defRPr>
              </a:lvl4pPr>
              <a:lvl5pPr marL="2057400" indent="-228600" eaLnBrk="0" hangingPunct="0">
                <a:defRPr sz="2000" b="1">
                  <a:solidFill>
                    <a:schemeClr val="tx1"/>
                  </a:solidFill>
                  <a:latin typeface="Arial" charset="0"/>
                  <a:ea typeface="黑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黑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黑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黑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黑体" pitchFamily="2" charset="-122"/>
                </a:defRPr>
              </a:lvl9pPr>
            </a:lstStyle>
            <a:p>
              <a:pPr eaLnBrk="1" hangingPunct="1">
                <a:spcBef>
                  <a:spcPct val="50000"/>
                </a:spcBef>
              </a:pPr>
              <a:r>
                <a:rPr lang="zh-CN" altLang="en-US" sz="1800">
                  <a:latin typeface="黑体" pitchFamily="2" charset="-122"/>
                </a:rPr>
                <a:t>打印</a:t>
              </a:r>
            </a:p>
          </p:txBody>
        </p:sp>
      </p:grpSp>
      <p:pic>
        <p:nvPicPr>
          <p:cNvPr id="22" name="Picture 4" descr="问题"/>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96862" y="1318127"/>
            <a:ext cx="917575"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4138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checkerboard(across)">
                                      <p:cBhvr>
                                        <p:cTn id="23" dur="500"/>
                                        <p:tgtEl>
                                          <p:spTgt spid="1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4000"/>
                            </p:stCondLst>
                            <p:childTnLst>
                              <p:par>
                                <p:cTn id="37" presetID="5" presetClass="entr" presetSubtype="10"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checkerboard(across)">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4. </a:t>
            </a:r>
            <a:r>
              <a:rPr lang="zh-CN" altLang="en-US" dirty="0" smtClean="0"/>
              <a:t>面向</a:t>
            </a:r>
            <a:r>
              <a:rPr lang="zh-CN" altLang="en-US" dirty="0"/>
              <a:t>抽象的</a:t>
            </a:r>
            <a:r>
              <a:rPr lang="zh-CN" altLang="en-US" dirty="0" smtClean="0"/>
              <a:t>编程和开闭原则</a:t>
            </a:r>
            <a:endParaRPr lang="zh-CN" altLang="en-US" dirty="0"/>
          </a:p>
        </p:txBody>
      </p:sp>
      <p:sp>
        <p:nvSpPr>
          <p:cNvPr id="30" name="Rectangle 3"/>
          <p:cNvSpPr txBox="1">
            <a:spLocks noChangeArrowheads="1"/>
          </p:cNvSpPr>
          <p:nvPr/>
        </p:nvSpPr>
        <p:spPr bwMode="auto">
          <a:xfrm>
            <a:off x="755650" y="1276350"/>
            <a:ext cx="7931150" cy="524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50000"/>
              </a:lnSpc>
              <a:spcBef>
                <a:spcPct val="20000"/>
              </a:spcBef>
              <a:spcAft>
                <a:spcPct val="0"/>
              </a:spcAft>
              <a:buClr>
                <a:schemeClr val="tx1"/>
              </a:buClr>
              <a:buFont typeface="Wingdings" pitchFamily="2" charset="2"/>
              <a:buChar char="v"/>
              <a:defRPr sz="2800" b="0">
                <a:solidFill>
                  <a:srgbClr val="00009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ct val="20000"/>
              </a:spcBef>
              <a:spcAft>
                <a:spcPct val="0"/>
              </a:spcAft>
              <a:buClr>
                <a:schemeClr val="tx2"/>
              </a:buClr>
              <a:buSzPct val="60000"/>
              <a:buFont typeface="Wingdings" pitchFamily="2" charset="2"/>
              <a:buChar char="n"/>
              <a:defRPr sz="2400">
                <a:solidFill>
                  <a:srgbClr val="000099"/>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50000"/>
              </a:lnSpc>
              <a:spcBef>
                <a:spcPct val="20000"/>
              </a:spcBef>
              <a:spcAft>
                <a:spcPct val="0"/>
              </a:spcAft>
              <a:buClr>
                <a:schemeClr val="folHlink"/>
              </a:buClr>
              <a:buSzPct val="60000"/>
              <a:buFont typeface="Wingdings" pitchFamily="2" charset="2"/>
              <a:buChar char="n"/>
              <a:defRPr sz="2400">
                <a:solidFill>
                  <a:srgbClr val="000099"/>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50000"/>
              </a:lnSpc>
              <a:spcBef>
                <a:spcPct val="20000"/>
              </a:spcBef>
              <a:spcAft>
                <a:spcPct val="0"/>
              </a:spcAft>
              <a:buClr>
                <a:schemeClr val="tx1"/>
              </a:buClr>
              <a:buSzPct val="60000"/>
              <a:buFont typeface="Wingdings" pitchFamily="2" charset="2"/>
              <a:buChar char="n"/>
              <a:defRPr sz="2000">
                <a:solidFill>
                  <a:srgbClr val="000099"/>
                </a:solidFill>
                <a:latin typeface="微软雅黑" panose="020B0503020204020204" pitchFamily="34" charset="-122"/>
                <a:ea typeface="微软雅黑" panose="020B0503020204020204" pitchFamily="34" charset="-122"/>
              </a:defRPr>
            </a:lvl4pPr>
            <a:lvl5pPr marL="2057400" indent="-228600" algn="l" rtl="0" eaLnBrk="0" fontAlgn="base" hangingPunct="0">
              <a:lnSpc>
                <a:spcPct val="150000"/>
              </a:lnSpc>
              <a:spcBef>
                <a:spcPct val="20000"/>
              </a:spcBef>
              <a:spcAft>
                <a:spcPct val="0"/>
              </a:spcAft>
              <a:buClr>
                <a:schemeClr val="hlink"/>
              </a:buClr>
              <a:buSzPct val="60000"/>
              <a:buFont typeface="Wingdings" pitchFamily="2" charset="2"/>
              <a:buChar char="n"/>
              <a:defRPr sz="2000">
                <a:solidFill>
                  <a:srgbClr val="000099"/>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endParaRPr lang="zh-CN" altLang="en-US" kern="0" dirty="0" smtClean="0"/>
          </a:p>
          <a:p>
            <a:pPr eaLnBrk="1" hangingPunct="1"/>
            <a:endParaRPr lang="zh-CN" altLang="en-US" kern="0" dirty="0" smtClean="0"/>
          </a:p>
          <a:p>
            <a:pPr eaLnBrk="1" hangingPunct="1"/>
            <a:endParaRPr lang="zh-CN" altLang="en-US" kern="0" dirty="0" smtClean="0"/>
          </a:p>
          <a:p>
            <a:pPr marL="0" indent="0" eaLnBrk="1" hangingPunct="1">
              <a:buNone/>
            </a:pPr>
            <a:endParaRPr lang="en-US" altLang="zh-CN" kern="0" dirty="0" smtClean="0"/>
          </a:p>
          <a:p>
            <a:pPr marL="0" indent="0" eaLnBrk="1" hangingPunct="1">
              <a:buNone/>
            </a:pPr>
            <a:r>
              <a:rPr lang="zh-CN" altLang="en-US" kern="0" dirty="0" smtClean="0"/>
              <a:t>实现思路</a:t>
            </a:r>
          </a:p>
          <a:p>
            <a:pPr lvl="1" eaLnBrk="1" hangingPunct="1">
              <a:lnSpc>
                <a:spcPct val="100000"/>
              </a:lnSpc>
              <a:spcBef>
                <a:spcPct val="25000"/>
              </a:spcBef>
            </a:pPr>
            <a:r>
              <a:rPr lang="zh-CN" altLang="en-US" kern="0" dirty="0" smtClean="0"/>
              <a:t>编写父类</a:t>
            </a:r>
          </a:p>
          <a:p>
            <a:pPr lvl="1" eaLnBrk="1" hangingPunct="1">
              <a:lnSpc>
                <a:spcPct val="100000"/>
              </a:lnSpc>
              <a:spcBef>
                <a:spcPct val="25000"/>
              </a:spcBef>
            </a:pPr>
            <a:r>
              <a:rPr lang="zh-CN" altLang="en-US" kern="0" dirty="0" smtClean="0"/>
              <a:t>编写子类，子类重写父类方法</a:t>
            </a:r>
          </a:p>
          <a:p>
            <a:pPr lvl="1" eaLnBrk="1" hangingPunct="1">
              <a:lnSpc>
                <a:spcPct val="100000"/>
              </a:lnSpc>
              <a:spcBef>
                <a:spcPct val="25000"/>
              </a:spcBef>
            </a:pPr>
            <a:r>
              <a:rPr lang="zh-CN" altLang="en-US" kern="0" dirty="0" smtClean="0"/>
              <a:t>运行时，使用父类的类型，子类的对象</a:t>
            </a:r>
          </a:p>
        </p:txBody>
      </p:sp>
      <p:pic>
        <p:nvPicPr>
          <p:cNvPr id="31" name="Picture 4" descr="分析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650" y="1687888"/>
            <a:ext cx="917575"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AutoShape 5"/>
          <p:cNvSpPr>
            <a:spLocks noChangeArrowheads="1"/>
          </p:cNvSpPr>
          <p:nvPr/>
        </p:nvSpPr>
        <p:spPr bwMode="auto">
          <a:xfrm>
            <a:off x="2408238" y="1826000"/>
            <a:ext cx="4751387"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l">
              <a:defRPr/>
            </a:pPr>
            <a:r>
              <a:rPr lang="zh-CN" altLang="en-US" sz="1800"/>
              <a:t>计算机可以连接各种打印机  </a:t>
            </a:r>
          </a:p>
        </p:txBody>
      </p:sp>
      <p:sp>
        <p:nvSpPr>
          <p:cNvPr id="33" name="AutoShape 6"/>
          <p:cNvSpPr>
            <a:spLocks noChangeArrowheads="1"/>
          </p:cNvSpPr>
          <p:nvPr/>
        </p:nvSpPr>
        <p:spPr bwMode="auto">
          <a:xfrm>
            <a:off x="2411413" y="2376863"/>
            <a:ext cx="4752975" cy="979487"/>
          </a:xfrm>
          <a:prstGeom prst="roundRect">
            <a:avLst>
              <a:gd name="adj" fmla="val 7454"/>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lstStyle/>
          <a:p>
            <a:pPr algn="l">
              <a:defRPr/>
            </a:pPr>
            <a:r>
              <a:rPr lang="zh-CN" altLang="en-US" sz="1800"/>
              <a:t>无论连接何种打印机打印方法都相同 </a:t>
            </a:r>
          </a:p>
        </p:txBody>
      </p:sp>
      <p:sp>
        <p:nvSpPr>
          <p:cNvPr id="34" name="AutoShape 9"/>
          <p:cNvSpPr>
            <a:spLocks noChangeArrowheads="1"/>
          </p:cNvSpPr>
          <p:nvPr/>
        </p:nvSpPr>
        <p:spPr bwMode="auto">
          <a:xfrm>
            <a:off x="2408238" y="3529388"/>
            <a:ext cx="4756150"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l">
              <a:defRPr/>
            </a:pPr>
            <a:r>
              <a:rPr lang="zh-CN" altLang="en-US" sz="1800"/>
              <a:t>根据连接打印机不同，效果也不同 </a:t>
            </a:r>
          </a:p>
        </p:txBody>
      </p:sp>
      <p:pic>
        <p:nvPicPr>
          <p:cNvPr id="35" name="Picture 37" descr="Snap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03575" y="2781675"/>
            <a:ext cx="3292475"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Rectangle 8"/>
          <p:cNvSpPr>
            <a:spLocks noChangeArrowheads="1"/>
          </p:cNvSpPr>
          <p:nvPr/>
        </p:nvSpPr>
        <p:spPr bwMode="auto">
          <a:xfrm>
            <a:off x="5591175" y="2838825"/>
            <a:ext cx="419100" cy="358775"/>
          </a:xfrm>
          <a:prstGeom prst="rect">
            <a:avLst/>
          </a:prstGeom>
          <a:noFill/>
          <a:ln w="25400" algn="ctr">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000" b="1">
                <a:solidFill>
                  <a:schemeClr val="tx1"/>
                </a:solidFill>
                <a:latin typeface="Arial" charset="0"/>
                <a:ea typeface="黑体" pitchFamily="2" charset="-122"/>
              </a:defRPr>
            </a:lvl1pPr>
            <a:lvl2pPr marL="742950" indent="-285750" eaLnBrk="0" hangingPunct="0">
              <a:defRPr sz="2000" b="1">
                <a:solidFill>
                  <a:schemeClr val="tx1"/>
                </a:solidFill>
                <a:latin typeface="Arial" charset="0"/>
                <a:ea typeface="黑体" pitchFamily="2" charset="-122"/>
              </a:defRPr>
            </a:lvl2pPr>
            <a:lvl3pPr marL="1143000" indent="-228600" eaLnBrk="0" hangingPunct="0">
              <a:defRPr sz="2000" b="1">
                <a:solidFill>
                  <a:schemeClr val="tx1"/>
                </a:solidFill>
                <a:latin typeface="Arial" charset="0"/>
                <a:ea typeface="黑体" pitchFamily="2" charset="-122"/>
              </a:defRPr>
            </a:lvl3pPr>
            <a:lvl4pPr marL="1600200" indent="-228600" eaLnBrk="0" hangingPunct="0">
              <a:defRPr sz="2000" b="1">
                <a:solidFill>
                  <a:schemeClr val="tx1"/>
                </a:solidFill>
                <a:latin typeface="Arial" charset="0"/>
                <a:ea typeface="黑体" pitchFamily="2" charset="-122"/>
              </a:defRPr>
            </a:lvl4pPr>
            <a:lvl5pPr marL="2057400" indent="-228600" eaLnBrk="0" hangingPunct="0">
              <a:defRPr sz="2000" b="1">
                <a:solidFill>
                  <a:schemeClr val="tx1"/>
                </a:solidFill>
                <a:latin typeface="Arial" charset="0"/>
                <a:ea typeface="黑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黑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黑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黑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黑体" pitchFamily="2" charset="-122"/>
              </a:defRPr>
            </a:lvl9pPr>
          </a:lstStyle>
          <a:p>
            <a:pPr eaLnBrk="1" hangingPunct="1"/>
            <a:endParaRPr lang="zh-CN" altLang="en-US"/>
          </a:p>
        </p:txBody>
      </p:sp>
    </p:spTree>
    <p:extLst>
      <p:ext uri="{BB962C8B-B14F-4D97-AF65-F5344CB8AC3E}">
        <p14:creationId xmlns:p14="http://schemas.microsoft.com/office/powerpoint/2010/main" xmlns="" val="365683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checkerboard(across)">
                                      <p:cBhvr>
                                        <p:cTn id="13" dur="500"/>
                                        <p:tgtEl>
                                          <p:spTgt spid="3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500"/>
                                        <p:tgtEl>
                                          <p:spTgt spid="34"/>
                                        </p:tgtEl>
                                      </p:cBhvr>
                                    </p:animEffect>
                                  </p:childTnLst>
                                </p:cTn>
                              </p:par>
                              <p:par>
                                <p:cTn id="17" presetID="5" presetClass="entr" presetSubtype="1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checkerboard(across)">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4. </a:t>
            </a:r>
            <a:r>
              <a:rPr lang="zh-CN" altLang="en-US" dirty="0" smtClean="0"/>
              <a:t>面向</a:t>
            </a:r>
            <a:r>
              <a:rPr lang="zh-CN" altLang="en-US" dirty="0"/>
              <a:t>抽象的</a:t>
            </a:r>
            <a:r>
              <a:rPr lang="zh-CN" altLang="en-US" dirty="0" smtClean="0"/>
              <a:t>编程和开闭原则</a:t>
            </a:r>
            <a:endParaRPr lang="zh-CN" altLang="en-US" dirty="0"/>
          </a:p>
        </p:txBody>
      </p:sp>
      <p:sp>
        <p:nvSpPr>
          <p:cNvPr id="10" name="Rectangle 3"/>
          <p:cNvSpPr txBox="1">
            <a:spLocks noChangeArrowheads="1"/>
          </p:cNvSpPr>
          <p:nvPr/>
        </p:nvSpPr>
        <p:spPr bwMode="auto">
          <a:xfrm>
            <a:off x="169863" y="1149350"/>
            <a:ext cx="7931150" cy="524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50000"/>
              </a:lnSpc>
              <a:spcBef>
                <a:spcPct val="20000"/>
              </a:spcBef>
              <a:spcAft>
                <a:spcPct val="0"/>
              </a:spcAft>
              <a:buClr>
                <a:schemeClr val="tx1"/>
              </a:buClr>
              <a:buFont typeface="Wingdings" pitchFamily="2" charset="2"/>
              <a:buChar char="v"/>
              <a:defRPr sz="2800" b="0">
                <a:solidFill>
                  <a:srgbClr val="00009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ct val="20000"/>
              </a:spcBef>
              <a:spcAft>
                <a:spcPct val="0"/>
              </a:spcAft>
              <a:buClr>
                <a:schemeClr val="tx2"/>
              </a:buClr>
              <a:buSzPct val="60000"/>
              <a:buFont typeface="Wingdings" pitchFamily="2" charset="2"/>
              <a:buChar char="n"/>
              <a:defRPr sz="2400">
                <a:solidFill>
                  <a:srgbClr val="000099"/>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50000"/>
              </a:lnSpc>
              <a:spcBef>
                <a:spcPct val="20000"/>
              </a:spcBef>
              <a:spcAft>
                <a:spcPct val="0"/>
              </a:spcAft>
              <a:buClr>
                <a:schemeClr val="folHlink"/>
              </a:buClr>
              <a:buSzPct val="60000"/>
              <a:buFont typeface="Wingdings" pitchFamily="2" charset="2"/>
              <a:buChar char="n"/>
              <a:defRPr sz="2400">
                <a:solidFill>
                  <a:srgbClr val="000099"/>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50000"/>
              </a:lnSpc>
              <a:spcBef>
                <a:spcPct val="20000"/>
              </a:spcBef>
              <a:spcAft>
                <a:spcPct val="0"/>
              </a:spcAft>
              <a:buClr>
                <a:schemeClr val="tx1"/>
              </a:buClr>
              <a:buSzPct val="60000"/>
              <a:buFont typeface="Wingdings" pitchFamily="2" charset="2"/>
              <a:buChar char="n"/>
              <a:defRPr sz="2000">
                <a:solidFill>
                  <a:srgbClr val="000099"/>
                </a:solidFill>
                <a:latin typeface="微软雅黑" panose="020B0503020204020204" pitchFamily="34" charset="-122"/>
                <a:ea typeface="微软雅黑" panose="020B0503020204020204" pitchFamily="34" charset="-122"/>
              </a:defRPr>
            </a:lvl4pPr>
            <a:lvl5pPr marL="2057400" indent="-228600" algn="l" rtl="0" eaLnBrk="0" fontAlgn="base" hangingPunct="0">
              <a:lnSpc>
                <a:spcPct val="150000"/>
              </a:lnSpc>
              <a:spcBef>
                <a:spcPct val="20000"/>
              </a:spcBef>
              <a:spcAft>
                <a:spcPct val="0"/>
              </a:spcAft>
              <a:buClr>
                <a:schemeClr val="hlink"/>
              </a:buClr>
              <a:buSzPct val="60000"/>
              <a:buFont typeface="Wingdings" pitchFamily="2" charset="2"/>
              <a:buChar char="n"/>
              <a:defRPr sz="2000">
                <a:solidFill>
                  <a:srgbClr val="000099"/>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spcBef>
                <a:spcPct val="25000"/>
              </a:spcBef>
            </a:pPr>
            <a:r>
              <a:rPr lang="zh-CN" altLang="en-US" kern="0" dirty="0" smtClean="0"/>
              <a:t>编码实现</a:t>
            </a:r>
          </a:p>
        </p:txBody>
      </p:sp>
      <p:sp>
        <p:nvSpPr>
          <p:cNvPr id="12" name="AutoShape 6"/>
          <p:cNvSpPr>
            <a:spLocks noChangeArrowheads="1"/>
          </p:cNvSpPr>
          <p:nvPr/>
        </p:nvSpPr>
        <p:spPr bwMode="auto">
          <a:xfrm>
            <a:off x="750763" y="1885350"/>
            <a:ext cx="4638675" cy="962025"/>
          </a:xfrm>
          <a:prstGeom prst="roundRect">
            <a:avLst>
              <a:gd name="adj" fmla="val 7366"/>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eaLnBrk="0" hangingPunct="0">
              <a:defRPr sz="2000" b="1">
                <a:solidFill>
                  <a:schemeClr val="tx1"/>
                </a:solidFill>
                <a:latin typeface="Arial" charset="0"/>
                <a:ea typeface="黑体" pitchFamily="2" charset="-122"/>
              </a:defRPr>
            </a:lvl1pPr>
            <a:lvl2pPr marL="742950" indent="-285750" eaLnBrk="0" hangingPunct="0">
              <a:defRPr sz="2000" b="1">
                <a:solidFill>
                  <a:schemeClr val="tx1"/>
                </a:solidFill>
                <a:latin typeface="Arial" charset="0"/>
                <a:ea typeface="黑体" pitchFamily="2" charset="-122"/>
              </a:defRPr>
            </a:lvl2pPr>
            <a:lvl3pPr marL="1143000" indent="-228600" eaLnBrk="0" hangingPunct="0">
              <a:defRPr sz="2000" b="1">
                <a:solidFill>
                  <a:schemeClr val="tx1"/>
                </a:solidFill>
                <a:latin typeface="Arial" charset="0"/>
                <a:ea typeface="黑体" pitchFamily="2" charset="-122"/>
              </a:defRPr>
            </a:lvl3pPr>
            <a:lvl4pPr marL="1600200" indent="-228600" eaLnBrk="0" hangingPunct="0">
              <a:defRPr sz="2000" b="1">
                <a:solidFill>
                  <a:schemeClr val="tx1"/>
                </a:solidFill>
                <a:latin typeface="Arial" charset="0"/>
                <a:ea typeface="黑体" pitchFamily="2" charset="-122"/>
              </a:defRPr>
            </a:lvl4pPr>
            <a:lvl5pPr marL="2057400" indent="-228600" eaLnBrk="0" hangingPunct="0">
              <a:defRPr sz="2000" b="1">
                <a:solidFill>
                  <a:schemeClr val="tx1"/>
                </a:solidFill>
                <a:latin typeface="Arial" charset="0"/>
                <a:ea typeface="黑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黑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黑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黑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黑体" pitchFamily="2" charset="-122"/>
              </a:defRPr>
            </a:lvl9pPr>
          </a:lstStyle>
          <a:p>
            <a:pPr algn="l" eaLnBrk="1" hangingPunct="1"/>
            <a:r>
              <a:rPr lang="en-US" altLang="zh-CN" sz="1800">
                <a:cs typeface="Courier New" pitchFamily="49" charset="0"/>
              </a:rPr>
              <a:t>abstract class Printer{</a:t>
            </a:r>
          </a:p>
          <a:p>
            <a:pPr algn="l" eaLnBrk="1" hangingPunct="1"/>
            <a:r>
              <a:rPr lang="en-US" altLang="zh-CN" sz="1800">
                <a:cs typeface="Courier New" pitchFamily="49" charset="0"/>
              </a:rPr>
              <a:t>    </a:t>
            </a:r>
            <a:r>
              <a:rPr lang="en-US" altLang="zh-CN" sz="1800">
                <a:solidFill>
                  <a:srgbClr val="FF0000"/>
                </a:solidFill>
                <a:cs typeface="Courier New" pitchFamily="49" charset="0"/>
              </a:rPr>
              <a:t>abstract print(String str);</a:t>
            </a:r>
            <a:endParaRPr lang="en-US" altLang="zh-CN" sz="1800">
              <a:cs typeface="Courier New" pitchFamily="49" charset="0"/>
            </a:endParaRPr>
          </a:p>
          <a:p>
            <a:pPr algn="l" eaLnBrk="1" hangingPunct="1"/>
            <a:r>
              <a:rPr lang="en-US" altLang="zh-CN" sz="1800">
                <a:cs typeface="Courier New" pitchFamily="49" charset="0"/>
              </a:rPr>
              <a:t>}</a:t>
            </a:r>
          </a:p>
        </p:txBody>
      </p:sp>
      <p:sp>
        <p:nvSpPr>
          <p:cNvPr id="13" name="AutoShape 7"/>
          <p:cNvSpPr>
            <a:spLocks noChangeArrowheads="1"/>
          </p:cNvSpPr>
          <p:nvPr/>
        </p:nvSpPr>
        <p:spPr bwMode="auto">
          <a:xfrm>
            <a:off x="1601663" y="2741013"/>
            <a:ext cx="5454650" cy="1536700"/>
          </a:xfrm>
          <a:prstGeom prst="roundRect">
            <a:avLst>
              <a:gd name="adj" fmla="val 7366"/>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eaLnBrk="0" hangingPunct="0">
              <a:defRPr sz="2000" b="1">
                <a:solidFill>
                  <a:schemeClr val="tx1"/>
                </a:solidFill>
                <a:latin typeface="Arial" charset="0"/>
                <a:ea typeface="黑体" pitchFamily="2" charset="-122"/>
              </a:defRPr>
            </a:lvl1pPr>
            <a:lvl2pPr marL="742950" indent="-285750" eaLnBrk="0" hangingPunct="0">
              <a:defRPr sz="2000" b="1">
                <a:solidFill>
                  <a:schemeClr val="tx1"/>
                </a:solidFill>
                <a:latin typeface="Arial" charset="0"/>
                <a:ea typeface="黑体" pitchFamily="2" charset="-122"/>
              </a:defRPr>
            </a:lvl2pPr>
            <a:lvl3pPr marL="1143000" indent="-228600" eaLnBrk="0" hangingPunct="0">
              <a:defRPr sz="2000" b="1">
                <a:solidFill>
                  <a:schemeClr val="tx1"/>
                </a:solidFill>
                <a:latin typeface="Arial" charset="0"/>
                <a:ea typeface="黑体" pitchFamily="2" charset="-122"/>
              </a:defRPr>
            </a:lvl3pPr>
            <a:lvl4pPr marL="1600200" indent="-228600" eaLnBrk="0" hangingPunct="0">
              <a:defRPr sz="2000" b="1">
                <a:solidFill>
                  <a:schemeClr val="tx1"/>
                </a:solidFill>
                <a:latin typeface="Arial" charset="0"/>
                <a:ea typeface="黑体" pitchFamily="2" charset="-122"/>
              </a:defRPr>
            </a:lvl4pPr>
            <a:lvl5pPr marL="2057400" indent="-228600" eaLnBrk="0" hangingPunct="0">
              <a:defRPr sz="2000" b="1">
                <a:solidFill>
                  <a:schemeClr val="tx1"/>
                </a:solidFill>
                <a:latin typeface="Arial" charset="0"/>
                <a:ea typeface="黑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黑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黑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黑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黑体" pitchFamily="2" charset="-122"/>
              </a:defRPr>
            </a:lvl9pPr>
          </a:lstStyle>
          <a:p>
            <a:pPr algn="l" eaLnBrk="1" hangingPunct="1"/>
            <a:r>
              <a:rPr lang="en-US" altLang="zh-CN" sz="1800">
                <a:cs typeface="Courier New" pitchFamily="49" charset="0"/>
              </a:rPr>
              <a:t>class ColorPrinter extends Printer{</a:t>
            </a:r>
          </a:p>
          <a:p>
            <a:pPr algn="l" eaLnBrk="1" hangingPunct="1"/>
            <a:r>
              <a:rPr lang="en-US" altLang="zh-CN" sz="1800" b="0">
                <a:cs typeface="Courier New" pitchFamily="49" charset="0"/>
              </a:rPr>
              <a:t>    </a:t>
            </a:r>
            <a:r>
              <a:rPr lang="en-US" altLang="zh-CN" sz="1800">
                <a:solidFill>
                  <a:srgbClr val="FF0000"/>
                </a:solidFill>
                <a:cs typeface="Courier New" pitchFamily="49" charset="0"/>
              </a:rPr>
              <a:t>print(String str)</a:t>
            </a:r>
            <a:r>
              <a:rPr lang="en-US" altLang="zh-CN" sz="1800" b="0">
                <a:cs typeface="Courier New" pitchFamily="49" charset="0"/>
              </a:rPr>
              <a:t> </a:t>
            </a:r>
            <a:r>
              <a:rPr lang="en-US" altLang="zh-CN" sz="1800">
                <a:cs typeface="Courier New" pitchFamily="49" charset="0"/>
              </a:rPr>
              <a:t>{</a:t>
            </a:r>
          </a:p>
          <a:p>
            <a:pPr algn="l" eaLnBrk="1" hangingPunct="1"/>
            <a:r>
              <a:rPr lang="en-US" altLang="zh-CN" sz="1800">
                <a:cs typeface="Courier New" pitchFamily="49" charset="0"/>
              </a:rPr>
              <a:t>        System.out.println("</a:t>
            </a:r>
            <a:r>
              <a:rPr lang="zh-CN" altLang="en-US" sz="1800">
                <a:cs typeface="Courier New" pitchFamily="49" charset="0"/>
              </a:rPr>
              <a:t>输出彩色的</a:t>
            </a:r>
            <a:r>
              <a:rPr lang="en-US" altLang="zh-CN" sz="1800">
                <a:cs typeface="Courier New" pitchFamily="49" charset="0"/>
              </a:rPr>
              <a:t>"+str);</a:t>
            </a:r>
          </a:p>
          <a:p>
            <a:pPr algn="l" eaLnBrk="1" hangingPunct="1"/>
            <a:r>
              <a:rPr lang="en-US" altLang="zh-CN" sz="1800">
                <a:cs typeface="Courier New" pitchFamily="49" charset="0"/>
              </a:rPr>
              <a:t>    }</a:t>
            </a:r>
          </a:p>
          <a:p>
            <a:pPr algn="l" eaLnBrk="1" hangingPunct="1"/>
            <a:r>
              <a:rPr lang="en-US" altLang="zh-CN" sz="1800">
                <a:cs typeface="Courier New" pitchFamily="49" charset="0"/>
              </a:rPr>
              <a:t>}</a:t>
            </a:r>
          </a:p>
        </p:txBody>
      </p:sp>
      <p:sp>
        <p:nvSpPr>
          <p:cNvPr id="14" name="AutoShape 8"/>
          <p:cNvSpPr>
            <a:spLocks noChangeArrowheads="1"/>
          </p:cNvSpPr>
          <p:nvPr/>
        </p:nvSpPr>
        <p:spPr bwMode="auto">
          <a:xfrm>
            <a:off x="2554163" y="3877663"/>
            <a:ext cx="5384800" cy="1527175"/>
          </a:xfrm>
          <a:prstGeom prst="roundRect">
            <a:avLst>
              <a:gd name="adj" fmla="val 6259"/>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eaLnBrk="0" hangingPunct="0">
              <a:defRPr sz="2000" b="1">
                <a:solidFill>
                  <a:schemeClr val="tx1"/>
                </a:solidFill>
                <a:latin typeface="Arial" charset="0"/>
                <a:ea typeface="黑体" pitchFamily="2" charset="-122"/>
              </a:defRPr>
            </a:lvl1pPr>
            <a:lvl2pPr marL="742950" indent="-285750" eaLnBrk="0" hangingPunct="0">
              <a:defRPr sz="2000" b="1">
                <a:solidFill>
                  <a:schemeClr val="tx1"/>
                </a:solidFill>
                <a:latin typeface="Arial" charset="0"/>
                <a:ea typeface="黑体" pitchFamily="2" charset="-122"/>
              </a:defRPr>
            </a:lvl2pPr>
            <a:lvl3pPr marL="1143000" indent="-228600" eaLnBrk="0" hangingPunct="0">
              <a:defRPr sz="2000" b="1">
                <a:solidFill>
                  <a:schemeClr val="tx1"/>
                </a:solidFill>
                <a:latin typeface="Arial" charset="0"/>
                <a:ea typeface="黑体" pitchFamily="2" charset="-122"/>
              </a:defRPr>
            </a:lvl3pPr>
            <a:lvl4pPr marL="1600200" indent="-228600" eaLnBrk="0" hangingPunct="0">
              <a:defRPr sz="2000" b="1">
                <a:solidFill>
                  <a:schemeClr val="tx1"/>
                </a:solidFill>
                <a:latin typeface="Arial" charset="0"/>
                <a:ea typeface="黑体" pitchFamily="2" charset="-122"/>
              </a:defRPr>
            </a:lvl4pPr>
            <a:lvl5pPr marL="2057400" indent="-228600" eaLnBrk="0" hangingPunct="0">
              <a:defRPr sz="2000" b="1">
                <a:solidFill>
                  <a:schemeClr val="tx1"/>
                </a:solidFill>
                <a:latin typeface="Arial" charset="0"/>
                <a:ea typeface="黑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黑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黑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黑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黑体" pitchFamily="2" charset="-122"/>
              </a:defRPr>
            </a:lvl9pPr>
          </a:lstStyle>
          <a:p>
            <a:pPr algn="l" eaLnBrk="1" hangingPunct="1"/>
            <a:r>
              <a:rPr lang="en-US" altLang="zh-CN" sz="1800">
                <a:cs typeface="Courier New" pitchFamily="49" charset="0"/>
              </a:rPr>
              <a:t>class BlackPrinter extends Printer{</a:t>
            </a:r>
          </a:p>
          <a:p>
            <a:pPr algn="l" eaLnBrk="1" hangingPunct="1"/>
            <a:r>
              <a:rPr lang="en-US" altLang="zh-CN" sz="1800" b="0">
                <a:cs typeface="Courier New" pitchFamily="49" charset="0"/>
              </a:rPr>
              <a:t>    </a:t>
            </a:r>
            <a:r>
              <a:rPr lang="en-US" altLang="zh-CN" sz="1800">
                <a:solidFill>
                  <a:srgbClr val="FF0000"/>
                </a:solidFill>
                <a:cs typeface="Courier New" pitchFamily="49" charset="0"/>
              </a:rPr>
              <a:t>print(String str)</a:t>
            </a:r>
            <a:r>
              <a:rPr lang="en-US" altLang="zh-CN" sz="1800" b="0">
                <a:cs typeface="Courier New" pitchFamily="49" charset="0"/>
              </a:rPr>
              <a:t> </a:t>
            </a:r>
            <a:r>
              <a:rPr lang="en-US" altLang="zh-CN" sz="1800">
                <a:cs typeface="Courier New" pitchFamily="49" charset="0"/>
              </a:rPr>
              <a:t>{</a:t>
            </a:r>
          </a:p>
          <a:p>
            <a:pPr algn="l" eaLnBrk="1" hangingPunct="1"/>
            <a:r>
              <a:rPr lang="en-US" altLang="zh-CN" sz="1800">
                <a:cs typeface="Courier New" pitchFamily="49" charset="0"/>
              </a:rPr>
              <a:t>        System.out.println("</a:t>
            </a:r>
            <a:r>
              <a:rPr lang="zh-CN" altLang="en-US" sz="1800">
                <a:cs typeface="Courier New" pitchFamily="49" charset="0"/>
              </a:rPr>
              <a:t>输出黑白的</a:t>
            </a:r>
            <a:r>
              <a:rPr lang="en-US" altLang="zh-CN" sz="1800">
                <a:cs typeface="Courier New" pitchFamily="49" charset="0"/>
              </a:rPr>
              <a:t>"+str);</a:t>
            </a:r>
          </a:p>
          <a:p>
            <a:pPr algn="l" eaLnBrk="1" hangingPunct="1"/>
            <a:r>
              <a:rPr lang="en-US" altLang="zh-CN" sz="1800">
                <a:cs typeface="Courier New" pitchFamily="49" charset="0"/>
              </a:rPr>
              <a:t>    }</a:t>
            </a:r>
          </a:p>
          <a:p>
            <a:pPr algn="l" eaLnBrk="1" hangingPunct="1"/>
            <a:r>
              <a:rPr lang="en-US" altLang="zh-CN" sz="1800">
                <a:cs typeface="Courier New" pitchFamily="49" charset="0"/>
              </a:rPr>
              <a:t>}</a:t>
            </a:r>
          </a:p>
        </p:txBody>
      </p:sp>
      <p:sp>
        <p:nvSpPr>
          <p:cNvPr id="15" name="AutoShape 10"/>
          <p:cNvSpPr>
            <a:spLocks noChangeArrowheads="1"/>
          </p:cNvSpPr>
          <p:nvPr/>
        </p:nvSpPr>
        <p:spPr bwMode="auto">
          <a:xfrm>
            <a:off x="3562225" y="4961925"/>
            <a:ext cx="5395913" cy="1812925"/>
          </a:xfrm>
          <a:prstGeom prst="roundRect">
            <a:avLst>
              <a:gd name="adj" fmla="val 6259"/>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eaLnBrk="0" hangingPunct="0">
              <a:defRPr sz="2000" b="1">
                <a:solidFill>
                  <a:schemeClr val="tx1"/>
                </a:solidFill>
                <a:latin typeface="Arial" charset="0"/>
                <a:ea typeface="黑体" pitchFamily="2" charset="-122"/>
              </a:defRPr>
            </a:lvl1pPr>
            <a:lvl2pPr marL="742950" indent="-285750" eaLnBrk="0" hangingPunct="0">
              <a:defRPr sz="2000" b="1">
                <a:solidFill>
                  <a:schemeClr val="tx1"/>
                </a:solidFill>
                <a:latin typeface="Arial" charset="0"/>
                <a:ea typeface="黑体" pitchFamily="2" charset="-122"/>
              </a:defRPr>
            </a:lvl2pPr>
            <a:lvl3pPr marL="1143000" indent="-228600" eaLnBrk="0" hangingPunct="0">
              <a:defRPr sz="2000" b="1">
                <a:solidFill>
                  <a:schemeClr val="tx1"/>
                </a:solidFill>
                <a:latin typeface="Arial" charset="0"/>
                <a:ea typeface="黑体" pitchFamily="2" charset="-122"/>
              </a:defRPr>
            </a:lvl3pPr>
            <a:lvl4pPr marL="1600200" indent="-228600" eaLnBrk="0" hangingPunct="0">
              <a:defRPr sz="2000" b="1">
                <a:solidFill>
                  <a:schemeClr val="tx1"/>
                </a:solidFill>
                <a:latin typeface="Arial" charset="0"/>
                <a:ea typeface="黑体" pitchFamily="2" charset="-122"/>
              </a:defRPr>
            </a:lvl4pPr>
            <a:lvl5pPr marL="2057400" indent="-228600" eaLnBrk="0" hangingPunct="0">
              <a:defRPr sz="2000" b="1">
                <a:solidFill>
                  <a:schemeClr val="tx1"/>
                </a:solidFill>
                <a:latin typeface="Arial" charset="0"/>
                <a:ea typeface="黑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黑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黑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黑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黑体" pitchFamily="2" charset="-122"/>
              </a:defRPr>
            </a:lvl9pPr>
          </a:lstStyle>
          <a:p>
            <a:pPr algn="l" eaLnBrk="1" hangingPunct="1"/>
            <a:r>
              <a:rPr lang="en-US" altLang="zh-CN" sz="1800">
                <a:cs typeface="Courier New" pitchFamily="49" charset="0"/>
              </a:rPr>
              <a:t>public static void main(String[] args) {</a:t>
            </a:r>
          </a:p>
          <a:p>
            <a:pPr algn="l" eaLnBrk="1" hangingPunct="1"/>
            <a:r>
              <a:rPr lang="en-US" altLang="zh-CN" sz="1800">
                <a:cs typeface="Courier New" pitchFamily="49" charset="0"/>
              </a:rPr>
              <a:t>    </a:t>
            </a:r>
            <a:r>
              <a:rPr lang="en-US" altLang="zh-CN" sz="1800">
                <a:solidFill>
                  <a:srgbClr val="FF0000"/>
                </a:solidFill>
                <a:cs typeface="Courier New" pitchFamily="49" charset="0"/>
              </a:rPr>
              <a:t>Printer p </a:t>
            </a:r>
            <a:r>
              <a:rPr lang="en-US" altLang="zh-CN" sz="1800">
                <a:cs typeface="Courier New" pitchFamily="49" charset="0"/>
              </a:rPr>
              <a:t>= new ColorPrinter();</a:t>
            </a:r>
          </a:p>
          <a:p>
            <a:pPr algn="l" eaLnBrk="1" hangingPunct="1"/>
            <a:r>
              <a:rPr lang="en-US" altLang="zh-CN" sz="1800">
                <a:cs typeface="Courier New" pitchFamily="49" charset="0"/>
              </a:rPr>
              <a:t>    p.print();</a:t>
            </a:r>
          </a:p>
          <a:p>
            <a:pPr algn="l" eaLnBrk="1" hangingPunct="1"/>
            <a:r>
              <a:rPr lang="en-US" altLang="zh-CN" sz="1800">
                <a:cs typeface="Courier New" pitchFamily="49" charset="0"/>
              </a:rPr>
              <a:t>    p = new BlackPrinter();</a:t>
            </a:r>
          </a:p>
          <a:p>
            <a:pPr algn="l" eaLnBrk="1" hangingPunct="1"/>
            <a:r>
              <a:rPr lang="en-US" altLang="zh-CN" sz="1800">
                <a:cs typeface="Courier New" pitchFamily="49" charset="0"/>
              </a:rPr>
              <a:t>    p.print();</a:t>
            </a:r>
          </a:p>
          <a:p>
            <a:pPr algn="l" eaLnBrk="1" hangingPunct="1"/>
            <a:r>
              <a:rPr lang="en-US" altLang="zh-CN" sz="1800">
                <a:cs typeface="Courier New" pitchFamily="49" charset="0"/>
              </a:rPr>
              <a:t>}</a:t>
            </a:r>
          </a:p>
        </p:txBody>
      </p:sp>
      <p:sp>
        <p:nvSpPr>
          <p:cNvPr id="16" name="AutoShape 14"/>
          <p:cNvSpPr>
            <a:spLocks noChangeArrowheads="1"/>
          </p:cNvSpPr>
          <p:nvPr/>
        </p:nvSpPr>
        <p:spPr bwMode="auto">
          <a:xfrm>
            <a:off x="4625850" y="1877413"/>
            <a:ext cx="720725"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l">
              <a:defRPr/>
            </a:pPr>
            <a:r>
              <a:rPr lang="zh-CN" altLang="en-US" sz="1800"/>
              <a:t>父类 </a:t>
            </a:r>
          </a:p>
        </p:txBody>
      </p:sp>
      <p:sp>
        <p:nvSpPr>
          <p:cNvPr id="17" name="AutoShape 15"/>
          <p:cNvSpPr>
            <a:spLocks noChangeArrowheads="1"/>
          </p:cNvSpPr>
          <p:nvPr/>
        </p:nvSpPr>
        <p:spPr bwMode="auto">
          <a:xfrm>
            <a:off x="6281613" y="2766413"/>
            <a:ext cx="720725"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l">
              <a:defRPr/>
            </a:pPr>
            <a:r>
              <a:rPr lang="zh-CN" altLang="en-US" sz="1800"/>
              <a:t>子类 </a:t>
            </a:r>
          </a:p>
        </p:txBody>
      </p:sp>
      <p:sp>
        <p:nvSpPr>
          <p:cNvPr id="18" name="AutoShape 16"/>
          <p:cNvSpPr>
            <a:spLocks noChangeArrowheads="1"/>
          </p:cNvSpPr>
          <p:nvPr/>
        </p:nvSpPr>
        <p:spPr bwMode="auto">
          <a:xfrm>
            <a:off x="8154863" y="4973038"/>
            <a:ext cx="792162"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l">
              <a:defRPr/>
            </a:pPr>
            <a:r>
              <a:rPr lang="zh-CN" altLang="en-US" sz="1800"/>
              <a:t>运行  </a:t>
            </a:r>
          </a:p>
        </p:txBody>
      </p:sp>
      <p:sp>
        <p:nvSpPr>
          <p:cNvPr id="19" name="Rectangle 18"/>
          <p:cNvSpPr>
            <a:spLocks noChangeArrowheads="1"/>
          </p:cNvSpPr>
          <p:nvPr/>
        </p:nvSpPr>
        <p:spPr bwMode="auto">
          <a:xfrm>
            <a:off x="3833688" y="5620738"/>
            <a:ext cx="1223962" cy="288925"/>
          </a:xfrm>
          <a:prstGeom prst="rect">
            <a:avLst/>
          </a:prstGeom>
          <a:noFill/>
          <a:ln w="25400" algn="ctr">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000" b="1">
                <a:solidFill>
                  <a:schemeClr val="tx1"/>
                </a:solidFill>
                <a:latin typeface="Arial" charset="0"/>
                <a:ea typeface="黑体" pitchFamily="2" charset="-122"/>
              </a:defRPr>
            </a:lvl1pPr>
            <a:lvl2pPr marL="742950" indent="-285750" eaLnBrk="0" hangingPunct="0">
              <a:defRPr sz="2000" b="1">
                <a:solidFill>
                  <a:schemeClr val="tx1"/>
                </a:solidFill>
                <a:latin typeface="Arial" charset="0"/>
                <a:ea typeface="黑体" pitchFamily="2" charset="-122"/>
              </a:defRPr>
            </a:lvl2pPr>
            <a:lvl3pPr marL="1143000" indent="-228600" eaLnBrk="0" hangingPunct="0">
              <a:defRPr sz="2000" b="1">
                <a:solidFill>
                  <a:schemeClr val="tx1"/>
                </a:solidFill>
                <a:latin typeface="Arial" charset="0"/>
                <a:ea typeface="黑体" pitchFamily="2" charset="-122"/>
              </a:defRPr>
            </a:lvl3pPr>
            <a:lvl4pPr marL="1600200" indent="-228600" eaLnBrk="0" hangingPunct="0">
              <a:defRPr sz="2000" b="1">
                <a:solidFill>
                  <a:schemeClr val="tx1"/>
                </a:solidFill>
                <a:latin typeface="Arial" charset="0"/>
                <a:ea typeface="黑体" pitchFamily="2" charset="-122"/>
              </a:defRPr>
            </a:lvl4pPr>
            <a:lvl5pPr marL="2057400" indent="-228600" eaLnBrk="0" hangingPunct="0">
              <a:defRPr sz="2000" b="1">
                <a:solidFill>
                  <a:schemeClr val="tx1"/>
                </a:solidFill>
                <a:latin typeface="Arial" charset="0"/>
                <a:ea typeface="黑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黑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黑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黑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黑体" pitchFamily="2" charset="-122"/>
              </a:defRPr>
            </a:lvl9pPr>
          </a:lstStyle>
          <a:p>
            <a:pPr eaLnBrk="1" hangingPunct="1"/>
            <a:endParaRPr lang="zh-CN" altLang="en-US"/>
          </a:p>
        </p:txBody>
      </p:sp>
      <p:sp>
        <p:nvSpPr>
          <p:cNvPr id="20" name="Rectangle 20"/>
          <p:cNvSpPr>
            <a:spLocks noChangeArrowheads="1"/>
          </p:cNvSpPr>
          <p:nvPr/>
        </p:nvSpPr>
        <p:spPr bwMode="auto">
          <a:xfrm>
            <a:off x="3762250" y="5333400"/>
            <a:ext cx="3527425" cy="1152525"/>
          </a:xfrm>
          <a:prstGeom prst="rect">
            <a:avLst/>
          </a:prstGeom>
          <a:noFill/>
          <a:ln w="25400" algn="ctr">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000" b="1">
                <a:solidFill>
                  <a:schemeClr val="tx1"/>
                </a:solidFill>
                <a:latin typeface="Arial" charset="0"/>
                <a:ea typeface="黑体" pitchFamily="2" charset="-122"/>
              </a:defRPr>
            </a:lvl1pPr>
            <a:lvl2pPr marL="742950" indent="-285750" eaLnBrk="0" hangingPunct="0">
              <a:defRPr sz="2000" b="1">
                <a:solidFill>
                  <a:schemeClr val="tx1"/>
                </a:solidFill>
                <a:latin typeface="Arial" charset="0"/>
                <a:ea typeface="黑体" pitchFamily="2" charset="-122"/>
              </a:defRPr>
            </a:lvl2pPr>
            <a:lvl3pPr marL="1143000" indent="-228600" eaLnBrk="0" hangingPunct="0">
              <a:defRPr sz="2000" b="1">
                <a:solidFill>
                  <a:schemeClr val="tx1"/>
                </a:solidFill>
                <a:latin typeface="Arial" charset="0"/>
                <a:ea typeface="黑体" pitchFamily="2" charset="-122"/>
              </a:defRPr>
            </a:lvl3pPr>
            <a:lvl4pPr marL="1600200" indent="-228600" eaLnBrk="0" hangingPunct="0">
              <a:defRPr sz="2000" b="1">
                <a:solidFill>
                  <a:schemeClr val="tx1"/>
                </a:solidFill>
                <a:latin typeface="Arial" charset="0"/>
                <a:ea typeface="黑体" pitchFamily="2" charset="-122"/>
              </a:defRPr>
            </a:lvl4pPr>
            <a:lvl5pPr marL="2057400" indent="-228600" eaLnBrk="0" hangingPunct="0">
              <a:defRPr sz="2000" b="1">
                <a:solidFill>
                  <a:schemeClr val="tx1"/>
                </a:solidFill>
                <a:latin typeface="Arial" charset="0"/>
                <a:ea typeface="黑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黑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黑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黑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黑体" pitchFamily="2" charset="-122"/>
              </a:defRPr>
            </a:lvl9pPr>
          </a:lstStyle>
          <a:p>
            <a:pPr eaLnBrk="1" hangingPunct="1"/>
            <a:endParaRPr lang="zh-CN" altLang="en-US"/>
          </a:p>
        </p:txBody>
      </p:sp>
      <p:sp>
        <p:nvSpPr>
          <p:cNvPr id="21" name="AutoShape 21"/>
          <p:cNvSpPr>
            <a:spLocks noChangeArrowheads="1"/>
          </p:cNvSpPr>
          <p:nvPr/>
        </p:nvSpPr>
        <p:spPr bwMode="auto">
          <a:xfrm>
            <a:off x="6786438" y="4055463"/>
            <a:ext cx="1441450" cy="990600"/>
          </a:xfrm>
          <a:prstGeom prst="wedgeRoundRectCallout">
            <a:avLst>
              <a:gd name="adj1" fmla="val -47579"/>
              <a:gd name="adj2" fmla="val 128204"/>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lgn="l">
              <a:defRPr/>
            </a:pPr>
            <a:r>
              <a:rPr lang="zh-CN" altLang="en-US" sz="1800"/>
              <a:t>同一种操作方式，不同的操作对象</a:t>
            </a:r>
            <a:r>
              <a:rPr lang="zh-CN" altLang="en-US" sz="1800" b="0"/>
              <a:t> </a:t>
            </a:r>
          </a:p>
        </p:txBody>
      </p:sp>
      <p:sp>
        <p:nvSpPr>
          <p:cNvPr id="22" name="AutoShape 17"/>
          <p:cNvSpPr>
            <a:spLocks noChangeArrowheads="1"/>
          </p:cNvSpPr>
          <p:nvPr/>
        </p:nvSpPr>
        <p:spPr bwMode="auto">
          <a:xfrm>
            <a:off x="1746125" y="4396775"/>
            <a:ext cx="1441450" cy="990600"/>
          </a:xfrm>
          <a:prstGeom prst="wedgeRoundRectCallout">
            <a:avLst>
              <a:gd name="adj1" fmla="val 103634"/>
              <a:gd name="adj2" fmla="val 87819"/>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lgn="l">
              <a:defRPr/>
            </a:pPr>
            <a:r>
              <a:rPr lang="zh-CN" altLang="en-US" sz="1800"/>
              <a:t>只能调用父类已经定义的方法</a:t>
            </a:r>
            <a:r>
              <a:rPr lang="zh-CN" altLang="en-US" sz="1800" b="0"/>
              <a:t> </a:t>
            </a:r>
          </a:p>
        </p:txBody>
      </p:sp>
    </p:spTree>
    <p:extLst>
      <p:ext uri="{BB962C8B-B14F-4D97-AF65-F5344CB8AC3E}">
        <p14:creationId xmlns:p14="http://schemas.microsoft.com/office/powerpoint/2010/main" xmlns="" val="102548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checkerboard(across)">
                                      <p:cBhvr>
                                        <p:cTn id="33" dur="500"/>
                                        <p:tgtEl>
                                          <p:spTgt spid="19"/>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checkerboard(across)">
                                      <p:cBhvr>
                                        <p:cTn id="36" dur="500"/>
                                        <p:tgtEl>
                                          <p:spTgt spid="2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zh-CN" altLang="en-US" dirty="0" smtClean="0"/>
              <a:t>课程小结</a:t>
            </a:r>
            <a:endParaRPr lang="zh-CN" altLang="en-US" dirty="0"/>
          </a:p>
        </p:txBody>
      </p:sp>
      <p:sp>
        <p:nvSpPr>
          <p:cNvPr id="5" name="矩形 4"/>
          <p:cNvSpPr/>
          <p:nvPr/>
        </p:nvSpPr>
        <p:spPr>
          <a:xfrm>
            <a:off x="389610" y="1577940"/>
            <a:ext cx="8372426" cy="2354491"/>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、对象的上转型</a:t>
            </a:r>
            <a:endParaRPr lang="en-US" altLang="zh-CN" sz="2800" dirty="0" smtClean="0">
              <a:latin typeface="楷体" panose="02010609060101010101" pitchFamily="49" charset="-122"/>
              <a:ea typeface="楷体" panose="02010609060101010101" pitchFamily="49" charset="-122"/>
            </a:endParaRPr>
          </a:p>
          <a:p>
            <a:pPr marL="342900" lvl="1" indent="-342900">
              <a:spcBef>
                <a:spcPts val="600"/>
              </a:spcBef>
              <a:buFont typeface="Wingdings" panose="05000000000000000000" pitchFamily="2" charset="2"/>
              <a:buChar char="Ø"/>
            </a:pPr>
            <a:r>
              <a:rPr lang="en-US" altLang="zh-CN" sz="2800" dirty="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、抽象类</a:t>
            </a:r>
            <a:r>
              <a:rPr lang="zh-CN" altLang="en-US" sz="2800" dirty="0">
                <a:latin typeface="楷体" panose="02010609060101010101" pitchFamily="49" charset="-122"/>
                <a:ea typeface="楷体" panose="02010609060101010101" pitchFamily="49" charset="-122"/>
              </a:rPr>
              <a:t>和</a:t>
            </a:r>
            <a:r>
              <a:rPr lang="zh-CN" altLang="en-US" sz="2800" dirty="0" smtClean="0">
                <a:latin typeface="楷体" panose="02010609060101010101" pitchFamily="49" charset="-122"/>
                <a:ea typeface="楷体" panose="02010609060101010101" pitchFamily="49" charset="-122"/>
              </a:rPr>
              <a:t>抽象方法</a:t>
            </a:r>
            <a:endParaRPr lang="en-US" altLang="zh-CN" sz="2800" dirty="0" smtClean="0">
              <a:latin typeface="楷体" panose="02010609060101010101" pitchFamily="49" charset="-122"/>
              <a:ea typeface="楷体" panose="02010609060101010101" pitchFamily="49" charset="-122"/>
            </a:endParaRPr>
          </a:p>
          <a:p>
            <a:pPr marL="0" lvl="1" indent="457200">
              <a:spcBef>
                <a:spcPts val="600"/>
              </a:spcBef>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）抽象类和抽象方法的声明（</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）抽象类和抽象方法的关系（</a:t>
            </a:r>
            <a:r>
              <a:rPr lang="en-US" altLang="zh-CN" sz="2400" dirty="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）抽象类的使用要求</a:t>
            </a:r>
            <a:endParaRPr lang="en-US" altLang="zh-CN" sz="2400" dirty="0">
              <a:latin typeface="楷体" panose="02010609060101010101" pitchFamily="49" charset="-122"/>
              <a:ea typeface="楷体" panose="02010609060101010101" pitchFamily="49" charset="-122"/>
            </a:endParaRPr>
          </a:p>
          <a:p>
            <a:pPr marL="342900" lvl="1" indent="-342900">
              <a:spcBef>
                <a:spcPts val="6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、面向抽象的编程及“开</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闭原则”</a:t>
            </a: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466900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421900"/>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第六章  </a:t>
            </a:r>
            <a:r>
              <a:rPr lang="zh-CN" altLang="en-US" sz="3200" b="1" dirty="0">
                <a:latin typeface="微软雅黑" panose="020B0503020204020204" pitchFamily="34" charset="-122"/>
                <a:ea typeface="微软雅黑" panose="020B0503020204020204" pitchFamily="34" charset="-122"/>
              </a:rPr>
              <a:t>子</a:t>
            </a:r>
            <a:r>
              <a:rPr lang="zh-CN" altLang="en-US" sz="3200" b="1" dirty="0" smtClean="0">
                <a:latin typeface="微软雅黑" panose="020B0503020204020204" pitchFamily="34" charset="-122"/>
                <a:ea typeface="微软雅黑" panose="020B0503020204020204" pitchFamily="34" charset="-122"/>
              </a:rPr>
              <a:t>类和继承（二）</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193643" y="2344229"/>
            <a:ext cx="6678258" cy="2554545"/>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smtClean="0">
                <a:solidFill>
                  <a:srgbClr val="FF0000"/>
                </a:solidFill>
                <a:latin typeface="华文新魏" panose="02010800040101010101" pitchFamily="2" charset="-122"/>
                <a:ea typeface="华文新魏" panose="02010800040101010101" pitchFamily="2" charset="-122"/>
              </a:rPr>
              <a:t>对象的上转型对象</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继承与多态</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err="1" smtClean="0">
                <a:latin typeface="华文新魏" panose="02010800040101010101" pitchFamily="2" charset="-122"/>
                <a:ea typeface="华文新魏" panose="02010800040101010101" pitchFamily="2" charset="-122"/>
              </a:rPr>
              <a:t>abstact</a:t>
            </a:r>
            <a:r>
              <a:rPr lang="zh-CN" altLang="en-US" sz="3200" dirty="0" smtClean="0">
                <a:latin typeface="华文新魏" panose="02010800040101010101" pitchFamily="2" charset="-122"/>
                <a:ea typeface="华文新魏" panose="02010800040101010101" pitchFamily="2" charset="-122"/>
              </a:rPr>
              <a:t>类和</a:t>
            </a:r>
            <a:r>
              <a:rPr lang="en-US" altLang="zh-CN" sz="3200" dirty="0" err="1" smtClean="0">
                <a:latin typeface="华文新魏" panose="02010800040101010101" pitchFamily="2" charset="-122"/>
                <a:ea typeface="华文新魏" panose="02010800040101010101" pitchFamily="2" charset="-122"/>
              </a:rPr>
              <a:t>abstact</a:t>
            </a:r>
            <a:r>
              <a:rPr lang="zh-CN" altLang="en-US" sz="3200" dirty="0" smtClean="0">
                <a:latin typeface="华文新魏" panose="02010800040101010101" pitchFamily="2" charset="-122"/>
                <a:ea typeface="华文新魏" panose="02010800040101010101" pitchFamily="2" charset="-122"/>
              </a:rPr>
              <a:t>方法</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面向抽象的编程和开闭原则</a:t>
            </a:r>
            <a:endParaRPr lang="en-US" altLang="zh-CN" sz="3200" dirty="0" smtClean="0">
              <a:solidFill>
                <a:srgbClr val="00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2883103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对象的上转型对象</a:t>
            </a:r>
            <a:endParaRPr lang="zh-CN" altLang="en-US" dirty="0"/>
          </a:p>
        </p:txBody>
      </p:sp>
      <p:sp>
        <p:nvSpPr>
          <p:cNvPr id="13" name="矩形 12"/>
          <p:cNvSpPr/>
          <p:nvPr/>
        </p:nvSpPr>
        <p:spPr>
          <a:xfrm>
            <a:off x="435897" y="2213649"/>
            <a:ext cx="8321409" cy="397031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a:latin typeface="楷体" panose="02010609060101010101" pitchFamily="49" charset="-122"/>
                <a:ea typeface="楷体" panose="02010609060101010101" pitchFamily="49" charset="-122"/>
              </a:rPr>
              <a:t>假设，</a:t>
            </a: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类是</a:t>
            </a:r>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类的父类，当用子类创建一个对象，并把这个对象的引用放到父类的对象中时，比如：</a:t>
            </a:r>
          </a:p>
          <a:p>
            <a:pPr indent="457200"/>
            <a:r>
              <a:rPr lang="en-US" altLang="zh-CN" sz="2800" dirty="0" smtClean="0">
                <a:latin typeface="楷体" panose="02010609060101010101" pitchFamily="49" charset="-122"/>
                <a:ea typeface="楷体" panose="02010609060101010101" pitchFamily="49" charset="-122"/>
              </a:rPr>
              <a:t>		A  </a:t>
            </a:r>
            <a:r>
              <a:rPr lang="en-US" altLang="zh-CN" sz="2800" dirty="0" err="1">
                <a:latin typeface="楷体" panose="02010609060101010101" pitchFamily="49" charset="-122"/>
                <a:ea typeface="楷体" panose="02010609060101010101" pitchFamily="49" charset="-122"/>
              </a:rPr>
              <a:t>a</a:t>
            </a:r>
            <a:r>
              <a:rPr lang="en-US" altLang="zh-CN" sz="2800" dirty="0">
                <a:latin typeface="楷体" panose="02010609060101010101" pitchFamily="49" charset="-122"/>
                <a:ea typeface="楷体" panose="02010609060101010101" pitchFamily="49" charset="-122"/>
              </a:rPr>
              <a:t>;</a:t>
            </a:r>
          </a:p>
          <a:p>
            <a:pPr indent="457200"/>
            <a:r>
              <a:rPr lang="en-US" altLang="zh-CN" sz="2800" dirty="0" smtClean="0">
                <a:latin typeface="楷体" panose="02010609060101010101" pitchFamily="49" charset="-122"/>
                <a:ea typeface="楷体" panose="02010609060101010101" pitchFamily="49" charset="-122"/>
              </a:rPr>
              <a:t>		a </a:t>
            </a:r>
            <a:r>
              <a:rPr lang="en-US" altLang="zh-CN" sz="2800" dirty="0">
                <a:latin typeface="楷体" panose="02010609060101010101" pitchFamily="49" charset="-122"/>
                <a:ea typeface="楷体" panose="02010609060101010101" pitchFamily="49" charset="-122"/>
              </a:rPr>
              <a:t>= new B();</a:t>
            </a:r>
          </a:p>
          <a:p>
            <a:pPr indent="457200"/>
            <a:r>
              <a:rPr lang="zh-CN" altLang="en-US" sz="2800" dirty="0">
                <a:latin typeface="楷体" panose="02010609060101010101" pitchFamily="49" charset="-122"/>
                <a:ea typeface="楷体" panose="02010609060101010101" pitchFamily="49" charset="-122"/>
              </a:rPr>
              <a:t>或</a:t>
            </a:r>
          </a:p>
          <a:p>
            <a:pPr indent="457200"/>
            <a:r>
              <a:rPr lang="en-US" altLang="zh-CN" sz="2800" dirty="0" smtClean="0">
                <a:latin typeface="楷体" panose="02010609060101010101" pitchFamily="49" charset="-122"/>
                <a:ea typeface="楷体" panose="02010609060101010101" pitchFamily="49" charset="-122"/>
              </a:rPr>
              <a:t>		A </a:t>
            </a:r>
            <a:r>
              <a:rPr lang="en-US" altLang="zh-CN" sz="2800" dirty="0" err="1">
                <a:latin typeface="楷体" panose="02010609060101010101" pitchFamily="49" charset="-122"/>
                <a:ea typeface="楷体" panose="02010609060101010101" pitchFamily="49" charset="-122"/>
              </a:rPr>
              <a:t>a</a:t>
            </a:r>
            <a:r>
              <a:rPr lang="en-US" altLang="zh-CN" sz="2800" dirty="0">
                <a:latin typeface="楷体" panose="02010609060101010101" pitchFamily="49" charset="-122"/>
                <a:ea typeface="楷体" panose="02010609060101010101" pitchFamily="49" charset="-122"/>
              </a:rPr>
              <a:t>;</a:t>
            </a:r>
          </a:p>
          <a:p>
            <a:pPr indent="457200"/>
            <a:r>
              <a:rPr lang="en-US" altLang="zh-CN" sz="2800" dirty="0" smtClean="0">
                <a:latin typeface="楷体" panose="02010609060101010101" pitchFamily="49" charset="-122"/>
                <a:ea typeface="楷体" panose="02010609060101010101" pitchFamily="49" charset="-122"/>
              </a:rPr>
              <a:t>		B  </a:t>
            </a:r>
            <a:r>
              <a:rPr lang="en-US" altLang="zh-CN" sz="2800" dirty="0" err="1">
                <a:latin typeface="楷体" panose="02010609060101010101" pitchFamily="49" charset="-122"/>
                <a:ea typeface="楷体" panose="02010609060101010101" pitchFamily="49" charset="-122"/>
              </a:rPr>
              <a:t>b</a:t>
            </a:r>
            <a:r>
              <a:rPr lang="en-US" altLang="zh-CN" sz="2800" dirty="0">
                <a:latin typeface="楷体" panose="02010609060101010101" pitchFamily="49" charset="-122"/>
                <a:ea typeface="楷体" panose="02010609060101010101" pitchFamily="49" charset="-122"/>
              </a:rPr>
              <a:t> = new B();</a:t>
            </a:r>
          </a:p>
          <a:p>
            <a:pPr indent="457200"/>
            <a:r>
              <a:rPr lang="en-US" altLang="zh-CN" sz="2800" dirty="0" smtClean="0">
                <a:latin typeface="楷体" panose="02010609060101010101" pitchFamily="49" charset="-122"/>
                <a:ea typeface="楷体" panose="02010609060101010101" pitchFamily="49" charset="-122"/>
              </a:rPr>
              <a:t>		a </a:t>
            </a:r>
            <a:r>
              <a:rPr lang="en-US" altLang="zh-CN" sz="2800" dirty="0">
                <a:latin typeface="楷体" panose="02010609060101010101" pitchFamily="49" charset="-122"/>
                <a:ea typeface="楷体" panose="02010609060101010101" pitchFamily="49" charset="-122"/>
              </a:rPr>
              <a:t>= b;</a:t>
            </a:r>
          </a:p>
          <a:p>
            <a:pPr indent="457200"/>
            <a:r>
              <a:rPr lang="zh-CN" altLang="en-US" sz="2800" dirty="0">
                <a:latin typeface="楷体" panose="02010609060101010101" pitchFamily="49" charset="-122"/>
                <a:ea typeface="楷体" panose="02010609060101010101" pitchFamily="49" charset="-122"/>
              </a:rPr>
              <a:t>这时，称对象</a:t>
            </a: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是对象</a:t>
            </a:r>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的上转型对象</a:t>
            </a:r>
            <a:r>
              <a:rPr lang="en-US" altLang="zh-CN" sz="2800" dirty="0">
                <a:latin typeface="楷体" panose="02010609060101010101" pitchFamily="49" charset="-122"/>
                <a:ea typeface="楷体" panose="02010609060101010101" pitchFamily="49" charset="-122"/>
              </a:rPr>
              <a:t>.</a:t>
            </a:r>
            <a:endParaRPr lang="zh-CN" altLang="zh-CN" sz="2800" dirty="0">
              <a:latin typeface="楷体" panose="02010609060101010101" pitchFamily="49" charset="-122"/>
              <a:ea typeface="楷体" panose="02010609060101010101" pitchFamily="49" charset="-122"/>
            </a:endParaRPr>
          </a:p>
        </p:txBody>
      </p:sp>
      <p:sp>
        <p:nvSpPr>
          <p:cNvPr id="6" name="矩形 5"/>
          <p:cNvSpPr/>
          <p:nvPr/>
        </p:nvSpPr>
        <p:spPr>
          <a:xfrm>
            <a:off x="419596" y="1563973"/>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、什么是对象的上转型</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906790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对象的上转型对象</a:t>
            </a:r>
            <a:endParaRPr lang="zh-CN" altLang="en-US" dirty="0"/>
          </a:p>
        </p:txBody>
      </p:sp>
      <p:sp>
        <p:nvSpPr>
          <p:cNvPr id="13" name="矩形 12"/>
          <p:cNvSpPr/>
          <p:nvPr/>
        </p:nvSpPr>
        <p:spPr>
          <a:xfrm>
            <a:off x="314543" y="4000878"/>
            <a:ext cx="4541217" cy="156966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en-US" altLang="zh-CN" sz="2400" dirty="0" smtClean="0">
                <a:solidFill>
                  <a:srgbClr val="FF0000"/>
                </a:solidFill>
                <a:latin typeface="楷体" panose="02010609060101010101" pitchFamily="49" charset="-122"/>
                <a:ea typeface="楷体" panose="02010609060101010101" pitchFamily="49" charset="-122"/>
              </a:rPr>
              <a:t>3. </a:t>
            </a:r>
            <a:r>
              <a:rPr lang="zh-CN" altLang="en-US" sz="2400" dirty="0" smtClean="0">
                <a:solidFill>
                  <a:srgbClr val="FF0000"/>
                </a:solidFill>
                <a:latin typeface="楷体" panose="02010609060101010101" pitchFamily="49" charset="-122"/>
                <a:ea typeface="楷体" panose="02010609060101010101" pitchFamily="49" charset="-122"/>
              </a:rPr>
              <a:t>如果子类重写了父类的某个实例方法后，当用上转型对象调用这个实例方法时一定是调用了子类重写的实例方法。</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6" name="矩形 5"/>
          <p:cNvSpPr/>
          <p:nvPr/>
        </p:nvSpPr>
        <p:spPr>
          <a:xfrm>
            <a:off x="419596" y="1563973"/>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、上转型对象的使用</a:t>
            </a:r>
          </a:p>
        </p:txBody>
      </p:sp>
      <p:pic>
        <p:nvPicPr>
          <p:cNvPr id="5"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55760" y="4000878"/>
            <a:ext cx="3917849" cy="2117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矩形 1"/>
          <p:cNvSpPr/>
          <p:nvPr/>
        </p:nvSpPr>
        <p:spPr>
          <a:xfrm>
            <a:off x="289367" y="2226159"/>
            <a:ext cx="8484241" cy="2092881"/>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spcAft>
                <a:spcPts val="600"/>
              </a:spcAft>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上转型对象不能操作子类新增的成员变量；不能调用子类新增的方法</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indent="457200">
              <a:spcAft>
                <a:spcPts val="600"/>
              </a:spcAft>
            </a:pPr>
            <a:r>
              <a:rPr lang="en-US" altLang="zh-CN" sz="2400" dirty="0" smtClean="0">
                <a:latin typeface="楷体" panose="02010609060101010101" pitchFamily="49" charset="-122"/>
                <a:ea typeface="楷体" panose="02010609060101010101" pitchFamily="49" charset="-122"/>
              </a:rPr>
              <a:t>2</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上转型对象可以访问子类继承或隐藏的成员变量，也可以调用子类继承的方法或子类重写的实例方法。</a:t>
            </a:r>
          </a:p>
          <a:p>
            <a:pPr indent="457200">
              <a:spcAft>
                <a:spcPts val="600"/>
              </a:spcAft>
            </a:pP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902088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对象的上转型对象</a:t>
            </a:r>
            <a:endParaRPr lang="zh-CN" altLang="en-US" dirty="0"/>
          </a:p>
        </p:txBody>
      </p:sp>
      <p:sp>
        <p:nvSpPr>
          <p:cNvPr id="6" name="矩形 5"/>
          <p:cNvSpPr/>
          <p:nvPr/>
        </p:nvSpPr>
        <p:spPr>
          <a:xfrm>
            <a:off x="419596" y="1563973"/>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上转型对象</a:t>
            </a:r>
            <a:r>
              <a:rPr lang="zh-CN" altLang="en-US" sz="2800" dirty="0" smtClean="0">
                <a:latin typeface="楷体" panose="02010609060101010101" pitchFamily="49" charset="-122"/>
                <a:ea typeface="楷体" panose="02010609060101010101" pitchFamily="49" charset="-122"/>
              </a:rPr>
              <a:t>的注意事项</a:t>
            </a:r>
            <a:endParaRPr lang="zh-CN" altLang="en-US" sz="2800" dirty="0">
              <a:latin typeface="楷体" panose="02010609060101010101" pitchFamily="49" charset="-122"/>
              <a:ea typeface="楷体" panose="02010609060101010101" pitchFamily="49" charset="-122"/>
            </a:endParaRPr>
          </a:p>
        </p:txBody>
      </p:sp>
      <p:sp>
        <p:nvSpPr>
          <p:cNvPr id="2" name="矩形 1"/>
          <p:cNvSpPr/>
          <p:nvPr/>
        </p:nvSpPr>
        <p:spPr>
          <a:xfrm>
            <a:off x="326998" y="2311006"/>
            <a:ext cx="8275900" cy="3724096"/>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spcAft>
                <a:spcPts val="600"/>
              </a:spcAft>
            </a:pPr>
            <a:r>
              <a:rPr lang="zh-CN" altLang="en-US" sz="2400" dirty="0">
                <a:latin typeface="楷体" panose="02010609060101010101" pitchFamily="49" charset="-122"/>
                <a:ea typeface="楷体" panose="02010609060101010101" pitchFamily="49" charset="-122"/>
              </a:rPr>
              <a:t>①不要将父类创建的对象和子类对象的上转型对象混淆。</a:t>
            </a:r>
          </a:p>
          <a:p>
            <a:pPr indent="457200">
              <a:spcAft>
                <a:spcPts val="600"/>
              </a:spcAft>
            </a:pPr>
            <a:r>
              <a:rPr lang="zh-CN" altLang="en-US" sz="2400" dirty="0">
                <a:latin typeface="楷体" panose="02010609060101010101" pitchFamily="49" charset="-122"/>
                <a:ea typeface="楷体" panose="02010609060101010101" pitchFamily="49" charset="-122"/>
              </a:rPr>
              <a:t>②可以将对象的上转型对象再强制转换到一个子类对象，这时，该子类对象又具备了子类所有属性和功能</a:t>
            </a:r>
            <a:r>
              <a:rPr lang="zh-CN" altLang="en-US"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indent="457200">
              <a:spcAft>
                <a:spcPts val="600"/>
              </a:spcAft>
            </a:pPr>
            <a:r>
              <a:rPr lang="en-US" altLang="zh-CN" sz="2400" dirty="0" smtClean="0">
                <a:latin typeface="楷体" panose="02010609060101010101" pitchFamily="49" charset="-122"/>
                <a:ea typeface="楷体" panose="02010609060101010101" pitchFamily="49" charset="-122"/>
              </a:rPr>
              <a:t>			   A  </a:t>
            </a:r>
            <a:r>
              <a:rPr lang="en-US" altLang="zh-CN" sz="2400" dirty="0" err="1" smtClean="0">
                <a:latin typeface="楷体" panose="02010609060101010101" pitchFamily="49" charset="-122"/>
                <a:ea typeface="楷体" panose="02010609060101010101" pitchFamily="49" charset="-122"/>
              </a:rPr>
              <a:t>a</a:t>
            </a:r>
            <a:r>
              <a:rPr lang="en-US" altLang="zh-CN" sz="2400" dirty="0" smtClean="0">
                <a:latin typeface="楷体" panose="02010609060101010101" pitchFamily="49" charset="-122"/>
                <a:ea typeface="楷体" panose="02010609060101010101" pitchFamily="49" charset="-122"/>
              </a:rPr>
              <a:t>;</a:t>
            </a:r>
          </a:p>
          <a:p>
            <a:pPr lvl="6" indent="457200"/>
            <a:r>
              <a:rPr lang="en-US" altLang="zh-CN" sz="2400" dirty="0" smtClean="0">
                <a:latin typeface="楷体" panose="02010609060101010101" pitchFamily="49" charset="-122"/>
                <a:ea typeface="楷体" panose="02010609060101010101" pitchFamily="49" charset="-122"/>
              </a:rPr>
              <a:t>a = new B()</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a:p>
            <a:pPr lvl="6" indent="457200"/>
            <a:r>
              <a:rPr lang="en-US" altLang="zh-CN" sz="2400" dirty="0" smtClean="0">
                <a:latin typeface="楷体" panose="02010609060101010101" pitchFamily="49" charset="-122"/>
                <a:ea typeface="楷体" panose="02010609060101010101" pitchFamily="49" charset="-122"/>
              </a:rPr>
              <a:t>B </a:t>
            </a:r>
            <a:r>
              <a:rPr lang="en-US" altLang="zh-CN" sz="2400" dirty="0" err="1" smtClean="0">
                <a:latin typeface="楷体" panose="02010609060101010101" pitchFamily="49" charset="-122"/>
                <a:ea typeface="楷体" panose="02010609060101010101" pitchFamily="49" charset="-122"/>
              </a:rPr>
              <a:t>b</a:t>
            </a:r>
            <a:r>
              <a:rPr lang="en-US" altLang="zh-CN" sz="2400" dirty="0" smtClean="0">
                <a:latin typeface="楷体" panose="02010609060101010101" pitchFamily="49" charset="-122"/>
                <a:ea typeface="楷体" panose="02010609060101010101" pitchFamily="49" charset="-122"/>
              </a:rPr>
              <a:t> = (B)a;</a:t>
            </a:r>
            <a:endParaRPr lang="zh-CN" altLang="en-US" sz="2400" dirty="0" smtClean="0">
              <a:latin typeface="楷体" panose="02010609060101010101" pitchFamily="49" charset="-122"/>
              <a:ea typeface="楷体" panose="02010609060101010101" pitchFamily="49" charset="-122"/>
            </a:endParaRPr>
          </a:p>
          <a:p>
            <a:pPr indent="457200">
              <a:spcAft>
                <a:spcPts val="600"/>
              </a:spcAft>
            </a:pPr>
            <a:r>
              <a:rPr lang="zh-CN" altLang="en-US" sz="2400" dirty="0" smtClean="0">
                <a:latin typeface="楷体" panose="02010609060101010101" pitchFamily="49" charset="-122"/>
                <a:ea typeface="楷体" panose="02010609060101010101" pitchFamily="49" charset="-122"/>
              </a:rPr>
              <a:t>③</a:t>
            </a:r>
            <a:r>
              <a:rPr lang="zh-CN" altLang="en-US" sz="2400" dirty="0">
                <a:latin typeface="楷体" panose="02010609060101010101" pitchFamily="49" charset="-122"/>
                <a:ea typeface="楷体" panose="02010609060101010101" pitchFamily="49" charset="-122"/>
              </a:rPr>
              <a:t>不可以将父类创建的对象的引用赋值给子类声明的</a:t>
            </a:r>
            <a:r>
              <a:rPr lang="zh-CN" altLang="en-US" sz="2400" dirty="0" smtClean="0">
                <a:latin typeface="楷体" panose="02010609060101010101" pitchFamily="49" charset="-122"/>
                <a:ea typeface="楷体" panose="02010609060101010101" pitchFamily="49" charset="-122"/>
              </a:rPr>
              <a:t>对象。</a:t>
            </a:r>
            <a:endParaRPr lang="en-US" altLang="zh-CN" sz="2400" dirty="0" smtClean="0">
              <a:latin typeface="楷体" panose="02010609060101010101" pitchFamily="49" charset="-122"/>
              <a:ea typeface="楷体" panose="02010609060101010101" pitchFamily="49" charset="-122"/>
            </a:endParaRPr>
          </a:p>
          <a:p>
            <a:pPr indent="457200">
              <a:spcAft>
                <a:spcPts val="600"/>
              </a:spcAft>
            </a:pPr>
            <a:r>
              <a:rPr lang="zh-CN" altLang="zh-CN" sz="2400" dirty="0" smtClean="0">
                <a:latin typeface="楷体" panose="02010609060101010101" pitchFamily="49" charset="-122"/>
                <a:ea typeface="楷体" panose="02010609060101010101" pitchFamily="49" charset="-122"/>
              </a:rPr>
              <a:t>④</a:t>
            </a:r>
            <a:r>
              <a:rPr lang="zh-CN" altLang="en-US" sz="2400" dirty="0" smtClean="0">
                <a:latin typeface="楷体" panose="02010609060101010101" pitchFamily="49" charset="-122"/>
                <a:ea typeface="楷体" panose="02010609060101010101" pitchFamily="49" charset="-122"/>
              </a:rPr>
              <a:t>上转型是基于继承来的，只有是继承关系的才可以进行上转型。</a:t>
            </a:r>
            <a:endParaRPr lang="en-US" altLang="zh-CN" sz="2400" dirty="0" smtClean="0">
              <a:latin typeface="楷体" panose="02010609060101010101" pitchFamily="49" charset="-122"/>
              <a:ea typeface="楷体" panose="02010609060101010101" pitchFamily="49" charset="-122"/>
            </a:endParaRPr>
          </a:p>
        </p:txBody>
      </p:sp>
      <p:sp>
        <p:nvSpPr>
          <p:cNvPr id="3" name="矩形 2"/>
          <p:cNvSpPr/>
          <p:nvPr/>
        </p:nvSpPr>
        <p:spPr>
          <a:xfrm>
            <a:off x="1776714" y="5670251"/>
            <a:ext cx="4572000" cy="369332"/>
          </a:xfrm>
          <a:prstGeom prst="rect">
            <a:avLst/>
          </a:prstGeom>
        </p:spPr>
        <p:txBody>
          <a:bodyPr>
            <a:spAutoFit/>
          </a:bodyPr>
          <a:lstStyle/>
          <a:p>
            <a:pPr indent="457200"/>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169460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对象的上转型对象</a:t>
            </a:r>
            <a:endParaRPr lang="zh-CN" altLang="en-US" dirty="0"/>
          </a:p>
        </p:txBody>
      </p:sp>
      <p:sp>
        <p:nvSpPr>
          <p:cNvPr id="3" name="矩形 2"/>
          <p:cNvSpPr/>
          <p:nvPr/>
        </p:nvSpPr>
        <p:spPr>
          <a:xfrm>
            <a:off x="1776714" y="5670251"/>
            <a:ext cx="4572000" cy="369332"/>
          </a:xfrm>
          <a:prstGeom prst="rect">
            <a:avLst/>
          </a:prstGeom>
        </p:spPr>
        <p:txBody>
          <a:bodyPr>
            <a:spAutoFit/>
          </a:bodyPr>
          <a:lstStyle/>
          <a:p>
            <a:pPr indent="457200"/>
            <a:endParaRPr lang="en-US" altLang="zh-CN" dirty="0">
              <a:latin typeface="楷体" panose="02010609060101010101" pitchFamily="49" charset="-122"/>
              <a:ea typeface="楷体" panose="02010609060101010101" pitchFamily="49" charset="-122"/>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1806" y="1462267"/>
            <a:ext cx="7910391" cy="45773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矩形 4"/>
          <p:cNvSpPr/>
          <p:nvPr/>
        </p:nvSpPr>
        <p:spPr>
          <a:xfrm>
            <a:off x="5243332" y="2063186"/>
            <a:ext cx="3588152"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***I love this game***</a:t>
            </a:r>
          </a:p>
          <a:p>
            <a:r>
              <a:rPr lang="en-US" altLang="zh-CN" dirty="0"/>
              <a:t>100</a:t>
            </a:r>
          </a:p>
        </p:txBody>
      </p:sp>
    </p:spTree>
    <p:extLst>
      <p:ext uri="{BB962C8B-B14F-4D97-AF65-F5344CB8AC3E}">
        <p14:creationId xmlns:p14="http://schemas.microsoft.com/office/powerpoint/2010/main" xmlns="" val="3012940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421900"/>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第六章  </a:t>
            </a:r>
            <a:r>
              <a:rPr lang="zh-CN" altLang="en-US" sz="3200" b="1" dirty="0">
                <a:latin typeface="微软雅黑" panose="020B0503020204020204" pitchFamily="34" charset="-122"/>
                <a:ea typeface="微软雅黑" panose="020B0503020204020204" pitchFamily="34" charset="-122"/>
              </a:rPr>
              <a:t>子</a:t>
            </a:r>
            <a:r>
              <a:rPr lang="zh-CN" altLang="en-US" sz="3200" b="1" dirty="0" smtClean="0">
                <a:latin typeface="微软雅黑" panose="020B0503020204020204" pitchFamily="34" charset="-122"/>
                <a:ea typeface="微软雅黑" panose="020B0503020204020204" pitchFamily="34" charset="-122"/>
              </a:rPr>
              <a:t>类和继承（二）</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193643" y="2344229"/>
            <a:ext cx="6678258" cy="2554545"/>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对象的上转型对象</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FF0000"/>
                </a:solidFill>
                <a:latin typeface="华文新魏" panose="02010800040101010101" pitchFamily="2" charset="-122"/>
                <a:ea typeface="华文新魏" panose="02010800040101010101" pitchFamily="2" charset="-122"/>
              </a:rPr>
              <a:t>继承与多态</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err="1" smtClean="0">
                <a:latin typeface="华文新魏" panose="02010800040101010101" pitchFamily="2" charset="-122"/>
                <a:ea typeface="华文新魏" panose="02010800040101010101" pitchFamily="2" charset="-122"/>
              </a:rPr>
              <a:t>abstact</a:t>
            </a:r>
            <a:r>
              <a:rPr lang="zh-CN" altLang="en-US" sz="3200" dirty="0" smtClean="0">
                <a:latin typeface="华文新魏" panose="02010800040101010101" pitchFamily="2" charset="-122"/>
                <a:ea typeface="华文新魏" panose="02010800040101010101" pitchFamily="2" charset="-122"/>
              </a:rPr>
              <a:t>类和</a:t>
            </a:r>
            <a:r>
              <a:rPr lang="en-US" altLang="zh-CN" sz="3200" dirty="0" err="1" smtClean="0">
                <a:latin typeface="华文新魏" panose="02010800040101010101" pitchFamily="2" charset="-122"/>
                <a:ea typeface="华文新魏" panose="02010800040101010101" pitchFamily="2" charset="-122"/>
              </a:rPr>
              <a:t>abstact</a:t>
            </a:r>
            <a:r>
              <a:rPr lang="zh-CN" altLang="en-US" sz="3200" dirty="0" smtClean="0">
                <a:latin typeface="华文新魏" panose="02010800040101010101" pitchFamily="2" charset="-122"/>
                <a:ea typeface="华文新魏" panose="02010800040101010101" pitchFamily="2" charset="-122"/>
              </a:rPr>
              <a:t>方法</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000000"/>
                </a:solidFill>
                <a:latin typeface="华文新魏" panose="02010800040101010101" pitchFamily="2" charset="-122"/>
                <a:ea typeface="华文新魏" panose="02010800040101010101" pitchFamily="2" charset="-122"/>
              </a:rPr>
              <a:t>面向抽象的编程和开闭原则</a:t>
            </a:r>
            <a:endParaRPr lang="en-US" altLang="zh-CN" sz="3200" dirty="0" smtClean="0">
              <a:solidFill>
                <a:srgbClr val="00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3654886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smtClean="0"/>
              <a:t> 2.</a:t>
            </a:r>
            <a:r>
              <a:rPr lang="zh-CN" altLang="en-US" dirty="0"/>
              <a:t>继承与多态</a:t>
            </a:r>
          </a:p>
        </p:txBody>
      </p:sp>
      <p:sp>
        <p:nvSpPr>
          <p:cNvPr id="3" name="矩形 2"/>
          <p:cNvSpPr/>
          <p:nvPr/>
        </p:nvSpPr>
        <p:spPr>
          <a:xfrm>
            <a:off x="1776714" y="5670251"/>
            <a:ext cx="4572000" cy="369332"/>
          </a:xfrm>
          <a:prstGeom prst="rect">
            <a:avLst/>
          </a:prstGeom>
        </p:spPr>
        <p:txBody>
          <a:bodyPr>
            <a:spAutoFit/>
          </a:bodyPr>
          <a:lstStyle/>
          <a:p>
            <a:pPr indent="457200"/>
            <a:endParaRPr lang="en-US" altLang="zh-CN" dirty="0">
              <a:latin typeface="楷体" panose="02010609060101010101" pitchFamily="49" charset="-122"/>
              <a:ea typeface="楷体" panose="02010609060101010101" pitchFamily="49" charset="-122"/>
            </a:endParaRPr>
          </a:p>
        </p:txBody>
      </p:sp>
      <p:sp>
        <p:nvSpPr>
          <p:cNvPr id="2" name="矩形 1"/>
          <p:cNvSpPr/>
          <p:nvPr/>
        </p:nvSpPr>
        <p:spPr>
          <a:xfrm>
            <a:off x="300941" y="1352286"/>
            <a:ext cx="8553691" cy="2246769"/>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800" dirty="0" smtClean="0">
                <a:latin typeface="楷体" panose="02010609060101010101" pitchFamily="49" charset="-122"/>
                <a:ea typeface="楷体" panose="02010609060101010101" pitchFamily="49" charset="-122"/>
              </a:rPr>
              <a:t>继承与多态，指一个类可以有很多子类，同时，父</a:t>
            </a:r>
            <a:r>
              <a:rPr lang="zh-CN" altLang="en-US" sz="2800" dirty="0">
                <a:latin typeface="楷体" panose="02010609060101010101" pitchFamily="49" charset="-122"/>
                <a:ea typeface="楷体" panose="02010609060101010101" pitchFamily="49" charset="-122"/>
              </a:rPr>
              <a:t>类的某个</a:t>
            </a:r>
            <a:r>
              <a:rPr lang="zh-CN" altLang="en-US" sz="2800" dirty="0" smtClean="0">
                <a:latin typeface="楷体" panose="02010609060101010101" pitchFamily="49" charset="-122"/>
                <a:ea typeface="楷体" panose="02010609060101010101" pitchFamily="49" charset="-122"/>
              </a:rPr>
              <a:t>方法可以被</a:t>
            </a:r>
            <a:r>
              <a:rPr lang="zh-CN" altLang="en-US" sz="2800" dirty="0">
                <a:latin typeface="楷体" panose="02010609060101010101" pitchFamily="49" charset="-122"/>
                <a:ea typeface="楷体" panose="02010609060101010101" pitchFamily="49" charset="-122"/>
              </a:rPr>
              <a:t>其子类</a:t>
            </a:r>
            <a:r>
              <a:rPr lang="zh-CN" altLang="en-US" sz="2800" dirty="0" smtClean="0">
                <a:latin typeface="楷体" panose="02010609060101010101" pitchFamily="49" charset="-122"/>
                <a:ea typeface="楷体" panose="02010609060101010101" pitchFamily="49" charset="-122"/>
              </a:rPr>
              <a:t>重写，使得该方法可以各自产生</a:t>
            </a:r>
            <a:r>
              <a:rPr lang="zh-CN" altLang="en-US" sz="2800" dirty="0">
                <a:latin typeface="楷体" panose="02010609060101010101" pitchFamily="49" charset="-122"/>
                <a:ea typeface="楷体" panose="02010609060101010101" pitchFamily="49" charset="-122"/>
              </a:rPr>
              <a:t>自己的功能行为</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indent="457200"/>
            <a:r>
              <a:rPr lang="zh-CN" altLang="en-US" sz="2800" dirty="0" smtClean="0">
                <a:latin typeface="楷体" panose="02010609060101010101" pitchFamily="49" charset="-122"/>
                <a:ea typeface="楷体" panose="02010609060101010101" pitchFamily="49" charset="-122"/>
              </a:rPr>
              <a:t>当把子类的对象的应用放在父类的对象中时，就得到了</a:t>
            </a:r>
            <a:r>
              <a:rPr lang="zh-CN" altLang="en-US" sz="2800" dirty="0">
                <a:latin typeface="楷体" panose="02010609060101010101" pitchFamily="49" charset="-122"/>
                <a:ea typeface="楷体" panose="02010609060101010101" pitchFamily="49" charset="-122"/>
              </a:rPr>
              <a:t>子</a:t>
            </a:r>
            <a:r>
              <a:rPr lang="zh-CN" altLang="en-US" sz="2800" dirty="0" smtClean="0">
                <a:latin typeface="楷体" panose="02010609060101010101" pitchFamily="49" charset="-122"/>
                <a:ea typeface="楷体" panose="02010609060101010101" pitchFamily="49" charset="-122"/>
              </a:rPr>
              <a:t>类对象的上转型对象。</a:t>
            </a:r>
            <a:endParaRPr lang="zh-CN" altLang="en-US" sz="2800" dirty="0">
              <a:latin typeface="楷体" panose="02010609060101010101" pitchFamily="49" charset="-122"/>
              <a:ea typeface="楷体" panose="02010609060101010101" pitchFamily="49" charset="-122"/>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265" y="3736077"/>
            <a:ext cx="5309524" cy="29985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矩形 6"/>
          <p:cNvSpPr/>
          <p:nvPr/>
        </p:nvSpPr>
        <p:spPr>
          <a:xfrm>
            <a:off x="6348714" y="4802546"/>
            <a:ext cx="1776714"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汪汪</a:t>
            </a:r>
            <a:r>
              <a:rPr lang="en-US" altLang="zh-CN" dirty="0"/>
              <a:t>.....</a:t>
            </a:r>
          </a:p>
          <a:p>
            <a:r>
              <a:rPr lang="zh-CN" altLang="en-US" dirty="0"/>
              <a:t>喵喵</a:t>
            </a:r>
            <a:r>
              <a:rPr lang="en-US" altLang="zh-CN" dirty="0"/>
              <a:t>.....</a:t>
            </a:r>
            <a:endParaRPr lang="zh-CN" altLang="en-US" dirty="0"/>
          </a:p>
        </p:txBody>
      </p:sp>
    </p:spTree>
    <p:extLst>
      <p:ext uri="{BB962C8B-B14F-4D97-AF65-F5344CB8AC3E}">
        <p14:creationId xmlns:p14="http://schemas.microsoft.com/office/powerpoint/2010/main" xmlns="" val="2231336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ainsdrops_II">
  <a:themeElements>
    <a:clrScheme name="绿色">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fontScheme name="rainsdrops_I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ainsdrops_II 1">
        <a:dk1>
          <a:srgbClr val="142328"/>
        </a:dk1>
        <a:lt1>
          <a:srgbClr val="FFFFFF"/>
        </a:lt1>
        <a:dk2>
          <a:srgbClr val="38629A"/>
        </a:dk2>
        <a:lt2>
          <a:srgbClr val="1E3750"/>
        </a:lt2>
        <a:accent1>
          <a:srgbClr val="8EB7FD"/>
        </a:accent1>
        <a:accent2>
          <a:srgbClr val="F9DDF9"/>
        </a:accent2>
        <a:accent3>
          <a:srgbClr val="FFFFFF"/>
        </a:accent3>
        <a:accent4>
          <a:srgbClr val="0F1C21"/>
        </a:accent4>
        <a:accent5>
          <a:srgbClr val="C6D8FE"/>
        </a:accent5>
        <a:accent6>
          <a:srgbClr val="E2C8E2"/>
        </a:accent6>
        <a:hlink>
          <a:srgbClr val="B6D5F4"/>
        </a:hlink>
        <a:folHlink>
          <a:srgbClr val="DAE4F2"/>
        </a:folHlink>
      </a:clrScheme>
      <a:clrMap bg1="lt1" tx1="dk1" bg2="lt2" tx2="dk2" accent1="accent1" accent2="accent2" accent3="accent3" accent4="accent4" accent5="accent5" accent6="accent6" hlink="hlink" folHlink="folHlink"/>
    </a:extraClrScheme>
    <a:extraClrScheme>
      <a:clrScheme name="rainsdrops_II 2">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clrMap bg1="lt1" tx1="dk1" bg2="lt2" tx2="dk2" accent1="accent1" accent2="accent2" accent3="accent3" accent4="accent4" accent5="accent5" accent6="accent6" hlink="hlink" folHlink="folHlink"/>
    </a:extraClrScheme>
    <a:extraClrScheme>
      <a:clrScheme name="rainsdrops_II 3">
        <a:dk1>
          <a:srgbClr val="0B1F27"/>
        </a:dk1>
        <a:lt1>
          <a:srgbClr val="FFFFFF"/>
        </a:lt1>
        <a:dk2>
          <a:srgbClr val="266984"/>
        </a:dk2>
        <a:lt2>
          <a:srgbClr val="1B4A5D"/>
        </a:lt2>
        <a:accent1>
          <a:srgbClr val="389BC2"/>
        </a:accent1>
        <a:accent2>
          <a:srgbClr val="D7D7D7"/>
        </a:accent2>
        <a:accent3>
          <a:srgbClr val="FFFFFF"/>
        </a:accent3>
        <a:accent4>
          <a:srgbClr val="081920"/>
        </a:accent4>
        <a:accent5>
          <a:srgbClr val="AECBDD"/>
        </a:accent5>
        <a:accent6>
          <a:srgbClr val="C3C3C3"/>
        </a:accent6>
        <a:hlink>
          <a:srgbClr val="9ACDE2"/>
        </a:hlink>
        <a:folHlink>
          <a:srgbClr val="C9E4EF"/>
        </a:folHlink>
      </a:clrScheme>
      <a:clrMap bg1="lt1" tx1="dk1" bg2="lt2" tx2="dk2" accent1="accent1" accent2="accent2" accent3="accent3" accent4="accent4" accent5="accent5" accent6="accent6" hlink="hlink" folHlink="folHlink"/>
    </a:extraClrScheme>
    <a:extraClrScheme>
      <a:clrScheme name="rainsdrops_II 4">
        <a:dk1>
          <a:srgbClr val="39340D"/>
        </a:dk1>
        <a:lt1>
          <a:srgbClr val="FFFFFF"/>
        </a:lt1>
        <a:dk2>
          <a:srgbClr val="808000"/>
        </a:dk2>
        <a:lt2>
          <a:srgbClr val="6A6018"/>
        </a:lt2>
        <a:accent1>
          <a:srgbClr val="AD9E2F"/>
        </a:accent1>
        <a:accent2>
          <a:srgbClr val="A6E0B4"/>
        </a:accent2>
        <a:accent3>
          <a:srgbClr val="FFFFFF"/>
        </a:accent3>
        <a:accent4>
          <a:srgbClr val="2F2B09"/>
        </a:accent4>
        <a:accent5>
          <a:srgbClr val="D3CCAD"/>
        </a:accent5>
        <a:accent6>
          <a:srgbClr val="96CBA3"/>
        </a:accent6>
        <a:hlink>
          <a:srgbClr val="DBCF79"/>
        </a:hlink>
        <a:folHlink>
          <a:srgbClr val="ECE6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rainsdrops_II</Template>
  <TotalTime>16578</TotalTime>
  <Words>1922</Words>
  <Application>Microsoft Office PowerPoint</Application>
  <PresentationFormat>全屏显示(4:3)</PresentationFormat>
  <Paragraphs>184</Paragraphs>
  <Slides>25</Slides>
  <Notes>25</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rainsdrops_II</vt:lpstr>
      <vt:lpstr>幻灯片 1</vt:lpstr>
      <vt:lpstr>课程要求</vt:lpstr>
      <vt:lpstr>幻灯片 3</vt:lpstr>
      <vt:lpstr> 1. 对象的上转型对象</vt:lpstr>
      <vt:lpstr> 1. 对象的上转型对象</vt:lpstr>
      <vt:lpstr> 1. 对象的上转型对象</vt:lpstr>
      <vt:lpstr> 1. 对象的上转型对象</vt:lpstr>
      <vt:lpstr>幻灯片 8</vt:lpstr>
      <vt:lpstr> 2.继承与多态</vt:lpstr>
      <vt:lpstr>幻灯片 10</vt:lpstr>
      <vt:lpstr> 3. abstact类和abstact方法</vt:lpstr>
      <vt:lpstr> 3. abstact类和abstact方法</vt:lpstr>
      <vt:lpstr> 3. abstact类和abstact方法</vt:lpstr>
      <vt:lpstr>幻灯片 14</vt:lpstr>
      <vt:lpstr> 4. 面向抽象的编程和开闭原则</vt:lpstr>
      <vt:lpstr> 4. 面向抽象的编程和开闭原则</vt:lpstr>
      <vt:lpstr> 4. 面向抽象的编程和开闭原则</vt:lpstr>
      <vt:lpstr> 4. 面向抽象的编程和开闭原则</vt:lpstr>
      <vt:lpstr> 4. 面向抽象的编程和开闭原则</vt:lpstr>
      <vt:lpstr> 4. 面向抽象的编程和开闭原则</vt:lpstr>
      <vt:lpstr> 4. 面向抽象的编程和开闭原则</vt:lpstr>
      <vt:lpstr> 4. 面向抽象的编程和开闭原则</vt:lpstr>
      <vt:lpstr> 4. 面向抽象的编程和开闭原则</vt:lpstr>
      <vt:lpstr> 4. 面向抽象的编程和开闭原则</vt:lpstr>
      <vt:lpstr>课程小结</vt:lpstr>
    </vt:vector>
  </TitlesOfParts>
  <Company>sdibt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讲课</dc:title>
  <dc:creator>葛诗煜</dc:creator>
  <cp:lastModifiedBy>Administrator</cp:lastModifiedBy>
  <cp:revision>1068</cp:revision>
  <dcterms:created xsi:type="dcterms:W3CDTF">2010-02-01T09:14:32Z</dcterms:created>
  <dcterms:modified xsi:type="dcterms:W3CDTF">2021-09-06T22:25:04Z</dcterms:modified>
</cp:coreProperties>
</file>