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5"/>
  </p:notesMasterIdLst>
  <p:handoutMasterIdLst>
    <p:handoutMasterId r:id="rId56"/>
  </p:handoutMasterIdLst>
  <p:sldIdLst>
    <p:sldId id="353" r:id="rId2"/>
    <p:sldId id="681" r:id="rId3"/>
    <p:sldId id="656" r:id="rId4"/>
    <p:sldId id="380" r:id="rId5"/>
    <p:sldId id="679" r:id="rId6"/>
    <p:sldId id="628" r:id="rId7"/>
    <p:sldId id="629" r:id="rId8"/>
    <p:sldId id="630" r:id="rId9"/>
    <p:sldId id="632" r:id="rId10"/>
    <p:sldId id="633" r:id="rId11"/>
    <p:sldId id="634" r:id="rId12"/>
    <p:sldId id="635" r:id="rId13"/>
    <p:sldId id="636" r:id="rId14"/>
    <p:sldId id="638" r:id="rId15"/>
    <p:sldId id="639" r:id="rId16"/>
    <p:sldId id="640" r:id="rId17"/>
    <p:sldId id="641" r:id="rId18"/>
    <p:sldId id="642" r:id="rId19"/>
    <p:sldId id="657" r:id="rId20"/>
    <p:sldId id="643" r:id="rId21"/>
    <p:sldId id="644" r:id="rId22"/>
    <p:sldId id="645" r:id="rId23"/>
    <p:sldId id="646" r:id="rId24"/>
    <p:sldId id="647" r:id="rId25"/>
    <p:sldId id="648" r:id="rId26"/>
    <p:sldId id="649" r:id="rId27"/>
    <p:sldId id="650" r:id="rId28"/>
    <p:sldId id="651" r:id="rId29"/>
    <p:sldId id="652" r:id="rId30"/>
    <p:sldId id="653" r:id="rId31"/>
    <p:sldId id="682" r:id="rId32"/>
    <p:sldId id="655" r:id="rId33"/>
    <p:sldId id="654" r:id="rId34"/>
    <p:sldId id="659" r:id="rId35"/>
    <p:sldId id="661" r:id="rId36"/>
    <p:sldId id="662" r:id="rId37"/>
    <p:sldId id="663" r:id="rId38"/>
    <p:sldId id="665" r:id="rId39"/>
    <p:sldId id="664" r:id="rId40"/>
    <p:sldId id="666" r:id="rId41"/>
    <p:sldId id="667" r:id="rId42"/>
    <p:sldId id="668" r:id="rId43"/>
    <p:sldId id="669" r:id="rId44"/>
    <p:sldId id="670" r:id="rId45"/>
    <p:sldId id="672" r:id="rId46"/>
    <p:sldId id="673" r:id="rId47"/>
    <p:sldId id="674" r:id="rId48"/>
    <p:sldId id="675" r:id="rId49"/>
    <p:sldId id="676" r:id="rId50"/>
    <p:sldId id="677" r:id="rId51"/>
    <p:sldId id="678" r:id="rId52"/>
    <p:sldId id="498" r:id="rId53"/>
    <p:sldId id="68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FF"/>
    <a:srgbClr val="FF6600"/>
    <a:srgbClr val="0558FF"/>
    <a:srgbClr val="000099"/>
    <a:srgbClr val="9FDAFF"/>
    <a:srgbClr val="CCECFF"/>
    <a:srgbClr val="00FF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988" autoAdjust="0"/>
  </p:normalViewPr>
  <p:slideViewPr>
    <p:cSldViewPr snapToGrid="0">
      <p:cViewPr varScale="1">
        <p:scale>
          <a:sx n="104" d="100"/>
          <a:sy n="104" d="100"/>
        </p:scale>
        <p:origin x="-1824" y="-96"/>
      </p:cViewPr>
      <p:guideLst>
        <p:guide orient="horz" pos="2160"/>
        <p:guide pos="2880"/>
      </p:guideLst>
    </p:cSldViewPr>
  </p:slideViewPr>
  <p:outlineViewPr>
    <p:cViewPr>
      <p:scale>
        <a:sx n="33" d="100"/>
        <a:sy n="33" d="100"/>
      </p:scale>
      <p:origin x="0" y="42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503F888B-E886-4B7C-B9EB-91DABCAB75FB}" type="datetimeFigureOut">
              <a:rPr lang="zh-CN" altLang="en-US"/>
              <a:pPr>
                <a:defRPr/>
              </a:pPr>
              <a:t>2021-9-7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宋体" pitchFamily="2" charset="-122"/>
              </a:defRPr>
            </a:lvl1pPr>
          </a:lstStyle>
          <a:p>
            <a:pPr>
              <a:defRPr/>
            </a:pPr>
            <a:fld id="{DC36057A-7C1E-4E85-842E-9E2D9633ADC5}" type="slidenum">
              <a:rPr lang="zh-CN" altLang="en-US"/>
              <a:pPr>
                <a:defRPr/>
              </a:pPr>
              <a:t>‹#›</a:t>
            </a:fld>
            <a:endParaRPr lang="zh-CN" altLang="en-US"/>
          </a:p>
        </p:txBody>
      </p:sp>
    </p:spTree>
    <p:extLst>
      <p:ext uri="{BB962C8B-B14F-4D97-AF65-F5344CB8AC3E}">
        <p14:creationId xmlns:p14="http://schemas.microsoft.com/office/powerpoint/2010/main" xmlns="" val="403819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ea typeface="Gulim" pitchFamily="34" charset="-127"/>
              </a:defRPr>
            </a:lvl1pPr>
          </a:lstStyle>
          <a:p>
            <a:pPr>
              <a:defRPr/>
            </a:pPr>
            <a:endParaRPr lang="en-US" altLang="ko-KR"/>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ea typeface="Gulim" pitchFamily="34" charset="-127"/>
              </a:defRPr>
            </a:lvl1pPr>
          </a:lstStyle>
          <a:p>
            <a:pPr>
              <a:defRPr/>
            </a:pPr>
            <a:fld id="{60A33E64-031E-41EB-AA6F-4FC7D55586C9}" type="slidenum">
              <a:rPr lang="ko-KR" altLang="en-US"/>
              <a:pPr>
                <a:defRPr/>
              </a:pPr>
              <a:t>‹#›</a:t>
            </a:fld>
            <a:endParaRPr lang="en-US" altLang="ko-KR"/>
          </a:p>
        </p:txBody>
      </p:sp>
    </p:spTree>
    <p:extLst>
      <p:ext uri="{BB962C8B-B14F-4D97-AF65-F5344CB8AC3E}">
        <p14:creationId xmlns:p14="http://schemas.microsoft.com/office/powerpoint/2010/main" xmlns="" val="366147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19</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32</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40</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44</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13333" name="Rectangle 21"/>
          <p:cNvSpPr>
            <a:spLocks noGrp="1" noChangeArrowheads="1"/>
          </p:cNvSpPr>
          <p:nvPr>
            <p:ph type="ctrTitle" sz="quarter"/>
          </p:nvPr>
        </p:nvSpPr>
        <p:spPr bwMode="black">
          <a:xfrm>
            <a:off x="685800" y="1447800"/>
            <a:ext cx="8153400" cy="669925"/>
          </a:xfrm>
        </p:spPr>
        <p:txBody>
          <a:bodyPr/>
          <a:lstStyle>
            <a:lvl1pPr algn="ctr">
              <a:defRPr sz="3600"/>
            </a:lvl1pPr>
          </a:lstStyle>
          <a:p>
            <a:r>
              <a:rPr lang="zh-CN" altLang="en-US"/>
              <a:t>单击此处编辑母版标题样式</a:t>
            </a:r>
            <a:endParaRPr lang="en-US" altLang="ko-KR"/>
          </a:p>
        </p:txBody>
      </p:sp>
      <p:sp>
        <p:nvSpPr>
          <p:cNvPr id="13334" name="Rectangle 22"/>
          <p:cNvSpPr>
            <a:spLocks noGrp="1" noChangeArrowheads="1"/>
          </p:cNvSpPr>
          <p:nvPr>
            <p:ph type="subTitle" sz="quarter" idx="1"/>
          </p:nvPr>
        </p:nvSpPr>
        <p:spPr>
          <a:xfrm>
            <a:off x="1600200" y="2209800"/>
            <a:ext cx="6400800" cy="533400"/>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endParaRPr lang="en-US" altLang="ko-KR"/>
          </a:p>
        </p:txBody>
      </p:sp>
      <p:sp>
        <p:nvSpPr>
          <p:cNvPr id="6" name="Rectangle 23"/>
          <p:cNvSpPr>
            <a:spLocks noGrp="1" noChangeArrowheads="1"/>
          </p:cNvSpPr>
          <p:nvPr>
            <p:ph type="dt" sz="quarter" idx="10"/>
          </p:nvPr>
        </p:nvSpPr>
        <p:spPr bwMode="auto">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7" name="Rectangle 24"/>
          <p:cNvSpPr>
            <a:spLocks noGrp="1" noChangeArrowheads="1"/>
          </p:cNvSpPr>
          <p:nvPr>
            <p:ph type="ftr" sz="quarter" idx="11"/>
          </p:nvPr>
        </p:nvSpPr>
        <p:spPr bwMode="auto">
          <a:xfrm>
            <a:off x="3124200" y="65532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E292C3D3-743E-46D5-9465-689DC0D8C36E}" type="slidenum">
              <a:rPr lang="ko-KR" altLang="en-US"/>
              <a:pPr>
                <a:defRPr/>
              </a:pPr>
              <a:t>‹#›</a:t>
            </a:fld>
            <a:endParaRPr lang="en-US" altLang="ko-KR"/>
          </a:p>
        </p:txBody>
      </p:sp>
      <p:pic>
        <p:nvPicPr>
          <p:cNvPr id="9" name="Picture 9" descr="index_r3_c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5805376"/>
            <a:ext cx="9144000" cy="105262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706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57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BCB7632A-DB9F-4FFB-A5D4-F14368A05823}" type="slidenum">
              <a:rPr lang="ko-KR" altLang="en-US"/>
              <a:pPr>
                <a:defRPr/>
              </a:pPr>
              <a:t>‹#›</a:t>
            </a:fld>
            <a:endParaRPr lang="en-US" altLang="ko-KR"/>
          </a:p>
        </p:txBody>
      </p:sp>
    </p:spTree>
    <p:extLst>
      <p:ext uri="{BB962C8B-B14F-4D97-AF65-F5344CB8AC3E}">
        <p14:creationId xmlns:p14="http://schemas.microsoft.com/office/powerpoint/2010/main" xmlns="" val="37668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9CF211C-4C65-4EA8-8696-E26F9A548BEA}" type="slidenum">
              <a:rPr lang="ko-KR" altLang="en-US"/>
              <a:pPr>
                <a:defRPr/>
              </a:pPr>
              <a:t>‹#›</a:t>
            </a:fld>
            <a:endParaRPr lang="en-US" altLang="ko-KR"/>
          </a:p>
        </p:txBody>
      </p:sp>
    </p:spTree>
    <p:extLst>
      <p:ext uri="{BB962C8B-B14F-4D97-AF65-F5344CB8AC3E}">
        <p14:creationId xmlns:p14="http://schemas.microsoft.com/office/powerpoint/2010/main" xmlns="" val="197786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
          <p:cNvSpPr>
            <a:spLocks noGrp="1" noChangeArrowheads="1"/>
          </p:cNvSpPr>
          <p:nvPr>
            <p:ph type="sldNum" sz="quarter" idx="10"/>
          </p:nvPr>
        </p:nvSpPr>
        <p:spPr>
          <a:ln/>
        </p:spPr>
        <p:txBody>
          <a:bodyPr/>
          <a:lstStyle>
            <a:lvl1pPr>
              <a:defRPr/>
            </a:lvl1pPr>
          </a:lstStyle>
          <a:p>
            <a:pPr>
              <a:defRPr/>
            </a:pPr>
            <a:fld id="{A479B7AB-CE1C-4340-B4CE-38B9CA09D1D4}" type="slidenum">
              <a:rPr lang="ko-KR" altLang="en-US"/>
              <a:pPr>
                <a:defRPr/>
              </a:pPr>
              <a:t>‹#›</a:t>
            </a:fld>
            <a:endParaRPr lang="en-US" altLang="ko-KR"/>
          </a:p>
        </p:txBody>
      </p:sp>
    </p:spTree>
    <p:extLst>
      <p:ext uri="{BB962C8B-B14F-4D97-AF65-F5344CB8AC3E}">
        <p14:creationId xmlns:p14="http://schemas.microsoft.com/office/powerpoint/2010/main" xmlns="" val="165785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xmlns="" val="291757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99730"/>
            <a:ext cx="9144000" cy="704126"/>
          </a:xfrm>
        </p:spPr>
        <p:txBody>
          <a:bodyPr/>
          <a:lstStyle>
            <a:lvl1pPr>
              <a:defRPr sz="3000">
                <a:solidFill>
                  <a:srgbClr val="0000FF"/>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b="0">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EBD93EF-33C5-46B4-A9C4-E224A2DEE8AE}" type="slidenum">
              <a:rPr lang="ko-KR" altLang="en-US"/>
              <a:pPr>
                <a:defRPr/>
              </a:pPr>
              <a:t>‹#›</a:t>
            </a:fld>
            <a:endParaRPr lang="en-US" altLang="ko-KR"/>
          </a:p>
        </p:txBody>
      </p:sp>
    </p:spTree>
    <p:extLst>
      <p:ext uri="{BB962C8B-B14F-4D97-AF65-F5344CB8AC3E}">
        <p14:creationId xmlns:p14="http://schemas.microsoft.com/office/powerpoint/2010/main" xmlns="" val="19422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000099"/>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FC5B33C9-B260-424F-8060-E61CEE78263E}" type="slidenum">
              <a:rPr lang="ko-KR" altLang="en-US"/>
              <a:pPr>
                <a:defRPr/>
              </a:pPr>
              <a:t>‹#›</a:t>
            </a:fld>
            <a:endParaRPr lang="en-US" altLang="ko-KR"/>
          </a:p>
        </p:txBody>
      </p:sp>
    </p:spTree>
    <p:extLst>
      <p:ext uri="{BB962C8B-B14F-4D97-AF65-F5344CB8AC3E}">
        <p14:creationId xmlns:p14="http://schemas.microsoft.com/office/powerpoint/2010/main" xmlns="" val="20155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
          <p:cNvSpPr>
            <a:spLocks noGrp="1" noChangeArrowheads="1"/>
          </p:cNvSpPr>
          <p:nvPr>
            <p:ph type="sldNum" sz="quarter" idx="10"/>
          </p:nvPr>
        </p:nvSpPr>
        <p:spPr>
          <a:ln/>
        </p:spPr>
        <p:txBody>
          <a:bodyPr/>
          <a:lstStyle>
            <a:lvl1pPr>
              <a:defRPr/>
            </a:lvl1pPr>
          </a:lstStyle>
          <a:p>
            <a:pPr>
              <a:defRPr/>
            </a:pPr>
            <a:fld id="{9D2D0405-5201-4042-B721-C89995B4154E}" type="slidenum">
              <a:rPr lang="ko-KR" altLang="en-US"/>
              <a:pPr>
                <a:defRPr/>
              </a:pPr>
              <a:t>‹#›</a:t>
            </a:fld>
            <a:endParaRPr lang="en-US" altLang="ko-KR"/>
          </a:p>
        </p:txBody>
      </p:sp>
    </p:spTree>
    <p:extLst>
      <p:ext uri="{BB962C8B-B14F-4D97-AF65-F5344CB8AC3E}">
        <p14:creationId xmlns:p14="http://schemas.microsoft.com/office/powerpoint/2010/main" xmlns="" val="407128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0"/>
          </p:nvPr>
        </p:nvSpPr>
        <p:spPr>
          <a:ln/>
        </p:spPr>
        <p:txBody>
          <a:bodyPr/>
          <a:lstStyle>
            <a:lvl1pPr>
              <a:defRPr/>
            </a:lvl1pPr>
          </a:lstStyle>
          <a:p>
            <a:pPr>
              <a:defRPr/>
            </a:pPr>
            <a:fld id="{F837DB5F-68DB-4E44-AB16-6A7CB15129E1}" type="slidenum">
              <a:rPr lang="ko-KR" altLang="en-US"/>
              <a:pPr>
                <a:defRPr/>
              </a:pPr>
              <a:t>‹#›</a:t>
            </a:fld>
            <a:endParaRPr lang="en-US" altLang="ko-KR"/>
          </a:p>
        </p:txBody>
      </p:sp>
    </p:spTree>
    <p:extLst>
      <p:ext uri="{BB962C8B-B14F-4D97-AF65-F5344CB8AC3E}">
        <p14:creationId xmlns:p14="http://schemas.microsoft.com/office/powerpoint/2010/main" xmlns="" val="332517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
          <p:cNvSpPr>
            <a:spLocks noGrp="1" noChangeArrowheads="1"/>
          </p:cNvSpPr>
          <p:nvPr>
            <p:ph type="sldNum" sz="quarter" idx="10"/>
          </p:nvPr>
        </p:nvSpPr>
        <p:spPr>
          <a:ln/>
        </p:spPr>
        <p:txBody>
          <a:bodyPr/>
          <a:lstStyle>
            <a:lvl1pPr>
              <a:defRPr/>
            </a:lvl1pPr>
          </a:lstStyle>
          <a:p>
            <a:pPr>
              <a:defRPr/>
            </a:pPr>
            <a:fld id="{5F6FA8C1-A471-4168-85E7-6ACBBE60D644}" type="slidenum">
              <a:rPr lang="ko-KR" altLang="en-US"/>
              <a:pPr>
                <a:defRPr/>
              </a:pPr>
              <a:t>‹#›</a:t>
            </a:fld>
            <a:endParaRPr lang="en-US" altLang="ko-KR"/>
          </a:p>
        </p:txBody>
      </p:sp>
    </p:spTree>
    <p:extLst>
      <p:ext uri="{BB962C8B-B14F-4D97-AF65-F5344CB8AC3E}">
        <p14:creationId xmlns:p14="http://schemas.microsoft.com/office/powerpoint/2010/main" xmlns="" val="31322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4EF1F17-8F85-467A-9586-031F0079B6F4}" type="slidenum">
              <a:rPr lang="ko-KR" altLang="en-US"/>
              <a:pPr>
                <a:defRPr/>
              </a:pPr>
              <a:t>‹#›</a:t>
            </a:fld>
            <a:endParaRPr lang="en-US" altLang="ko-KR"/>
          </a:p>
        </p:txBody>
      </p:sp>
    </p:spTree>
    <p:extLst>
      <p:ext uri="{BB962C8B-B14F-4D97-AF65-F5344CB8AC3E}">
        <p14:creationId xmlns:p14="http://schemas.microsoft.com/office/powerpoint/2010/main" xmlns="" val="37887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B304A85-6DCD-46E5-9AB3-52838020896C}" type="slidenum">
              <a:rPr lang="ko-KR" altLang="en-US"/>
              <a:pPr>
                <a:defRPr/>
              </a:pPr>
              <a:t>‹#›</a:t>
            </a:fld>
            <a:endParaRPr lang="en-US" altLang="ko-KR"/>
          </a:p>
        </p:txBody>
      </p:sp>
    </p:spTree>
    <p:extLst>
      <p:ext uri="{BB962C8B-B14F-4D97-AF65-F5344CB8AC3E}">
        <p14:creationId xmlns:p14="http://schemas.microsoft.com/office/powerpoint/2010/main" xmlns="" val="14836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C0DBA2B-0CD3-43B1-BF37-573A4566B890}" type="slidenum">
              <a:rPr lang="ko-KR" altLang="en-US"/>
              <a:pPr>
                <a:defRPr/>
              </a:pPr>
              <a:t>‹#›</a:t>
            </a:fld>
            <a:endParaRPr lang="en-US" altLang="ko-KR"/>
          </a:p>
        </p:txBody>
      </p:sp>
    </p:spTree>
    <p:extLst>
      <p:ext uri="{BB962C8B-B14F-4D97-AF65-F5344CB8AC3E}">
        <p14:creationId xmlns:p14="http://schemas.microsoft.com/office/powerpoint/2010/main" xmlns="" val="38572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white">
          <a:xfrm>
            <a:off x="0" y="482600"/>
            <a:ext cx="9144000" cy="609600"/>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027"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黑体" pitchFamily="2" charset="-122"/>
                <a:ea typeface="黑体" pitchFamily="2" charset="-122"/>
              </a:defRPr>
            </a:lvl1pPr>
          </a:lstStyle>
          <a:p>
            <a:pPr>
              <a:defRPr/>
            </a:pPr>
            <a:fld id="{9D4D88C9-938C-404B-8594-3C580268B445}" type="slidenum">
              <a:rPr lang="ko-KR" altLang="en-US"/>
              <a:pPr>
                <a:defRPr/>
              </a:pPr>
              <a:t>‹#›</a:t>
            </a:fld>
            <a:endParaRPr lang="en-US" altLang="ko-KR"/>
          </a:p>
        </p:txBody>
      </p:sp>
      <p:sp>
        <p:nvSpPr>
          <p:cNvPr id="12325" name="Freeform 37"/>
          <p:cNvSpPr>
            <a:spLocks/>
          </p:cNvSpPr>
          <p:nvPr/>
        </p:nvSpPr>
        <p:spPr bwMode="ltGray">
          <a:xfrm>
            <a:off x="2438400" y="0"/>
            <a:ext cx="6705600" cy="139700"/>
          </a:xfrm>
          <a:custGeom>
            <a:avLst/>
            <a:gdLst/>
            <a:ahLst/>
            <a:cxnLst>
              <a:cxn ang="0">
                <a:pos x="0" y="0"/>
              </a:cxn>
              <a:cxn ang="0">
                <a:pos x="88" y="88"/>
              </a:cxn>
              <a:cxn ang="0">
                <a:pos x="4224" y="88"/>
              </a:cxn>
              <a:cxn ang="0">
                <a:pos x="4224" y="0"/>
              </a:cxn>
              <a:cxn ang="0">
                <a:pos x="0" y="0"/>
              </a:cxn>
            </a:cxnLst>
            <a:rect l="0" t="0" r="r" b="b"/>
            <a:pathLst>
              <a:path w="4224" h="88">
                <a:moveTo>
                  <a:pt x="0" y="0"/>
                </a:moveTo>
                <a:lnTo>
                  <a:pt x="88" y="88"/>
                </a:lnTo>
                <a:lnTo>
                  <a:pt x="4224" y="88"/>
                </a:lnTo>
                <a:lnTo>
                  <a:pt x="4224" y="0"/>
                </a:lnTo>
                <a:lnTo>
                  <a:pt x="0" y="0"/>
                </a:lnTo>
                <a:close/>
              </a:path>
            </a:pathLst>
          </a:custGeom>
          <a:solidFill>
            <a:srgbClr val="CCECFF"/>
          </a:solidFill>
          <a:ln w="9525" cap="flat" cmpd="sng">
            <a:noFill/>
            <a:prstDash val="solid"/>
            <a:round/>
            <a:headEnd/>
            <a:tailEnd/>
          </a:ln>
          <a:effectLst/>
        </p:spPr>
        <p:txBody>
          <a:bodyPr/>
          <a:lstStyle/>
          <a:p>
            <a:pPr eaLnBrk="0" hangingPunct="0">
              <a:defRPr/>
            </a:pPr>
            <a:endParaRPr lang="zh-CN" altLang="en-US">
              <a:latin typeface="黑体" pitchFamily="2" charset="-122"/>
              <a:ea typeface="黑体" pitchFamily="2" charset="-122"/>
            </a:endParaRPr>
          </a:p>
        </p:txBody>
      </p:sp>
      <p:grpSp>
        <p:nvGrpSpPr>
          <p:cNvPr id="1030" name="Group 129"/>
          <p:cNvGrpSpPr>
            <a:grpSpLocks/>
          </p:cNvGrpSpPr>
          <p:nvPr/>
        </p:nvGrpSpPr>
        <p:grpSpPr bwMode="auto">
          <a:xfrm>
            <a:off x="2657475" y="4763"/>
            <a:ext cx="6351588" cy="134937"/>
            <a:chOff x="1674" y="3"/>
            <a:chExt cx="4001" cy="85"/>
          </a:xfrm>
        </p:grpSpPr>
        <p:sp>
          <p:nvSpPr>
            <p:cNvPr id="12375" name="Rectangle 87"/>
            <p:cNvSpPr>
              <a:spLocks noChangeArrowheads="1"/>
            </p:cNvSpPr>
            <p:nvPr userDrawn="1"/>
          </p:nvSpPr>
          <p:spPr bwMode="black">
            <a:xfrm>
              <a:off x="16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8" name="Rectangle 100"/>
            <p:cNvSpPr>
              <a:spLocks noChangeArrowheads="1"/>
            </p:cNvSpPr>
            <p:nvPr userDrawn="1"/>
          </p:nvSpPr>
          <p:spPr bwMode="black">
            <a:xfrm>
              <a:off x="18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9" name="Rectangle 101"/>
            <p:cNvSpPr>
              <a:spLocks noChangeArrowheads="1"/>
            </p:cNvSpPr>
            <p:nvPr userDrawn="1"/>
          </p:nvSpPr>
          <p:spPr bwMode="black">
            <a:xfrm>
              <a:off x="19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0" name="Rectangle 102"/>
            <p:cNvSpPr>
              <a:spLocks noChangeArrowheads="1"/>
            </p:cNvSpPr>
            <p:nvPr userDrawn="1"/>
          </p:nvSpPr>
          <p:spPr bwMode="black">
            <a:xfrm>
              <a:off x="20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1" name="Rectangle 103"/>
            <p:cNvSpPr>
              <a:spLocks noChangeArrowheads="1"/>
            </p:cNvSpPr>
            <p:nvPr userDrawn="1"/>
          </p:nvSpPr>
          <p:spPr bwMode="black">
            <a:xfrm>
              <a:off x="22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2" name="Rectangle 104"/>
            <p:cNvSpPr>
              <a:spLocks noChangeArrowheads="1"/>
            </p:cNvSpPr>
            <p:nvPr userDrawn="1"/>
          </p:nvSpPr>
          <p:spPr bwMode="black">
            <a:xfrm>
              <a:off x="235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3" name="Rectangle 105"/>
            <p:cNvSpPr>
              <a:spLocks noChangeArrowheads="1"/>
            </p:cNvSpPr>
            <p:nvPr userDrawn="1"/>
          </p:nvSpPr>
          <p:spPr bwMode="black">
            <a:xfrm>
              <a:off x="249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4" name="Rectangle 106"/>
            <p:cNvSpPr>
              <a:spLocks noChangeArrowheads="1"/>
            </p:cNvSpPr>
            <p:nvPr userDrawn="1"/>
          </p:nvSpPr>
          <p:spPr bwMode="black">
            <a:xfrm>
              <a:off x="262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5" name="Rectangle 107"/>
            <p:cNvSpPr>
              <a:spLocks noChangeArrowheads="1"/>
            </p:cNvSpPr>
            <p:nvPr userDrawn="1"/>
          </p:nvSpPr>
          <p:spPr bwMode="black">
            <a:xfrm>
              <a:off x="276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6" name="Rectangle 108"/>
            <p:cNvSpPr>
              <a:spLocks noChangeArrowheads="1"/>
            </p:cNvSpPr>
            <p:nvPr userDrawn="1"/>
          </p:nvSpPr>
          <p:spPr bwMode="black">
            <a:xfrm>
              <a:off x="289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7" name="Rectangle 109"/>
            <p:cNvSpPr>
              <a:spLocks noChangeArrowheads="1"/>
            </p:cNvSpPr>
            <p:nvPr userDrawn="1"/>
          </p:nvSpPr>
          <p:spPr bwMode="black">
            <a:xfrm>
              <a:off x="303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8" name="Rectangle 110"/>
            <p:cNvSpPr>
              <a:spLocks noChangeArrowheads="1"/>
            </p:cNvSpPr>
            <p:nvPr userDrawn="1"/>
          </p:nvSpPr>
          <p:spPr bwMode="black">
            <a:xfrm>
              <a:off x="317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9" name="Rectangle 111"/>
            <p:cNvSpPr>
              <a:spLocks noChangeArrowheads="1"/>
            </p:cNvSpPr>
            <p:nvPr userDrawn="1"/>
          </p:nvSpPr>
          <p:spPr bwMode="black">
            <a:xfrm>
              <a:off x="330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0" name="Rectangle 112"/>
            <p:cNvSpPr>
              <a:spLocks noChangeArrowheads="1"/>
            </p:cNvSpPr>
            <p:nvPr userDrawn="1"/>
          </p:nvSpPr>
          <p:spPr bwMode="black">
            <a:xfrm>
              <a:off x="344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1" name="Rectangle 113"/>
            <p:cNvSpPr>
              <a:spLocks noChangeArrowheads="1"/>
            </p:cNvSpPr>
            <p:nvPr userDrawn="1"/>
          </p:nvSpPr>
          <p:spPr bwMode="black">
            <a:xfrm>
              <a:off x="357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2" name="Rectangle 114"/>
            <p:cNvSpPr>
              <a:spLocks noChangeArrowheads="1"/>
            </p:cNvSpPr>
            <p:nvPr userDrawn="1"/>
          </p:nvSpPr>
          <p:spPr bwMode="black">
            <a:xfrm>
              <a:off x="371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3" name="Rectangle 115"/>
            <p:cNvSpPr>
              <a:spLocks noChangeArrowheads="1"/>
            </p:cNvSpPr>
            <p:nvPr userDrawn="1"/>
          </p:nvSpPr>
          <p:spPr bwMode="black">
            <a:xfrm>
              <a:off x="385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4" name="Rectangle 116"/>
            <p:cNvSpPr>
              <a:spLocks noChangeArrowheads="1"/>
            </p:cNvSpPr>
            <p:nvPr userDrawn="1"/>
          </p:nvSpPr>
          <p:spPr bwMode="black">
            <a:xfrm>
              <a:off x="398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5" name="Rectangle 117"/>
            <p:cNvSpPr>
              <a:spLocks noChangeArrowheads="1"/>
            </p:cNvSpPr>
            <p:nvPr userDrawn="1"/>
          </p:nvSpPr>
          <p:spPr bwMode="black">
            <a:xfrm>
              <a:off x="412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6" name="Rectangle 118"/>
            <p:cNvSpPr>
              <a:spLocks noChangeArrowheads="1"/>
            </p:cNvSpPr>
            <p:nvPr userDrawn="1"/>
          </p:nvSpPr>
          <p:spPr bwMode="black">
            <a:xfrm>
              <a:off x="425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7" name="Rectangle 119"/>
            <p:cNvSpPr>
              <a:spLocks noChangeArrowheads="1"/>
            </p:cNvSpPr>
            <p:nvPr userDrawn="1"/>
          </p:nvSpPr>
          <p:spPr bwMode="black">
            <a:xfrm>
              <a:off x="439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8" name="Rectangle 120"/>
            <p:cNvSpPr>
              <a:spLocks noChangeArrowheads="1"/>
            </p:cNvSpPr>
            <p:nvPr userDrawn="1"/>
          </p:nvSpPr>
          <p:spPr bwMode="black">
            <a:xfrm>
              <a:off x="453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9" name="Rectangle 121"/>
            <p:cNvSpPr>
              <a:spLocks noChangeArrowheads="1"/>
            </p:cNvSpPr>
            <p:nvPr userDrawn="1"/>
          </p:nvSpPr>
          <p:spPr bwMode="black">
            <a:xfrm>
              <a:off x="466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0" name="Rectangle 122"/>
            <p:cNvSpPr>
              <a:spLocks noChangeArrowheads="1"/>
            </p:cNvSpPr>
            <p:nvPr userDrawn="1"/>
          </p:nvSpPr>
          <p:spPr bwMode="black">
            <a:xfrm>
              <a:off x="480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1" name="Rectangle 123"/>
            <p:cNvSpPr>
              <a:spLocks noChangeArrowheads="1"/>
            </p:cNvSpPr>
            <p:nvPr userDrawn="1"/>
          </p:nvSpPr>
          <p:spPr bwMode="black">
            <a:xfrm>
              <a:off x="493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2" name="Rectangle 124"/>
            <p:cNvSpPr>
              <a:spLocks noChangeArrowheads="1"/>
            </p:cNvSpPr>
            <p:nvPr userDrawn="1"/>
          </p:nvSpPr>
          <p:spPr bwMode="black">
            <a:xfrm>
              <a:off x="50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3" name="Rectangle 125"/>
            <p:cNvSpPr>
              <a:spLocks noChangeArrowheads="1"/>
            </p:cNvSpPr>
            <p:nvPr userDrawn="1"/>
          </p:nvSpPr>
          <p:spPr bwMode="black">
            <a:xfrm>
              <a:off x="52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4" name="Rectangle 126"/>
            <p:cNvSpPr>
              <a:spLocks noChangeArrowheads="1"/>
            </p:cNvSpPr>
            <p:nvPr userDrawn="1"/>
          </p:nvSpPr>
          <p:spPr bwMode="black">
            <a:xfrm>
              <a:off x="53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5" name="Rectangle 127"/>
            <p:cNvSpPr>
              <a:spLocks noChangeArrowheads="1"/>
            </p:cNvSpPr>
            <p:nvPr userDrawn="1"/>
          </p:nvSpPr>
          <p:spPr bwMode="black">
            <a:xfrm>
              <a:off x="54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6" name="Rectangle 128"/>
            <p:cNvSpPr>
              <a:spLocks noChangeArrowheads="1"/>
            </p:cNvSpPr>
            <p:nvPr userDrawn="1"/>
          </p:nvSpPr>
          <p:spPr bwMode="black">
            <a:xfrm>
              <a:off x="56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grpSp>
      <p:cxnSp>
        <p:nvCxnSpPr>
          <p:cNvPr id="41" name="直接连接符 40"/>
          <p:cNvCxnSpPr/>
          <p:nvPr userDrawn="1"/>
        </p:nvCxnSpPr>
        <p:spPr bwMode="auto">
          <a:xfrm>
            <a:off x="1092200" y="6364288"/>
            <a:ext cx="7010400" cy="0"/>
          </a:xfrm>
          <a:prstGeom prst="line">
            <a:avLst/>
          </a:prstGeom>
          <a:solidFill>
            <a:schemeClr val="accent1"/>
          </a:solidFill>
          <a:ln w="63500" cap="flat" cmpd="sng" algn="ctr">
            <a:gradFill flip="none" rotWithShape="1">
              <a:gsLst>
                <a:gs pos="0">
                  <a:srgbClr val="0070C0"/>
                </a:gs>
                <a:gs pos="39999">
                  <a:srgbClr val="85C2FF"/>
                </a:gs>
                <a:gs pos="70000">
                  <a:srgbClr val="C4D6EB"/>
                </a:gs>
                <a:gs pos="100000">
                  <a:srgbClr val="FFEBFA"/>
                </a:gs>
              </a:gsLst>
              <a:path path="shape">
                <a:fillToRect l="50000" t="50000" r="50000" b="50000"/>
              </a:path>
              <a:tileRect/>
            </a:gra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954" r:id="rId1"/>
    <p:sldLayoutId id="2147483953" r:id="rId2"/>
    <p:sldLayoutId id="2147483952" r:id="rId3"/>
    <p:sldLayoutId id="2147483951" r:id="rId4"/>
    <p:sldLayoutId id="2147483950" r:id="rId5"/>
    <p:sldLayoutId id="2147483949" r:id="rId6"/>
    <p:sldLayoutId id="2147483948" r:id="rId7"/>
    <p:sldLayoutId id="2147483947" r:id="rId8"/>
    <p:sldLayoutId id="2147483946" r:id="rId9"/>
    <p:sldLayoutId id="2147483945" r:id="rId10"/>
    <p:sldLayoutId id="2147483944" r:id="rId11"/>
    <p:sldLayoutId id="2147483943" r:id="rId12"/>
    <p:sldLayoutId id="2147483955" r:id="rId13"/>
  </p:sldLayoutIdLst>
  <p:txStyles>
    <p:titleStyle>
      <a:lvl1pPr algn="l" rtl="0" eaLnBrk="0" fontAlgn="base" hangingPunct="0">
        <a:spcBef>
          <a:spcPct val="0"/>
        </a:spcBef>
        <a:spcAft>
          <a:spcPct val="0"/>
        </a:spcAft>
        <a:defRPr sz="3200" b="1">
          <a:solidFill>
            <a:srgbClr val="000099"/>
          </a:solidFill>
          <a:latin typeface="黑体" pitchFamily="2" charset="-122"/>
          <a:ea typeface="黑体" pitchFamily="2" charset="-122"/>
          <a:cs typeface="+mj-cs"/>
        </a:defRPr>
      </a:lvl1pPr>
      <a:lvl2pPr algn="l" rtl="0" eaLnBrk="0" fontAlgn="base" hangingPunct="0">
        <a:spcBef>
          <a:spcPct val="0"/>
        </a:spcBef>
        <a:spcAft>
          <a:spcPct val="0"/>
        </a:spcAft>
        <a:defRPr sz="3200" b="1">
          <a:solidFill>
            <a:srgbClr val="000099"/>
          </a:solidFill>
          <a:latin typeface="黑体" pitchFamily="2" charset="-122"/>
          <a:ea typeface="黑体" pitchFamily="2" charset="-122"/>
        </a:defRPr>
      </a:lvl2pPr>
      <a:lvl3pPr algn="l" rtl="0" eaLnBrk="0" fontAlgn="base" hangingPunct="0">
        <a:spcBef>
          <a:spcPct val="0"/>
        </a:spcBef>
        <a:spcAft>
          <a:spcPct val="0"/>
        </a:spcAft>
        <a:defRPr sz="3200" b="1">
          <a:solidFill>
            <a:srgbClr val="000099"/>
          </a:solidFill>
          <a:latin typeface="黑体" pitchFamily="2" charset="-122"/>
          <a:ea typeface="黑体" pitchFamily="2" charset="-122"/>
        </a:defRPr>
      </a:lvl3pPr>
      <a:lvl4pPr algn="l" rtl="0" eaLnBrk="0" fontAlgn="base" hangingPunct="0">
        <a:spcBef>
          <a:spcPct val="0"/>
        </a:spcBef>
        <a:spcAft>
          <a:spcPct val="0"/>
        </a:spcAft>
        <a:defRPr sz="3200" b="1">
          <a:solidFill>
            <a:srgbClr val="000099"/>
          </a:solidFill>
          <a:latin typeface="黑体" pitchFamily="2" charset="-122"/>
          <a:ea typeface="黑体" pitchFamily="2" charset="-122"/>
        </a:defRPr>
      </a:lvl4pPr>
      <a:lvl5pPr algn="l" rtl="0" eaLnBrk="0" fontAlgn="base" hangingPunct="0">
        <a:spcBef>
          <a:spcPct val="0"/>
        </a:spcBef>
        <a:spcAft>
          <a:spcPct val="0"/>
        </a:spcAft>
        <a:defRPr sz="3200" b="1">
          <a:solidFill>
            <a:srgbClr val="000099"/>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rgbClr val="000099"/>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rgbClr val="000099"/>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rgbClr val="000099"/>
          </a:solidFill>
          <a:latin typeface="黑体" pitchFamily="2" charset="-122"/>
          <a:ea typeface="黑体" pitchFamily="2" charset="-122"/>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rgbClr val="000099"/>
          </a:solidFill>
          <a:latin typeface="黑体" pitchFamily="2" charset="-122"/>
          <a:ea typeface="黑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rgbClr val="000099"/>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991" y="1385122"/>
            <a:ext cx="7505205" cy="1846659"/>
          </a:xfrm>
          <a:prstGeom prst="rect">
            <a:avLst/>
          </a:prstGeom>
          <a:noFill/>
        </p:spPr>
        <p:txBody>
          <a:bodyPr wrap="square" rtlCol="0">
            <a:spAutoFit/>
          </a:bodyPr>
          <a:lstStyle/>
          <a:p>
            <a:pPr algn="ctr">
              <a:lnSpc>
                <a:spcPct val="150000"/>
              </a:lnSpc>
            </a:pPr>
            <a:r>
              <a:rPr lang="en-US" altLang="zh-CN" sz="4000" b="1" dirty="0">
                <a:latin typeface="微软雅黑" panose="020B0503020204020204" pitchFamily="34" charset="-122"/>
                <a:ea typeface="微软雅黑" panose="020B0503020204020204" pitchFamily="34" charset="-122"/>
              </a:rPr>
              <a:t>JAVA</a:t>
            </a:r>
            <a:r>
              <a:rPr lang="zh-CN" altLang="en-US" sz="4000" b="1" dirty="0" smtClean="0">
                <a:latin typeface="微软雅黑" panose="020B0503020204020204" pitchFamily="34" charset="-122"/>
                <a:ea typeface="微软雅黑" panose="020B0503020204020204" pitchFamily="34" charset="-122"/>
              </a:rPr>
              <a:t>程序设计</a:t>
            </a:r>
            <a:endParaRPr lang="en-US" altLang="zh-CN" sz="4000" b="1" dirty="0">
              <a:latin typeface="微软雅黑" panose="020B0503020204020204" pitchFamily="34" charset="-122"/>
              <a:ea typeface="微软雅黑" panose="020B0503020204020204" pitchFamily="34" charset="-122"/>
            </a:endParaRPr>
          </a:p>
          <a:p>
            <a:pPr algn="ctr">
              <a:lnSpc>
                <a:spcPct val="150000"/>
              </a:lnSpc>
            </a:pPr>
            <a:r>
              <a:rPr lang="zh-CN" altLang="en-US" sz="3600" b="1" dirty="0" smtClean="0">
                <a:latin typeface="微软雅黑" panose="020B0503020204020204" pitchFamily="34" charset="-122"/>
                <a:ea typeface="微软雅黑" panose="020B0503020204020204" pitchFamily="34" charset="-122"/>
              </a:rPr>
              <a:t>第五章 类和对象（二）</a:t>
            </a:r>
            <a:endParaRPr lang="en-US" altLang="zh-CN" sz="36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829293" y="4091706"/>
            <a:ext cx="7505205" cy="954107"/>
          </a:xfrm>
          <a:prstGeom prst="rect">
            <a:avLst/>
          </a:prstGeom>
          <a:noFill/>
        </p:spPr>
        <p:txBody>
          <a:bodyPr wrap="square" rtlCol="0">
            <a:spAutoFit/>
          </a:bodyPr>
          <a:lstStyle/>
          <a:p>
            <a:pPr algn="ctr"/>
            <a:r>
              <a:rPr lang="zh-CN" altLang="en-US" sz="2800" dirty="0">
                <a:latin typeface="隶书" panose="02010509060101010101" pitchFamily="49" charset="-122"/>
                <a:ea typeface="隶书" panose="02010509060101010101" pitchFamily="49" charset="-122"/>
              </a:rPr>
              <a:t>计算机科学与技术学院</a:t>
            </a:r>
            <a:endParaRPr lang="en-US" altLang="zh-CN" sz="2800" dirty="0">
              <a:latin typeface="隶书" panose="02010509060101010101" pitchFamily="49" charset="-122"/>
              <a:ea typeface="隶书" panose="02010509060101010101" pitchFamily="49" charset="-122"/>
            </a:endParaRPr>
          </a:p>
          <a:p>
            <a:pPr algn="ctr"/>
            <a:r>
              <a:rPr lang="zh-CN" altLang="en-US" sz="2800" smtClean="0">
                <a:latin typeface="隶书" panose="02010509060101010101" pitchFamily="49" charset="-122"/>
                <a:ea typeface="隶书" panose="02010509060101010101" pitchFamily="49" charset="-122"/>
              </a:rPr>
              <a:t>余远 </a:t>
            </a:r>
            <a:r>
              <a:rPr lang="en-US" altLang="zh-CN" sz="2800" smtClean="0">
                <a:latin typeface="隶书" panose="02010509060101010101" pitchFamily="49" charset="-122"/>
                <a:ea typeface="隶书" panose="02010509060101010101" pitchFamily="49" charset="-122"/>
              </a:rPr>
              <a:t>15966588017</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xmlns="" val="421911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、引用类型的传值</a:t>
            </a:r>
            <a:endParaRPr lang="zh-CN" altLang="en-US" sz="2800" dirty="0">
              <a:latin typeface="楷体" panose="02010609060101010101" pitchFamily="49" charset="-122"/>
              <a:ea typeface="楷体" panose="02010609060101010101" pitchFamily="49" charset="-122"/>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8073" y="1787025"/>
            <a:ext cx="3075215" cy="47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4475" y="2208073"/>
            <a:ext cx="5513598" cy="2751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39"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19198" y="4752315"/>
            <a:ext cx="3990111" cy="20133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 name="直接连接符 2"/>
          <p:cNvCxnSpPr/>
          <p:nvPr/>
        </p:nvCxnSpPr>
        <p:spPr bwMode="auto">
          <a:xfrm>
            <a:off x="5708074" y="3269242"/>
            <a:ext cx="3075215"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xmlns="" val="2050990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8073" y="1787025"/>
            <a:ext cx="3075215" cy="47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2484" y="1433722"/>
            <a:ext cx="5575589" cy="35954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36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56209" y="4765964"/>
            <a:ext cx="3950018" cy="18811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62980" y="619614"/>
            <a:ext cx="4341234" cy="30279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353462" y="3425968"/>
            <a:ext cx="3429826" cy="3221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646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8073" y="1787025"/>
            <a:ext cx="3075215" cy="47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2484" y="1433722"/>
            <a:ext cx="5575589" cy="35954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36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56209" y="4765964"/>
            <a:ext cx="3950018" cy="18811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直接连接符 5"/>
          <p:cNvCxnSpPr/>
          <p:nvPr/>
        </p:nvCxnSpPr>
        <p:spPr bwMode="auto">
          <a:xfrm>
            <a:off x="5708073" y="4585855"/>
            <a:ext cx="3269672" cy="1385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xmlns="" val="1458930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cxnSp>
        <p:nvCxnSpPr>
          <p:cNvPr id="6" name="直接连接符 5"/>
          <p:cNvCxnSpPr/>
          <p:nvPr/>
        </p:nvCxnSpPr>
        <p:spPr bwMode="auto">
          <a:xfrm>
            <a:off x="5708073" y="4585855"/>
            <a:ext cx="3269672" cy="13854"/>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827" y="168851"/>
            <a:ext cx="6220781" cy="49019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68538" y="1937038"/>
            <a:ext cx="3075215" cy="47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91488" y="4599709"/>
            <a:ext cx="4336473" cy="21197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 name="直接连接符 2"/>
          <p:cNvCxnSpPr/>
          <p:nvPr/>
        </p:nvCxnSpPr>
        <p:spPr bwMode="auto">
          <a:xfrm>
            <a:off x="6151668" y="4724387"/>
            <a:ext cx="2909207"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xmlns="" val="3680264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、可变参数</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380172" y="2233183"/>
            <a:ext cx="8168083" cy="319472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zh-CN" sz="2800" dirty="0">
                <a:latin typeface="楷体" panose="02010609060101010101" pitchFamily="49" charset="-122"/>
                <a:ea typeface="楷体" panose="02010609060101010101" pitchFamily="49" charset="-122"/>
              </a:rPr>
              <a:t>可变参数是指在声明方法时不给出参数列表中从某项直至最后一项参数的名字和个数，但这些参数的类型必须相同</a:t>
            </a:r>
            <a:r>
              <a:rPr lang="zh-CN" altLang="zh-CN" sz="2800" dirty="0" smtClean="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indent="457200">
              <a:lnSpc>
                <a:spcPct val="120000"/>
              </a:lnSpc>
            </a:pPr>
            <a:r>
              <a:rPr lang="zh-CN" altLang="zh-CN" sz="2800" dirty="0" smtClean="0">
                <a:latin typeface="楷体" panose="02010609060101010101" pitchFamily="49" charset="-122"/>
                <a:ea typeface="楷体" panose="02010609060101010101" pitchFamily="49" charset="-122"/>
              </a:rPr>
              <a:t>可变</a:t>
            </a:r>
            <a:r>
              <a:rPr lang="zh-CN" altLang="zh-CN" sz="2800" dirty="0">
                <a:latin typeface="楷体" panose="02010609060101010101" pitchFamily="49" charset="-122"/>
                <a:ea typeface="楷体" panose="02010609060101010101" pitchFamily="49" charset="-122"/>
              </a:rPr>
              <a:t>参数使用“</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”表示若干个参数，这些参数的类型必须相同，最后一个参数必须是参数列表中的最后一个参数。</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549429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、可变参数</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380172" y="2233183"/>
            <a:ext cx="8168083"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solidFill>
                  <a:srgbClr val="0070C0"/>
                </a:solidFill>
                <a:latin typeface="楷体" panose="02010609060101010101" pitchFamily="49" charset="-122"/>
                <a:ea typeface="楷体" panose="02010609060101010101" pitchFamily="49" charset="-122"/>
              </a:rPr>
              <a:t>例：</a:t>
            </a:r>
            <a:r>
              <a:rPr lang="en-US" altLang="zh-CN" sz="2800" dirty="0">
                <a:solidFill>
                  <a:srgbClr val="0070C0"/>
                </a:solidFill>
                <a:latin typeface="楷体" panose="02010609060101010101" pitchFamily="49" charset="-122"/>
                <a:ea typeface="楷体" panose="02010609060101010101" pitchFamily="49" charset="-122"/>
              </a:rPr>
              <a:t>public void f(</a:t>
            </a:r>
            <a:r>
              <a:rPr lang="en-US" altLang="zh-CN" sz="2800" dirty="0" err="1">
                <a:solidFill>
                  <a:srgbClr val="0070C0"/>
                </a:solidFill>
                <a:latin typeface="楷体" panose="02010609060101010101" pitchFamily="49" charset="-122"/>
                <a:ea typeface="楷体" panose="02010609060101010101" pitchFamily="49" charset="-122"/>
              </a:rPr>
              <a:t>int</a:t>
            </a:r>
            <a:r>
              <a:rPr lang="en-US" altLang="zh-CN" sz="2800" dirty="0">
                <a:solidFill>
                  <a:srgbClr val="0070C0"/>
                </a:solidFill>
                <a:latin typeface="楷体" panose="02010609060101010101" pitchFamily="49" charset="-122"/>
                <a:ea typeface="楷体" panose="02010609060101010101" pitchFamily="49" charset="-122"/>
              </a:rPr>
              <a:t> … x)</a:t>
            </a:r>
          </a:p>
        </p:txBody>
      </p:sp>
      <p:sp>
        <p:nvSpPr>
          <p:cNvPr id="3" name="矩形 2"/>
          <p:cNvSpPr/>
          <p:nvPr/>
        </p:nvSpPr>
        <p:spPr>
          <a:xfrm>
            <a:off x="380172" y="2953526"/>
            <a:ext cx="8403117" cy="267765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这表明：</a:t>
            </a:r>
            <a:r>
              <a:rPr lang="zh-CN" altLang="zh-CN" sz="2800" dirty="0">
                <a:latin typeface="楷体" panose="02010609060101010101" pitchFamily="49" charset="-122"/>
                <a:ea typeface="楷体" panose="02010609060101010101" pitchFamily="49" charset="-122"/>
              </a:rPr>
              <a:t>方法</a:t>
            </a:r>
            <a:r>
              <a:rPr lang="en-US" altLang="zh-CN" sz="2800" dirty="0">
                <a:latin typeface="楷体" panose="02010609060101010101" pitchFamily="49" charset="-122"/>
                <a:ea typeface="楷体" panose="02010609060101010101" pitchFamily="49" charset="-122"/>
              </a:rPr>
              <a:t>f</a:t>
            </a:r>
            <a:r>
              <a:rPr lang="zh-CN" altLang="zh-CN" sz="2800" dirty="0">
                <a:latin typeface="楷体" panose="02010609060101010101" pitchFamily="49" charset="-122"/>
                <a:ea typeface="楷体" panose="02010609060101010101" pitchFamily="49" charset="-122"/>
              </a:rPr>
              <a:t>的参数列表中，从第</a:t>
            </a:r>
            <a:r>
              <a:rPr lang="en-US" altLang="zh-CN" sz="2800" dirty="0">
                <a:latin typeface="楷体" panose="02010609060101010101" pitchFamily="49" charset="-122"/>
                <a:ea typeface="楷体" panose="02010609060101010101" pitchFamily="49" charset="-122"/>
              </a:rPr>
              <a:t>1</a:t>
            </a:r>
            <a:r>
              <a:rPr lang="zh-CN" altLang="zh-CN" sz="2800" dirty="0">
                <a:latin typeface="楷体" panose="02010609060101010101" pitchFamily="49" charset="-122"/>
                <a:ea typeface="楷体" panose="02010609060101010101" pitchFamily="49" charset="-122"/>
              </a:rPr>
              <a:t>个至最后一个参数都是</a:t>
            </a:r>
            <a:r>
              <a:rPr lang="en-US" altLang="zh-CN" sz="2800" dirty="0" err="1">
                <a:latin typeface="楷体" panose="02010609060101010101" pitchFamily="49" charset="-122"/>
                <a:ea typeface="楷体" panose="02010609060101010101" pitchFamily="49" charset="-122"/>
              </a:rPr>
              <a:t>int</a:t>
            </a:r>
            <a:r>
              <a:rPr lang="zh-CN" altLang="zh-CN" sz="2800" dirty="0">
                <a:latin typeface="楷体" panose="02010609060101010101" pitchFamily="49" charset="-122"/>
                <a:ea typeface="楷体" panose="02010609060101010101" pitchFamily="49" charset="-122"/>
              </a:rPr>
              <a:t>型，但连续出现的</a:t>
            </a:r>
            <a:r>
              <a:rPr lang="en-US" altLang="zh-CN" sz="2800" dirty="0" err="1">
                <a:latin typeface="楷体" panose="02010609060101010101" pitchFamily="49" charset="-122"/>
                <a:ea typeface="楷体" panose="02010609060101010101" pitchFamily="49" charset="-122"/>
              </a:rPr>
              <a:t>int</a:t>
            </a:r>
            <a:r>
              <a:rPr lang="zh-CN" altLang="zh-CN" sz="2800" dirty="0">
                <a:latin typeface="楷体" panose="02010609060101010101" pitchFamily="49" charset="-122"/>
                <a:ea typeface="楷体" panose="02010609060101010101" pitchFamily="49" charset="-122"/>
              </a:rPr>
              <a:t>型参数的个数不确定</a:t>
            </a:r>
            <a:r>
              <a:rPr lang="zh-CN" altLang="zh-CN"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zh-CN" sz="2800" dirty="0" smtClean="0">
                <a:latin typeface="楷体" panose="02010609060101010101" pitchFamily="49" charset="-122"/>
                <a:ea typeface="楷体" panose="02010609060101010101" pitchFamily="49" charset="-122"/>
              </a:rPr>
              <a:t>称</a:t>
            </a:r>
            <a:r>
              <a:rPr lang="en-US" altLang="zh-CN" sz="2800" dirty="0">
                <a:latin typeface="楷体" panose="02010609060101010101" pitchFamily="49" charset="-122"/>
                <a:ea typeface="楷体" panose="02010609060101010101" pitchFamily="49" charset="-122"/>
              </a:rPr>
              <a:t>x</a:t>
            </a:r>
            <a:r>
              <a:rPr lang="zh-CN" altLang="zh-CN" sz="2800" dirty="0">
                <a:latin typeface="楷体" panose="02010609060101010101" pitchFamily="49" charset="-122"/>
                <a:ea typeface="楷体" panose="02010609060101010101" pitchFamily="49" charset="-122"/>
              </a:rPr>
              <a:t>是方法</a:t>
            </a:r>
            <a:r>
              <a:rPr lang="en-US" altLang="zh-CN" sz="2800" dirty="0">
                <a:latin typeface="楷体" panose="02010609060101010101" pitchFamily="49" charset="-122"/>
                <a:ea typeface="楷体" panose="02010609060101010101" pitchFamily="49" charset="-122"/>
              </a:rPr>
              <a:t>f</a:t>
            </a:r>
            <a:r>
              <a:rPr lang="zh-CN" altLang="zh-CN" sz="2800" dirty="0">
                <a:latin typeface="楷体" panose="02010609060101010101" pitchFamily="49" charset="-122"/>
                <a:ea typeface="楷体" panose="02010609060101010101" pitchFamily="49" charset="-122"/>
              </a:rPr>
              <a:t>的参数列表中的可变参数的</a:t>
            </a:r>
            <a:r>
              <a:rPr lang="zh-CN" altLang="zh-CN" sz="2800" dirty="0">
                <a:solidFill>
                  <a:srgbClr val="FF0000"/>
                </a:solidFill>
                <a:latin typeface="楷体" panose="02010609060101010101" pitchFamily="49" charset="-122"/>
                <a:ea typeface="楷体" panose="02010609060101010101" pitchFamily="49" charset="-122"/>
              </a:rPr>
              <a:t>“参数代表”</a:t>
            </a:r>
            <a:r>
              <a:rPr lang="zh-CN" altLang="zh-CN"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184069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、可变参数</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380172" y="2233183"/>
            <a:ext cx="8168083"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solidFill>
                  <a:srgbClr val="0070C0"/>
                </a:solidFill>
                <a:latin typeface="楷体" panose="02010609060101010101" pitchFamily="49" charset="-122"/>
                <a:ea typeface="楷体" panose="02010609060101010101" pitchFamily="49" charset="-122"/>
              </a:rPr>
              <a:t>例：</a:t>
            </a:r>
            <a:r>
              <a:rPr lang="en-US" altLang="zh-CN" sz="2800" dirty="0">
                <a:solidFill>
                  <a:srgbClr val="0070C0"/>
                </a:solidFill>
                <a:latin typeface="楷体" panose="02010609060101010101" pitchFamily="49" charset="-122"/>
                <a:ea typeface="楷体" panose="02010609060101010101" pitchFamily="49" charset="-122"/>
              </a:rPr>
              <a:t>public void </a:t>
            </a:r>
            <a:r>
              <a:rPr lang="en-US" altLang="zh-CN" sz="2800" dirty="0" smtClean="0">
                <a:solidFill>
                  <a:srgbClr val="0070C0"/>
                </a:solidFill>
                <a:latin typeface="楷体" panose="02010609060101010101" pitchFamily="49" charset="-122"/>
                <a:ea typeface="楷体" panose="02010609060101010101" pitchFamily="49" charset="-122"/>
              </a:rPr>
              <a:t>g(double </a:t>
            </a:r>
            <a:r>
              <a:rPr lang="en-US" altLang="zh-CN" sz="2800" dirty="0" err="1" smtClean="0">
                <a:solidFill>
                  <a:srgbClr val="0070C0"/>
                </a:solidFill>
                <a:latin typeface="楷体" panose="02010609060101010101" pitchFamily="49" charset="-122"/>
                <a:ea typeface="楷体" panose="02010609060101010101" pitchFamily="49" charset="-122"/>
              </a:rPr>
              <a:t>a,int</a:t>
            </a:r>
            <a:r>
              <a:rPr lang="en-US" altLang="zh-CN" sz="2800" dirty="0" smtClean="0">
                <a:solidFill>
                  <a:srgbClr val="0070C0"/>
                </a:solidFill>
                <a:latin typeface="楷体" panose="02010609060101010101" pitchFamily="49" charset="-122"/>
                <a:ea typeface="楷体" panose="02010609060101010101" pitchFamily="49" charset="-122"/>
              </a:rPr>
              <a:t> </a:t>
            </a:r>
            <a:r>
              <a:rPr lang="en-US" altLang="zh-CN" sz="2800" dirty="0">
                <a:solidFill>
                  <a:srgbClr val="0070C0"/>
                </a:solidFill>
                <a:latin typeface="楷体" panose="02010609060101010101" pitchFamily="49" charset="-122"/>
                <a:ea typeface="楷体" panose="02010609060101010101" pitchFamily="49" charset="-122"/>
              </a:rPr>
              <a:t>… x)</a:t>
            </a:r>
          </a:p>
        </p:txBody>
      </p:sp>
      <p:sp>
        <p:nvSpPr>
          <p:cNvPr id="3" name="矩形 2"/>
          <p:cNvSpPr/>
          <p:nvPr/>
        </p:nvSpPr>
        <p:spPr>
          <a:xfrm>
            <a:off x="380172" y="2953526"/>
            <a:ext cx="8583719" cy="371178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这表明：方法</a:t>
            </a:r>
            <a:r>
              <a:rPr lang="en-US" altLang="zh-CN" sz="2800" dirty="0">
                <a:latin typeface="楷体" panose="02010609060101010101" pitchFamily="49" charset="-122"/>
                <a:ea typeface="楷体" panose="02010609060101010101" pitchFamily="49" charset="-122"/>
              </a:rPr>
              <a:t>g</a:t>
            </a:r>
            <a:r>
              <a:rPr lang="zh-CN" altLang="en-US" sz="2800" dirty="0">
                <a:latin typeface="楷体" panose="02010609060101010101" pitchFamily="49" charset="-122"/>
                <a:ea typeface="楷体" panose="02010609060101010101" pitchFamily="49" charset="-122"/>
              </a:rPr>
              <a:t>的参数列表中，第</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个参数是</a:t>
            </a:r>
            <a:r>
              <a:rPr lang="en-US" altLang="zh-CN" sz="2800" dirty="0">
                <a:latin typeface="楷体" panose="02010609060101010101" pitchFamily="49" charset="-122"/>
                <a:ea typeface="楷体" panose="02010609060101010101" pitchFamily="49" charset="-122"/>
              </a:rPr>
              <a:t>double</a:t>
            </a:r>
            <a:r>
              <a:rPr lang="zh-CN" altLang="en-US" sz="2800" dirty="0">
                <a:latin typeface="楷体" panose="02010609060101010101" pitchFamily="49" charset="-122"/>
                <a:ea typeface="楷体" panose="02010609060101010101" pitchFamily="49" charset="-122"/>
              </a:rPr>
              <a:t>型，第</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个至最后一个参数是</a:t>
            </a:r>
            <a:r>
              <a:rPr lang="en-US" altLang="zh-CN" sz="2800" dirty="0" err="1">
                <a:latin typeface="楷体" panose="02010609060101010101" pitchFamily="49" charset="-122"/>
                <a:ea typeface="楷体" panose="02010609060101010101" pitchFamily="49" charset="-122"/>
              </a:rPr>
              <a:t>int</a:t>
            </a:r>
            <a:r>
              <a:rPr lang="zh-CN" altLang="en-US" sz="2800" dirty="0">
                <a:latin typeface="楷体" panose="02010609060101010101" pitchFamily="49" charset="-122"/>
                <a:ea typeface="楷体" panose="02010609060101010101" pitchFamily="49" charset="-122"/>
              </a:rPr>
              <a:t>型，但连续出现的</a:t>
            </a:r>
            <a:r>
              <a:rPr lang="en-US" altLang="zh-CN" sz="2800" dirty="0" err="1">
                <a:latin typeface="楷体" panose="02010609060101010101" pitchFamily="49" charset="-122"/>
                <a:ea typeface="楷体" panose="02010609060101010101" pitchFamily="49" charset="-122"/>
              </a:rPr>
              <a:t>int</a:t>
            </a:r>
            <a:r>
              <a:rPr lang="zh-CN" altLang="en-US" sz="2800" dirty="0">
                <a:latin typeface="楷体" panose="02010609060101010101" pitchFamily="49" charset="-122"/>
                <a:ea typeface="楷体" panose="02010609060101010101" pitchFamily="49" charset="-122"/>
              </a:rPr>
              <a:t>型参数的个数不确定</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称</a:t>
            </a:r>
            <a:r>
              <a:rPr lang="en-US" altLang="zh-CN" sz="2800" dirty="0">
                <a:latin typeface="楷体" panose="02010609060101010101" pitchFamily="49" charset="-122"/>
                <a:ea typeface="楷体" panose="02010609060101010101" pitchFamily="49" charset="-122"/>
              </a:rPr>
              <a:t>x</a:t>
            </a:r>
            <a:r>
              <a:rPr lang="zh-CN" altLang="en-US" sz="2800" dirty="0">
                <a:latin typeface="楷体" panose="02010609060101010101" pitchFamily="49" charset="-122"/>
                <a:ea typeface="楷体" panose="02010609060101010101" pitchFamily="49" charset="-122"/>
              </a:rPr>
              <a:t>是方法</a:t>
            </a:r>
            <a:r>
              <a:rPr lang="en-US" altLang="zh-CN" sz="2800" dirty="0">
                <a:latin typeface="楷体" panose="02010609060101010101" pitchFamily="49" charset="-122"/>
                <a:ea typeface="楷体" panose="02010609060101010101" pitchFamily="49" charset="-122"/>
              </a:rPr>
              <a:t>g</a:t>
            </a:r>
            <a:r>
              <a:rPr lang="zh-CN" altLang="en-US" sz="2800" dirty="0">
                <a:latin typeface="楷体" panose="02010609060101010101" pitchFamily="49" charset="-122"/>
                <a:ea typeface="楷体" panose="02010609060101010101" pitchFamily="49" charset="-122"/>
              </a:rPr>
              <a:t>的参数列表中的可变参数的“参数代表”</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参数</a:t>
            </a:r>
            <a:r>
              <a:rPr lang="zh-CN" altLang="en-US" sz="2800" dirty="0">
                <a:latin typeface="楷体" panose="02010609060101010101" pitchFamily="49" charset="-122"/>
                <a:ea typeface="楷体" panose="02010609060101010101" pitchFamily="49" charset="-122"/>
              </a:rPr>
              <a:t>代表可以通过下标运算来表示参数列表中的具体参数，</a:t>
            </a:r>
            <a:r>
              <a:rPr lang="zh-CN" altLang="en-US" sz="2800" dirty="0" smtClean="0">
                <a:latin typeface="楷体" panose="02010609060101010101" pitchFamily="49" charset="-122"/>
                <a:ea typeface="楷体" panose="02010609060101010101" pitchFamily="49" charset="-122"/>
              </a:rPr>
              <a:t>如</a:t>
            </a:r>
            <a:r>
              <a:rPr lang="en-US" altLang="zh-CN" sz="2800" dirty="0" smtClean="0">
                <a:latin typeface="楷体" panose="02010609060101010101" pitchFamily="49" charset="-122"/>
                <a:ea typeface="楷体" panose="02010609060101010101" pitchFamily="49" charset="-122"/>
              </a:rPr>
              <a:t>x[0],x[1]</a:t>
            </a:r>
            <a:r>
              <a:rPr lang="zh-CN" altLang="en-US" sz="2800" dirty="0" smtClean="0">
                <a:latin typeface="楷体" panose="02010609060101010101" pitchFamily="49" charset="-122"/>
                <a:ea typeface="楷体" panose="02010609060101010101" pitchFamily="49" charset="-122"/>
              </a:rPr>
              <a:t>表示方法</a:t>
            </a:r>
            <a:r>
              <a:rPr lang="en-US" altLang="zh-CN" sz="2800" dirty="0" smtClean="0">
                <a:latin typeface="楷体" panose="02010609060101010101" pitchFamily="49" charset="-122"/>
                <a:ea typeface="楷体" panose="02010609060101010101" pitchFamily="49" charset="-122"/>
              </a:rPr>
              <a:t>g</a:t>
            </a:r>
            <a:r>
              <a:rPr lang="zh-CN" altLang="en-US" sz="2800" dirty="0" smtClean="0">
                <a:latin typeface="楷体" panose="02010609060101010101" pitchFamily="49" charset="-122"/>
                <a:ea typeface="楷体" panose="02010609060101010101" pitchFamily="49" charset="-122"/>
              </a:rPr>
              <a:t>的第二、三个参数。</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182185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、可变参数</a:t>
            </a:r>
            <a:endParaRPr lang="zh-CN" altLang="en-US" sz="2800" dirty="0">
              <a:latin typeface="楷体" panose="02010609060101010101" pitchFamily="49" charset="-122"/>
              <a:ea typeface="楷体" panose="02010609060101010101" pitchFamily="49" charset="-122"/>
            </a:endParaRPr>
          </a:p>
        </p:txBody>
      </p:sp>
      <p:sp>
        <p:nvSpPr>
          <p:cNvPr id="3" name="矩形 2"/>
          <p:cNvSpPr/>
          <p:nvPr/>
        </p:nvSpPr>
        <p:spPr>
          <a:xfrm>
            <a:off x="380172" y="2302362"/>
            <a:ext cx="8583719" cy="112646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对于相同类型的参数，但是参数的个数需要灵活的变化，就可以使用参数代表的方法。</a:t>
            </a:r>
            <a:endParaRPr lang="zh-CN" altLang="en-US" sz="2800" dirty="0">
              <a:latin typeface="楷体" panose="02010609060101010101" pitchFamily="49" charset="-122"/>
              <a:ea typeface="楷体" panose="02010609060101010101" pitchFamily="49" charset="-122"/>
            </a:endParaRP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3947" y="3693102"/>
            <a:ext cx="3800853" cy="23777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41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93612" y="3582266"/>
            <a:ext cx="4489677" cy="29719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椭圆 4"/>
          <p:cNvSpPr/>
          <p:nvPr/>
        </p:nvSpPr>
        <p:spPr bwMode="auto">
          <a:xfrm>
            <a:off x="1771027" y="4696691"/>
            <a:ext cx="886691" cy="371563"/>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7" name="椭圆 6"/>
          <p:cNvSpPr/>
          <p:nvPr/>
        </p:nvSpPr>
        <p:spPr bwMode="auto">
          <a:xfrm>
            <a:off x="1632481" y="3879271"/>
            <a:ext cx="1470937" cy="4987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839239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、可变参数</a:t>
            </a:r>
            <a:endParaRPr lang="zh-CN" altLang="en-US" sz="2800" dirty="0">
              <a:latin typeface="楷体" panose="02010609060101010101" pitchFamily="49" charset="-122"/>
              <a:ea typeface="楷体" panose="02010609060101010101" pitchFamily="49" charset="-122"/>
            </a:endParaRPr>
          </a:p>
        </p:txBody>
      </p:sp>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93612" y="4094901"/>
            <a:ext cx="4489677" cy="24721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5938" y="4190195"/>
            <a:ext cx="3711044" cy="21136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椭圆 1"/>
          <p:cNvSpPr/>
          <p:nvPr/>
        </p:nvSpPr>
        <p:spPr bwMode="auto">
          <a:xfrm>
            <a:off x="665018" y="4824452"/>
            <a:ext cx="3379212" cy="96676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a:xfrm>
            <a:off x="366317" y="2219232"/>
            <a:ext cx="8583719" cy="157485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提供了增强的</a:t>
            </a:r>
            <a:r>
              <a:rPr lang="en-US" altLang="zh-CN" sz="2800" dirty="0" smtClean="0">
                <a:latin typeface="楷体" panose="02010609060101010101" pitchFamily="49" charset="-122"/>
                <a:ea typeface="楷体" panose="02010609060101010101" pitchFamily="49" charset="-122"/>
              </a:rPr>
              <a:t>for</a:t>
            </a:r>
            <a:r>
              <a:rPr lang="zh-CN" altLang="en-US" sz="2800" dirty="0" smtClean="0">
                <a:latin typeface="楷体" panose="02010609060101010101" pitchFamily="49" charset="-122"/>
                <a:ea typeface="楷体" panose="02010609060101010101" pitchFamily="49" charset="-122"/>
              </a:rPr>
              <a:t>语句，允许按照如下方式，使用</a:t>
            </a:r>
            <a:r>
              <a:rPr lang="en-US" altLang="zh-CN" sz="2800" dirty="0" smtClean="0">
                <a:latin typeface="楷体" panose="02010609060101010101" pitchFamily="49" charset="-122"/>
                <a:ea typeface="楷体" panose="02010609060101010101" pitchFamily="49" charset="-122"/>
              </a:rPr>
              <a:t>for</a:t>
            </a:r>
            <a:r>
              <a:rPr lang="zh-CN" altLang="en-US" sz="2800" dirty="0" smtClean="0">
                <a:latin typeface="楷体" panose="02010609060101010101" pitchFamily="49" charset="-122"/>
                <a:ea typeface="楷体" panose="02010609060101010101" pitchFamily="49" charset="-122"/>
              </a:rPr>
              <a:t>语句遍历超参数代表所代表的参数：</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for(</a:t>
            </a:r>
            <a:r>
              <a:rPr lang="zh-CN" altLang="en-US" sz="2800" dirty="0" smtClean="0">
                <a:latin typeface="楷体" panose="02010609060101010101" pitchFamily="49" charset="-122"/>
                <a:ea typeface="楷体" panose="02010609060101010101" pitchFamily="49" charset="-122"/>
              </a:rPr>
              <a:t>声明循环变量：参数代表</a:t>
            </a:r>
            <a:r>
              <a:rPr lang="en-US" altLang="zh-CN"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273797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254349"/>
            <a:ext cx="6678258" cy="3170099"/>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参数传值</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实例成员与类成员</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a:solidFill>
                  <a:srgbClr val="000000"/>
                </a:solidFill>
                <a:latin typeface="华文新魏" panose="02010800040101010101" pitchFamily="2" charset="-122"/>
                <a:ea typeface="华文新魏" panose="02010800040101010101" pitchFamily="2" charset="-122"/>
              </a:rPr>
              <a:t>This</a:t>
            </a:r>
            <a:r>
              <a:rPr lang="zh-CN" altLang="en-US" sz="3200" dirty="0" smtClean="0">
                <a:solidFill>
                  <a:srgbClr val="000000"/>
                </a:solidFill>
                <a:latin typeface="华文新魏" panose="02010800040101010101" pitchFamily="2" charset="-122"/>
                <a:ea typeface="华文新魏" panose="02010800040101010101" pitchFamily="2" charset="-122"/>
              </a:rPr>
              <a:t>关键字</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方法的重载与多态</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对象的组合</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69952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课程要求</a:t>
            </a:r>
            <a:endParaRPr lang="zh-CN" altLang="en-US" dirty="0"/>
          </a:p>
        </p:txBody>
      </p:sp>
      <p:sp>
        <p:nvSpPr>
          <p:cNvPr id="5" name="矩形 4"/>
          <p:cNvSpPr/>
          <p:nvPr/>
        </p:nvSpPr>
        <p:spPr>
          <a:xfrm>
            <a:off x="389610" y="1670540"/>
            <a:ext cx="8372426" cy="3570208"/>
          </a:xfrm>
          <a:prstGeom prst="rect">
            <a:avLst/>
          </a:prstGeom>
        </p:spPr>
        <p:txBody>
          <a:bodyPr wrap="square">
            <a:spAutoFit/>
          </a:bodyPr>
          <a:lstStyle/>
          <a:p>
            <a:pPr marL="342900" indent="-342900">
              <a:spcBef>
                <a:spcPts val="12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、学会参数的传递方法，并学会使用可变参数方法进行参数传递；</a:t>
            </a:r>
            <a:endParaRPr lang="en-US" altLang="zh-CN" sz="2800" dirty="0" smtClean="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、学会</a:t>
            </a:r>
            <a:r>
              <a:rPr lang="en-US" altLang="zh-CN" sz="2800" dirty="0" smtClean="0">
                <a:latin typeface="楷体" panose="02010609060101010101" pitchFamily="49" charset="-122"/>
                <a:ea typeface="楷体" panose="02010609060101010101" pitchFamily="49" charset="-122"/>
              </a:rPr>
              <a:t>static</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this</a:t>
            </a:r>
            <a:r>
              <a:rPr lang="zh-CN" altLang="en-US" sz="2800" dirty="0" smtClean="0">
                <a:latin typeface="楷体" panose="02010609060101010101" pitchFamily="49" charset="-122"/>
                <a:ea typeface="楷体" panose="02010609060101010101" pitchFamily="49" charset="-122"/>
              </a:rPr>
              <a:t>关键字的使用方法，能够正确掌握实例成员和类成员的使用方法和区别；</a:t>
            </a:r>
            <a:endParaRPr lang="en-US" altLang="zh-CN" sz="2800" dirty="0" smtClean="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、能够学会方法重载的编程方法；</a:t>
            </a:r>
            <a:endParaRPr lang="en-US" altLang="zh-CN" sz="2800" dirty="0" smtClean="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、了解对象的组合、关联关系和依赖关系，及关系的</a:t>
            </a:r>
            <a:r>
              <a:rPr lang="en-US" altLang="zh-CN" sz="2800" dirty="0" smtClean="0">
                <a:latin typeface="楷体" panose="02010609060101010101" pitchFamily="49" charset="-122"/>
                <a:ea typeface="楷体" panose="02010609060101010101" pitchFamily="49" charset="-122"/>
              </a:rPr>
              <a:t>UML</a:t>
            </a:r>
            <a:r>
              <a:rPr lang="zh-CN" altLang="en-US" sz="2800" dirty="0" smtClean="0">
                <a:latin typeface="楷体" panose="02010609060101010101" pitchFamily="49" charset="-122"/>
                <a:ea typeface="楷体" panose="02010609060101010101" pitchFamily="49" charset="-122"/>
              </a:rPr>
              <a:t>类图的表示方法。</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056866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9" name="矩形 8"/>
          <p:cNvSpPr/>
          <p:nvPr/>
        </p:nvSpPr>
        <p:spPr>
          <a:xfrm>
            <a:off x="242612" y="1392740"/>
            <a:ext cx="8583719" cy="18158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a:latin typeface="楷体" panose="02010609060101010101" pitchFamily="49" charset="-122"/>
                <a:ea typeface="楷体" panose="02010609060101010101" pitchFamily="49" charset="-122"/>
              </a:rPr>
              <a:t>在类中，使用 </a:t>
            </a:r>
            <a:r>
              <a:rPr lang="en-US" altLang="zh-CN" sz="2800" dirty="0">
                <a:latin typeface="楷体" panose="02010609060101010101" pitchFamily="49" charset="-122"/>
                <a:ea typeface="楷体" panose="02010609060101010101" pitchFamily="49" charset="-122"/>
              </a:rPr>
              <a:t>static </a:t>
            </a:r>
            <a:r>
              <a:rPr lang="zh-CN" altLang="en-US" sz="2800" dirty="0">
                <a:latin typeface="楷体" panose="02010609060101010101" pitchFamily="49" charset="-122"/>
                <a:ea typeface="楷体" panose="02010609060101010101" pitchFamily="49" charset="-122"/>
              </a:rPr>
              <a:t>关键字</a:t>
            </a:r>
            <a:r>
              <a:rPr lang="zh-CN" altLang="en-US" sz="2800" dirty="0" smtClean="0">
                <a:latin typeface="楷体" panose="02010609060101010101" pitchFamily="49" charset="-122"/>
                <a:ea typeface="楷体" panose="02010609060101010101" pitchFamily="49" charset="-122"/>
              </a:rPr>
              <a:t>修饰的叫做类成员（静态成员），类成员有</a:t>
            </a:r>
            <a:r>
              <a:rPr lang="zh-CN" altLang="en-US" sz="2800" dirty="0" smtClean="0">
                <a:solidFill>
                  <a:srgbClr val="FF0000"/>
                </a:solidFill>
                <a:latin typeface="楷体" panose="02010609060101010101" pitchFamily="49" charset="-122"/>
                <a:ea typeface="楷体" panose="02010609060101010101" pitchFamily="49" charset="-122"/>
              </a:rPr>
              <a:t>类变量</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也可以</a:t>
            </a:r>
            <a:r>
              <a:rPr lang="zh-CN" altLang="en-US" sz="2800" dirty="0" smtClean="0">
                <a:latin typeface="楷体" panose="02010609060101010101" pitchFamily="49" charset="-122"/>
                <a:ea typeface="楷体" panose="02010609060101010101" pitchFamily="49" charset="-122"/>
              </a:rPr>
              <a:t>称为</a:t>
            </a:r>
            <a:r>
              <a:rPr lang="zh-CN" altLang="en-US" sz="2800" dirty="0">
                <a:solidFill>
                  <a:srgbClr val="FF0000"/>
                </a:solidFill>
                <a:latin typeface="楷体" panose="02010609060101010101" pitchFamily="49" charset="-122"/>
                <a:ea typeface="楷体" panose="02010609060101010101" pitchFamily="49" charset="-122"/>
              </a:rPr>
              <a:t>静态变量</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常量称为静态</a:t>
            </a:r>
            <a:r>
              <a:rPr lang="zh-CN" altLang="en-US" sz="2800" dirty="0" smtClean="0">
                <a:latin typeface="楷体" panose="02010609060101010101" pitchFamily="49" charset="-122"/>
                <a:ea typeface="楷体" panose="02010609060101010101" pitchFamily="49" charset="-122"/>
              </a:rPr>
              <a:t>常量；</a:t>
            </a:r>
            <a:r>
              <a:rPr lang="zh-CN" altLang="en-US" sz="2800" dirty="0">
                <a:latin typeface="楷体" panose="02010609060101010101" pitchFamily="49" charset="-122"/>
                <a:ea typeface="楷体" panose="02010609060101010101" pitchFamily="49" charset="-122"/>
              </a:rPr>
              <a:t>还有</a:t>
            </a:r>
            <a:r>
              <a:rPr lang="zh-CN" altLang="en-US" sz="2800" dirty="0" smtClean="0">
                <a:solidFill>
                  <a:srgbClr val="FF0000"/>
                </a:solidFill>
                <a:latin typeface="楷体" panose="02010609060101010101" pitchFamily="49" charset="-122"/>
                <a:ea typeface="楷体" panose="02010609060101010101" pitchFamily="49" charset="-122"/>
              </a:rPr>
              <a:t>类方法</a:t>
            </a:r>
            <a:r>
              <a:rPr lang="zh-CN" altLang="en-US" sz="2800" dirty="0" smtClean="0">
                <a:latin typeface="楷体" panose="02010609060101010101" pitchFamily="49" charset="-122"/>
                <a:ea typeface="楷体" panose="02010609060101010101" pitchFamily="49" charset="-122"/>
              </a:rPr>
              <a:t>，或</a:t>
            </a:r>
            <a:r>
              <a:rPr lang="zh-CN" altLang="en-US" sz="2800" dirty="0">
                <a:latin typeface="楷体" panose="02010609060101010101" pitchFamily="49" charset="-122"/>
                <a:ea typeface="楷体" panose="02010609060101010101" pitchFamily="49" charset="-122"/>
              </a:rPr>
              <a:t>称为</a:t>
            </a:r>
            <a:r>
              <a:rPr lang="zh-CN" altLang="en-US" sz="2800" dirty="0" smtClean="0">
                <a:solidFill>
                  <a:srgbClr val="FF0000"/>
                </a:solidFill>
                <a:latin typeface="楷体" panose="02010609060101010101" pitchFamily="49" charset="-122"/>
                <a:ea typeface="楷体" panose="02010609060101010101" pitchFamily="49" charset="-122"/>
              </a:rPr>
              <a:t>静态</a:t>
            </a:r>
            <a:r>
              <a:rPr lang="zh-CN" altLang="en-US" sz="2800" dirty="0">
                <a:solidFill>
                  <a:srgbClr val="FF0000"/>
                </a:solidFill>
                <a:latin typeface="楷体" panose="02010609060101010101" pitchFamily="49" charset="-122"/>
                <a:ea typeface="楷体" panose="02010609060101010101" pitchFamily="49" charset="-122"/>
              </a:rPr>
              <a:t>方法</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类成员</a:t>
            </a:r>
            <a:r>
              <a:rPr lang="zh-CN" altLang="en-US" sz="2800" dirty="0" smtClean="0">
                <a:latin typeface="楷体" panose="02010609060101010101" pitchFamily="49" charset="-122"/>
                <a:ea typeface="楷体" panose="02010609060101010101" pitchFamily="49" charset="-122"/>
              </a:rPr>
              <a:t>归整</a:t>
            </a:r>
            <a:r>
              <a:rPr lang="zh-CN" altLang="en-US" sz="2800" dirty="0">
                <a:latin typeface="楷体" panose="02010609060101010101" pitchFamily="49" charset="-122"/>
                <a:ea typeface="楷体" panose="02010609060101010101" pitchFamily="49" charset="-122"/>
              </a:rPr>
              <a:t>个类所有。</a:t>
            </a:r>
          </a:p>
        </p:txBody>
      </p:sp>
      <p:sp>
        <p:nvSpPr>
          <p:cNvPr id="8" name="矩形 7"/>
          <p:cNvSpPr/>
          <p:nvPr/>
        </p:nvSpPr>
        <p:spPr>
          <a:xfrm>
            <a:off x="242612" y="3352792"/>
            <a:ext cx="8583719" cy="105779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成员变量可细分为：类变量和实例变量；</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类中的方法也可以细分为：类方法和实例方法。</a:t>
            </a:r>
            <a:endParaRPr lang="zh-CN" altLang="en-US" sz="2800" dirty="0">
              <a:latin typeface="楷体" panose="02010609060101010101" pitchFamily="49" charset="-122"/>
              <a:ea typeface="楷体" panose="02010609060101010101" pitchFamily="49" charset="-122"/>
            </a:endParaRPr>
          </a:p>
        </p:txBody>
      </p:sp>
      <p:sp>
        <p:nvSpPr>
          <p:cNvPr id="3" name="矩形 2"/>
          <p:cNvSpPr/>
          <p:nvPr/>
        </p:nvSpPr>
        <p:spPr>
          <a:xfrm>
            <a:off x="242611" y="4482457"/>
            <a:ext cx="8583719" cy="18158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a:latin typeface="楷体" panose="02010609060101010101" pitchFamily="49" charset="-122"/>
                <a:ea typeface="楷体" panose="02010609060101010101" pitchFamily="49" charset="-122"/>
              </a:rPr>
              <a:t>静态成员不依赖于类的</a:t>
            </a:r>
            <a:r>
              <a:rPr lang="zh-CN" altLang="en-US" sz="2800" dirty="0" smtClean="0">
                <a:latin typeface="楷体" panose="02010609060101010101" pitchFamily="49" charset="-122"/>
                <a:ea typeface="楷体" panose="02010609060101010101" pitchFamily="49" charset="-122"/>
              </a:rPr>
              <a:t>特定实体，</a:t>
            </a:r>
            <a:r>
              <a:rPr lang="zh-CN" altLang="en-US" sz="2800" dirty="0">
                <a:latin typeface="楷体" panose="02010609060101010101" pitchFamily="49" charset="-122"/>
                <a:ea typeface="楷体" panose="02010609060101010101" pitchFamily="49" charset="-122"/>
              </a:rPr>
              <a:t>被类的</a:t>
            </a:r>
            <a:r>
              <a:rPr lang="zh-CN" altLang="en-US" sz="2800" dirty="0" smtClean="0">
                <a:latin typeface="楷体" panose="02010609060101010101" pitchFamily="49" charset="-122"/>
                <a:ea typeface="楷体" panose="02010609060101010101" pitchFamily="49" charset="-122"/>
              </a:rPr>
              <a:t>所有</a:t>
            </a:r>
            <a:r>
              <a:rPr lang="zh-CN" altLang="en-US" sz="2800" dirty="0">
                <a:latin typeface="楷体" panose="02010609060101010101" pitchFamily="49" charset="-122"/>
                <a:ea typeface="楷体" panose="02010609060101010101" pitchFamily="49" charset="-122"/>
              </a:rPr>
              <a:t>实体</a:t>
            </a:r>
            <a:r>
              <a:rPr lang="zh-CN" altLang="en-US" sz="2800" dirty="0" smtClean="0">
                <a:latin typeface="楷体" panose="02010609060101010101" pitchFamily="49" charset="-122"/>
                <a:ea typeface="楷体" panose="02010609060101010101" pitchFamily="49" charset="-122"/>
              </a:rPr>
              <a:t>共享</a:t>
            </a:r>
            <a:r>
              <a:rPr lang="zh-CN" altLang="en-US" sz="2800" dirty="0">
                <a:latin typeface="楷体" panose="02010609060101010101" pitchFamily="49" charset="-122"/>
                <a:ea typeface="楷体" panose="02010609060101010101" pitchFamily="49" charset="-122"/>
              </a:rPr>
              <a:t>，就是说 </a:t>
            </a:r>
            <a:r>
              <a:rPr lang="en-US" altLang="zh-CN" sz="2800" dirty="0">
                <a:latin typeface="楷体" panose="02010609060101010101" pitchFamily="49" charset="-122"/>
                <a:ea typeface="楷体" panose="02010609060101010101" pitchFamily="49" charset="-122"/>
              </a:rPr>
              <a:t>static </a:t>
            </a:r>
            <a:r>
              <a:rPr lang="zh-CN" altLang="en-US" sz="2800" dirty="0">
                <a:latin typeface="楷体" panose="02010609060101010101" pitchFamily="49" charset="-122"/>
                <a:ea typeface="楷体" panose="02010609060101010101" pitchFamily="49" charset="-122"/>
              </a:rPr>
              <a:t>修饰的方法或者变量不需要依赖于对象来进行访问，只要这个类被加载，</a:t>
            </a:r>
            <a:r>
              <a:rPr lang="en-US" altLang="zh-CN" sz="2800" dirty="0">
                <a:latin typeface="楷体" panose="02010609060101010101" pitchFamily="49" charset="-122"/>
                <a:ea typeface="楷体" panose="02010609060101010101" pitchFamily="49" charset="-122"/>
              </a:rPr>
              <a:t>Java</a:t>
            </a:r>
            <a:r>
              <a:rPr lang="zh-CN" altLang="en-US" sz="2800" dirty="0">
                <a:latin typeface="楷体" panose="02010609060101010101" pitchFamily="49" charset="-122"/>
                <a:ea typeface="楷体" panose="02010609060101010101" pitchFamily="49" charset="-122"/>
              </a:rPr>
              <a:t> 虚拟机就可以根据类名找到它们。</a:t>
            </a:r>
          </a:p>
        </p:txBody>
      </p:sp>
    </p:spTree>
    <p:extLst>
      <p:ext uri="{BB962C8B-B14F-4D97-AF65-F5344CB8AC3E}">
        <p14:creationId xmlns:p14="http://schemas.microsoft.com/office/powerpoint/2010/main" xmlns="" val="2790943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、类变量</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4926120"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）类变量的声明</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380172" y="3770635"/>
            <a:ext cx="8168083" cy="216059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solidFill>
                  <a:srgbClr val="0070C0"/>
                </a:solidFill>
                <a:latin typeface="楷体" panose="02010609060101010101" pitchFamily="49" charset="-122"/>
                <a:ea typeface="楷体" panose="02010609060101010101" pitchFamily="49" charset="-122"/>
              </a:rPr>
              <a:t>例：</a:t>
            </a:r>
            <a:r>
              <a:rPr lang="en-US" altLang="zh-CN" sz="2800" dirty="0" smtClean="0">
                <a:solidFill>
                  <a:srgbClr val="0070C0"/>
                </a:solidFill>
                <a:latin typeface="楷体" panose="02010609060101010101" pitchFamily="49" charset="-122"/>
                <a:ea typeface="楷体" panose="02010609060101010101" pitchFamily="49" charset="-122"/>
              </a:rPr>
              <a:t>class Dog{</a:t>
            </a:r>
          </a:p>
          <a:p>
            <a:pPr indent="457200">
              <a:lnSpc>
                <a:spcPct val="120000"/>
              </a:lnSpc>
            </a:pPr>
            <a:r>
              <a:rPr lang="en-US" altLang="zh-CN" sz="2800" dirty="0">
                <a:solidFill>
                  <a:srgbClr val="0070C0"/>
                </a:solidFill>
                <a:latin typeface="楷体" panose="02010609060101010101" pitchFamily="49" charset="-122"/>
                <a:ea typeface="楷体" panose="02010609060101010101" pitchFamily="49" charset="-122"/>
              </a:rPr>
              <a:t>	</a:t>
            </a:r>
            <a:r>
              <a:rPr lang="en-US" altLang="zh-CN" sz="2800" dirty="0" smtClean="0">
                <a:solidFill>
                  <a:srgbClr val="0070C0"/>
                </a:solidFill>
                <a:latin typeface="楷体" panose="02010609060101010101" pitchFamily="49" charset="-122"/>
                <a:ea typeface="楷体" panose="02010609060101010101" pitchFamily="49" charset="-122"/>
              </a:rPr>
              <a:t>	float x;   // </a:t>
            </a:r>
            <a:r>
              <a:rPr lang="zh-CN" altLang="en-US" sz="2800" dirty="0" smtClean="0">
                <a:solidFill>
                  <a:srgbClr val="0070C0"/>
                </a:solidFill>
                <a:latin typeface="楷体" panose="02010609060101010101" pitchFamily="49" charset="-122"/>
                <a:ea typeface="楷体" panose="02010609060101010101" pitchFamily="49" charset="-122"/>
              </a:rPr>
              <a:t>实例变量</a:t>
            </a:r>
            <a:endParaRPr lang="en-US" altLang="zh-CN" sz="2800" dirty="0" smtClean="0">
              <a:solidFill>
                <a:srgbClr val="0070C0"/>
              </a:solidFill>
              <a:latin typeface="楷体" panose="02010609060101010101" pitchFamily="49" charset="-122"/>
              <a:ea typeface="楷体" panose="02010609060101010101" pitchFamily="49" charset="-122"/>
            </a:endParaRPr>
          </a:p>
          <a:p>
            <a:pPr indent="457200">
              <a:lnSpc>
                <a:spcPct val="120000"/>
              </a:lnSpc>
            </a:pPr>
            <a:r>
              <a:rPr lang="en-US" altLang="zh-CN" sz="2800" dirty="0">
                <a:solidFill>
                  <a:srgbClr val="0070C0"/>
                </a:solidFill>
                <a:latin typeface="楷体" panose="02010609060101010101" pitchFamily="49" charset="-122"/>
                <a:ea typeface="楷体" panose="02010609060101010101" pitchFamily="49" charset="-122"/>
              </a:rPr>
              <a:t>	</a:t>
            </a:r>
            <a:r>
              <a:rPr lang="en-US" altLang="zh-CN" sz="2800" dirty="0" smtClean="0">
                <a:solidFill>
                  <a:srgbClr val="0070C0"/>
                </a:solidFill>
                <a:latin typeface="楷体" panose="02010609060101010101" pitchFamily="49" charset="-122"/>
                <a:ea typeface="楷体" panose="02010609060101010101" pitchFamily="49" charset="-122"/>
              </a:rPr>
              <a:t>	static </a:t>
            </a:r>
            <a:r>
              <a:rPr lang="en-US" altLang="zh-CN" sz="2800" dirty="0" err="1" smtClean="0">
                <a:solidFill>
                  <a:srgbClr val="0070C0"/>
                </a:solidFill>
                <a:latin typeface="楷体" panose="02010609060101010101" pitchFamily="49" charset="-122"/>
                <a:ea typeface="楷体" panose="02010609060101010101" pitchFamily="49" charset="-122"/>
              </a:rPr>
              <a:t>int</a:t>
            </a:r>
            <a:r>
              <a:rPr lang="en-US" altLang="zh-CN" sz="2800" dirty="0" smtClean="0">
                <a:solidFill>
                  <a:srgbClr val="0070C0"/>
                </a:solidFill>
                <a:latin typeface="楷体" panose="02010609060101010101" pitchFamily="49" charset="-122"/>
                <a:ea typeface="楷体" panose="02010609060101010101" pitchFamily="49" charset="-122"/>
              </a:rPr>
              <a:t> y</a:t>
            </a:r>
            <a:r>
              <a:rPr lang="zh-CN" altLang="en-US" sz="2800" dirty="0" smtClean="0">
                <a:solidFill>
                  <a:srgbClr val="0070C0"/>
                </a:solidFill>
                <a:latin typeface="楷体" panose="02010609060101010101" pitchFamily="49" charset="-122"/>
                <a:ea typeface="楷体" panose="02010609060101010101" pitchFamily="49" charset="-122"/>
              </a:rPr>
              <a:t>； </a:t>
            </a:r>
            <a:r>
              <a:rPr lang="en-US" altLang="zh-CN" sz="2800" dirty="0" smtClean="0">
                <a:solidFill>
                  <a:srgbClr val="0070C0"/>
                </a:solidFill>
                <a:latin typeface="楷体" panose="02010609060101010101" pitchFamily="49" charset="-122"/>
                <a:ea typeface="楷体" panose="02010609060101010101" pitchFamily="49" charset="-122"/>
              </a:rPr>
              <a:t>// </a:t>
            </a:r>
            <a:r>
              <a:rPr lang="zh-CN" altLang="en-US" sz="2800" dirty="0" smtClean="0">
                <a:solidFill>
                  <a:srgbClr val="0070C0"/>
                </a:solidFill>
                <a:latin typeface="楷体" panose="02010609060101010101" pitchFamily="49" charset="-122"/>
                <a:ea typeface="楷体" panose="02010609060101010101" pitchFamily="49" charset="-122"/>
              </a:rPr>
              <a:t>类变量</a:t>
            </a:r>
            <a:endParaRPr lang="en-US" altLang="zh-CN" sz="2800" dirty="0" smtClean="0">
              <a:solidFill>
                <a:srgbClr val="0070C0"/>
              </a:solidFill>
              <a:latin typeface="楷体" panose="02010609060101010101" pitchFamily="49" charset="-122"/>
              <a:ea typeface="楷体" panose="02010609060101010101" pitchFamily="49" charset="-122"/>
            </a:endParaRPr>
          </a:p>
          <a:p>
            <a:pPr indent="457200">
              <a:lnSpc>
                <a:spcPct val="120000"/>
              </a:lnSpc>
            </a:pPr>
            <a:r>
              <a:rPr lang="en-US" altLang="zh-CN" sz="2800" dirty="0" smtClean="0">
                <a:solidFill>
                  <a:srgbClr val="0070C0"/>
                </a:solidFill>
                <a:latin typeface="楷体" panose="02010609060101010101" pitchFamily="49" charset="-122"/>
                <a:ea typeface="楷体" panose="02010609060101010101" pitchFamily="49" charset="-122"/>
              </a:rPr>
              <a:t>		}</a:t>
            </a:r>
            <a:endParaRPr lang="en-US" altLang="zh-CN" sz="2800" dirty="0">
              <a:solidFill>
                <a:srgbClr val="0070C0"/>
              </a:solidFill>
              <a:latin typeface="楷体" panose="02010609060101010101" pitchFamily="49" charset="-122"/>
              <a:ea typeface="楷体" panose="02010609060101010101" pitchFamily="49" charset="-122"/>
            </a:endParaRPr>
          </a:p>
        </p:txBody>
      </p:sp>
      <p:sp>
        <p:nvSpPr>
          <p:cNvPr id="10" name="矩形 9"/>
          <p:cNvSpPr/>
          <p:nvPr/>
        </p:nvSpPr>
        <p:spPr>
          <a:xfrm>
            <a:off x="289870" y="2990162"/>
            <a:ext cx="8583719"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通过</a:t>
            </a:r>
            <a:r>
              <a:rPr lang="en-US" altLang="zh-CN" sz="2800" dirty="0" smtClean="0">
                <a:latin typeface="楷体" panose="02010609060101010101" pitchFamily="49" charset="-122"/>
                <a:ea typeface="楷体" panose="02010609060101010101" pitchFamily="49" charset="-122"/>
              </a:rPr>
              <a:t>static</a:t>
            </a:r>
            <a:r>
              <a:rPr lang="zh-CN" altLang="en-US" sz="2800" dirty="0" smtClean="0">
                <a:latin typeface="楷体" panose="02010609060101010101" pitchFamily="49" charset="-122"/>
                <a:ea typeface="楷体" panose="02010609060101010101" pitchFamily="49" charset="-122"/>
              </a:rPr>
              <a:t>关键字修饰变量。</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70844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、类变量</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）类变量和实例变量的区别</a:t>
            </a:r>
            <a:endParaRPr lang="zh-CN" altLang="en-US" sz="2800" dirty="0">
              <a:latin typeface="楷体" panose="02010609060101010101" pitchFamily="49" charset="-122"/>
              <a:ea typeface="楷体" panose="02010609060101010101" pitchFamily="49" charset="-122"/>
            </a:endParaRPr>
          </a:p>
        </p:txBody>
      </p:sp>
      <p:sp>
        <p:nvSpPr>
          <p:cNvPr id="10" name="矩形 9"/>
          <p:cNvSpPr/>
          <p:nvPr/>
        </p:nvSpPr>
        <p:spPr>
          <a:xfrm>
            <a:off x="172353" y="2843395"/>
            <a:ext cx="8583719"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）内存分配的方式不同</a:t>
            </a:r>
            <a:endParaRPr lang="zh-CN" altLang="en-US" sz="2800" dirty="0">
              <a:latin typeface="楷体" panose="02010609060101010101" pitchFamily="49" charset="-122"/>
              <a:ea typeface="楷体" panose="02010609060101010101" pitchFamily="49" charset="-122"/>
            </a:endParaRPr>
          </a:p>
        </p:txBody>
      </p:sp>
      <p:sp>
        <p:nvSpPr>
          <p:cNvPr id="8" name="矩形 7"/>
          <p:cNvSpPr/>
          <p:nvPr/>
        </p:nvSpPr>
        <p:spPr>
          <a:xfrm>
            <a:off x="518717" y="3543139"/>
            <a:ext cx="8375901" cy="2754600"/>
          </a:xfrm>
          <a:prstGeom prst="rect">
            <a:avLst/>
          </a:prstGeom>
        </p:spPr>
        <p:txBody>
          <a:bodyPr wrap="square">
            <a:spAutoFit/>
          </a:bodyPr>
          <a:lstStyle/>
          <a:p>
            <a:pPr marL="457200" indent="-457200">
              <a:spcBef>
                <a:spcPts val="0"/>
              </a:spcBef>
              <a:spcAft>
                <a:spcPts val="600"/>
              </a:spcAft>
              <a:buFont typeface="Arial" panose="020B0604020202020204" pitchFamily="34" charset="0"/>
              <a:buChar char="•"/>
            </a:pPr>
            <a:r>
              <a:rPr lang="zh-CN" altLang="en-US" sz="2400" dirty="0" smtClean="0">
                <a:solidFill>
                  <a:srgbClr val="000000"/>
                </a:solidFill>
                <a:latin typeface="楷体" panose="02010609060101010101" pitchFamily="49" charset="-122"/>
                <a:ea typeface="楷体" panose="02010609060101010101" pitchFamily="49" charset="-122"/>
              </a:rPr>
              <a:t>实例变量：一个类通过</a:t>
            </a:r>
            <a:r>
              <a:rPr lang="en-US" altLang="zh-CN" sz="2400" dirty="0" smtClean="0">
                <a:solidFill>
                  <a:srgbClr val="000000"/>
                </a:solidFill>
                <a:latin typeface="楷体" panose="02010609060101010101" pitchFamily="49" charset="-122"/>
                <a:ea typeface="楷体" panose="02010609060101010101" pitchFamily="49" charset="-122"/>
              </a:rPr>
              <a:t>new</a:t>
            </a:r>
            <a:r>
              <a:rPr lang="zh-CN" altLang="en-US" sz="2400" dirty="0" smtClean="0">
                <a:solidFill>
                  <a:srgbClr val="000000"/>
                </a:solidFill>
                <a:latin typeface="楷体" panose="02010609060101010101" pitchFamily="49" charset="-122"/>
                <a:ea typeface="楷体" panose="02010609060101010101" pitchFamily="49" charset="-122"/>
              </a:rPr>
              <a:t>创建多个不同的对象，对象分配不同的内存空间，改变其中的一个对象的实例变量，不会影响其他对象。</a:t>
            </a:r>
            <a:endParaRPr lang="en-US" altLang="zh-CN" sz="2400" dirty="0" smtClean="0">
              <a:solidFill>
                <a:srgbClr val="000000"/>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400" dirty="0" smtClean="0">
                <a:solidFill>
                  <a:srgbClr val="000000"/>
                </a:solidFill>
                <a:latin typeface="楷体" panose="02010609060101010101" pitchFamily="49" charset="-122"/>
                <a:ea typeface="楷体" panose="02010609060101010101" pitchFamily="49" charset="-122"/>
              </a:rPr>
              <a:t>类变量：当</a:t>
            </a:r>
            <a:r>
              <a:rPr lang="en-US" altLang="zh-CN" sz="2400" dirty="0" smtClean="0">
                <a:solidFill>
                  <a:srgbClr val="000000"/>
                </a:solidFill>
                <a:latin typeface="楷体" panose="02010609060101010101" pitchFamily="49" charset="-122"/>
                <a:ea typeface="楷体" panose="02010609060101010101" pitchFamily="49" charset="-122"/>
              </a:rPr>
              <a:t>Java</a:t>
            </a:r>
            <a:r>
              <a:rPr lang="zh-CN" altLang="en-US" sz="2400" dirty="0" smtClean="0">
                <a:solidFill>
                  <a:srgbClr val="000000"/>
                </a:solidFill>
                <a:latin typeface="楷体" panose="02010609060101010101" pitchFamily="49" charset="-122"/>
                <a:ea typeface="楷体" panose="02010609060101010101" pitchFamily="49" charset="-122"/>
              </a:rPr>
              <a:t>应用程序执行时，类的字节码文件加载到内存中，虚拟机</a:t>
            </a:r>
            <a:r>
              <a:rPr lang="zh-CN" altLang="en-US" sz="2400" dirty="0">
                <a:solidFill>
                  <a:srgbClr val="000000"/>
                </a:solidFill>
                <a:latin typeface="楷体" panose="02010609060101010101" pitchFamily="49" charset="-122"/>
                <a:ea typeface="楷体" panose="02010609060101010101" pitchFamily="49" charset="-122"/>
              </a:rPr>
              <a:t>就</a:t>
            </a:r>
            <a:r>
              <a:rPr lang="zh-CN" altLang="en-US" sz="2400" dirty="0" smtClean="0">
                <a:solidFill>
                  <a:srgbClr val="000000"/>
                </a:solidFill>
                <a:latin typeface="楷体" panose="02010609060101010101" pitchFamily="49" charset="-122"/>
                <a:ea typeface="楷体" panose="02010609060101010101" pitchFamily="49" charset="-122"/>
              </a:rPr>
              <a:t>为类对象分配内存且不再重新分配内存空间，随后，所有的对象均共享该类变量，因此当一个对象改变类变量后，其他对象的该类变量也改变。</a:t>
            </a:r>
            <a:endParaRPr lang="en-US" altLang="zh-CN" sz="24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278154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、类变量</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）类变量和实例变量的区别</a:t>
            </a:r>
            <a:endParaRPr lang="zh-CN" altLang="en-US" sz="2800" dirty="0">
              <a:latin typeface="楷体" panose="02010609060101010101" pitchFamily="49" charset="-122"/>
              <a:ea typeface="楷体" panose="02010609060101010101" pitchFamily="49" charset="-122"/>
            </a:endParaRPr>
          </a:p>
        </p:txBody>
      </p:sp>
      <p:sp>
        <p:nvSpPr>
          <p:cNvPr id="10" name="矩形 9"/>
          <p:cNvSpPr/>
          <p:nvPr/>
        </p:nvSpPr>
        <p:spPr>
          <a:xfrm>
            <a:off x="172353" y="2901270"/>
            <a:ext cx="8583719"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）使用方法不同</a:t>
            </a:r>
            <a:endParaRPr lang="zh-CN" altLang="en-US" sz="2800" dirty="0">
              <a:latin typeface="楷体" panose="02010609060101010101" pitchFamily="49" charset="-122"/>
              <a:ea typeface="楷体" panose="02010609060101010101" pitchFamily="49" charset="-122"/>
            </a:endParaRPr>
          </a:p>
        </p:txBody>
      </p:sp>
      <p:sp>
        <p:nvSpPr>
          <p:cNvPr id="8" name="矩形 7"/>
          <p:cNvSpPr/>
          <p:nvPr/>
        </p:nvSpPr>
        <p:spPr>
          <a:xfrm>
            <a:off x="518717" y="3623999"/>
            <a:ext cx="8375901" cy="2323713"/>
          </a:xfrm>
          <a:prstGeom prst="rect">
            <a:avLst/>
          </a:prstGeom>
        </p:spPr>
        <p:txBody>
          <a:bodyPr wrap="square">
            <a:spAutoFit/>
          </a:bodyPr>
          <a:lstStyle/>
          <a:p>
            <a:pPr marL="457200" indent="-457200">
              <a:spcAft>
                <a:spcPts val="600"/>
              </a:spcAft>
              <a:buFont typeface="Arial" panose="020B0604020202020204" pitchFamily="34" charset="0"/>
              <a:buChar char="•"/>
            </a:pPr>
            <a:r>
              <a:rPr lang="zh-CN" altLang="en-US" sz="2800" dirty="0">
                <a:solidFill>
                  <a:srgbClr val="000000"/>
                </a:solidFill>
                <a:latin typeface="楷体" panose="02010609060101010101" pitchFamily="49" charset="-122"/>
                <a:ea typeface="楷体" panose="02010609060101010101" pitchFamily="49" charset="-122"/>
              </a:rPr>
              <a:t>实例变量：实例对象是与对象相关联的变量，因此，实例对象需要通过对象来进行访问。</a:t>
            </a:r>
            <a:endParaRPr lang="en-US" altLang="zh-CN" sz="2800" dirty="0">
              <a:solidFill>
                <a:srgbClr val="000000"/>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smtClean="0">
                <a:solidFill>
                  <a:srgbClr val="000000"/>
                </a:solidFill>
                <a:latin typeface="楷体" panose="02010609060101010101" pitchFamily="49" charset="-122"/>
                <a:ea typeface="楷体" panose="02010609060101010101" pitchFamily="49" charset="-122"/>
              </a:rPr>
              <a:t>类变量：类变量是在类加载时，就分配内存空间的变量，因此，不但可以通过对象来访问，也可以通过类名直接访问类变量。</a:t>
            </a:r>
            <a:endParaRPr lang="en-US" altLang="zh-CN"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782196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、类变量</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）类变量在类中的作用</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256467" y="2861370"/>
            <a:ext cx="8583719" cy="2323713"/>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类变量</a:t>
            </a:r>
            <a:r>
              <a:rPr lang="zh-CN" altLang="en-US" sz="2800" dirty="0" smtClean="0">
                <a:latin typeface="楷体" panose="02010609060101010101" pitchFamily="49" charset="-122"/>
                <a:ea typeface="楷体" panose="02010609060101010101" pitchFamily="49" charset="-122"/>
              </a:rPr>
              <a:t>可以</a:t>
            </a:r>
            <a:r>
              <a:rPr lang="zh-CN" altLang="en-US" sz="2800" dirty="0">
                <a:latin typeface="楷体" panose="02010609060101010101" pitchFamily="49" charset="-122"/>
                <a:ea typeface="楷体" panose="02010609060101010101" pitchFamily="49" charset="-122"/>
              </a:rPr>
              <a:t>被类的所有实例共享，</a:t>
            </a:r>
            <a:r>
              <a:rPr lang="zh-CN" altLang="en-US" sz="2800" dirty="0" smtClean="0">
                <a:latin typeface="楷体" panose="02010609060101010101" pitchFamily="49" charset="-122"/>
                <a:ea typeface="楷体" panose="02010609060101010101" pitchFamily="49" charset="-122"/>
              </a:rPr>
              <a:t>因此</a:t>
            </a:r>
            <a:r>
              <a:rPr lang="zh-CN" altLang="en-US" sz="2800" dirty="0">
                <a:latin typeface="楷体" panose="02010609060101010101" pitchFamily="49" charset="-122"/>
                <a:ea typeface="楷体" panose="02010609060101010101" pitchFamily="49" charset="-122"/>
              </a:rPr>
              <a:t>类变量</a:t>
            </a:r>
            <a:r>
              <a:rPr lang="zh-CN" altLang="en-US" sz="2800" dirty="0" smtClean="0">
                <a:latin typeface="楷体" panose="02010609060101010101" pitchFamily="49" charset="-122"/>
                <a:ea typeface="楷体" panose="02010609060101010101" pitchFamily="49" charset="-122"/>
              </a:rPr>
              <a:t>可以</a:t>
            </a:r>
            <a:r>
              <a:rPr lang="zh-CN" altLang="en-US" sz="2800" dirty="0">
                <a:latin typeface="楷体" panose="02010609060101010101" pitchFamily="49" charset="-122"/>
                <a:ea typeface="楷体" panose="02010609060101010101" pitchFamily="49" charset="-122"/>
              </a:rPr>
              <a:t>作为实例之间的共享数据，增加实例之间的交互性。</a:t>
            </a:r>
          </a:p>
          <a:p>
            <a:pPr marL="457200" indent="-457200">
              <a:spcBef>
                <a:spcPts val="600"/>
              </a:spcBef>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如果类的所有实例都包含一个相同的常量属性，则可以把这个属性定义为静态常量类型，从而节省内存</a:t>
            </a:r>
            <a:r>
              <a:rPr lang="zh-CN" altLang="en-US" sz="2800" dirty="0" smtClean="0">
                <a:latin typeface="楷体" panose="02010609060101010101" pitchFamily="49" charset="-122"/>
                <a:ea typeface="楷体" panose="02010609060101010101" pitchFamily="49" charset="-122"/>
              </a:rPr>
              <a:t>空间。</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937142" y="5364087"/>
            <a:ext cx="7289175" cy="53553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400" dirty="0" smtClean="0">
                <a:solidFill>
                  <a:srgbClr val="0070C0"/>
                </a:solidFill>
                <a:latin typeface="楷体" panose="02010609060101010101" pitchFamily="49" charset="-122"/>
                <a:ea typeface="楷体" panose="02010609060101010101" pitchFamily="49" charset="-122"/>
              </a:rPr>
              <a:t>例：</a:t>
            </a:r>
            <a:r>
              <a:rPr lang="en-US" altLang="zh-CN" sz="2400" dirty="0" smtClean="0">
                <a:solidFill>
                  <a:srgbClr val="0070C0"/>
                </a:solidFill>
                <a:latin typeface="楷体" panose="02010609060101010101" pitchFamily="49" charset="-122"/>
                <a:ea typeface="楷体" panose="02010609060101010101" pitchFamily="49" charset="-122"/>
              </a:rPr>
              <a:t>public </a:t>
            </a:r>
            <a:r>
              <a:rPr lang="en-US" altLang="zh-CN" sz="2400" dirty="0">
                <a:solidFill>
                  <a:srgbClr val="0070C0"/>
                </a:solidFill>
                <a:latin typeface="楷体" panose="02010609060101010101" pitchFamily="49" charset="-122"/>
                <a:ea typeface="楷体" panose="02010609060101010101" pitchFamily="49" charset="-122"/>
              </a:rPr>
              <a:t>static double PI = 3.14159256;</a:t>
            </a:r>
          </a:p>
        </p:txBody>
      </p:sp>
    </p:spTree>
    <p:extLst>
      <p:ext uri="{BB962C8B-B14F-4D97-AF65-F5344CB8AC3E}">
        <p14:creationId xmlns:p14="http://schemas.microsoft.com/office/powerpoint/2010/main" xmlns="" val="1965170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）类方法的声明</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380173" y="2849196"/>
            <a:ext cx="7087428" cy="60939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方法前加</a:t>
            </a:r>
            <a:r>
              <a:rPr lang="en-US" altLang="zh-CN" sz="2800" dirty="0" smtClean="0">
                <a:latin typeface="楷体" panose="02010609060101010101" pitchFamily="49" charset="-122"/>
                <a:ea typeface="楷体" panose="02010609060101010101" pitchFamily="49" charset="-122"/>
              </a:rPr>
              <a:t>static</a:t>
            </a:r>
            <a:r>
              <a:rPr lang="zh-CN" altLang="en-US" sz="2800" dirty="0" smtClean="0">
                <a:latin typeface="楷体" panose="02010609060101010101" pitchFamily="49" charset="-122"/>
                <a:ea typeface="楷体" panose="02010609060101010101" pitchFamily="49" charset="-122"/>
              </a:rPr>
              <a:t>关键字修饰的是类方法。</a:t>
            </a:r>
            <a:endParaRPr lang="zh-CN" altLang="en-US" sz="2800" dirty="0">
              <a:latin typeface="楷体" panose="02010609060101010101" pitchFamily="49" charset="-122"/>
              <a:ea typeface="楷体" panose="02010609060101010101" pitchFamily="49" charset="-122"/>
            </a:endParaRPr>
          </a:p>
        </p:txBody>
      </p:sp>
      <p:sp>
        <p:nvSpPr>
          <p:cNvPr id="8" name="矩形 7"/>
          <p:cNvSpPr/>
          <p:nvPr/>
        </p:nvSpPr>
        <p:spPr>
          <a:xfrm>
            <a:off x="380171" y="3707976"/>
            <a:ext cx="8403118" cy="193899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smtClean="0">
                <a:solidFill>
                  <a:srgbClr val="0070C0"/>
                </a:solidFill>
                <a:latin typeface="楷体" panose="02010609060101010101" pitchFamily="49" charset="-122"/>
                <a:ea typeface="楷体" panose="02010609060101010101" pitchFamily="49" charset="-122"/>
              </a:rPr>
              <a:t>例：</a:t>
            </a:r>
            <a:r>
              <a:rPr lang="en-US" altLang="zh-CN" sz="2400" dirty="0" smtClean="0">
                <a:solidFill>
                  <a:srgbClr val="0070C0"/>
                </a:solidFill>
                <a:latin typeface="楷体" panose="02010609060101010101" pitchFamily="49" charset="-122"/>
                <a:ea typeface="楷体" panose="02010609060101010101" pitchFamily="49" charset="-122"/>
              </a:rPr>
              <a:t>class A{</a:t>
            </a:r>
          </a:p>
          <a:p>
            <a:pPr indent="457200"/>
            <a:r>
              <a:rPr lang="en-US" altLang="zh-CN" sz="2400" dirty="0">
                <a:solidFill>
                  <a:srgbClr val="0070C0"/>
                </a:solidFill>
                <a:latin typeface="楷体" panose="02010609060101010101" pitchFamily="49" charset="-122"/>
                <a:ea typeface="楷体" panose="02010609060101010101" pitchFamily="49" charset="-122"/>
              </a:rPr>
              <a:t>	 </a:t>
            </a:r>
            <a:r>
              <a:rPr lang="en-US" altLang="zh-CN" sz="2400" dirty="0" smtClean="0">
                <a:solidFill>
                  <a:srgbClr val="0070C0"/>
                </a:solidFill>
                <a:latin typeface="楷体" panose="02010609060101010101" pitchFamily="49" charset="-122"/>
                <a:ea typeface="楷体" panose="02010609060101010101" pitchFamily="49" charset="-122"/>
              </a:rPr>
              <a:t>    float max(float </a:t>
            </a:r>
            <a:r>
              <a:rPr lang="en-US" altLang="zh-CN" sz="2400" dirty="0" err="1" smtClean="0">
                <a:solidFill>
                  <a:srgbClr val="0070C0"/>
                </a:solidFill>
                <a:latin typeface="楷体" panose="02010609060101010101" pitchFamily="49" charset="-122"/>
                <a:ea typeface="楷体" panose="02010609060101010101" pitchFamily="49" charset="-122"/>
              </a:rPr>
              <a:t>x,float</a:t>
            </a:r>
            <a:r>
              <a:rPr lang="en-US" altLang="zh-CN" sz="2400" dirty="0" smtClean="0">
                <a:solidFill>
                  <a:srgbClr val="0070C0"/>
                </a:solidFill>
                <a:latin typeface="楷体" panose="02010609060101010101" pitchFamily="49" charset="-122"/>
                <a:ea typeface="楷体" panose="02010609060101010101" pitchFamily="49" charset="-122"/>
              </a:rPr>
              <a:t> y){} // </a:t>
            </a:r>
            <a:r>
              <a:rPr lang="zh-CN" altLang="en-US" sz="2400" dirty="0" smtClean="0">
                <a:solidFill>
                  <a:srgbClr val="0070C0"/>
                </a:solidFill>
                <a:latin typeface="楷体" panose="02010609060101010101" pitchFamily="49" charset="-122"/>
                <a:ea typeface="楷体" panose="02010609060101010101" pitchFamily="49" charset="-122"/>
              </a:rPr>
              <a:t>实例</a:t>
            </a:r>
            <a:r>
              <a:rPr lang="zh-CN" altLang="en-US" sz="2400" dirty="0">
                <a:solidFill>
                  <a:srgbClr val="0070C0"/>
                </a:solidFill>
                <a:latin typeface="楷体" panose="02010609060101010101" pitchFamily="49" charset="-122"/>
                <a:ea typeface="楷体" panose="02010609060101010101" pitchFamily="49" charset="-122"/>
              </a:rPr>
              <a:t>方法</a:t>
            </a:r>
            <a:endParaRPr lang="en-US" altLang="zh-CN" sz="2400" dirty="0" smtClean="0">
              <a:solidFill>
                <a:srgbClr val="0070C0"/>
              </a:solidFill>
              <a:latin typeface="楷体" panose="02010609060101010101" pitchFamily="49" charset="-122"/>
              <a:ea typeface="楷体" panose="02010609060101010101" pitchFamily="49" charset="-122"/>
            </a:endParaRPr>
          </a:p>
          <a:p>
            <a:pPr indent="457200"/>
            <a:r>
              <a:rPr lang="en-US" altLang="zh-CN" sz="2400" dirty="0">
                <a:solidFill>
                  <a:srgbClr val="0070C0"/>
                </a:solidFill>
                <a:latin typeface="楷体" panose="02010609060101010101" pitchFamily="49" charset="-122"/>
                <a:ea typeface="楷体" panose="02010609060101010101" pitchFamily="49" charset="-122"/>
              </a:rPr>
              <a:t>	 </a:t>
            </a:r>
            <a:r>
              <a:rPr lang="en-US" altLang="zh-CN" sz="2400" dirty="0" smtClean="0">
                <a:solidFill>
                  <a:srgbClr val="0070C0"/>
                </a:solidFill>
                <a:latin typeface="楷体" panose="02010609060101010101" pitchFamily="49" charset="-122"/>
                <a:ea typeface="楷体" panose="02010609060101010101" pitchFamily="49" charset="-122"/>
              </a:rPr>
              <a:t>    static float jerry(){}</a:t>
            </a:r>
            <a:r>
              <a:rPr lang="zh-CN" altLang="en-US" sz="2400" dirty="0" smtClean="0">
                <a:solidFill>
                  <a:srgbClr val="0070C0"/>
                </a:solidFill>
                <a:latin typeface="楷体" panose="02010609060101010101" pitchFamily="49" charset="-122"/>
                <a:ea typeface="楷体" panose="02010609060101010101" pitchFamily="49" charset="-122"/>
              </a:rPr>
              <a:t>       </a:t>
            </a:r>
            <a:r>
              <a:rPr lang="en-US" altLang="zh-CN" sz="2400" dirty="0" smtClean="0">
                <a:solidFill>
                  <a:srgbClr val="0070C0"/>
                </a:solidFill>
                <a:latin typeface="楷体" panose="02010609060101010101" pitchFamily="49" charset="-122"/>
                <a:ea typeface="楷体" panose="02010609060101010101" pitchFamily="49" charset="-122"/>
              </a:rPr>
              <a:t>// </a:t>
            </a:r>
            <a:r>
              <a:rPr lang="zh-CN" altLang="en-US" sz="2400" dirty="0" smtClean="0">
                <a:solidFill>
                  <a:srgbClr val="0070C0"/>
                </a:solidFill>
                <a:latin typeface="楷体" panose="02010609060101010101" pitchFamily="49" charset="-122"/>
                <a:ea typeface="楷体" panose="02010609060101010101" pitchFamily="49" charset="-122"/>
              </a:rPr>
              <a:t>类</a:t>
            </a:r>
            <a:r>
              <a:rPr lang="zh-CN" altLang="en-US" sz="2400" dirty="0">
                <a:solidFill>
                  <a:srgbClr val="0070C0"/>
                </a:solidFill>
                <a:latin typeface="楷体" panose="02010609060101010101" pitchFamily="49" charset="-122"/>
                <a:ea typeface="楷体" panose="02010609060101010101" pitchFamily="49" charset="-122"/>
              </a:rPr>
              <a:t>方法</a:t>
            </a:r>
            <a:endParaRPr lang="en-US" altLang="zh-CN" sz="2400" dirty="0" smtClean="0">
              <a:solidFill>
                <a:srgbClr val="0070C0"/>
              </a:solidFill>
              <a:latin typeface="楷体" panose="02010609060101010101" pitchFamily="49" charset="-122"/>
              <a:ea typeface="楷体" panose="02010609060101010101" pitchFamily="49" charset="-122"/>
            </a:endParaRPr>
          </a:p>
          <a:p>
            <a:pPr indent="457200"/>
            <a:r>
              <a:rPr lang="en-US" altLang="zh-CN" sz="2400" dirty="0" smtClean="0">
                <a:solidFill>
                  <a:srgbClr val="0070C0"/>
                </a:solidFill>
                <a:latin typeface="楷体" panose="02010609060101010101" pitchFamily="49" charset="-122"/>
                <a:ea typeface="楷体" panose="02010609060101010101" pitchFamily="49" charset="-122"/>
              </a:rPr>
              <a:t>	     static void speak(String s){}// </a:t>
            </a:r>
            <a:r>
              <a:rPr lang="zh-CN" altLang="en-US" sz="2400" dirty="0">
                <a:solidFill>
                  <a:srgbClr val="0070C0"/>
                </a:solidFill>
                <a:latin typeface="楷体" panose="02010609060101010101" pitchFamily="49" charset="-122"/>
                <a:ea typeface="楷体" panose="02010609060101010101" pitchFamily="49" charset="-122"/>
              </a:rPr>
              <a:t>类</a:t>
            </a:r>
            <a:r>
              <a:rPr lang="zh-CN" altLang="en-US" sz="2400" dirty="0" smtClean="0">
                <a:solidFill>
                  <a:srgbClr val="0070C0"/>
                </a:solidFill>
                <a:latin typeface="楷体" panose="02010609060101010101" pitchFamily="49" charset="-122"/>
                <a:ea typeface="楷体" panose="02010609060101010101" pitchFamily="49" charset="-122"/>
              </a:rPr>
              <a:t>方法</a:t>
            </a:r>
            <a:endParaRPr lang="en-US" altLang="zh-CN" sz="2400" dirty="0" smtClean="0">
              <a:solidFill>
                <a:srgbClr val="0070C0"/>
              </a:solidFill>
              <a:latin typeface="楷体" panose="02010609060101010101" pitchFamily="49" charset="-122"/>
              <a:ea typeface="楷体" panose="02010609060101010101" pitchFamily="49" charset="-122"/>
            </a:endParaRPr>
          </a:p>
          <a:p>
            <a:pPr indent="457200"/>
            <a:r>
              <a:rPr lang="en-US" altLang="zh-CN" sz="2400" dirty="0" smtClean="0">
                <a:solidFill>
                  <a:srgbClr val="0070C0"/>
                </a:solidFill>
                <a:latin typeface="楷体" panose="02010609060101010101" pitchFamily="49" charset="-122"/>
                <a:ea typeface="楷体" panose="02010609060101010101" pitchFamily="49" charset="-122"/>
              </a:rPr>
              <a:t>}</a:t>
            </a:r>
            <a:endParaRPr lang="en-US" altLang="zh-CN" sz="2400"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851888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）类方法和实例方法的区别</a:t>
            </a:r>
            <a:endParaRPr lang="zh-CN" altLang="en-US" sz="2800" dirty="0">
              <a:latin typeface="楷体" panose="02010609060101010101" pitchFamily="49" charset="-122"/>
              <a:ea typeface="楷体" panose="02010609060101010101" pitchFamily="49" charset="-122"/>
            </a:endParaRPr>
          </a:p>
        </p:txBody>
      </p:sp>
      <p:sp>
        <p:nvSpPr>
          <p:cNvPr id="9" name="矩形 8"/>
          <p:cNvSpPr/>
          <p:nvPr/>
        </p:nvSpPr>
        <p:spPr>
          <a:xfrm>
            <a:off x="172353" y="2815685"/>
            <a:ext cx="8583719"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）内存分配方式不同</a:t>
            </a:r>
            <a:endParaRPr lang="zh-CN" altLang="en-US" sz="2800" dirty="0">
              <a:latin typeface="楷体" panose="02010609060101010101" pitchFamily="49" charset="-122"/>
              <a:ea typeface="楷体" panose="02010609060101010101" pitchFamily="49" charset="-122"/>
            </a:endParaRPr>
          </a:p>
        </p:txBody>
      </p:sp>
      <p:sp>
        <p:nvSpPr>
          <p:cNvPr id="10" name="矩形 9"/>
          <p:cNvSpPr/>
          <p:nvPr/>
        </p:nvSpPr>
        <p:spPr>
          <a:xfrm>
            <a:off x="380171" y="3461870"/>
            <a:ext cx="8375901" cy="2754600"/>
          </a:xfrm>
          <a:prstGeom prst="rect">
            <a:avLst/>
          </a:prstGeom>
        </p:spPr>
        <p:txBody>
          <a:bodyPr wrap="square">
            <a:spAutoFit/>
          </a:bodyPr>
          <a:lstStyle/>
          <a:p>
            <a:pPr marL="457200" indent="-457200">
              <a:spcBef>
                <a:spcPts val="0"/>
              </a:spcBef>
              <a:spcAft>
                <a:spcPts val="600"/>
              </a:spcAft>
              <a:buFont typeface="Arial" panose="020B0604020202020204" pitchFamily="34" charset="0"/>
              <a:buChar char="•"/>
            </a:pPr>
            <a:r>
              <a:rPr lang="zh-CN" altLang="en-US" sz="2400" dirty="0" smtClean="0">
                <a:solidFill>
                  <a:srgbClr val="000000"/>
                </a:solidFill>
                <a:latin typeface="楷体" panose="02010609060101010101" pitchFamily="49" charset="-122"/>
                <a:ea typeface="楷体" panose="02010609060101010101" pitchFamily="49" charset="-122"/>
              </a:rPr>
              <a:t>实例方法：在类创建对象后，类的实例方法才会分配入口，从而实例方法可以被对象调用执行，实例方法在第一个对象分配时，分配入口地址，之后对象再创建时，不再重新分配，实例方法的入口地址被所有对象共享。</a:t>
            </a:r>
            <a:endParaRPr lang="en-US" altLang="zh-CN" sz="2400" dirty="0" smtClean="0">
              <a:solidFill>
                <a:srgbClr val="000000"/>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400" dirty="0" smtClean="0">
                <a:solidFill>
                  <a:srgbClr val="000000"/>
                </a:solidFill>
                <a:latin typeface="楷体" panose="02010609060101010101" pitchFamily="49" charset="-122"/>
                <a:ea typeface="楷体" panose="02010609060101010101" pitchFamily="49" charset="-122"/>
              </a:rPr>
              <a:t>类方法：当程序运行时，类的字节码加载到内存，类方法就被分配了入口地址，</a:t>
            </a:r>
            <a:r>
              <a:rPr lang="zh-CN" altLang="en-US" sz="2400" dirty="0" smtClean="0">
                <a:solidFill>
                  <a:srgbClr val="FF0000"/>
                </a:solidFill>
                <a:latin typeface="楷体" panose="02010609060101010101" pitchFamily="49" charset="-122"/>
                <a:ea typeface="楷体" panose="02010609060101010101" pitchFamily="49" charset="-122"/>
              </a:rPr>
              <a:t>因此，类方法中不可以调用实例变量和实例方法。</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73668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）类方法和实例方法的区别</a:t>
            </a:r>
            <a:endParaRPr lang="zh-CN" altLang="en-US" sz="2800" dirty="0">
              <a:latin typeface="楷体" panose="02010609060101010101" pitchFamily="49" charset="-122"/>
              <a:ea typeface="楷体" panose="02010609060101010101" pitchFamily="49" charset="-122"/>
            </a:endParaRPr>
          </a:p>
        </p:txBody>
      </p:sp>
      <p:sp>
        <p:nvSpPr>
          <p:cNvPr id="9" name="矩形 8"/>
          <p:cNvSpPr/>
          <p:nvPr/>
        </p:nvSpPr>
        <p:spPr>
          <a:xfrm>
            <a:off x="172353" y="2843395"/>
            <a:ext cx="8583719" cy="5407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）使用方法不同</a:t>
            </a:r>
            <a:endParaRPr lang="zh-CN" altLang="en-US" sz="2800" dirty="0">
              <a:latin typeface="楷体" panose="02010609060101010101" pitchFamily="49" charset="-122"/>
              <a:ea typeface="楷体" panose="02010609060101010101" pitchFamily="49" charset="-122"/>
            </a:endParaRPr>
          </a:p>
        </p:txBody>
      </p:sp>
      <p:sp>
        <p:nvSpPr>
          <p:cNvPr id="10" name="矩形 9"/>
          <p:cNvSpPr/>
          <p:nvPr/>
        </p:nvSpPr>
        <p:spPr>
          <a:xfrm>
            <a:off x="518717" y="3543139"/>
            <a:ext cx="8375901" cy="1461939"/>
          </a:xfrm>
          <a:prstGeom prst="rect">
            <a:avLst/>
          </a:prstGeom>
        </p:spPr>
        <p:txBody>
          <a:bodyPr wrap="square">
            <a:spAutoFit/>
          </a:bodyPr>
          <a:lstStyle/>
          <a:p>
            <a:pPr marL="457200" indent="-457200">
              <a:spcBef>
                <a:spcPts val="0"/>
              </a:spcBef>
              <a:spcAft>
                <a:spcPts val="600"/>
              </a:spcAft>
              <a:buFont typeface="Arial" panose="020B0604020202020204" pitchFamily="34" charset="0"/>
              <a:buChar char="•"/>
            </a:pPr>
            <a:r>
              <a:rPr lang="zh-CN" altLang="en-US" sz="2800" dirty="0" smtClean="0">
                <a:solidFill>
                  <a:srgbClr val="000000"/>
                </a:solidFill>
                <a:latin typeface="楷体" panose="02010609060101010101" pitchFamily="49" charset="-122"/>
                <a:ea typeface="楷体" panose="02010609060101010101" pitchFamily="49" charset="-122"/>
              </a:rPr>
              <a:t>实例方法：需要通过对象来访问实例方法。</a:t>
            </a:r>
            <a:endParaRPr lang="en-US" altLang="zh-CN" sz="2800" dirty="0" smtClean="0">
              <a:solidFill>
                <a:srgbClr val="000000"/>
              </a:solidFill>
              <a:latin typeface="楷体" panose="02010609060101010101" pitchFamily="49" charset="-122"/>
              <a:ea typeface="楷体" panose="02010609060101010101" pitchFamily="49" charset="-122"/>
            </a:endParaRPr>
          </a:p>
          <a:p>
            <a:pPr marL="457200" indent="-457200">
              <a:spcBef>
                <a:spcPts val="0"/>
              </a:spcBef>
              <a:spcAft>
                <a:spcPts val="600"/>
              </a:spcAft>
              <a:buFont typeface="Arial" panose="020B0604020202020204" pitchFamily="34" charset="0"/>
              <a:buChar char="•"/>
            </a:pPr>
            <a:r>
              <a:rPr lang="zh-CN" altLang="en-US" sz="2800" dirty="0" smtClean="0">
                <a:solidFill>
                  <a:srgbClr val="000000"/>
                </a:solidFill>
                <a:latin typeface="楷体" panose="02010609060101010101" pitchFamily="49" charset="-122"/>
                <a:ea typeface="楷体" panose="02010609060101010101" pitchFamily="49" charset="-122"/>
              </a:rPr>
              <a:t>类方法：可以通过实例对象来访问，也可以通过类名来访问。</a:t>
            </a:r>
            <a:endParaRPr lang="en-US" altLang="zh-CN"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640780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220103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）类方法在类中的作用</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380173" y="2849196"/>
            <a:ext cx="8403116" cy="164352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如果一个方法不许要操作实例成员变量，就可以实现某种功能的话，就可以考虑将这样的方法，声明为类方法。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113096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38607" y="1483850"/>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、类方法</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179818" y="2174329"/>
            <a:ext cx="8776113" cy="3785652"/>
          </a:xfrm>
          <a:prstGeom prst="rect">
            <a:avLst/>
          </a:prstGeom>
        </p:spPr>
        <p:txBody>
          <a:bodyPr wrap="square">
            <a:spAutoFit/>
          </a:bodyPr>
          <a:lstStyle/>
          <a:p>
            <a:r>
              <a:rPr lang="en-US" altLang="zh-CN" sz="2000" dirty="0">
                <a:latin typeface="楷体" panose="02010609060101010101" pitchFamily="49" charset="-122"/>
                <a:ea typeface="楷体" panose="02010609060101010101" pitchFamily="49" charset="-122"/>
              </a:rPr>
              <a:t>class </a:t>
            </a:r>
            <a:r>
              <a:rPr lang="en-US" altLang="zh-CN" sz="2000" dirty="0">
                <a:solidFill>
                  <a:srgbClr val="0558FF"/>
                </a:solidFill>
                <a:latin typeface="楷体" panose="02010609060101010101" pitchFamily="49" charset="-122"/>
                <a:ea typeface="楷体" panose="02010609060101010101" pitchFamily="49" charset="-122"/>
              </a:rPr>
              <a:t>Sum</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int</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x,y,z</a:t>
            </a:r>
            <a:r>
              <a:rPr lang="en-US" altLang="zh-CN" sz="2000" dirty="0" smtClean="0">
                <a:latin typeface="楷体" panose="02010609060101010101" pitchFamily="49" charset="-122"/>
                <a:ea typeface="楷体" panose="02010609060101010101" pitchFamily="49" charset="-122"/>
              </a:rPr>
              <a:t>;               // </a:t>
            </a:r>
            <a:r>
              <a:rPr lang="zh-CN" altLang="en-US" sz="2000" dirty="0" smtClean="0">
                <a:latin typeface="楷体" panose="02010609060101010101" pitchFamily="49" charset="-122"/>
                <a:ea typeface="楷体" panose="02010609060101010101" pitchFamily="49" charset="-122"/>
              </a:rPr>
              <a:t>实例变量</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en-US" altLang="zh-CN" sz="2000" dirty="0">
                <a:solidFill>
                  <a:srgbClr val="FF0000"/>
                </a:solidFill>
                <a:latin typeface="楷体" panose="02010609060101010101" pitchFamily="49" charset="-122"/>
                <a:ea typeface="楷体" panose="02010609060101010101" pitchFamily="49" charset="-122"/>
              </a:rPr>
              <a:t>static</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int</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getContinueSum</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int</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start,int</a:t>
            </a:r>
            <a:r>
              <a:rPr lang="en-US" altLang="zh-CN" sz="2000" dirty="0">
                <a:latin typeface="楷体" panose="02010609060101010101" pitchFamily="49" charset="-122"/>
                <a:ea typeface="楷体" panose="02010609060101010101" pitchFamily="49" charset="-122"/>
              </a:rPr>
              <a:t> end) </a:t>
            </a:r>
            <a:r>
              <a:rPr lang="en-US" altLang="zh-CN" sz="2000" dirty="0" smtClean="0">
                <a:latin typeface="楷体" panose="02010609060101010101" pitchFamily="49" charset="-122"/>
                <a:ea typeface="楷体" panose="02010609060101010101" pitchFamily="49" charset="-122"/>
              </a:rPr>
              <a:t>{  // </a:t>
            </a:r>
            <a:r>
              <a:rPr lang="zh-CN" altLang="en-US" sz="2000" dirty="0" smtClean="0">
                <a:latin typeface="楷体" panose="02010609060101010101" pitchFamily="49" charset="-122"/>
                <a:ea typeface="楷体" panose="02010609060101010101" pitchFamily="49" charset="-122"/>
              </a:rPr>
              <a:t>类方法</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int</a:t>
            </a:r>
            <a:r>
              <a:rPr lang="en-US" altLang="zh-CN" sz="2000" dirty="0">
                <a:latin typeface="楷体" panose="02010609060101010101" pitchFamily="49" charset="-122"/>
                <a:ea typeface="楷体" panose="02010609060101010101" pitchFamily="49" charset="-122"/>
              </a:rPr>
              <a:t> sum=0</a:t>
            </a:r>
            <a:r>
              <a:rPr lang="en-US" altLang="zh-CN" sz="2000" dirty="0" smtClean="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for(</a:t>
            </a:r>
            <a:r>
              <a:rPr lang="en-US" altLang="zh-CN" sz="2000" dirty="0" err="1">
                <a:latin typeface="楷体" panose="02010609060101010101" pitchFamily="49" charset="-122"/>
                <a:ea typeface="楷体" panose="02010609060101010101" pitchFamily="49" charset="-122"/>
              </a:rPr>
              <a:t>int</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i</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start;i</a:t>
            </a:r>
            <a:r>
              <a:rPr lang="en-US" altLang="zh-CN" sz="2000" dirty="0">
                <a:latin typeface="楷体" panose="02010609060101010101" pitchFamily="49" charset="-122"/>
                <a:ea typeface="楷体" panose="02010609060101010101" pitchFamily="49" charset="-122"/>
              </a:rPr>
              <a:t>&lt;=</a:t>
            </a:r>
            <a:r>
              <a:rPr lang="en-US" altLang="zh-CN" sz="2000" dirty="0" err="1">
                <a:latin typeface="楷体" panose="02010609060101010101" pitchFamily="49" charset="-122"/>
                <a:ea typeface="楷体" panose="02010609060101010101" pitchFamily="49" charset="-122"/>
              </a:rPr>
              <a:t>end;i</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sum=</a:t>
            </a:r>
            <a:r>
              <a:rPr lang="en-US" altLang="zh-CN" sz="2000" dirty="0" err="1">
                <a:latin typeface="楷体" panose="02010609060101010101" pitchFamily="49" charset="-122"/>
                <a:ea typeface="楷体" panose="02010609060101010101" pitchFamily="49" charset="-122"/>
              </a:rPr>
              <a:t>sum+i</a:t>
            </a:r>
            <a:r>
              <a:rPr lang="en-US" altLang="zh-CN" sz="2000" dirty="0">
                <a:latin typeface="楷体" panose="02010609060101010101" pitchFamily="49" charset="-122"/>
                <a:ea typeface="楷体" panose="02010609060101010101" pitchFamily="49" charset="-122"/>
              </a:rPr>
              <a:t>;</a:t>
            </a:r>
          </a:p>
          <a:p>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return sum</a:t>
            </a:r>
            <a:r>
              <a:rPr lang="en-US" altLang="zh-CN"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public class Example5_8 {</a:t>
            </a:r>
          </a:p>
          <a:p>
            <a:r>
              <a:rPr lang="en-US" altLang="zh-CN" sz="2000" dirty="0">
                <a:latin typeface="楷体" panose="02010609060101010101" pitchFamily="49" charset="-122"/>
                <a:ea typeface="楷体" panose="02010609060101010101" pitchFamily="49" charset="-122"/>
              </a:rPr>
              <a:t>   public static void main(String </a:t>
            </a:r>
            <a:r>
              <a:rPr lang="en-US" altLang="zh-CN" sz="2000" dirty="0" err="1">
                <a:latin typeface="楷体" panose="02010609060101010101" pitchFamily="49" charset="-122"/>
                <a:ea typeface="楷体" panose="02010609060101010101" pitchFamily="49" charset="-122"/>
              </a:rPr>
              <a:t>args</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int</a:t>
            </a:r>
            <a:r>
              <a:rPr lang="en-US" altLang="zh-CN" sz="2000" dirty="0">
                <a:latin typeface="楷体" panose="02010609060101010101" pitchFamily="49" charset="-122"/>
                <a:ea typeface="楷体" panose="02010609060101010101" pitchFamily="49" charset="-122"/>
              </a:rPr>
              <a:t> result=</a:t>
            </a:r>
            <a:r>
              <a:rPr lang="en-US" altLang="zh-CN" sz="2000" dirty="0" err="1">
                <a:solidFill>
                  <a:srgbClr val="0558FF"/>
                </a:solidFill>
                <a:latin typeface="楷体" panose="02010609060101010101" pitchFamily="49" charset="-122"/>
                <a:ea typeface="楷体" panose="02010609060101010101" pitchFamily="49" charset="-122"/>
              </a:rPr>
              <a:t>Sum</a:t>
            </a:r>
            <a:r>
              <a:rPr lang="en-US" altLang="zh-CN" sz="2000" dirty="0" err="1">
                <a:latin typeface="楷体" panose="02010609060101010101" pitchFamily="49" charset="-122"/>
                <a:ea typeface="楷体" panose="02010609060101010101" pitchFamily="49" charset="-122"/>
              </a:rPr>
              <a:t>.getContinueSum</a:t>
            </a:r>
            <a:r>
              <a:rPr lang="en-US" altLang="zh-CN" sz="2000" dirty="0">
                <a:latin typeface="楷体" panose="02010609060101010101" pitchFamily="49" charset="-122"/>
                <a:ea typeface="楷体" panose="02010609060101010101" pitchFamily="49" charset="-122"/>
              </a:rPr>
              <a:t>(0,100</a:t>
            </a:r>
            <a:r>
              <a:rPr lang="en-US" altLang="zh-CN" sz="2000" dirty="0" smtClean="0">
                <a:latin typeface="楷体" panose="02010609060101010101" pitchFamily="49" charset="-122"/>
                <a:ea typeface="楷体" panose="02010609060101010101" pitchFamily="49" charset="-122"/>
              </a:rPr>
              <a:t>); // </a:t>
            </a:r>
            <a:r>
              <a:rPr lang="zh-CN" altLang="en-US" sz="2000" dirty="0" smtClean="0">
                <a:latin typeface="楷体" panose="02010609060101010101" pitchFamily="49" charset="-122"/>
                <a:ea typeface="楷体" panose="02010609060101010101" pitchFamily="49" charset="-122"/>
              </a:rPr>
              <a:t>通过类名调用类方法</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(result</a:t>
            </a:r>
            <a:r>
              <a:rPr lang="en-US" altLang="zh-CN" sz="2000" dirty="0" smtClean="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8107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254349"/>
            <a:ext cx="6678258" cy="3170099"/>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参数传值</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实例成员与类成员</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a:solidFill>
                  <a:srgbClr val="000000"/>
                </a:solidFill>
                <a:latin typeface="华文新魏" panose="02010800040101010101" pitchFamily="2" charset="-122"/>
                <a:ea typeface="华文新魏" panose="02010800040101010101" pitchFamily="2" charset="-122"/>
              </a:rPr>
              <a:t>This</a:t>
            </a:r>
            <a:r>
              <a:rPr lang="zh-CN" altLang="en-US" sz="3200" dirty="0" smtClean="0">
                <a:solidFill>
                  <a:srgbClr val="000000"/>
                </a:solidFill>
                <a:latin typeface="华文新魏" panose="02010800040101010101" pitchFamily="2" charset="-122"/>
                <a:ea typeface="华文新魏" panose="02010800040101010101" pitchFamily="2" charset="-122"/>
              </a:rPr>
              <a:t>关键字</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方法的重载与多态</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对象的组合</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699526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687" y="1310959"/>
            <a:ext cx="8827566" cy="5016758"/>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1600" dirty="0">
                <a:latin typeface="楷体" panose="02010609060101010101" pitchFamily="49" charset="-122"/>
                <a:ea typeface="楷体" panose="02010609060101010101" pitchFamily="49" charset="-122"/>
              </a:rPr>
              <a:t>class </a:t>
            </a:r>
            <a:r>
              <a:rPr lang="en-US" altLang="zh-CN" sz="1600" dirty="0" err="1">
                <a:latin typeface="楷体" panose="02010609060101010101" pitchFamily="49" charset="-122"/>
                <a:ea typeface="楷体" panose="02010609060101010101" pitchFamily="49" charset="-122"/>
              </a:rPr>
              <a:t>StaticMethod</a:t>
            </a:r>
            <a:r>
              <a:rPr lang="en-US" altLang="zh-CN" sz="1600" dirty="0">
                <a:latin typeface="楷体" panose="02010609060101010101" pitchFamily="49" charset="-122"/>
                <a:ea typeface="楷体" panose="02010609060101010101" pitchFamily="49" charset="-122"/>
              </a:rPr>
              <a:t> {</a:t>
            </a:r>
          </a:p>
          <a:p>
            <a:r>
              <a:rPr lang="en-US" altLang="zh-CN" sz="1600" dirty="0">
                <a:latin typeface="楷体" panose="02010609060101010101" pitchFamily="49" charset="-122"/>
                <a:ea typeface="楷体" panose="02010609060101010101" pitchFamily="49" charset="-122"/>
              </a:rPr>
              <a:t>    public static </a:t>
            </a:r>
            <a:r>
              <a:rPr lang="en-US" altLang="zh-CN" sz="1600" dirty="0" err="1">
                <a:latin typeface="楷体" panose="02010609060101010101" pitchFamily="49" charset="-122"/>
                <a:ea typeface="楷体" panose="02010609060101010101" pitchFamily="49" charset="-122"/>
              </a:rPr>
              <a:t>int</a:t>
            </a:r>
            <a:r>
              <a:rPr lang="en-US" altLang="zh-CN" sz="1600" dirty="0">
                <a:latin typeface="楷体" panose="02010609060101010101" pitchFamily="49" charset="-122"/>
                <a:ea typeface="楷体" panose="02010609060101010101" pitchFamily="49" charset="-122"/>
              </a:rPr>
              <a:t> count = 1;                         </a:t>
            </a:r>
            <a:r>
              <a:rPr lang="en-US" altLang="zh-CN" sz="1600" dirty="0">
                <a:solidFill>
                  <a:srgbClr val="0558FF"/>
                </a:solidFill>
                <a:latin typeface="楷体" panose="02010609060101010101" pitchFamily="49" charset="-122"/>
                <a:ea typeface="楷体" panose="02010609060101010101" pitchFamily="49" charset="-122"/>
              </a:rPr>
              <a:t>// </a:t>
            </a:r>
            <a:r>
              <a:rPr lang="zh-CN" altLang="en-US" sz="1600" dirty="0">
                <a:solidFill>
                  <a:srgbClr val="0558FF"/>
                </a:solidFill>
                <a:latin typeface="楷体" panose="02010609060101010101" pitchFamily="49" charset="-122"/>
                <a:ea typeface="楷体" panose="02010609060101010101" pitchFamily="49" charset="-122"/>
              </a:rPr>
              <a:t>定义静态变量</a:t>
            </a:r>
            <a:r>
              <a:rPr lang="en-US" altLang="zh-CN" sz="1600" dirty="0">
                <a:solidFill>
                  <a:srgbClr val="0558FF"/>
                </a:solidFill>
                <a:latin typeface="楷体" panose="02010609060101010101" pitchFamily="49" charset="-122"/>
                <a:ea typeface="楷体" panose="02010609060101010101" pitchFamily="49" charset="-122"/>
              </a:rPr>
              <a:t>count  </a:t>
            </a:r>
          </a:p>
          <a:p>
            <a:r>
              <a:rPr lang="en-US" altLang="zh-CN" sz="1600" dirty="0">
                <a:latin typeface="楷体" panose="02010609060101010101" pitchFamily="49" charset="-122"/>
                <a:ea typeface="楷体" panose="02010609060101010101" pitchFamily="49" charset="-122"/>
              </a:rPr>
              <a:t>    public </a:t>
            </a:r>
            <a:r>
              <a:rPr lang="en-US" altLang="zh-CN" sz="1600" dirty="0" err="1">
                <a:latin typeface="楷体" panose="02010609060101010101" pitchFamily="49" charset="-122"/>
                <a:ea typeface="楷体" panose="02010609060101010101" pitchFamily="49" charset="-122"/>
              </a:rPr>
              <a:t>int</a:t>
            </a:r>
            <a:r>
              <a:rPr lang="en-US" altLang="zh-CN" sz="1600" dirty="0">
                <a:latin typeface="楷体" panose="02010609060101010101" pitchFamily="49" charset="-122"/>
                <a:ea typeface="楷体" panose="02010609060101010101" pitchFamily="49" charset="-122"/>
              </a:rPr>
              <a:t> method1() {  		            </a:t>
            </a:r>
            <a:r>
              <a:rPr lang="en-US" altLang="zh-CN" sz="1600" dirty="0">
                <a:solidFill>
                  <a:srgbClr val="0558FF"/>
                </a:solidFill>
                <a:latin typeface="楷体" panose="02010609060101010101" pitchFamily="49" charset="-122"/>
                <a:ea typeface="楷体" panose="02010609060101010101" pitchFamily="49" charset="-122"/>
              </a:rPr>
              <a:t>// </a:t>
            </a:r>
            <a:r>
              <a:rPr lang="zh-CN" altLang="en-US" sz="1600" dirty="0">
                <a:solidFill>
                  <a:srgbClr val="0558FF"/>
                </a:solidFill>
                <a:latin typeface="楷体" panose="02010609060101010101" pitchFamily="49" charset="-122"/>
                <a:ea typeface="楷体" panose="02010609060101010101" pitchFamily="49" charset="-122"/>
              </a:rPr>
              <a:t>实例方法</a:t>
            </a:r>
            <a:r>
              <a:rPr lang="en-US" altLang="zh-CN" sz="1600" dirty="0">
                <a:solidFill>
                  <a:srgbClr val="0558FF"/>
                </a:solidFill>
                <a:latin typeface="楷体" panose="02010609060101010101" pitchFamily="49" charset="-122"/>
                <a:ea typeface="楷体" panose="02010609060101010101" pitchFamily="49" charset="-122"/>
              </a:rPr>
              <a:t>method1  </a:t>
            </a:r>
          </a:p>
          <a:p>
            <a:r>
              <a:rPr lang="en-US" altLang="zh-CN" sz="1600" dirty="0">
                <a:latin typeface="楷体" panose="02010609060101010101" pitchFamily="49" charset="-122"/>
                <a:ea typeface="楷体" panose="02010609060101010101" pitchFamily="49" charset="-122"/>
              </a:rPr>
              <a:t>        count++;                                         </a:t>
            </a:r>
            <a:r>
              <a:rPr lang="en-US" altLang="zh-CN" sz="1600" dirty="0">
                <a:solidFill>
                  <a:srgbClr val="0558FF"/>
                </a:solidFill>
                <a:latin typeface="楷体" panose="02010609060101010101" pitchFamily="49" charset="-122"/>
                <a:ea typeface="楷体" panose="02010609060101010101" pitchFamily="49" charset="-122"/>
              </a:rPr>
              <a:t>// </a:t>
            </a:r>
            <a:r>
              <a:rPr lang="zh-CN" altLang="en-US" sz="1600" dirty="0">
                <a:solidFill>
                  <a:srgbClr val="0558FF"/>
                </a:solidFill>
                <a:latin typeface="楷体" panose="02010609060101010101" pitchFamily="49" charset="-122"/>
                <a:ea typeface="楷体" panose="02010609060101010101" pitchFamily="49" charset="-122"/>
              </a:rPr>
              <a:t>访问静态变量</a:t>
            </a:r>
            <a:r>
              <a:rPr lang="en-US" altLang="zh-CN" sz="1600" dirty="0">
                <a:solidFill>
                  <a:srgbClr val="0558FF"/>
                </a:solidFill>
                <a:latin typeface="楷体" panose="02010609060101010101" pitchFamily="49" charset="-122"/>
                <a:ea typeface="楷体" panose="02010609060101010101" pitchFamily="49" charset="-122"/>
              </a:rPr>
              <a:t>count</a:t>
            </a:r>
            <a:r>
              <a:rPr lang="zh-CN" altLang="en-US" sz="1600" dirty="0">
                <a:solidFill>
                  <a:srgbClr val="0558FF"/>
                </a:solidFill>
                <a:latin typeface="楷体" panose="02010609060101010101" pitchFamily="49" charset="-122"/>
                <a:ea typeface="楷体" panose="02010609060101010101" pitchFamily="49" charset="-122"/>
              </a:rPr>
              <a:t>并赋值</a:t>
            </a:r>
          </a:p>
          <a:p>
            <a:r>
              <a:rPr lang="zh-CN" altLang="en-US"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System.out.println</a:t>
            </a:r>
            <a:r>
              <a:rPr lang="en-US" altLang="zh-CN" sz="1600" dirty="0">
                <a:latin typeface="楷体" panose="02010609060101010101" pitchFamily="49" charset="-122"/>
                <a:ea typeface="楷体" panose="02010609060101010101" pitchFamily="49" charset="-122"/>
              </a:rPr>
              <a:t>("</a:t>
            </a:r>
            <a:r>
              <a:rPr lang="zh-CN" altLang="en-US" sz="1600" dirty="0" smtClean="0">
                <a:latin typeface="楷体" panose="02010609060101010101" pitchFamily="49" charset="-122"/>
                <a:ea typeface="楷体" panose="02010609060101010101" pitchFamily="49" charset="-122"/>
              </a:rPr>
              <a:t>在方法 </a:t>
            </a:r>
            <a:r>
              <a:rPr lang="en-US" altLang="zh-CN" sz="1600" dirty="0">
                <a:latin typeface="楷体" panose="02010609060101010101" pitchFamily="49" charset="-122"/>
                <a:ea typeface="楷体" panose="02010609060101010101" pitchFamily="49" charset="-122"/>
              </a:rPr>
              <a:t>method1()</a:t>
            </a:r>
            <a:r>
              <a:rPr lang="zh-CN" altLang="en-US" sz="1600" dirty="0">
                <a:latin typeface="楷体" panose="02010609060101010101" pitchFamily="49" charset="-122"/>
                <a:ea typeface="楷体" panose="02010609060101010101" pitchFamily="49" charset="-122"/>
              </a:rPr>
              <a:t>中的 </a:t>
            </a:r>
            <a:r>
              <a:rPr lang="en-US" altLang="zh-CN" sz="1600" dirty="0">
                <a:latin typeface="楷体" panose="02010609060101010101" pitchFamily="49" charset="-122"/>
                <a:ea typeface="楷体" panose="02010609060101010101" pitchFamily="49" charset="-122"/>
              </a:rPr>
              <a:t>count="+count); </a:t>
            </a:r>
          </a:p>
          <a:p>
            <a:r>
              <a:rPr lang="en-US" altLang="zh-CN" sz="1600" dirty="0">
                <a:latin typeface="楷体" panose="02010609060101010101" pitchFamily="49" charset="-122"/>
                <a:ea typeface="楷体" panose="02010609060101010101" pitchFamily="49" charset="-122"/>
              </a:rPr>
              <a:t>        return count; }</a:t>
            </a:r>
          </a:p>
          <a:p>
            <a:r>
              <a:rPr lang="en-US" altLang="zh-CN" sz="1600" dirty="0">
                <a:latin typeface="楷体" panose="02010609060101010101" pitchFamily="49" charset="-122"/>
                <a:ea typeface="楷体" panose="02010609060101010101" pitchFamily="49" charset="-122"/>
              </a:rPr>
              <a:t>    public static void </a:t>
            </a:r>
            <a:r>
              <a:rPr lang="en-US" altLang="zh-CN" sz="1600" dirty="0" err="1">
                <a:latin typeface="楷体" panose="02010609060101010101" pitchFamily="49" charset="-122"/>
                <a:ea typeface="楷体" panose="02010609060101010101" pitchFamily="49" charset="-122"/>
              </a:rPr>
              <a:t>PrintCount</a:t>
            </a:r>
            <a:r>
              <a:rPr lang="en-US" altLang="zh-CN" sz="1600" dirty="0">
                <a:latin typeface="楷体" panose="02010609060101010101" pitchFamily="49" charset="-122"/>
                <a:ea typeface="楷体" panose="02010609060101010101" pitchFamily="49" charset="-122"/>
              </a:rPr>
              <a:t>() {                     </a:t>
            </a:r>
            <a:r>
              <a:rPr lang="en-US" altLang="zh-CN" sz="1600" dirty="0">
                <a:solidFill>
                  <a:srgbClr val="0558FF"/>
                </a:solidFill>
                <a:latin typeface="楷体" panose="02010609060101010101" pitchFamily="49" charset="-122"/>
                <a:ea typeface="楷体" panose="02010609060101010101" pitchFamily="49" charset="-122"/>
              </a:rPr>
              <a:t>// </a:t>
            </a:r>
            <a:r>
              <a:rPr lang="zh-CN" altLang="en-US" sz="1600" dirty="0">
                <a:solidFill>
                  <a:srgbClr val="0558FF"/>
                </a:solidFill>
                <a:latin typeface="楷体" panose="02010609060101010101" pitchFamily="49" charset="-122"/>
                <a:ea typeface="楷体" panose="02010609060101010101" pitchFamily="49" charset="-122"/>
              </a:rPr>
              <a:t>静态方法</a:t>
            </a:r>
            <a:r>
              <a:rPr lang="en-US" altLang="zh-CN" sz="1600" dirty="0" err="1">
                <a:solidFill>
                  <a:srgbClr val="0558FF"/>
                </a:solidFill>
                <a:latin typeface="楷体" panose="02010609060101010101" pitchFamily="49" charset="-122"/>
                <a:ea typeface="楷体" panose="02010609060101010101" pitchFamily="49" charset="-122"/>
              </a:rPr>
              <a:t>PrintCount</a:t>
            </a:r>
            <a:r>
              <a:rPr lang="en-US" altLang="zh-CN" sz="1600" dirty="0">
                <a:solidFill>
                  <a:srgbClr val="0558FF"/>
                </a:solidFill>
                <a:latin typeface="楷体" panose="02010609060101010101" pitchFamily="49" charset="-122"/>
                <a:ea typeface="楷体" panose="02010609060101010101" pitchFamily="49" charset="-122"/>
              </a:rPr>
              <a:t> </a:t>
            </a:r>
          </a:p>
          <a:p>
            <a:r>
              <a:rPr lang="en-US" altLang="zh-CN" sz="1600" dirty="0">
                <a:latin typeface="楷体" panose="02010609060101010101" pitchFamily="49" charset="-122"/>
                <a:ea typeface="楷体" panose="02010609060101010101" pitchFamily="49" charset="-122"/>
              </a:rPr>
              <a:t>    	count += 2;</a:t>
            </a:r>
          </a:p>
          <a:p>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System.out.println</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在静态方法 </a:t>
            </a:r>
            <a:r>
              <a:rPr lang="en-US" altLang="zh-CN" sz="1600" dirty="0" err="1">
                <a:latin typeface="楷体" panose="02010609060101010101" pitchFamily="49" charset="-122"/>
                <a:ea typeface="楷体" panose="02010609060101010101" pitchFamily="49" charset="-122"/>
              </a:rPr>
              <a:t>PrintCount</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中的 </a:t>
            </a:r>
            <a:r>
              <a:rPr lang="en-US" altLang="zh-CN" sz="1600" dirty="0">
                <a:latin typeface="楷体" panose="02010609060101010101" pitchFamily="49" charset="-122"/>
                <a:ea typeface="楷体" panose="02010609060101010101" pitchFamily="49" charset="-122"/>
              </a:rPr>
              <a:t>count="+count); </a:t>
            </a:r>
          </a:p>
          <a:p>
            <a:r>
              <a:rPr lang="en-US" altLang="zh-CN" sz="1600" dirty="0">
                <a:latin typeface="楷体" panose="02010609060101010101" pitchFamily="49" charset="-122"/>
                <a:ea typeface="楷体" panose="02010609060101010101" pitchFamily="49" charset="-122"/>
              </a:rPr>
              <a:t>        }</a:t>
            </a:r>
          </a:p>
          <a:p>
            <a:r>
              <a:rPr lang="en-US" altLang="zh-CN" sz="1600" dirty="0">
                <a:latin typeface="楷体" panose="02010609060101010101" pitchFamily="49" charset="-122"/>
                <a:ea typeface="楷体" panose="02010609060101010101" pitchFamily="49" charset="-122"/>
              </a:rPr>
              <a:t>}</a:t>
            </a:r>
          </a:p>
          <a:p>
            <a:r>
              <a:rPr lang="en-US" altLang="zh-CN" sz="1600" dirty="0">
                <a:latin typeface="楷体" panose="02010609060101010101" pitchFamily="49" charset="-122"/>
                <a:ea typeface="楷体" panose="02010609060101010101" pitchFamily="49" charset="-122"/>
              </a:rPr>
              <a:t>public class testunit5{</a:t>
            </a:r>
          </a:p>
          <a:p>
            <a:r>
              <a:rPr lang="en-US" altLang="zh-CN" sz="1600" dirty="0">
                <a:latin typeface="楷体" panose="02010609060101010101" pitchFamily="49" charset="-122"/>
                <a:ea typeface="楷体" panose="02010609060101010101" pitchFamily="49" charset="-122"/>
              </a:rPr>
              <a:t>    public static void main(String[] </a:t>
            </a:r>
            <a:r>
              <a:rPr lang="en-US" altLang="zh-CN" sz="1600" dirty="0" err="1">
                <a:latin typeface="楷体" panose="02010609060101010101" pitchFamily="49" charset="-122"/>
                <a:ea typeface="楷体" panose="02010609060101010101" pitchFamily="49" charset="-122"/>
              </a:rPr>
              <a:t>args</a:t>
            </a:r>
            <a:r>
              <a:rPr lang="en-US" altLang="zh-CN" sz="1600" dirty="0">
                <a:latin typeface="楷体" panose="02010609060101010101" pitchFamily="49" charset="-122"/>
                <a:ea typeface="楷体" panose="02010609060101010101" pitchFamily="49" charset="-122"/>
              </a:rPr>
              <a:t>) {</a:t>
            </a:r>
          </a:p>
          <a:p>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StaticMethod</a:t>
            </a:r>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sft</a:t>
            </a:r>
            <a:r>
              <a:rPr lang="en-US" altLang="zh-CN" sz="1600" dirty="0">
                <a:latin typeface="楷体" panose="02010609060101010101" pitchFamily="49" charset="-122"/>
                <a:ea typeface="楷体" panose="02010609060101010101" pitchFamily="49" charset="-122"/>
              </a:rPr>
              <a:t> = new </a:t>
            </a:r>
            <a:r>
              <a:rPr lang="en-US" altLang="zh-CN" sz="1600" dirty="0" err="1">
                <a:latin typeface="楷体" panose="02010609060101010101" pitchFamily="49" charset="-122"/>
                <a:ea typeface="楷体" panose="02010609060101010101" pitchFamily="49" charset="-122"/>
              </a:rPr>
              <a:t>StaticMethod</a:t>
            </a:r>
            <a:r>
              <a:rPr lang="en-US" altLang="zh-CN" sz="1600" dirty="0">
                <a:latin typeface="楷体" panose="02010609060101010101" pitchFamily="49" charset="-122"/>
                <a:ea typeface="楷体" panose="02010609060101010101" pitchFamily="49" charset="-122"/>
              </a:rPr>
              <a:t>();</a:t>
            </a:r>
          </a:p>
          <a:p>
            <a:r>
              <a:rPr lang="en-US" altLang="zh-CN" sz="1600" dirty="0">
                <a:latin typeface="楷体" panose="02010609060101010101" pitchFamily="49" charset="-122"/>
                <a:ea typeface="楷体" panose="02010609060101010101" pitchFamily="49" charset="-122"/>
              </a:rPr>
              <a:t>        </a:t>
            </a:r>
            <a:r>
              <a:rPr lang="en-US" altLang="zh-CN" sz="1600" dirty="0">
                <a:solidFill>
                  <a:srgbClr val="0558FF"/>
                </a:solidFill>
                <a:latin typeface="楷体" panose="02010609060101010101" pitchFamily="49" charset="-122"/>
                <a:ea typeface="楷体" panose="02010609060101010101" pitchFamily="49" charset="-122"/>
              </a:rPr>
              <a:t>// </a:t>
            </a:r>
            <a:r>
              <a:rPr lang="zh-CN" altLang="en-US" sz="1600" dirty="0">
                <a:solidFill>
                  <a:srgbClr val="0558FF"/>
                </a:solidFill>
                <a:latin typeface="楷体" panose="02010609060101010101" pitchFamily="49" charset="-122"/>
                <a:ea typeface="楷体" panose="02010609060101010101" pitchFamily="49" charset="-122"/>
              </a:rPr>
              <a:t>通过实例对象调用实例方法</a:t>
            </a:r>
          </a:p>
          <a:p>
            <a:r>
              <a:rPr lang="zh-CN" altLang="en-US"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System.out.println</a:t>
            </a:r>
            <a:r>
              <a:rPr lang="en-US" altLang="zh-CN" sz="1600" dirty="0">
                <a:latin typeface="楷体" panose="02010609060101010101" pitchFamily="49" charset="-122"/>
                <a:ea typeface="楷体" panose="02010609060101010101" pitchFamily="49" charset="-122"/>
              </a:rPr>
              <a:t>("method1() </a:t>
            </a:r>
            <a:r>
              <a:rPr lang="zh-CN" altLang="en-US" sz="1600" dirty="0">
                <a:latin typeface="楷体" panose="02010609060101010101" pitchFamily="49" charset="-122"/>
                <a:ea typeface="楷体" panose="02010609060101010101" pitchFamily="49" charset="-122"/>
              </a:rPr>
              <a:t>方法返回值 </a:t>
            </a:r>
            <a:r>
              <a:rPr lang="en-US" altLang="zh-CN" sz="1600" dirty="0">
                <a:latin typeface="楷体" panose="02010609060101010101" pitchFamily="49" charset="-122"/>
                <a:ea typeface="楷体" panose="02010609060101010101" pitchFamily="49" charset="-122"/>
              </a:rPr>
              <a:t>intro1="+sft.method1());</a:t>
            </a:r>
          </a:p>
          <a:p>
            <a:r>
              <a:rPr lang="en-US" altLang="zh-CN" sz="1600" dirty="0">
                <a:latin typeface="楷体" panose="02010609060101010101" pitchFamily="49" charset="-122"/>
                <a:ea typeface="楷体" panose="02010609060101010101" pitchFamily="49" charset="-122"/>
              </a:rPr>
              <a:t>        </a:t>
            </a:r>
            <a:r>
              <a:rPr lang="en-US" altLang="zh-CN" sz="1600" dirty="0">
                <a:solidFill>
                  <a:srgbClr val="0558FF"/>
                </a:solidFill>
                <a:latin typeface="楷体" panose="02010609060101010101" pitchFamily="49" charset="-122"/>
                <a:ea typeface="楷体" panose="02010609060101010101" pitchFamily="49" charset="-122"/>
              </a:rPr>
              <a:t>// </a:t>
            </a:r>
            <a:r>
              <a:rPr lang="zh-CN" altLang="en-US" sz="1600" dirty="0">
                <a:solidFill>
                  <a:srgbClr val="0558FF"/>
                </a:solidFill>
                <a:latin typeface="楷体" panose="02010609060101010101" pitchFamily="49" charset="-122"/>
                <a:ea typeface="楷体" panose="02010609060101010101" pitchFamily="49" charset="-122"/>
              </a:rPr>
              <a:t>通过类名调用静态方法，打印 </a:t>
            </a:r>
            <a:r>
              <a:rPr lang="en-US" altLang="zh-CN" sz="1600" dirty="0">
                <a:solidFill>
                  <a:srgbClr val="0558FF"/>
                </a:solidFill>
                <a:latin typeface="楷体" panose="02010609060101010101" pitchFamily="49" charset="-122"/>
                <a:ea typeface="楷体" panose="02010609060101010101" pitchFamily="49" charset="-122"/>
              </a:rPr>
              <a:t>count</a:t>
            </a:r>
          </a:p>
          <a:p>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StaticMethod.PrintCount</a:t>
            </a:r>
            <a:r>
              <a:rPr lang="en-US" altLang="zh-CN" sz="1600" dirty="0">
                <a:latin typeface="楷体" panose="02010609060101010101" pitchFamily="49" charset="-122"/>
                <a:ea typeface="楷体" panose="02010609060101010101" pitchFamily="49" charset="-122"/>
              </a:rPr>
              <a:t>();</a:t>
            </a:r>
          </a:p>
          <a:p>
            <a:r>
              <a:rPr lang="en-US" altLang="zh-CN" sz="1600" dirty="0">
                <a:latin typeface="楷体" panose="02010609060101010101" pitchFamily="49" charset="-122"/>
                <a:ea typeface="楷体" panose="02010609060101010101" pitchFamily="49" charset="-122"/>
              </a:rPr>
              <a:t>        }</a:t>
            </a:r>
          </a:p>
          <a:p>
            <a:r>
              <a:rPr lang="en-US" altLang="zh-CN" sz="1600" dirty="0">
                <a:latin typeface="楷体" panose="02010609060101010101" pitchFamily="49" charset="-122"/>
                <a:ea typeface="楷体" panose="02010609060101010101" pitchFamily="49" charset="-122"/>
              </a:rPr>
              <a:t>}</a:t>
            </a:r>
          </a:p>
        </p:txBody>
      </p:sp>
      <p:sp>
        <p:nvSpPr>
          <p:cNvPr id="6"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7" name="矩形 6"/>
          <p:cNvSpPr/>
          <p:nvPr/>
        </p:nvSpPr>
        <p:spPr>
          <a:xfrm>
            <a:off x="4780353" y="5779983"/>
            <a:ext cx="3865944" cy="86177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smtClean="0">
                <a:solidFill>
                  <a:schemeClr val="dk1"/>
                </a:solidFill>
                <a:latin typeface="楷体" panose="02010609060101010101" pitchFamily="49" charset="-122"/>
                <a:ea typeface="楷体" panose="02010609060101010101" pitchFamily="49" charset="-122"/>
              </a:rPr>
              <a:t>在方法 </a:t>
            </a:r>
            <a:r>
              <a:rPr lang="en-US" altLang="zh-CN" sz="1600" dirty="0">
                <a:solidFill>
                  <a:schemeClr val="dk1"/>
                </a:solidFill>
                <a:latin typeface="楷体" panose="02010609060101010101" pitchFamily="49" charset="-122"/>
                <a:ea typeface="楷体" panose="02010609060101010101" pitchFamily="49" charset="-122"/>
              </a:rPr>
              <a:t>method1()</a:t>
            </a:r>
            <a:r>
              <a:rPr lang="zh-CN" altLang="en-US" sz="1600" dirty="0">
                <a:solidFill>
                  <a:schemeClr val="dk1"/>
                </a:solidFill>
                <a:latin typeface="楷体" panose="02010609060101010101" pitchFamily="49" charset="-122"/>
                <a:ea typeface="楷体" panose="02010609060101010101" pitchFamily="49" charset="-122"/>
              </a:rPr>
              <a:t>中的 </a:t>
            </a:r>
            <a:r>
              <a:rPr lang="en-US" altLang="zh-CN" sz="1600" dirty="0">
                <a:solidFill>
                  <a:schemeClr val="dk1"/>
                </a:solidFill>
                <a:latin typeface="楷体" panose="02010609060101010101" pitchFamily="49" charset="-122"/>
                <a:ea typeface="楷体" panose="02010609060101010101" pitchFamily="49" charset="-122"/>
              </a:rPr>
              <a:t>count=2</a:t>
            </a:r>
          </a:p>
          <a:p>
            <a:r>
              <a:rPr lang="en-US" altLang="zh-CN" sz="1600" dirty="0">
                <a:solidFill>
                  <a:schemeClr val="dk1"/>
                </a:solidFill>
                <a:latin typeface="楷体" panose="02010609060101010101" pitchFamily="49" charset="-122"/>
                <a:ea typeface="楷体" panose="02010609060101010101" pitchFamily="49" charset="-122"/>
              </a:rPr>
              <a:t>method1() </a:t>
            </a:r>
            <a:r>
              <a:rPr lang="zh-CN" altLang="en-US" sz="1600" dirty="0">
                <a:solidFill>
                  <a:schemeClr val="dk1"/>
                </a:solidFill>
                <a:latin typeface="楷体" panose="02010609060101010101" pitchFamily="49" charset="-122"/>
                <a:ea typeface="楷体" panose="02010609060101010101" pitchFamily="49" charset="-122"/>
              </a:rPr>
              <a:t>方法返回值 </a:t>
            </a:r>
            <a:r>
              <a:rPr lang="en-US" altLang="zh-CN" sz="1600" dirty="0">
                <a:solidFill>
                  <a:schemeClr val="dk1"/>
                </a:solidFill>
                <a:latin typeface="楷体" panose="02010609060101010101" pitchFamily="49" charset="-122"/>
                <a:ea typeface="楷体" panose="02010609060101010101" pitchFamily="49" charset="-122"/>
              </a:rPr>
              <a:t>intro1=2</a:t>
            </a:r>
          </a:p>
          <a:p>
            <a:r>
              <a:rPr lang="zh-CN" altLang="en-US" sz="1600" dirty="0">
                <a:solidFill>
                  <a:schemeClr val="dk1"/>
                </a:solidFill>
                <a:latin typeface="楷体" panose="02010609060101010101" pitchFamily="49" charset="-122"/>
                <a:ea typeface="楷体" panose="02010609060101010101" pitchFamily="49" charset="-122"/>
              </a:rPr>
              <a:t>在静态方法 </a:t>
            </a:r>
            <a:r>
              <a:rPr lang="en-US" altLang="zh-CN" sz="1600" dirty="0" err="1">
                <a:solidFill>
                  <a:schemeClr val="dk1"/>
                </a:solidFill>
                <a:latin typeface="楷体" panose="02010609060101010101" pitchFamily="49" charset="-122"/>
                <a:ea typeface="楷体" panose="02010609060101010101" pitchFamily="49" charset="-122"/>
              </a:rPr>
              <a:t>PrintCount</a:t>
            </a:r>
            <a:r>
              <a:rPr lang="en-US" altLang="zh-CN" sz="1600" dirty="0">
                <a:solidFill>
                  <a:schemeClr val="dk1"/>
                </a:solidFill>
                <a:latin typeface="楷体" panose="02010609060101010101" pitchFamily="49" charset="-122"/>
                <a:ea typeface="楷体" panose="02010609060101010101" pitchFamily="49" charset="-122"/>
              </a:rPr>
              <a:t>()</a:t>
            </a:r>
            <a:r>
              <a:rPr lang="zh-CN" altLang="en-US" sz="1600" dirty="0">
                <a:solidFill>
                  <a:schemeClr val="dk1"/>
                </a:solidFill>
                <a:latin typeface="楷体" panose="02010609060101010101" pitchFamily="49" charset="-122"/>
                <a:ea typeface="楷体" panose="02010609060101010101" pitchFamily="49" charset="-122"/>
              </a:rPr>
              <a:t>中的 </a:t>
            </a:r>
            <a:r>
              <a:rPr lang="en-US" altLang="zh-CN" sz="1600" dirty="0">
                <a:solidFill>
                  <a:schemeClr val="dk1"/>
                </a:solidFill>
                <a:latin typeface="楷体" panose="02010609060101010101" pitchFamily="49" charset="-122"/>
                <a:ea typeface="楷体" panose="02010609060101010101" pitchFamily="49" charset="-122"/>
              </a:rPr>
              <a:t>count=4</a:t>
            </a:r>
            <a:endParaRPr lang="zh-CN" altLang="en-US" sz="1600" dirty="0">
              <a:solidFill>
                <a:schemeClr val="dk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152507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2.</a:t>
            </a:r>
            <a:r>
              <a:rPr lang="zh-CN" altLang="en-US" dirty="0" smtClean="0"/>
              <a:t>实例成员和类成员</a:t>
            </a:r>
            <a:endParaRPr lang="zh-CN" altLang="en-US" dirty="0"/>
          </a:p>
        </p:txBody>
      </p:sp>
      <p:sp>
        <p:nvSpPr>
          <p:cNvPr id="5" name="矩形 4">
            <a:extLst>
              <a:ext uri="{FF2B5EF4-FFF2-40B4-BE49-F238E27FC236}">
                <a16:creationId xmlns:a16="http://schemas.microsoft.com/office/drawing/2014/main" xmlns="" id="{05BC26FA-78E6-467A-A967-B595E6DEFC44}"/>
              </a:ext>
            </a:extLst>
          </p:cNvPr>
          <p:cNvSpPr/>
          <p:nvPr/>
        </p:nvSpPr>
        <p:spPr>
          <a:xfrm>
            <a:off x="368734" y="1340218"/>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、静态块</a:t>
            </a:r>
            <a:endParaRPr lang="zh-CN" altLang="en-US"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532572" y="1869975"/>
            <a:ext cx="6935028"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）类方法在类中的作用</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380173" y="2478802"/>
            <a:ext cx="8403116" cy="157485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静态代码块指 </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类</a:t>
            </a:r>
            <a:r>
              <a:rPr lang="zh-CN" altLang="en-US" sz="2800" dirty="0">
                <a:latin typeface="楷体" panose="02010609060101010101" pitchFamily="49" charset="-122"/>
                <a:ea typeface="楷体" panose="02010609060101010101" pitchFamily="49" charset="-122"/>
              </a:rPr>
              <a:t>中的 </a:t>
            </a:r>
            <a:r>
              <a:rPr lang="en-US" altLang="zh-CN" sz="2800" dirty="0">
                <a:latin typeface="楷体" panose="02010609060101010101" pitchFamily="49" charset="-122"/>
                <a:ea typeface="楷体" panose="02010609060101010101" pitchFamily="49" charset="-122"/>
              </a:rPr>
              <a:t>static{ </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代码</a:t>
            </a:r>
            <a:r>
              <a:rPr lang="zh-CN" altLang="en-US" sz="2800" dirty="0">
                <a:latin typeface="楷体" panose="02010609060101010101" pitchFamily="49" charset="-122"/>
                <a:ea typeface="楷体" panose="02010609060101010101" pitchFamily="49" charset="-122"/>
              </a:rPr>
              <a:t>块，主要用于初始化类，为类的静态变量赋初始值，提升程序性能。</a:t>
            </a:r>
          </a:p>
        </p:txBody>
      </p:sp>
      <p:sp>
        <p:nvSpPr>
          <p:cNvPr id="8" name="矩形 7"/>
          <p:cNvSpPr/>
          <p:nvPr/>
        </p:nvSpPr>
        <p:spPr>
          <a:xfrm>
            <a:off x="1761510" y="3914760"/>
            <a:ext cx="6709399" cy="230832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latin typeface="楷体" panose="02010609060101010101" pitchFamily="49" charset="-122"/>
                <a:ea typeface="楷体" panose="02010609060101010101" pitchFamily="49" charset="-122"/>
              </a:rPr>
              <a:t>public class unit5pack{</a:t>
            </a:r>
          </a:p>
          <a:p>
            <a:r>
              <a:rPr lang="en-US" altLang="zh-CN" dirty="0">
                <a:latin typeface="楷体" panose="02010609060101010101" pitchFamily="49" charset="-122"/>
                <a:ea typeface="楷体" panose="02010609060101010101" pitchFamily="49" charset="-122"/>
              </a:rPr>
              <a:t>	public static void main(String </a:t>
            </a:r>
            <a:r>
              <a:rPr lang="en-US" altLang="zh-CN" dirty="0" err="1">
                <a:latin typeface="楷体" panose="02010609060101010101" pitchFamily="49" charset="-122"/>
                <a:ea typeface="楷体" panose="02010609060101010101" pitchFamily="49" charset="-122"/>
              </a:rPr>
              <a:t>args</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System.out.printf</a:t>
            </a:r>
            <a:r>
              <a:rPr lang="en-US" altLang="zh-CN" dirty="0">
                <a:latin typeface="楷体" panose="02010609060101010101" pitchFamily="49" charset="-122"/>
                <a:ea typeface="楷体" panose="02010609060101010101" pitchFamily="49" charset="-122"/>
              </a:rPr>
              <a:t>("%d",</a:t>
            </a:r>
            <a:r>
              <a:rPr lang="en-US" altLang="zh-CN" dirty="0" err="1">
                <a:latin typeface="楷体" panose="02010609060101010101" pitchFamily="49" charset="-122"/>
                <a:ea typeface="楷体" panose="02010609060101010101" pitchFamily="49" charset="-122"/>
              </a:rPr>
              <a:t>AAA.m</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class AAA{</a:t>
            </a:r>
          </a:p>
          <a:p>
            <a:r>
              <a:rPr lang="en-US" altLang="zh-CN" dirty="0">
                <a:latin typeface="楷体" panose="02010609060101010101" pitchFamily="49" charset="-122"/>
                <a:ea typeface="楷体" panose="02010609060101010101" pitchFamily="49" charset="-122"/>
              </a:rPr>
              <a:t>	static </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m;</a:t>
            </a:r>
          </a:p>
          <a:p>
            <a:r>
              <a:rPr lang="en-US" altLang="zh-CN" dirty="0">
                <a:latin typeface="楷体" panose="02010609060101010101" pitchFamily="49" charset="-122"/>
                <a:ea typeface="楷体" panose="02010609060101010101" pitchFamily="49" charset="-122"/>
              </a:rPr>
              <a:t>	static{</a:t>
            </a: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m </a:t>
            </a:r>
            <a:r>
              <a:rPr lang="en-US" altLang="zh-CN" dirty="0">
                <a:latin typeface="楷体" panose="02010609060101010101" pitchFamily="49" charset="-122"/>
                <a:ea typeface="楷体" panose="02010609060101010101" pitchFamily="49" charset="-122"/>
              </a:rPr>
              <a:t>= 888;}}</a:t>
            </a:r>
          </a:p>
        </p:txBody>
      </p:sp>
      <p:sp>
        <p:nvSpPr>
          <p:cNvPr id="9" name="矩形 8"/>
          <p:cNvSpPr/>
          <p:nvPr/>
        </p:nvSpPr>
        <p:spPr>
          <a:xfrm>
            <a:off x="5569361" y="5934141"/>
            <a:ext cx="2777915" cy="3693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smtClean="0">
                <a:solidFill>
                  <a:schemeClr val="dk1"/>
                </a:solidFill>
                <a:latin typeface="楷体" panose="02010609060101010101" pitchFamily="49" charset="-122"/>
                <a:ea typeface="楷体" panose="02010609060101010101" pitchFamily="49" charset="-122"/>
              </a:rPr>
              <a:t>运行结果：</a:t>
            </a:r>
            <a:r>
              <a:rPr lang="en-US" altLang="zh-CN" dirty="0" smtClean="0">
                <a:solidFill>
                  <a:schemeClr val="dk1"/>
                </a:solidFill>
                <a:latin typeface="楷体" panose="02010609060101010101" pitchFamily="49" charset="-122"/>
                <a:ea typeface="楷体" panose="02010609060101010101" pitchFamily="49" charset="-122"/>
              </a:rPr>
              <a:t>888</a:t>
            </a:r>
            <a:endParaRPr lang="zh-CN" altLang="en-US" dirty="0">
              <a:solidFill>
                <a:schemeClr val="dk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391015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254349"/>
            <a:ext cx="6678258" cy="3170099"/>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参数传值</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实例成员与类成员</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a:solidFill>
                  <a:srgbClr val="FF0000"/>
                </a:solidFill>
                <a:latin typeface="华文新魏" panose="02010800040101010101" pitchFamily="2" charset="-122"/>
                <a:ea typeface="华文新魏" panose="02010800040101010101" pitchFamily="2" charset="-122"/>
              </a:rPr>
              <a:t>This</a:t>
            </a:r>
            <a:r>
              <a:rPr lang="zh-CN" altLang="en-US" sz="3200" dirty="0" smtClean="0">
                <a:solidFill>
                  <a:srgbClr val="FF0000"/>
                </a:solidFill>
                <a:latin typeface="华文新魏" panose="02010800040101010101" pitchFamily="2" charset="-122"/>
                <a:ea typeface="华文新魏" panose="02010800040101010101" pitchFamily="2" charset="-122"/>
              </a:rPr>
              <a:t>关键字</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方法的重载与多态</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对象的组合</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4263965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523482"/>
            <a:ext cx="9144000" cy="704126"/>
          </a:xfrm>
        </p:spPr>
        <p:txBody>
          <a:bodyPr/>
          <a:lstStyle/>
          <a:p>
            <a:pPr algn="ctr"/>
            <a:r>
              <a:rPr lang="en-US" altLang="zh-CN" dirty="0" smtClean="0"/>
              <a:t>3.This</a:t>
            </a:r>
            <a:r>
              <a:rPr lang="zh-CN" altLang="en-US" dirty="0" smtClean="0"/>
              <a:t>关键字</a:t>
            </a:r>
            <a:endParaRPr lang="zh-CN" altLang="en-US" dirty="0"/>
          </a:p>
        </p:txBody>
      </p:sp>
      <p:sp>
        <p:nvSpPr>
          <p:cNvPr id="4" name="矩形 3"/>
          <p:cNvSpPr/>
          <p:nvPr/>
        </p:nvSpPr>
        <p:spPr>
          <a:xfrm>
            <a:off x="324091" y="1494957"/>
            <a:ext cx="8530542" cy="45981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en-US" altLang="zh-CN" sz="2800" dirty="0" smtClean="0">
                <a:latin typeface="楷体" panose="02010609060101010101" pitchFamily="49" charset="-122"/>
                <a:ea typeface="楷体" panose="02010609060101010101" pitchFamily="49" charset="-122"/>
              </a:rPr>
              <a:t>this</a:t>
            </a:r>
            <a:r>
              <a:rPr lang="zh-CN" altLang="en-US" sz="2800" dirty="0" smtClean="0">
                <a:latin typeface="楷体" panose="02010609060101010101" pitchFamily="49" charset="-122"/>
                <a:ea typeface="楷体" panose="02010609060101010101" pitchFamily="49" charset="-122"/>
              </a:rPr>
              <a:t>是</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的一个关键字，代表某个</a:t>
            </a:r>
            <a:r>
              <a:rPr lang="zh-CN" altLang="en-US" sz="2800" dirty="0">
                <a:latin typeface="楷体" panose="02010609060101010101" pitchFamily="49" charset="-122"/>
                <a:ea typeface="楷体" panose="02010609060101010101" pitchFamily="49" charset="-122"/>
              </a:rPr>
              <a:t>对象</a:t>
            </a:r>
            <a:r>
              <a:rPr lang="zh-CN" altLang="en-US" sz="2800" dirty="0" smtClean="0">
                <a:latin typeface="楷体" panose="02010609060101010101" pitchFamily="49" charset="-122"/>
                <a:ea typeface="楷体" panose="02010609060101010101" pitchFamily="49" charset="-122"/>
              </a:rPr>
              <a:t>，表示指向当前方法的对象，或者说是在</a:t>
            </a:r>
            <a:r>
              <a:rPr lang="zh-CN" altLang="en-US" sz="2800" dirty="0">
                <a:latin typeface="楷体" panose="02010609060101010101" pitchFamily="49" charset="-122"/>
                <a:ea typeface="楷体" panose="02010609060101010101" pitchFamily="49" charset="-122"/>
              </a:rPr>
              <a:t>需要当前类型对象引用时</a:t>
            </a:r>
            <a:r>
              <a:rPr lang="zh-CN" altLang="en-US" sz="2800" dirty="0" smtClean="0">
                <a:latin typeface="楷体" panose="02010609060101010101" pitchFamily="49" charset="-122"/>
                <a:ea typeface="楷体" panose="02010609060101010101" pitchFamily="49" charset="-122"/>
              </a:rPr>
              <a:t>使用。</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a:solidFill>
                  <a:srgbClr val="FF0000"/>
                </a:solidFill>
                <a:latin typeface="楷体" panose="02010609060101010101" pitchFamily="49" charset="-122"/>
                <a:ea typeface="楷体" panose="02010609060101010101" pitchFamily="49" charset="-122"/>
              </a:rPr>
              <a:t>this</a:t>
            </a:r>
            <a:r>
              <a:rPr lang="zh-CN" altLang="en-US" sz="2800" dirty="0">
                <a:solidFill>
                  <a:srgbClr val="FF0000"/>
                </a:solidFill>
                <a:latin typeface="楷体" panose="02010609060101010101" pitchFamily="49" charset="-122"/>
                <a:ea typeface="楷体" panose="02010609060101010101" pitchFamily="49" charset="-122"/>
              </a:rPr>
              <a:t>隶属于对象，可以用于实例方法中，但不能用于类方法</a:t>
            </a:r>
            <a:r>
              <a:rPr lang="zh-CN" altLang="en-US" sz="2800" dirty="0" smtClean="0">
                <a:solidFill>
                  <a:srgbClr val="FF0000"/>
                </a:solidFill>
                <a:latin typeface="楷体" panose="02010609060101010101" pitchFamily="49" charset="-122"/>
                <a:ea typeface="楷体" panose="02010609060101010101" pitchFamily="49" charset="-122"/>
              </a:rPr>
              <a:t>中。（在类方法中不能直接访问实例成员）</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800" dirty="0">
                <a:latin typeface="楷体" panose="02010609060101010101" pitchFamily="49" charset="-122"/>
                <a:ea typeface="楷体" panose="02010609060101010101" pitchFamily="49" charset="-122"/>
              </a:rPr>
              <a:t>this </a:t>
            </a:r>
            <a:r>
              <a:rPr lang="zh-CN" altLang="en-US" sz="2800" dirty="0">
                <a:latin typeface="楷体" panose="02010609060101010101" pitchFamily="49" charset="-122"/>
                <a:ea typeface="楷体" panose="02010609060101010101" pitchFamily="49" charset="-122"/>
              </a:rPr>
              <a:t>关键字最大的作用就是让类中一</a:t>
            </a:r>
            <a:r>
              <a:rPr lang="zh-CN" altLang="en-US" sz="2800" dirty="0" smtClean="0">
                <a:latin typeface="楷体" panose="02010609060101010101" pitchFamily="49" charset="-122"/>
                <a:ea typeface="楷体" panose="02010609060101010101" pitchFamily="49" charset="-122"/>
              </a:rPr>
              <a:t>个实例方法</a:t>
            </a:r>
            <a:r>
              <a:rPr lang="zh-CN" altLang="en-US" sz="2800" dirty="0">
                <a:latin typeface="楷体" panose="02010609060101010101" pitchFamily="49" charset="-122"/>
                <a:ea typeface="楷体" panose="02010609060101010101" pitchFamily="49" charset="-122"/>
              </a:rPr>
              <a:t>，访问该类里的另一个方法或实例</a:t>
            </a:r>
            <a:r>
              <a:rPr lang="zh-CN" altLang="en-US" sz="2800" dirty="0" smtClean="0">
                <a:latin typeface="楷体" panose="02010609060101010101" pitchFamily="49" charset="-122"/>
                <a:ea typeface="楷体" panose="02010609060101010101" pitchFamily="49" charset="-122"/>
              </a:rPr>
              <a:t>变量：</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en-US" altLang="zh-CN" sz="2400" dirty="0">
                <a:latin typeface="楷体" panose="02010609060101010101" pitchFamily="49" charset="-122"/>
                <a:ea typeface="楷体" panose="02010609060101010101" pitchFamily="49" charset="-122"/>
              </a:rPr>
              <a:t>	this.</a:t>
            </a:r>
            <a:r>
              <a:rPr lang="zh-CN" altLang="en-US" sz="2400" dirty="0">
                <a:latin typeface="楷体" panose="02010609060101010101" pitchFamily="49" charset="-122"/>
                <a:ea typeface="楷体" panose="02010609060101010101" pitchFamily="49" charset="-122"/>
              </a:rPr>
              <a:t>成员变量；</a:t>
            </a:r>
            <a:endParaRPr lang="en-US" altLang="zh-CN" sz="2400" dirty="0">
              <a:latin typeface="楷体" panose="02010609060101010101" pitchFamily="49" charset="-122"/>
              <a:ea typeface="楷体" panose="02010609060101010101" pitchFamily="49" charset="-122"/>
            </a:endParaRPr>
          </a:p>
          <a:p>
            <a:pPr indent="457200">
              <a:lnSpc>
                <a:spcPct val="120000"/>
              </a:lnSpc>
            </a:pPr>
            <a:r>
              <a:rPr lang="en-US" altLang="zh-CN" sz="2400" dirty="0">
                <a:latin typeface="楷体" panose="02010609060101010101" pitchFamily="49" charset="-122"/>
                <a:ea typeface="楷体" panose="02010609060101010101" pitchFamily="49" charset="-122"/>
              </a:rPr>
              <a:t>	this.</a:t>
            </a:r>
            <a:r>
              <a:rPr lang="zh-CN" altLang="en-US" sz="2400" dirty="0">
                <a:latin typeface="楷体" panose="02010609060101010101" pitchFamily="49" charset="-122"/>
                <a:ea typeface="楷体" panose="02010609060101010101" pitchFamily="49" charset="-122"/>
              </a:rPr>
              <a:t>成员方法</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248011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523482"/>
            <a:ext cx="9144000" cy="704126"/>
          </a:xfrm>
        </p:spPr>
        <p:txBody>
          <a:bodyPr/>
          <a:lstStyle/>
          <a:p>
            <a:pPr algn="ctr"/>
            <a:r>
              <a:rPr lang="en-US" altLang="zh-CN" dirty="0" smtClean="0"/>
              <a:t>3.This</a:t>
            </a:r>
            <a:r>
              <a:rPr lang="zh-CN" altLang="en-US" dirty="0" smtClean="0"/>
              <a:t>关键字</a:t>
            </a:r>
            <a:endParaRPr lang="zh-CN" altLang="en-US" dirty="0"/>
          </a:p>
        </p:txBody>
      </p:sp>
      <p:sp>
        <p:nvSpPr>
          <p:cNvPr id="5" name="矩形 4"/>
          <p:cNvSpPr/>
          <p:nvPr/>
        </p:nvSpPr>
        <p:spPr>
          <a:xfrm>
            <a:off x="405113" y="1361393"/>
            <a:ext cx="7963382" cy="5016758"/>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latin typeface="楷体" panose="02010609060101010101" pitchFamily="49" charset="-122"/>
                <a:ea typeface="楷体" panose="02010609060101010101" pitchFamily="49" charset="-122"/>
              </a:rPr>
              <a:t>第一</a:t>
            </a:r>
            <a:r>
              <a:rPr lang="zh-CN" altLang="en-US" sz="2000" dirty="0">
                <a:latin typeface="楷体" panose="02010609060101010101" pitchFamily="49" charset="-122"/>
                <a:ea typeface="楷体" panose="02010609060101010101" pitchFamily="49" charset="-122"/>
              </a:rPr>
              <a:t>种定义</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类方法</a:t>
            </a:r>
          </a:p>
          <a:p>
            <a:r>
              <a:rPr lang="en-US" altLang="zh-CN" sz="2000" dirty="0" smtClean="0">
                <a:latin typeface="楷体" panose="02010609060101010101" pitchFamily="49" charset="-122"/>
                <a:ea typeface="楷体" panose="02010609060101010101" pitchFamily="49" charset="-122"/>
              </a:rPr>
              <a:t>public </a:t>
            </a:r>
            <a:r>
              <a:rPr lang="en-US" altLang="zh-CN" sz="2000" dirty="0">
                <a:latin typeface="楷体" panose="02010609060101010101" pitchFamily="49" charset="-122"/>
                <a:ea typeface="楷体" panose="02010609060101010101" pitchFamily="49" charset="-122"/>
              </a:rPr>
              <a:t>class Dog {</a:t>
            </a:r>
          </a:p>
          <a:p>
            <a:r>
              <a:rPr lang="en-US" altLang="zh-CN" sz="2000" dirty="0" smtClean="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定义一个</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p>
          <a:p>
            <a:r>
              <a:rPr lang="en-US" altLang="zh-CN" sz="2000" dirty="0" smtClean="0">
                <a:latin typeface="楷体" panose="02010609060101010101" pitchFamily="49" charset="-122"/>
                <a:ea typeface="楷体" panose="02010609060101010101" pitchFamily="49" charset="-122"/>
              </a:rPr>
              <a:t>	public </a:t>
            </a:r>
            <a:r>
              <a:rPr lang="en-US" altLang="zh-CN" sz="2000" dirty="0">
                <a:latin typeface="楷体" panose="02010609060101010101" pitchFamily="49" charset="-122"/>
                <a:ea typeface="楷体" panose="02010609060101010101" pitchFamily="49" charset="-122"/>
              </a:rPr>
              <a:t>void jump() {</a:t>
            </a: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正在执行</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定义一个</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方法需要借助</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p>
          <a:p>
            <a:r>
              <a:rPr lang="en-US" altLang="zh-CN" sz="2000" dirty="0" smtClean="0">
                <a:latin typeface="楷体" panose="02010609060101010101" pitchFamily="49" charset="-122"/>
                <a:ea typeface="楷体" panose="02010609060101010101" pitchFamily="49" charset="-122"/>
              </a:rPr>
              <a:t>	public </a:t>
            </a:r>
            <a:r>
              <a:rPr lang="en-US" altLang="zh-CN" sz="2000" dirty="0">
                <a:latin typeface="楷体" panose="02010609060101010101" pitchFamily="49" charset="-122"/>
                <a:ea typeface="楷体" panose="02010609060101010101" pitchFamily="49" charset="-122"/>
              </a:rPr>
              <a:t>void run() {</a:t>
            </a:r>
          </a:p>
          <a:p>
            <a:r>
              <a:rPr lang="en-US" altLang="zh-CN" sz="2000" dirty="0" smtClean="0">
                <a:latin typeface="楷体" panose="02010609060101010101" pitchFamily="49" charset="-122"/>
                <a:ea typeface="楷体" panose="02010609060101010101" pitchFamily="49" charset="-122"/>
              </a:rPr>
              <a:t>		Dog </a:t>
            </a:r>
            <a:r>
              <a:rPr lang="en-US" altLang="zh-CN" sz="2000" dirty="0">
                <a:latin typeface="楷体" panose="02010609060101010101" pitchFamily="49" charset="-122"/>
                <a:ea typeface="楷体" panose="02010609060101010101" pitchFamily="49" charset="-122"/>
              </a:rPr>
              <a:t>d = new Dog</a:t>
            </a:r>
            <a:r>
              <a:rPr lang="en-US" altLang="zh-CN" sz="2000" dirty="0" smtClean="0">
                <a:latin typeface="楷体" panose="02010609060101010101" pitchFamily="49" charset="-122"/>
                <a:ea typeface="楷体" panose="02010609060101010101" pitchFamily="49" charset="-122"/>
              </a:rPr>
              <a:t>();		// </a:t>
            </a:r>
            <a:r>
              <a:rPr lang="zh-CN" altLang="en-US" sz="2000" dirty="0" smtClean="0">
                <a:latin typeface="楷体" panose="02010609060101010101" pitchFamily="49" charset="-122"/>
                <a:ea typeface="楷体" panose="02010609060101010101" pitchFamily="49" charset="-122"/>
              </a:rPr>
              <a:t>定义一个对象</a:t>
            </a:r>
            <a:endParaRPr lang="en-US" altLang="zh-CN" sz="2000" dirty="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d.jump</a:t>
            </a:r>
            <a:r>
              <a:rPr lang="en-US" altLang="zh-CN" sz="2000" dirty="0" smtClean="0">
                <a:latin typeface="楷体" panose="02010609060101010101" pitchFamily="49" charset="-122"/>
                <a:ea typeface="楷体" panose="02010609060101010101" pitchFamily="49" charset="-122"/>
              </a:rPr>
              <a:t>();			// </a:t>
            </a:r>
            <a:r>
              <a:rPr lang="zh-CN" altLang="en-US" sz="2000" dirty="0" smtClean="0">
                <a:latin typeface="楷体" panose="02010609060101010101" pitchFamily="49" charset="-122"/>
                <a:ea typeface="楷体" panose="02010609060101010101" pitchFamily="49" charset="-122"/>
              </a:rPr>
              <a:t>去调用</a:t>
            </a:r>
            <a:r>
              <a:rPr lang="en-US" altLang="zh-CN" sz="2000" dirty="0" smtClean="0">
                <a:latin typeface="楷体" panose="02010609060101010101" pitchFamily="49" charset="-122"/>
                <a:ea typeface="楷体" panose="02010609060101010101" pitchFamily="49" charset="-122"/>
              </a:rPr>
              <a:t>jump</a:t>
            </a:r>
            <a:r>
              <a:rPr lang="zh-CN" altLang="en-US" sz="2000" dirty="0" smtClean="0">
                <a:latin typeface="楷体" panose="02010609060101010101" pitchFamily="49" charset="-122"/>
                <a:ea typeface="楷体" panose="02010609060101010101" pitchFamily="49" charset="-122"/>
              </a:rPr>
              <a:t>方法</a:t>
            </a:r>
            <a:endParaRPr lang="en-US" altLang="zh-CN" sz="2000" dirty="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正在执行 </a:t>
            </a:r>
            <a:r>
              <a:rPr lang="en-US" altLang="zh-CN" sz="2000" dirty="0">
                <a:latin typeface="楷体" panose="02010609060101010101" pitchFamily="49" charset="-122"/>
                <a:ea typeface="楷体" panose="02010609060101010101" pitchFamily="49" charset="-122"/>
              </a:rPr>
              <a:t>run </a:t>
            </a:r>
            <a:r>
              <a:rPr lang="zh-CN" altLang="en-US" sz="2000" dirty="0">
                <a:latin typeface="楷体" panose="02010609060101010101" pitchFamily="49" charset="-122"/>
                <a:ea typeface="楷体" panose="02010609060101010101" pitchFamily="49" charset="-122"/>
              </a:rPr>
              <a:t>方法</a:t>
            </a:r>
            <a:r>
              <a:rPr lang="en-US" altLang="zh-CN"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public class </a:t>
            </a:r>
            <a:r>
              <a:rPr lang="en-US" altLang="zh-CN" sz="2000" dirty="0" err="1">
                <a:latin typeface="楷体" panose="02010609060101010101" pitchFamily="49" charset="-122"/>
                <a:ea typeface="楷体" panose="02010609060101010101" pitchFamily="49" charset="-122"/>
              </a:rPr>
              <a:t>DogTest</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public static void main(String[] </a:t>
            </a:r>
            <a:r>
              <a:rPr lang="en-US" altLang="zh-CN" sz="2000" dirty="0" err="1">
                <a:latin typeface="楷体" panose="02010609060101010101" pitchFamily="49" charset="-122"/>
                <a:ea typeface="楷体" panose="02010609060101010101" pitchFamily="49" charset="-122"/>
              </a:rPr>
              <a:t>args</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创建</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对象</a:t>
            </a:r>
          </a:p>
          <a:p>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Dog </a:t>
            </a:r>
            <a:r>
              <a:rPr lang="en-US" altLang="zh-CN" sz="2000" dirty="0" err="1">
                <a:latin typeface="楷体" panose="02010609060101010101" pitchFamily="49" charset="-122"/>
                <a:ea typeface="楷体" panose="02010609060101010101" pitchFamily="49" charset="-122"/>
              </a:rPr>
              <a:t>dog</a:t>
            </a:r>
            <a:r>
              <a:rPr lang="en-US" altLang="zh-CN" sz="2000" dirty="0">
                <a:latin typeface="楷体" panose="02010609060101010101" pitchFamily="49" charset="-122"/>
                <a:ea typeface="楷体" panose="02010609060101010101" pitchFamily="49" charset="-122"/>
              </a:rPr>
              <a:t> = new Dog();</a:t>
            </a:r>
          </a:p>
          <a:p>
            <a:r>
              <a:rPr lang="en-US" altLang="zh-CN" sz="2000" dirty="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调用</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对象的</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a:t>
            </a:r>
          </a:p>
          <a:p>
            <a:r>
              <a:rPr lang="zh-CN" altLang="en-US"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dog.run</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637306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523482"/>
            <a:ext cx="9144000" cy="704126"/>
          </a:xfrm>
        </p:spPr>
        <p:txBody>
          <a:bodyPr/>
          <a:lstStyle/>
          <a:p>
            <a:pPr algn="ctr"/>
            <a:r>
              <a:rPr lang="en-US" altLang="zh-CN" dirty="0" smtClean="0"/>
              <a:t>3.This</a:t>
            </a:r>
            <a:r>
              <a:rPr lang="zh-CN" altLang="en-US" dirty="0" smtClean="0"/>
              <a:t>关键字</a:t>
            </a:r>
            <a:endParaRPr lang="zh-CN" altLang="en-US" dirty="0"/>
          </a:p>
        </p:txBody>
      </p:sp>
      <p:sp>
        <p:nvSpPr>
          <p:cNvPr id="5" name="矩形 4"/>
          <p:cNvSpPr/>
          <p:nvPr/>
        </p:nvSpPr>
        <p:spPr>
          <a:xfrm>
            <a:off x="405113" y="1361393"/>
            <a:ext cx="7963382" cy="4708981"/>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latin typeface="楷体" panose="02010609060101010101" pitchFamily="49" charset="-122"/>
                <a:ea typeface="楷体" panose="02010609060101010101" pitchFamily="49" charset="-122"/>
              </a:rPr>
              <a:t>第二种</a:t>
            </a:r>
            <a:r>
              <a:rPr lang="zh-CN" altLang="en-US" sz="2000" dirty="0">
                <a:latin typeface="楷体" panose="02010609060101010101" pitchFamily="49" charset="-122"/>
                <a:ea typeface="楷体" panose="02010609060101010101" pitchFamily="49" charset="-122"/>
              </a:rPr>
              <a:t>定义</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类方法</a:t>
            </a:r>
          </a:p>
          <a:p>
            <a:r>
              <a:rPr lang="en-US" altLang="zh-CN" sz="2000" dirty="0" smtClean="0">
                <a:latin typeface="楷体" panose="02010609060101010101" pitchFamily="49" charset="-122"/>
                <a:ea typeface="楷体" panose="02010609060101010101" pitchFamily="49" charset="-122"/>
              </a:rPr>
              <a:t>public </a:t>
            </a:r>
            <a:r>
              <a:rPr lang="en-US" altLang="zh-CN" sz="2000" dirty="0">
                <a:latin typeface="楷体" panose="02010609060101010101" pitchFamily="49" charset="-122"/>
                <a:ea typeface="楷体" panose="02010609060101010101" pitchFamily="49" charset="-122"/>
              </a:rPr>
              <a:t>class Dog {</a:t>
            </a:r>
          </a:p>
          <a:p>
            <a:r>
              <a:rPr lang="en-US" altLang="zh-CN" sz="2000" dirty="0" smtClean="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定义一个</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p>
          <a:p>
            <a:r>
              <a:rPr lang="en-US" altLang="zh-CN" sz="2000" dirty="0" smtClean="0">
                <a:latin typeface="楷体" panose="02010609060101010101" pitchFamily="49" charset="-122"/>
                <a:ea typeface="楷体" panose="02010609060101010101" pitchFamily="49" charset="-122"/>
              </a:rPr>
              <a:t>	public </a:t>
            </a:r>
            <a:r>
              <a:rPr lang="en-US" altLang="zh-CN" sz="2000" dirty="0">
                <a:latin typeface="楷体" panose="02010609060101010101" pitchFamily="49" charset="-122"/>
                <a:ea typeface="楷体" panose="02010609060101010101" pitchFamily="49" charset="-122"/>
              </a:rPr>
              <a:t>void jump() {</a:t>
            </a: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正在执行</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定义一个</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方法需要借助</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p>
          <a:p>
            <a:r>
              <a:rPr lang="en-US" altLang="zh-CN" sz="2000" dirty="0" smtClean="0">
                <a:latin typeface="楷体" panose="02010609060101010101" pitchFamily="49" charset="-122"/>
                <a:ea typeface="楷体" panose="02010609060101010101" pitchFamily="49" charset="-122"/>
              </a:rPr>
              <a:t>	public </a:t>
            </a:r>
            <a:r>
              <a:rPr lang="en-US" altLang="zh-CN" sz="2000" dirty="0">
                <a:latin typeface="楷体" panose="02010609060101010101" pitchFamily="49" charset="-122"/>
                <a:ea typeface="楷体" panose="02010609060101010101" pitchFamily="49" charset="-122"/>
              </a:rPr>
              <a:t>void run() {</a:t>
            </a:r>
          </a:p>
          <a:p>
            <a:r>
              <a:rPr lang="en-US" altLang="zh-CN" sz="2000" dirty="0" smtClean="0">
                <a:latin typeface="楷体" panose="02010609060101010101" pitchFamily="49" charset="-122"/>
                <a:ea typeface="楷体" panose="02010609060101010101" pitchFamily="49" charset="-122"/>
              </a:rPr>
              <a:t>		</a:t>
            </a:r>
            <a:r>
              <a:rPr lang="en-US" altLang="zh-CN" sz="2000" dirty="0" err="1">
                <a:solidFill>
                  <a:srgbClr val="FF0000"/>
                </a:solidFill>
                <a:latin typeface="楷体" panose="02010609060101010101" pitchFamily="49" charset="-122"/>
                <a:ea typeface="楷体" panose="02010609060101010101" pitchFamily="49" charset="-122"/>
              </a:rPr>
              <a:t>this</a:t>
            </a:r>
            <a:r>
              <a:rPr lang="en-US" altLang="zh-CN" sz="2000" dirty="0" err="1" smtClean="0">
                <a:solidFill>
                  <a:srgbClr val="FF0000"/>
                </a:solidFill>
                <a:latin typeface="楷体" panose="02010609060101010101" pitchFamily="49" charset="-122"/>
                <a:ea typeface="楷体" panose="02010609060101010101" pitchFamily="49" charset="-122"/>
              </a:rPr>
              <a:t>.jump</a:t>
            </a:r>
            <a:r>
              <a:rPr lang="en-US" altLang="zh-CN" sz="2000" dirty="0" smtClean="0">
                <a:solidFill>
                  <a:srgbClr val="FF0000"/>
                </a:solidFill>
                <a:latin typeface="楷体" panose="02010609060101010101" pitchFamily="49" charset="-122"/>
                <a:ea typeface="楷体" panose="02010609060101010101" pitchFamily="49" charset="-122"/>
              </a:rPr>
              <a:t>();	// </a:t>
            </a:r>
            <a:r>
              <a:rPr lang="zh-CN" altLang="en-US" sz="2000" dirty="0" smtClean="0">
                <a:solidFill>
                  <a:srgbClr val="FF0000"/>
                </a:solidFill>
                <a:latin typeface="楷体" panose="02010609060101010101" pitchFamily="49" charset="-122"/>
                <a:ea typeface="楷体" panose="02010609060101010101" pitchFamily="49" charset="-122"/>
              </a:rPr>
              <a:t>通常情况下，</a:t>
            </a:r>
            <a:r>
              <a:rPr lang="en-US" altLang="zh-CN" sz="2000" dirty="0" smtClean="0">
                <a:solidFill>
                  <a:srgbClr val="FF0000"/>
                </a:solidFill>
                <a:latin typeface="楷体" panose="02010609060101010101" pitchFamily="49" charset="-122"/>
                <a:ea typeface="楷体" panose="02010609060101010101" pitchFamily="49" charset="-122"/>
              </a:rPr>
              <a:t>this</a:t>
            </a:r>
            <a:r>
              <a:rPr lang="zh-CN" altLang="en-US" sz="2000" dirty="0" smtClean="0">
                <a:solidFill>
                  <a:srgbClr val="FF0000"/>
                </a:solidFill>
                <a:latin typeface="楷体" panose="02010609060101010101" pitchFamily="49" charset="-122"/>
                <a:ea typeface="楷体" panose="02010609060101010101" pitchFamily="49" charset="-122"/>
              </a:rPr>
              <a:t>可以省略</a:t>
            </a:r>
            <a:endParaRPr lang="en-US" altLang="zh-CN" sz="2000" dirty="0" smtClean="0">
              <a:solidFill>
                <a:srgbClr val="FF0000"/>
              </a:solidFill>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正在执行 </a:t>
            </a:r>
            <a:r>
              <a:rPr lang="en-US" altLang="zh-CN" sz="2000" dirty="0">
                <a:latin typeface="楷体" panose="02010609060101010101" pitchFamily="49" charset="-122"/>
                <a:ea typeface="楷体" panose="02010609060101010101" pitchFamily="49" charset="-122"/>
              </a:rPr>
              <a:t>run </a:t>
            </a:r>
            <a:r>
              <a:rPr lang="zh-CN" altLang="en-US" sz="2000" dirty="0">
                <a:latin typeface="楷体" panose="02010609060101010101" pitchFamily="49" charset="-122"/>
                <a:ea typeface="楷体" panose="02010609060101010101" pitchFamily="49" charset="-122"/>
              </a:rPr>
              <a:t>方法</a:t>
            </a:r>
            <a:r>
              <a:rPr lang="en-US" altLang="zh-CN"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public class </a:t>
            </a:r>
            <a:r>
              <a:rPr lang="en-US" altLang="zh-CN" sz="2000" dirty="0" err="1">
                <a:latin typeface="楷体" panose="02010609060101010101" pitchFamily="49" charset="-122"/>
                <a:ea typeface="楷体" panose="02010609060101010101" pitchFamily="49" charset="-122"/>
              </a:rPr>
              <a:t>DogTest</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public static void main(String[] </a:t>
            </a:r>
            <a:r>
              <a:rPr lang="en-US" altLang="zh-CN" sz="2000" dirty="0" err="1">
                <a:latin typeface="楷体" panose="02010609060101010101" pitchFamily="49" charset="-122"/>
                <a:ea typeface="楷体" panose="02010609060101010101" pitchFamily="49" charset="-122"/>
              </a:rPr>
              <a:t>args</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创建</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对象</a:t>
            </a:r>
          </a:p>
          <a:p>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Dog </a:t>
            </a:r>
            <a:r>
              <a:rPr lang="en-US" altLang="zh-CN" sz="2000" dirty="0" err="1">
                <a:latin typeface="楷体" panose="02010609060101010101" pitchFamily="49" charset="-122"/>
                <a:ea typeface="楷体" panose="02010609060101010101" pitchFamily="49" charset="-122"/>
              </a:rPr>
              <a:t>dog</a:t>
            </a:r>
            <a:r>
              <a:rPr lang="en-US" altLang="zh-CN" sz="2000" dirty="0">
                <a:latin typeface="楷体" panose="02010609060101010101" pitchFamily="49" charset="-122"/>
                <a:ea typeface="楷体" panose="02010609060101010101" pitchFamily="49" charset="-122"/>
              </a:rPr>
              <a:t> = new Dog();</a:t>
            </a:r>
          </a:p>
          <a:p>
            <a:r>
              <a:rPr lang="en-US" altLang="zh-CN" sz="2000" dirty="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调用</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对象的</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a:t>
            </a:r>
          </a:p>
          <a:p>
            <a:r>
              <a:rPr lang="zh-CN" altLang="en-US"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dog.run</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078759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523482"/>
            <a:ext cx="9144000" cy="704126"/>
          </a:xfrm>
        </p:spPr>
        <p:txBody>
          <a:bodyPr/>
          <a:lstStyle/>
          <a:p>
            <a:pPr algn="ctr"/>
            <a:r>
              <a:rPr lang="en-US" altLang="zh-CN" dirty="0" smtClean="0"/>
              <a:t>3.This</a:t>
            </a:r>
            <a:r>
              <a:rPr lang="zh-CN" altLang="en-US" dirty="0" smtClean="0"/>
              <a:t>关键字</a:t>
            </a:r>
            <a:endParaRPr lang="zh-CN" altLang="en-US" dirty="0"/>
          </a:p>
        </p:txBody>
      </p:sp>
      <p:sp>
        <p:nvSpPr>
          <p:cNvPr id="5" name="矩形 4"/>
          <p:cNvSpPr/>
          <p:nvPr/>
        </p:nvSpPr>
        <p:spPr>
          <a:xfrm>
            <a:off x="405113" y="1361392"/>
            <a:ext cx="7963382" cy="4708981"/>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latin typeface="楷体" panose="02010609060101010101" pitchFamily="49" charset="-122"/>
                <a:ea typeface="楷体" panose="02010609060101010101" pitchFamily="49" charset="-122"/>
              </a:rPr>
              <a:t>第三种</a:t>
            </a:r>
            <a:r>
              <a:rPr lang="zh-CN" altLang="en-US" sz="2000" dirty="0">
                <a:latin typeface="楷体" panose="02010609060101010101" pitchFamily="49" charset="-122"/>
                <a:ea typeface="楷体" panose="02010609060101010101" pitchFamily="49" charset="-122"/>
              </a:rPr>
              <a:t>定义</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类方法</a:t>
            </a:r>
          </a:p>
          <a:p>
            <a:r>
              <a:rPr lang="en-US" altLang="zh-CN" sz="2000" dirty="0" smtClean="0">
                <a:latin typeface="楷体" panose="02010609060101010101" pitchFamily="49" charset="-122"/>
                <a:ea typeface="楷体" panose="02010609060101010101" pitchFamily="49" charset="-122"/>
              </a:rPr>
              <a:t>public </a:t>
            </a:r>
            <a:r>
              <a:rPr lang="en-US" altLang="zh-CN" sz="2000" dirty="0">
                <a:latin typeface="楷体" panose="02010609060101010101" pitchFamily="49" charset="-122"/>
                <a:ea typeface="楷体" panose="02010609060101010101" pitchFamily="49" charset="-122"/>
              </a:rPr>
              <a:t>class Dog {</a:t>
            </a:r>
          </a:p>
          <a:p>
            <a:r>
              <a:rPr lang="en-US" altLang="zh-CN" sz="2000" dirty="0" smtClean="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定义一个</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p>
          <a:p>
            <a:r>
              <a:rPr lang="en-US" altLang="zh-CN" sz="2000" dirty="0" smtClean="0">
                <a:latin typeface="楷体" panose="02010609060101010101" pitchFamily="49" charset="-122"/>
                <a:ea typeface="楷体" panose="02010609060101010101" pitchFamily="49" charset="-122"/>
              </a:rPr>
              <a:t>	public </a:t>
            </a:r>
            <a:r>
              <a:rPr lang="en-US" altLang="zh-CN" sz="2000" dirty="0">
                <a:latin typeface="楷体" panose="02010609060101010101" pitchFamily="49" charset="-122"/>
                <a:ea typeface="楷体" panose="02010609060101010101" pitchFamily="49" charset="-122"/>
              </a:rPr>
              <a:t>void jump() {</a:t>
            </a: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正在执行</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定义一个</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方法需要借助</a:t>
            </a:r>
            <a:r>
              <a:rPr lang="en-US" altLang="zh-CN" sz="2000" dirty="0">
                <a:latin typeface="楷体" panose="02010609060101010101" pitchFamily="49" charset="-122"/>
                <a:ea typeface="楷体" panose="02010609060101010101" pitchFamily="49" charset="-122"/>
              </a:rPr>
              <a:t>jump()</a:t>
            </a:r>
            <a:r>
              <a:rPr lang="zh-CN" altLang="en-US" sz="2000" dirty="0">
                <a:latin typeface="楷体" panose="02010609060101010101" pitchFamily="49" charset="-122"/>
                <a:ea typeface="楷体" panose="02010609060101010101" pitchFamily="49" charset="-122"/>
              </a:rPr>
              <a:t>方法</a:t>
            </a:r>
          </a:p>
          <a:p>
            <a:r>
              <a:rPr lang="en-US" altLang="zh-CN" sz="2000" dirty="0" smtClean="0">
                <a:latin typeface="楷体" panose="02010609060101010101" pitchFamily="49" charset="-122"/>
                <a:ea typeface="楷体" panose="02010609060101010101" pitchFamily="49" charset="-122"/>
              </a:rPr>
              <a:t>	public </a:t>
            </a:r>
            <a:r>
              <a:rPr lang="en-US" altLang="zh-CN" sz="2000" dirty="0">
                <a:latin typeface="楷体" panose="02010609060101010101" pitchFamily="49" charset="-122"/>
                <a:ea typeface="楷体" panose="02010609060101010101" pitchFamily="49" charset="-122"/>
              </a:rPr>
              <a:t>void run() {</a:t>
            </a:r>
          </a:p>
          <a:p>
            <a:r>
              <a:rPr lang="en-US" altLang="zh-CN" sz="2000" dirty="0" smtClean="0">
                <a:latin typeface="楷体" panose="02010609060101010101" pitchFamily="49" charset="-122"/>
                <a:ea typeface="楷体" panose="02010609060101010101" pitchFamily="49" charset="-122"/>
              </a:rPr>
              <a:t>		</a:t>
            </a:r>
            <a:r>
              <a:rPr lang="en-US" altLang="zh-CN" sz="2000" dirty="0" smtClean="0">
                <a:solidFill>
                  <a:srgbClr val="FF0000"/>
                </a:solidFill>
                <a:latin typeface="楷体" panose="02010609060101010101" pitchFamily="49" charset="-122"/>
                <a:ea typeface="楷体" panose="02010609060101010101" pitchFamily="49" charset="-122"/>
              </a:rPr>
              <a:t>jump();</a:t>
            </a:r>
          </a:p>
          <a:p>
            <a:r>
              <a:rPr lang="en-US" altLang="zh-CN" sz="2000" dirty="0" smtClean="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System.out.println</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正在执行 </a:t>
            </a:r>
            <a:r>
              <a:rPr lang="en-US" altLang="zh-CN" sz="2000" dirty="0">
                <a:latin typeface="楷体" panose="02010609060101010101" pitchFamily="49" charset="-122"/>
                <a:ea typeface="楷体" panose="02010609060101010101" pitchFamily="49" charset="-122"/>
              </a:rPr>
              <a:t>run </a:t>
            </a:r>
            <a:r>
              <a:rPr lang="zh-CN" altLang="en-US" sz="2000" dirty="0">
                <a:latin typeface="楷体" panose="02010609060101010101" pitchFamily="49" charset="-122"/>
                <a:ea typeface="楷体" panose="02010609060101010101" pitchFamily="49" charset="-122"/>
              </a:rPr>
              <a:t>方法</a:t>
            </a:r>
            <a:r>
              <a:rPr lang="en-US" altLang="zh-CN"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public class </a:t>
            </a:r>
            <a:r>
              <a:rPr lang="en-US" altLang="zh-CN" sz="2000" dirty="0" err="1">
                <a:latin typeface="楷体" panose="02010609060101010101" pitchFamily="49" charset="-122"/>
                <a:ea typeface="楷体" panose="02010609060101010101" pitchFamily="49" charset="-122"/>
              </a:rPr>
              <a:t>DogTest</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public static void main(String[] </a:t>
            </a:r>
            <a:r>
              <a:rPr lang="en-US" altLang="zh-CN" sz="2000" dirty="0" err="1">
                <a:latin typeface="楷体" panose="02010609060101010101" pitchFamily="49" charset="-122"/>
                <a:ea typeface="楷体" panose="02010609060101010101" pitchFamily="49" charset="-122"/>
              </a:rPr>
              <a:t>args</a:t>
            </a:r>
            <a:r>
              <a:rPr lang="en-US" altLang="zh-CN" sz="2000" dirty="0">
                <a:latin typeface="楷体" panose="02010609060101010101" pitchFamily="49" charset="-122"/>
                <a:ea typeface="楷体" panose="02010609060101010101" pitchFamily="49" charset="-122"/>
              </a:rPr>
              <a:t>) {</a:t>
            </a:r>
          </a:p>
          <a:p>
            <a:r>
              <a:rPr lang="en-US" altLang="zh-CN" sz="2000" dirty="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创建</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对象</a:t>
            </a:r>
          </a:p>
          <a:p>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Dog </a:t>
            </a:r>
            <a:r>
              <a:rPr lang="en-US" altLang="zh-CN" sz="2000" dirty="0" err="1">
                <a:latin typeface="楷体" panose="02010609060101010101" pitchFamily="49" charset="-122"/>
                <a:ea typeface="楷体" panose="02010609060101010101" pitchFamily="49" charset="-122"/>
              </a:rPr>
              <a:t>dog</a:t>
            </a:r>
            <a:r>
              <a:rPr lang="en-US" altLang="zh-CN" sz="2000" dirty="0">
                <a:latin typeface="楷体" panose="02010609060101010101" pitchFamily="49" charset="-122"/>
                <a:ea typeface="楷体" panose="02010609060101010101" pitchFamily="49" charset="-122"/>
              </a:rPr>
              <a:t> = new Dog();</a:t>
            </a:r>
          </a:p>
          <a:p>
            <a:r>
              <a:rPr lang="en-US" altLang="zh-CN" sz="2000" dirty="0">
                <a:latin typeface="楷体" panose="02010609060101010101" pitchFamily="49" charset="-122"/>
                <a:ea typeface="楷体" panose="02010609060101010101" pitchFamily="49" charset="-122"/>
              </a:rPr>
              <a:t>        // </a:t>
            </a:r>
            <a:r>
              <a:rPr lang="zh-CN" altLang="en-US" sz="2000" dirty="0">
                <a:latin typeface="楷体" panose="02010609060101010101" pitchFamily="49" charset="-122"/>
                <a:ea typeface="楷体" panose="02010609060101010101" pitchFamily="49" charset="-122"/>
              </a:rPr>
              <a:t>调用</a:t>
            </a:r>
            <a:r>
              <a:rPr lang="en-US" altLang="zh-CN" sz="2000" dirty="0">
                <a:latin typeface="楷体" panose="02010609060101010101" pitchFamily="49" charset="-122"/>
                <a:ea typeface="楷体" panose="02010609060101010101" pitchFamily="49" charset="-122"/>
              </a:rPr>
              <a:t>Dog</a:t>
            </a:r>
            <a:r>
              <a:rPr lang="zh-CN" altLang="en-US" sz="2000" dirty="0">
                <a:latin typeface="楷体" panose="02010609060101010101" pitchFamily="49" charset="-122"/>
                <a:ea typeface="楷体" panose="02010609060101010101" pitchFamily="49" charset="-122"/>
              </a:rPr>
              <a:t>对象的</a:t>
            </a:r>
            <a:r>
              <a:rPr lang="en-US" altLang="zh-CN" sz="2000" dirty="0">
                <a:latin typeface="楷体" panose="02010609060101010101" pitchFamily="49" charset="-122"/>
                <a:ea typeface="楷体" panose="02010609060101010101" pitchFamily="49" charset="-122"/>
              </a:rPr>
              <a:t>run()</a:t>
            </a:r>
            <a:r>
              <a:rPr lang="zh-CN" altLang="en-US" sz="2000" dirty="0">
                <a:latin typeface="楷体" panose="02010609060101010101" pitchFamily="49" charset="-122"/>
                <a:ea typeface="楷体" panose="02010609060101010101" pitchFamily="49" charset="-122"/>
              </a:rPr>
              <a:t>方法</a:t>
            </a:r>
          </a:p>
          <a:p>
            <a:r>
              <a:rPr lang="zh-CN" altLang="en-US"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dog.run</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2" name="矩形 1"/>
          <p:cNvSpPr/>
          <p:nvPr/>
        </p:nvSpPr>
        <p:spPr>
          <a:xfrm>
            <a:off x="405113" y="6120493"/>
            <a:ext cx="8409008" cy="461665"/>
          </a:xfrm>
          <a:prstGeom prst="rect">
            <a:avLst/>
          </a:prstGeom>
        </p:spPr>
        <p:txBody>
          <a:bodyPr wrap="square">
            <a:spAutoFit/>
          </a:bodyPr>
          <a:lstStyle/>
          <a:p>
            <a:r>
              <a:rPr lang="en-US" altLang="zh-CN" sz="2400" dirty="0">
                <a:latin typeface="楷体" panose="02010609060101010101" pitchFamily="49" charset="-122"/>
                <a:ea typeface="楷体" panose="02010609060101010101" pitchFamily="49" charset="-122"/>
              </a:rPr>
              <a:t>this</a:t>
            </a:r>
            <a:r>
              <a:rPr lang="zh-CN" altLang="en-US" sz="2400" dirty="0">
                <a:latin typeface="楷体" panose="02010609060101010101" pitchFamily="49" charset="-122"/>
                <a:ea typeface="楷体" panose="02010609060101010101" pitchFamily="49" charset="-122"/>
              </a:rPr>
              <a:t>可以帮助更好的表明层次</a:t>
            </a:r>
            <a:r>
              <a:rPr lang="zh-CN" altLang="en-US" sz="2400" dirty="0" smtClean="0">
                <a:latin typeface="楷体" panose="02010609060101010101" pitchFamily="49" charset="-122"/>
                <a:ea typeface="楷体" panose="02010609060101010101" pitchFamily="49" charset="-122"/>
              </a:rPr>
              <a:t>关系，但有时可以省略。</a:t>
            </a:r>
            <a:endParaRPr lang="zh-CN" altLang="en-US" sz="2400" dirty="0"/>
          </a:p>
        </p:txBody>
      </p:sp>
    </p:spTree>
    <p:extLst>
      <p:ext uri="{BB962C8B-B14F-4D97-AF65-F5344CB8AC3E}">
        <p14:creationId xmlns:p14="http://schemas.microsoft.com/office/powerpoint/2010/main" xmlns="" val="1340364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3.This</a:t>
            </a:r>
            <a:r>
              <a:rPr lang="zh-CN" altLang="en-US" dirty="0"/>
              <a:t>关键字</a:t>
            </a:r>
          </a:p>
        </p:txBody>
      </p:sp>
      <p:sp>
        <p:nvSpPr>
          <p:cNvPr id="5" name="矩形 4">
            <a:extLst>
              <a:ext uri="{FF2B5EF4-FFF2-40B4-BE49-F238E27FC236}">
                <a16:creationId xmlns:a16="http://schemas.microsoft.com/office/drawing/2014/main" xmlns="" id="{05BC26FA-78E6-467A-A967-B595E6DEFC44}"/>
              </a:ext>
            </a:extLst>
          </p:cNvPr>
          <p:cNvSpPr/>
          <p:nvPr/>
        </p:nvSpPr>
        <p:spPr>
          <a:xfrm>
            <a:off x="264422" y="1351790"/>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this.</a:t>
            </a:r>
            <a:r>
              <a:rPr lang="zh-CN" altLang="en-US" sz="2800" dirty="0" smtClean="0">
                <a:latin typeface="楷体" panose="02010609060101010101" pitchFamily="49" charset="-122"/>
                <a:ea typeface="楷体" panose="02010609060101010101" pitchFamily="49" charset="-122"/>
              </a:rPr>
              <a:t>成员变量</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159294" y="1901885"/>
            <a:ext cx="8510138"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a:latin typeface="楷体" panose="02010609060101010101" pitchFamily="49" charset="-122"/>
                <a:ea typeface="楷体" panose="02010609060101010101" pitchFamily="49" charset="-122"/>
              </a:rPr>
              <a:t>当成员变量与局部变量命名相同时</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this</a:t>
            </a:r>
            <a:r>
              <a:rPr lang="zh-CN" altLang="en-US" sz="2400" dirty="0" smtClean="0">
                <a:latin typeface="楷体" panose="02010609060101010101" pitchFamily="49" charset="-122"/>
                <a:ea typeface="楷体" panose="02010609060101010101" pitchFamily="49" charset="-122"/>
              </a:rPr>
              <a:t>不能省略。</a:t>
            </a:r>
            <a:endParaRPr lang="zh-CN" altLang="en-US" sz="2400" dirty="0">
              <a:latin typeface="楷体" panose="02010609060101010101" pitchFamily="49" charset="-122"/>
              <a:ea typeface="楷体" panose="02010609060101010101" pitchFamily="49" charset="-122"/>
            </a:endParaRPr>
          </a:p>
        </p:txBody>
      </p:sp>
      <p:sp>
        <p:nvSpPr>
          <p:cNvPr id="2" name="矩形 1"/>
          <p:cNvSpPr/>
          <p:nvPr/>
        </p:nvSpPr>
        <p:spPr>
          <a:xfrm>
            <a:off x="241213" y="2430817"/>
            <a:ext cx="8740741" cy="3693319"/>
          </a:xfrm>
          <a:prstGeom prst="rect">
            <a:avLst/>
          </a:prstGeom>
        </p:spPr>
        <p:txBody>
          <a:bodyPr wrap="square">
            <a:spAutoFit/>
          </a:bodyPr>
          <a:lstStyle/>
          <a:p>
            <a:r>
              <a:rPr lang="en-US" altLang="zh-CN" dirty="0">
                <a:latin typeface="楷体" panose="02010609060101010101" pitchFamily="49" charset="-122"/>
                <a:ea typeface="楷体" panose="02010609060101010101" pitchFamily="49" charset="-122"/>
              </a:rPr>
              <a:t>class Book{//</a:t>
            </a:r>
            <a:r>
              <a:rPr lang="zh-CN" altLang="en-US" dirty="0">
                <a:latin typeface="楷体" panose="02010609060101010101" pitchFamily="49" charset="-122"/>
                <a:ea typeface="楷体" panose="02010609060101010101" pitchFamily="49" charset="-122"/>
              </a:rPr>
              <a:t>定义书的类</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private String name;//</a:t>
            </a:r>
            <a:r>
              <a:rPr lang="zh-CN" altLang="en-US" dirty="0">
                <a:latin typeface="楷体" panose="02010609060101010101" pitchFamily="49" charset="-122"/>
                <a:ea typeface="楷体" panose="02010609060101010101" pitchFamily="49" charset="-122"/>
              </a:rPr>
              <a:t>书本名字</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private </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price;//</a:t>
            </a:r>
            <a:r>
              <a:rPr lang="zh-CN" altLang="en-US" dirty="0">
                <a:latin typeface="楷体" panose="02010609060101010101" pitchFamily="49" charset="-122"/>
                <a:ea typeface="楷体" panose="02010609060101010101" pitchFamily="49" charset="-122"/>
              </a:rPr>
              <a:t>书本价格</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public Book(String </a:t>
            </a:r>
            <a:r>
              <a:rPr lang="en-US" altLang="zh-CN" dirty="0" err="1">
                <a:latin typeface="楷体" panose="02010609060101010101" pitchFamily="49" charset="-122"/>
                <a:ea typeface="楷体" panose="02010609060101010101" pitchFamily="49" charset="-122"/>
              </a:rPr>
              <a:t>name,int</a:t>
            </a:r>
            <a:r>
              <a:rPr lang="en-US" altLang="zh-CN" dirty="0">
                <a:latin typeface="楷体" panose="02010609060101010101" pitchFamily="49" charset="-122"/>
                <a:ea typeface="楷体" panose="02010609060101010101" pitchFamily="49" charset="-122"/>
              </a:rPr>
              <a:t> price){ //</a:t>
            </a:r>
            <a:r>
              <a:rPr lang="zh-CN" altLang="en-US" dirty="0">
                <a:latin typeface="楷体" panose="02010609060101010101" pitchFamily="49" charset="-122"/>
                <a:ea typeface="楷体" panose="02010609060101010101" pitchFamily="49" charset="-122"/>
              </a:rPr>
              <a:t>使用</a:t>
            </a:r>
            <a:r>
              <a:rPr lang="en-US" altLang="zh-CN" dirty="0">
                <a:latin typeface="楷体" panose="02010609060101010101" pitchFamily="49" charset="-122"/>
                <a:ea typeface="楷体" panose="02010609060101010101" pitchFamily="49" charset="-122"/>
              </a:rPr>
              <a:t>this</a:t>
            </a:r>
            <a:r>
              <a:rPr lang="zh-CN" altLang="en-US" dirty="0">
                <a:latin typeface="楷体" panose="02010609060101010101" pitchFamily="49" charset="-122"/>
                <a:ea typeface="楷体" panose="02010609060101010101" pitchFamily="49" charset="-122"/>
              </a:rPr>
              <a:t>对类的数据进行初始化</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this.name = name;        </a:t>
            </a:r>
            <a:r>
              <a:rPr lang="zh-CN" altLang="en-US" dirty="0">
                <a:latin typeface="楷体" panose="02010609060101010101" pitchFamily="49" charset="-122"/>
                <a:ea typeface="楷体" panose="02010609060101010101" pitchFamily="49" charset="-122"/>
              </a:rPr>
              <a:t>　　　 　</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this.price</a:t>
            </a:r>
            <a:r>
              <a:rPr lang="en-US" altLang="zh-CN" dirty="0" smtClean="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price;</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/*public </a:t>
            </a:r>
            <a:r>
              <a:rPr lang="en-US" altLang="zh-CN" dirty="0" smtClean="0">
                <a:latin typeface="楷体" panose="02010609060101010101" pitchFamily="49" charset="-122"/>
                <a:ea typeface="楷体" panose="02010609060101010101" pitchFamily="49" charset="-122"/>
              </a:rPr>
              <a:t>Book(String </a:t>
            </a:r>
            <a:r>
              <a:rPr lang="en-US" altLang="zh-CN" dirty="0" err="1">
                <a:latin typeface="楷体" panose="02010609060101010101" pitchFamily="49" charset="-122"/>
                <a:ea typeface="楷体" panose="02010609060101010101" pitchFamily="49" charset="-122"/>
              </a:rPr>
              <a:t>n,int</a:t>
            </a:r>
            <a:r>
              <a:rPr lang="en-US" altLang="zh-CN" dirty="0">
                <a:latin typeface="楷体" panose="02010609060101010101" pitchFamily="49" charset="-122"/>
                <a:ea typeface="楷体" panose="02010609060101010101" pitchFamily="49" charset="-122"/>
              </a:rPr>
              <a:t> p){ </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若不使用</a:t>
            </a:r>
            <a:r>
              <a:rPr lang="en-US" altLang="zh-CN" dirty="0">
                <a:latin typeface="楷体" panose="02010609060101010101" pitchFamily="49" charset="-122"/>
                <a:ea typeface="楷体" panose="02010609060101010101" pitchFamily="49" charset="-122"/>
              </a:rPr>
              <a:t>this</a:t>
            </a:r>
            <a:r>
              <a:rPr lang="zh-CN" altLang="en-US" dirty="0">
                <a:latin typeface="楷体" panose="02010609060101010101" pitchFamily="49" charset="-122"/>
                <a:ea typeface="楷体" panose="02010609060101010101" pitchFamily="49" charset="-122"/>
              </a:rPr>
              <a:t>关键字只能这样进行赋值，不利于将变量与属性统一起来</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name = n;</a:t>
            </a:r>
          </a:p>
          <a:p>
            <a:r>
              <a:rPr lang="en-US" altLang="zh-CN" dirty="0">
                <a:latin typeface="楷体" panose="02010609060101010101" pitchFamily="49" charset="-122"/>
                <a:ea typeface="楷体" panose="02010609060101010101" pitchFamily="49" charset="-122"/>
              </a:rPr>
              <a:t>        price = p;</a:t>
            </a:r>
          </a:p>
          <a:p>
            <a:r>
              <a:rPr lang="en-US" altLang="zh-CN" dirty="0">
                <a:latin typeface="楷体" panose="02010609060101010101" pitchFamily="49" charset="-122"/>
                <a:ea typeface="楷体" panose="02010609060101010101" pitchFamily="49" charset="-122"/>
              </a:rPr>
              <a:t>    }*/</a:t>
            </a:r>
          </a:p>
          <a:p>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
        <p:nvSpPr>
          <p:cNvPr id="3" name="矩形 2"/>
          <p:cNvSpPr/>
          <p:nvPr/>
        </p:nvSpPr>
        <p:spPr>
          <a:xfrm>
            <a:off x="167827" y="6069758"/>
            <a:ext cx="8848851" cy="70788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000" dirty="0" smtClean="0">
                <a:latin typeface="楷体" panose="02010609060101010101" pitchFamily="49" charset="-122"/>
                <a:ea typeface="楷体" panose="02010609060101010101" pitchFamily="49" charset="-122"/>
              </a:rPr>
              <a:t>当</a:t>
            </a:r>
            <a:r>
              <a:rPr lang="zh-CN" altLang="en-US" sz="2000" dirty="0">
                <a:latin typeface="楷体" panose="02010609060101010101" pitchFamily="49" charset="-122"/>
                <a:ea typeface="楷体" panose="02010609060101010101" pitchFamily="49" charset="-122"/>
              </a:rPr>
              <a:t>需要给类中的数据进行初始化时，可以通过</a:t>
            </a:r>
            <a:r>
              <a:rPr lang="en-US" altLang="zh-CN" sz="2000" dirty="0">
                <a:latin typeface="楷体" panose="02010609060101010101" pitchFamily="49" charset="-122"/>
                <a:ea typeface="楷体" panose="02010609060101010101" pitchFamily="49" charset="-122"/>
              </a:rPr>
              <a:t>this</a:t>
            </a:r>
            <a:r>
              <a:rPr lang="zh-CN" altLang="en-US" sz="2000" dirty="0">
                <a:latin typeface="楷体" panose="02010609060101010101" pitchFamily="49" charset="-122"/>
                <a:ea typeface="楷体" panose="02010609060101010101" pitchFamily="49" charset="-122"/>
              </a:rPr>
              <a:t>来进行赋值，而不用随便定义一个变量来进行赋值，更有利于代码的阅读与</a:t>
            </a:r>
            <a:r>
              <a:rPr lang="zh-CN" altLang="en-US" sz="2000" dirty="0" smtClean="0">
                <a:latin typeface="楷体" panose="02010609060101010101" pitchFamily="49" charset="-122"/>
                <a:ea typeface="楷体" panose="02010609060101010101" pitchFamily="49" charset="-122"/>
              </a:rPr>
              <a:t>理解。</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361121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3.This</a:t>
            </a:r>
            <a:r>
              <a:rPr lang="zh-CN" altLang="en-US" dirty="0"/>
              <a:t>关键字</a:t>
            </a:r>
          </a:p>
        </p:txBody>
      </p:sp>
      <p:sp>
        <p:nvSpPr>
          <p:cNvPr id="5" name="矩形 4">
            <a:extLst>
              <a:ext uri="{FF2B5EF4-FFF2-40B4-BE49-F238E27FC236}">
                <a16:creationId xmlns:a16="http://schemas.microsoft.com/office/drawing/2014/main" xmlns="" id="{05BC26FA-78E6-467A-A967-B595E6DEFC44}"/>
              </a:ext>
            </a:extLst>
          </p:cNvPr>
          <p:cNvSpPr/>
          <p:nvPr/>
        </p:nvSpPr>
        <p:spPr>
          <a:xfrm>
            <a:off x="264422" y="1351790"/>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、在构造方法中，通过</a:t>
            </a:r>
            <a:r>
              <a:rPr lang="en-US" altLang="zh-CN" sz="2800" dirty="0" smtClean="0">
                <a:latin typeface="楷体" panose="02010609060101010101" pitchFamily="49" charset="-122"/>
                <a:ea typeface="楷体" panose="02010609060101010101" pitchFamily="49" charset="-122"/>
              </a:rPr>
              <a:t>this</a:t>
            </a:r>
            <a:r>
              <a:rPr lang="zh-CN" altLang="en-US" sz="2800" dirty="0" smtClean="0">
                <a:latin typeface="楷体" panose="02010609060101010101" pitchFamily="49" charset="-122"/>
                <a:ea typeface="楷体" panose="02010609060101010101" pitchFamily="49" charset="-122"/>
              </a:rPr>
              <a:t>访问构造方法</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713875" y="1979317"/>
            <a:ext cx="7953664" cy="4247317"/>
          </a:xfrm>
          <a:prstGeom prst="rect">
            <a:avLst/>
          </a:prstGeom>
        </p:spPr>
        <p:txBody>
          <a:bodyPr wrap="square">
            <a:spAutoFit/>
          </a:bodyPr>
          <a:lstStyle/>
          <a:p>
            <a:r>
              <a:rPr lang="en-US" altLang="zh-CN" dirty="0">
                <a:latin typeface="楷体" panose="02010609060101010101" pitchFamily="49" charset="-122"/>
                <a:ea typeface="楷体" panose="02010609060101010101" pitchFamily="49" charset="-122"/>
              </a:rPr>
              <a:t>class Book{//</a:t>
            </a:r>
            <a:r>
              <a:rPr lang="zh-CN" altLang="en-US" dirty="0">
                <a:latin typeface="楷体" panose="02010609060101010101" pitchFamily="49" charset="-122"/>
                <a:ea typeface="楷体" panose="02010609060101010101" pitchFamily="49" charset="-122"/>
              </a:rPr>
              <a:t>定义书的类</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private String name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书本名字</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private </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price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书本价格</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public Book</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无参构造</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System.out.printIn</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Book(String name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一参构造</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System.out.printIn</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this.name = name</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Book(String </a:t>
            </a:r>
            <a:r>
              <a:rPr lang="en-US" altLang="zh-CN" dirty="0" err="1">
                <a:latin typeface="楷体" panose="02010609060101010101" pitchFamily="49" charset="-122"/>
                <a:ea typeface="楷体" panose="02010609060101010101" pitchFamily="49" charset="-122"/>
              </a:rPr>
              <a:t>name,int</a:t>
            </a:r>
            <a:r>
              <a:rPr lang="en-US" altLang="zh-CN" dirty="0">
                <a:latin typeface="楷体" panose="02010609060101010101" pitchFamily="49" charset="-122"/>
                <a:ea typeface="楷体" panose="02010609060101010101" pitchFamily="49" charset="-122"/>
              </a:rPr>
              <a:t> price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二参构造</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System.out.printIn</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this.name = name;</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this.price</a:t>
            </a:r>
            <a:r>
              <a:rPr lang="en-US" altLang="zh-CN" dirty="0">
                <a:latin typeface="楷体" panose="02010609060101010101" pitchFamily="49" charset="-122"/>
                <a:ea typeface="楷体" panose="02010609060101010101" pitchFamily="49" charset="-122"/>
              </a:rPr>
              <a:t> = price</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String </a:t>
            </a:r>
            <a:r>
              <a:rPr lang="en-US" altLang="zh-CN" dirty="0" err="1">
                <a:latin typeface="楷体" panose="02010609060101010101" pitchFamily="49" charset="-122"/>
                <a:ea typeface="楷体" panose="02010609060101010101" pitchFamily="49" charset="-122"/>
              </a:rPr>
              <a:t>getInfo</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return "</a:t>
            </a:r>
            <a:r>
              <a:rPr lang="zh-CN" altLang="en-US" dirty="0">
                <a:latin typeface="楷体" panose="02010609060101010101" pitchFamily="49" charset="-122"/>
                <a:ea typeface="楷体" panose="02010609060101010101" pitchFamily="49" charset="-122"/>
              </a:rPr>
              <a:t>书籍：</a:t>
            </a:r>
            <a:r>
              <a:rPr lang="en-US" altLang="zh-CN" dirty="0">
                <a:latin typeface="楷体" panose="02010609060101010101" pitchFamily="49" charset="-122"/>
                <a:ea typeface="楷体" panose="02010609060101010101" pitchFamily="49" charset="-122"/>
              </a:rPr>
              <a:t>" + name + ",</a:t>
            </a:r>
            <a:r>
              <a:rPr lang="zh-CN" altLang="en-US" dirty="0">
                <a:latin typeface="楷体" panose="02010609060101010101" pitchFamily="49" charset="-122"/>
                <a:ea typeface="楷体" panose="02010609060101010101" pitchFamily="49" charset="-122"/>
              </a:rPr>
              <a:t>价格：</a:t>
            </a:r>
            <a:r>
              <a:rPr lang="en-US" altLang="zh-CN" dirty="0">
                <a:latin typeface="楷体" panose="02010609060101010101" pitchFamily="49" charset="-122"/>
                <a:ea typeface="楷体" panose="02010609060101010101" pitchFamily="49" charset="-122"/>
              </a:rPr>
              <a:t>" + price</a:t>
            </a:r>
            <a:r>
              <a:rPr lang="en-US" altLang="zh-CN" dirty="0" smtClean="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a:t>
            </a:r>
          </a:p>
          <a:p>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6851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3.This</a:t>
            </a:r>
            <a:r>
              <a:rPr lang="zh-CN" altLang="en-US" dirty="0"/>
              <a:t>关键字</a:t>
            </a:r>
          </a:p>
        </p:txBody>
      </p:sp>
      <p:sp>
        <p:nvSpPr>
          <p:cNvPr id="5" name="矩形 4">
            <a:extLst>
              <a:ext uri="{FF2B5EF4-FFF2-40B4-BE49-F238E27FC236}">
                <a16:creationId xmlns:a16="http://schemas.microsoft.com/office/drawing/2014/main" xmlns="" id="{05BC26FA-78E6-467A-A967-B595E6DEFC44}"/>
              </a:ext>
            </a:extLst>
          </p:cNvPr>
          <p:cNvSpPr/>
          <p:nvPr/>
        </p:nvSpPr>
        <p:spPr>
          <a:xfrm>
            <a:off x="264422" y="1351790"/>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、在构造方法中，通过</a:t>
            </a:r>
            <a:r>
              <a:rPr lang="en-US" altLang="zh-CN" sz="2800" dirty="0">
                <a:latin typeface="楷体" panose="02010609060101010101" pitchFamily="49" charset="-122"/>
                <a:ea typeface="楷体" panose="02010609060101010101" pitchFamily="49" charset="-122"/>
              </a:rPr>
              <a:t>this</a:t>
            </a:r>
            <a:r>
              <a:rPr lang="zh-CN" altLang="en-US" sz="2800" dirty="0">
                <a:latin typeface="楷体" panose="02010609060101010101" pitchFamily="49" charset="-122"/>
                <a:ea typeface="楷体" panose="02010609060101010101" pitchFamily="49" charset="-122"/>
              </a:rPr>
              <a:t>访问构造方法</a:t>
            </a:r>
          </a:p>
        </p:txBody>
      </p:sp>
      <p:sp>
        <p:nvSpPr>
          <p:cNvPr id="2" name="矩形 1"/>
          <p:cNvSpPr/>
          <p:nvPr/>
        </p:nvSpPr>
        <p:spPr>
          <a:xfrm>
            <a:off x="667579" y="2048767"/>
            <a:ext cx="7156910" cy="3693319"/>
          </a:xfrm>
          <a:prstGeom prst="rect">
            <a:avLst/>
          </a:prstGeom>
        </p:spPr>
        <p:txBody>
          <a:bodyPr wrap="square">
            <a:spAutoFit/>
          </a:bodyPr>
          <a:lstStyle/>
          <a:p>
            <a:r>
              <a:rPr lang="en-US" altLang="zh-CN" dirty="0">
                <a:latin typeface="楷体" panose="02010609060101010101" pitchFamily="49" charset="-122"/>
                <a:ea typeface="楷体" panose="02010609060101010101" pitchFamily="49" charset="-122"/>
              </a:rPr>
              <a:t>class Book{//</a:t>
            </a:r>
            <a:r>
              <a:rPr lang="zh-CN" altLang="en-US" dirty="0">
                <a:latin typeface="楷体" panose="02010609060101010101" pitchFamily="49" charset="-122"/>
                <a:ea typeface="楷体" panose="02010609060101010101" pitchFamily="49" charset="-122"/>
              </a:rPr>
              <a:t>定义书的类</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private String name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书本名字</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private </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price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书本价格</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public Book(){//</a:t>
            </a:r>
            <a:r>
              <a:rPr lang="zh-CN" altLang="en-US" dirty="0">
                <a:latin typeface="楷体" panose="02010609060101010101" pitchFamily="49" charset="-122"/>
                <a:ea typeface="楷体" panose="02010609060101010101" pitchFamily="49" charset="-122"/>
              </a:rPr>
              <a:t>无参构造</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System.out.printIn</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Book(String name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一参构造</a:t>
            </a:r>
          </a:p>
          <a:p>
            <a:r>
              <a:rPr lang="zh-CN" altLang="en-US" dirty="0">
                <a:latin typeface="楷体" panose="02010609060101010101" pitchFamily="49" charset="-122"/>
                <a:ea typeface="楷体" panose="02010609060101010101" pitchFamily="49" charset="-122"/>
              </a:rPr>
              <a:t>        </a:t>
            </a:r>
            <a:r>
              <a:rPr lang="en-US" altLang="zh-CN" dirty="0">
                <a:solidFill>
                  <a:srgbClr val="FF0000"/>
                </a:solidFill>
                <a:latin typeface="楷体" panose="02010609060101010101" pitchFamily="49" charset="-122"/>
                <a:ea typeface="楷体" panose="02010609060101010101" pitchFamily="49" charset="-122"/>
              </a:rPr>
              <a:t>this</a:t>
            </a:r>
            <a:r>
              <a:rPr lang="en-US" altLang="zh-CN" dirty="0" smtClean="0">
                <a:solidFill>
                  <a:srgbClr val="FF0000"/>
                </a:solidFill>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调用本类中的无参构造</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this.name = name</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Book(String </a:t>
            </a:r>
            <a:r>
              <a:rPr lang="en-US" altLang="zh-CN" dirty="0" err="1">
                <a:latin typeface="楷体" panose="02010609060101010101" pitchFamily="49" charset="-122"/>
                <a:ea typeface="楷体" panose="02010609060101010101" pitchFamily="49" charset="-122"/>
              </a:rPr>
              <a:t>name,int</a:t>
            </a:r>
            <a:r>
              <a:rPr lang="en-US" altLang="zh-CN" dirty="0">
                <a:latin typeface="楷体" panose="02010609060101010101" pitchFamily="49" charset="-122"/>
                <a:ea typeface="楷体" panose="02010609060101010101" pitchFamily="49" charset="-122"/>
              </a:rPr>
              <a:t> price</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二参构造</a:t>
            </a:r>
          </a:p>
          <a:p>
            <a:r>
              <a:rPr lang="zh-CN" altLang="en-US" dirty="0">
                <a:latin typeface="楷体" panose="02010609060101010101" pitchFamily="49" charset="-122"/>
                <a:ea typeface="楷体" panose="02010609060101010101" pitchFamily="49" charset="-122"/>
              </a:rPr>
              <a:t>        </a:t>
            </a:r>
            <a:r>
              <a:rPr lang="en-US" altLang="zh-CN" dirty="0">
                <a:solidFill>
                  <a:srgbClr val="FF0000"/>
                </a:solidFill>
                <a:latin typeface="楷体" panose="02010609060101010101" pitchFamily="49" charset="-122"/>
                <a:ea typeface="楷体" panose="02010609060101010101" pitchFamily="49" charset="-122"/>
              </a:rPr>
              <a:t>this(name</a:t>
            </a:r>
            <a:r>
              <a:rPr lang="en-US" altLang="zh-CN" dirty="0" smtClean="0">
                <a:solidFill>
                  <a:srgbClr val="FF0000"/>
                </a:solidFill>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调用本类中的一参构造</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this.price</a:t>
            </a:r>
            <a:r>
              <a:rPr lang="en-US" altLang="zh-CN" dirty="0">
                <a:latin typeface="楷体" panose="02010609060101010101" pitchFamily="49" charset="-122"/>
                <a:ea typeface="楷体" panose="02010609060101010101" pitchFamily="49" charset="-122"/>
              </a:rPr>
              <a:t> = price</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String </a:t>
            </a:r>
            <a:r>
              <a:rPr lang="en-US" altLang="zh-CN" dirty="0" err="1">
                <a:latin typeface="楷体" panose="02010609060101010101" pitchFamily="49" charset="-122"/>
                <a:ea typeface="楷体" panose="02010609060101010101" pitchFamily="49" charset="-122"/>
              </a:rPr>
              <a:t>getInfo</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return "</a:t>
            </a:r>
            <a:r>
              <a:rPr lang="zh-CN" altLang="en-US" dirty="0">
                <a:latin typeface="楷体" panose="02010609060101010101" pitchFamily="49" charset="-122"/>
                <a:ea typeface="楷体" panose="02010609060101010101" pitchFamily="49" charset="-122"/>
              </a:rPr>
              <a:t>书籍：</a:t>
            </a:r>
            <a:r>
              <a:rPr lang="en-US" altLang="zh-CN" dirty="0">
                <a:latin typeface="楷体" panose="02010609060101010101" pitchFamily="49" charset="-122"/>
                <a:ea typeface="楷体" panose="02010609060101010101" pitchFamily="49" charset="-122"/>
              </a:rPr>
              <a:t>" + name + ",</a:t>
            </a:r>
            <a:r>
              <a:rPr lang="zh-CN" altLang="en-US" dirty="0">
                <a:latin typeface="楷体" panose="02010609060101010101" pitchFamily="49" charset="-122"/>
                <a:ea typeface="楷体" panose="02010609060101010101" pitchFamily="49" charset="-122"/>
              </a:rPr>
              <a:t>价格：</a:t>
            </a:r>
            <a:r>
              <a:rPr lang="en-US" altLang="zh-CN" dirty="0">
                <a:latin typeface="楷体" panose="02010609060101010101" pitchFamily="49" charset="-122"/>
                <a:ea typeface="楷体" panose="02010609060101010101" pitchFamily="49" charset="-122"/>
              </a:rPr>
              <a:t>" + price</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
        <p:nvSpPr>
          <p:cNvPr id="6" name="矩形 5"/>
          <p:cNvSpPr/>
          <p:nvPr/>
        </p:nvSpPr>
        <p:spPr>
          <a:xfrm>
            <a:off x="401322" y="5962005"/>
            <a:ext cx="8129316" cy="70788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000" dirty="0">
                <a:latin typeface="楷体" panose="02010609060101010101" pitchFamily="49" charset="-122"/>
                <a:ea typeface="楷体" panose="02010609060101010101" pitchFamily="49" charset="-122"/>
              </a:rPr>
              <a:t>注意：</a:t>
            </a:r>
            <a:r>
              <a:rPr lang="en-US" altLang="zh-CN" sz="2000" dirty="0">
                <a:latin typeface="楷体" panose="02010609060101010101" pitchFamily="49" charset="-122"/>
                <a:ea typeface="楷体" panose="02010609060101010101" pitchFamily="49" charset="-122"/>
              </a:rPr>
              <a:t>this( ) </a:t>
            </a:r>
            <a:r>
              <a:rPr lang="zh-CN" altLang="en-US" sz="2000" dirty="0">
                <a:latin typeface="楷体" panose="02010609060101010101" pitchFamily="49" charset="-122"/>
                <a:ea typeface="楷体" panose="02010609060101010101" pitchFamily="49" charset="-122"/>
              </a:rPr>
              <a:t>不能在普通方法中使用，只能写在构造方法中。</a:t>
            </a:r>
          </a:p>
          <a:p>
            <a:pPr indent="457200"/>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在</a:t>
            </a:r>
            <a:r>
              <a:rPr lang="zh-CN" altLang="en-US" sz="2000" dirty="0">
                <a:latin typeface="楷体" panose="02010609060101010101" pitchFamily="49" charset="-122"/>
                <a:ea typeface="楷体" panose="02010609060101010101" pitchFamily="49" charset="-122"/>
              </a:rPr>
              <a:t>构造方法中使用时，必须是第一条</a:t>
            </a:r>
            <a:r>
              <a:rPr lang="zh-CN" altLang="en-US" sz="2000" dirty="0" smtClean="0">
                <a:latin typeface="楷体" panose="02010609060101010101" pitchFamily="49" charset="-122"/>
                <a:ea typeface="楷体" panose="02010609060101010101" pitchFamily="49" charset="-122"/>
              </a:rPr>
              <a:t>语句，且只能使用一次。</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980652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2" name="矩形 1"/>
          <p:cNvSpPr/>
          <p:nvPr/>
        </p:nvSpPr>
        <p:spPr>
          <a:xfrm>
            <a:off x="318162" y="1497633"/>
            <a:ext cx="8288807" cy="209191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 方法中最重要的部分之一就是方法的参数，参数属于局部变量，当对象调用方法时，参数被分配内存空间，并要求调用者向参数专递值，即方法被调用时，参数变量必须有具体的值。</a:t>
            </a:r>
            <a:endParaRPr lang="en-US" altLang="zh-CN" sz="2800"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xmlns="" id="{05BC26FA-78E6-467A-A967-B595E6DEFC44}"/>
              </a:ext>
            </a:extLst>
          </p:cNvPr>
          <p:cNvSpPr/>
          <p:nvPr/>
        </p:nvSpPr>
        <p:spPr>
          <a:xfrm>
            <a:off x="318163" y="3769850"/>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、传值机制</a:t>
            </a:r>
            <a:endParaRPr lang="zh-CN" altLang="en-US" sz="2800" dirty="0">
              <a:latin typeface="楷体" panose="02010609060101010101" pitchFamily="49" charset="-122"/>
              <a:ea typeface="楷体" panose="02010609060101010101" pitchFamily="49" charset="-122"/>
            </a:endParaRPr>
          </a:p>
        </p:txBody>
      </p:sp>
      <p:sp>
        <p:nvSpPr>
          <p:cNvPr id="3" name="矩形 2"/>
          <p:cNvSpPr/>
          <p:nvPr/>
        </p:nvSpPr>
        <p:spPr>
          <a:xfrm>
            <a:off x="318162" y="4269654"/>
            <a:ext cx="8465127" cy="209191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 在</a:t>
            </a:r>
            <a:r>
              <a:rPr lang="en-US" altLang="zh-CN" sz="2800" dirty="0">
                <a:latin typeface="楷体" panose="02010609060101010101" pitchFamily="49" charset="-122"/>
                <a:ea typeface="楷体" panose="02010609060101010101" pitchFamily="49" charset="-122"/>
              </a:rPr>
              <a:t>Java</a:t>
            </a:r>
            <a:r>
              <a:rPr lang="zh-CN" altLang="en-US" sz="2800" dirty="0">
                <a:latin typeface="楷体" panose="02010609060101010101" pitchFamily="49" charset="-122"/>
                <a:ea typeface="楷体" panose="02010609060101010101" pitchFamily="49" charset="-122"/>
              </a:rPr>
              <a:t>中，方法的所有参数都是“传值”的，也就是说，方法中参数变量的值是调用者指定的值的拷贝。例如，如果向方法的</a:t>
            </a:r>
            <a:r>
              <a:rPr lang="en-US" altLang="zh-CN" sz="2800" dirty="0" err="1">
                <a:latin typeface="楷体" panose="02010609060101010101" pitchFamily="49" charset="-122"/>
                <a:ea typeface="楷体" panose="02010609060101010101" pitchFamily="49" charset="-122"/>
              </a:rPr>
              <a:t>int</a:t>
            </a:r>
            <a:r>
              <a:rPr lang="zh-CN" altLang="en-US" sz="2800" dirty="0">
                <a:latin typeface="楷体" panose="02010609060101010101" pitchFamily="49" charset="-122"/>
                <a:ea typeface="楷体" panose="02010609060101010101" pitchFamily="49" charset="-122"/>
              </a:rPr>
              <a:t>型参数</a:t>
            </a:r>
            <a:r>
              <a:rPr lang="en-US" altLang="zh-CN" sz="2800" dirty="0">
                <a:latin typeface="楷体" panose="02010609060101010101" pitchFamily="49" charset="-122"/>
                <a:ea typeface="楷体" panose="02010609060101010101" pitchFamily="49" charset="-122"/>
              </a:rPr>
              <a:t>x</a:t>
            </a:r>
            <a:r>
              <a:rPr lang="zh-CN" altLang="en-US" sz="2800" dirty="0">
                <a:latin typeface="楷体" panose="02010609060101010101" pitchFamily="49" charset="-122"/>
                <a:ea typeface="楷体" panose="02010609060101010101" pitchFamily="49" charset="-122"/>
              </a:rPr>
              <a:t>传递一个</a:t>
            </a:r>
            <a:r>
              <a:rPr lang="en-US" altLang="zh-CN" sz="2800" dirty="0" err="1">
                <a:latin typeface="楷体" panose="02010609060101010101" pitchFamily="49" charset="-122"/>
                <a:ea typeface="楷体" panose="02010609060101010101" pitchFamily="49" charset="-122"/>
              </a:rPr>
              <a:t>int</a:t>
            </a:r>
            <a:r>
              <a:rPr lang="zh-CN" altLang="en-US" sz="2800" dirty="0">
                <a:latin typeface="楷体" panose="02010609060101010101" pitchFamily="49" charset="-122"/>
                <a:ea typeface="楷体" panose="02010609060101010101" pitchFamily="49" charset="-122"/>
              </a:rPr>
              <a:t>值，那么参数</a:t>
            </a:r>
            <a:r>
              <a:rPr lang="en-US" altLang="zh-CN" sz="2800" dirty="0">
                <a:latin typeface="楷体" panose="02010609060101010101" pitchFamily="49" charset="-122"/>
                <a:ea typeface="楷体" panose="02010609060101010101" pitchFamily="49" charset="-122"/>
              </a:rPr>
              <a:t>x</a:t>
            </a:r>
            <a:r>
              <a:rPr lang="zh-CN" altLang="en-US" sz="2800" dirty="0">
                <a:latin typeface="楷体" panose="02010609060101010101" pitchFamily="49" charset="-122"/>
                <a:ea typeface="楷体" panose="02010609060101010101" pitchFamily="49" charset="-122"/>
              </a:rPr>
              <a:t>得到的值是传递的值的拷贝。</a:t>
            </a:r>
          </a:p>
        </p:txBody>
      </p:sp>
    </p:spTree>
    <p:extLst>
      <p:ext uri="{BB962C8B-B14F-4D97-AF65-F5344CB8AC3E}">
        <p14:creationId xmlns:p14="http://schemas.microsoft.com/office/powerpoint/2010/main" xmlns="" val="654929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254349"/>
            <a:ext cx="6678258" cy="3170099"/>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参数传值</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实例成员与类成员</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a:latin typeface="华文新魏" panose="02010800040101010101" pitchFamily="2" charset="-122"/>
                <a:ea typeface="华文新魏" panose="02010800040101010101" pitchFamily="2" charset="-122"/>
              </a:rPr>
              <a:t>This</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方法的重载与多态</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对象的组合</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399193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4.</a:t>
            </a:r>
            <a:r>
              <a:rPr lang="zh-CN" altLang="en-US" dirty="0" smtClean="0"/>
              <a:t>方法的重载与多态</a:t>
            </a:r>
            <a:endParaRPr lang="zh-CN" altLang="en-US" dirty="0"/>
          </a:p>
        </p:txBody>
      </p:sp>
      <p:sp>
        <p:nvSpPr>
          <p:cNvPr id="7" name="矩形 6"/>
          <p:cNvSpPr/>
          <p:nvPr/>
        </p:nvSpPr>
        <p:spPr>
          <a:xfrm>
            <a:off x="289367" y="1662736"/>
            <a:ext cx="8455942"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的多态性表现为两种：重载（</a:t>
            </a:r>
            <a:r>
              <a:rPr lang="en-US" altLang="zh-CN" sz="2800" dirty="0" smtClean="0">
                <a:latin typeface="楷体" panose="02010609060101010101" pitchFamily="49" charset="-122"/>
                <a:ea typeface="楷体" panose="02010609060101010101" pitchFamily="49" charset="-122"/>
              </a:rPr>
              <a:t>Overload</a:t>
            </a:r>
            <a:r>
              <a:rPr lang="zh-CN" altLang="en-US" sz="2800" dirty="0" smtClean="0">
                <a:latin typeface="楷体" panose="02010609060101010101" pitchFamily="49" charset="-122"/>
                <a:ea typeface="楷体" panose="02010609060101010101" pitchFamily="49" charset="-122"/>
              </a:rPr>
              <a:t>）和重写（</a:t>
            </a:r>
            <a:r>
              <a:rPr lang="en-US" altLang="zh-CN" sz="2800" dirty="0" smtClean="0">
                <a:latin typeface="楷体" panose="02010609060101010101" pitchFamily="49" charset="-122"/>
                <a:ea typeface="楷体" panose="02010609060101010101" pitchFamily="49" charset="-122"/>
              </a:rPr>
              <a:t>Override</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8" name="矩形 7"/>
          <p:cNvSpPr/>
          <p:nvPr/>
        </p:nvSpPr>
        <p:spPr>
          <a:xfrm>
            <a:off x="289367" y="2822134"/>
            <a:ext cx="8455942"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方法的重载：是一个类中可以有多个方法具有相同的名字，但这些方法的参数必须不同：</a:t>
            </a:r>
            <a:endParaRPr lang="en-US" altLang="zh-CN" sz="2800" dirty="0" smtClean="0">
              <a:latin typeface="楷体" panose="02010609060101010101" pitchFamily="49" charset="-122"/>
              <a:ea typeface="楷体" panose="02010609060101010101" pitchFamily="49" charset="-122"/>
            </a:endParaRPr>
          </a:p>
        </p:txBody>
      </p:sp>
      <p:sp>
        <p:nvSpPr>
          <p:cNvPr id="5" name="矩形 4"/>
          <p:cNvSpPr/>
          <p:nvPr/>
        </p:nvSpPr>
        <p:spPr>
          <a:xfrm>
            <a:off x="1354239" y="3822380"/>
            <a:ext cx="6708164"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en-US" sz="2800" dirty="0" smtClean="0">
                <a:latin typeface="楷体" panose="02010609060101010101" pitchFamily="49" charset="-122"/>
                <a:ea typeface="楷体" panose="02010609060101010101" pitchFamily="49" charset="-122"/>
              </a:rPr>
              <a:t>参数的个数不同</a:t>
            </a:r>
            <a:endParaRPr lang="en-US" altLang="zh-CN" sz="2800" dirty="0" smtClean="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smtClean="0">
                <a:latin typeface="楷体" panose="02010609060101010101" pitchFamily="49" charset="-122"/>
                <a:ea typeface="楷体" panose="02010609060101010101" pitchFamily="49" charset="-122"/>
              </a:rPr>
              <a:t>参数的</a:t>
            </a:r>
            <a:r>
              <a:rPr lang="zh-CN" altLang="en-US" sz="2800" dirty="0">
                <a:latin typeface="楷体" panose="02010609060101010101" pitchFamily="49" charset="-122"/>
                <a:ea typeface="楷体" panose="02010609060101010101" pitchFamily="49" charset="-122"/>
              </a:rPr>
              <a:t>类型</a:t>
            </a:r>
            <a:r>
              <a:rPr lang="zh-CN" altLang="en-US" sz="2800" dirty="0" smtClean="0">
                <a:latin typeface="楷体" panose="02010609060101010101" pitchFamily="49" charset="-122"/>
                <a:ea typeface="楷体" panose="02010609060101010101" pitchFamily="49" charset="-122"/>
              </a:rPr>
              <a:t>不同</a:t>
            </a:r>
            <a:endParaRPr lang="en-US" altLang="zh-CN" sz="2800" dirty="0" smtClean="0">
              <a:latin typeface="楷体" panose="02010609060101010101" pitchFamily="49" charset="-122"/>
              <a:ea typeface="楷体" panose="02010609060101010101" pitchFamily="49" charset="-122"/>
            </a:endParaRPr>
          </a:p>
        </p:txBody>
      </p:sp>
      <p:sp>
        <p:nvSpPr>
          <p:cNvPr id="6" name="矩形 5"/>
          <p:cNvSpPr/>
          <p:nvPr/>
        </p:nvSpPr>
        <p:spPr>
          <a:xfrm>
            <a:off x="289367" y="5080969"/>
            <a:ext cx="8455942"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ü"/>
            </a:pPr>
            <a:endParaRPr lang="en-US" altLang="zh-CN" sz="2400" dirty="0" smtClean="0">
              <a:latin typeface="楷体" panose="02010609060101010101" pitchFamily="49" charset="-122"/>
              <a:ea typeface="楷体" panose="02010609060101010101" pitchFamily="49" charset="-122"/>
            </a:endParaRPr>
          </a:p>
        </p:txBody>
      </p:sp>
      <p:sp>
        <p:nvSpPr>
          <p:cNvPr id="9" name="矩形 8"/>
          <p:cNvSpPr/>
          <p:nvPr/>
        </p:nvSpPr>
        <p:spPr>
          <a:xfrm>
            <a:off x="680335" y="4861394"/>
            <a:ext cx="8055972"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zh-CN" altLang="en-US" sz="2400" dirty="0" smtClean="0">
                <a:latin typeface="楷体" panose="02010609060101010101" pitchFamily="49" charset="-122"/>
                <a:ea typeface="楷体" panose="02010609060101010101" pitchFamily="49" charset="-122"/>
              </a:rPr>
              <a:t>只能是参数不同，返回值和参数的名字都不参与比较。</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295639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4.</a:t>
            </a:r>
            <a:r>
              <a:rPr lang="zh-CN" altLang="en-US" dirty="0" smtClean="0"/>
              <a:t>方法的重载与多态</a:t>
            </a:r>
            <a:endParaRPr lang="zh-CN" altLang="en-US" dirty="0"/>
          </a:p>
        </p:txBody>
      </p:sp>
      <p:sp>
        <p:nvSpPr>
          <p:cNvPr id="9" name="矩形 8"/>
          <p:cNvSpPr/>
          <p:nvPr/>
        </p:nvSpPr>
        <p:spPr>
          <a:xfrm>
            <a:off x="217343" y="3007712"/>
            <a:ext cx="8808334" cy="3046988"/>
          </a:xfrm>
          <a:prstGeom prst="rect">
            <a:avLst/>
          </a:prstGeom>
        </p:spPr>
        <p:txBody>
          <a:bodyPr wrap="square">
            <a:spAutoFit/>
          </a:bodyPr>
          <a:lstStyle/>
          <a:p>
            <a:r>
              <a:rPr lang="zh-CN" altLang="en-US" sz="2400" dirty="0" smtClean="0">
                <a:solidFill>
                  <a:srgbClr val="0000FF"/>
                </a:solidFill>
                <a:latin typeface="楷体" panose="02010609060101010101" pitchFamily="49" charset="-122"/>
                <a:ea typeface="楷体" panose="02010609060101010101" pitchFamily="49" charset="-122"/>
              </a:rPr>
              <a:t>例： </a:t>
            </a:r>
            <a:r>
              <a:rPr lang="en-US" altLang="zh-CN" sz="2400" dirty="0">
                <a:solidFill>
                  <a:srgbClr val="0000FF"/>
                </a:solidFill>
                <a:latin typeface="楷体" panose="02010609060101010101" pitchFamily="49" charset="-122"/>
                <a:ea typeface="楷体" panose="02010609060101010101" pitchFamily="49" charset="-122"/>
              </a:rPr>
              <a:t>public void </a:t>
            </a:r>
            <a:r>
              <a:rPr lang="en-US" altLang="zh-CN" sz="2400" dirty="0" err="1">
                <a:solidFill>
                  <a:srgbClr val="0000FF"/>
                </a:solidFill>
                <a:latin typeface="楷体" panose="02010609060101010101" pitchFamily="49" charset="-122"/>
                <a:ea typeface="楷体" panose="02010609060101010101" pitchFamily="49" charset="-122"/>
              </a:rPr>
              <a:t>println</a:t>
            </a:r>
            <a:r>
              <a:rPr lang="en-US" altLang="zh-CN" sz="2400" dirty="0">
                <a:solidFill>
                  <a:srgbClr val="0000FF"/>
                </a:solidFill>
                <a:latin typeface="楷体" panose="02010609060101010101" pitchFamily="49" charset="-122"/>
                <a:ea typeface="楷体" panose="02010609060101010101" pitchFamily="49" charset="-122"/>
              </a:rPr>
              <a:t>(</a:t>
            </a:r>
            <a:r>
              <a:rPr lang="en-US" altLang="zh-CN" sz="2400" dirty="0" err="1">
                <a:solidFill>
                  <a:srgbClr val="0000FF"/>
                </a:solidFill>
                <a:latin typeface="楷体" panose="02010609060101010101" pitchFamily="49" charset="-122"/>
                <a:ea typeface="楷体" panose="02010609060101010101" pitchFamily="49" charset="-122"/>
              </a:rPr>
              <a:t>int</a:t>
            </a:r>
            <a:r>
              <a:rPr lang="en-US" altLang="zh-CN" sz="2400" dirty="0">
                <a:solidFill>
                  <a:srgbClr val="0000FF"/>
                </a:solidFill>
                <a:latin typeface="楷体" panose="02010609060101010101" pitchFamily="49" charset="-122"/>
                <a:ea typeface="楷体" panose="02010609060101010101" pitchFamily="49" charset="-122"/>
              </a:rPr>
              <a:t> </a:t>
            </a:r>
            <a:r>
              <a:rPr lang="en-US" altLang="zh-CN" sz="2400" dirty="0" err="1">
                <a:solidFill>
                  <a:srgbClr val="0000FF"/>
                </a:solidFill>
                <a:latin typeface="楷体" panose="02010609060101010101" pitchFamily="49" charset="-122"/>
                <a:ea typeface="楷体" panose="02010609060101010101" pitchFamily="49" charset="-122"/>
              </a:rPr>
              <a:t>i</a:t>
            </a:r>
            <a:r>
              <a:rPr lang="en-US" altLang="zh-CN" sz="2400" dirty="0">
                <a:solidFill>
                  <a:srgbClr val="0000FF"/>
                </a:solidFill>
                <a:latin typeface="楷体" panose="02010609060101010101" pitchFamily="49" charset="-122"/>
                <a:ea typeface="楷体" panose="02010609060101010101" pitchFamily="49" charset="-122"/>
              </a:rPr>
              <a:t>){…}</a:t>
            </a:r>
          </a:p>
          <a:p>
            <a:r>
              <a:rPr lang="en-US" altLang="zh-CN" sz="2400" dirty="0" smtClean="0">
                <a:solidFill>
                  <a:srgbClr val="0000FF"/>
                </a:solidFill>
                <a:latin typeface="楷体" panose="02010609060101010101" pitchFamily="49" charset="-122"/>
                <a:ea typeface="楷体" panose="02010609060101010101" pitchFamily="49" charset="-122"/>
              </a:rPr>
              <a:t>	public </a:t>
            </a:r>
            <a:r>
              <a:rPr lang="en-US" altLang="zh-CN" sz="2400" dirty="0">
                <a:solidFill>
                  <a:srgbClr val="0000FF"/>
                </a:solidFill>
                <a:latin typeface="楷体" panose="02010609060101010101" pitchFamily="49" charset="-122"/>
                <a:ea typeface="楷体" panose="02010609060101010101" pitchFamily="49" charset="-122"/>
              </a:rPr>
              <a:t>void </a:t>
            </a:r>
            <a:r>
              <a:rPr lang="en-US" altLang="zh-CN" sz="2400" dirty="0" err="1">
                <a:solidFill>
                  <a:srgbClr val="0000FF"/>
                </a:solidFill>
                <a:latin typeface="楷体" panose="02010609060101010101" pitchFamily="49" charset="-122"/>
                <a:ea typeface="楷体" panose="02010609060101010101" pitchFamily="49" charset="-122"/>
              </a:rPr>
              <a:t>println</a:t>
            </a:r>
            <a:r>
              <a:rPr lang="en-US" altLang="zh-CN" sz="2400" dirty="0">
                <a:solidFill>
                  <a:srgbClr val="0000FF"/>
                </a:solidFill>
                <a:latin typeface="楷体" panose="02010609060101010101" pitchFamily="49" charset="-122"/>
                <a:ea typeface="楷体" panose="02010609060101010101" pitchFamily="49" charset="-122"/>
              </a:rPr>
              <a:t>(double d){…}</a:t>
            </a:r>
          </a:p>
          <a:p>
            <a:r>
              <a:rPr lang="en-US" altLang="zh-CN" sz="2400" dirty="0" smtClean="0">
                <a:solidFill>
                  <a:srgbClr val="0000FF"/>
                </a:solidFill>
                <a:latin typeface="楷体" panose="02010609060101010101" pitchFamily="49" charset="-122"/>
                <a:ea typeface="楷体" panose="02010609060101010101" pitchFamily="49" charset="-122"/>
              </a:rPr>
              <a:t>	public </a:t>
            </a:r>
            <a:r>
              <a:rPr lang="en-US" altLang="zh-CN" sz="2400" dirty="0">
                <a:solidFill>
                  <a:srgbClr val="0000FF"/>
                </a:solidFill>
                <a:latin typeface="楷体" panose="02010609060101010101" pitchFamily="49" charset="-122"/>
                <a:ea typeface="楷体" panose="02010609060101010101" pitchFamily="49" charset="-122"/>
              </a:rPr>
              <a:t>void </a:t>
            </a:r>
            <a:r>
              <a:rPr lang="en-US" altLang="zh-CN" sz="2400" dirty="0" err="1">
                <a:solidFill>
                  <a:srgbClr val="0000FF"/>
                </a:solidFill>
                <a:latin typeface="楷体" panose="02010609060101010101" pitchFamily="49" charset="-122"/>
                <a:ea typeface="楷体" panose="02010609060101010101" pitchFamily="49" charset="-122"/>
              </a:rPr>
              <a:t>println</a:t>
            </a:r>
            <a:r>
              <a:rPr lang="en-US" altLang="zh-CN" sz="2400" dirty="0">
                <a:solidFill>
                  <a:srgbClr val="0000FF"/>
                </a:solidFill>
                <a:latin typeface="楷体" panose="02010609060101010101" pitchFamily="49" charset="-122"/>
                <a:ea typeface="楷体" panose="02010609060101010101" pitchFamily="49" charset="-122"/>
              </a:rPr>
              <a:t>(String s</a:t>
            </a:r>
            <a:r>
              <a:rPr lang="en-US" altLang="zh-CN" sz="2400" dirty="0" smtClean="0">
                <a:solidFill>
                  <a:srgbClr val="0000FF"/>
                </a:solidFill>
                <a:latin typeface="楷体" panose="02010609060101010101" pitchFamily="49" charset="-122"/>
                <a:ea typeface="楷体" panose="02010609060101010101" pitchFamily="49" charset="-122"/>
              </a:rPr>
              <a:t>){…}</a:t>
            </a:r>
          </a:p>
          <a:p>
            <a:endParaRPr lang="en-US" altLang="zh-CN" sz="2400" dirty="0">
              <a:solidFill>
                <a:srgbClr val="0000FF"/>
              </a:solidFill>
              <a:latin typeface="楷体" panose="02010609060101010101" pitchFamily="49" charset="-122"/>
              <a:ea typeface="楷体" panose="02010609060101010101" pitchFamily="49" charset="-122"/>
            </a:endParaRPr>
          </a:p>
          <a:p>
            <a:r>
              <a:rPr lang="en-US" altLang="zh-CN" sz="2400" dirty="0" err="1" smtClean="0">
                <a:solidFill>
                  <a:srgbClr val="0000FF"/>
                </a:solidFill>
                <a:latin typeface="楷体" panose="02010609060101010101" pitchFamily="49" charset="-122"/>
                <a:ea typeface="楷体" panose="02010609060101010101" pitchFamily="49" charset="-122"/>
              </a:rPr>
              <a:t>System.out.println</a:t>
            </a:r>
            <a:r>
              <a:rPr lang="en-US" altLang="zh-CN" sz="2400" dirty="0" smtClean="0">
                <a:solidFill>
                  <a:srgbClr val="0000FF"/>
                </a:solidFill>
                <a:latin typeface="楷体" panose="02010609060101010101" pitchFamily="49" charset="-122"/>
                <a:ea typeface="楷体" panose="02010609060101010101" pitchFamily="49" charset="-122"/>
              </a:rPr>
              <a:t>(102</a:t>
            </a:r>
            <a:r>
              <a:rPr lang="en-US" altLang="zh-CN" sz="2400" dirty="0">
                <a:solidFill>
                  <a:srgbClr val="0000FF"/>
                </a:solidFill>
                <a:latin typeface="楷体" panose="02010609060101010101" pitchFamily="49" charset="-122"/>
                <a:ea typeface="楷体" panose="02010609060101010101" pitchFamily="49" charset="-122"/>
              </a:rPr>
              <a:t>);  </a:t>
            </a:r>
            <a:r>
              <a:rPr lang="en-US" altLang="zh-CN" sz="2400" dirty="0" smtClean="0">
                <a:solidFill>
                  <a:srgbClr val="0000FF"/>
                </a:solidFill>
                <a:latin typeface="楷体" panose="02010609060101010101" pitchFamily="49" charset="-122"/>
                <a:ea typeface="楷体" panose="02010609060101010101" pitchFamily="49" charset="-122"/>
              </a:rPr>
              <a:t>// </a:t>
            </a:r>
            <a:r>
              <a:rPr lang="zh-CN" altLang="en-US" sz="2400" dirty="0">
                <a:solidFill>
                  <a:srgbClr val="0000FF"/>
                </a:solidFill>
                <a:latin typeface="楷体" panose="02010609060101010101" pitchFamily="49" charset="-122"/>
                <a:ea typeface="楷体" panose="02010609060101010101" pitchFamily="49" charset="-122"/>
              </a:rPr>
              <a:t>调用</a:t>
            </a:r>
            <a:r>
              <a:rPr lang="en-US" altLang="zh-CN" sz="2400" dirty="0" err="1">
                <a:solidFill>
                  <a:srgbClr val="0000FF"/>
                </a:solidFill>
                <a:latin typeface="楷体" panose="02010609060101010101" pitchFamily="49" charset="-122"/>
                <a:ea typeface="楷体" panose="02010609060101010101" pitchFamily="49" charset="-122"/>
              </a:rPr>
              <a:t>println</a:t>
            </a:r>
            <a:r>
              <a:rPr lang="en-US" altLang="zh-CN" sz="2400" dirty="0">
                <a:solidFill>
                  <a:srgbClr val="0000FF"/>
                </a:solidFill>
                <a:latin typeface="楷体" panose="02010609060101010101" pitchFamily="49" charset="-122"/>
                <a:ea typeface="楷体" panose="02010609060101010101" pitchFamily="49" charset="-122"/>
              </a:rPr>
              <a:t>(</a:t>
            </a:r>
            <a:r>
              <a:rPr lang="en-US" altLang="zh-CN" sz="2400" dirty="0" err="1">
                <a:solidFill>
                  <a:srgbClr val="0000FF"/>
                </a:solidFill>
                <a:latin typeface="楷体" panose="02010609060101010101" pitchFamily="49" charset="-122"/>
                <a:ea typeface="楷体" panose="02010609060101010101" pitchFamily="49" charset="-122"/>
              </a:rPr>
              <a:t>int</a:t>
            </a:r>
            <a:r>
              <a:rPr lang="en-US" altLang="zh-CN" sz="2400" dirty="0">
                <a:solidFill>
                  <a:srgbClr val="0000FF"/>
                </a:solidFill>
                <a:latin typeface="楷体" panose="02010609060101010101" pitchFamily="49" charset="-122"/>
                <a:ea typeface="楷体" panose="02010609060101010101" pitchFamily="49" charset="-122"/>
              </a:rPr>
              <a:t> </a:t>
            </a:r>
            <a:r>
              <a:rPr lang="en-US" altLang="zh-CN" sz="2400" dirty="0" err="1">
                <a:solidFill>
                  <a:srgbClr val="0000FF"/>
                </a:solidFill>
                <a:latin typeface="楷体" panose="02010609060101010101" pitchFamily="49" charset="-122"/>
                <a:ea typeface="楷体" panose="02010609060101010101" pitchFamily="49" charset="-122"/>
              </a:rPr>
              <a:t>i</a:t>
            </a:r>
            <a:r>
              <a:rPr lang="en-US" altLang="zh-CN" sz="2400" dirty="0">
                <a:solidFill>
                  <a:srgbClr val="0000FF"/>
                </a:solidFill>
                <a:latin typeface="楷体" panose="02010609060101010101" pitchFamily="49" charset="-122"/>
                <a:ea typeface="楷体" panose="02010609060101010101" pitchFamily="49" charset="-122"/>
              </a:rPr>
              <a:t>)</a:t>
            </a:r>
            <a:r>
              <a:rPr lang="zh-CN" altLang="en-US" sz="2400" dirty="0">
                <a:solidFill>
                  <a:srgbClr val="0000FF"/>
                </a:solidFill>
                <a:latin typeface="楷体" panose="02010609060101010101" pitchFamily="49" charset="-122"/>
                <a:ea typeface="楷体" panose="02010609060101010101" pitchFamily="49" charset="-122"/>
              </a:rPr>
              <a:t>方法</a:t>
            </a:r>
          </a:p>
          <a:p>
            <a:r>
              <a:rPr lang="en-US" altLang="zh-CN" sz="2400" dirty="0" err="1">
                <a:solidFill>
                  <a:srgbClr val="0000FF"/>
                </a:solidFill>
                <a:latin typeface="楷体" panose="02010609060101010101" pitchFamily="49" charset="-122"/>
                <a:ea typeface="楷体" panose="02010609060101010101" pitchFamily="49" charset="-122"/>
              </a:rPr>
              <a:t>System.out.println</a:t>
            </a:r>
            <a:r>
              <a:rPr lang="en-US" altLang="zh-CN" sz="2400" dirty="0">
                <a:solidFill>
                  <a:srgbClr val="0000FF"/>
                </a:solidFill>
                <a:latin typeface="楷体" panose="02010609060101010101" pitchFamily="49" charset="-122"/>
                <a:ea typeface="楷体" panose="02010609060101010101" pitchFamily="49" charset="-122"/>
              </a:rPr>
              <a:t>(102.25); </a:t>
            </a:r>
            <a:r>
              <a:rPr lang="en-US" altLang="zh-CN" sz="2400" dirty="0" smtClean="0">
                <a:solidFill>
                  <a:srgbClr val="0000FF"/>
                </a:solidFill>
                <a:latin typeface="楷体" panose="02010609060101010101" pitchFamily="49" charset="-122"/>
                <a:ea typeface="楷体" panose="02010609060101010101" pitchFamily="49" charset="-122"/>
              </a:rPr>
              <a:t>// </a:t>
            </a:r>
            <a:r>
              <a:rPr lang="zh-CN" altLang="en-US" sz="2400" dirty="0">
                <a:solidFill>
                  <a:srgbClr val="0000FF"/>
                </a:solidFill>
                <a:latin typeface="楷体" panose="02010609060101010101" pitchFamily="49" charset="-122"/>
                <a:ea typeface="楷体" panose="02010609060101010101" pitchFamily="49" charset="-122"/>
              </a:rPr>
              <a:t>调用</a:t>
            </a:r>
            <a:r>
              <a:rPr lang="en-US" altLang="zh-CN" sz="2400" dirty="0" err="1">
                <a:solidFill>
                  <a:srgbClr val="0000FF"/>
                </a:solidFill>
                <a:latin typeface="楷体" panose="02010609060101010101" pitchFamily="49" charset="-122"/>
                <a:ea typeface="楷体" panose="02010609060101010101" pitchFamily="49" charset="-122"/>
              </a:rPr>
              <a:t>println</a:t>
            </a:r>
            <a:r>
              <a:rPr lang="en-US" altLang="zh-CN" sz="2400" dirty="0">
                <a:solidFill>
                  <a:srgbClr val="0000FF"/>
                </a:solidFill>
                <a:latin typeface="楷体" panose="02010609060101010101" pitchFamily="49" charset="-122"/>
                <a:ea typeface="楷体" panose="02010609060101010101" pitchFamily="49" charset="-122"/>
              </a:rPr>
              <a:t>(double d)</a:t>
            </a:r>
            <a:r>
              <a:rPr lang="zh-CN" altLang="en-US" sz="2400" dirty="0">
                <a:solidFill>
                  <a:srgbClr val="0000FF"/>
                </a:solidFill>
                <a:latin typeface="楷体" panose="02010609060101010101" pitchFamily="49" charset="-122"/>
                <a:ea typeface="楷体" panose="02010609060101010101" pitchFamily="49" charset="-122"/>
              </a:rPr>
              <a:t>方法</a:t>
            </a:r>
          </a:p>
          <a:p>
            <a:r>
              <a:rPr lang="en-US" altLang="zh-CN" sz="2400" dirty="0" err="1">
                <a:solidFill>
                  <a:srgbClr val="0000FF"/>
                </a:solidFill>
                <a:latin typeface="楷体" panose="02010609060101010101" pitchFamily="49" charset="-122"/>
                <a:ea typeface="楷体" panose="02010609060101010101" pitchFamily="49" charset="-122"/>
              </a:rPr>
              <a:t>System.out.println</a:t>
            </a:r>
            <a:r>
              <a:rPr lang="en-US" altLang="zh-CN" sz="2400" dirty="0" smtClean="0">
                <a:solidFill>
                  <a:srgbClr val="0000FF"/>
                </a:solidFill>
                <a:latin typeface="楷体" panose="02010609060101010101" pitchFamily="49" charset="-122"/>
                <a:ea typeface="楷体" panose="02010609060101010101" pitchFamily="49" charset="-122"/>
              </a:rPr>
              <a:t>(“</a:t>
            </a:r>
            <a:r>
              <a:rPr lang="zh-CN" altLang="en-US" sz="2400" dirty="0" smtClean="0">
                <a:solidFill>
                  <a:srgbClr val="0000FF"/>
                </a:solidFill>
                <a:latin typeface="楷体" panose="02010609060101010101" pitchFamily="49" charset="-122"/>
                <a:ea typeface="楷体" panose="02010609060101010101" pitchFamily="49" charset="-122"/>
              </a:rPr>
              <a:t>价格</a:t>
            </a:r>
            <a:r>
              <a:rPr lang="zh-CN" altLang="en-US" sz="2400" dirty="0">
                <a:solidFill>
                  <a:srgbClr val="0000FF"/>
                </a:solidFill>
                <a:latin typeface="楷体" panose="02010609060101010101" pitchFamily="49" charset="-122"/>
                <a:ea typeface="楷体" panose="02010609060101010101" pitchFamily="49" charset="-122"/>
              </a:rPr>
              <a:t>为 </a:t>
            </a:r>
            <a:r>
              <a:rPr lang="en-US" altLang="zh-CN" sz="2400" dirty="0" smtClean="0">
                <a:solidFill>
                  <a:srgbClr val="0000FF"/>
                </a:solidFill>
                <a:latin typeface="楷体" panose="02010609060101010101" pitchFamily="49" charset="-122"/>
                <a:ea typeface="楷体" panose="02010609060101010101" pitchFamily="49" charset="-122"/>
              </a:rPr>
              <a:t>102.25”);    </a:t>
            </a:r>
            <a:r>
              <a:rPr lang="en-US" altLang="zh-CN" sz="2400" dirty="0">
                <a:solidFill>
                  <a:srgbClr val="0000FF"/>
                </a:solidFill>
                <a:latin typeface="楷体" panose="02010609060101010101" pitchFamily="49" charset="-122"/>
                <a:ea typeface="楷体" panose="02010609060101010101" pitchFamily="49" charset="-122"/>
              </a:rPr>
              <a:t>// </a:t>
            </a:r>
            <a:r>
              <a:rPr lang="zh-CN" altLang="en-US" sz="2400" dirty="0" smtClean="0">
                <a:solidFill>
                  <a:srgbClr val="0000FF"/>
                </a:solidFill>
                <a:latin typeface="楷体" panose="02010609060101010101" pitchFamily="49" charset="-122"/>
                <a:ea typeface="楷体" panose="02010609060101010101" pitchFamily="49" charset="-122"/>
              </a:rPr>
              <a:t>调用的是</a:t>
            </a:r>
            <a:r>
              <a:rPr lang="en-US" altLang="zh-CN" sz="2400" dirty="0" smtClean="0">
                <a:solidFill>
                  <a:srgbClr val="0000FF"/>
                </a:solidFill>
                <a:latin typeface="楷体" panose="02010609060101010101" pitchFamily="49" charset="-122"/>
                <a:ea typeface="楷体" panose="02010609060101010101" pitchFamily="49" charset="-122"/>
              </a:rPr>
              <a:t>					</a:t>
            </a:r>
            <a:r>
              <a:rPr lang="en-US" altLang="zh-CN" sz="2400" dirty="0">
                <a:solidFill>
                  <a:srgbClr val="0000FF"/>
                </a:solidFill>
                <a:latin typeface="楷体" panose="02010609060101010101" pitchFamily="49" charset="-122"/>
                <a:ea typeface="楷体" panose="02010609060101010101" pitchFamily="49" charset="-122"/>
              </a:rPr>
              <a:t>	</a:t>
            </a:r>
            <a:r>
              <a:rPr lang="en-US" altLang="zh-CN" sz="2400" dirty="0" smtClean="0">
                <a:solidFill>
                  <a:srgbClr val="0000FF"/>
                </a:solidFill>
                <a:latin typeface="楷体" panose="02010609060101010101" pitchFamily="49" charset="-122"/>
                <a:ea typeface="楷体" panose="02010609060101010101" pitchFamily="49" charset="-122"/>
              </a:rPr>
              <a:t>// </a:t>
            </a:r>
            <a:r>
              <a:rPr lang="en-US" altLang="zh-CN" sz="2400" dirty="0" err="1" smtClean="0">
                <a:solidFill>
                  <a:srgbClr val="0000FF"/>
                </a:solidFill>
                <a:latin typeface="楷体" panose="02010609060101010101" pitchFamily="49" charset="-122"/>
                <a:ea typeface="楷体" panose="02010609060101010101" pitchFamily="49" charset="-122"/>
              </a:rPr>
              <a:t>println</a:t>
            </a:r>
            <a:r>
              <a:rPr lang="en-US" altLang="zh-CN" sz="2400" dirty="0" smtClean="0">
                <a:solidFill>
                  <a:srgbClr val="0000FF"/>
                </a:solidFill>
                <a:latin typeface="楷体" panose="02010609060101010101" pitchFamily="49" charset="-122"/>
                <a:ea typeface="楷体" panose="02010609060101010101" pitchFamily="49" charset="-122"/>
              </a:rPr>
              <a:t>(String </a:t>
            </a:r>
            <a:r>
              <a:rPr lang="en-US" altLang="zh-CN" sz="2400" dirty="0">
                <a:solidFill>
                  <a:srgbClr val="0000FF"/>
                </a:solidFill>
                <a:latin typeface="楷体" panose="02010609060101010101" pitchFamily="49" charset="-122"/>
                <a:ea typeface="楷体" panose="02010609060101010101" pitchFamily="49" charset="-122"/>
              </a:rPr>
              <a:t>s)</a:t>
            </a:r>
            <a:r>
              <a:rPr lang="zh-CN" altLang="en-US" sz="2400" dirty="0">
                <a:solidFill>
                  <a:srgbClr val="0000FF"/>
                </a:solidFill>
                <a:latin typeface="楷体" panose="02010609060101010101" pitchFamily="49" charset="-122"/>
                <a:ea typeface="楷体" panose="02010609060101010101" pitchFamily="49" charset="-122"/>
              </a:rPr>
              <a:t>方法</a:t>
            </a:r>
            <a:endParaRPr lang="en-US" altLang="zh-CN" sz="2400" dirty="0">
              <a:solidFill>
                <a:srgbClr val="0000FF"/>
              </a:solidFill>
              <a:latin typeface="楷体" panose="02010609060101010101" pitchFamily="49" charset="-122"/>
              <a:ea typeface="楷体" panose="02010609060101010101" pitchFamily="49" charset="-122"/>
            </a:endParaRPr>
          </a:p>
        </p:txBody>
      </p:sp>
      <p:sp>
        <p:nvSpPr>
          <p:cNvPr id="10" name="矩形 9"/>
          <p:cNvSpPr/>
          <p:nvPr/>
        </p:nvSpPr>
        <p:spPr>
          <a:xfrm>
            <a:off x="393539" y="1502620"/>
            <a:ext cx="8455942" cy="138499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方法的重载，通常上采用的方法都是相近似的，采用重载的方法可以避免程序出现繁多的方法名，提高了程序的可读性。</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240017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4.</a:t>
            </a:r>
            <a:r>
              <a:rPr lang="zh-CN" altLang="en-US" dirty="0" smtClean="0"/>
              <a:t>方法的重载与多态</a:t>
            </a:r>
            <a:endParaRPr lang="zh-CN" altLang="en-US" dirty="0"/>
          </a:p>
        </p:txBody>
      </p:sp>
      <p:sp>
        <p:nvSpPr>
          <p:cNvPr id="5" name="矩形 4"/>
          <p:cNvSpPr/>
          <p:nvPr/>
        </p:nvSpPr>
        <p:spPr>
          <a:xfrm>
            <a:off x="844950" y="2850106"/>
            <a:ext cx="7650867" cy="3477875"/>
          </a:xfrm>
          <a:prstGeom prst="rect">
            <a:avLst/>
          </a:prstGeom>
        </p:spPr>
        <p:txBody>
          <a:bodyPr wrap="square">
            <a:spAutoFit/>
          </a:bodyPr>
          <a:lstStyle/>
          <a:p>
            <a:r>
              <a:rPr lang="en-US" altLang="zh-CN" sz="2000" dirty="0">
                <a:solidFill>
                  <a:srgbClr val="0000FF"/>
                </a:solidFill>
                <a:latin typeface="楷体" panose="02010609060101010101" pitchFamily="49" charset="-122"/>
                <a:ea typeface="楷体" panose="02010609060101010101" pitchFamily="49" charset="-122"/>
              </a:rPr>
              <a:t>public class </a:t>
            </a:r>
            <a:r>
              <a:rPr lang="en-US" altLang="zh-CN" sz="2000" dirty="0" err="1">
                <a:solidFill>
                  <a:srgbClr val="0000FF"/>
                </a:solidFill>
                <a:latin typeface="楷体" panose="02010609060101010101" pitchFamily="49" charset="-122"/>
                <a:ea typeface="楷体" panose="02010609060101010101" pitchFamily="49" charset="-122"/>
              </a:rPr>
              <a:t>OverLoading</a:t>
            </a:r>
            <a:r>
              <a:rPr lang="en-US" altLang="zh-CN" sz="2000" dirty="0">
                <a:solidFill>
                  <a:srgbClr val="0000FF"/>
                </a:solidFill>
                <a:latin typeface="楷体" panose="02010609060101010101" pitchFamily="49" charset="-122"/>
                <a:ea typeface="楷体" panose="02010609060101010101" pitchFamily="49" charset="-122"/>
              </a:rPr>
              <a:t> {</a:t>
            </a:r>
          </a:p>
          <a:p>
            <a:r>
              <a:rPr lang="en-US" altLang="zh-CN" sz="2000" dirty="0">
                <a:solidFill>
                  <a:srgbClr val="0000FF"/>
                </a:solidFill>
                <a:latin typeface="楷体" panose="02010609060101010101" pitchFamily="49" charset="-122"/>
                <a:ea typeface="楷体" panose="02010609060101010101" pitchFamily="49" charset="-122"/>
              </a:rPr>
              <a:t>    public void max(</a:t>
            </a:r>
            <a:r>
              <a:rPr lang="en-US" altLang="zh-CN" sz="2000" dirty="0" err="1">
                <a:solidFill>
                  <a:srgbClr val="0000FF"/>
                </a:solidFill>
                <a:latin typeface="楷体" panose="02010609060101010101" pitchFamily="49" charset="-122"/>
                <a:ea typeface="楷体" panose="02010609060101010101" pitchFamily="49" charset="-122"/>
              </a:rPr>
              <a:t>int</a:t>
            </a:r>
            <a:r>
              <a:rPr lang="en-US" altLang="zh-CN" sz="2000" dirty="0">
                <a:solidFill>
                  <a:srgbClr val="0000FF"/>
                </a:solidFill>
                <a:latin typeface="楷体" panose="02010609060101010101" pitchFamily="49" charset="-122"/>
                <a:ea typeface="楷体" panose="02010609060101010101" pitchFamily="49" charset="-122"/>
              </a:rPr>
              <a:t> a, </a:t>
            </a:r>
            <a:r>
              <a:rPr lang="en-US" altLang="zh-CN" sz="2000" dirty="0" err="1">
                <a:solidFill>
                  <a:srgbClr val="0000FF"/>
                </a:solidFill>
                <a:latin typeface="楷体" panose="02010609060101010101" pitchFamily="49" charset="-122"/>
                <a:ea typeface="楷体" panose="02010609060101010101" pitchFamily="49" charset="-122"/>
              </a:rPr>
              <a:t>int</a:t>
            </a:r>
            <a:r>
              <a:rPr lang="en-US" altLang="zh-CN" sz="2000" dirty="0">
                <a:solidFill>
                  <a:srgbClr val="0000FF"/>
                </a:solidFill>
                <a:latin typeface="楷体" panose="02010609060101010101" pitchFamily="49" charset="-122"/>
                <a:ea typeface="楷体" panose="02010609060101010101" pitchFamily="49" charset="-122"/>
              </a:rPr>
              <a:t> b) {</a:t>
            </a:r>
          </a:p>
          <a:p>
            <a:r>
              <a:rPr lang="en-US" altLang="zh-CN" sz="2000" dirty="0">
                <a:solidFill>
                  <a:srgbClr val="0000FF"/>
                </a:solidFill>
                <a:latin typeface="楷体" panose="02010609060101010101" pitchFamily="49" charset="-122"/>
                <a:ea typeface="楷体" panose="02010609060101010101" pitchFamily="49" charset="-122"/>
              </a:rPr>
              <a:t>        // </a:t>
            </a:r>
            <a:r>
              <a:rPr lang="zh-CN" altLang="en-US" sz="2000" dirty="0">
                <a:solidFill>
                  <a:srgbClr val="0000FF"/>
                </a:solidFill>
                <a:latin typeface="楷体" panose="02010609060101010101" pitchFamily="49" charset="-122"/>
                <a:ea typeface="楷体" panose="02010609060101010101" pitchFamily="49" charset="-122"/>
              </a:rPr>
              <a:t>含有两个</a:t>
            </a:r>
            <a:r>
              <a:rPr lang="en-US" altLang="zh-CN" sz="2000" dirty="0" err="1">
                <a:solidFill>
                  <a:srgbClr val="0000FF"/>
                </a:solidFill>
                <a:latin typeface="楷体" panose="02010609060101010101" pitchFamily="49" charset="-122"/>
                <a:ea typeface="楷体" panose="02010609060101010101" pitchFamily="49" charset="-122"/>
              </a:rPr>
              <a:t>int</a:t>
            </a:r>
            <a:r>
              <a:rPr lang="zh-CN" altLang="en-US" sz="2000" dirty="0">
                <a:solidFill>
                  <a:srgbClr val="0000FF"/>
                </a:solidFill>
                <a:latin typeface="楷体" panose="02010609060101010101" pitchFamily="49" charset="-122"/>
                <a:ea typeface="楷体" panose="02010609060101010101" pitchFamily="49" charset="-122"/>
              </a:rPr>
              <a:t>类型参数的方法</a:t>
            </a:r>
          </a:p>
          <a:p>
            <a:r>
              <a:rPr lang="zh-CN" altLang="en-US" sz="2000" dirty="0">
                <a:solidFill>
                  <a:srgbClr val="0000FF"/>
                </a:solidFill>
                <a:latin typeface="楷体" panose="02010609060101010101" pitchFamily="49" charset="-122"/>
                <a:ea typeface="楷体" panose="02010609060101010101" pitchFamily="49" charset="-122"/>
              </a:rPr>
              <a:t>        </a:t>
            </a:r>
            <a:r>
              <a:rPr lang="en-US" altLang="zh-CN" sz="2000" dirty="0" err="1">
                <a:solidFill>
                  <a:srgbClr val="0000FF"/>
                </a:solidFill>
                <a:latin typeface="楷体" panose="02010609060101010101" pitchFamily="49" charset="-122"/>
                <a:ea typeface="楷体" panose="02010609060101010101" pitchFamily="49" charset="-122"/>
              </a:rPr>
              <a:t>System.out.println</a:t>
            </a:r>
            <a:r>
              <a:rPr lang="en-US" altLang="zh-CN" sz="2000" dirty="0">
                <a:solidFill>
                  <a:srgbClr val="0000FF"/>
                </a:solidFill>
                <a:latin typeface="楷体" panose="02010609060101010101" pitchFamily="49" charset="-122"/>
                <a:ea typeface="楷体" panose="02010609060101010101" pitchFamily="49" charset="-122"/>
              </a:rPr>
              <a:t>(a &gt; b ? a : b</a:t>
            </a:r>
            <a:r>
              <a:rPr lang="en-US" altLang="zh-CN" sz="2000" dirty="0" smtClean="0">
                <a:solidFill>
                  <a:srgbClr val="0000FF"/>
                </a:solidFill>
                <a:latin typeface="楷体" panose="02010609060101010101" pitchFamily="49" charset="-122"/>
                <a:ea typeface="楷体" panose="02010609060101010101" pitchFamily="49" charset="-122"/>
              </a:rPr>
              <a:t>);</a:t>
            </a:r>
            <a:r>
              <a:rPr lang="en-US" altLang="zh-CN" sz="2000" dirty="0">
                <a:solidFill>
                  <a:srgbClr val="0000FF"/>
                </a:solidFill>
                <a:latin typeface="楷体" panose="02010609060101010101" pitchFamily="49" charset="-122"/>
                <a:ea typeface="楷体" panose="02010609060101010101" pitchFamily="49" charset="-122"/>
              </a:rPr>
              <a:t>	</a:t>
            </a:r>
            <a:r>
              <a:rPr lang="en-US" altLang="zh-CN" sz="2000" dirty="0" smtClean="0">
                <a:solidFill>
                  <a:srgbClr val="0000FF"/>
                </a:solidFill>
                <a:latin typeface="楷体" panose="02010609060101010101" pitchFamily="49" charset="-122"/>
                <a:ea typeface="楷体" panose="02010609060101010101" pitchFamily="49" charset="-122"/>
              </a:rPr>
              <a:t>}</a:t>
            </a:r>
          </a:p>
          <a:p>
            <a:r>
              <a:rPr lang="en-US" altLang="zh-CN" sz="2000" dirty="0">
                <a:solidFill>
                  <a:srgbClr val="0000FF"/>
                </a:solidFill>
                <a:latin typeface="楷体" panose="02010609060101010101" pitchFamily="49" charset="-122"/>
                <a:ea typeface="楷体" panose="02010609060101010101" pitchFamily="49" charset="-122"/>
              </a:rPr>
              <a:t> </a:t>
            </a:r>
            <a:r>
              <a:rPr lang="en-US" altLang="zh-CN" sz="2000" dirty="0" smtClean="0">
                <a:solidFill>
                  <a:srgbClr val="0000FF"/>
                </a:solidFill>
                <a:latin typeface="楷体" panose="02010609060101010101" pitchFamily="49" charset="-122"/>
                <a:ea typeface="楷体" panose="02010609060101010101" pitchFamily="49" charset="-122"/>
              </a:rPr>
              <a:t>   public </a:t>
            </a:r>
            <a:r>
              <a:rPr lang="en-US" altLang="zh-CN" sz="2000" dirty="0">
                <a:solidFill>
                  <a:srgbClr val="0000FF"/>
                </a:solidFill>
                <a:latin typeface="楷体" panose="02010609060101010101" pitchFamily="49" charset="-122"/>
                <a:ea typeface="楷体" panose="02010609060101010101" pitchFamily="49" charset="-122"/>
              </a:rPr>
              <a:t>void max(double a, double b) {</a:t>
            </a:r>
          </a:p>
          <a:p>
            <a:r>
              <a:rPr lang="en-US" altLang="zh-CN" sz="2000" dirty="0">
                <a:solidFill>
                  <a:srgbClr val="0000FF"/>
                </a:solidFill>
                <a:latin typeface="楷体" panose="02010609060101010101" pitchFamily="49" charset="-122"/>
                <a:ea typeface="楷体" panose="02010609060101010101" pitchFamily="49" charset="-122"/>
              </a:rPr>
              <a:t>        // </a:t>
            </a:r>
            <a:r>
              <a:rPr lang="zh-CN" altLang="en-US" sz="2000" dirty="0">
                <a:solidFill>
                  <a:srgbClr val="0000FF"/>
                </a:solidFill>
                <a:latin typeface="楷体" panose="02010609060101010101" pitchFamily="49" charset="-122"/>
                <a:ea typeface="楷体" panose="02010609060101010101" pitchFamily="49" charset="-122"/>
              </a:rPr>
              <a:t>含有两个</a:t>
            </a:r>
            <a:r>
              <a:rPr lang="en-US" altLang="zh-CN" sz="2000" dirty="0">
                <a:solidFill>
                  <a:srgbClr val="0000FF"/>
                </a:solidFill>
                <a:latin typeface="楷体" panose="02010609060101010101" pitchFamily="49" charset="-122"/>
                <a:ea typeface="楷体" panose="02010609060101010101" pitchFamily="49" charset="-122"/>
              </a:rPr>
              <a:t>double</a:t>
            </a:r>
            <a:r>
              <a:rPr lang="zh-CN" altLang="en-US" sz="2000" dirty="0">
                <a:solidFill>
                  <a:srgbClr val="0000FF"/>
                </a:solidFill>
                <a:latin typeface="楷体" panose="02010609060101010101" pitchFamily="49" charset="-122"/>
                <a:ea typeface="楷体" panose="02010609060101010101" pitchFamily="49" charset="-122"/>
              </a:rPr>
              <a:t>类型参数的方法</a:t>
            </a:r>
          </a:p>
          <a:p>
            <a:r>
              <a:rPr lang="zh-CN" altLang="en-US" sz="2000" dirty="0">
                <a:solidFill>
                  <a:srgbClr val="0000FF"/>
                </a:solidFill>
                <a:latin typeface="楷体" panose="02010609060101010101" pitchFamily="49" charset="-122"/>
                <a:ea typeface="楷体" panose="02010609060101010101" pitchFamily="49" charset="-122"/>
              </a:rPr>
              <a:t>        </a:t>
            </a:r>
            <a:r>
              <a:rPr lang="en-US" altLang="zh-CN" sz="2000" dirty="0" err="1">
                <a:solidFill>
                  <a:srgbClr val="0000FF"/>
                </a:solidFill>
                <a:latin typeface="楷体" panose="02010609060101010101" pitchFamily="49" charset="-122"/>
                <a:ea typeface="楷体" panose="02010609060101010101" pitchFamily="49" charset="-122"/>
              </a:rPr>
              <a:t>System.out.println</a:t>
            </a:r>
            <a:r>
              <a:rPr lang="en-US" altLang="zh-CN" sz="2000" dirty="0">
                <a:solidFill>
                  <a:srgbClr val="0000FF"/>
                </a:solidFill>
                <a:latin typeface="楷体" panose="02010609060101010101" pitchFamily="49" charset="-122"/>
                <a:ea typeface="楷体" panose="02010609060101010101" pitchFamily="49" charset="-122"/>
              </a:rPr>
              <a:t>(a &gt; b ? a : b</a:t>
            </a:r>
            <a:r>
              <a:rPr lang="en-US" altLang="zh-CN" sz="2000" dirty="0" smtClean="0">
                <a:solidFill>
                  <a:srgbClr val="0000FF"/>
                </a:solidFill>
                <a:latin typeface="楷体" panose="02010609060101010101" pitchFamily="49" charset="-122"/>
                <a:ea typeface="楷体" panose="02010609060101010101" pitchFamily="49" charset="-122"/>
              </a:rPr>
              <a:t>);}</a:t>
            </a:r>
            <a:endParaRPr lang="en-US" altLang="zh-CN" sz="2000" dirty="0">
              <a:solidFill>
                <a:srgbClr val="0000FF"/>
              </a:solidFill>
              <a:latin typeface="楷体" panose="02010609060101010101" pitchFamily="49" charset="-122"/>
              <a:ea typeface="楷体" panose="02010609060101010101" pitchFamily="49" charset="-122"/>
            </a:endParaRPr>
          </a:p>
          <a:p>
            <a:r>
              <a:rPr lang="en-US" altLang="zh-CN" sz="2000" dirty="0">
                <a:solidFill>
                  <a:srgbClr val="0000FF"/>
                </a:solidFill>
                <a:latin typeface="楷体" panose="02010609060101010101" pitchFamily="49" charset="-122"/>
                <a:ea typeface="楷体" panose="02010609060101010101" pitchFamily="49" charset="-122"/>
              </a:rPr>
              <a:t>    public void max(double a, double b, </a:t>
            </a:r>
            <a:r>
              <a:rPr lang="en-US" altLang="zh-CN" sz="2000" dirty="0" err="1">
                <a:solidFill>
                  <a:srgbClr val="0000FF"/>
                </a:solidFill>
                <a:latin typeface="楷体" panose="02010609060101010101" pitchFamily="49" charset="-122"/>
                <a:ea typeface="楷体" panose="02010609060101010101" pitchFamily="49" charset="-122"/>
              </a:rPr>
              <a:t>int</a:t>
            </a:r>
            <a:r>
              <a:rPr lang="en-US" altLang="zh-CN" sz="2000" dirty="0">
                <a:solidFill>
                  <a:srgbClr val="0000FF"/>
                </a:solidFill>
                <a:latin typeface="楷体" panose="02010609060101010101" pitchFamily="49" charset="-122"/>
                <a:ea typeface="楷体" panose="02010609060101010101" pitchFamily="49" charset="-122"/>
              </a:rPr>
              <a:t> c) {</a:t>
            </a:r>
          </a:p>
          <a:p>
            <a:r>
              <a:rPr lang="en-US" altLang="zh-CN" sz="2000" dirty="0">
                <a:solidFill>
                  <a:srgbClr val="0000FF"/>
                </a:solidFill>
                <a:latin typeface="楷体" panose="02010609060101010101" pitchFamily="49" charset="-122"/>
                <a:ea typeface="楷体" panose="02010609060101010101" pitchFamily="49" charset="-122"/>
              </a:rPr>
              <a:t>        // </a:t>
            </a:r>
            <a:r>
              <a:rPr lang="zh-CN" altLang="en-US" sz="2000" dirty="0">
                <a:solidFill>
                  <a:srgbClr val="0000FF"/>
                </a:solidFill>
                <a:latin typeface="楷体" panose="02010609060101010101" pitchFamily="49" charset="-122"/>
                <a:ea typeface="楷体" panose="02010609060101010101" pitchFamily="49" charset="-122"/>
              </a:rPr>
              <a:t>含有两个</a:t>
            </a:r>
            <a:r>
              <a:rPr lang="en-US" altLang="zh-CN" sz="2000" dirty="0">
                <a:solidFill>
                  <a:srgbClr val="0000FF"/>
                </a:solidFill>
                <a:latin typeface="楷体" panose="02010609060101010101" pitchFamily="49" charset="-122"/>
                <a:ea typeface="楷体" panose="02010609060101010101" pitchFamily="49" charset="-122"/>
              </a:rPr>
              <a:t>double</a:t>
            </a:r>
            <a:r>
              <a:rPr lang="zh-CN" altLang="en-US" sz="2000" dirty="0">
                <a:solidFill>
                  <a:srgbClr val="0000FF"/>
                </a:solidFill>
                <a:latin typeface="楷体" panose="02010609060101010101" pitchFamily="49" charset="-122"/>
                <a:ea typeface="楷体" panose="02010609060101010101" pitchFamily="49" charset="-122"/>
              </a:rPr>
              <a:t>类型参数和一个</a:t>
            </a:r>
            <a:r>
              <a:rPr lang="en-US" altLang="zh-CN" sz="2000" dirty="0" err="1">
                <a:solidFill>
                  <a:srgbClr val="0000FF"/>
                </a:solidFill>
                <a:latin typeface="楷体" panose="02010609060101010101" pitchFamily="49" charset="-122"/>
                <a:ea typeface="楷体" panose="02010609060101010101" pitchFamily="49" charset="-122"/>
              </a:rPr>
              <a:t>int</a:t>
            </a:r>
            <a:r>
              <a:rPr lang="zh-CN" altLang="en-US" sz="2000" dirty="0">
                <a:solidFill>
                  <a:srgbClr val="0000FF"/>
                </a:solidFill>
                <a:latin typeface="楷体" panose="02010609060101010101" pitchFamily="49" charset="-122"/>
                <a:ea typeface="楷体" panose="02010609060101010101" pitchFamily="49" charset="-122"/>
              </a:rPr>
              <a:t>类型参数的方法</a:t>
            </a:r>
          </a:p>
          <a:p>
            <a:r>
              <a:rPr lang="zh-CN" altLang="en-US" sz="2000" dirty="0">
                <a:solidFill>
                  <a:srgbClr val="0000FF"/>
                </a:solidFill>
                <a:latin typeface="楷体" panose="02010609060101010101" pitchFamily="49" charset="-122"/>
                <a:ea typeface="楷体" panose="02010609060101010101" pitchFamily="49" charset="-122"/>
              </a:rPr>
              <a:t>        </a:t>
            </a:r>
            <a:r>
              <a:rPr lang="en-US" altLang="zh-CN" sz="2000" dirty="0">
                <a:solidFill>
                  <a:srgbClr val="0000FF"/>
                </a:solidFill>
                <a:latin typeface="楷体" panose="02010609060101010101" pitchFamily="49" charset="-122"/>
                <a:ea typeface="楷体" panose="02010609060101010101" pitchFamily="49" charset="-122"/>
              </a:rPr>
              <a:t>double max = (double) (a &gt; b ? a : b);</a:t>
            </a:r>
          </a:p>
          <a:p>
            <a:r>
              <a:rPr lang="en-US" altLang="zh-CN" sz="2000" dirty="0">
                <a:solidFill>
                  <a:srgbClr val="0000FF"/>
                </a:solidFill>
                <a:latin typeface="楷体" panose="02010609060101010101" pitchFamily="49" charset="-122"/>
                <a:ea typeface="楷体" panose="02010609060101010101" pitchFamily="49" charset="-122"/>
              </a:rPr>
              <a:t>        </a:t>
            </a:r>
            <a:r>
              <a:rPr lang="en-US" altLang="zh-CN" sz="2000" dirty="0" err="1">
                <a:solidFill>
                  <a:srgbClr val="0000FF"/>
                </a:solidFill>
                <a:latin typeface="楷体" panose="02010609060101010101" pitchFamily="49" charset="-122"/>
                <a:ea typeface="楷体" panose="02010609060101010101" pitchFamily="49" charset="-122"/>
              </a:rPr>
              <a:t>System.out.println</a:t>
            </a:r>
            <a:r>
              <a:rPr lang="en-US" altLang="zh-CN" sz="2000" dirty="0">
                <a:solidFill>
                  <a:srgbClr val="0000FF"/>
                </a:solidFill>
                <a:latin typeface="楷体" panose="02010609060101010101" pitchFamily="49" charset="-122"/>
                <a:ea typeface="楷体" panose="02010609060101010101" pitchFamily="49" charset="-122"/>
              </a:rPr>
              <a:t>(c &gt; max ? c : max</a:t>
            </a:r>
            <a:r>
              <a:rPr lang="en-US" altLang="zh-CN" sz="2000" dirty="0" smtClean="0">
                <a:solidFill>
                  <a:srgbClr val="0000FF"/>
                </a:solidFill>
                <a:latin typeface="楷体" panose="02010609060101010101" pitchFamily="49" charset="-122"/>
                <a:ea typeface="楷体" panose="02010609060101010101" pitchFamily="49" charset="-122"/>
              </a:rPr>
              <a:t>);}}</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3" name="矩形 2"/>
          <p:cNvSpPr/>
          <p:nvPr/>
        </p:nvSpPr>
        <p:spPr>
          <a:xfrm>
            <a:off x="244157" y="1473408"/>
            <a:ext cx="8552602" cy="1323439"/>
          </a:xfrm>
          <a:prstGeom prst="rect">
            <a:avLst/>
          </a:prstGeom>
        </p:spPr>
        <p:txBody>
          <a:bodyPr wrap="square">
            <a:spAutoFit/>
          </a:bodyPr>
          <a:lstStyle/>
          <a:p>
            <a:r>
              <a:rPr lang="zh-CN" altLang="en-US" sz="2000" dirty="0">
                <a:solidFill>
                  <a:srgbClr val="0000FF"/>
                </a:solidFill>
                <a:latin typeface="楷体" panose="02010609060101010101" pitchFamily="49" charset="-122"/>
                <a:ea typeface="楷体" panose="02010609060101010101" pitchFamily="49" charset="-122"/>
              </a:rPr>
              <a:t>例</a:t>
            </a:r>
            <a:r>
              <a:rPr lang="en-US" altLang="zh-CN" sz="2000" dirty="0">
                <a:solidFill>
                  <a:srgbClr val="0000FF"/>
                </a:solidFill>
                <a:latin typeface="楷体" panose="02010609060101010101" pitchFamily="49" charset="-122"/>
                <a:ea typeface="楷体" panose="02010609060101010101" pitchFamily="49" charset="-122"/>
              </a:rPr>
              <a:t>2</a:t>
            </a:r>
            <a:r>
              <a:rPr lang="zh-CN" altLang="en-US" sz="2000" dirty="0" smtClean="0">
                <a:solidFill>
                  <a:srgbClr val="0000FF"/>
                </a:solidFill>
                <a:latin typeface="楷体" panose="02010609060101010101" pitchFamily="49" charset="-122"/>
                <a:ea typeface="楷体" panose="02010609060101010101" pitchFamily="49" charset="-122"/>
              </a:rPr>
              <a:t>：比较数值大小。</a:t>
            </a:r>
            <a:r>
              <a:rPr lang="zh-CN" altLang="en-US" sz="2000" dirty="0" smtClean="0">
                <a:solidFill>
                  <a:srgbClr val="000000"/>
                </a:solidFill>
                <a:latin typeface="楷体" panose="02010609060101010101" pitchFamily="49" charset="-122"/>
                <a:ea typeface="楷体" panose="02010609060101010101" pitchFamily="49" charset="-122"/>
              </a:rPr>
              <a:t>比较时</a:t>
            </a:r>
            <a:r>
              <a:rPr lang="zh-CN" altLang="en-US" sz="2000" dirty="0">
                <a:solidFill>
                  <a:srgbClr val="000000"/>
                </a:solidFill>
                <a:latin typeface="楷体" panose="02010609060101010101" pitchFamily="49" charset="-122"/>
                <a:ea typeface="楷体" panose="02010609060101010101" pitchFamily="49" charset="-122"/>
              </a:rPr>
              <a:t>，数值的个数和类型是不固定的，可能是两</a:t>
            </a:r>
            <a:r>
              <a:rPr lang="zh-CN" altLang="en-US" sz="2000" dirty="0" smtClean="0">
                <a:solidFill>
                  <a:srgbClr val="000000"/>
                </a:solidFill>
                <a:latin typeface="楷体" panose="02010609060101010101" pitchFamily="49" charset="-122"/>
                <a:ea typeface="楷体" panose="02010609060101010101" pitchFamily="49" charset="-122"/>
              </a:rPr>
              <a:t>个</a:t>
            </a:r>
            <a:r>
              <a:rPr lang="en-US" altLang="zh-CN" sz="2000" dirty="0" err="1" smtClean="0">
                <a:solidFill>
                  <a:srgbClr val="000000"/>
                </a:solidFill>
                <a:latin typeface="楷体" panose="02010609060101010101" pitchFamily="49" charset="-122"/>
                <a:ea typeface="楷体" panose="02010609060101010101" pitchFamily="49" charset="-122"/>
              </a:rPr>
              <a:t>int</a:t>
            </a:r>
            <a:r>
              <a:rPr lang="zh-CN" altLang="en-US" sz="2000" dirty="0" smtClean="0">
                <a:solidFill>
                  <a:srgbClr val="000000"/>
                </a:solidFill>
                <a:latin typeface="楷体" panose="02010609060101010101" pitchFamily="49" charset="-122"/>
                <a:ea typeface="楷体" panose="02010609060101010101" pitchFamily="49" charset="-122"/>
              </a:rPr>
              <a:t>类型</a:t>
            </a:r>
            <a:r>
              <a:rPr lang="zh-CN" altLang="en-US" sz="2000" dirty="0">
                <a:solidFill>
                  <a:srgbClr val="000000"/>
                </a:solidFill>
                <a:latin typeface="楷体" panose="02010609060101010101" pitchFamily="49" charset="-122"/>
                <a:ea typeface="楷体" panose="02010609060101010101" pitchFamily="49" charset="-122"/>
              </a:rPr>
              <a:t>的数值，也可能是两</a:t>
            </a:r>
            <a:r>
              <a:rPr lang="zh-CN" altLang="en-US" sz="2000" dirty="0" smtClean="0">
                <a:solidFill>
                  <a:srgbClr val="000000"/>
                </a:solidFill>
                <a:latin typeface="楷体" panose="02010609060101010101" pitchFamily="49" charset="-122"/>
                <a:ea typeface="楷体" panose="02010609060101010101" pitchFamily="49" charset="-122"/>
              </a:rPr>
              <a:t>个</a:t>
            </a:r>
            <a:r>
              <a:rPr lang="en-US" altLang="zh-CN" sz="2000" dirty="0" smtClean="0">
                <a:solidFill>
                  <a:srgbClr val="000000"/>
                </a:solidFill>
                <a:latin typeface="楷体" panose="02010609060101010101" pitchFamily="49" charset="-122"/>
                <a:ea typeface="楷体" panose="02010609060101010101" pitchFamily="49" charset="-122"/>
              </a:rPr>
              <a:t>double</a:t>
            </a:r>
            <a:r>
              <a:rPr lang="zh-CN" altLang="en-US" sz="2000" dirty="0" smtClean="0">
                <a:solidFill>
                  <a:srgbClr val="000000"/>
                </a:solidFill>
                <a:latin typeface="楷体" panose="02010609060101010101" pitchFamily="49" charset="-122"/>
                <a:ea typeface="楷体" panose="02010609060101010101" pitchFamily="49" charset="-122"/>
              </a:rPr>
              <a:t>类型</a:t>
            </a:r>
            <a:r>
              <a:rPr lang="zh-CN" altLang="en-US" sz="2000" dirty="0">
                <a:solidFill>
                  <a:srgbClr val="000000"/>
                </a:solidFill>
                <a:latin typeface="楷体" panose="02010609060101010101" pitchFamily="49" charset="-122"/>
                <a:ea typeface="楷体" panose="02010609060101010101" pitchFamily="49" charset="-122"/>
              </a:rPr>
              <a:t>的数值，或者是两</a:t>
            </a:r>
            <a:r>
              <a:rPr lang="zh-CN" altLang="en-US" sz="2000" dirty="0" smtClean="0">
                <a:solidFill>
                  <a:srgbClr val="000000"/>
                </a:solidFill>
                <a:latin typeface="楷体" panose="02010609060101010101" pitchFamily="49" charset="-122"/>
                <a:ea typeface="楷体" panose="02010609060101010101" pitchFamily="49" charset="-122"/>
              </a:rPr>
              <a:t>个</a:t>
            </a:r>
            <a:r>
              <a:rPr lang="en-US" altLang="zh-CN" sz="2000" dirty="0" smtClean="0">
                <a:solidFill>
                  <a:srgbClr val="000000"/>
                </a:solidFill>
                <a:latin typeface="楷体" panose="02010609060101010101" pitchFamily="49" charset="-122"/>
                <a:ea typeface="楷体" panose="02010609060101010101" pitchFamily="49" charset="-122"/>
              </a:rPr>
              <a:t>double</a:t>
            </a:r>
            <a:r>
              <a:rPr lang="zh-CN" altLang="en-US" sz="2000" dirty="0">
                <a:solidFill>
                  <a:srgbClr val="000000"/>
                </a:solidFill>
                <a:latin typeface="楷体" panose="02010609060101010101" pitchFamily="49" charset="-122"/>
                <a:ea typeface="楷体" panose="02010609060101010101" pitchFamily="49" charset="-122"/>
              </a:rPr>
              <a:t>、一</a:t>
            </a:r>
            <a:r>
              <a:rPr lang="zh-CN" altLang="en-US" sz="2000" dirty="0" smtClean="0">
                <a:solidFill>
                  <a:srgbClr val="000000"/>
                </a:solidFill>
                <a:latin typeface="楷体" panose="02010609060101010101" pitchFamily="49" charset="-122"/>
                <a:ea typeface="楷体" panose="02010609060101010101" pitchFamily="49" charset="-122"/>
              </a:rPr>
              <a:t>个</a:t>
            </a:r>
            <a:r>
              <a:rPr lang="en-US" altLang="zh-CN" sz="2000" dirty="0" err="1" smtClean="0">
                <a:solidFill>
                  <a:srgbClr val="000000"/>
                </a:solidFill>
                <a:latin typeface="楷体" panose="02010609060101010101" pitchFamily="49" charset="-122"/>
                <a:ea typeface="楷体" panose="02010609060101010101" pitchFamily="49" charset="-122"/>
              </a:rPr>
              <a:t>int</a:t>
            </a:r>
            <a:r>
              <a:rPr lang="zh-CN" altLang="en-US" sz="2000" dirty="0" smtClean="0">
                <a:solidFill>
                  <a:srgbClr val="000000"/>
                </a:solidFill>
                <a:latin typeface="楷体" panose="02010609060101010101" pitchFamily="49" charset="-122"/>
                <a:ea typeface="楷体" panose="02010609060101010101" pitchFamily="49" charset="-122"/>
              </a:rPr>
              <a:t>类型</a:t>
            </a:r>
            <a:r>
              <a:rPr lang="zh-CN" altLang="en-US" sz="2000" dirty="0">
                <a:solidFill>
                  <a:srgbClr val="000000"/>
                </a:solidFill>
                <a:latin typeface="楷体" panose="02010609060101010101" pitchFamily="49" charset="-122"/>
                <a:ea typeface="楷体" panose="02010609060101010101" pitchFamily="49" charset="-122"/>
              </a:rPr>
              <a:t>的数值；在这种情况下就可以使用方法的重载来实现数值之间的比较功能</a:t>
            </a:r>
            <a:r>
              <a:rPr lang="zh-CN" altLang="en-US" sz="2000" dirty="0" smtClean="0">
                <a:solidFill>
                  <a:srgbClr val="000000"/>
                </a:solidFill>
                <a:latin typeface="楷体" panose="02010609060101010101" pitchFamily="49" charset="-122"/>
                <a:ea typeface="楷体" panose="02010609060101010101" pitchFamily="49" charset="-122"/>
              </a:rPr>
              <a:t>。</a:t>
            </a:r>
            <a:endParaRPr lang="zh-CN" altLang="en-US" sz="20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281556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第五章  </a:t>
            </a:r>
            <a:r>
              <a:rPr lang="zh-CN" altLang="en-US" sz="3200" b="1" dirty="0" smtClean="0">
                <a:latin typeface="微软雅黑" panose="020B0503020204020204" pitchFamily="34" charset="-122"/>
                <a:ea typeface="微软雅黑" panose="020B0503020204020204" pitchFamily="34" charset="-122"/>
              </a:rPr>
              <a:t>类和对象（二）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251516" y="2254349"/>
            <a:ext cx="6678258" cy="3170099"/>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参数传值</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实例成员与类成员</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a:latin typeface="华文新魏" panose="02010800040101010101" pitchFamily="2" charset="-122"/>
                <a:ea typeface="华文新魏" panose="02010800040101010101" pitchFamily="2" charset="-122"/>
              </a:rPr>
              <a:t>This</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方法的重载与多态</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对象的组合</a:t>
            </a:r>
            <a:endParaRPr lang="en-US" altLang="zh-CN" sz="3200" dirty="0" smtClean="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377659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5.</a:t>
            </a:r>
            <a:r>
              <a:rPr lang="zh-CN" altLang="en-US" dirty="0" smtClean="0"/>
              <a:t>对象的组合</a:t>
            </a:r>
            <a:endParaRPr lang="zh-CN" altLang="en-US" dirty="0"/>
          </a:p>
        </p:txBody>
      </p:sp>
      <p:sp>
        <p:nvSpPr>
          <p:cNvPr id="6" name="矩形 5"/>
          <p:cNvSpPr/>
          <p:nvPr/>
        </p:nvSpPr>
        <p:spPr>
          <a:xfrm>
            <a:off x="289367" y="1500690"/>
            <a:ext cx="8455942" cy="18158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在</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的类中，是可以把对象作为自己的成员变量的，这个时候，这个类的对象，实际上就会有其他对象了，也就是说，该对象将其他对象作为自己的组成部分了。</a:t>
            </a:r>
            <a:endParaRPr lang="zh-CN" altLang="en-US" sz="2800" dirty="0">
              <a:latin typeface="楷体" panose="02010609060101010101" pitchFamily="49" charset="-122"/>
              <a:ea typeface="楷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783541457"/>
              </p:ext>
            </p:extLst>
          </p:nvPr>
        </p:nvGraphicFramePr>
        <p:xfrm>
          <a:off x="568282" y="3636045"/>
          <a:ext cx="4958141" cy="2319130"/>
        </p:xfrm>
        <a:graphic>
          <a:graphicData uri="http://schemas.openxmlformats.org/presentationml/2006/ole">
            <p:oleObj spid="_x0000_s2063" name="位图图像" r:id="rId4" imgW="2752381" imgH="1257476" progId="PBrush">
              <p:embed/>
            </p:oleObj>
          </a:graphicData>
        </a:graphic>
      </p:graphicFrame>
      <p:cxnSp>
        <p:nvCxnSpPr>
          <p:cNvPr id="5" name="直接箭头连接符 4"/>
          <p:cNvCxnSpPr/>
          <p:nvPr/>
        </p:nvCxnSpPr>
        <p:spPr bwMode="auto">
          <a:xfrm flipV="1">
            <a:off x="2419109" y="3657600"/>
            <a:ext cx="3426106" cy="6597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直接箭头连接符 7"/>
          <p:cNvCxnSpPr/>
          <p:nvPr/>
        </p:nvCxnSpPr>
        <p:spPr bwMode="auto">
          <a:xfrm>
            <a:off x="4919241" y="5382228"/>
            <a:ext cx="1562582" cy="1273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4517338" y="4525701"/>
            <a:ext cx="1594095" cy="1917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矩形 10"/>
          <p:cNvSpPr/>
          <p:nvPr/>
        </p:nvSpPr>
        <p:spPr>
          <a:xfrm>
            <a:off x="6377651" y="4317357"/>
            <a:ext cx="1723549" cy="400110"/>
          </a:xfrm>
          <a:prstGeom prst="rect">
            <a:avLst/>
          </a:prstGeom>
        </p:spPr>
        <p:txBody>
          <a:bodyPr wrap="none">
            <a:spAutoFit/>
          </a:bodyPr>
          <a:lstStyle/>
          <a:p>
            <a:r>
              <a:rPr lang="en-US" altLang="zh-CN" sz="2000" dirty="0">
                <a:solidFill>
                  <a:srgbClr val="0000FF"/>
                </a:solidFill>
                <a:latin typeface="楷体" panose="02010609060101010101" pitchFamily="49" charset="-122"/>
                <a:ea typeface="楷体" panose="02010609060101010101" pitchFamily="49" charset="-122"/>
              </a:rPr>
              <a:t> </a:t>
            </a:r>
            <a:r>
              <a:rPr lang="en-US" altLang="zh-CN" sz="2000" dirty="0" smtClean="0">
                <a:solidFill>
                  <a:srgbClr val="0000FF"/>
                </a:solidFill>
                <a:latin typeface="楷体" panose="02010609060101010101" pitchFamily="49" charset="-122"/>
                <a:ea typeface="楷体" panose="02010609060101010101" pitchFamily="49" charset="-122"/>
              </a:rPr>
              <a:t>Rectangle</a:t>
            </a:r>
            <a:r>
              <a:rPr lang="zh-CN" altLang="en-US" sz="2000" dirty="0" smtClean="0">
                <a:solidFill>
                  <a:srgbClr val="0000FF"/>
                </a:solidFill>
                <a:latin typeface="楷体" panose="02010609060101010101" pitchFamily="49" charset="-122"/>
                <a:ea typeface="楷体" panose="02010609060101010101" pitchFamily="49" charset="-122"/>
              </a:rPr>
              <a:t>类</a:t>
            </a:r>
            <a:endParaRPr lang="zh-CN" altLang="en-US" sz="2000" dirty="0"/>
          </a:p>
        </p:txBody>
      </p:sp>
      <p:sp>
        <p:nvSpPr>
          <p:cNvPr id="12" name="矩形 11"/>
          <p:cNvSpPr/>
          <p:nvPr/>
        </p:nvSpPr>
        <p:spPr>
          <a:xfrm>
            <a:off x="5997615" y="3318501"/>
            <a:ext cx="1338828" cy="400110"/>
          </a:xfrm>
          <a:prstGeom prst="rect">
            <a:avLst/>
          </a:prstGeom>
        </p:spPr>
        <p:txBody>
          <a:bodyPr wrap="none">
            <a:spAutoFit/>
          </a:bodyPr>
          <a:lstStyle/>
          <a:p>
            <a:r>
              <a:rPr lang="en-US" altLang="zh-CN" sz="2000" dirty="0">
                <a:solidFill>
                  <a:srgbClr val="0000FF"/>
                </a:solidFill>
                <a:latin typeface="楷体" panose="02010609060101010101" pitchFamily="49" charset="-122"/>
                <a:ea typeface="楷体" panose="02010609060101010101" pitchFamily="49" charset="-122"/>
              </a:rPr>
              <a:t> </a:t>
            </a:r>
            <a:r>
              <a:rPr lang="en-US" altLang="zh-CN" sz="2000" dirty="0" smtClean="0">
                <a:solidFill>
                  <a:srgbClr val="0000FF"/>
                </a:solidFill>
                <a:latin typeface="楷体" panose="02010609060101010101" pitchFamily="49" charset="-122"/>
                <a:ea typeface="楷体" panose="02010609060101010101" pitchFamily="49" charset="-122"/>
              </a:rPr>
              <a:t>Circle</a:t>
            </a:r>
            <a:r>
              <a:rPr lang="zh-CN" altLang="en-US" sz="2000" dirty="0" smtClean="0">
                <a:solidFill>
                  <a:srgbClr val="0000FF"/>
                </a:solidFill>
                <a:latin typeface="楷体" panose="02010609060101010101" pitchFamily="49" charset="-122"/>
                <a:ea typeface="楷体" panose="02010609060101010101" pitchFamily="49" charset="-122"/>
              </a:rPr>
              <a:t>类</a:t>
            </a:r>
            <a:endParaRPr lang="zh-CN" altLang="en-US" sz="2000" dirty="0"/>
          </a:p>
        </p:txBody>
      </p:sp>
      <p:sp>
        <p:nvSpPr>
          <p:cNvPr id="13" name="矩形 12"/>
          <p:cNvSpPr/>
          <p:nvPr/>
        </p:nvSpPr>
        <p:spPr>
          <a:xfrm>
            <a:off x="6570011" y="5309494"/>
            <a:ext cx="1595309" cy="400110"/>
          </a:xfrm>
          <a:prstGeom prst="rect">
            <a:avLst/>
          </a:prstGeom>
        </p:spPr>
        <p:txBody>
          <a:bodyPr wrap="none">
            <a:spAutoFit/>
          </a:bodyPr>
          <a:lstStyle/>
          <a:p>
            <a:r>
              <a:rPr lang="en-US" altLang="zh-CN" sz="2000" dirty="0">
                <a:solidFill>
                  <a:srgbClr val="0000FF"/>
                </a:solidFill>
                <a:latin typeface="楷体" panose="02010609060101010101" pitchFamily="49" charset="-122"/>
                <a:ea typeface="楷体" panose="02010609060101010101" pitchFamily="49" charset="-122"/>
              </a:rPr>
              <a:t> G</a:t>
            </a:r>
            <a:r>
              <a:rPr lang="en-US" altLang="zh-CN" sz="2000" dirty="0" smtClean="0">
                <a:solidFill>
                  <a:srgbClr val="0000FF"/>
                </a:solidFill>
                <a:latin typeface="楷体" panose="02010609060101010101" pitchFamily="49" charset="-122"/>
                <a:ea typeface="楷体" panose="02010609060101010101" pitchFamily="49" charset="-122"/>
              </a:rPr>
              <a:t>eometry</a:t>
            </a:r>
            <a:r>
              <a:rPr lang="zh-CN" altLang="en-US" sz="2000" dirty="0" smtClean="0">
                <a:solidFill>
                  <a:srgbClr val="0000FF"/>
                </a:solidFill>
                <a:latin typeface="楷体" panose="02010609060101010101" pitchFamily="49" charset="-122"/>
                <a:ea typeface="楷体" panose="02010609060101010101" pitchFamily="49" charset="-122"/>
              </a:rPr>
              <a:t>类</a:t>
            </a:r>
            <a:endParaRPr lang="zh-CN" altLang="en-US" sz="2000" dirty="0"/>
          </a:p>
        </p:txBody>
      </p:sp>
    </p:spTree>
    <p:extLst>
      <p:ext uri="{BB962C8B-B14F-4D97-AF65-F5344CB8AC3E}">
        <p14:creationId xmlns:p14="http://schemas.microsoft.com/office/powerpoint/2010/main" xmlns="" val="2428834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5.</a:t>
            </a:r>
            <a:r>
              <a:rPr lang="zh-CN" altLang="en-US" dirty="0" smtClean="0"/>
              <a:t>对象的组合</a:t>
            </a:r>
            <a:endParaRPr lang="zh-CN" altLang="en-US" dirty="0"/>
          </a:p>
        </p:txBody>
      </p:sp>
      <p:sp>
        <p:nvSpPr>
          <p:cNvPr id="14" name="矩形 13"/>
          <p:cNvSpPr/>
          <p:nvPr/>
        </p:nvSpPr>
        <p:spPr>
          <a:xfrm>
            <a:off x="470806" y="1400630"/>
            <a:ext cx="7953664" cy="4801314"/>
          </a:xfrm>
          <a:prstGeom prst="rect">
            <a:avLst/>
          </a:prstGeom>
        </p:spPr>
        <p:txBody>
          <a:bodyPr wrap="square">
            <a:spAutoFit/>
          </a:bodyPr>
          <a:lstStyle/>
          <a:p>
            <a:r>
              <a:rPr lang="en-US" altLang="zh-CN" dirty="0" smtClean="0">
                <a:solidFill>
                  <a:srgbClr val="0000FF"/>
                </a:solidFill>
                <a:latin typeface="楷体" panose="02010609060101010101" pitchFamily="49" charset="-122"/>
                <a:ea typeface="楷体" panose="02010609060101010101" pitchFamily="49" charset="-122"/>
              </a:rPr>
              <a:t>Circle.java</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public class Circle {</a:t>
            </a:r>
          </a:p>
          <a:p>
            <a:r>
              <a:rPr lang="en-US" altLang="zh-CN" dirty="0">
                <a:latin typeface="楷体" panose="02010609060101010101" pitchFamily="49" charset="-122"/>
                <a:ea typeface="楷体" panose="02010609060101010101" pitchFamily="49" charset="-122"/>
              </a:rPr>
              <a:t>    double </a:t>
            </a:r>
            <a:r>
              <a:rPr lang="en-US" altLang="zh-CN" dirty="0" err="1">
                <a:latin typeface="楷体" panose="02010609060101010101" pitchFamily="49" charset="-122"/>
                <a:ea typeface="楷体" panose="02010609060101010101" pitchFamily="49" charset="-122"/>
              </a:rPr>
              <a:t>x,y,radius</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setX</a:t>
            </a:r>
            <a:r>
              <a:rPr lang="en-US" altLang="zh-CN" dirty="0">
                <a:latin typeface="楷体" panose="02010609060101010101" pitchFamily="49" charset="-122"/>
                <a:ea typeface="楷体" panose="02010609060101010101" pitchFamily="49" charset="-122"/>
              </a:rPr>
              <a:t>(double a) {</a:t>
            </a:r>
          </a:p>
          <a:p>
            <a:r>
              <a:rPr lang="en-US" altLang="zh-CN" dirty="0">
                <a:latin typeface="楷体" panose="02010609060101010101" pitchFamily="49" charset="-122"/>
                <a:ea typeface="楷体" panose="02010609060101010101" pitchFamily="49" charset="-122"/>
              </a:rPr>
              <a:t>       x=a</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getX</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return x</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setY</a:t>
            </a:r>
            <a:r>
              <a:rPr lang="en-US" altLang="zh-CN" dirty="0">
                <a:latin typeface="楷体" panose="02010609060101010101" pitchFamily="49" charset="-122"/>
                <a:ea typeface="楷体" panose="02010609060101010101" pitchFamily="49" charset="-122"/>
              </a:rPr>
              <a:t>(double b){</a:t>
            </a:r>
          </a:p>
          <a:p>
            <a:r>
              <a:rPr lang="en-US" altLang="zh-CN" dirty="0">
                <a:latin typeface="楷体" panose="02010609060101010101" pitchFamily="49" charset="-122"/>
                <a:ea typeface="楷体" panose="02010609060101010101" pitchFamily="49" charset="-122"/>
              </a:rPr>
              <a:t>       y=b</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getY</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return y</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setRadius</a:t>
            </a:r>
            <a:r>
              <a:rPr lang="en-US" altLang="zh-CN" dirty="0">
                <a:latin typeface="楷体" panose="02010609060101010101" pitchFamily="49" charset="-122"/>
                <a:ea typeface="楷体" panose="02010609060101010101" pitchFamily="49" charset="-122"/>
              </a:rPr>
              <a:t>(double r){</a:t>
            </a:r>
          </a:p>
          <a:p>
            <a:r>
              <a:rPr lang="en-US" altLang="zh-CN" dirty="0">
                <a:latin typeface="楷体" panose="02010609060101010101" pitchFamily="49" charset="-122"/>
                <a:ea typeface="楷体" panose="02010609060101010101" pitchFamily="49" charset="-122"/>
              </a:rPr>
              <a:t>       if(r &gt;0 )</a:t>
            </a:r>
          </a:p>
          <a:p>
            <a:r>
              <a:rPr lang="en-US" altLang="zh-CN" dirty="0">
                <a:latin typeface="楷体" panose="02010609060101010101" pitchFamily="49" charset="-122"/>
                <a:ea typeface="楷体" panose="02010609060101010101" pitchFamily="49" charset="-122"/>
              </a:rPr>
              <a:t>         radius=r</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getRadius</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return radius</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3592035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5.</a:t>
            </a:r>
            <a:r>
              <a:rPr lang="zh-CN" altLang="en-US" dirty="0" smtClean="0"/>
              <a:t>对象的组合</a:t>
            </a:r>
            <a:endParaRPr lang="zh-CN" altLang="en-US" dirty="0"/>
          </a:p>
        </p:txBody>
      </p:sp>
      <p:sp>
        <p:nvSpPr>
          <p:cNvPr id="14" name="矩形 13"/>
          <p:cNvSpPr/>
          <p:nvPr/>
        </p:nvSpPr>
        <p:spPr>
          <a:xfrm>
            <a:off x="470806" y="832944"/>
            <a:ext cx="7953664" cy="5909310"/>
          </a:xfrm>
          <a:prstGeom prst="rect">
            <a:avLst/>
          </a:prstGeom>
        </p:spPr>
        <p:txBody>
          <a:bodyPr wrap="square">
            <a:spAutoFit/>
          </a:bodyPr>
          <a:lstStyle/>
          <a:p>
            <a:r>
              <a:rPr lang="en-US" altLang="zh-CN" dirty="0" smtClean="0">
                <a:solidFill>
                  <a:srgbClr val="0000FF"/>
                </a:solidFill>
                <a:latin typeface="楷体" panose="02010609060101010101" pitchFamily="49" charset="-122"/>
                <a:ea typeface="楷体" panose="02010609060101010101" pitchFamily="49" charset="-122"/>
              </a:rPr>
              <a:t>Rectangle.java</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public class Rectangle {</a:t>
            </a:r>
          </a:p>
          <a:p>
            <a:r>
              <a:rPr lang="en-US" altLang="zh-CN" dirty="0">
                <a:latin typeface="楷体" panose="02010609060101010101" pitchFamily="49" charset="-122"/>
                <a:ea typeface="楷体" panose="02010609060101010101" pitchFamily="49" charset="-122"/>
              </a:rPr>
              <a:t>    double </a:t>
            </a:r>
            <a:r>
              <a:rPr lang="en-US" altLang="zh-CN" dirty="0" err="1">
                <a:latin typeface="楷体" panose="02010609060101010101" pitchFamily="49" charset="-122"/>
                <a:ea typeface="楷体" panose="02010609060101010101" pitchFamily="49" charset="-122"/>
              </a:rPr>
              <a:t>x,y,width,height</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setX</a:t>
            </a:r>
            <a:r>
              <a:rPr lang="en-US" altLang="zh-CN" dirty="0">
                <a:latin typeface="楷体" panose="02010609060101010101" pitchFamily="49" charset="-122"/>
                <a:ea typeface="楷体" panose="02010609060101010101" pitchFamily="49" charset="-122"/>
              </a:rPr>
              <a:t>(double a) {</a:t>
            </a:r>
          </a:p>
          <a:p>
            <a:r>
              <a:rPr lang="en-US" altLang="zh-CN" dirty="0">
                <a:latin typeface="楷体" panose="02010609060101010101" pitchFamily="49" charset="-122"/>
                <a:ea typeface="楷体" panose="02010609060101010101" pitchFamily="49" charset="-122"/>
              </a:rPr>
              <a:t>       x=a</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getX</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return x</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setY</a:t>
            </a:r>
            <a:r>
              <a:rPr lang="en-US" altLang="zh-CN" dirty="0">
                <a:latin typeface="楷体" panose="02010609060101010101" pitchFamily="49" charset="-122"/>
                <a:ea typeface="楷体" panose="02010609060101010101" pitchFamily="49" charset="-122"/>
              </a:rPr>
              <a:t>(double b) {</a:t>
            </a:r>
          </a:p>
          <a:p>
            <a:r>
              <a:rPr lang="en-US" altLang="zh-CN" dirty="0">
                <a:latin typeface="楷体" panose="02010609060101010101" pitchFamily="49" charset="-122"/>
                <a:ea typeface="楷体" panose="02010609060101010101" pitchFamily="49" charset="-122"/>
              </a:rPr>
              <a:t>       y=b</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getY</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return y</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setWidth</a:t>
            </a:r>
            <a:r>
              <a:rPr lang="en-US" altLang="zh-CN" dirty="0">
                <a:latin typeface="楷体" panose="02010609060101010101" pitchFamily="49" charset="-122"/>
                <a:ea typeface="楷体" panose="02010609060101010101" pitchFamily="49" charset="-122"/>
              </a:rPr>
              <a:t>(double w) {</a:t>
            </a:r>
          </a:p>
          <a:p>
            <a:r>
              <a:rPr lang="en-US" altLang="zh-CN" dirty="0">
                <a:latin typeface="楷体" panose="02010609060101010101" pitchFamily="49" charset="-122"/>
                <a:ea typeface="楷体" panose="02010609060101010101" pitchFamily="49" charset="-122"/>
              </a:rPr>
              <a:t>       if(w &gt; 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this.width</a:t>
            </a:r>
            <a:r>
              <a:rPr lang="en-US" altLang="zh-CN" dirty="0">
                <a:latin typeface="楷体" panose="02010609060101010101" pitchFamily="49" charset="-122"/>
                <a:ea typeface="楷体" panose="02010609060101010101" pitchFamily="49" charset="-122"/>
              </a:rPr>
              <a:t>=w</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getWidth</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return width</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setHeight</a:t>
            </a:r>
            <a:r>
              <a:rPr lang="en-US" altLang="zh-CN" dirty="0">
                <a:latin typeface="楷体" panose="02010609060101010101" pitchFamily="49" charset="-122"/>
                <a:ea typeface="楷体" panose="02010609060101010101" pitchFamily="49" charset="-122"/>
              </a:rPr>
              <a:t>(double h) {</a:t>
            </a:r>
          </a:p>
          <a:p>
            <a:r>
              <a:rPr lang="en-US" altLang="zh-CN" dirty="0">
                <a:latin typeface="楷体" panose="02010609060101010101" pitchFamily="49" charset="-122"/>
                <a:ea typeface="楷体" panose="02010609060101010101" pitchFamily="49" charset="-122"/>
              </a:rPr>
              <a:t>       if(height &gt; 0)</a:t>
            </a:r>
          </a:p>
          <a:p>
            <a:r>
              <a:rPr lang="en-US" altLang="zh-CN" dirty="0">
                <a:latin typeface="楷体" panose="02010609060101010101" pitchFamily="49" charset="-122"/>
                <a:ea typeface="楷体" panose="02010609060101010101" pitchFamily="49" charset="-122"/>
              </a:rPr>
              <a:t>          height=h</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double </a:t>
            </a:r>
            <a:r>
              <a:rPr lang="en-US" altLang="zh-CN" dirty="0" err="1">
                <a:latin typeface="楷体" panose="02010609060101010101" pitchFamily="49" charset="-122"/>
                <a:ea typeface="楷体" panose="02010609060101010101" pitchFamily="49" charset="-122"/>
              </a:rPr>
              <a:t>getHeight</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return height</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5891848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302003"/>
            <a:ext cx="9144000" cy="704126"/>
          </a:xfrm>
        </p:spPr>
        <p:txBody>
          <a:bodyPr/>
          <a:lstStyle/>
          <a:p>
            <a:pPr algn="ctr"/>
            <a:r>
              <a:rPr lang="en-US" altLang="zh-CN" dirty="0" smtClean="0"/>
              <a:t>5.</a:t>
            </a:r>
            <a:r>
              <a:rPr lang="zh-CN" altLang="en-US" dirty="0" smtClean="0"/>
              <a:t>对象的组合</a:t>
            </a:r>
            <a:endParaRPr lang="zh-CN" altLang="en-US" dirty="0"/>
          </a:p>
        </p:txBody>
      </p:sp>
      <p:sp>
        <p:nvSpPr>
          <p:cNvPr id="14" name="矩形 13"/>
          <p:cNvSpPr/>
          <p:nvPr/>
        </p:nvSpPr>
        <p:spPr>
          <a:xfrm>
            <a:off x="493956" y="798219"/>
            <a:ext cx="7953664" cy="5909310"/>
          </a:xfrm>
          <a:prstGeom prst="rect">
            <a:avLst/>
          </a:prstGeom>
        </p:spPr>
        <p:txBody>
          <a:bodyPr wrap="square">
            <a:spAutoFit/>
          </a:bodyPr>
          <a:lstStyle/>
          <a:p>
            <a:r>
              <a:rPr lang="en-US" altLang="zh-CN" dirty="0" smtClean="0">
                <a:solidFill>
                  <a:srgbClr val="0000FF"/>
                </a:solidFill>
                <a:latin typeface="楷体" panose="02010609060101010101" pitchFamily="49" charset="-122"/>
                <a:ea typeface="楷体" panose="02010609060101010101" pitchFamily="49" charset="-122"/>
              </a:rPr>
              <a:t>Geometry.java</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public class Geometry {</a:t>
            </a:r>
          </a:p>
          <a:p>
            <a:r>
              <a:rPr lang="en-US" altLang="zh-CN" dirty="0">
                <a:latin typeface="楷体" panose="02010609060101010101" pitchFamily="49" charset="-122"/>
                <a:ea typeface="楷体" panose="02010609060101010101" pitchFamily="49" charset="-122"/>
              </a:rPr>
              <a:t>    Rectangle </a:t>
            </a:r>
            <a:r>
              <a:rPr lang="en-US" altLang="zh-CN" dirty="0" err="1" smtClean="0">
                <a:latin typeface="楷体" panose="02010609060101010101" pitchFamily="49" charset="-122"/>
                <a:ea typeface="楷体" panose="02010609060101010101" pitchFamily="49" charset="-122"/>
              </a:rPr>
              <a:t>rect</a:t>
            </a:r>
            <a:r>
              <a:rPr lang="en-US" altLang="zh-CN" dirty="0" smtClean="0">
                <a:latin typeface="楷体" panose="02010609060101010101" pitchFamily="49" charset="-122"/>
                <a:ea typeface="楷体" panose="02010609060101010101" pitchFamily="49" charset="-122"/>
              </a:rPr>
              <a:t>; Circle </a:t>
            </a:r>
            <a:r>
              <a:rPr lang="en-US" altLang="zh-CN" dirty="0">
                <a:latin typeface="楷体" panose="02010609060101010101" pitchFamily="49" charset="-122"/>
                <a:ea typeface="楷体" panose="02010609060101010101" pitchFamily="49" charset="-122"/>
              </a:rPr>
              <a:t>circle;</a:t>
            </a:r>
          </a:p>
          <a:p>
            <a:r>
              <a:rPr lang="en-US" altLang="zh-CN" dirty="0">
                <a:latin typeface="楷体" panose="02010609060101010101" pitchFamily="49" charset="-122"/>
                <a:ea typeface="楷体" panose="02010609060101010101" pitchFamily="49" charset="-122"/>
              </a:rPr>
              <a:t>    Geometry(Rectangle </a:t>
            </a:r>
            <a:r>
              <a:rPr lang="en-US" altLang="zh-CN" dirty="0" err="1">
                <a:latin typeface="楷体" panose="02010609060101010101" pitchFamily="49" charset="-122"/>
                <a:ea typeface="楷体" panose="02010609060101010101" pitchFamily="49" charset="-122"/>
              </a:rPr>
              <a:t>rect,Circle</a:t>
            </a:r>
            <a:r>
              <a:rPr lang="en-US" altLang="zh-CN" dirty="0">
                <a:latin typeface="楷体" panose="02010609060101010101" pitchFamily="49" charset="-122"/>
                <a:ea typeface="楷体" panose="02010609060101010101" pitchFamily="49" charset="-122"/>
              </a:rPr>
              <a:t> circle){</a:t>
            </a:r>
          </a:p>
          <a:p>
            <a:r>
              <a:rPr lang="en-US" altLang="zh-CN" dirty="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this.rect</a:t>
            </a:r>
            <a:r>
              <a:rPr lang="en-US" altLang="zh-CN" dirty="0" smtClean="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rect</a:t>
            </a:r>
            <a:r>
              <a:rPr lang="en-US" altLang="zh-CN" dirty="0" smtClean="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this.circle</a:t>
            </a:r>
            <a:r>
              <a:rPr lang="en-US" altLang="zh-CN" dirty="0" smtClean="0">
                <a:latin typeface="楷体" panose="02010609060101010101" pitchFamily="49" charset="-122"/>
                <a:ea typeface="楷体" panose="02010609060101010101" pitchFamily="49" charset="-122"/>
              </a:rPr>
              <a:t>=circle;}</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setCirclePosition</a:t>
            </a:r>
            <a:r>
              <a:rPr lang="en-US" altLang="zh-CN" dirty="0">
                <a:latin typeface="楷体" panose="02010609060101010101" pitchFamily="49" charset="-122"/>
                <a:ea typeface="楷体" panose="02010609060101010101" pitchFamily="49" charset="-122"/>
              </a:rPr>
              <a:t>(double </a:t>
            </a:r>
            <a:r>
              <a:rPr lang="en-US" altLang="zh-CN" dirty="0" err="1">
                <a:latin typeface="楷体" panose="02010609060101010101" pitchFamily="49" charset="-122"/>
                <a:ea typeface="楷体" panose="02010609060101010101" pitchFamily="49" charset="-122"/>
              </a:rPr>
              <a:t>x,double</a:t>
            </a:r>
            <a:r>
              <a:rPr lang="en-US" altLang="zh-CN" dirty="0">
                <a:latin typeface="楷体" panose="02010609060101010101" pitchFamily="49" charset="-122"/>
                <a:ea typeface="楷体" panose="02010609060101010101" pitchFamily="49" charset="-122"/>
              </a:rPr>
              <a:t> y){</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circle.setX</a:t>
            </a:r>
            <a:r>
              <a:rPr lang="en-US" altLang="zh-CN" dirty="0">
                <a:latin typeface="楷体" panose="02010609060101010101" pitchFamily="49" charset="-122"/>
                <a:ea typeface="楷体" panose="02010609060101010101" pitchFamily="49" charset="-122"/>
              </a:rPr>
              <a:t>(x</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circle.setY</a:t>
            </a:r>
            <a:r>
              <a:rPr lang="en-US" altLang="zh-CN" dirty="0" smtClean="0">
                <a:latin typeface="楷体" panose="02010609060101010101" pitchFamily="49" charset="-122"/>
                <a:ea typeface="楷体" panose="02010609060101010101" pitchFamily="49" charset="-122"/>
              </a:rPr>
              <a:t>(y</a:t>
            </a: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setCircleRadius</a:t>
            </a:r>
            <a:r>
              <a:rPr lang="en-US" altLang="zh-CN" dirty="0">
                <a:latin typeface="楷体" panose="02010609060101010101" pitchFamily="49" charset="-122"/>
                <a:ea typeface="楷体" panose="02010609060101010101" pitchFamily="49" charset="-122"/>
              </a:rPr>
              <a:t>(double radius){</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circle.setRadius</a:t>
            </a:r>
            <a:r>
              <a:rPr lang="en-US" altLang="zh-CN" dirty="0">
                <a:latin typeface="楷体" panose="02010609060101010101" pitchFamily="49" charset="-122"/>
                <a:ea typeface="楷体" panose="02010609060101010101" pitchFamily="49" charset="-122"/>
              </a:rPr>
              <a:t>(radius</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setRectanglePosition</a:t>
            </a:r>
            <a:r>
              <a:rPr lang="en-US" altLang="zh-CN" dirty="0">
                <a:latin typeface="楷体" panose="02010609060101010101" pitchFamily="49" charset="-122"/>
                <a:ea typeface="楷体" panose="02010609060101010101" pitchFamily="49" charset="-122"/>
              </a:rPr>
              <a:t>(double </a:t>
            </a:r>
            <a:r>
              <a:rPr lang="en-US" altLang="zh-CN" dirty="0" err="1">
                <a:latin typeface="楷体" panose="02010609060101010101" pitchFamily="49" charset="-122"/>
                <a:ea typeface="楷体" panose="02010609060101010101" pitchFamily="49" charset="-122"/>
              </a:rPr>
              <a:t>x,double</a:t>
            </a:r>
            <a:r>
              <a:rPr lang="en-US" altLang="zh-CN" dirty="0">
                <a:latin typeface="楷体" panose="02010609060101010101" pitchFamily="49" charset="-122"/>
                <a:ea typeface="楷体" panose="02010609060101010101" pitchFamily="49" charset="-122"/>
              </a:rPr>
              <a:t> y){</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rect.setX</a:t>
            </a:r>
            <a:r>
              <a:rPr lang="en-US" altLang="zh-CN" dirty="0">
                <a:latin typeface="楷体" panose="02010609060101010101" pitchFamily="49" charset="-122"/>
                <a:ea typeface="楷体" panose="02010609060101010101" pitchFamily="49" charset="-122"/>
              </a:rPr>
              <a:t>(x</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rect.setY</a:t>
            </a:r>
            <a:r>
              <a:rPr lang="en-US" altLang="zh-CN" dirty="0" smtClean="0">
                <a:latin typeface="楷体" panose="02010609060101010101" pitchFamily="49" charset="-122"/>
                <a:ea typeface="楷体" panose="02010609060101010101" pitchFamily="49" charset="-122"/>
              </a:rPr>
              <a:t>(y</a:t>
            </a: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setRectangleWidthAndHeight</a:t>
            </a:r>
            <a:r>
              <a:rPr lang="en-US" altLang="zh-CN" dirty="0">
                <a:latin typeface="楷体" panose="02010609060101010101" pitchFamily="49" charset="-122"/>
                <a:ea typeface="楷体" panose="02010609060101010101" pitchFamily="49" charset="-122"/>
              </a:rPr>
              <a:t>(double </a:t>
            </a:r>
            <a:r>
              <a:rPr lang="en-US" altLang="zh-CN" dirty="0" err="1">
                <a:latin typeface="楷体" panose="02010609060101010101" pitchFamily="49" charset="-122"/>
                <a:ea typeface="楷体" panose="02010609060101010101" pitchFamily="49" charset="-122"/>
              </a:rPr>
              <a:t>w,double</a:t>
            </a:r>
            <a:r>
              <a:rPr lang="en-US" altLang="zh-CN" dirty="0">
                <a:latin typeface="楷体" panose="02010609060101010101" pitchFamily="49" charset="-122"/>
                <a:ea typeface="楷体" panose="02010609060101010101" pitchFamily="49" charset="-122"/>
              </a:rPr>
              <a:t> h){</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rect.setWidth</a:t>
            </a:r>
            <a:r>
              <a:rPr lang="en-US" altLang="zh-CN" dirty="0">
                <a:latin typeface="楷体" panose="02010609060101010101" pitchFamily="49" charset="-122"/>
                <a:ea typeface="楷体" panose="02010609060101010101" pitchFamily="49" charset="-122"/>
              </a:rPr>
              <a:t>(w</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rect.setHeight</a:t>
            </a:r>
            <a:r>
              <a:rPr lang="en-US" altLang="zh-CN" dirty="0" smtClean="0">
                <a:latin typeface="楷体" panose="02010609060101010101" pitchFamily="49" charset="-122"/>
                <a:ea typeface="楷体" panose="02010609060101010101" pitchFamily="49" charset="-122"/>
              </a:rPr>
              <a:t>(h</a:t>
            </a: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public void </a:t>
            </a:r>
            <a:r>
              <a:rPr lang="en-US" altLang="zh-CN" dirty="0" err="1">
                <a:latin typeface="楷体" panose="02010609060101010101" pitchFamily="49" charset="-122"/>
                <a:ea typeface="楷体" panose="02010609060101010101" pitchFamily="49" charset="-122"/>
              </a:rPr>
              <a:t>showState</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double </a:t>
            </a:r>
            <a:r>
              <a:rPr lang="en-US" altLang="zh-CN" dirty="0" err="1">
                <a:latin typeface="楷体" panose="02010609060101010101" pitchFamily="49" charset="-122"/>
                <a:ea typeface="楷体" panose="02010609060101010101" pitchFamily="49" charset="-122"/>
              </a:rPr>
              <a:t>circleX</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circle.getX</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double </a:t>
            </a:r>
            <a:r>
              <a:rPr lang="en-US" altLang="zh-CN" dirty="0" err="1">
                <a:latin typeface="楷体" panose="02010609060101010101" pitchFamily="49" charset="-122"/>
                <a:ea typeface="楷体" panose="02010609060101010101" pitchFamily="49" charset="-122"/>
              </a:rPr>
              <a:t>rectX</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rect.getX</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if(</a:t>
            </a:r>
            <a:r>
              <a:rPr lang="en-US" altLang="zh-CN" dirty="0" err="1">
                <a:latin typeface="楷体" panose="02010609060101010101" pitchFamily="49" charset="-122"/>
                <a:ea typeface="楷体" panose="02010609060101010101" pitchFamily="49" charset="-122"/>
              </a:rPr>
              <a:t>rectX-rect.getWidth</a:t>
            </a:r>
            <a:r>
              <a:rPr lang="en-US" altLang="zh-CN" dirty="0">
                <a:latin typeface="楷体" panose="02010609060101010101" pitchFamily="49" charset="-122"/>
                <a:ea typeface="楷体" panose="02010609060101010101" pitchFamily="49" charset="-122"/>
              </a:rPr>
              <a:t>()&gt;=</a:t>
            </a:r>
            <a:r>
              <a:rPr lang="en-US" altLang="zh-CN" dirty="0" err="1">
                <a:latin typeface="楷体" panose="02010609060101010101" pitchFamily="49" charset="-122"/>
                <a:ea typeface="楷体" panose="02010609060101010101" pitchFamily="49" charset="-122"/>
              </a:rPr>
              <a:t>circleX+circle.getRadius</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System.out.println</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矩形在圆的右侧</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if(</a:t>
            </a:r>
            <a:r>
              <a:rPr lang="en-US" altLang="zh-CN" dirty="0" err="1">
                <a:latin typeface="楷体" panose="02010609060101010101" pitchFamily="49" charset="-122"/>
                <a:ea typeface="楷体" panose="02010609060101010101" pitchFamily="49" charset="-122"/>
              </a:rPr>
              <a:t>rectX+rect.getWidth</a:t>
            </a:r>
            <a:r>
              <a:rPr lang="en-US" altLang="zh-CN" dirty="0">
                <a:latin typeface="楷体" panose="02010609060101010101" pitchFamily="49" charset="-122"/>
                <a:ea typeface="楷体" panose="02010609060101010101" pitchFamily="49" charset="-122"/>
              </a:rPr>
              <a:t>()&lt;=</a:t>
            </a:r>
            <a:r>
              <a:rPr lang="en-US" altLang="zh-CN" dirty="0" err="1">
                <a:latin typeface="楷体" panose="02010609060101010101" pitchFamily="49" charset="-122"/>
                <a:ea typeface="楷体" panose="02010609060101010101" pitchFamily="49" charset="-122"/>
              </a:rPr>
              <a:t>circleX-circle.getRadius</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System.out.println</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矩形在圆的左侧</a:t>
            </a: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5917124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5.</a:t>
            </a:r>
            <a:r>
              <a:rPr lang="zh-CN" altLang="en-US" dirty="0" smtClean="0"/>
              <a:t>对象的组合</a:t>
            </a:r>
            <a:endParaRPr lang="zh-CN" altLang="en-US" dirty="0"/>
          </a:p>
        </p:txBody>
      </p:sp>
      <p:sp>
        <p:nvSpPr>
          <p:cNvPr id="14" name="矩形 13"/>
          <p:cNvSpPr/>
          <p:nvPr/>
        </p:nvSpPr>
        <p:spPr>
          <a:xfrm>
            <a:off x="505531" y="1110751"/>
            <a:ext cx="7953664" cy="5632311"/>
          </a:xfrm>
          <a:prstGeom prst="rect">
            <a:avLst/>
          </a:prstGeom>
        </p:spPr>
        <p:txBody>
          <a:bodyPr wrap="square">
            <a:spAutoFit/>
          </a:bodyPr>
          <a:lstStyle/>
          <a:p>
            <a:r>
              <a:rPr lang="en-US" altLang="zh-CN" dirty="0">
                <a:solidFill>
                  <a:srgbClr val="0000FF"/>
                </a:solidFill>
                <a:latin typeface="楷体" panose="02010609060101010101" pitchFamily="49" charset="-122"/>
                <a:ea typeface="楷体" panose="02010609060101010101" pitchFamily="49" charset="-122"/>
              </a:rPr>
              <a:t>Example5_6 .java</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public class Example5_6 {</a:t>
            </a:r>
          </a:p>
          <a:p>
            <a:r>
              <a:rPr lang="en-US" altLang="zh-CN" dirty="0">
                <a:latin typeface="楷体" panose="02010609060101010101" pitchFamily="49" charset="-122"/>
                <a:ea typeface="楷体" panose="02010609060101010101" pitchFamily="49" charset="-122"/>
              </a:rPr>
              <a:t>    public static void main(String </a:t>
            </a:r>
            <a:r>
              <a:rPr lang="en-US" altLang="zh-CN" dirty="0" err="1">
                <a:latin typeface="楷体" panose="02010609060101010101" pitchFamily="49" charset="-122"/>
                <a:ea typeface="楷体" panose="02010609060101010101" pitchFamily="49" charset="-122"/>
              </a:rPr>
              <a:t>args</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Rectangle </a:t>
            </a:r>
            <a:r>
              <a:rPr lang="en-US" altLang="zh-CN" dirty="0" err="1">
                <a:latin typeface="楷体" panose="02010609060101010101" pitchFamily="49" charset="-122"/>
                <a:ea typeface="楷体" panose="02010609060101010101" pitchFamily="49" charset="-122"/>
              </a:rPr>
              <a:t>rect</a:t>
            </a:r>
            <a:r>
              <a:rPr lang="en-US" altLang="zh-CN" dirty="0">
                <a:latin typeface="楷体" panose="02010609060101010101" pitchFamily="49" charset="-122"/>
                <a:ea typeface="楷体" panose="02010609060101010101" pitchFamily="49" charset="-122"/>
              </a:rPr>
              <a:t>=new Rectangle();</a:t>
            </a:r>
          </a:p>
          <a:p>
            <a:r>
              <a:rPr lang="en-US" altLang="zh-CN" dirty="0">
                <a:latin typeface="楷体" panose="02010609060101010101" pitchFamily="49" charset="-122"/>
                <a:ea typeface="楷体" panose="02010609060101010101" pitchFamily="49" charset="-122"/>
              </a:rPr>
              <a:t>      Circle circle=new Circle();</a:t>
            </a:r>
          </a:p>
          <a:p>
            <a:r>
              <a:rPr lang="en-US" altLang="zh-CN" dirty="0">
                <a:latin typeface="楷体" panose="02010609060101010101" pitchFamily="49" charset="-122"/>
                <a:ea typeface="楷体" panose="02010609060101010101" pitchFamily="49" charset="-122"/>
              </a:rPr>
              <a:t>      Geometry </a:t>
            </a:r>
            <a:r>
              <a:rPr lang="en-US" altLang="zh-CN" dirty="0" err="1">
                <a:latin typeface="楷体" panose="02010609060101010101" pitchFamily="49" charset="-122"/>
                <a:ea typeface="楷体" panose="02010609060101010101" pitchFamily="49" charset="-122"/>
              </a:rPr>
              <a:t>geometry</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geometry=new Geometry(</a:t>
            </a:r>
            <a:r>
              <a:rPr lang="en-US" altLang="zh-CN" dirty="0" err="1">
                <a:latin typeface="楷体" panose="02010609060101010101" pitchFamily="49" charset="-122"/>
                <a:ea typeface="楷体" panose="02010609060101010101" pitchFamily="49" charset="-122"/>
              </a:rPr>
              <a:t>rect,circle</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geometry.setRectanglePosition</a:t>
            </a:r>
            <a:r>
              <a:rPr lang="en-US" altLang="zh-CN" dirty="0">
                <a:latin typeface="楷体" panose="02010609060101010101" pitchFamily="49" charset="-122"/>
                <a:ea typeface="楷体" panose="02010609060101010101" pitchFamily="49" charset="-122"/>
              </a:rPr>
              <a:t>(30,40);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geometry.setRectangleWidthAndHeight</a:t>
            </a:r>
            <a:r>
              <a:rPr lang="en-US" altLang="zh-CN" dirty="0">
                <a:latin typeface="楷体" panose="02010609060101010101" pitchFamily="49" charset="-122"/>
                <a:ea typeface="楷体" panose="02010609060101010101" pitchFamily="49" charset="-122"/>
              </a:rPr>
              <a:t>(120,80);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geometry.setCirclePosition</a:t>
            </a:r>
            <a:r>
              <a:rPr lang="en-US" altLang="zh-CN" dirty="0">
                <a:latin typeface="楷体" panose="02010609060101010101" pitchFamily="49" charset="-122"/>
                <a:ea typeface="楷体" panose="02010609060101010101" pitchFamily="49" charset="-122"/>
              </a:rPr>
              <a:t>(260,30);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geometry.setCircleRadius</a:t>
            </a:r>
            <a:r>
              <a:rPr lang="en-US" altLang="zh-CN" dirty="0">
                <a:latin typeface="楷体" panose="02010609060101010101" pitchFamily="49" charset="-122"/>
                <a:ea typeface="楷体" panose="02010609060101010101" pitchFamily="49" charset="-122"/>
              </a:rPr>
              <a:t>(60);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几何图形中圆和矩形的位置关系是：</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geometry.showState</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显示圆和矩形的位置关系</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System.out.println</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几何图形重新调整了圆和矩形的位置。</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geometry.setRectanglePosition</a:t>
            </a:r>
            <a:r>
              <a:rPr lang="en-US" altLang="zh-CN" dirty="0">
                <a:latin typeface="楷体" panose="02010609060101010101" pitchFamily="49" charset="-122"/>
                <a:ea typeface="楷体" panose="02010609060101010101" pitchFamily="49" charset="-122"/>
              </a:rPr>
              <a:t>(220,160);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geometry.setCirclePosition</a:t>
            </a:r>
            <a:r>
              <a:rPr lang="en-US" altLang="zh-CN" dirty="0">
                <a:latin typeface="楷体" panose="02010609060101010101" pitchFamily="49" charset="-122"/>
                <a:ea typeface="楷体" panose="02010609060101010101" pitchFamily="49" charset="-122"/>
              </a:rPr>
              <a:t>(40,30);</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System.out.print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调整后，几何图形中圆和矩形的位置关系是：</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geometry.showState</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显示圆和矩形的位置关系</a:t>
            </a: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3595440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8145" y="1500756"/>
            <a:ext cx="3532909" cy="3221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25746" y="1500756"/>
            <a:ext cx="5043054" cy="3221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矩形 1"/>
          <p:cNvSpPr/>
          <p:nvPr/>
        </p:nvSpPr>
        <p:spPr>
          <a:xfrm>
            <a:off x="5168512" y="4907707"/>
            <a:ext cx="3605832" cy="13542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楷体" panose="02010609060101010101" pitchFamily="49" charset="-122"/>
                <a:ea typeface="楷体" panose="02010609060101010101" pitchFamily="49" charset="-122"/>
              </a:rPr>
              <a:t>圆的半径：</a:t>
            </a:r>
            <a:r>
              <a:rPr lang="en-US" altLang="zh-CN" sz="1600" dirty="0">
                <a:latin typeface="楷体" panose="02010609060101010101" pitchFamily="49" charset="-122"/>
                <a:ea typeface="楷体" panose="02010609060101010101" pitchFamily="49" charset="-122"/>
              </a:rPr>
              <a:t>121.709</a:t>
            </a:r>
          </a:p>
          <a:p>
            <a:r>
              <a:rPr lang="zh-CN" altLang="en-US" sz="1600" dirty="0">
                <a:latin typeface="楷体" panose="02010609060101010101" pitchFamily="49" charset="-122"/>
                <a:ea typeface="楷体" panose="02010609060101010101" pitchFamily="49" charset="-122"/>
              </a:rPr>
              <a:t>圆的面积：</a:t>
            </a:r>
            <a:r>
              <a:rPr lang="en-US" altLang="zh-CN" sz="1600" dirty="0">
                <a:latin typeface="楷体" panose="02010609060101010101" pitchFamily="49" charset="-122"/>
                <a:ea typeface="楷体" panose="02010609060101010101" pitchFamily="49" charset="-122"/>
              </a:rPr>
              <a:t>46513.07333834001</a:t>
            </a:r>
          </a:p>
          <a:p>
            <a:r>
              <a:rPr lang="zh-CN" altLang="en-US" sz="1600" dirty="0">
                <a:latin typeface="楷体" panose="02010609060101010101" pitchFamily="49" charset="-122"/>
                <a:ea typeface="楷体" panose="02010609060101010101" pitchFamily="49" charset="-122"/>
              </a:rPr>
              <a:t>更改向方法参数</a:t>
            </a:r>
            <a:r>
              <a:rPr lang="en-US" altLang="zh-CN" sz="1600" dirty="0">
                <a:latin typeface="楷体" panose="02010609060101010101" pitchFamily="49" charset="-122"/>
                <a:ea typeface="楷体" panose="02010609060101010101" pitchFamily="49" charset="-122"/>
              </a:rPr>
              <a:t>r</a:t>
            </a:r>
            <a:r>
              <a:rPr lang="zh-CN" altLang="en-US" sz="1600" dirty="0">
                <a:latin typeface="楷体" panose="02010609060101010101" pitchFamily="49" charset="-122"/>
                <a:ea typeface="楷体" panose="02010609060101010101" pitchFamily="49" charset="-122"/>
              </a:rPr>
              <a:t>传递值的</a:t>
            </a:r>
            <a:r>
              <a:rPr lang="en-US" altLang="zh-CN" sz="1600" dirty="0">
                <a:latin typeface="楷体" panose="02010609060101010101" pitchFamily="49" charset="-122"/>
                <a:ea typeface="楷体" panose="02010609060101010101" pitchFamily="49" charset="-122"/>
              </a:rPr>
              <a:t>w</a:t>
            </a:r>
            <a:r>
              <a:rPr lang="zh-CN" altLang="en-US" sz="1600" dirty="0">
                <a:latin typeface="楷体" panose="02010609060101010101" pitchFamily="49" charset="-122"/>
                <a:ea typeface="楷体" panose="02010609060101010101" pitchFamily="49" charset="-122"/>
              </a:rPr>
              <a:t>的值为</a:t>
            </a:r>
            <a:r>
              <a:rPr lang="en-US" altLang="zh-CN" sz="1600" dirty="0">
                <a:latin typeface="楷体" panose="02010609060101010101" pitchFamily="49" charset="-122"/>
                <a:ea typeface="楷体" panose="02010609060101010101" pitchFamily="49" charset="-122"/>
              </a:rPr>
              <a:t>100</a:t>
            </a:r>
          </a:p>
          <a:p>
            <a:r>
              <a:rPr lang="en-US" altLang="zh-CN" sz="1600" dirty="0">
                <a:latin typeface="楷体" panose="02010609060101010101" pitchFamily="49" charset="-122"/>
                <a:ea typeface="楷体" panose="02010609060101010101" pitchFamily="49" charset="-122"/>
              </a:rPr>
              <a:t>w=100.0</a:t>
            </a:r>
          </a:p>
          <a:p>
            <a:r>
              <a:rPr lang="zh-CN" altLang="en-US" sz="1600" dirty="0">
                <a:latin typeface="楷体" panose="02010609060101010101" pitchFamily="49" charset="-122"/>
                <a:ea typeface="楷体" panose="02010609060101010101" pitchFamily="49" charset="-122"/>
              </a:rPr>
              <a:t>圆的半径：</a:t>
            </a:r>
            <a:r>
              <a:rPr lang="en-US" altLang="zh-CN" sz="1600" dirty="0">
                <a:latin typeface="楷体" panose="02010609060101010101" pitchFamily="49" charset="-122"/>
                <a:ea typeface="楷体" panose="02010609060101010101" pitchFamily="49" charset="-122"/>
              </a:rPr>
              <a:t>121.709</a:t>
            </a:r>
            <a:endParaRPr lang="zh-CN" altLang="en-US"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401351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5.</a:t>
            </a:r>
            <a:r>
              <a:rPr lang="zh-CN" altLang="en-US" dirty="0" smtClean="0"/>
              <a:t>对象的组合</a:t>
            </a:r>
            <a:endParaRPr lang="zh-CN" altLang="en-US" dirty="0"/>
          </a:p>
        </p:txBody>
      </p:sp>
      <p:sp>
        <p:nvSpPr>
          <p:cNvPr id="14" name="矩形 13">
            <a:extLst>
              <a:ext uri="{FF2B5EF4-FFF2-40B4-BE49-F238E27FC236}">
                <a16:creationId xmlns:a16="http://schemas.microsoft.com/office/drawing/2014/main" xmlns="" id="{05BC26FA-78E6-467A-A967-B595E6DEFC44}"/>
              </a:ext>
            </a:extLst>
          </p:cNvPr>
          <p:cNvSpPr/>
          <p:nvPr/>
        </p:nvSpPr>
        <p:spPr>
          <a:xfrm>
            <a:off x="264422" y="145596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、关联关系及关联关系的</a:t>
            </a:r>
            <a:r>
              <a:rPr lang="en-US" altLang="zh-CN" sz="2800" dirty="0" smtClean="0">
                <a:latin typeface="楷体" panose="02010609060101010101" pitchFamily="49" charset="-122"/>
                <a:ea typeface="楷体" panose="02010609060101010101" pitchFamily="49" charset="-122"/>
              </a:rPr>
              <a:t>UML</a:t>
            </a:r>
            <a:r>
              <a:rPr lang="zh-CN" altLang="en-US" sz="2800" dirty="0" smtClean="0">
                <a:latin typeface="楷体" panose="02010609060101010101" pitchFamily="49" charset="-122"/>
                <a:ea typeface="楷体" panose="02010609060101010101" pitchFamily="49" charset="-122"/>
              </a:rPr>
              <a:t>图</a:t>
            </a:r>
            <a:endParaRPr lang="zh-CN" altLang="en-US" sz="2800" dirty="0">
              <a:latin typeface="楷体" panose="02010609060101010101" pitchFamily="49" charset="-122"/>
              <a:ea typeface="楷体" panose="02010609060101010101" pitchFamily="49" charset="-122"/>
            </a:endParaRPr>
          </a:p>
        </p:txBody>
      </p:sp>
      <p:sp>
        <p:nvSpPr>
          <p:cNvPr id="15" name="矩形 14"/>
          <p:cNvSpPr/>
          <p:nvPr/>
        </p:nvSpPr>
        <p:spPr>
          <a:xfrm>
            <a:off x="381964" y="2195176"/>
            <a:ext cx="8455942"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如果</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类中成员变量是用</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类声明的对象，那么</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的关系是关联关系，称</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关联与</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或</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组合了</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2771631596"/>
              </p:ext>
            </p:extLst>
          </p:nvPr>
        </p:nvGraphicFramePr>
        <p:xfrm>
          <a:off x="549797" y="3532207"/>
          <a:ext cx="4495800" cy="2057400"/>
        </p:xfrm>
        <a:graphic>
          <a:graphicData uri="http://schemas.openxmlformats.org/presentationml/2006/ole">
            <p:oleObj spid="_x0000_s3087" name="位图图像" r:id="rId4" imgW="2838846" imgH="1171429" progId="PBrush">
              <p:embed/>
            </p:oleObj>
          </a:graphicData>
        </a:graphic>
      </p:graphicFrame>
      <p:sp>
        <p:nvSpPr>
          <p:cNvPr id="16" name="矩形 15"/>
          <p:cNvSpPr/>
          <p:nvPr/>
        </p:nvSpPr>
        <p:spPr>
          <a:xfrm>
            <a:off x="5318698" y="3699727"/>
            <a:ext cx="3519208"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en-US" altLang="zh-CN" sz="2400" dirty="0" smtClean="0">
                <a:latin typeface="楷体" panose="02010609060101010101" pitchFamily="49" charset="-122"/>
                <a:ea typeface="楷体" panose="02010609060101010101" pitchFamily="49" charset="-122"/>
              </a:rPr>
              <a:t>UML</a:t>
            </a:r>
            <a:r>
              <a:rPr lang="zh-CN" altLang="en-US" sz="2400" dirty="0" smtClean="0">
                <a:latin typeface="楷体" panose="02010609060101010101" pitchFamily="49" charset="-122"/>
                <a:ea typeface="楷体" panose="02010609060101010101" pitchFamily="49" charset="-122"/>
              </a:rPr>
              <a:t>图：</a:t>
            </a:r>
            <a:endParaRPr lang="en-US" altLang="zh-CN" sz="2400" dirty="0" smtClean="0">
              <a:latin typeface="楷体" panose="02010609060101010101" pitchFamily="49" charset="-122"/>
              <a:ea typeface="楷体" panose="02010609060101010101" pitchFamily="49" charset="-122"/>
            </a:endParaRPr>
          </a:p>
          <a:p>
            <a:pPr indent="457200"/>
            <a:r>
              <a:rPr lang="zh-CN" altLang="en-US" sz="2400" dirty="0" smtClean="0">
                <a:latin typeface="楷体" panose="02010609060101010101" pitchFamily="49" charset="-122"/>
                <a:ea typeface="楷体" panose="02010609060101010101" pitchFamily="49" charset="-122"/>
              </a:rPr>
              <a:t>通过使用一个带箭头的实线，将两个类相连，方向为由</a:t>
            </a:r>
            <a:r>
              <a:rPr lang="en-US" altLang="zh-CN" sz="2400" dirty="0" smtClean="0">
                <a:latin typeface="楷体" panose="02010609060101010101" pitchFamily="49" charset="-122"/>
                <a:ea typeface="楷体" panose="02010609060101010101" pitchFamily="49" charset="-122"/>
              </a:rPr>
              <a:t>A</a:t>
            </a:r>
            <a:r>
              <a:rPr lang="zh-CN" altLang="en-US" sz="2400" dirty="0" smtClean="0">
                <a:latin typeface="楷体" panose="02010609060101010101" pitchFamily="49" charset="-122"/>
                <a:ea typeface="楷体" panose="02010609060101010101" pitchFamily="49" charset="-122"/>
              </a:rPr>
              <a:t>指向</a:t>
            </a:r>
            <a:r>
              <a:rPr lang="en-US" altLang="zh-CN" sz="2400" dirty="0" smtClean="0">
                <a:latin typeface="楷体" panose="02010609060101010101" pitchFamily="49" charset="-122"/>
                <a:ea typeface="楷体" panose="02010609060101010101" pitchFamily="49" charset="-122"/>
              </a:rPr>
              <a:t>B</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17931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5.</a:t>
            </a:r>
            <a:r>
              <a:rPr lang="zh-CN" altLang="en-US" dirty="0" smtClean="0"/>
              <a:t>对象的组合</a:t>
            </a:r>
            <a:endParaRPr lang="zh-CN" altLang="en-US" dirty="0"/>
          </a:p>
        </p:txBody>
      </p:sp>
      <p:sp>
        <p:nvSpPr>
          <p:cNvPr id="14" name="矩形 13">
            <a:extLst>
              <a:ext uri="{FF2B5EF4-FFF2-40B4-BE49-F238E27FC236}">
                <a16:creationId xmlns:a16="http://schemas.microsoft.com/office/drawing/2014/main" xmlns="" id="{05BC26FA-78E6-467A-A967-B595E6DEFC44}"/>
              </a:ext>
            </a:extLst>
          </p:cNvPr>
          <p:cNvSpPr/>
          <p:nvPr/>
        </p:nvSpPr>
        <p:spPr>
          <a:xfrm>
            <a:off x="264422" y="145596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、依赖关系及依赖关系的</a:t>
            </a:r>
            <a:r>
              <a:rPr lang="en-US" altLang="zh-CN" sz="2800" dirty="0" smtClean="0">
                <a:latin typeface="楷体" panose="02010609060101010101" pitchFamily="49" charset="-122"/>
                <a:ea typeface="楷体" panose="02010609060101010101" pitchFamily="49" charset="-122"/>
              </a:rPr>
              <a:t>UML</a:t>
            </a:r>
            <a:r>
              <a:rPr lang="zh-CN" altLang="en-US" sz="2800" dirty="0" smtClean="0">
                <a:latin typeface="楷体" panose="02010609060101010101" pitchFamily="49" charset="-122"/>
                <a:ea typeface="楷体" panose="02010609060101010101" pitchFamily="49" charset="-122"/>
              </a:rPr>
              <a:t>图</a:t>
            </a:r>
            <a:endParaRPr lang="zh-CN" altLang="en-US" sz="2800" dirty="0">
              <a:latin typeface="楷体" panose="02010609060101010101" pitchFamily="49" charset="-122"/>
              <a:ea typeface="楷体" panose="02010609060101010101" pitchFamily="49" charset="-122"/>
            </a:endParaRPr>
          </a:p>
        </p:txBody>
      </p:sp>
      <p:sp>
        <p:nvSpPr>
          <p:cNvPr id="15" name="矩形 14"/>
          <p:cNvSpPr/>
          <p:nvPr/>
        </p:nvSpPr>
        <p:spPr>
          <a:xfrm>
            <a:off x="381964" y="2195176"/>
            <a:ext cx="8455942" cy="138499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如果</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中的某个方法的参数用的是</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类声明的对象，或者，某个方法的返回的数据类型，是</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类的对象，那么</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是依赖关系，称</a:t>
            </a:r>
            <a:r>
              <a:rPr lang="en-US" altLang="zh-CN" sz="2800" dirty="0" smtClean="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依赖于</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16" name="矩形 15"/>
          <p:cNvSpPr/>
          <p:nvPr/>
        </p:nvSpPr>
        <p:spPr>
          <a:xfrm>
            <a:off x="4971458" y="3989094"/>
            <a:ext cx="3519208"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en-US" altLang="zh-CN" sz="2400" dirty="0" smtClean="0">
                <a:latin typeface="楷体" panose="02010609060101010101" pitchFamily="49" charset="-122"/>
                <a:ea typeface="楷体" panose="02010609060101010101" pitchFamily="49" charset="-122"/>
              </a:rPr>
              <a:t>UML</a:t>
            </a:r>
            <a:r>
              <a:rPr lang="zh-CN" altLang="en-US" sz="2400" dirty="0" smtClean="0">
                <a:latin typeface="楷体" panose="02010609060101010101" pitchFamily="49" charset="-122"/>
                <a:ea typeface="楷体" panose="02010609060101010101" pitchFamily="49" charset="-122"/>
              </a:rPr>
              <a:t>图：</a:t>
            </a:r>
            <a:endParaRPr lang="en-US" altLang="zh-CN" sz="2400" dirty="0" smtClean="0">
              <a:latin typeface="楷体" panose="02010609060101010101" pitchFamily="49" charset="-122"/>
              <a:ea typeface="楷体" panose="02010609060101010101" pitchFamily="49" charset="-122"/>
            </a:endParaRPr>
          </a:p>
          <a:p>
            <a:pPr indent="457200"/>
            <a:r>
              <a:rPr lang="zh-CN" altLang="en-US" sz="2400" dirty="0" smtClean="0">
                <a:latin typeface="楷体" panose="02010609060101010101" pitchFamily="49" charset="-122"/>
                <a:ea typeface="楷体" panose="02010609060101010101" pitchFamily="49" charset="-122"/>
              </a:rPr>
              <a:t>通过使用一个带箭头的虚线，将两个类相连，方向仍为由</a:t>
            </a:r>
            <a:r>
              <a:rPr lang="en-US" altLang="zh-CN" sz="2400" dirty="0" smtClean="0">
                <a:latin typeface="楷体" panose="02010609060101010101" pitchFamily="49" charset="-122"/>
                <a:ea typeface="楷体" panose="02010609060101010101" pitchFamily="49" charset="-122"/>
              </a:rPr>
              <a:t>A</a:t>
            </a:r>
            <a:r>
              <a:rPr lang="zh-CN" altLang="en-US" sz="2400" dirty="0" smtClean="0">
                <a:latin typeface="楷体" panose="02010609060101010101" pitchFamily="49" charset="-122"/>
                <a:ea typeface="楷体" panose="02010609060101010101" pitchFamily="49" charset="-122"/>
              </a:rPr>
              <a:t>指向</a:t>
            </a:r>
            <a:r>
              <a:rPr lang="en-US" altLang="zh-CN" sz="2400" dirty="0" smtClean="0">
                <a:latin typeface="楷体" panose="02010609060101010101" pitchFamily="49" charset="-122"/>
                <a:ea typeface="楷体" panose="02010609060101010101" pitchFamily="49" charset="-122"/>
              </a:rPr>
              <a:t>B</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960120338"/>
              </p:ext>
            </p:extLst>
          </p:nvPr>
        </p:nvGraphicFramePr>
        <p:xfrm>
          <a:off x="517002" y="3699727"/>
          <a:ext cx="4267200" cy="2209800"/>
        </p:xfrm>
        <a:graphic>
          <a:graphicData uri="http://schemas.openxmlformats.org/presentationml/2006/ole">
            <p:oleObj spid="_x0000_s4111" name="位图图像" r:id="rId4" imgW="2933333" imgH="1295238" progId="PBrush">
              <p:embed/>
            </p:oleObj>
          </a:graphicData>
        </a:graphic>
      </p:graphicFrame>
    </p:spTree>
    <p:extLst>
      <p:ext uri="{BB962C8B-B14F-4D97-AF65-F5344CB8AC3E}">
        <p14:creationId xmlns:p14="http://schemas.microsoft.com/office/powerpoint/2010/main" xmlns="" val="418982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课程小结</a:t>
            </a:r>
            <a:endParaRPr lang="zh-CN" altLang="en-US" dirty="0"/>
          </a:p>
        </p:txBody>
      </p:sp>
      <p:sp>
        <p:nvSpPr>
          <p:cNvPr id="5" name="矩形 4"/>
          <p:cNvSpPr/>
          <p:nvPr/>
        </p:nvSpPr>
        <p:spPr>
          <a:xfrm>
            <a:off x="389610" y="1473765"/>
            <a:ext cx="8372426" cy="4062651"/>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、参数的传递</a:t>
            </a:r>
            <a:endParaRPr lang="en-US" altLang="zh-CN" sz="2800" dirty="0" smtClean="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）参数的传值机制（</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）基本类型的参数传递，不能高于参数本身的级别（</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）引用类型参数传递的是引用的拷贝，拥有相同引用，就具有相同的实体（</a:t>
            </a:r>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）可变参数</a:t>
            </a:r>
            <a:endParaRPr lang="en-US" altLang="zh-CN" sz="2400" dirty="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、类成员和实例成员</a:t>
            </a:r>
            <a:endParaRPr lang="en-US" altLang="zh-CN" sz="2800" dirty="0" smtClean="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）用</a:t>
            </a:r>
            <a:r>
              <a:rPr lang="en-US" altLang="zh-CN" sz="2400" dirty="0" smtClean="0">
                <a:latin typeface="楷体" panose="02010609060101010101" pitchFamily="49" charset="-122"/>
                <a:ea typeface="楷体" panose="02010609060101010101" pitchFamily="49" charset="-122"/>
              </a:rPr>
              <a:t>static</a:t>
            </a:r>
            <a:r>
              <a:rPr lang="zh-CN" altLang="en-US" sz="2400" dirty="0" smtClean="0">
                <a:latin typeface="楷体" panose="02010609060101010101" pitchFamily="49" charset="-122"/>
                <a:ea typeface="楷体" panose="02010609060101010101" pitchFamily="49" charset="-122"/>
              </a:rPr>
              <a:t>修饰的是类成员（</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）类成员的内存分配方式与实例成员不同（</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）类变量改变则都改变，实例变量改变，不影响其他对象使用（</a:t>
            </a:r>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）类方法中不能有实例变量和实例方法（</a:t>
            </a:r>
            <a:r>
              <a:rPr lang="en-US" altLang="zh-CN" sz="2400" dirty="0" smtClean="0">
                <a:latin typeface="楷体" panose="02010609060101010101" pitchFamily="49" charset="-122"/>
                <a:ea typeface="楷体" panose="02010609060101010101" pitchFamily="49" charset="-122"/>
              </a:rPr>
              <a:t>5</a:t>
            </a:r>
            <a:r>
              <a:rPr lang="zh-CN" altLang="en-US" sz="2400" dirty="0" smtClean="0">
                <a:latin typeface="楷体" panose="02010609060101010101" pitchFamily="49" charset="-122"/>
                <a:ea typeface="楷体" panose="02010609060101010101" pitchFamily="49" charset="-122"/>
              </a:rPr>
              <a:t>）类成员通过对象访问，实例成员可以通过对象访问，也可以直接通过类名访问</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6304538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课程小结</a:t>
            </a:r>
            <a:endParaRPr lang="zh-CN" altLang="en-US" dirty="0"/>
          </a:p>
        </p:txBody>
      </p:sp>
      <p:sp>
        <p:nvSpPr>
          <p:cNvPr id="5" name="矩形 4"/>
          <p:cNvSpPr/>
          <p:nvPr/>
        </p:nvSpPr>
        <p:spPr>
          <a:xfrm>
            <a:off x="389610" y="1473765"/>
            <a:ext cx="8372426" cy="4201150"/>
          </a:xfrm>
          <a:prstGeom prst="rect">
            <a:avLst/>
          </a:prstGeom>
        </p:spPr>
        <p:txBody>
          <a:bodyPr wrap="square">
            <a:spAutoFit/>
          </a:bodyPr>
          <a:lstStyle/>
          <a:p>
            <a:pPr marL="342900" indent="-342900">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this</a:t>
            </a:r>
            <a:r>
              <a:rPr lang="zh-CN" altLang="en-US" sz="2800" dirty="0" smtClean="0">
                <a:latin typeface="楷体" panose="02010609060101010101" pitchFamily="49" charset="-122"/>
                <a:ea typeface="楷体" panose="02010609060101010101" pitchFamily="49" charset="-122"/>
              </a:rPr>
              <a:t>关键字</a:t>
            </a:r>
            <a:endParaRPr lang="en-US" altLang="zh-CN" sz="2800" dirty="0" smtClean="0">
              <a:latin typeface="楷体" panose="02010609060101010101" pitchFamily="49" charset="-122"/>
              <a:ea typeface="楷体" panose="02010609060101010101" pitchFamily="49" charset="-122"/>
            </a:endParaRPr>
          </a:p>
          <a:p>
            <a:pPr lvl="1">
              <a:spcAft>
                <a:spcPts val="600"/>
              </a:spcAft>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this</a:t>
            </a:r>
            <a:r>
              <a:rPr lang="zh-CN" altLang="en-US" sz="2400" dirty="0" smtClean="0">
                <a:latin typeface="楷体" panose="02010609060101010101" pitchFamily="49" charset="-122"/>
                <a:ea typeface="楷体" panose="02010609060101010101" pitchFamily="49" charset="-122"/>
              </a:rPr>
              <a:t>是关于对象的，要有实体存在，不能用在类方法中（</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）通过</a:t>
            </a:r>
            <a:r>
              <a:rPr lang="en-US" altLang="zh-CN" sz="2400" dirty="0" smtClean="0">
                <a:latin typeface="楷体" panose="02010609060101010101" pitchFamily="49" charset="-122"/>
                <a:ea typeface="楷体" panose="02010609060101010101" pitchFamily="49" charset="-122"/>
              </a:rPr>
              <a:t>this</a:t>
            </a:r>
            <a:r>
              <a:rPr lang="zh-CN" altLang="en-US" sz="2400" dirty="0" smtClean="0">
                <a:latin typeface="楷体" panose="02010609060101010101" pitchFamily="49" charset="-122"/>
                <a:ea typeface="楷体" panose="02010609060101010101" pitchFamily="49" charset="-122"/>
              </a:rPr>
              <a:t>访问类的成员（</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）有两种情况不能省略</a:t>
            </a:r>
            <a:r>
              <a:rPr lang="en-US" altLang="zh-CN" sz="2400" dirty="0" smtClean="0">
                <a:latin typeface="楷体" panose="02010609060101010101" pitchFamily="49" charset="-122"/>
                <a:ea typeface="楷体" panose="02010609060101010101" pitchFamily="49" charset="-122"/>
              </a:rPr>
              <a:t>this</a:t>
            </a:r>
          </a:p>
          <a:p>
            <a:pPr marL="342900" lvl="1"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、方法的重载</a:t>
            </a:r>
            <a:endParaRPr lang="en-US" altLang="zh-CN" sz="2800" dirty="0" smtClean="0">
              <a:latin typeface="楷体" panose="02010609060101010101" pitchFamily="49" charset="-122"/>
              <a:ea typeface="楷体" panose="02010609060101010101" pitchFamily="49" charset="-122"/>
            </a:endParaRPr>
          </a:p>
          <a:p>
            <a:pPr lvl="1">
              <a:spcAft>
                <a:spcPts val="600"/>
              </a:spcAft>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）什么是方法的重载（</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）重载的条件是类名一样，但参数不一样，返回值和参数的名字都不参与比较</a:t>
            </a:r>
            <a:endParaRPr lang="en-US" altLang="zh-CN" sz="2400" dirty="0">
              <a:latin typeface="楷体" panose="02010609060101010101" pitchFamily="49" charset="-122"/>
              <a:ea typeface="楷体" panose="02010609060101010101" pitchFamily="49" charset="-122"/>
            </a:endParaRPr>
          </a:p>
          <a:p>
            <a:pPr marL="342900" lvl="1" indent="-342900">
              <a:spcBef>
                <a:spcPts val="6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5</a:t>
            </a:r>
            <a:r>
              <a:rPr lang="zh-CN" altLang="en-US" sz="2800" dirty="0" smtClean="0">
                <a:latin typeface="楷体" panose="02010609060101010101" pitchFamily="49" charset="-122"/>
                <a:ea typeface="楷体" panose="02010609060101010101" pitchFamily="49" charset="-122"/>
              </a:rPr>
              <a:t>、对象的组合</a:t>
            </a:r>
            <a:endParaRPr lang="en-US" altLang="zh-CN" sz="2400" dirty="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）什么是对象的组合，在对象当中还有其他的对象</a:t>
            </a:r>
            <a:endParaRPr lang="en-US" altLang="zh-CN" sz="2400" dirty="0" smtClean="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）关联关系和依赖关系</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466900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49166" y="1386511"/>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、基本类型的传值</a:t>
            </a:r>
            <a:endParaRPr lang="zh-CN" altLang="en-US" sz="2800" dirty="0">
              <a:latin typeface="楷体" panose="02010609060101010101" pitchFamily="49" charset="-122"/>
              <a:ea typeface="楷体" panose="02010609060101010101" pitchFamily="49" charset="-122"/>
            </a:endParaRPr>
          </a:p>
        </p:txBody>
      </p:sp>
      <p:sp>
        <p:nvSpPr>
          <p:cNvPr id="3" name="矩形 2"/>
          <p:cNvSpPr/>
          <p:nvPr/>
        </p:nvSpPr>
        <p:spPr>
          <a:xfrm>
            <a:off x="349166" y="1994701"/>
            <a:ext cx="8465127" cy="112646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对于基本数据类型的参数，向该参数传递的值的级别</a:t>
            </a:r>
            <a:r>
              <a:rPr lang="zh-CN" altLang="en-US" sz="2800" dirty="0" smtClean="0">
                <a:solidFill>
                  <a:srgbClr val="FF0000"/>
                </a:solidFill>
                <a:latin typeface="楷体" panose="02010609060101010101" pitchFamily="49" charset="-122"/>
                <a:ea typeface="楷体" panose="02010609060101010101" pitchFamily="49" charset="-122"/>
              </a:rPr>
              <a:t>不可以高于</a:t>
            </a:r>
            <a:r>
              <a:rPr lang="zh-CN" altLang="en-US" sz="2800" dirty="0" smtClean="0">
                <a:latin typeface="楷体" panose="02010609060101010101" pitchFamily="49" charset="-122"/>
                <a:ea typeface="楷体" panose="02010609060101010101" pitchFamily="49" charset="-122"/>
              </a:rPr>
              <a:t>该参数的级别。</a:t>
            </a:r>
            <a:endParaRPr lang="en-US" altLang="zh-CN" sz="2800" dirty="0" smtClean="0">
              <a:latin typeface="楷体" panose="02010609060101010101" pitchFamily="49" charset="-122"/>
              <a:ea typeface="楷体" panose="02010609060101010101" pitchFamily="49" charset="-122"/>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83210" y="3125101"/>
            <a:ext cx="4482056" cy="2592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1883" y="3125101"/>
            <a:ext cx="3310359" cy="32525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4921062" y="5376458"/>
            <a:ext cx="3819646" cy="13542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楷体" panose="02010609060101010101" pitchFamily="49" charset="-122"/>
                <a:ea typeface="楷体" panose="02010609060101010101" pitchFamily="49" charset="-122"/>
              </a:rPr>
              <a:t>圆的半径：</a:t>
            </a:r>
            <a:r>
              <a:rPr lang="en-US" altLang="zh-CN" sz="1600" dirty="0">
                <a:latin typeface="楷体" panose="02010609060101010101" pitchFamily="49" charset="-122"/>
                <a:ea typeface="楷体" panose="02010609060101010101" pitchFamily="49" charset="-122"/>
              </a:rPr>
              <a:t>121.0</a:t>
            </a:r>
          </a:p>
          <a:p>
            <a:r>
              <a:rPr lang="zh-CN" altLang="en-US" sz="1600" dirty="0">
                <a:latin typeface="楷体" panose="02010609060101010101" pitchFamily="49" charset="-122"/>
                <a:ea typeface="楷体" panose="02010609060101010101" pitchFamily="49" charset="-122"/>
              </a:rPr>
              <a:t>圆的面积：</a:t>
            </a:r>
            <a:r>
              <a:rPr lang="en-US" altLang="zh-CN" sz="1600" dirty="0">
                <a:latin typeface="楷体" panose="02010609060101010101" pitchFamily="49" charset="-122"/>
                <a:ea typeface="楷体" panose="02010609060101010101" pitchFamily="49" charset="-122"/>
              </a:rPr>
              <a:t>45972.74</a:t>
            </a:r>
          </a:p>
          <a:p>
            <a:r>
              <a:rPr lang="zh-CN" altLang="en-US" sz="1600" dirty="0">
                <a:latin typeface="楷体" panose="02010609060101010101" pitchFamily="49" charset="-122"/>
                <a:ea typeface="楷体" panose="02010609060101010101" pitchFamily="49" charset="-122"/>
              </a:rPr>
              <a:t>更改向方法参数</a:t>
            </a:r>
            <a:r>
              <a:rPr lang="en-US" altLang="zh-CN" sz="1600" dirty="0">
                <a:latin typeface="楷体" panose="02010609060101010101" pitchFamily="49" charset="-122"/>
                <a:ea typeface="楷体" panose="02010609060101010101" pitchFamily="49" charset="-122"/>
              </a:rPr>
              <a:t>r</a:t>
            </a:r>
            <a:r>
              <a:rPr lang="zh-CN" altLang="en-US" sz="1600" dirty="0">
                <a:latin typeface="楷体" panose="02010609060101010101" pitchFamily="49" charset="-122"/>
                <a:ea typeface="楷体" panose="02010609060101010101" pitchFamily="49" charset="-122"/>
              </a:rPr>
              <a:t>传递值的</a:t>
            </a:r>
            <a:r>
              <a:rPr lang="en-US" altLang="zh-CN" sz="1600" dirty="0">
                <a:latin typeface="楷体" panose="02010609060101010101" pitchFamily="49" charset="-122"/>
                <a:ea typeface="楷体" panose="02010609060101010101" pitchFamily="49" charset="-122"/>
              </a:rPr>
              <a:t>w</a:t>
            </a:r>
            <a:r>
              <a:rPr lang="zh-CN" altLang="en-US" sz="1600" dirty="0">
                <a:latin typeface="楷体" panose="02010609060101010101" pitchFamily="49" charset="-122"/>
                <a:ea typeface="楷体" panose="02010609060101010101" pitchFamily="49" charset="-122"/>
              </a:rPr>
              <a:t>的值为</a:t>
            </a:r>
            <a:r>
              <a:rPr lang="en-US" altLang="zh-CN" sz="1600" dirty="0">
                <a:latin typeface="楷体" panose="02010609060101010101" pitchFamily="49" charset="-122"/>
                <a:ea typeface="楷体" panose="02010609060101010101" pitchFamily="49" charset="-122"/>
              </a:rPr>
              <a:t>100</a:t>
            </a:r>
          </a:p>
          <a:p>
            <a:r>
              <a:rPr lang="en-US" altLang="zh-CN" sz="1600" dirty="0">
                <a:latin typeface="楷体" panose="02010609060101010101" pitchFamily="49" charset="-122"/>
                <a:ea typeface="楷体" panose="02010609060101010101" pitchFamily="49" charset="-122"/>
              </a:rPr>
              <a:t>w=100</a:t>
            </a:r>
          </a:p>
          <a:p>
            <a:r>
              <a:rPr lang="zh-CN" altLang="en-US" sz="1600" dirty="0">
                <a:latin typeface="楷体" panose="02010609060101010101" pitchFamily="49" charset="-122"/>
                <a:ea typeface="楷体" panose="02010609060101010101" pitchFamily="49" charset="-122"/>
              </a:rPr>
              <a:t>圆的半径：</a:t>
            </a:r>
            <a:r>
              <a:rPr lang="en-US" altLang="zh-CN" sz="1600" dirty="0">
                <a:latin typeface="楷体" panose="02010609060101010101" pitchFamily="49" charset="-122"/>
                <a:ea typeface="楷体" panose="02010609060101010101" pitchFamily="49" charset="-122"/>
              </a:rPr>
              <a:t>121.0</a:t>
            </a:r>
          </a:p>
        </p:txBody>
      </p:sp>
    </p:spTree>
    <p:extLst>
      <p:ext uri="{BB962C8B-B14F-4D97-AF65-F5344CB8AC3E}">
        <p14:creationId xmlns:p14="http://schemas.microsoft.com/office/powerpoint/2010/main" xmlns="" val="1179347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、引用类型的传值</a:t>
            </a:r>
            <a:endParaRPr lang="zh-CN" altLang="en-US" sz="2800" dirty="0">
              <a:latin typeface="楷体" panose="02010609060101010101" pitchFamily="49" charset="-122"/>
              <a:ea typeface="楷体" panose="02010609060101010101" pitchFamily="49" charset="-122"/>
            </a:endParaRPr>
          </a:p>
        </p:txBody>
      </p:sp>
      <p:sp>
        <p:nvSpPr>
          <p:cNvPr id="3" name="矩形 2"/>
          <p:cNvSpPr/>
          <p:nvPr/>
        </p:nvSpPr>
        <p:spPr>
          <a:xfrm>
            <a:off x="310897" y="2205335"/>
            <a:ext cx="8465127" cy="371178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当参数是引用类型时，“传值”传递的是变量中存放的“引用”，而不是变量所引用的实体</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对于两个相同类型的引用变量，如果具有同样的引用，就会具有同样的实体，因此，如果改变参数变量引用的实体，就会导致原变量的实体发生同样的变化。</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但是，因为</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是传值机制，如果改变的是参数中存放的引用，不会影响向其传值的变量中存放的引用。</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70861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、引用类型的传值</a:t>
            </a:r>
            <a:endParaRPr lang="zh-CN" altLang="en-US" sz="2800" dirty="0">
              <a:latin typeface="楷体" panose="02010609060101010101" pitchFamily="49" charset="-122"/>
              <a:ea typeface="楷体" panose="02010609060101010101" pitchFamily="49" charset="-122"/>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0172" y="2389910"/>
            <a:ext cx="3429826" cy="3221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23893" y="2291194"/>
            <a:ext cx="4341234" cy="38602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159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参数的传值</a:t>
            </a:r>
            <a:endParaRPr lang="zh-CN" altLang="en-US" dirty="0"/>
          </a:p>
        </p:txBody>
      </p:sp>
      <p:sp>
        <p:nvSpPr>
          <p:cNvPr id="6" name="矩形 5">
            <a:extLst>
              <a:ext uri="{FF2B5EF4-FFF2-40B4-BE49-F238E27FC236}">
                <a16:creationId xmlns:a16="http://schemas.microsoft.com/office/drawing/2014/main" xmlns="" id="{05BC26FA-78E6-467A-A967-B595E6DEFC44}"/>
              </a:ext>
            </a:extLst>
          </p:cNvPr>
          <p:cNvSpPr/>
          <p:nvPr/>
        </p:nvSpPr>
        <p:spPr>
          <a:xfrm>
            <a:off x="380172" y="1525415"/>
            <a:ext cx="8403117"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、引用类型的传值</a:t>
            </a:r>
            <a:endParaRPr lang="zh-CN" altLang="en-US" sz="2800" dirty="0">
              <a:latin typeface="楷体" panose="02010609060101010101" pitchFamily="49" charset="-122"/>
              <a:ea typeface="楷体" panose="02010609060101010101" pitchFamily="49" charset="-122"/>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413" y="2204175"/>
            <a:ext cx="5209150" cy="21322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0209" y="4641273"/>
            <a:ext cx="4201558" cy="17458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75563" y="1787025"/>
            <a:ext cx="3407725" cy="47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 name="直接连接符 2"/>
          <p:cNvCxnSpPr/>
          <p:nvPr/>
        </p:nvCxnSpPr>
        <p:spPr bwMode="auto">
          <a:xfrm flipV="1">
            <a:off x="5375563" y="2452255"/>
            <a:ext cx="3407726" cy="1385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xmlns="" val="905457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nsdrops_II">
  <a:themeElements>
    <a:clrScheme name="绿色">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rainsdrops_I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rainsdrops_II</Template>
  <TotalTime>13667</TotalTime>
  <Words>4628</Words>
  <Application>Microsoft Office PowerPoint</Application>
  <PresentationFormat>全屏显示(4:3)</PresentationFormat>
  <Paragraphs>499</Paragraphs>
  <Slides>53</Slides>
  <Notes>53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rainsdrops_II</vt:lpstr>
      <vt:lpstr>位图图像</vt:lpstr>
      <vt:lpstr>幻灯片 1</vt:lpstr>
      <vt:lpstr>课程要求</vt:lpstr>
      <vt:lpstr>幻灯片 3</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 1. 参数的传值</vt:lpstr>
      <vt:lpstr>幻灯片 19</vt:lpstr>
      <vt:lpstr>2.实例成员和类成员</vt:lpstr>
      <vt:lpstr>2.实例成员和类成员</vt:lpstr>
      <vt:lpstr>2.实例成员和类成员</vt:lpstr>
      <vt:lpstr>2.实例成员和类成员</vt:lpstr>
      <vt:lpstr>2.实例成员和类成员</vt:lpstr>
      <vt:lpstr>2.实例成员和类成员</vt:lpstr>
      <vt:lpstr>2.实例成员和类成员</vt:lpstr>
      <vt:lpstr>2.实例成员和类成员</vt:lpstr>
      <vt:lpstr>2.实例成员和类成员</vt:lpstr>
      <vt:lpstr>2.实例成员和类成员</vt:lpstr>
      <vt:lpstr>2.实例成员和类成员</vt:lpstr>
      <vt:lpstr>2.实例成员和类成员</vt:lpstr>
      <vt:lpstr>幻灯片 32</vt:lpstr>
      <vt:lpstr>3.This关键字</vt:lpstr>
      <vt:lpstr>3.This关键字</vt:lpstr>
      <vt:lpstr>3.This关键字</vt:lpstr>
      <vt:lpstr>3.This关键字</vt:lpstr>
      <vt:lpstr>3.This关键字</vt:lpstr>
      <vt:lpstr>3.This关键字</vt:lpstr>
      <vt:lpstr>3.This关键字</vt:lpstr>
      <vt:lpstr>幻灯片 40</vt:lpstr>
      <vt:lpstr>4.方法的重载与多态</vt:lpstr>
      <vt:lpstr>4.方法的重载与多态</vt:lpstr>
      <vt:lpstr>4.方法的重载与多态</vt:lpstr>
      <vt:lpstr>幻灯片 44</vt:lpstr>
      <vt:lpstr>5.对象的组合</vt:lpstr>
      <vt:lpstr>5.对象的组合</vt:lpstr>
      <vt:lpstr>5.对象的组合</vt:lpstr>
      <vt:lpstr>5.对象的组合</vt:lpstr>
      <vt:lpstr>5.对象的组合</vt:lpstr>
      <vt:lpstr>5.对象的组合</vt:lpstr>
      <vt:lpstr>5.对象的组合</vt:lpstr>
      <vt:lpstr>课程小结</vt:lpstr>
      <vt:lpstr>课程小结</vt:lpstr>
    </vt:vector>
  </TitlesOfParts>
  <Company>sdibt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讲课</dc:title>
  <dc:creator>葛诗煜</dc:creator>
  <cp:lastModifiedBy>Administrator</cp:lastModifiedBy>
  <cp:revision>971</cp:revision>
  <dcterms:created xsi:type="dcterms:W3CDTF">2010-02-01T09:14:32Z</dcterms:created>
  <dcterms:modified xsi:type="dcterms:W3CDTF">2021-09-06T22:24:35Z</dcterms:modified>
</cp:coreProperties>
</file>