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5"/>
  </p:notesMasterIdLst>
  <p:handoutMasterIdLst>
    <p:handoutMasterId r:id="rId46"/>
  </p:handoutMasterIdLst>
  <p:sldIdLst>
    <p:sldId id="353" r:id="rId2"/>
    <p:sldId id="366" r:id="rId3"/>
    <p:sldId id="367" r:id="rId4"/>
    <p:sldId id="380" r:id="rId5"/>
    <p:sldId id="416" r:id="rId6"/>
    <p:sldId id="418" r:id="rId7"/>
    <p:sldId id="417" r:id="rId8"/>
    <p:sldId id="421" r:id="rId9"/>
    <p:sldId id="422" r:id="rId10"/>
    <p:sldId id="423" r:id="rId11"/>
    <p:sldId id="424" r:id="rId12"/>
    <p:sldId id="425" r:id="rId13"/>
    <p:sldId id="419" r:id="rId14"/>
    <p:sldId id="427" r:id="rId15"/>
    <p:sldId id="426" r:id="rId16"/>
    <p:sldId id="456" r:id="rId17"/>
    <p:sldId id="428" r:id="rId18"/>
    <p:sldId id="429" r:id="rId19"/>
    <p:sldId id="431" r:id="rId20"/>
    <p:sldId id="420" r:id="rId21"/>
    <p:sldId id="433" r:id="rId22"/>
    <p:sldId id="454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9" r:id="rId38"/>
    <p:sldId id="451" r:id="rId39"/>
    <p:sldId id="448" r:id="rId40"/>
    <p:sldId id="452" r:id="rId41"/>
    <p:sldId id="453" r:id="rId42"/>
    <p:sldId id="450" r:id="rId43"/>
    <p:sldId id="37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F6600"/>
    <a:srgbClr val="000099"/>
    <a:srgbClr val="0558FF"/>
    <a:srgbClr val="0000FF"/>
    <a:srgbClr val="9FDAFF"/>
    <a:srgbClr val="CCECFF"/>
    <a:srgbClr val="00FF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17" autoAdjust="0"/>
  </p:normalViewPr>
  <p:slideViewPr>
    <p:cSldViewPr snapToGrid="0">
      <p:cViewPr>
        <p:scale>
          <a:sx n="90" d="100"/>
          <a:sy n="90" d="100"/>
        </p:scale>
        <p:origin x="-224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97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503F888B-E886-4B7C-B9EB-91DABCAB75FB}" type="datetimeFigureOut">
              <a:rPr lang="zh-CN" altLang="en-US"/>
              <a:pPr>
                <a:defRPr/>
              </a:pPr>
              <a:t>2021-8-29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C36057A-7C1E-4E85-842E-9E2D9633A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819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60A33E64-031E-41EB-AA6F-4FC7D55586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61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85800" y="14478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2209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92C3D3-743E-46D5-9465-689DC0D8C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9" descr="index_r3_c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05376"/>
            <a:ext cx="9144000" cy="10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5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632A-DB9F-4FFB-A5D4-F14368A05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6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211C-4C65-4EA8-8696-E26F9A548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7786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B7AB-CE1C-4340-B4CE-38B9CA09D1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5785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29175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9730"/>
            <a:ext cx="9144000" cy="704126"/>
          </a:xfrm>
        </p:spPr>
        <p:txBody>
          <a:bodyPr/>
          <a:lstStyle>
            <a:lvl1pPr>
              <a:defRPr sz="3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93EF-33C5-46B4-A9C4-E224A2DEE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422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33C9-B260-424F-8060-E61CEE7826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D0405-5201-4042-B721-C89995B415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712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B5F-68DB-4E44-AB16-6A7CB1512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251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A8C1-A471-4168-85E7-6ACBBE60D6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322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F1F17-8F85-467A-9586-031F0079B6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87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A85-6DCD-46E5-9AB3-5283802089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83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BA2B-0CD3-43B1-BF37-573A4566B8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572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0" y="482600"/>
            <a:ext cx="9144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D4D88C9-938C-404B-8594-3C580268B4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25" name="Freeform 37"/>
          <p:cNvSpPr>
            <a:spLocks/>
          </p:cNvSpPr>
          <p:nvPr/>
        </p:nvSpPr>
        <p:spPr bwMode="ltGray">
          <a:xfrm>
            <a:off x="2438400" y="0"/>
            <a:ext cx="6705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" y="88"/>
              </a:cxn>
              <a:cxn ang="0">
                <a:pos x="4224" y="88"/>
              </a:cxn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30" name="Group 129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1674" y="3"/>
            <a:chExt cx="4001" cy="85"/>
          </a:xfrm>
        </p:grpSpPr>
        <p:sp>
          <p:nvSpPr>
            <p:cNvPr id="12375" name="Rectangle 87"/>
            <p:cNvSpPr>
              <a:spLocks noChangeArrowheads="1"/>
            </p:cNvSpPr>
            <p:nvPr userDrawn="1"/>
          </p:nvSpPr>
          <p:spPr bwMode="black">
            <a:xfrm>
              <a:off x="16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8" name="Rectangle 100"/>
            <p:cNvSpPr>
              <a:spLocks noChangeArrowheads="1"/>
            </p:cNvSpPr>
            <p:nvPr userDrawn="1"/>
          </p:nvSpPr>
          <p:spPr bwMode="black">
            <a:xfrm>
              <a:off x="18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9" name="Rectangle 101"/>
            <p:cNvSpPr>
              <a:spLocks noChangeArrowheads="1"/>
            </p:cNvSpPr>
            <p:nvPr userDrawn="1"/>
          </p:nvSpPr>
          <p:spPr bwMode="black">
            <a:xfrm>
              <a:off x="19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0" name="Rectangle 102"/>
            <p:cNvSpPr>
              <a:spLocks noChangeArrowheads="1"/>
            </p:cNvSpPr>
            <p:nvPr userDrawn="1"/>
          </p:nvSpPr>
          <p:spPr bwMode="black">
            <a:xfrm>
              <a:off x="20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1" name="Rectangle 103"/>
            <p:cNvSpPr>
              <a:spLocks noChangeArrowheads="1"/>
            </p:cNvSpPr>
            <p:nvPr userDrawn="1"/>
          </p:nvSpPr>
          <p:spPr bwMode="black">
            <a:xfrm>
              <a:off x="22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2" name="Rectangle 104"/>
            <p:cNvSpPr>
              <a:spLocks noChangeArrowheads="1"/>
            </p:cNvSpPr>
            <p:nvPr userDrawn="1"/>
          </p:nvSpPr>
          <p:spPr bwMode="black">
            <a:xfrm>
              <a:off x="235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3" name="Rectangle 105"/>
            <p:cNvSpPr>
              <a:spLocks noChangeArrowheads="1"/>
            </p:cNvSpPr>
            <p:nvPr userDrawn="1"/>
          </p:nvSpPr>
          <p:spPr bwMode="black">
            <a:xfrm>
              <a:off x="249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4" name="Rectangle 106"/>
            <p:cNvSpPr>
              <a:spLocks noChangeArrowheads="1"/>
            </p:cNvSpPr>
            <p:nvPr userDrawn="1"/>
          </p:nvSpPr>
          <p:spPr bwMode="black">
            <a:xfrm>
              <a:off x="262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5" name="Rectangle 107"/>
            <p:cNvSpPr>
              <a:spLocks noChangeArrowheads="1"/>
            </p:cNvSpPr>
            <p:nvPr userDrawn="1"/>
          </p:nvSpPr>
          <p:spPr bwMode="black">
            <a:xfrm>
              <a:off x="276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6" name="Rectangle 108"/>
            <p:cNvSpPr>
              <a:spLocks noChangeArrowheads="1"/>
            </p:cNvSpPr>
            <p:nvPr userDrawn="1"/>
          </p:nvSpPr>
          <p:spPr bwMode="black">
            <a:xfrm>
              <a:off x="289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7" name="Rectangle 109"/>
            <p:cNvSpPr>
              <a:spLocks noChangeArrowheads="1"/>
            </p:cNvSpPr>
            <p:nvPr userDrawn="1"/>
          </p:nvSpPr>
          <p:spPr bwMode="black">
            <a:xfrm>
              <a:off x="303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8" name="Rectangle 110"/>
            <p:cNvSpPr>
              <a:spLocks noChangeArrowheads="1"/>
            </p:cNvSpPr>
            <p:nvPr userDrawn="1"/>
          </p:nvSpPr>
          <p:spPr bwMode="black">
            <a:xfrm>
              <a:off x="317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9" name="Rectangle 111"/>
            <p:cNvSpPr>
              <a:spLocks noChangeArrowheads="1"/>
            </p:cNvSpPr>
            <p:nvPr userDrawn="1"/>
          </p:nvSpPr>
          <p:spPr bwMode="black">
            <a:xfrm>
              <a:off x="330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0" name="Rectangle 112"/>
            <p:cNvSpPr>
              <a:spLocks noChangeArrowheads="1"/>
            </p:cNvSpPr>
            <p:nvPr userDrawn="1"/>
          </p:nvSpPr>
          <p:spPr bwMode="black">
            <a:xfrm>
              <a:off x="344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1" name="Rectangle 113"/>
            <p:cNvSpPr>
              <a:spLocks noChangeArrowheads="1"/>
            </p:cNvSpPr>
            <p:nvPr userDrawn="1"/>
          </p:nvSpPr>
          <p:spPr bwMode="black">
            <a:xfrm>
              <a:off x="357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2" name="Rectangle 114"/>
            <p:cNvSpPr>
              <a:spLocks noChangeArrowheads="1"/>
            </p:cNvSpPr>
            <p:nvPr userDrawn="1"/>
          </p:nvSpPr>
          <p:spPr bwMode="black">
            <a:xfrm>
              <a:off x="371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3" name="Rectangle 115"/>
            <p:cNvSpPr>
              <a:spLocks noChangeArrowheads="1"/>
            </p:cNvSpPr>
            <p:nvPr userDrawn="1"/>
          </p:nvSpPr>
          <p:spPr bwMode="black">
            <a:xfrm>
              <a:off x="385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4" name="Rectangle 116"/>
            <p:cNvSpPr>
              <a:spLocks noChangeArrowheads="1"/>
            </p:cNvSpPr>
            <p:nvPr userDrawn="1"/>
          </p:nvSpPr>
          <p:spPr bwMode="black">
            <a:xfrm>
              <a:off x="398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5" name="Rectangle 117"/>
            <p:cNvSpPr>
              <a:spLocks noChangeArrowheads="1"/>
            </p:cNvSpPr>
            <p:nvPr userDrawn="1"/>
          </p:nvSpPr>
          <p:spPr bwMode="black">
            <a:xfrm>
              <a:off x="412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6" name="Rectangle 118"/>
            <p:cNvSpPr>
              <a:spLocks noChangeArrowheads="1"/>
            </p:cNvSpPr>
            <p:nvPr userDrawn="1"/>
          </p:nvSpPr>
          <p:spPr bwMode="black">
            <a:xfrm>
              <a:off x="425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7" name="Rectangle 119"/>
            <p:cNvSpPr>
              <a:spLocks noChangeArrowheads="1"/>
            </p:cNvSpPr>
            <p:nvPr userDrawn="1"/>
          </p:nvSpPr>
          <p:spPr bwMode="black">
            <a:xfrm>
              <a:off x="439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8" name="Rectangle 120"/>
            <p:cNvSpPr>
              <a:spLocks noChangeArrowheads="1"/>
            </p:cNvSpPr>
            <p:nvPr userDrawn="1"/>
          </p:nvSpPr>
          <p:spPr bwMode="black">
            <a:xfrm>
              <a:off x="453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9" name="Rectangle 121"/>
            <p:cNvSpPr>
              <a:spLocks noChangeArrowheads="1"/>
            </p:cNvSpPr>
            <p:nvPr userDrawn="1"/>
          </p:nvSpPr>
          <p:spPr bwMode="black">
            <a:xfrm>
              <a:off x="466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0" name="Rectangle 122"/>
            <p:cNvSpPr>
              <a:spLocks noChangeArrowheads="1"/>
            </p:cNvSpPr>
            <p:nvPr userDrawn="1"/>
          </p:nvSpPr>
          <p:spPr bwMode="black">
            <a:xfrm>
              <a:off x="480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1" name="Rectangle 123"/>
            <p:cNvSpPr>
              <a:spLocks noChangeArrowheads="1"/>
            </p:cNvSpPr>
            <p:nvPr userDrawn="1"/>
          </p:nvSpPr>
          <p:spPr bwMode="black">
            <a:xfrm>
              <a:off x="493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2" name="Rectangle 124"/>
            <p:cNvSpPr>
              <a:spLocks noChangeArrowheads="1"/>
            </p:cNvSpPr>
            <p:nvPr userDrawn="1"/>
          </p:nvSpPr>
          <p:spPr bwMode="black">
            <a:xfrm>
              <a:off x="50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3" name="Rectangle 125"/>
            <p:cNvSpPr>
              <a:spLocks noChangeArrowheads="1"/>
            </p:cNvSpPr>
            <p:nvPr userDrawn="1"/>
          </p:nvSpPr>
          <p:spPr bwMode="black">
            <a:xfrm>
              <a:off x="52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4" name="Rectangle 126"/>
            <p:cNvSpPr>
              <a:spLocks noChangeArrowheads="1"/>
            </p:cNvSpPr>
            <p:nvPr userDrawn="1"/>
          </p:nvSpPr>
          <p:spPr bwMode="black">
            <a:xfrm>
              <a:off x="53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5" name="Rectangle 127"/>
            <p:cNvSpPr>
              <a:spLocks noChangeArrowheads="1"/>
            </p:cNvSpPr>
            <p:nvPr userDrawn="1"/>
          </p:nvSpPr>
          <p:spPr bwMode="black">
            <a:xfrm>
              <a:off x="54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6" name="Rectangle 128"/>
            <p:cNvSpPr>
              <a:spLocks noChangeArrowheads="1"/>
            </p:cNvSpPr>
            <p:nvPr userDrawn="1"/>
          </p:nvSpPr>
          <p:spPr bwMode="black">
            <a:xfrm>
              <a:off x="56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" name="直接连接符 40"/>
          <p:cNvCxnSpPr/>
          <p:nvPr userDrawn="1"/>
        </p:nvCxnSpPr>
        <p:spPr bwMode="auto">
          <a:xfrm>
            <a:off x="1092200" y="6364288"/>
            <a:ext cx="70104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70C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  <p:sldLayoutId id="2147483943" r:id="rId12"/>
    <p:sldLayoutId id="21474839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99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991" y="1385122"/>
            <a:ext cx="75052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应用程序的基本结构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293" y="4091706"/>
            <a:ext cx="750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余远 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15966588017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1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</a:t>
            </a:r>
            <a:r>
              <a:rPr lang="zh-CN" altLang="en-US" dirty="0"/>
              <a:t>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3997" y="2731421"/>
            <a:ext cx="7339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变量的声明：用来描述数据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方法：对类中声明的变量进行操作，刻画行为。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282" y="215493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类体由变量的声明和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方法组成：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546" y="3595076"/>
            <a:ext cx="6931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变量（成员变量）的声明；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方法声明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构造方法的声明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4044531" y="4558419"/>
            <a:ext cx="110206" cy="7440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8344" y="449779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2774" y="493441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语句（对成员变量和局部变量的操作）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61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55" y="4156405"/>
            <a:ext cx="4389987" cy="212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2540" y="2215590"/>
            <a:ext cx="6508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300"/>
              </a:spcAft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问题：抽象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出一个计算的圆面积的类；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6198" y="2925404"/>
            <a:ext cx="6617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变量：需要通过半径计算圆的面积；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计算圆的公式是：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πr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807029" y="4278086"/>
            <a:ext cx="3733800" cy="76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5633414" y="41542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类声明</a:t>
            </a:r>
            <a:endParaRPr lang="zh-CN" altLang="en-US" sz="2000" dirty="0"/>
          </a:p>
        </p:txBody>
      </p:sp>
      <p:cxnSp>
        <p:nvCxnSpPr>
          <p:cNvPr id="17" name="直接箭头连接符 16"/>
          <p:cNvCxnSpPr>
            <a:endCxn id="19" idx="1"/>
          </p:cNvCxnSpPr>
          <p:nvPr/>
        </p:nvCxnSpPr>
        <p:spPr bwMode="auto">
          <a:xfrm>
            <a:off x="2296886" y="4630539"/>
            <a:ext cx="42922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6589183" y="443048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域变量的声明</a:t>
            </a:r>
            <a:endParaRPr lang="zh-CN" altLang="en-US" sz="2000" dirty="0"/>
          </a:p>
        </p:txBody>
      </p:sp>
      <p:cxnSp>
        <p:nvCxnSpPr>
          <p:cNvPr id="20" name="直接箭头连接符 19"/>
          <p:cNvCxnSpPr>
            <a:endCxn id="22" idx="1"/>
          </p:cNvCxnSpPr>
          <p:nvPr/>
        </p:nvCxnSpPr>
        <p:spPr bwMode="auto">
          <a:xfrm>
            <a:off x="2492829" y="4920343"/>
            <a:ext cx="3777927" cy="99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270756" y="481970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方法的声明</a:t>
            </a:r>
            <a:endParaRPr lang="zh-CN" altLang="en-US" sz="2000" dirty="0"/>
          </a:p>
        </p:txBody>
      </p:sp>
      <p:cxnSp>
        <p:nvCxnSpPr>
          <p:cNvPr id="23" name="直接箭头连接符 22"/>
          <p:cNvCxnSpPr>
            <a:endCxn id="25" idx="1"/>
          </p:cNvCxnSpPr>
          <p:nvPr/>
        </p:nvCxnSpPr>
        <p:spPr bwMode="auto">
          <a:xfrm>
            <a:off x="2492829" y="5369555"/>
            <a:ext cx="37458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238708" y="51695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sz="20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673929" y="5671457"/>
            <a:ext cx="2443842" cy="119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6217521" y="559114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778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问题的提出：输出一个圆的面积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49766" y="2343671"/>
            <a:ext cx="8403117" cy="17312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解决问题的基本思路：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抽象出一个计算的圆面积的类；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当需要计算圆面积的时候，采用这个类进行实际的计算。</a:t>
            </a:r>
            <a:endParaRPr lang="zh-CN" altLang="en-US" sz="2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522790" y="4335926"/>
            <a:ext cx="7449525" cy="1331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实际的步骤：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、创建一个类；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、创建对象并使用对象。</a:t>
            </a:r>
            <a:endParaRPr lang="zh-CN" altLang="en-US" sz="2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5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、使用类创建对象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209" y="2544721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用类创建对象需要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个步骤：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519" y="3270906"/>
            <a:ext cx="661708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声明对象；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为对象分配（成员）变量。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2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、使用类创建对象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96123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）声明对象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70" y="2817231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类也是数据的一种类型，可以使用类，来声明一个变量，用类声明的变量成为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。一般格式：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3474" y="4612597"/>
            <a:ext cx="544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   Circle   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circleone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49770" y="5495387"/>
            <a:ext cx="832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此时，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circleone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仅为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空对象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，不能使用。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8197" y="3950802"/>
            <a:ext cx="3740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类的名字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对象的名字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17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、使用类创建对象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）为对象分配（成员）变量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736" y="2827727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运算符和类的构造方法为声明的对象分配变量。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849" y="3664765"/>
            <a:ext cx="4917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对象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= new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69" y="4439434"/>
            <a:ext cx="4389987" cy="212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273822" y="5036794"/>
            <a:ext cx="33906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Circle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circleone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Circleone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new Circle();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5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、使用类创建对象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）内存模型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826" y="2872697"/>
            <a:ext cx="8320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只有为对象分配变量，这样该对象才可以使用。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275" y="4651944"/>
            <a:ext cx="782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类声明变量之后，这个变量仅是一个空对象；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1276" y="5201593"/>
            <a:ext cx="83829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为对象分配变量之后，虚拟内存为类中声明的成员变量分配地址空间。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769" y="3579734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JVM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中的虚拟内存，有一套复杂的内存管理模式，简单的理解：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7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988" y="2238043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对象不仅能操作自己的变量改变状态，而且能够调用类中的方法产生一定的行为。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5502" y="3329250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通过使用运算符“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”，对象可以实现对自己变量的访问和方法的调用。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667" y="463696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操作变量：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2106" y="4636611"/>
            <a:ext cx="2458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667" y="5290103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调用类中的方法：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5997" y="5289749"/>
            <a:ext cx="2792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69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 </a:t>
            </a:r>
            <a:r>
              <a:rPr lang="zh-CN" altLang="en-US" dirty="0"/>
              <a:t>类、创建对象、使用对象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、使用对象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84010" y="2174852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操作变量：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769" y="2379074"/>
            <a:ext cx="4354508" cy="376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158182" y="2870536"/>
            <a:ext cx="3134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Circleone.radius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100;</a:t>
            </a:r>
          </a:p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CircleTwo.radius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90;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102107" y="3854561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调用类中的方法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839" y="457959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Circleone.getArea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24664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第二章  </a:t>
            </a:r>
            <a:r>
              <a:rPr lang="en-US" altLang="zh-CN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应用程序的基本结构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464" y="2467843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问题的提出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类、创建对象、使用对象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应用程序的基本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编程风格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7777" y="1493796"/>
            <a:ext cx="2565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课程要求</a:t>
            </a:r>
            <a:endParaRPr lang="zh-CN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028" y="2317478"/>
            <a:ext cx="791149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应用程序编译和执行的基本流程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、形成良好的编程习惯和代码风格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0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69" y="2233625"/>
            <a:ext cx="8320506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的应用程序，包含若干个类所构成。这些类可以在一个源文件中，也可以分布在多个源文件中。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6568" y="3643313"/>
            <a:ext cx="66103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263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）应用程序的主类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503" y="2916145"/>
            <a:ext cx="83205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应用程序可以包括若干个类，必须包含一个且仅能包含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应用程序的主类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，这个主类需要包含有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的应用程序，都是从主类中的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方法开始执行的。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1836" y="5058958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 static void main(String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[]){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7897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）应用程序的主类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6304" y="2956514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 static void main(String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[]){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49769" y="4315146"/>
            <a:ext cx="836968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方法参数表中的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String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[]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叫做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命令行参数，这是一个字符串数组，可以接收执行程序的同时所给的一些初始数据。 </a:t>
            </a:r>
          </a:p>
        </p:txBody>
      </p:sp>
    </p:spTree>
    <p:extLst>
      <p:ext uri="{BB962C8B-B14F-4D97-AF65-F5344CB8AC3E}">
        <p14:creationId xmlns:p14="http://schemas.microsoft.com/office/powerpoint/2010/main" xmlns="" val="204372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）应用程序的主类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9552" y="3694561"/>
            <a:ext cx="80623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public class Hello{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public static void main(String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[]){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System.out.println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("Hello!");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}		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275" y="2973856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08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104" y="3109914"/>
            <a:ext cx="66103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616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75" y="2208640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）应用程序的基本结构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138" y="2872088"/>
            <a:ext cx="733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每个文件中包含一个类：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137" y="4243680"/>
            <a:ext cx="733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每个文件中包含多个类：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3108" y="3355520"/>
            <a:ext cx="7339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这个类可以是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类，或非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文件名与这个类名相同。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3108" y="4781543"/>
            <a:ext cx="7851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且仅能有一个类为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类，文件名与该类相同；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可以均为非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类，文件名与任意一个类相同。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883" y="5705956"/>
            <a:ext cx="8320506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在这些类中，必须包括一个应用程序的主类。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71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138" y="2208042"/>
            <a:ext cx="7339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每个文件中包含一个类：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3107" y="2920093"/>
            <a:ext cx="73397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可以分别编译每一个类，生成一个字节码文件；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可以将多个源文件放在一个文件夹中，编译主类的文件，则会自动编译其他相关源文件，并为每一类生成一个字节码文件，字节码文件的名字与类名相同；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通过解释器，运行主类。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73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：求圆的面积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8893" y="2939694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Circle.java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095" y="3845926"/>
            <a:ext cx="4389987" cy="212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直接箭头连接符 37"/>
          <p:cNvCxnSpPr/>
          <p:nvPr/>
        </p:nvCxnSpPr>
        <p:spPr bwMode="auto">
          <a:xfrm>
            <a:off x="2041169" y="3967607"/>
            <a:ext cx="3733800" cy="76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5867554" y="384375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类声明</a:t>
            </a:r>
            <a:endParaRPr lang="zh-CN" altLang="en-US" sz="2000" dirty="0"/>
          </a:p>
        </p:txBody>
      </p:sp>
      <p:cxnSp>
        <p:nvCxnSpPr>
          <p:cNvPr id="40" name="直接箭头连接符 39"/>
          <p:cNvCxnSpPr>
            <a:endCxn id="41" idx="1"/>
          </p:cNvCxnSpPr>
          <p:nvPr/>
        </p:nvCxnSpPr>
        <p:spPr bwMode="auto">
          <a:xfrm>
            <a:off x="2531026" y="4320060"/>
            <a:ext cx="42922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6823323" y="412000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域变量的声明</a:t>
            </a:r>
            <a:endParaRPr lang="zh-CN" altLang="en-US" sz="2000" dirty="0"/>
          </a:p>
        </p:txBody>
      </p:sp>
      <p:cxnSp>
        <p:nvCxnSpPr>
          <p:cNvPr id="42" name="直接箭头连接符 41"/>
          <p:cNvCxnSpPr>
            <a:endCxn id="43" idx="1"/>
          </p:cNvCxnSpPr>
          <p:nvPr/>
        </p:nvCxnSpPr>
        <p:spPr bwMode="auto">
          <a:xfrm>
            <a:off x="2726969" y="4609864"/>
            <a:ext cx="3777927" cy="99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6504896" y="450922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方法的声明</a:t>
            </a:r>
            <a:endParaRPr lang="zh-CN" altLang="en-US" sz="2000" dirty="0"/>
          </a:p>
        </p:txBody>
      </p:sp>
      <p:cxnSp>
        <p:nvCxnSpPr>
          <p:cNvPr id="44" name="直接箭头连接符 43"/>
          <p:cNvCxnSpPr>
            <a:endCxn id="45" idx="1"/>
          </p:cNvCxnSpPr>
          <p:nvPr/>
        </p:nvCxnSpPr>
        <p:spPr bwMode="auto">
          <a:xfrm>
            <a:off x="2726969" y="5059076"/>
            <a:ext cx="37458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6472848" y="485902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sz="20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3908069" y="5360978"/>
            <a:ext cx="2443842" cy="119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6451661" y="528066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312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6138048" y="366418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应用程序的主类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138048" y="403971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声明对象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138048" y="441524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为对象分配变量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6138048" y="49962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操作类中的变量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6138048" y="554875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类中的方法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：求圆的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4721" y="2858221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Example2_1.java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56" y="3467619"/>
            <a:ext cx="4545465" cy="321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>
            <a:endCxn id="11" idx="1"/>
          </p:cNvCxnSpPr>
          <p:nvPr/>
        </p:nvCxnSpPr>
        <p:spPr bwMode="auto">
          <a:xfrm>
            <a:off x="4474029" y="3864238"/>
            <a:ext cx="16640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>
            <a:endCxn id="12" idx="1"/>
          </p:cNvCxnSpPr>
          <p:nvPr/>
        </p:nvCxnSpPr>
        <p:spPr bwMode="auto">
          <a:xfrm>
            <a:off x="3679371" y="4039714"/>
            <a:ext cx="2458677" cy="20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3548743" y="4239769"/>
            <a:ext cx="2589305" cy="37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3276600" y="4996247"/>
            <a:ext cx="2861448" cy="20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614057" y="5548757"/>
            <a:ext cx="2523991" cy="20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43753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：求圆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580" y="299952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生成字节码文件：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7552" y="3344132"/>
            <a:ext cx="3445002" cy="72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7552" y="4149103"/>
            <a:ext cx="3445002" cy="7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665" y="3705405"/>
            <a:ext cx="3343275" cy="9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29979" y="5024264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114" y="5166841"/>
            <a:ext cx="4210300" cy="84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43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第二章  </a:t>
            </a:r>
            <a:r>
              <a:rPr lang="en-US" altLang="zh-CN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应用程序的基本结构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3464" y="2467843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问题的提出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类、创建对象、使用对象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应用程序的基本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编程风格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03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218" y="3824051"/>
            <a:ext cx="4804299" cy="223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：求矩形和梯形的面积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8893" y="2939694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Rect.java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2531026" y="3967607"/>
            <a:ext cx="3243943" cy="76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5867554" y="384375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类声明</a:t>
            </a:r>
            <a:endParaRPr lang="zh-CN" altLang="en-US" sz="2000" dirty="0"/>
          </a:p>
        </p:txBody>
      </p:sp>
      <p:cxnSp>
        <p:nvCxnSpPr>
          <p:cNvPr id="40" name="直接箭头连接符 39"/>
          <p:cNvCxnSpPr>
            <a:endCxn id="41" idx="1"/>
          </p:cNvCxnSpPr>
          <p:nvPr/>
        </p:nvCxnSpPr>
        <p:spPr bwMode="auto">
          <a:xfrm flipV="1">
            <a:off x="3603171" y="4320060"/>
            <a:ext cx="3220152" cy="110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6823323" y="412000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域变量的声明</a:t>
            </a:r>
            <a:endParaRPr lang="zh-CN" altLang="en-US" sz="2000" dirty="0"/>
          </a:p>
        </p:txBody>
      </p:sp>
      <p:cxnSp>
        <p:nvCxnSpPr>
          <p:cNvPr id="42" name="直接箭头连接符 41"/>
          <p:cNvCxnSpPr>
            <a:endCxn id="43" idx="1"/>
          </p:cNvCxnSpPr>
          <p:nvPr/>
        </p:nvCxnSpPr>
        <p:spPr bwMode="auto">
          <a:xfrm flipV="1">
            <a:off x="2807089" y="4709284"/>
            <a:ext cx="3697807" cy="149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6504896" y="450922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方法的声明</a:t>
            </a:r>
            <a:endParaRPr lang="zh-CN" altLang="en-US" sz="2000" dirty="0"/>
          </a:p>
        </p:txBody>
      </p:sp>
      <p:cxnSp>
        <p:nvCxnSpPr>
          <p:cNvPr id="44" name="直接箭头连接符 43"/>
          <p:cNvCxnSpPr>
            <a:endCxn id="45" idx="1"/>
          </p:cNvCxnSpPr>
          <p:nvPr/>
        </p:nvCxnSpPr>
        <p:spPr bwMode="auto">
          <a:xfrm>
            <a:off x="3733800" y="5344886"/>
            <a:ext cx="2682600" cy="250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6416400" y="5241352"/>
            <a:ext cx="2386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局部变量的声明及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588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072" y="3794647"/>
            <a:ext cx="4124260" cy="23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：求矩形和梯形的面积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8893" y="2939694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Lader.java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2531026" y="3967607"/>
            <a:ext cx="3243943" cy="76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5867554" y="384375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类声明</a:t>
            </a:r>
            <a:endParaRPr lang="zh-CN" altLang="en-US" sz="2000" dirty="0"/>
          </a:p>
        </p:txBody>
      </p:sp>
      <p:cxnSp>
        <p:nvCxnSpPr>
          <p:cNvPr id="40" name="直接箭头连接符 39"/>
          <p:cNvCxnSpPr>
            <a:endCxn id="41" idx="1"/>
          </p:cNvCxnSpPr>
          <p:nvPr/>
        </p:nvCxnSpPr>
        <p:spPr bwMode="auto">
          <a:xfrm flipV="1">
            <a:off x="3603171" y="4320060"/>
            <a:ext cx="3220152" cy="110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6823323" y="412000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域变量的声明</a:t>
            </a:r>
            <a:endParaRPr lang="zh-CN" altLang="en-US" sz="2000" dirty="0"/>
          </a:p>
        </p:txBody>
      </p:sp>
      <p:cxnSp>
        <p:nvCxnSpPr>
          <p:cNvPr id="42" name="直接箭头连接符 41"/>
          <p:cNvCxnSpPr>
            <a:endCxn id="43" idx="1"/>
          </p:cNvCxnSpPr>
          <p:nvPr/>
        </p:nvCxnSpPr>
        <p:spPr bwMode="auto">
          <a:xfrm flipV="1">
            <a:off x="2531026" y="4709284"/>
            <a:ext cx="3973870" cy="341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6504896" y="4509229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方法的声明</a:t>
            </a:r>
            <a:endParaRPr lang="zh-CN" altLang="en-US" sz="20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264382" y="5470090"/>
            <a:ext cx="1820732" cy="125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6416400" y="5241352"/>
            <a:ext cx="2386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4.Java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1312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788" y="3429000"/>
            <a:ext cx="3561669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6138048" y="3664183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应用程序的主类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138048" y="403971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声明对象并分配变量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138048" y="441524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操作类中的变量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6138048" y="481535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类中的方法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2063" y="2782019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Example2_2.java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>
            <a:endCxn id="11" idx="1"/>
          </p:cNvCxnSpPr>
          <p:nvPr/>
        </p:nvCxnSpPr>
        <p:spPr bwMode="auto">
          <a:xfrm>
            <a:off x="3755571" y="3864238"/>
            <a:ext cx="23824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>
            <a:endCxn id="12" idx="1"/>
          </p:cNvCxnSpPr>
          <p:nvPr/>
        </p:nvCxnSpPr>
        <p:spPr bwMode="auto">
          <a:xfrm flipV="1">
            <a:off x="3276600" y="4239769"/>
            <a:ext cx="2861448" cy="81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3276600" y="4528457"/>
            <a:ext cx="2861448" cy="86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526971" y="4839129"/>
            <a:ext cx="2523991" cy="200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：求矩形和梯形的面积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8047" y="534328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声明对象并分配变量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6138047" y="5718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操作类中的变量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138047" y="611892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类中的方法</a:t>
            </a:r>
            <a:endParaRPr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2917371" y="5215465"/>
            <a:ext cx="3133591" cy="327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2600259" y="5543341"/>
            <a:ext cx="3450703" cy="37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2797629" y="5918872"/>
            <a:ext cx="3253333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58565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580" y="2912433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生成字节码文件：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29979" y="4937176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：求矩形和梯形的面积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1655" y="2922084"/>
            <a:ext cx="3677343" cy="19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80" y="3457953"/>
            <a:ext cx="3517477" cy="81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1544" y="5035146"/>
            <a:ext cx="5244074" cy="126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885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138" y="2208042"/>
            <a:ext cx="7339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每个文件中包含多个类：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6905" y="2941865"/>
            <a:ext cx="73397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可以分别编译每一个源文件，生成字节码文件，也可以将多个源文件放在一个文件夹中，编译主类的源文件，则自动编译其他相关的类的源文件；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系统将为每一个类生成一个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码文件，字节码文件名与类名相同；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通过解释器，运行主类。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566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：求一个矩形的面积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7732" y="2643723"/>
            <a:ext cx="385639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Rectangle.java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06297" y="3932135"/>
            <a:ext cx="30369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文件包括两个类，其中有一个是主类；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文件中仅包括一个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类，文件名与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类的类名相同；</a:t>
            </a:r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731" y="3218896"/>
            <a:ext cx="4686525" cy="323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6831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580" y="2912433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生成字节码文件：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29979" y="4937176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</p:txBody>
      </p:sp>
      <p:sp>
        <p:nvSpPr>
          <p:cNvPr id="10" name="矩形 9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：求一个矩形的面积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4382" y="3174043"/>
            <a:ext cx="4140653" cy="13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979" y="3554714"/>
            <a:ext cx="3345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9533" y="4937176"/>
            <a:ext cx="5536720" cy="14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085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18" name="矩形 17"/>
          <p:cNvSpPr/>
          <p:nvPr/>
        </p:nvSpPr>
        <p:spPr>
          <a:xfrm>
            <a:off x="349769" y="1544627"/>
            <a:ext cx="5493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应用程序的编译和运行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580" y="2912433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生成字节码文件：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29979" y="4937176"/>
            <a:ext cx="2268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</p:txBody>
      </p:sp>
      <p:sp>
        <p:nvSpPr>
          <p:cNvPr id="10" name="矩形 9"/>
          <p:cNvSpPr/>
          <p:nvPr/>
        </p:nvSpPr>
        <p:spPr>
          <a:xfrm>
            <a:off x="349767" y="2200970"/>
            <a:ext cx="7829231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：求一个矩形的面积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4382" y="3174043"/>
            <a:ext cx="4140653" cy="13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979" y="3554714"/>
            <a:ext cx="3345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9533" y="4937176"/>
            <a:ext cx="5536720" cy="14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 bwMode="auto">
          <a:xfrm>
            <a:off x="4571999" y="5392965"/>
            <a:ext cx="3385457" cy="4832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734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 Java</a:t>
            </a:r>
            <a:r>
              <a:rPr lang="zh-CN" altLang="en-US" dirty="0"/>
              <a:t>应用程序的基本结构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413995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、小结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8685" y="2110711"/>
            <a:ext cx="6348747" cy="251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9091" y="4887324"/>
            <a:ext cx="81868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源文件中可以包含一个类，也可以包含多个类；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编译后，为每一个类生成一个字节码；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通过解释器，运行应用程序的主类。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73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第二章  </a:t>
            </a:r>
            <a:r>
              <a:rPr lang="en-US" altLang="zh-CN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应用程序的基本结构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464" y="2467843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问题的提出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类、创建对象、使用对象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应用程序的基本</a:t>
            </a: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endParaRPr lang="en-US" altLang="zh-CN" sz="3200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编程风格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89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405852" y="164877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、问题的提出：输出一个圆的面积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70441" y="2354432"/>
            <a:ext cx="8403117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按照“面向过程”的编程思维，可以编写如下代码：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1711" y="3014693"/>
            <a:ext cx="5909552" cy="211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2996" y="5641826"/>
            <a:ext cx="5010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5852" y="5482850"/>
            <a:ext cx="2185214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xmlns="" val="65492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6225" y="1544627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Allmans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风格和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Kernighain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218" y="2240137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Allmans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</a:p>
        </p:txBody>
      </p:sp>
      <p:sp>
        <p:nvSpPr>
          <p:cNvPr id="2" name="矩形 1"/>
          <p:cNvSpPr/>
          <p:nvPr/>
        </p:nvSpPr>
        <p:spPr>
          <a:xfrm>
            <a:off x="446183" y="2899007"/>
            <a:ext cx="836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Allmans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风格也称“独行”风格，即左、右大括号各自独占一行。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8914" y="3992814"/>
            <a:ext cx="4615543" cy="25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91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6225" y="1544627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Allmans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风格和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Kernighain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218" y="2240137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Kernighain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</a:p>
        </p:txBody>
      </p:sp>
      <p:sp>
        <p:nvSpPr>
          <p:cNvPr id="2" name="矩形 1"/>
          <p:cNvSpPr/>
          <p:nvPr/>
        </p:nvSpPr>
        <p:spPr>
          <a:xfrm>
            <a:off x="446183" y="2866349"/>
            <a:ext cx="836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Kernighan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风格也称“行尾”风格，即左大括号在上一行的行尾，而右大括号独占一行 。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939" y="3962399"/>
            <a:ext cx="5602061" cy="222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11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4. 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769" y="1544627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、注意代码规范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CC2E7D3A-48B1-4D1D-A361-C998F4E9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84" y="3082743"/>
            <a:ext cx="5528517" cy="2870016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、注释</a:t>
            </a:r>
            <a:r>
              <a:rPr lang="zh-CN" altLang="en-US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文档</a:t>
            </a:r>
            <a:endParaRPr lang="en-US" altLang="zh-CN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、一致的缩进</a:t>
            </a:r>
            <a:endParaRPr lang="en-US" altLang="zh-CN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、避免冗余的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</a:t>
            </a:r>
            <a:endParaRPr lang="en-US" altLang="zh-CN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、代码分组，并采用分段注释</a:t>
            </a:r>
            <a:endParaRPr lang="en-US" altLang="zh-CN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、避免</a:t>
            </a:r>
            <a:r>
              <a:rPr lang="zh-CN" altLang="en-US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嵌套太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</a:t>
            </a:r>
            <a:endParaRPr lang="en-US" altLang="zh-CN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、限制行的</a:t>
            </a:r>
            <a:r>
              <a:rPr lang="zh-CN" altLang="en-US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endParaRPr lang="en-US" altLang="zh-CN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807" y="235170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代码的可读性和可维护性</a:t>
            </a:r>
          </a:p>
        </p:txBody>
      </p:sp>
    </p:spTree>
    <p:extLst>
      <p:ext uri="{BB962C8B-B14F-4D97-AF65-F5344CB8AC3E}">
        <p14:creationId xmlns:p14="http://schemas.microsoft.com/office/powerpoint/2010/main" xmlns="" val="1753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zh-CN" altLang="en-US" dirty="0" smtClean="0"/>
              <a:t>课程小结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3622" y="1740636"/>
            <a:ext cx="81227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）类的声明（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体：域变量和方法；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、对象的创建和使用：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）对象的创建：声明对象和为对象分配变量；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）对象的使用：变量的使用和方法的调用；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应用程序的结构：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）源文件和类（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）应用程序的编译和运行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Allmans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编程风格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Kernighain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编程风格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584048" y="1651636"/>
            <a:ext cx="2643246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、思考：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234" y="2396392"/>
            <a:ext cx="7573384" cy="3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hangingPunct="0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如果其他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应用程序也要计算圆的面积，就需要重新编写该段程序。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将和圆有关的数据以及计算圆面积的代码进行封装，使得需要计算圆面积的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应用程序无需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编写计算面积的代码就可以计算出圆的面积呢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Bef>
                <a:spcPts val="6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通过“面向对象”的方法来解决这个问题。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第二章  </a:t>
            </a:r>
            <a:r>
              <a:rPr lang="en-US" altLang="zh-CN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应用程序的基本结构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464" y="2467843"/>
            <a:ext cx="667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问题的提出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类、创建对象、使用对象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应用程序的基本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编程风格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892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2. </a:t>
            </a:r>
            <a:r>
              <a:rPr lang="zh-CN" altLang="en-US" dirty="0" smtClean="0"/>
              <a:t>类</a:t>
            </a:r>
            <a:r>
              <a:rPr lang="zh-CN" altLang="en-US" dirty="0"/>
              <a:t>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问题的提出：输出一个圆的面积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49766" y="2343671"/>
            <a:ext cx="8403117" cy="17312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解决问题的基本思路：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抽象出一个</a:t>
            </a:r>
            <a:r>
              <a:rPr lang="zh-CN" altLang="en-US" sz="2600" smtClean="0">
                <a:latin typeface="楷体" panose="02010609060101010101" pitchFamily="49" charset="-122"/>
                <a:ea typeface="楷体" panose="02010609060101010101" pitchFamily="49" charset="-122"/>
              </a:rPr>
              <a:t>计</a:t>
            </a:r>
            <a:r>
              <a:rPr lang="zh-CN" altLang="en-US" sz="2600" smtClean="0">
                <a:latin typeface="楷体" panose="02010609060101010101" pitchFamily="49" charset="-122"/>
                <a:ea typeface="楷体" panose="02010609060101010101" pitchFamily="49" charset="-122"/>
              </a:rPr>
              <a:t>算圆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面积的类；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当需要计算圆面积的时候，采用这个类进行实际的计算。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522790" y="4335926"/>
            <a:ext cx="7449525" cy="1331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实际的步骤：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、创建一个类；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、创建对象并使用对象。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</a:t>
            </a:r>
            <a:r>
              <a:rPr lang="zh-CN" altLang="en-US" dirty="0"/>
              <a:t>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3671" y="2940452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类体的内容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19" y="219636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类的结构包括两个部分：类声明和类体。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345" y="4779997"/>
            <a:ext cx="849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是关键字，用来定义类，“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类的声明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部分，两个大括号以及之间的内容是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类体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5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类</a:t>
            </a:r>
            <a:r>
              <a:rPr lang="zh-CN" altLang="en-US" dirty="0"/>
              <a:t>、创建对象、使用对象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062" y="3080301"/>
            <a:ext cx="6211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类的变量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数据的操作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769" y="2262727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类体：是根据抽象描述一类事物共有的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649" y="4383777"/>
            <a:ext cx="8084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抽象的关键是抓住事物的两个方面：属性和功能，即数据以及在数据上的操作。因此，类体由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变量的声明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537991"/>
      </p:ext>
    </p:extLst>
  </p:cSld>
  <p:clrMapOvr>
    <a:masterClrMapping/>
  </p:clrMapOvr>
</p:sld>
</file>

<file path=ppt/theme/theme1.xml><?xml version="1.0" encoding="utf-8"?>
<a:theme xmlns:a="http://schemas.openxmlformats.org/drawingml/2006/main" name="rainsdrops_II">
  <a:themeElements>
    <a:clrScheme name="绿色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rainsdrops_I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rainsdrops_II</Template>
  <TotalTime>9026</TotalTime>
  <Words>3363</Words>
  <Application>Microsoft Office PowerPoint</Application>
  <PresentationFormat>全屏显示(4:3)</PresentationFormat>
  <Paragraphs>328</Paragraphs>
  <Slides>43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rainsdrops_II</vt:lpstr>
      <vt:lpstr>幻灯片 1</vt:lpstr>
      <vt:lpstr>幻灯片 2</vt:lpstr>
      <vt:lpstr>幻灯片 3</vt:lpstr>
      <vt:lpstr> 1. 问题的提出</vt:lpstr>
      <vt:lpstr> 1. 问题的提出</vt:lpstr>
      <vt:lpstr>幻灯片 6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2. 类、创建对象、使用对象</vt:lpstr>
      <vt:lpstr>幻灯片 19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3. Java应用程序的基本结构</vt:lpstr>
      <vt:lpstr>幻灯片 39</vt:lpstr>
      <vt:lpstr>4. 编程风格</vt:lpstr>
      <vt:lpstr>4. 编程风格</vt:lpstr>
      <vt:lpstr>4. 编程风格</vt:lpstr>
      <vt:lpstr>课程小结</vt:lpstr>
    </vt:vector>
  </TitlesOfParts>
  <Company>sdibt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讲课</dc:title>
  <dc:creator>葛诗煜</dc:creator>
  <cp:lastModifiedBy>Administrator</cp:lastModifiedBy>
  <cp:revision>796</cp:revision>
  <dcterms:created xsi:type="dcterms:W3CDTF">2010-02-01T09:14:32Z</dcterms:created>
  <dcterms:modified xsi:type="dcterms:W3CDTF">2021-08-29T11:49:49Z</dcterms:modified>
</cp:coreProperties>
</file>