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9"/>
  </p:notesMasterIdLst>
  <p:handoutMasterIdLst>
    <p:handoutMasterId r:id="rId40"/>
  </p:handoutMasterIdLst>
  <p:sldIdLst>
    <p:sldId id="353" r:id="rId2"/>
    <p:sldId id="681" r:id="rId3"/>
    <p:sldId id="656" r:id="rId4"/>
    <p:sldId id="682" r:id="rId5"/>
    <p:sldId id="724" r:id="rId6"/>
    <p:sldId id="727" r:id="rId7"/>
    <p:sldId id="729" r:id="rId8"/>
    <p:sldId id="728" r:id="rId9"/>
    <p:sldId id="725" r:id="rId10"/>
    <p:sldId id="730" r:id="rId11"/>
    <p:sldId id="732" r:id="rId12"/>
    <p:sldId id="731" r:id="rId13"/>
    <p:sldId id="735" r:id="rId14"/>
    <p:sldId id="736" r:id="rId15"/>
    <p:sldId id="737" r:id="rId16"/>
    <p:sldId id="738" r:id="rId17"/>
    <p:sldId id="739" r:id="rId18"/>
    <p:sldId id="740" r:id="rId19"/>
    <p:sldId id="741" r:id="rId20"/>
    <p:sldId id="742" r:id="rId21"/>
    <p:sldId id="743" r:id="rId22"/>
    <p:sldId id="744" r:id="rId23"/>
    <p:sldId id="745" r:id="rId24"/>
    <p:sldId id="746" r:id="rId25"/>
    <p:sldId id="747" r:id="rId26"/>
    <p:sldId id="748" r:id="rId27"/>
    <p:sldId id="749" r:id="rId28"/>
    <p:sldId id="751" r:id="rId29"/>
    <p:sldId id="750" r:id="rId30"/>
    <p:sldId id="752" r:id="rId31"/>
    <p:sldId id="753" r:id="rId32"/>
    <p:sldId id="754" r:id="rId33"/>
    <p:sldId id="755" r:id="rId34"/>
    <p:sldId id="756" r:id="rId35"/>
    <p:sldId id="757" r:id="rId36"/>
    <p:sldId id="758" r:id="rId37"/>
    <p:sldId id="680"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a:srgbClr val="0558FF"/>
    <a:srgbClr val="000000"/>
    <a:srgbClr val="000099"/>
    <a:srgbClr val="0000FF"/>
    <a:srgbClr val="9FDAFF"/>
    <a:srgbClr val="CCECFF"/>
    <a:srgbClr val="00FF00"/>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1988" autoAdjust="0"/>
  </p:normalViewPr>
  <p:slideViewPr>
    <p:cSldViewPr snapToGrid="0">
      <p:cViewPr varScale="1">
        <p:scale>
          <a:sx n="104" d="100"/>
          <a:sy n="104" d="100"/>
        </p:scale>
        <p:origin x="-1824" y="-96"/>
      </p:cViewPr>
      <p:guideLst>
        <p:guide orient="horz" pos="2160"/>
        <p:guide pos="2880"/>
      </p:guideLst>
    </p:cSldViewPr>
  </p:slideViewPr>
  <p:outlineViewPr>
    <p:cViewPr>
      <p:scale>
        <a:sx n="33" d="100"/>
        <a:sy n="33" d="100"/>
      </p:scale>
      <p:origin x="0" y="42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503F888B-E886-4B7C-B9EB-91DABCAB75FB}" type="datetimeFigureOut">
              <a:rPr lang="zh-CN" altLang="en-US"/>
              <a:pPr>
                <a:defRPr/>
              </a:pPr>
              <a:t>2021-9-25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ea typeface="宋体" pitchFamily="2" charset="-122"/>
              </a:defRPr>
            </a:lvl1pPr>
          </a:lstStyle>
          <a:p>
            <a:pPr>
              <a:defRPr/>
            </a:pPr>
            <a:fld id="{DC36057A-7C1E-4E85-842E-9E2D9633ADC5}" type="slidenum">
              <a:rPr lang="zh-CN" altLang="en-US"/>
              <a:pPr>
                <a:defRPr/>
              </a:pPr>
              <a:t>‹#›</a:t>
            </a:fld>
            <a:endParaRPr lang="zh-CN" altLang="en-US"/>
          </a:p>
        </p:txBody>
      </p:sp>
    </p:spTree>
    <p:extLst>
      <p:ext uri="{BB962C8B-B14F-4D97-AF65-F5344CB8AC3E}">
        <p14:creationId xmlns="" xmlns:p14="http://schemas.microsoft.com/office/powerpoint/2010/main" val="4038198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ea typeface="Gulim" pitchFamily="34" charset="-127"/>
              </a:defRPr>
            </a:lvl1pPr>
          </a:lstStyle>
          <a:p>
            <a:pPr>
              <a:defRPr/>
            </a:pPr>
            <a:endParaRPr lang="en-US" altLang="ko-KR"/>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ea typeface="Gulim" pitchFamily="34" charset="-127"/>
              </a:defRPr>
            </a:lvl1pPr>
          </a:lstStyle>
          <a:p>
            <a:pPr>
              <a:defRPr/>
            </a:pPr>
            <a:endParaRPr lang="en-US" altLang="ko-KR"/>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ea typeface="Gulim" pitchFamily="34" charset="-127"/>
              </a:defRPr>
            </a:lvl1pPr>
          </a:lstStyle>
          <a:p>
            <a:pPr>
              <a:defRPr/>
            </a:pPr>
            <a:endParaRPr lang="en-US" altLang="ko-KR"/>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ea typeface="Gulim" pitchFamily="34" charset="-127"/>
              </a:defRPr>
            </a:lvl1pPr>
          </a:lstStyle>
          <a:p>
            <a:pPr>
              <a:defRPr/>
            </a:pPr>
            <a:fld id="{60A33E64-031E-41EB-AA6F-4FC7D55586C9}" type="slidenum">
              <a:rPr lang="ko-KR" altLang="en-US"/>
              <a:pPr>
                <a:defRPr/>
              </a:pPr>
              <a:t>‹#›</a:t>
            </a:fld>
            <a:endParaRPr lang="en-US" altLang="ko-KR"/>
          </a:p>
        </p:txBody>
      </p:sp>
    </p:spTree>
    <p:extLst>
      <p:ext uri="{BB962C8B-B14F-4D97-AF65-F5344CB8AC3E}">
        <p14:creationId xmlns="" xmlns:p14="http://schemas.microsoft.com/office/powerpoint/2010/main" val="366147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a:t>
            </a:fld>
            <a:endParaRPr lang="en-US" altLang="ko-KR" dirty="0"/>
          </a:p>
        </p:txBody>
      </p:sp>
    </p:spTree>
    <p:extLst>
      <p:ext uri="{BB962C8B-B14F-4D97-AF65-F5344CB8AC3E}">
        <p14:creationId xmlns="" xmlns:p14="http://schemas.microsoft.com/office/powerpoint/2010/main" val="96898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10</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11</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12</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13</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14</a:t>
            </a:fld>
            <a:endParaRPr lang="en-US" altLang="ko-KR" dirty="0"/>
          </a:p>
        </p:txBody>
      </p:sp>
    </p:spTree>
    <p:extLst>
      <p:ext uri="{BB962C8B-B14F-4D97-AF65-F5344CB8AC3E}">
        <p14:creationId xmlns="" xmlns:p14="http://schemas.microsoft.com/office/powerpoint/2010/main" val="968989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15</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16</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17</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18</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19</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20</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21</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22</a:t>
            </a:fld>
            <a:endParaRPr lang="en-US" altLang="ko-KR" dirty="0"/>
          </a:p>
        </p:txBody>
      </p:sp>
    </p:spTree>
    <p:extLst>
      <p:ext uri="{BB962C8B-B14F-4D97-AF65-F5344CB8AC3E}">
        <p14:creationId xmlns="" xmlns:p14="http://schemas.microsoft.com/office/powerpoint/2010/main" val="968989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23</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24</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25</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26</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27</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28</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29</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a:t>
            </a:fld>
            <a:endParaRPr lang="en-US" altLang="ko-KR" dirty="0"/>
          </a:p>
        </p:txBody>
      </p:sp>
    </p:spTree>
    <p:extLst>
      <p:ext uri="{BB962C8B-B14F-4D97-AF65-F5344CB8AC3E}">
        <p14:creationId xmlns="" xmlns:p14="http://schemas.microsoft.com/office/powerpoint/2010/main" val="968989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30</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31</a:t>
            </a:fld>
            <a:endParaRPr lang="en-US" altLang="ko-KR" dirty="0"/>
          </a:p>
        </p:txBody>
      </p:sp>
    </p:spTree>
    <p:extLst>
      <p:ext uri="{BB962C8B-B14F-4D97-AF65-F5344CB8AC3E}">
        <p14:creationId xmlns="" xmlns:p14="http://schemas.microsoft.com/office/powerpoint/2010/main" val="968989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32</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33</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34</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35</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36</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37</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4</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5</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6</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7</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8</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60A33E64-031E-41EB-AA6F-4FC7D55586C9}" type="slidenum">
              <a:rPr lang="ko-KR" altLang="en-US" smtClean="0"/>
              <a:pPr>
                <a:defRPr/>
              </a:pPr>
              <a:t>9</a:t>
            </a:fld>
            <a:endParaRPr lang="en-US" altLang="ko-KR"/>
          </a:p>
        </p:txBody>
      </p:sp>
    </p:spTree>
    <p:extLst>
      <p:ext uri="{BB962C8B-B14F-4D97-AF65-F5344CB8AC3E}">
        <p14:creationId xmlns="" xmlns:p14="http://schemas.microsoft.com/office/powerpoint/2010/main" val="947665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13333" name="Rectangle 21"/>
          <p:cNvSpPr>
            <a:spLocks noGrp="1" noChangeArrowheads="1"/>
          </p:cNvSpPr>
          <p:nvPr>
            <p:ph type="ctrTitle" sz="quarter"/>
          </p:nvPr>
        </p:nvSpPr>
        <p:spPr bwMode="black">
          <a:xfrm>
            <a:off x="685800" y="1447800"/>
            <a:ext cx="8153400" cy="669925"/>
          </a:xfrm>
        </p:spPr>
        <p:txBody>
          <a:bodyPr/>
          <a:lstStyle>
            <a:lvl1pPr algn="ctr">
              <a:defRPr sz="3600"/>
            </a:lvl1pPr>
          </a:lstStyle>
          <a:p>
            <a:r>
              <a:rPr lang="zh-CN" altLang="en-US"/>
              <a:t>单击此处编辑母版标题样式</a:t>
            </a:r>
            <a:endParaRPr lang="en-US" altLang="ko-KR"/>
          </a:p>
        </p:txBody>
      </p:sp>
      <p:sp>
        <p:nvSpPr>
          <p:cNvPr id="13334" name="Rectangle 22"/>
          <p:cNvSpPr>
            <a:spLocks noGrp="1" noChangeArrowheads="1"/>
          </p:cNvSpPr>
          <p:nvPr>
            <p:ph type="subTitle" sz="quarter" idx="1"/>
          </p:nvPr>
        </p:nvSpPr>
        <p:spPr>
          <a:xfrm>
            <a:off x="1600200" y="2209800"/>
            <a:ext cx="6400800" cy="533400"/>
          </a:xfrm>
        </p:spPr>
        <p:txBody>
          <a:bodyPr/>
          <a:lstStyle>
            <a:lvl1pPr marL="0" indent="0" algn="ctr">
              <a:buFont typeface="Wingdings" pitchFamily="2" charset="2"/>
              <a:buNone/>
              <a:defRPr sz="2000" b="0">
                <a:solidFill>
                  <a:schemeClr val="tx1"/>
                </a:solidFill>
              </a:defRPr>
            </a:lvl1pPr>
          </a:lstStyle>
          <a:p>
            <a:r>
              <a:rPr lang="zh-CN" altLang="en-US"/>
              <a:t>单击此处编辑母版副标题样式</a:t>
            </a:r>
            <a:endParaRPr lang="en-US" altLang="ko-KR"/>
          </a:p>
        </p:txBody>
      </p:sp>
      <p:sp>
        <p:nvSpPr>
          <p:cNvPr id="6" name="Rectangle 23"/>
          <p:cNvSpPr>
            <a:spLocks noGrp="1" noChangeArrowheads="1"/>
          </p:cNvSpPr>
          <p:nvPr>
            <p:ph type="dt" sz="quarter" idx="10"/>
          </p:nvPr>
        </p:nvSpPr>
        <p:spPr bwMode="auto">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effectLst>
                  <a:outerShdw blurRad="38100" dist="38100" dir="2700000" algn="tl">
                    <a:srgbClr val="C0C0C0"/>
                  </a:outerShdw>
                </a:effectLst>
                <a:ea typeface="Gulim" pitchFamily="34" charset="-127"/>
              </a:defRPr>
            </a:lvl1pPr>
          </a:lstStyle>
          <a:p>
            <a:pPr>
              <a:defRPr/>
            </a:pPr>
            <a:endParaRPr lang="en-US" altLang="ko-KR"/>
          </a:p>
        </p:txBody>
      </p:sp>
      <p:sp>
        <p:nvSpPr>
          <p:cNvPr id="7" name="Rectangle 24"/>
          <p:cNvSpPr>
            <a:spLocks noGrp="1" noChangeArrowheads="1"/>
          </p:cNvSpPr>
          <p:nvPr>
            <p:ph type="ftr" sz="quarter" idx="11"/>
          </p:nvPr>
        </p:nvSpPr>
        <p:spPr bwMode="auto">
          <a:xfrm>
            <a:off x="3124200" y="6553200"/>
            <a:ext cx="2895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effectLst>
                  <a:outerShdw blurRad="38100" dist="38100" dir="2700000" algn="tl">
                    <a:srgbClr val="C0C0C0"/>
                  </a:outerShdw>
                </a:effectLst>
                <a:ea typeface="Gulim" pitchFamily="34" charset="-127"/>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a:latin typeface="Times New Roman" pitchFamily="18" charset="0"/>
              </a:defRPr>
            </a:lvl1pPr>
          </a:lstStyle>
          <a:p>
            <a:pPr>
              <a:defRPr/>
            </a:pPr>
            <a:fld id="{E292C3D3-743E-46D5-9465-689DC0D8C36E}" type="slidenum">
              <a:rPr lang="ko-KR" altLang="en-US"/>
              <a:pPr>
                <a:defRPr/>
              </a:pPr>
              <a:t>‹#›</a:t>
            </a:fld>
            <a:endParaRPr lang="en-US" altLang="ko-KR"/>
          </a:p>
        </p:txBody>
      </p:sp>
      <p:pic>
        <p:nvPicPr>
          <p:cNvPr id="9" name="Picture 9" descr="index_r3_c1"/>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5805376"/>
            <a:ext cx="9144000" cy="1052623"/>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8"/>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9144000" cy="7064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1571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BCB7632A-DB9F-4FFB-A5D4-F14368A05823}" type="slidenum">
              <a:rPr lang="ko-KR" altLang="en-US"/>
              <a:pPr>
                <a:defRPr/>
              </a:pPr>
              <a:t>‹#›</a:t>
            </a:fld>
            <a:endParaRPr lang="en-US" altLang="ko-KR"/>
          </a:p>
        </p:txBody>
      </p:sp>
    </p:spTree>
    <p:extLst>
      <p:ext uri="{BB962C8B-B14F-4D97-AF65-F5344CB8AC3E}">
        <p14:creationId xmlns="" xmlns:p14="http://schemas.microsoft.com/office/powerpoint/2010/main" val="37668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04800"/>
            <a:ext cx="205740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04800"/>
            <a:ext cx="601980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A9CF211C-4C65-4EA8-8696-E26F9A548BEA}" type="slidenum">
              <a:rPr lang="ko-KR" altLang="en-US"/>
              <a:pPr>
                <a:defRPr/>
              </a:pPr>
              <a:t>‹#›</a:t>
            </a:fld>
            <a:endParaRPr lang="en-US" altLang="ko-KR"/>
          </a:p>
        </p:txBody>
      </p:sp>
    </p:spTree>
    <p:extLst>
      <p:ext uri="{BB962C8B-B14F-4D97-AF65-F5344CB8AC3E}">
        <p14:creationId xmlns="" xmlns:p14="http://schemas.microsoft.com/office/powerpoint/2010/main" val="1977862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04800"/>
            <a:ext cx="8229600" cy="601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5"/>
          <p:cNvSpPr>
            <a:spLocks noGrp="1" noChangeArrowheads="1"/>
          </p:cNvSpPr>
          <p:nvPr>
            <p:ph type="sldNum" sz="quarter" idx="10"/>
          </p:nvPr>
        </p:nvSpPr>
        <p:spPr>
          <a:ln/>
        </p:spPr>
        <p:txBody>
          <a:bodyPr/>
          <a:lstStyle>
            <a:lvl1pPr>
              <a:defRPr/>
            </a:lvl1pPr>
          </a:lstStyle>
          <a:p>
            <a:pPr>
              <a:defRPr/>
            </a:pPr>
            <a:fld id="{A479B7AB-CE1C-4340-B4CE-38B9CA09D1D4}" type="slidenum">
              <a:rPr lang="ko-KR" altLang="en-US"/>
              <a:pPr>
                <a:defRPr/>
              </a:pPr>
              <a:t>‹#›</a:t>
            </a:fld>
            <a:endParaRPr lang="en-US" altLang="ko-KR"/>
          </a:p>
        </p:txBody>
      </p:sp>
    </p:spTree>
    <p:extLst>
      <p:ext uri="{BB962C8B-B14F-4D97-AF65-F5344CB8AC3E}">
        <p14:creationId xmlns="" xmlns:p14="http://schemas.microsoft.com/office/powerpoint/2010/main" val="1657855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extLst>
      <p:ext uri="{BB962C8B-B14F-4D97-AF65-F5344CB8AC3E}">
        <p14:creationId xmlns="" xmlns:p14="http://schemas.microsoft.com/office/powerpoint/2010/main" val="291757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99730"/>
            <a:ext cx="9144000" cy="704126"/>
          </a:xfrm>
        </p:spPr>
        <p:txBody>
          <a:bodyPr/>
          <a:lstStyle>
            <a:lvl1pPr>
              <a:defRPr sz="3000">
                <a:solidFill>
                  <a:srgbClr val="0000FF"/>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50000"/>
              </a:lnSpc>
              <a:defRPr b="0">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5"/>
          <p:cNvSpPr>
            <a:spLocks noGrp="1" noChangeArrowheads="1"/>
          </p:cNvSpPr>
          <p:nvPr>
            <p:ph type="sldNum" sz="quarter" idx="10"/>
          </p:nvPr>
        </p:nvSpPr>
        <p:spPr>
          <a:ln/>
        </p:spPr>
        <p:txBody>
          <a:bodyPr/>
          <a:lstStyle>
            <a:lvl1pPr>
              <a:defRPr/>
            </a:lvl1pPr>
          </a:lstStyle>
          <a:p>
            <a:pPr>
              <a:defRPr/>
            </a:pPr>
            <a:fld id="{AEBD93EF-33C5-46B4-A9C4-E224A2DEE8AE}" type="slidenum">
              <a:rPr lang="ko-KR" altLang="en-US"/>
              <a:pPr>
                <a:defRPr/>
              </a:pPr>
              <a:t>‹#›</a:t>
            </a:fld>
            <a:endParaRPr lang="en-US" altLang="ko-KR"/>
          </a:p>
        </p:txBody>
      </p:sp>
    </p:spTree>
    <p:extLst>
      <p:ext uri="{BB962C8B-B14F-4D97-AF65-F5344CB8AC3E}">
        <p14:creationId xmlns="" xmlns:p14="http://schemas.microsoft.com/office/powerpoint/2010/main" val="194224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rgbClr val="000099"/>
                </a:solidFill>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FC5B33C9-B260-424F-8060-E61CEE78263E}" type="slidenum">
              <a:rPr lang="ko-KR" altLang="en-US"/>
              <a:pPr>
                <a:defRPr/>
              </a:pPr>
              <a:t>‹#›</a:t>
            </a:fld>
            <a:endParaRPr lang="en-US" altLang="ko-KR"/>
          </a:p>
        </p:txBody>
      </p:sp>
    </p:spTree>
    <p:extLst>
      <p:ext uri="{BB962C8B-B14F-4D97-AF65-F5344CB8AC3E}">
        <p14:creationId xmlns="" xmlns:p14="http://schemas.microsoft.com/office/powerpoint/2010/main" val="201556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
          <p:cNvSpPr>
            <a:spLocks noGrp="1" noChangeArrowheads="1"/>
          </p:cNvSpPr>
          <p:nvPr>
            <p:ph type="sldNum" sz="quarter" idx="10"/>
          </p:nvPr>
        </p:nvSpPr>
        <p:spPr>
          <a:ln/>
        </p:spPr>
        <p:txBody>
          <a:bodyPr/>
          <a:lstStyle>
            <a:lvl1pPr>
              <a:defRPr/>
            </a:lvl1pPr>
          </a:lstStyle>
          <a:p>
            <a:pPr>
              <a:defRPr/>
            </a:pPr>
            <a:fld id="{9D2D0405-5201-4042-B721-C89995B4154E}" type="slidenum">
              <a:rPr lang="ko-KR" altLang="en-US"/>
              <a:pPr>
                <a:defRPr/>
              </a:pPr>
              <a:t>‹#›</a:t>
            </a:fld>
            <a:endParaRPr lang="en-US" altLang="ko-KR"/>
          </a:p>
        </p:txBody>
      </p:sp>
    </p:spTree>
    <p:extLst>
      <p:ext uri="{BB962C8B-B14F-4D97-AF65-F5344CB8AC3E}">
        <p14:creationId xmlns="" xmlns:p14="http://schemas.microsoft.com/office/powerpoint/2010/main" val="407128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5"/>
          <p:cNvSpPr>
            <a:spLocks noGrp="1" noChangeArrowheads="1"/>
          </p:cNvSpPr>
          <p:nvPr>
            <p:ph type="sldNum" sz="quarter" idx="10"/>
          </p:nvPr>
        </p:nvSpPr>
        <p:spPr>
          <a:ln/>
        </p:spPr>
        <p:txBody>
          <a:bodyPr/>
          <a:lstStyle>
            <a:lvl1pPr>
              <a:defRPr/>
            </a:lvl1pPr>
          </a:lstStyle>
          <a:p>
            <a:pPr>
              <a:defRPr/>
            </a:pPr>
            <a:fld id="{F837DB5F-68DB-4E44-AB16-6A7CB15129E1}" type="slidenum">
              <a:rPr lang="ko-KR" altLang="en-US"/>
              <a:pPr>
                <a:defRPr/>
              </a:pPr>
              <a:t>‹#›</a:t>
            </a:fld>
            <a:endParaRPr lang="en-US" altLang="ko-KR"/>
          </a:p>
        </p:txBody>
      </p:sp>
    </p:spTree>
    <p:extLst>
      <p:ext uri="{BB962C8B-B14F-4D97-AF65-F5344CB8AC3E}">
        <p14:creationId xmlns="" xmlns:p14="http://schemas.microsoft.com/office/powerpoint/2010/main" val="332517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5"/>
          <p:cNvSpPr>
            <a:spLocks noGrp="1" noChangeArrowheads="1"/>
          </p:cNvSpPr>
          <p:nvPr>
            <p:ph type="sldNum" sz="quarter" idx="10"/>
          </p:nvPr>
        </p:nvSpPr>
        <p:spPr>
          <a:ln/>
        </p:spPr>
        <p:txBody>
          <a:bodyPr/>
          <a:lstStyle>
            <a:lvl1pPr>
              <a:defRPr/>
            </a:lvl1pPr>
          </a:lstStyle>
          <a:p>
            <a:pPr>
              <a:defRPr/>
            </a:pPr>
            <a:fld id="{5F6FA8C1-A471-4168-85E7-6ACBBE60D644}" type="slidenum">
              <a:rPr lang="ko-KR" altLang="en-US"/>
              <a:pPr>
                <a:defRPr/>
              </a:pPr>
              <a:t>‹#›</a:t>
            </a:fld>
            <a:endParaRPr lang="en-US" altLang="ko-KR"/>
          </a:p>
        </p:txBody>
      </p:sp>
    </p:spTree>
    <p:extLst>
      <p:ext uri="{BB962C8B-B14F-4D97-AF65-F5344CB8AC3E}">
        <p14:creationId xmlns="" xmlns:p14="http://schemas.microsoft.com/office/powerpoint/2010/main" val="313227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B4EF1F17-8F85-467A-9586-031F0079B6F4}" type="slidenum">
              <a:rPr lang="ko-KR" altLang="en-US"/>
              <a:pPr>
                <a:defRPr/>
              </a:pPr>
              <a:t>‹#›</a:t>
            </a:fld>
            <a:endParaRPr lang="en-US" altLang="ko-KR"/>
          </a:p>
        </p:txBody>
      </p:sp>
    </p:spTree>
    <p:extLst>
      <p:ext uri="{BB962C8B-B14F-4D97-AF65-F5344CB8AC3E}">
        <p14:creationId xmlns="" xmlns:p14="http://schemas.microsoft.com/office/powerpoint/2010/main" val="378876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FB304A85-6DCD-46E5-9AB3-52838020896C}" type="slidenum">
              <a:rPr lang="ko-KR" altLang="en-US"/>
              <a:pPr>
                <a:defRPr/>
              </a:pPr>
              <a:t>‹#›</a:t>
            </a:fld>
            <a:endParaRPr lang="en-US" altLang="ko-KR"/>
          </a:p>
        </p:txBody>
      </p:sp>
    </p:spTree>
    <p:extLst>
      <p:ext uri="{BB962C8B-B14F-4D97-AF65-F5344CB8AC3E}">
        <p14:creationId xmlns="" xmlns:p14="http://schemas.microsoft.com/office/powerpoint/2010/main" val="14836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9C0DBA2B-0CD3-43B1-BF37-573A4566B890}" type="slidenum">
              <a:rPr lang="ko-KR" altLang="en-US"/>
              <a:pPr>
                <a:defRPr/>
              </a:pPr>
              <a:t>‹#›</a:t>
            </a:fld>
            <a:endParaRPr lang="en-US" altLang="ko-KR"/>
          </a:p>
        </p:txBody>
      </p:sp>
    </p:spTree>
    <p:extLst>
      <p:ext uri="{BB962C8B-B14F-4D97-AF65-F5344CB8AC3E}">
        <p14:creationId xmlns="" xmlns:p14="http://schemas.microsoft.com/office/powerpoint/2010/main" val="38572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p:cNvSpPr>
            <a:spLocks noGrp="1" noChangeArrowheads="1"/>
          </p:cNvSpPr>
          <p:nvPr>
            <p:ph type="title"/>
          </p:nvPr>
        </p:nvSpPr>
        <p:spPr bwMode="white">
          <a:xfrm>
            <a:off x="0" y="482600"/>
            <a:ext cx="9144000" cy="609600"/>
          </a:xfrm>
          <a:prstGeom prst="rect">
            <a:avLst/>
          </a:prstGeom>
          <a:solidFill>
            <a:srgbClr val="CCE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027" name="Rectangle 22"/>
          <p:cNvSpPr>
            <a:spLocks noGrp="1" noChangeArrowheads="1"/>
          </p:cNvSpPr>
          <p:nvPr>
            <p:ph type="body" idx="1"/>
          </p:nvPr>
        </p:nvSpPr>
        <p:spPr bwMode="auto">
          <a:xfrm>
            <a:off x="457200" y="1371600"/>
            <a:ext cx="82296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C0C0C0"/>
                  </a:outerShdw>
                </a:effectLst>
                <a:latin typeface="黑体" pitchFamily="2" charset="-122"/>
                <a:ea typeface="黑体" pitchFamily="2" charset="-122"/>
              </a:defRPr>
            </a:lvl1pPr>
          </a:lstStyle>
          <a:p>
            <a:pPr>
              <a:defRPr/>
            </a:pPr>
            <a:fld id="{9D4D88C9-938C-404B-8594-3C580268B445}" type="slidenum">
              <a:rPr lang="ko-KR" altLang="en-US"/>
              <a:pPr>
                <a:defRPr/>
              </a:pPr>
              <a:t>‹#›</a:t>
            </a:fld>
            <a:endParaRPr lang="en-US" altLang="ko-KR"/>
          </a:p>
        </p:txBody>
      </p:sp>
      <p:sp>
        <p:nvSpPr>
          <p:cNvPr id="12325" name="Freeform 37"/>
          <p:cNvSpPr>
            <a:spLocks/>
          </p:cNvSpPr>
          <p:nvPr/>
        </p:nvSpPr>
        <p:spPr bwMode="ltGray">
          <a:xfrm>
            <a:off x="2438400" y="0"/>
            <a:ext cx="6705600" cy="139700"/>
          </a:xfrm>
          <a:custGeom>
            <a:avLst/>
            <a:gdLst/>
            <a:ahLst/>
            <a:cxnLst>
              <a:cxn ang="0">
                <a:pos x="0" y="0"/>
              </a:cxn>
              <a:cxn ang="0">
                <a:pos x="88" y="88"/>
              </a:cxn>
              <a:cxn ang="0">
                <a:pos x="4224" y="88"/>
              </a:cxn>
              <a:cxn ang="0">
                <a:pos x="4224" y="0"/>
              </a:cxn>
              <a:cxn ang="0">
                <a:pos x="0" y="0"/>
              </a:cxn>
            </a:cxnLst>
            <a:rect l="0" t="0" r="r" b="b"/>
            <a:pathLst>
              <a:path w="4224" h="88">
                <a:moveTo>
                  <a:pt x="0" y="0"/>
                </a:moveTo>
                <a:lnTo>
                  <a:pt x="88" y="88"/>
                </a:lnTo>
                <a:lnTo>
                  <a:pt x="4224" y="88"/>
                </a:lnTo>
                <a:lnTo>
                  <a:pt x="4224" y="0"/>
                </a:lnTo>
                <a:lnTo>
                  <a:pt x="0" y="0"/>
                </a:lnTo>
                <a:close/>
              </a:path>
            </a:pathLst>
          </a:custGeom>
          <a:solidFill>
            <a:srgbClr val="CCECFF"/>
          </a:solidFill>
          <a:ln w="9525" cap="flat" cmpd="sng">
            <a:noFill/>
            <a:prstDash val="solid"/>
            <a:round/>
            <a:headEnd/>
            <a:tailEnd/>
          </a:ln>
          <a:effectLst/>
        </p:spPr>
        <p:txBody>
          <a:bodyPr/>
          <a:lstStyle/>
          <a:p>
            <a:pPr eaLnBrk="0" hangingPunct="0">
              <a:defRPr/>
            </a:pPr>
            <a:endParaRPr lang="zh-CN" altLang="en-US">
              <a:latin typeface="黑体" pitchFamily="2" charset="-122"/>
              <a:ea typeface="黑体" pitchFamily="2" charset="-122"/>
            </a:endParaRPr>
          </a:p>
        </p:txBody>
      </p:sp>
      <p:grpSp>
        <p:nvGrpSpPr>
          <p:cNvPr id="1030" name="Group 129"/>
          <p:cNvGrpSpPr>
            <a:grpSpLocks/>
          </p:cNvGrpSpPr>
          <p:nvPr/>
        </p:nvGrpSpPr>
        <p:grpSpPr bwMode="auto">
          <a:xfrm>
            <a:off x="2657475" y="4763"/>
            <a:ext cx="6351588" cy="134937"/>
            <a:chOff x="1674" y="3"/>
            <a:chExt cx="4001" cy="85"/>
          </a:xfrm>
        </p:grpSpPr>
        <p:sp>
          <p:nvSpPr>
            <p:cNvPr id="12375" name="Rectangle 87"/>
            <p:cNvSpPr>
              <a:spLocks noChangeArrowheads="1"/>
            </p:cNvSpPr>
            <p:nvPr userDrawn="1"/>
          </p:nvSpPr>
          <p:spPr bwMode="black">
            <a:xfrm>
              <a:off x="167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88" name="Rectangle 100"/>
            <p:cNvSpPr>
              <a:spLocks noChangeArrowheads="1"/>
            </p:cNvSpPr>
            <p:nvPr userDrawn="1"/>
          </p:nvSpPr>
          <p:spPr bwMode="black">
            <a:xfrm>
              <a:off x="181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89" name="Rectangle 101"/>
            <p:cNvSpPr>
              <a:spLocks noChangeArrowheads="1"/>
            </p:cNvSpPr>
            <p:nvPr userDrawn="1"/>
          </p:nvSpPr>
          <p:spPr bwMode="black">
            <a:xfrm>
              <a:off x="194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0" name="Rectangle 102"/>
            <p:cNvSpPr>
              <a:spLocks noChangeArrowheads="1"/>
            </p:cNvSpPr>
            <p:nvPr userDrawn="1"/>
          </p:nvSpPr>
          <p:spPr bwMode="black">
            <a:xfrm>
              <a:off x="208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1" name="Rectangle 103"/>
            <p:cNvSpPr>
              <a:spLocks noChangeArrowheads="1"/>
            </p:cNvSpPr>
            <p:nvPr userDrawn="1"/>
          </p:nvSpPr>
          <p:spPr bwMode="black">
            <a:xfrm>
              <a:off x="221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2" name="Rectangle 104"/>
            <p:cNvSpPr>
              <a:spLocks noChangeArrowheads="1"/>
            </p:cNvSpPr>
            <p:nvPr userDrawn="1"/>
          </p:nvSpPr>
          <p:spPr bwMode="black">
            <a:xfrm>
              <a:off x="235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3" name="Rectangle 105"/>
            <p:cNvSpPr>
              <a:spLocks noChangeArrowheads="1"/>
            </p:cNvSpPr>
            <p:nvPr userDrawn="1"/>
          </p:nvSpPr>
          <p:spPr bwMode="black">
            <a:xfrm>
              <a:off x="249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4" name="Rectangle 106"/>
            <p:cNvSpPr>
              <a:spLocks noChangeArrowheads="1"/>
            </p:cNvSpPr>
            <p:nvPr userDrawn="1"/>
          </p:nvSpPr>
          <p:spPr bwMode="black">
            <a:xfrm>
              <a:off x="262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5" name="Rectangle 107"/>
            <p:cNvSpPr>
              <a:spLocks noChangeArrowheads="1"/>
            </p:cNvSpPr>
            <p:nvPr userDrawn="1"/>
          </p:nvSpPr>
          <p:spPr bwMode="black">
            <a:xfrm>
              <a:off x="276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6" name="Rectangle 108"/>
            <p:cNvSpPr>
              <a:spLocks noChangeArrowheads="1"/>
            </p:cNvSpPr>
            <p:nvPr userDrawn="1"/>
          </p:nvSpPr>
          <p:spPr bwMode="black">
            <a:xfrm>
              <a:off x="289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7" name="Rectangle 109"/>
            <p:cNvSpPr>
              <a:spLocks noChangeArrowheads="1"/>
            </p:cNvSpPr>
            <p:nvPr userDrawn="1"/>
          </p:nvSpPr>
          <p:spPr bwMode="black">
            <a:xfrm>
              <a:off x="303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8" name="Rectangle 110"/>
            <p:cNvSpPr>
              <a:spLocks noChangeArrowheads="1"/>
            </p:cNvSpPr>
            <p:nvPr userDrawn="1"/>
          </p:nvSpPr>
          <p:spPr bwMode="black">
            <a:xfrm>
              <a:off x="317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399" name="Rectangle 111"/>
            <p:cNvSpPr>
              <a:spLocks noChangeArrowheads="1"/>
            </p:cNvSpPr>
            <p:nvPr userDrawn="1"/>
          </p:nvSpPr>
          <p:spPr bwMode="black">
            <a:xfrm>
              <a:off x="330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0" name="Rectangle 112"/>
            <p:cNvSpPr>
              <a:spLocks noChangeArrowheads="1"/>
            </p:cNvSpPr>
            <p:nvPr userDrawn="1"/>
          </p:nvSpPr>
          <p:spPr bwMode="black">
            <a:xfrm>
              <a:off x="344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1" name="Rectangle 113"/>
            <p:cNvSpPr>
              <a:spLocks noChangeArrowheads="1"/>
            </p:cNvSpPr>
            <p:nvPr userDrawn="1"/>
          </p:nvSpPr>
          <p:spPr bwMode="black">
            <a:xfrm>
              <a:off x="357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2" name="Rectangle 114"/>
            <p:cNvSpPr>
              <a:spLocks noChangeArrowheads="1"/>
            </p:cNvSpPr>
            <p:nvPr userDrawn="1"/>
          </p:nvSpPr>
          <p:spPr bwMode="black">
            <a:xfrm>
              <a:off x="371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3" name="Rectangle 115"/>
            <p:cNvSpPr>
              <a:spLocks noChangeArrowheads="1"/>
            </p:cNvSpPr>
            <p:nvPr userDrawn="1"/>
          </p:nvSpPr>
          <p:spPr bwMode="black">
            <a:xfrm>
              <a:off x="385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4" name="Rectangle 116"/>
            <p:cNvSpPr>
              <a:spLocks noChangeArrowheads="1"/>
            </p:cNvSpPr>
            <p:nvPr userDrawn="1"/>
          </p:nvSpPr>
          <p:spPr bwMode="black">
            <a:xfrm>
              <a:off x="398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5" name="Rectangle 117"/>
            <p:cNvSpPr>
              <a:spLocks noChangeArrowheads="1"/>
            </p:cNvSpPr>
            <p:nvPr userDrawn="1"/>
          </p:nvSpPr>
          <p:spPr bwMode="black">
            <a:xfrm>
              <a:off x="412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6" name="Rectangle 118"/>
            <p:cNvSpPr>
              <a:spLocks noChangeArrowheads="1"/>
            </p:cNvSpPr>
            <p:nvPr userDrawn="1"/>
          </p:nvSpPr>
          <p:spPr bwMode="black">
            <a:xfrm>
              <a:off x="425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7" name="Rectangle 119"/>
            <p:cNvSpPr>
              <a:spLocks noChangeArrowheads="1"/>
            </p:cNvSpPr>
            <p:nvPr userDrawn="1"/>
          </p:nvSpPr>
          <p:spPr bwMode="black">
            <a:xfrm>
              <a:off x="439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8" name="Rectangle 120"/>
            <p:cNvSpPr>
              <a:spLocks noChangeArrowheads="1"/>
            </p:cNvSpPr>
            <p:nvPr userDrawn="1"/>
          </p:nvSpPr>
          <p:spPr bwMode="black">
            <a:xfrm>
              <a:off x="453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09" name="Rectangle 121"/>
            <p:cNvSpPr>
              <a:spLocks noChangeArrowheads="1"/>
            </p:cNvSpPr>
            <p:nvPr userDrawn="1"/>
          </p:nvSpPr>
          <p:spPr bwMode="black">
            <a:xfrm>
              <a:off x="466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0" name="Rectangle 122"/>
            <p:cNvSpPr>
              <a:spLocks noChangeArrowheads="1"/>
            </p:cNvSpPr>
            <p:nvPr userDrawn="1"/>
          </p:nvSpPr>
          <p:spPr bwMode="black">
            <a:xfrm>
              <a:off x="480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1" name="Rectangle 123"/>
            <p:cNvSpPr>
              <a:spLocks noChangeArrowheads="1"/>
            </p:cNvSpPr>
            <p:nvPr userDrawn="1"/>
          </p:nvSpPr>
          <p:spPr bwMode="black">
            <a:xfrm>
              <a:off x="493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2" name="Rectangle 124"/>
            <p:cNvSpPr>
              <a:spLocks noChangeArrowheads="1"/>
            </p:cNvSpPr>
            <p:nvPr userDrawn="1"/>
          </p:nvSpPr>
          <p:spPr bwMode="black">
            <a:xfrm>
              <a:off x="5074"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3" name="Rectangle 125"/>
            <p:cNvSpPr>
              <a:spLocks noChangeArrowheads="1"/>
            </p:cNvSpPr>
            <p:nvPr userDrawn="1"/>
          </p:nvSpPr>
          <p:spPr bwMode="black">
            <a:xfrm>
              <a:off x="5210"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4" name="Rectangle 126"/>
            <p:cNvSpPr>
              <a:spLocks noChangeArrowheads="1"/>
            </p:cNvSpPr>
            <p:nvPr userDrawn="1"/>
          </p:nvSpPr>
          <p:spPr bwMode="black">
            <a:xfrm>
              <a:off x="5346"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5" name="Rectangle 127"/>
            <p:cNvSpPr>
              <a:spLocks noChangeArrowheads="1"/>
            </p:cNvSpPr>
            <p:nvPr userDrawn="1"/>
          </p:nvSpPr>
          <p:spPr bwMode="black">
            <a:xfrm>
              <a:off x="5482"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sp>
          <p:nvSpPr>
            <p:cNvPr id="12416" name="Rectangle 128"/>
            <p:cNvSpPr>
              <a:spLocks noChangeArrowheads="1"/>
            </p:cNvSpPr>
            <p:nvPr userDrawn="1"/>
          </p:nvSpPr>
          <p:spPr bwMode="black">
            <a:xfrm>
              <a:off x="5618" y="3"/>
              <a:ext cx="57" cy="85"/>
            </a:xfrm>
            <a:prstGeom prst="rect">
              <a:avLst/>
            </a:prstGeom>
            <a:gradFill rotWithShape="1">
              <a:gsLst>
                <a:gs pos="0">
                  <a:srgbClr val="0558FF"/>
                </a:gs>
                <a:gs pos="100000">
                  <a:schemeClr val="accent1">
                    <a:gamma/>
                    <a:shade val="46275"/>
                    <a:invGamma/>
                  </a:schemeClr>
                </a:gs>
              </a:gsLst>
              <a:lin ang="0" scaled="1"/>
            </a:gradFill>
            <a:ln w="9525">
              <a:noFill/>
              <a:miter lim="800000"/>
              <a:headEnd/>
              <a:tailEnd/>
            </a:ln>
            <a:effectLst/>
          </p:spPr>
          <p:txBody>
            <a:bodyPr wrap="none" anchor="ctr"/>
            <a:lstStyle/>
            <a:p>
              <a:pPr eaLnBrk="0" hangingPunct="0">
                <a:defRPr/>
              </a:pPr>
              <a:endParaRPr lang="zh-CN" altLang="en-US">
                <a:latin typeface="黑体" pitchFamily="2" charset="-122"/>
                <a:ea typeface="黑体" pitchFamily="2" charset="-122"/>
              </a:endParaRPr>
            </a:p>
          </p:txBody>
        </p:sp>
      </p:grpSp>
      <p:cxnSp>
        <p:nvCxnSpPr>
          <p:cNvPr id="41" name="直接连接符 40"/>
          <p:cNvCxnSpPr/>
          <p:nvPr userDrawn="1"/>
        </p:nvCxnSpPr>
        <p:spPr bwMode="auto">
          <a:xfrm>
            <a:off x="1092200" y="6364288"/>
            <a:ext cx="7010400" cy="0"/>
          </a:xfrm>
          <a:prstGeom prst="line">
            <a:avLst/>
          </a:prstGeom>
          <a:solidFill>
            <a:schemeClr val="accent1"/>
          </a:solidFill>
          <a:ln w="63500" cap="flat" cmpd="sng" algn="ctr">
            <a:gradFill flip="none" rotWithShape="1">
              <a:gsLst>
                <a:gs pos="0">
                  <a:srgbClr val="0070C0"/>
                </a:gs>
                <a:gs pos="39999">
                  <a:srgbClr val="85C2FF"/>
                </a:gs>
                <a:gs pos="70000">
                  <a:srgbClr val="C4D6EB"/>
                </a:gs>
                <a:gs pos="100000">
                  <a:srgbClr val="FFEBFA"/>
                </a:gs>
              </a:gsLst>
              <a:path path="shape">
                <a:fillToRect l="50000" t="50000" r="50000" b="50000"/>
              </a:path>
              <a:tileRect/>
            </a:gra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954" r:id="rId1"/>
    <p:sldLayoutId id="2147483953" r:id="rId2"/>
    <p:sldLayoutId id="2147483952" r:id="rId3"/>
    <p:sldLayoutId id="2147483951" r:id="rId4"/>
    <p:sldLayoutId id="2147483950" r:id="rId5"/>
    <p:sldLayoutId id="2147483949" r:id="rId6"/>
    <p:sldLayoutId id="2147483948" r:id="rId7"/>
    <p:sldLayoutId id="2147483947" r:id="rId8"/>
    <p:sldLayoutId id="2147483946" r:id="rId9"/>
    <p:sldLayoutId id="2147483945" r:id="rId10"/>
    <p:sldLayoutId id="2147483944" r:id="rId11"/>
    <p:sldLayoutId id="2147483943" r:id="rId12"/>
    <p:sldLayoutId id="2147483955" r:id="rId13"/>
  </p:sldLayoutIdLst>
  <p:txStyles>
    <p:titleStyle>
      <a:lvl1pPr algn="l" rtl="0" eaLnBrk="0" fontAlgn="base" hangingPunct="0">
        <a:spcBef>
          <a:spcPct val="0"/>
        </a:spcBef>
        <a:spcAft>
          <a:spcPct val="0"/>
        </a:spcAft>
        <a:defRPr sz="3200" b="1">
          <a:solidFill>
            <a:srgbClr val="000099"/>
          </a:solidFill>
          <a:latin typeface="黑体" pitchFamily="2" charset="-122"/>
          <a:ea typeface="黑体" pitchFamily="2" charset="-122"/>
          <a:cs typeface="+mj-cs"/>
        </a:defRPr>
      </a:lvl1pPr>
      <a:lvl2pPr algn="l" rtl="0" eaLnBrk="0" fontAlgn="base" hangingPunct="0">
        <a:spcBef>
          <a:spcPct val="0"/>
        </a:spcBef>
        <a:spcAft>
          <a:spcPct val="0"/>
        </a:spcAft>
        <a:defRPr sz="3200" b="1">
          <a:solidFill>
            <a:srgbClr val="000099"/>
          </a:solidFill>
          <a:latin typeface="黑体" pitchFamily="2" charset="-122"/>
          <a:ea typeface="黑体" pitchFamily="2" charset="-122"/>
        </a:defRPr>
      </a:lvl2pPr>
      <a:lvl3pPr algn="l" rtl="0" eaLnBrk="0" fontAlgn="base" hangingPunct="0">
        <a:spcBef>
          <a:spcPct val="0"/>
        </a:spcBef>
        <a:spcAft>
          <a:spcPct val="0"/>
        </a:spcAft>
        <a:defRPr sz="3200" b="1">
          <a:solidFill>
            <a:srgbClr val="000099"/>
          </a:solidFill>
          <a:latin typeface="黑体" pitchFamily="2" charset="-122"/>
          <a:ea typeface="黑体" pitchFamily="2" charset="-122"/>
        </a:defRPr>
      </a:lvl3pPr>
      <a:lvl4pPr algn="l" rtl="0" eaLnBrk="0" fontAlgn="base" hangingPunct="0">
        <a:spcBef>
          <a:spcPct val="0"/>
        </a:spcBef>
        <a:spcAft>
          <a:spcPct val="0"/>
        </a:spcAft>
        <a:defRPr sz="3200" b="1">
          <a:solidFill>
            <a:srgbClr val="000099"/>
          </a:solidFill>
          <a:latin typeface="黑体" pitchFamily="2" charset="-122"/>
          <a:ea typeface="黑体" pitchFamily="2" charset="-122"/>
        </a:defRPr>
      </a:lvl4pPr>
      <a:lvl5pPr algn="l" rtl="0" eaLnBrk="0" fontAlgn="base" hangingPunct="0">
        <a:spcBef>
          <a:spcPct val="0"/>
        </a:spcBef>
        <a:spcAft>
          <a:spcPct val="0"/>
        </a:spcAft>
        <a:defRPr sz="3200" b="1">
          <a:solidFill>
            <a:srgbClr val="000099"/>
          </a:solidFill>
          <a:latin typeface="黑体" pitchFamily="2" charset="-122"/>
          <a:ea typeface="黑体" pitchFamily="2" charset="-122"/>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rgbClr val="000099"/>
          </a:solidFill>
          <a:latin typeface="黑体" pitchFamily="2" charset="-122"/>
          <a:ea typeface="黑体" pitchFamily="2" charset="-122"/>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rgbClr val="000099"/>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rgbClr val="000099"/>
          </a:solidFill>
          <a:latin typeface="黑体" pitchFamily="2" charset="-122"/>
          <a:ea typeface="黑体" pitchFamily="2" charset="-122"/>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rgbClr val="000099"/>
          </a:solidFill>
          <a:latin typeface="黑体" pitchFamily="2" charset="-122"/>
          <a:ea typeface="黑体" pitchFamily="2" charset="-122"/>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rgbClr val="000099"/>
          </a:solidFill>
          <a:latin typeface="黑体" pitchFamily="2" charset="-122"/>
          <a:ea typeface="黑体" pitchFamily="2" charset="-122"/>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991" y="1385122"/>
            <a:ext cx="7505205" cy="1846659"/>
          </a:xfrm>
          <a:prstGeom prst="rect">
            <a:avLst/>
          </a:prstGeom>
          <a:noFill/>
        </p:spPr>
        <p:txBody>
          <a:bodyPr wrap="square" rtlCol="0">
            <a:spAutoFit/>
          </a:bodyPr>
          <a:lstStyle/>
          <a:p>
            <a:pPr algn="ctr">
              <a:lnSpc>
                <a:spcPct val="150000"/>
              </a:lnSpc>
            </a:pPr>
            <a:r>
              <a:rPr lang="en-US" altLang="zh-CN" sz="4000" b="1" dirty="0">
                <a:latin typeface="微软雅黑" panose="020B0503020204020204" pitchFamily="34" charset="-122"/>
                <a:ea typeface="微软雅黑" panose="020B0503020204020204" pitchFamily="34" charset="-122"/>
              </a:rPr>
              <a:t>JAVA</a:t>
            </a:r>
            <a:r>
              <a:rPr lang="zh-CN" altLang="en-US" sz="4000" b="1" dirty="0" smtClean="0">
                <a:latin typeface="微软雅黑" panose="020B0503020204020204" pitchFamily="34" charset="-122"/>
                <a:ea typeface="微软雅黑" panose="020B0503020204020204" pitchFamily="34" charset="-122"/>
              </a:rPr>
              <a:t>程序设计</a:t>
            </a:r>
            <a:endParaRPr lang="en-US" altLang="zh-CN" sz="4000" b="1" dirty="0">
              <a:latin typeface="微软雅黑" panose="020B0503020204020204" pitchFamily="34" charset="-122"/>
              <a:ea typeface="微软雅黑" panose="020B0503020204020204" pitchFamily="34" charset="-122"/>
            </a:endParaRPr>
          </a:p>
          <a:p>
            <a:pPr algn="ctr">
              <a:lnSpc>
                <a:spcPct val="150000"/>
              </a:lnSpc>
            </a:pPr>
            <a:r>
              <a:rPr lang="zh-CN" altLang="en-US" sz="3600" b="1" dirty="0" smtClean="0">
                <a:latin typeface="微软雅黑" panose="020B0503020204020204" pitchFamily="34" charset="-122"/>
                <a:ea typeface="微软雅黑" panose="020B0503020204020204" pitchFamily="34" charset="-122"/>
              </a:rPr>
              <a:t>第六章 子类和继承（一）</a:t>
            </a:r>
            <a:endParaRPr lang="en-US" altLang="zh-CN" sz="3600" b="1" dirty="0" smtClean="0">
              <a:latin typeface="微软雅黑" panose="020B0503020204020204" pitchFamily="34" charset="-122"/>
              <a:ea typeface="微软雅黑" panose="020B0503020204020204" pitchFamily="34" charset="-122"/>
            </a:endParaRPr>
          </a:p>
        </p:txBody>
      </p:sp>
      <p:sp>
        <p:nvSpPr>
          <p:cNvPr id="5" name="TextBox 4"/>
          <p:cNvSpPr txBox="1"/>
          <p:nvPr/>
        </p:nvSpPr>
        <p:spPr>
          <a:xfrm>
            <a:off x="829293" y="4091706"/>
            <a:ext cx="7505205" cy="954107"/>
          </a:xfrm>
          <a:prstGeom prst="rect">
            <a:avLst/>
          </a:prstGeom>
          <a:noFill/>
        </p:spPr>
        <p:txBody>
          <a:bodyPr wrap="square" rtlCol="0">
            <a:spAutoFit/>
          </a:bodyPr>
          <a:lstStyle/>
          <a:p>
            <a:pPr algn="ctr"/>
            <a:r>
              <a:rPr lang="zh-CN" altLang="en-US" sz="2800" dirty="0">
                <a:latin typeface="隶书" panose="02010509060101010101" pitchFamily="49" charset="-122"/>
                <a:ea typeface="隶书" panose="02010509060101010101" pitchFamily="49" charset="-122"/>
              </a:rPr>
              <a:t>计算机科学与技术学院</a:t>
            </a:r>
            <a:endParaRPr lang="en-US" altLang="zh-CN" sz="2800" dirty="0">
              <a:latin typeface="隶书" panose="02010509060101010101" pitchFamily="49" charset="-122"/>
              <a:ea typeface="隶书" panose="02010509060101010101" pitchFamily="49" charset="-122"/>
            </a:endParaRPr>
          </a:p>
          <a:p>
            <a:pPr algn="ctr"/>
            <a:r>
              <a:rPr lang="zh-CN" altLang="en-US" sz="2800" smtClean="0">
                <a:latin typeface="隶书" panose="02010509060101010101" pitchFamily="49" charset="-122"/>
                <a:ea typeface="隶书" panose="02010509060101010101" pitchFamily="49" charset="-122"/>
              </a:rPr>
              <a:t>余远 </a:t>
            </a:r>
            <a:r>
              <a:rPr lang="en-US" altLang="zh-CN" sz="2800" smtClean="0">
                <a:latin typeface="隶书" panose="02010509060101010101" pitchFamily="49" charset="-122"/>
                <a:ea typeface="隶书" panose="02010509060101010101" pitchFamily="49" charset="-122"/>
              </a:rPr>
              <a:t>15966588017</a:t>
            </a:r>
            <a:endParaRPr lang="zh-CN" altLang="en-US" sz="2800" dirty="0">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421911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1.</a:t>
            </a:r>
            <a:r>
              <a:rPr lang="zh-CN" altLang="en-US" dirty="0" smtClean="0"/>
              <a:t> 子类的继承性</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4139" y="1316257"/>
            <a:ext cx="8769390" cy="531603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矩形 2"/>
          <p:cNvSpPr/>
          <p:nvPr/>
        </p:nvSpPr>
        <p:spPr>
          <a:xfrm>
            <a:off x="4253696" y="1628507"/>
            <a:ext cx="4572000" cy="1200329"/>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zh-CN" altLang="en-US" dirty="0"/>
              <a:t>我是张三</a:t>
            </a:r>
            <a:r>
              <a:rPr lang="en-US" altLang="zh-CN" dirty="0"/>
              <a:t>,</a:t>
            </a:r>
            <a:r>
              <a:rPr lang="zh-CN" altLang="en-US" dirty="0"/>
              <a:t>我的学号</a:t>
            </a:r>
            <a:r>
              <a:rPr lang="en-US" altLang="zh-CN" dirty="0"/>
              <a:t>:201011</a:t>
            </a:r>
          </a:p>
          <a:p>
            <a:r>
              <a:rPr lang="zh-CN" altLang="en-US" dirty="0"/>
              <a:t>我的身高</a:t>
            </a:r>
            <a:r>
              <a:rPr lang="en-US" altLang="zh-CN" dirty="0"/>
              <a:t>:182.0cm,</a:t>
            </a:r>
            <a:r>
              <a:rPr lang="zh-CN" altLang="en-US" dirty="0"/>
              <a:t>我的体重</a:t>
            </a:r>
            <a:r>
              <a:rPr lang="en-US" altLang="zh-CN" dirty="0"/>
              <a:t>:65.9kg</a:t>
            </a:r>
          </a:p>
          <a:p>
            <a:r>
              <a:rPr lang="zh-CN" altLang="en-US" dirty="0"/>
              <a:t>我会做加法</a:t>
            </a:r>
            <a:r>
              <a:rPr lang="en-US" altLang="zh-CN" dirty="0"/>
              <a:t>:</a:t>
            </a:r>
          </a:p>
          <a:p>
            <a:r>
              <a:rPr lang="en-US" altLang="zh-CN" dirty="0"/>
              <a:t>sum=903.487</a:t>
            </a:r>
            <a:endParaRPr lang="zh-CN" altLang="en-US" dirty="0"/>
          </a:p>
        </p:txBody>
      </p:sp>
    </p:spTree>
    <p:extLst>
      <p:ext uri="{BB962C8B-B14F-4D97-AF65-F5344CB8AC3E}">
        <p14:creationId xmlns="" xmlns:p14="http://schemas.microsoft.com/office/powerpoint/2010/main" val="588794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1.</a:t>
            </a:r>
            <a:r>
              <a:rPr lang="zh-CN" altLang="en-US" dirty="0" smtClean="0"/>
              <a:t> 子类的继承性</a:t>
            </a:r>
            <a:endParaRPr lang="zh-CN" altLang="en-US" dirty="0"/>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0826" y="1360990"/>
            <a:ext cx="6381468" cy="17410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50826" y="3247242"/>
            <a:ext cx="4842035" cy="280631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矩形 1"/>
          <p:cNvSpPr/>
          <p:nvPr/>
        </p:nvSpPr>
        <p:spPr>
          <a:xfrm>
            <a:off x="4725166" y="3404015"/>
            <a:ext cx="4045749"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0</a:t>
            </a:r>
            <a:r>
              <a:rPr lang="zh-CN" altLang="en-US" dirty="0"/>
              <a:t>岁，</a:t>
            </a:r>
            <a:r>
              <a:rPr lang="en-US" altLang="zh-CN" dirty="0"/>
              <a:t>2</a:t>
            </a:r>
            <a:r>
              <a:rPr lang="zh-CN" altLang="en-US" dirty="0"/>
              <a:t>只脚</a:t>
            </a:r>
            <a:r>
              <a:rPr lang="en-US" altLang="zh-CN" dirty="0"/>
              <a:t>,2</a:t>
            </a:r>
            <a:r>
              <a:rPr lang="zh-CN" altLang="en-US" dirty="0"/>
              <a:t>只手</a:t>
            </a:r>
            <a:r>
              <a:rPr lang="en-US" altLang="zh-CN" dirty="0"/>
              <a:t>0</a:t>
            </a:r>
            <a:r>
              <a:rPr lang="zh-CN" altLang="en-US" dirty="0"/>
              <a:t>岁，</a:t>
            </a:r>
            <a:r>
              <a:rPr lang="en-US" altLang="zh-CN" dirty="0"/>
              <a:t>2</a:t>
            </a:r>
            <a:r>
              <a:rPr lang="zh-CN" altLang="en-US" dirty="0"/>
              <a:t>只脚</a:t>
            </a:r>
            <a:r>
              <a:rPr lang="en-US" altLang="zh-CN" dirty="0"/>
              <a:t>,2</a:t>
            </a:r>
            <a:r>
              <a:rPr lang="zh-CN" altLang="en-US" dirty="0"/>
              <a:t>只手</a:t>
            </a:r>
          </a:p>
        </p:txBody>
      </p:sp>
    </p:spTree>
    <p:extLst>
      <p:ext uri="{BB962C8B-B14F-4D97-AF65-F5344CB8AC3E}">
        <p14:creationId xmlns="" xmlns:p14="http://schemas.microsoft.com/office/powerpoint/2010/main" val="1209544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1.</a:t>
            </a:r>
            <a:r>
              <a:rPr lang="zh-CN" altLang="en-US" dirty="0" smtClean="0"/>
              <a:t> 子类的继承性</a:t>
            </a:r>
            <a:endParaRPr lang="zh-CN" altLang="en-US" dirty="0"/>
          </a:p>
        </p:txBody>
      </p:sp>
      <p:sp>
        <p:nvSpPr>
          <p:cNvPr id="6" name="矩形 5"/>
          <p:cNvSpPr/>
          <p:nvPr/>
        </p:nvSpPr>
        <p:spPr>
          <a:xfrm>
            <a:off x="419596" y="1563973"/>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、继承关系图</a:t>
            </a:r>
            <a:endParaRPr lang="en-US" altLang="zh-CN" sz="2800" dirty="0">
              <a:latin typeface="楷体" panose="02010609060101010101" pitchFamily="49" charset="-122"/>
              <a:ea typeface="楷体" panose="02010609060101010101" pitchFamily="49" charset="-122"/>
            </a:endParaRPr>
          </a:p>
        </p:txBody>
      </p:sp>
      <p:sp>
        <p:nvSpPr>
          <p:cNvPr id="2" name="矩形 1"/>
          <p:cNvSpPr/>
          <p:nvPr/>
        </p:nvSpPr>
        <p:spPr>
          <a:xfrm>
            <a:off x="419596" y="2371289"/>
            <a:ext cx="4499644" cy="3194721"/>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20000"/>
              </a:lnSpc>
            </a:pPr>
            <a:r>
              <a:rPr lang="zh-CN" altLang="en-US" sz="2400" dirty="0">
                <a:latin typeface="楷体" panose="02010609060101010101" pitchFamily="49" charset="-122"/>
                <a:ea typeface="楷体" panose="02010609060101010101" pitchFamily="49" charset="-122"/>
              </a:rPr>
              <a:t>如果一个类是另一个类的子类，那么</a:t>
            </a:r>
            <a:r>
              <a:rPr lang="en-US" altLang="zh-CN" sz="2400" dirty="0">
                <a:latin typeface="楷体" panose="02010609060101010101" pitchFamily="49" charset="-122"/>
                <a:ea typeface="楷体" panose="02010609060101010101" pitchFamily="49" charset="-122"/>
              </a:rPr>
              <a:t>UML</a:t>
            </a:r>
            <a:r>
              <a:rPr lang="zh-CN" altLang="en-US" sz="2400" dirty="0">
                <a:latin typeface="楷体" panose="02010609060101010101" pitchFamily="49" charset="-122"/>
                <a:ea typeface="楷体" panose="02010609060101010101" pitchFamily="49" charset="-122"/>
              </a:rPr>
              <a:t>通过使用一个实线连接两个类的</a:t>
            </a:r>
            <a:r>
              <a:rPr lang="en-US" altLang="zh-CN" sz="2400" dirty="0">
                <a:latin typeface="楷体" panose="02010609060101010101" pitchFamily="49" charset="-122"/>
                <a:ea typeface="楷体" panose="02010609060101010101" pitchFamily="49" charset="-122"/>
              </a:rPr>
              <a:t>UML</a:t>
            </a:r>
            <a:r>
              <a:rPr lang="zh-CN" altLang="en-US" sz="2400" dirty="0">
                <a:latin typeface="楷体" panose="02010609060101010101" pitchFamily="49" charset="-122"/>
                <a:ea typeface="楷体" panose="02010609060101010101" pitchFamily="49" charset="-122"/>
              </a:rPr>
              <a:t>图来表示二者之间的继承关系，实线的起始端是子类的</a:t>
            </a:r>
            <a:r>
              <a:rPr lang="en-US" altLang="zh-CN" sz="2400" dirty="0">
                <a:latin typeface="楷体" panose="02010609060101010101" pitchFamily="49" charset="-122"/>
                <a:ea typeface="楷体" panose="02010609060101010101" pitchFamily="49" charset="-122"/>
              </a:rPr>
              <a:t>UML</a:t>
            </a:r>
            <a:r>
              <a:rPr lang="zh-CN" altLang="en-US" sz="2400" dirty="0">
                <a:latin typeface="楷体" panose="02010609060101010101" pitchFamily="49" charset="-122"/>
                <a:ea typeface="楷体" panose="02010609060101010101" pitchFamily="49" charset="-122"/>
              </a:rPr>
              <a:t>图，终点端是父类的</a:t>
            </a:r>
            <a:r>
              <a:rPr lang="en-US" altLang="zh-CN" sz="2400" dirty="0">
                <a:latin typeface="楷体" panose="02010609060101010101" pitchFamily="49" charset="-122"/>
                <a:ea typeface="楷体" panose="02010609060101010101" pitchFamily="49" charset="-122"/>
              </a:rPr>
              <a:t>UML</a:t>
            </a:r>
            <a:r>
              <a:rPr lang="zh-CN" altLang="en-US" sz="2400" dirty="0">
                <a:latin typeface="楷体" panose="02010609060101010101" pitchFamily="49" charset="-122"/>
                <a:ea typeface="楷体" panose="02010609060101010101" pitchFamily="49" charset="-122"/>
              </a:rPr>
              <a:t>图，但终点端使用一个空心的三角形表示实线的结束。 </a:t>
            </a:r>
          </a:p>
        </p:txBody>
      </p:sp>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75891" y="1709836"/>
            <a:ext cx="3095625" cy="43319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81767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1.</a:t>
            </a:r>
            <a:r>
              <a:rPr lang="zh-CN" altLang="en-US" dirty="0" smtClean="0"/>
              <a:t> 子类的继承性</a:t>
            </a:r>
            <a:endParaRPr lang="zh-CN" altLang="en-US" dirty="0"/>
          </a:p>
        </p:txBody>
      </p:sp>
      <p:sp>
        <p:nvSpPr>
          <p:cNvPr id="6" name="矩形 5"/>
          <p:cNvSpPr/>
          <p:nvPr/>
        </p:nvSpPr>
        <p:spPr>
          <a:xfrm>
            <a:off x="396446" y="1390348"/>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、继承的内存模型</a:t>
            </a:r>
            <a:endParaRPr lang="en-US" altLang="zh-CN" sz="2800" dirty="0">
              <a:latin typeface="楷体" panose="02010609060101010101" pitchFamily="49" charset="-122"/>
              <a:ea typeface="楷体" panose="02010609060101010101" pitchFamily="49" charset="-122"/>
            </a:endParaRPr>
          </a:p>
        </p:txBody>
      </p:sp>
      <p:sp>
        <p:nvSpPr>
          <p:cNvPr id="7" name="矩形 6"/>
          <p:cNvSpPr/>
          <p:nvPr/>
        </p:nvSpPr>
        <p:spPr>
          <a:xfrm>
            <a:off x="396446" y="1993720"/>
            <a:ext cx="8430370" cy="156966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r>
              <a:rPr lang="zh-CN" altLang="en-US" sz="2400" dirty="0" smtClean="0">
                <a:latin typeface="楷体" panose="02010609060101010101" pitchFamily="49" charset="-122"/>
                <a:ea typeface="楷体" panose="02010609060101010101" pitchFamily="49" charset="-122"/>
              </a:rPr>
              <a:t>当子类的构造方法创建一个子类的对象时，子</a:t>
            </a:r>
            <a:r>
              <a:rPr lang="zh-CN" altLang="en-US" sz="2400" dirty="0">
                <a:latin typeface="楷体" panose="02010609060101010101" pitchFamily="49" charset="-122"/>
                <a:ea typeface="楷体" panose="02010609060101010101" pitchFamily="49" charset="-122"/>
              </a:rPr>
              <a:t>类的构造方法中总是先调用父类的某个构造</a:t>
            </a:r>
            <a:r>
              <a:rPr lang="zh-CN" altLang="en-US" sz="2400" dirty="0" smtClean="0">
                <a:latin typeface="楷体" panose="02010609060101010101" pitchFamily="49" charset="-122"/>
                <a:ea typeface="楷体" panose="02010609060101010101" pitchFamily="49" charset="-122"/>
              </a:rPr>
              <a:t>方法</a:t>
            </a:r>
            <a:r>
              <a:rPr lang="zh-CN" altLang="en-US" sz="2400" dirty="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如</a:t>
            </a:r>
            <a:r>
              <a:rPr lang="zh-CN" altLang="en-US" sz="2400" dirty="0">
                <a:latin typeface="楷体" panose="02010609060101010101" pitchFamily="49" charset="-122"/>
                <a:ea typeface="楷体" panose="02010609060101010101" pitchFamily="49" charset="-122"/>
              </a:rPr>
              <a:t>果子类的构造方法中没有明显地指明使用父类的哪个构造方法，子类就调用父类的不带参数的构造方法。</a:t>
            </a:r>
          </a:p>
        </p:txBody>
      </p:sp>
      <p:pic>
        <p:nvPicPr>
          <p:cNvPr id="9"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75507" y="3709178"/>
            <a:ext cx="2994230" cy="254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4434489" y="3825057"/>
            <a:ext cx="3899287" cy="2308324"/>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342900" indent="-342900">
              <a:buFont typeface="Wingdings" panose="05000000000000000000" pitchFamily="2" charset="2"/>
              <a:buChar char="l"/>
            </a:pPr>
            <a:r>
              <a:rPr lang="zh-CN" altLang="en-US" sz="2400" dirty="0" smtClean="0">
                <a:latin typeface="楷体" panose="02010609060101010101" pitchFamily="49" charset="-122"/>
                <a:ea typeface="楷体" panose="02010609060101010101" pitchFamily="49" charset="-122"/>
              </a:rPr>
              <a:t>给父类分配内存空间；</a:t>
            </a:r>
            <a:endParaRPr lang="en-US" altLang="zh-CN" sz="2400" dirty="0" smtClean="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l"/>
            </a:pPr>
            <a:r>
              <a:rPr lang="zh-CN" altLang="en-US" sz="2400" dirty="0" smtClean="0">
                <a:latin typeface="楷体" panose="02010609060101010101" pitchFamily="49" charset="-122"/>
                <a:ea typeface="楷体" panose="02010609060101010101" pitchFamily="49" charset="-122"/>
              </a:rPr>
              <a:t>给子类分配内存空间；</a:t>
            </a:r>
            <a:endParaRPr lang="en-US" altLang="zh-CN" sz="2400" dirty="0" smtClean="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l"/>
            </a:pPr>
            <a:r>
              <a:rPr lang="zh-CN" altLang="en-US" sz="2400" dirty="0" smtClean="0">
                <a:latin typeface="楷体" panose="02010609060101010101" pitchFamily="49" charset="-122"/>
                <a:ea typeface="楷体" panose="02010609060101010101" pitchFamily="49" charset="-122"/>
              </a:rPr>
              <a:t>将子类继承了的父类的部分，划给子类使用；</a:t>
            </a:r>
            <a:endParaRPr lang="en-US" altLang="zh-CN" sz="2400" dirty="0" smtClean="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l"/>
            </a:pPr>
            <a:r>
              <a:rPr lang="zh-CN" altLang="en-US" sz="2400" dirty="0" smtClean="0">
                <a:latin typeface="楷体" panose="02010609060101010101" pitchFamily="49" charset="-122"/>
                <a:ea typeface="楷体" panose="02010609060101010101" pitchFamily="49" charset="-122"/>
              </a:rPr>
              <a:t>未继承的部分，供父类自己使用。</a:t>
            </a:r>
            <a:endParaRPr lang="en-US" altLang="zh-CN" sz="2400" dirty="0" smtClean="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1253918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502925"/>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第六章  </a:t>
            </a:r>
            <a:r>
              <a:rPr lang="zh-CN" altLang="en-US" sz="3200" b="1" dirty="0">
                <a:latin typeface="微软雅黑" panose="020B0503020204020204" pitchFamily="34" charset="-122"/>
                <a:ea typeface="微软雅黑" panose="020B0503020204020204" pitchFamily="34" charset="-122"/>
              </a:rPr>
              <a:t>子</a:t>
            </a:r>
            <a:r>
              <a:rPr lang="zh-CN" altLang="en-US" sz="3200" b="1" dirty="0" smtClean="0">
                <a:latin typeface="微软雅黑" panose="020B0503020204020204" pitchFamily="34" charset="-122"/>
                <a:ea typeface="微软雅黑" panose="020B0503020204020204" pitchFamily="34" charset="-122"/>
              </a:rPr>
              <a:t>类和继承（</a:t>
            </a:r>
            <a:r>
              <a:rPr lang="zh-CN" altLang="en-US" sz="3200" b="1" dirty="0">
                <a:latin typeface="微软雅黑" panose="020B0503020204020204" pitchFamily="34" charset="-122"/>
                <a:ea typeface="微软雅黑" panose="020B0503020204020204" pitchFamily="34" charset="-122"/>
              </a:rPr>
              <a:t>一</a:t>
            </a:r>
            <a:r>
              <a:rPr lang="zh-CN" altLang="en-US" sz="3200" b="1" dirty="0" smtClean="0">
                <a:latin typeface="微软雅黑" panose="020B0503020204020204" pitchFamily="34" charset="-122"/>
                <a:ea typeface="微软雅黑" panose="020B0503020204020204" pitchFamily="34" charset="-122"/>
              </a:rPr>
              <a:t>）</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193643" y="2483129"/>
            <a:ext cx="6678258" cy="2554545"/>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a:latin typeface="华文新魏" panose="02010800040101010101" pitchFamily="2" charset="-122"/>
                <a:ea typeface="华文新魏" panose="02010800040101010101" pitchFamily="2" charset="-122"/>
              </a:rPr>
              <a:t>子</a:t>
            </a:r>
            <a:r>
              <a:rPr lang="zh-CN" altLang="en-US" sz="3200" dirty="0" smtClean="0">
                <a:latin typeface="华文新魏" panose="02010800040101010101" pitchFamily="2" charset="-122"/>
                <a:ea typeface="华文新魏" panose="02010800040101010101" pitchFamily="2" charset="-122"/>
              </a:rPr>
              <a:t>类和父类及子类的继承性</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solidFill>
                  <a:srgbClr val="FF0000"/>
                </a:solidFill>
                <a:latin typeface="华文新魏" panose="02010800040101010101" pitchFamily="2" charset="-122"/>
                <a:ea typeface="华文新魏" panose="02010800040101010101" pitchFamily="2" charset="-122"/>
              </a:rPr>
              <a:t>子类对父类的扩展</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smtClean="0">
                <a:latin typeface="华文新魏" panose="02010800040101010101" pitchFamily="2" charset="-122"/>
                <a:ea typeface="华文新魏" panose="02010800040101010101" pitchFamily="2" charset="-122"/>
              </a:rPr>
              <a:t>Super</a:t>
            </a:r>
            <a:r>
              <a:rPr lang="zh-CN" altLang="en-US" sz="3200" dirty="0" smtClean="0">
                <a:latin typeface="华文新魏" panose="02010800040101010101" pitchFamily="2" charset="-122"/>
                <a:ea typeface="华文新魏" panose="02010800040101010101" pitchFamily="2" charset="-122"/>
              </a:rPr>
              <a:t>关键字</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smtClean="0">
                <a:latin typeface="华文新魏" panose="02010800040101010101" pitchFamily="2" charset="-122"/>
                <a:ea typeface="华文新魏" panose="02010800040101010101" pitchFamily="2" charset="-122"/>
              </a:rPr>
              <a:t>Final</a:t>
            </a:r>
            <a:r>
              <a:rPr lang="zh-CN" altLang="en-US" sz="3200" dirty="0" smtClean="0">
                <a:latin typeface="华文新魏" panose="02010800040101010101" pitchFamily="2" charset="-122"/>
                <a:ea typeface="华文新魏" panose="02010800040101010101" pitchFamily="2" charset="-122"/>
              </a:rPr>
              <a:t>关键字</a:t>
            </a:r>
            <a:endParaRPr lang="en-US" altLang="zh-CN" sz="3200" dirty="0" smtClean="0">
              <a:latin typeface="华文新魏" panose="02010800040101010101" pitchFamily="2" charset="-122"/>
              <a:ea typeface="华文新魏" panose="02010800040101010101" pitchFamily="2" charset="-122"/>
            </a:endParaRPr>
          </a:p>
        </p:txBody>
      </p:sp>
    </p:spTree>
    <p:extLst>
      <p:ext uri="{BB962C8B-B14F-4D97-AF65-F5344CB8AC3E}">
        <p14:creationId xmlns="" xmlns:p14="http://schemas.microsoft.com/office/powerpoint/2010/main" val="935349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a:t>
            </a:r>
            <a:r>
              <a:rPr lang="zh-CN" altLang="en-US" dirty="0"/>
              <a:t> </a:t>
            </a:r>
            <a:r>
              <a:rPr lang="zh-CN" altLang="en-US" dirty="0" smtClean="0"/>
              <a:t>子类对父类的扩展</a:t>
            </a:r>
            <a:endParaRPr lang="zh-CN" altLang="en-US" dirty="0"/>
          </a:p>
        </p:txBody>
      </p:sp>
      <p:sp>
        <p:nvSpPr>
          <p:cNvPr id="7" name="矩形 6"/>
          <p:cNvSpPr/>
          <p:nvPr/>
        </p:nvSpPr>
        <p:spPr>
          <a:xfrm>
            <a:off x="346691" y="3114970"/>
            <a:ext cx="8354013" cy="508409"/>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、成员变量的隐藏</a:t>
            </a:r>
            <a:endParaRPr lang="en-US" altLang="zh-CN" sz="2800" dirty="0">
              <a:latin typeface="楷体" panose="02010609060101010101" pitchFamily="49" charset="-122"/>
              <a:ea typeface="楷体" panose="02010609060101010101" pitchFamily="49" charset="-122"/>
            </a:endParaRPr>
          </a:p>
        </p:txBody>
      </p:sp>
      <p:sp>
        <p:nvSpPr>
          <p:cNvPr id="9" name="矩形 8"/>
          <p:cNvSpPr/>
          <p:nvPr/>
        </p:nvSpPr>
        <p:spPr>
          <a:xfrm>
            <a:off x="270334" y="1488516"/>
            <a:ext cx="8430370" cy="1514261"/>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10000"/>
              </a:lnSpc>
            </a:pPr>
            <a:r>
              <a:rPr lang="zh-CN" altLang="en-US" sz="2800" dirty="0" smtClean="0">
                <a:latin typeface="楷体" panose="02010609060101010101" pitchFamily="49" charset="-122"/>
                <a:ea typeface="楷体" panose="02010609060101010101" pitchFamily="49" charset="-122"/>
              </a:rPr>
              <a:t>子类可以编写自己的成员变量和方法，以实现子类特有的功能，子类也可以重新定义父类的成员变量和方法，完成子类功能的扩展。</a:t>
            </a:r>
            <a:endParaRPr lang="zh-CN" altLang="en-US" sz="2800" dirty="0">
              <a:latin typeface="楷体" panose="02010609060101010101" pitchFamily="49" charset="-122"/>
              <a:ea typeface="楷体" panose="02010609060101010101" pitchFamily="49" charset="-122"/>
            </a:endParaRPr>
          </a:p>
        </p:txBody>
      </p:sp>
      <p:sp>
        <p:nvSpPr>
          <p:cNvPr id="10" name="矩形 9"/>
          <p:cNvSpPr/>
          <p:nvPr/>
        </p:nvSpPr>
        <p:spPr>
          <a:xfrm>
            <a:off x="346691" y="3730606"/>
            <a:ext cx="8430370" cy="1930337"/>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10000"/>
              </a:lnSpc>
            </a:pPr>
            <a:r>
              <a:rPr lang="zh-CN" altLang="en-US" sz="2800" dirty="0">
                <a:latin typeface="楷体" panose="02010609060101010101" pitchFamily="49" charset="-122"/>
                <a:ea typeface="楷体" panose="02010609060101010101" pitchFamily="49" charset="-122"/>
              </a:rPr>
              <a:t>子类中声明的成员变量和父类中的成员变量同名时，子类就隐藏了继承的成员变量，即子类对象以及子类自己声明定义的方法操作与父类同名的成员变量是</a:t>
            </a:r>
            <a:r>
              <a:rPr lang="zh-CN" altLang="en-US" sz="2800" dirty="0" smtClean="0">
                <a:latin typeface="楷体" panose="02010609060101010101" pitchFamily="49" charset="-122"/>
                <a:ea typeface="楷体" panose="02010609060101010101" pitchFamily="49" charset="-122"/>
              </a:rPr>
              <a:t>指：子</a:t>
            </a:r>
            <a:r>
              <a:rPr lang="zh-CN" altLang="en-US" sz="2800" dirty="0">
                <a:latin typeface="楷体" panose="02010609060101010101" pitchFamily="49" charset="-122"/>
                <a:ea typeface="楷体" panose="02010609060101010101" pitchFamily="49" charset="-122"/>
              </a:rPr>
              <a:t>类重新声明定义的这个成员变量。</a:t>
            </a:r>
          </a:p>
        </p:txBody>
      </p:sp>
      <p:sp>
        <p:nvSpPr>
          <p:cNvPr id="2" name="矩形 1"/>
          <p:cNvSpPr/>
          <p:nvPr/>
        </p:nvSpPr>
        <p:spPr>
          <a:xfrm>
            <a:off x="346691" y="5704896"/>
            <a:ext cx="8577390" cy="1015663"/>
          </a:xfrm>
          <a:prstGeom prst="rect">
            <a:avLst/>
          </a:prstGeom>
        </p:spPr>
        <p:txBody>
          <a:bodyPr wrap="square">
            <a:spAutoFit/>
          </a:bodyPr>
          <a:lstStyle/>
          <a:p>
            <a:r>
              <a:rPr lang="zh-CN" altLang="en-US" sz="2000" dirty="0">
                <a:solidFill>
                  <a:srgbClr val="FF0000"/>
                </a:solidFill>
                <a:latin typeface="楷体" panose="02010609060101010101" pitchFamily="49" charset="-122"/>
                <a:ea typeface="楷体" panose="02010609060101010101" pitchFamily="49" charset="-122"/>
              </a:rPr>
              <a:t>注：如果子类隐藏了继承的成员变量，但是，在继承的方法中操作的仍是隐藏的成员</a:t>
            </a:r>
            <a:r>
              <a:rPr lang="zh-CN" altLang="en-US" sz="2000" dirty="0" smtClean="0">
                <a:solidFill>
                  <a:srgbClr val="FF0000"/>
                </a:solidFill>
                <a:latin typeface="楷体" panose="02010609060101010101" pitchFamily="49" charset="-122"/>
                <a:ea typeface="楷体" panose="02010609060101010101" pitchFamily="49" charset="-122"/>
              </a:rPr>
              <a:t>变量。即子</a:t>
            </a:r>
            <a:r>
              <a:rPr lang="zh-CN" altLang="en-US" sz="2000" dirty="0">
                <a:solidFill>
                  <a:srgbClr val="FF0000"/>
                </a:solidFill>
                <a:latin typeface="楷体" panose="02010609060101010101" pitchFamily="49" charset="-122"/>
                <a:ea typeface="楷体" panose="02010609060101010101" pitchFamily="49" charset="-122"/>
              </a:rPr>
              <a:t>类对象</a:t>
            </a:r>
            <a:r>
              <a:rPr lang="zh-CN" altLang="en-US" sz="2000" dirty="0" smtClean="0">
                <a:solidFill>
                  <a:srgbClr val="FF0000"/>
                </a:solidFill>
                <a:latin typeface="楷体" panose="02010609060101010101" pitchFamily="49" charset="-122"/>
                <a:ea typeface="楷体" panose="02010609060101010101" pitchFamily="49" charset="-122"/>
              </a:rPr>
              <a:t>可以通过调用</a:t>
            </a:r>
            <a:r>
              <a:rPr lang="zh-CN" altLang="en-US" sz="2000" dirty="0">
                <a:solidFill>
                  <a:srgbClr val="FF0000"/>
                </a:solidFill>
                <a:latin typeface="楷体" panose="02010609060101010101" pitchFamily="49" charset="-122"/>
                <a:ea typeface="楷体" panose="02010609060101010101" pitchFamily="49" charset="-122"/>
              </a:rPr>
              <a:t>从父</a:t>
            </a:r>
            <a:r>
              <a:rPr lang="zh-CN" altLang="en-US" sz="2000" dirty="0" smtClean="0">
                <a:solidFill>
                  <a:srgbClr val="FF0000"/>
                </a:solidFill>
                <a:latin typeface="楷体" panose="02010609060101010101" pitchFamily="49" charset="-122"/>
                <a:ea typeface="楷体" panose="02010609060101010101" pitchFamily="49" charset="-122"/>
              </a:rPr>
              <a:t>类</a:t>
            </a:r>
            <a:r>
              <a:rPr lang="zh-CN" altLang="en-US" sz="2000" dirty="0">
                <a:solidFill>
                  <a:srgbClr val="FF0000"/>
                </a:solidFill>
                <a:latin typeface="楷体" panose="02010609060101010101" pitchFamily="49" charset="-122"/>
                <a:ea typeface="楷体" panose="02010609060101010101" pitchFamily="49" charset="-122"/>
              </a:rPr>
              <a:t>的</a:t>
            </a:r>
            <a:r>
              <a:rPr lang="zh-CN" altLang="en-US" sz="2000" dirty="0" smtClean="0">
                <a:solidFill>
                  <a:srgbClr val="FF0000"/>
                </a:solidFill>
                <a:latin typeface="楷体" panose="02010609060101010101" pitchFamily="49" charset="-122"/>
                <a:ea typeface="楷体" panose="02010609060101010101" pitchFamily="49" charset="-122"/>
              </a:rPr>
              <a:t>继承的方法来操作</a:t>
            </a:r>
            <a:r>
              <a:rPr lang="zh-CN" altLang="en-US" sz="2000" dirty="0">
                <a:solidFill>
                  <a:srgbClr val="FF0000"/>
                </a:solidFill>
                <a:latin typeface="楷体" panose="02010609060101010101" pitchFamily="49" charset="-122"/>
                <a:ea typeface="楷体" panose="02010609060101010101" pitchFamily="49" charset="-122"/>
              </a:rPr>
              <a:t>隐藏的成员变量</a:t>
            </a:r>
            <a:r>
              <a:rPr lang="zh-CN" altLang="en-US" sz="2000" dirty="0" smtClean="0">
                <a:solidFill>
                  <a:srgbClr val="FF0000"/>
                </a:solidFill>
                <a:latin typeface="楷体" panose="02010609060101010101" pitchFamily="49" charset="-122"/>
                <a:ea typeface="楷体" panose="02010609060101010101" pitchFamily="49" charset="-122"/>
              </a:rPr>
              <a:t>。</a:t>
            </a:r>
            <a:endParaRPr lang="zh-CN" altLang="en-US" sz="20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776577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a:t>
            </a:r>
            <a:r>
              <a:rPr lang="zh-CN" altLang="en-US" dirty="0"/>
              <a:t> </a:t>
            </a:r>
            <a:r>
              <a:rPr lang="zh-CN" altLang="en-US" dirty="0" smtClean="0"/>
              <a:t>子类对父类的扩展</a:t>
            </a:r>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9654" y="1602069"/>
            <a:ext cx="7953013" cy="45093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矩形 2"/>
          <p:cNvSpPr/>
          <p:nvPr/>
        </p:nvSpPr>
        <p:spPr>
          <a:xfrm>
            <a:off x="5457463" y="2110412"/>
            <a:ext cx="2691114"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98</a:t>
            </a:r>
          </a:p>
          <a:p>
            <a:r>
              <a:rPr lang="en-US" altLang="zh-CN" dirty="0"/>
              <a:t>98.6</a:t>
            </a:r>
          </a:p>
        </p:txBody>
      </p:sp>
    </p:spTree>
    <p:extLst>
      <p:ext uri="{BB962C8B-B14F-4D97-AF65-F5344CB8AC3E}">
        <p14:creationId xmlns="" xmlns:p14="http://schemas.microsoft.com/office/powerpoint/2010/main" val="2015241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a:t>
            </a:r>
            <a:r>
              <a:rPr lang="zh-CN" altLang="en-US" dirty="0"/>
              <a:t> </a:t>
            </a:r>
            <a:r>
              <a:rPr lang="zh-CN" altLang="en-US" dirty="0" smtClean="0"/>
              <a:t>子类对父类的扩展</a:t>
            </a:r>
            <a:endParaRPr lang="zh-CN" altLang="en-US" dirty="0"/>
          </a:p>
        </p:txBody>
      </p:sp>
      <p:sp>
        <p:nvSpPr>
          <p:cNvPr id="7" name="矩形 6"/>
          <p:cNvSpPr/>
          <p:nvPr/>
        </p:nvSpPr>
        <p:spPr>
          <a:xfrm>
            <a:off x="411472" y="1471893"/>
            <a:ext cx="8354013" cy="566309"/>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、方法的重写（</a:t>
            </a:r>
            <a:r>
              <a:rPr lang="en-US" altLang="zh-CN" sz="2800" dirty="0" smtClean="0">
                <a:latin typeface="楷体" panose="02010609060101010101" pitchFamily="49" charset="-122"/>
                <a:ea typeface="楷体" panose="02010609060101010101" pitchFamily="49" charset="-122"/>
              </a:rPr>
              <a:t>Override</a:t>
            </a:r>
            <a:r>
              <a:rPr lang="zh-CN" altLang="en-US" sz="2800" dirty="0" smtClean="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
        <p:nvSpPr>
          <p:cNvPr id="10" name="矩形 9"/>
          <p:cNvSpPr/>
          <p:nvPr/>
        </p:nvSpPr>
        <p:spPr>
          <a:xfrm>
            <a:off x="308512" y="2121720"/>
            <a:ext cx="8430370" cy="1514261"/>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10000"/>
              </a:lnSpc>
            </a:pPr>
            <a:r>
              <a:rPr lang="zh-CN" altLang="en-US" sz="2800" dirty="0">
                <a:latin typeface="楷体" panose="02010609060101010101" pitchFamily="49" charset="-122"/>
                <a:ea typeface="楷体" panose="02010609060101010101" pitchFamily="49" charset="-122"/>
              </a:rPr>
              <a:t>子</a:t>
            </a:r>
            <a:r>
              <a:rPr lang="zh-CN" altLang="en-US" sz="2800" dirty="0" smtClean="0">
                <a:latin typeface="楷体" panose="02010609060101010101" pitchFamily="49" charset="-122"/>
                <a:ea typeface="楷体" panose="02010609060101010101" pitchFamily="49" charset="-122"/>
              </a:rPr>
              <a:t>类可以通过重写，隐藏</a:t>
            </a:r>
            <a:r>
              <a:rPr lang="zh-CN" altLang="en-US" sz="2800" dirty="0">
                <a:latin typeface="楷体" panose="02010609060101010101" pitchFamily="49" charset="-122"/>
                <a:ea typeface="楷体" panose="02010609060101010101" pitchFamily="49" charset="-122"/>
              </a:rPr>
              <a:t>已继承的实例方法（方法重写也称方法覆盖</a:t>
            </a:r>
            <a:r>
              <a:rPr lang="zh-CN" altLang="en-US" sz="2800" dirty="0" smtClean="0">
                <a:latin typeface="楷体" panose="02010609060101010101" pitchFamily="49" charset="-122"/>
                <a:ea typeface="楷体" panose="02010609060101010101" pitchFamily="49" charset="-122"/>
              </a:rPr>
              <a:t>），进而，把父类的状态和行为改变成自身的状态和行为。</a:t>
            </a:r>
            <a:endParaRPr lang="zh-CN" altLang="en-US" sz="2800" dirty="0">
              <a:latin typeface="楷体" panose="02010609060101010101" pitchFamily="49" charset="-122"/>
              <a:ea typeface="楷体" panose="02010609060101010101" pitchFamily="49" charset="-122"/>
            </a:endParaRPr>
          </a:p>
        </p:txBody>
      </p:sp>
      <p:sp>
        <p:nvSpPr>
          <p:cNvPr id="3" name="矩形 2"/>
          <p:cNvSpPr/>
          <p:nvPr/>
        </p:nvSpPr>
        <p:spPr>
          <a:xfrm>
            <a:off x="308512" y="3726287"/>
            <a:ext cx="8354013" cy="2936188"/>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10000"/>
              </a:lnSpc>
            </a:pPr>
            <a:r>
              <a:rPr lang="zh-CN" altLang="zh-CN" sz="2800" dirty="0">
                <a:latin typeface="楷体" panose="02010609060101010101" pitchFamily="49" charset="-122"/>
                <a:ea typeface="楷体" panose="02010609060101010101" pitchFamily="49" charset="-122"/>
              </a:rPr>
              <a:t>方法重写是指：子类中定义一个方法</a:t>
            </a:r>
            <a:r>
              <a:rPr lang="zh-CN" altLang="zh-CN"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 ①这个方法的类型和父类的方法的类型一致或者是父类的方法的类型的子类型</a:t>
            </a:r>
            <a:r>
              <a:rPr lang="zh-CN" altLang="zh-CN" sz="2800" dirty="0" smtClean="0">
                <a:latin typeface="楷体" panose="02010609060101010101" pitchFamily="49" charset="-122"/>
                <a:ea typeface="楷体" panose="02010609060101010101" pitchFamily="49" charset="-122"/>
              </a:rPr>
              <a:t>（如果</a:t>
            </a:r>
            <a:r>
              <a:rPr lang="zh-CN" altLang="zh-CN" sz="2800" dirty="0">
                <a:latin typeface="楷体" panose="02010609060101010101" pitchFamily="49" charset="-122"/>
                <a:ea typeface="楷体" panose="02010609060101010101" pitchFamily="49" charset="-122"/>
              </a:rPr>
              <a:t>父类的方法的类型是“类”，那么允许子类的重写方法的类型是“子类”），并且</a:t>
            </a:r>
            <a:r>
              <a:rPr lang="zh-CN" altLang="zh-CN" sz="2800" dirty="0" smtClean="0">
                <a:latin typeface="楷体" panose="02010609060101010101" pitchFamily="49" charset="-122"/>
                <a:ea typeface="楷体" panose="02010609060101010101" pitchFamily="49" charset="-122"/>
              </a:rPr>
              <a:t>这个</a:t>
            </a:r>
            <a:r>
              <a:rPr lang="zh-CN" altLang="en-US" sz="2800" dirty="0">
                <a:latin typeface="楷体" panose="02010609060101010101" pitchFamily="49" charset="-122"/>
                <a:ea typeface="楷体" panose="02010609060101010101" pitchFamily="49" charset="-122"/>
              </a:rPr>
              <a:t>②</a:t>
            </a:r>
            <a:r>
              <a:rPr lang="zh-CN" altLang="zh-CN" sz="2800" dirty="0" smtClean="0">
                <a:latin typeface="楷体" panose="02010609060101010101" pitchFamily="49" charset="-122"/>
                <a:ea typeface="楷体" panose="02010609060101010101" pitchFamily="49" charset="-122"/>
              </a:rPr>
              <a:t>方法</a:t>
            </a:r>
            <a:r>
              <a:rPr lang="zh-CN" altLang="zh-CN" sz="2800" dirty="0">
                <a:latin typeface="楷体" panose="02010609060101010101" pitchFamily="49" charset="-122"/>
                <a:ea typeface="楷体" panose="02010609060101010101" pitchFamily="49" charset="-122"/>
              </a:rPr>
              <a:t>的名字</a:t>
            </a:r>
            <a:r>
              <a:rPr lang="zh-CN" altLang="zh-CN"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 ③</a:t>
            </a:r>
            <a:r>
              <a:rPr lang="zh-CN" altLang="zh-CN" sz="2800" dirty="0" smtClean="0">
                <a:latin typeface="楷体" panose="02010609060101010101" pitchFamily="49" charset="-122"/>
                <a:ea typeface="楷体" panose="02010609060101010101" pitchFamily="49" charset="-122"/>
              </a:rPr>
              <a:t>参数个数</a:t>
            </a:r>
            <a:r>
              <a:rPr lang="zh-CN" altLang="en-US" sz="2800" dirty="0" smtClean="0">
                <a:latin typeface="楷体" panose="02010609060101010101" pitchFamily="49" charset="-122"/>
                <a:ea typeface="楷体" panose="02010609060101010101" pitchFamily="49" charset="-122"/>
              </a:rPr>
              <a:t>和类型，</a:t>
            </a:r>
            <a:r>
              <a:rPr lang="zh-CN" altLang="zh-CN" sz="2800" dirty="0" smtClean="0">
                <a:latin typeface="楷体" panose="02010609060101010101" pitchFamily="49" charset="-122"/>
                <a:ea typeface="楷体" panose="02010609060101010101" pitchFamily="49" charset="-122"/>
              </a:rPr>
              <a:t>和</a:t>
            </a:r>
            <a:r>
              <a:rPr lang="zh-CN" altLang="zh-CN" sz="2800" dirty="0">
                <a:latin typeface="楷体" panose="02010609060101010101" pitchFamily="49" charset="-122"/>
                <a:ea typeface="楷体" panose="02010609060101010101" pitchFamily="49" charset="-122"/>
              </a:rPr>
              <a:t>父类的方法完全相同</a:t>
            </a:r>
            <a:r>
              <a:rPr lang="zh-CN" altLang="zh-CN"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4083042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a:t>
            </a:r>
            <a:r>
              <a:rPr lang="zh-CN" altLang="en-US" dirty="0"/>
              <a:t> </a:t>
            </a:r>
            <a:r>
              <a:rPr lang="zh-CN" altLang="en-US" dirty="0" smtClean="0"/>
              <a:t>子类对父类的扩展</a:t>
            </a:r>
            <a:endParaRPr lang="zh-CN" altLang="en-US" dirty="0"/>
          </a:p>
        </p:txBody>
      </p:sp>
      <p:sp>
        <p:nvSpPr>
          <p:cNvPr id="7" name="矩形 6"/>
          <p:cNvSpPr/>
          <p:nvPr/>
        </p:nvSpPr>
        <p:spPr>
          <a:xfrm>
            <a:off x="423048" y="1482938"/>
            <a:ext cx="8354013" cy="566309"/>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、方法的重写（</a:t>
            </a:r>
            <a:r>
              <a:rPr lang="en-US" altLang="zh-CN" sz="2800" dirty="0" smtClean="0">
                <a:latin typeface="楷体" panose="02010609060101010101" pitchFamily="49" charset="-122"/>
                <a:ea typeface="楷体" panose="02010609060101010101" pitchFamily="49" charset="-122"/>
              </a:rPr>
              <a:t>Override</a:t>
            </a:r>
            <a:r>
              <a:rPr lang="zh-CN" altLang="en-US" sz="2800" dirty="0" smtClean="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
        <p:nvSpPr>
          <p:cNvPr id="10" name="矩形 9"/>
          <p:cNvSpPr/>
          <p:nvPr/>
        </p:nvSpPr>
        <p:spPr>
          <a:xfrm>
            <a:off x="346691" y="2908824"/>
            <a:ext cx="8430370" cy="1514261"/>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10000"/>
              </a:lnSpc>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）方法重写后，方法中操作的是继承的成员变量和方法、</a:t>
            </a:r>
            <a:r>
              <a:rPr lang="zh-CN" altLang="en-US" sz="2800" dirty="0">
                <a:latin typeface="楷体" panose="02010609060101010101" pitchFamily="49" charset="-122"/>
                <a:ea typeface="楷体" panose="02010609060101010101" pitchFamily="49" charset="-122"/>
              </a:rPr>
              <a:t>子</a:t>
            </a:r>
            <a:r>
              <a:rPr lang="zh-CN" altLang="en-US" sz="2800" dirty="0" smtClean="0">
                <a:latin typeface="楷体" panose="02010609060101010101" pitchFamily="49" charset="-122"/>
                <a:ea typeface="楷体" panose="02010609060101010101" pitchFamily="49" charset="-122"/>
              </a:rPr>
              <a:t>类的成员变量和方法，但是，不能够再操作子类隐藏的成员变量和方法了。</a:t>
            </a:r>
            <a:endParaRPr lang="zh-CN" altLang="en-US" sz="2800" dirty="0">
              <a:latin typeface="楷体" panose="02010609060101010101" pitchFamily="49" charset="-122"/>
              <a:ea typeface="楷体" panose="02010609060101010101" pitchFamily="49" charset="-122"/>
            </a:endParaRPr>
          </a:p>
        </p:txBody>
      </p:sp>
      <p:sp>
        <p:nvSpPr>
          <p:cNvPr id="6" name="矩形 5"/>
          <p:cNvSpPr/>
          <p:nvPr/>
        </p:nvSpPr>
        <p:spPr>
          <a:xfrm>
            <a:off x="423048" y="2188147"/>
            <a:ext cx="4704537" cy="523220"/>
          </a:xfrm>
          <a:prstGeom prst="rect">
            <a:avLst/>
          </a:prstGeom>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方法重写的注意事项</a:t>
            </a:r>
            <a:endParaRPr lang="en-US" altLang="zh-CN" sz="2800" dirty="0">
              <a:latin typeface="楷体" panose="02010609060101010101" pitchFamily="49" charset="-122"/>
              <a:ea typeface="楷体" panose="02010609060101010101" pitchFamily="49" charset="-122"/>
            </a:endParaRPr>
          </a:p>
        </p:txBody>
      </p:sp>
      <p:sp>
        <p:nvSpPr>
          <p:cNvPr id="8" name="矩形 7"/>
          <p:cNvSpPr/>
          <p:nvPr/>
        </p:nvSpPr>
        <p:spPr>
          <a:xfrm>
            <a:off x="423048" y="4670105"/>
            <a:ext cx="8430370" cy="1040285"/>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10000"/>
              </a:lnSpc>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）重写父类的过程中，不可以降低方法的访问权限。</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2743676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a:t>
            </a:r>
            <a:r>
              <a:rPr lang="zh-CN" altLang="en-US" dirty="0"/>
              <a:t> </a:t>
            </a:r>
            <a:r>
              <a:rPr lang="zh-CN" altLang="en-US" dirty="0" smtClean="0"/>
              <a:t>子类对父类的扩展</a:t>
            </a:r>
            <a:endParaRPr lang="zh-CN" altLang="en-US" dirty="0"/>
          </a:p>
        </p:txBody>
      </p:sp>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1405" y="1338263"/>
            <a:ext cx="6533486" cy="538662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矩形 1"/>
          <p:cNvSpPr/>
          <p:nvPr/>
        </p:nvSpPr>
        <p:spPr>
          <a:xfrm>
            <a:off x="5211501" y="1682545"/>
            <a:ext cx="344346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调用重写方法得到的结果</a:t>
            </a:r>
            <a:r>
              <a:rPr lang="en-US" altLang="zh-CN" dirty="0"/>
              <a:t>:72.0</a:t>
            </a:r>
          </a:p>
          <a:p>
            <a:r>
              <a:rPr lang="zh-CN" altLang="en-US" dirty="0"/>
              <a:t>调用继承方法得到的结果</a:t>
            </a:r>
            <a:r>
              <a:rPr lang="en-US" altLang="zh-CN" dirty="0"/>
              <a:t>:20</a:t>
            </a:r>
          </a:p>
          <a:p>
            <a:r>
              <a:rPr lang="zh-CN" altLang="en-US" dirty="0"/>
              <a:t>子类</a:t>
            </a:r>
          </a:p>
        </p:txBody>
      </p:sp>
    </p:spTree>
    <p:extLst>
      <p:ext uri="{BB962C8B-B14F-4D97-AF65-F5344CB8AC3E}">
        <p14:creationId xmlns="" xmlns:p14="http://schemas.microsoft.com/office/powerpoint/2010/main" val="3261770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zh-CN" altLang="en-US" dirty="0" smtClean="0"/>
              <a:t>课程要求</a:t>
            </a:r>
            <a:endParaRPr lang="zh-CN" altLang="en-US" dirty="0"/>
          </a:p>
        </p:txBody>
      </p:sp>
      <p:sp>
        <p:nvSpPr>
          <p:cNvPr id="5" name="矩形 4"/>
          <p:cNvSpPr/>
          <p:nvPr/>
        </p:nvSpPr>
        <p:spPr>
          <a:xfrm>
            <a:off x="389610" y="1878884"/>
            <a:ext cx="8372426" cy="2554545"/>
          </a:xfrm>
          <a:prstGeom prst="rect">
            <a:avLst/>
          </a:prstGeom>
        </p:spPr>
        <p:txBody>
          <a:bodyPr wrap="square">
            <a:spAutoFit/>
          </a:bodyPr>
          <a:lstStyle/>
          <a:p>
            <a:pPr marL="342900" indent="-342900">
              <a:spcBef>
                <a:spcPts val="1200"/>
              </a:spcBef>
              <a:buFont typeface="Wingdings" panose="05000000000000000000" pitchFamily="2" charset="2"/>
              <a:buChar char="Ø"/>
            </a:pPr>
            <a:r>
              <a:rPr lang="en-US" altLang="zh-CN" sz="2800" dirty="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、掌握继承、父类、子类的概念，学会继承一个类的编程方法及规范要求；</a:t>
            </a:r>
            <a:endParaRPr lang="en-US" altLang="zh-CN" sz="2800" dirty="0">
              <a:latin typeface="楷体" panose="02010609060101010101" pitchFamily="49" charset="-122"/>
              <a:ea typeface="楷体" panose="02010609060101010101" pitchFamily="49" charset="-122"/>
            </a:endParaRPr>
          </a:p>
          <a:p>
            <a:pPr marL="342900" indent="-3429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、掌握成员变量的隐藏及对父类方法重写的要求；</a:t>
            </a:r>
            <a:endParaRPr lang="en-US" altLang="zh-CN" sz="2800" dirty="0" smtClean="0">
              <a:latin typeface="楷体" panose="02010609060101010101" pitchFamily="49" charset="-122"/>
              <a:ea typeface="楷体" panose="02010609060101010101" pitchFamily="49" charset="-122"/>
            </a:endParaRPr>
          </a:p>
          <a:p>
            <a:pPr marL="342900" indent="-342900">
              <a:spcBef>
                <a:spcPts val="12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、掌握</a:t>
            </a:r>
            <a:r>
              <a:rPr lang="en-US" altLang="zh-CN" sz="2800" dirty="0" smtClean="0">
                <a:latin typeface="楷体" panose="02010609060101010101" pitchFamily="49" charset="-122"/>
                <a:ea typeface="楷体" panose="02010609060101010101" pitchFamily="49" charset="-122"/>
              </a:rPr>
              <a:t>super</a:t>
            </a:r>
            <a:r>
              <a:rPr lang="zh-CN" altLang="en-US" sz="2800" dirty="0" smtClean="0">
                <a:latin typeface="楷体" panose="02010609060101010101" pitchFamily="49" charset="-122"/>
                <a:ea typeface="楷体" panose="02010609060101010101" pitchFamily="49" charset="-122"/>
              </a:rPr>
              <a:t>关键字和</a:t>
            </a:r>
            <a:r>
              <a:rPr lang="en-US" altLang="zh-CN" sz="2800" dirty="0" smtClean="0">
                <a:latin typeface="楷体" panose="02010609060101010101" pitchFamily="49" charset="-122"/>
                <a:ea typeface="楷体" panose="02010609060101010101" pitchFamily="49" charset="-122"/>
              </a:rPr>
              <a:t>final</a:t>
            </a:r>
            <a:r>
              <a:rPr lang="zh-CN" altLang="en-US" sz="2800" dirty="0" smtClean="0">
                <a:latin typeface="楷体" panose="02010609060101010101" pitchFamily="49" charset="-122"/>
                <a:ea typeface="楷体" panose="02010609060101010101" pitchFamily="49" charset="-122"/>
              </a:rPr>
              <a:t>关键字的使用方法和使用要求。</a:t>
            </a:r>
            <a:endParaRPr lang="en-US" altLang="zh-CN" sz="2800" dirty="0" smtClean="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1056866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a:t>
            </a:r>
            <a:r>
              <a:rPr lang="zh-CN" altLang="en-US" dirty="0"/>
              <a:t> </a:t>
            </a:r>
            <a:r>
              <a:rPr lang="zh-CN" altLang="en-US" dirty="0" smtClean="0"/>
              <a:t>子类对父类的扩展</a:t>
            </a:r>
            <a:endParaRPr lang="zh-CN" altLang="en-US" dirty="0"/>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4138" y="1451478"/>
            <a:ext cx="7114211" cy="48104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矩形 2"/>
          <p:cNvSpPr/>
          <p:nvPr/>
        </p:nvSpPr>
        <p:spPr>
          <a:xfrm>
            <a:off x="5376439" y="1671500"/>
            <a:ext cx="3431894"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调用重写方法得到的结果</a:t>
            </a:r>
            <a:r>
              <a:rPr lang="en-US" altLang="zh-CN" dirty="0"/>
              <a:t>:17.0</a:t>
            </a:r>
          </a:p>
          <a:p>
            <a:r>
              <a:rPr lang="zh-CN" altLang="en-US" dirty="0"/>
              <a:t>调用继承方法得到的结果</a:t>
            </a:r>
            <a:r>
              <a:rPr lang="en-US" altLang="zh-CN" dirty="0"/>
              <a:t>:20</a:t>
            </a:r>
            <a:endParaRPr lang="zh-CN" altLang="en-US" dirty="0"/>
          </a:p>
        </p:txBody>
      </p:sp>
      <p:sp>
        <p:nvSpPr>
          <p:cNvPr id="6" name="矩形 5"/>
          <p:cNvSpPr/>
          <p:nvPr/>
        </p:nvSpPr>
        <p:spPr bwMode="auto">
          <a:xfrm>
            <a:off x="636608" y="3599727"/>
            <a:ext cx="5625296" cy="787078"/>
          </a:xfrm>
          <a:prstGeom prst="rect">
            <a:avLst/>
          </a:prstGeom>
          <a:noFill/>
          <a:ln>
            <a:solidFill>
              <a:srgbClr val="FF66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2" name="矩形 1"/>
          <p:cNvSpPr/>
          <p:nvPr/>
        </p:nvSpPr>
        <p:spPr bwMode="auto">
          <a:xfrm>
            <a:off x="5376439" y="5162309"/>
            <a:ext cx="1857738" cy="37039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3915882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2.</a:t>
            </a:r>
            <a:r>
              <a:rPr lang="zh-CN" altLang="en-US" dirty="0"/>
              <a:t> </a:t>
            </a:r>
            <a:r>
              <a:rPr lang="zh-CN" altLang="en-US" dirty="0" smtClean="0"/>
              <a:t>子类对父类的扩展</a:t>
            </a:r>
            <a:endParaRPr lang="zh-CN" altLang="en-US" dirty="0"/>
          </a:p>
        </p:txBody>
      </p:sp>
      <p:sp>
        <p:nvSpPr>
          <p:cNvPr id="2" name="矩形 1"/>
          <p:cNvSpPr/>
          <p:nvPr/>
        </p:nvSpPr>
        <p:spPr>
          <a:xfrm>
            <a:off x="376177" y="1456605"/>
            <a:ext cx="8466882" cy="4708981"/>
          </a:xfrm>
          <a:prstGeom prst="rect">
            <a:avLst/>
          </a:prstGeom>
        </p:spPr>
        <p:txBody>
          <a:bodyPr wrap="square">
            <a:spAutoFit/>
          </a:bodyPr>
          <a:lstStyle/>
          <a:p>
            <a:r>
              <a:rPr lang="en-US" altLang="zh-CN" sz="2000" dirty="0">
                <a:solidFill>
                  <a:srgbClr val="0558FF"/>
                </a:solidFill>
                <a:latin typeface="楷体" panose="02010609060101010101" pitchFamily="49" charset="-122"/>
                <a:ea typeface="楷体" panose="02010609060101010101" pitchFamily="49" charset="-122"/>
              </a:rPr>
              <a:t>class A{</a:t>
            </a:r>
          </a:p>
          <a:p>
            <a:r>
              <a:rPr lang="en-US" altLang="zh-CN" sz="2000" dirty="0">
                <a:solidFill>
                  <a:srgbClr val="0558FF"/>
                </a:solidFill>
                <a:latin typeface="楷体" panose="02010609060101010101" pitchFamily="49" charset="-122"/>
                <a:ea typeface="楷体" panose="02010609060101010101" pitchFamily="49" charset="-122"/>
              </a:rPr>
              <a:t>	</a:t>
            </a:r>
            <a:r>
              <a:rPr lang="en-US" altLang="zh-CN" sz="2000" dirty="0" smtClean="0">
                <a:solidFill>
                  <a:srgbClr val="0558FF"/>
                </a:solidFill>
                <a:latin typeface="楷体" panose="02010609060101010101" pitchFamily="49" charset="-122"/>
                <a:ea typeface="楷体" panose="02010609060101010101" pitchFamily="49" charset="-122"/>
              </a:rPr>
              <a:t>protected </a:t>
            </a:r>
            <a:r>
              <a:rPr lang="en-US" altLang="zh-CN" sz="2000" dirty="0">
                <a:solidFill>
                  <a:srgbClr val="0558FF"/>
                </a:solidFill>
                <a:latin typeface="楷体" panose="02010609060101010101" pitchFamily="49" charset="-122"/>
                <a:ea typeface="楷体" panose="02010609060101010101" pitchFamily="49" charset="-122"/>
              </a:rPr>
              <a:t>float f(float x, float y){</a:t>
            </a:r>
          </a:p>
          <a:p>
            <a:r>
              <a:rPr lang="en-US" altLang="zh-CN" sz="2000" dirty="0" smtClean="0">
                <a:solidFill>
                  <a:srgbClr val="0558FF"/>
                </a:solidFill>
                <a:latin typeface="楷体" panose="02010609060101010101" pitchFamily="49" charset="-122"/>
                <a:ea typeface="楷体" panose="02010609060101010101" pitchFamily="49" charset="-122"/>
              </a:rPr>
              <a:t>		return </a:t>
            </a:r>
            <a:r>
              <a:rPr lang="en-US" altLang="zh-CN" sz="2000" dirty="0">
                <a:solidFill>
                  <a:srgbClr val="0558FF"/>
                </a:solidFill>
                <a:latin typeface="楷体" panose="02010609060101010101" pitchFamily="49" charset="-122"/>
                <a:ea typeface="楷体" panose="02010609060101010101" pitchFamily="49" charset="-122"/>
              </a:rPr>
              <a:t>x - y;</a:t>
            </a:r>
          </a:p>
          <a:p>
            <a:r>
              <a:rPr lang="en-US" altLang="zh-CN" sz="2000" dirty="0" smtClean="0">
                <a:solidFill>
                  <a:srgbClr val="0558FF"/>
                </a:solidFill>
                <a:latin typeface="楷体" panose="02010609060101010101" pitchFamily="49" charset="-122"/>
                <a:ea typeface="楷体" panose="02010609060101010101" pitchFamily="49" charset="-122"/>
              </a:rPr>
              <a:t>	}</a:t>
            </a:r>
            <a:endParaRPr lang="en-US" altLang="zh-CN" sz="2000" dirty="0">
              <a:solidFill>
                <a:srgbClr val="0558FF"/>
              </a:solidFill>
              <a:latin typeface="楷体" panose="02010609060101010101" pitchFamily="49" charset="-122"/>
              <a:ea typeface="楷体" panose="02010609060101010101" pitchFamily="49" charset="-122"/>
            </a:endParaRPr>
          </a:p>
          <a:p>
            <a:r>
              <a:rPr lang="en-US" altLang="zh-CN" sz="2000" dirty="0" smtClean="0">
                <a:solidFill>
                  <a:srgbClr val="0558FF"/>
                </a:solidFill>
                <a:latin typeface="楷体" panose="02010609060101010101" pitchFamily="49" charset="-122"/>
                <a:ea typeface="楷体" panose="02010609060101010101" pitchFamily="49" charset="-122"/>
              </a:rPr>
              <a:t>}</a:t>
            </a:r>
            <a:endParaRPr lang="zh-CN" altLang="en-US" sz="2000" dirty="0">
              <a:solidFill>
                <a:srgbClr val="0558FF"/>
              </a:solidFill>
              <a:latin typeface="楷体" panose="02010609060101010101" pitchFamily="49" charset="-122"/>
              <a:ea typeface="楷体" panose="02010609060101010101" pitchFamily="49" charset="-122"/>
            </a:endParaRPr>
          </a:p>
          <a:p>
            <a:r>
              <a:rPr lang="en-US" altLang="zh-CN" sz="2000" dirty="0">
                <a:solidFill>
                  <a:srgbClr val="0558FF"/>
                </a:solidFill>
                <a:latin typeface="楷体" panose="02010609060101010101" pitchFamily="49" charset="-122"/>
                <a:ea typeface="楷体" panose="02010609060101010101" pitchFamily="49" charset="-122"/>
              </a:rPr>
              <a:t>class B extends A{</a:t>
            </a:r>
          </a:p>
          <a:p>
            <a:r>
              <a:rPr lang="en-US" altLang="zh-CN" sz="2000" dirty="0" smtClean="0">
                <a:solidFill>
                  <a:srgbClr val="0558FF"/>
                </a:solidFill>
                <a:latin typeface="楷体" panose="02010609060101010101" pitchFamily="49" charset="-122"/>
                <a:ea typeface="楷体" panose="02010609060101010101" pitchFamily="49" charset="-122"/>
              </a:rPr>
              <a:t>	float </a:t>
            </a:r>
            <a:r>
              <a:rPr lang="en-US" altLang="zh-CN" sz="2000" dirty="0">
                <a:solidFill>
                  <a:srgbClr val="0558FF"/>
                </a:solidFill>
                <a:latin typeface="楷体" panose="02010609060101010101" pitchFamily="49" charset="-122"/>
                <a:ea typeface="楷体" panose="02010609060101010101" pitchFamily="49" charset="-122"/>
              </a:rPr>
              <a:t>f(float x, float y</a:t>
            </a:r>
            <a:r>
              <a:rPr lang="en-US" altLang="zh-CN" sz="2000" dirty="0" smtClean="0">
                <a:solidFill>
                  <a:srgbClr val="0558FF"/>
                </a:solidFill>
                <a:latin typeface="楷体" panose="02010609060101010101" pitchFamily="49" charset="-122"/>
                <a:ea typeface="楷体" panose="02010609060101010101" pitchFamily="49" charset="-122"/>
              </a:rPr>
              <a:t>){        // </a:t>
            </a:r>
            <a:r>
              <a:rPr lang="zh-CN" altLang="en-US" sz="2000" dirty="0" smtClean="0">
                <a:solidFill>
                  <a:srgbClr val="0558FF"/>
                </a:solidFill>
                <a:latin typeface="楷体" panose="02010609060101010101" pitchFamily="49" charset="-122"/>
                <a:ea typeface="楷体" panose="02010609060101010101" pitchFamily="49" charset="-122"/>
              </a:rPr>
              <a:t>非法，降低了访问权限</a:t>
            </a:r>
            <a:endParaRPr lang="en-US" altLang="zh-CN" sz="2000" dirty="0">
              <a:solidFill>
                <a:srgbClr val="0558FF"/>
              </a:solidFill>
              <a:latin typeface="楷体" panose="02010609060101010101" pitchFamily="49" charset="-122"/>
              <a:ea typeface="楷体" panose="02010609060101010101" pitchFamily="49" charset="-122"/>
            </a:endParaRPr>
          </a:p>
          <a:p>
            <a:r>
              <a:rPr lang="en-US" altLang="zh-CN" sz="2000" dirty="0" smtClean="0">
                <a:solidFill>
                  <a:srgbClr val="0558FF"/>
                </a:solidFill>
                <a:latin typeface="楷体" panose="02010609060101010101" pitchFamily="49" charset="-122"/>
                <a:ea typeface="楷体" panose="02010609060101010101" pitchFamily="49" charset="-122"/>
              </a:rPr>
              <a:t>		return </a:t>
            </a:r>
            <a:r>
              <a:rPr lang="en-US" altLang="zh-CN" sz="2000" dirty="0">
                <a:solidFill>
                  <a:srgbClr val="0558FF"/>
                </a:solidFill>
                <a:latin typeface="楷体" panose="02010609060101010101" pitchFamily="49" charset="-122"/>
                <a:ea typeface="楷体" panose="02010609060101010101" pitchFamily="49" charset="-122"/>
              </a:rPr>
              <a:t>x + y;</a:t>
            </a:r>
          </a:p>
          <a:p>
            <a:r>
              <a:rPr lang="en-US" altLang="zh-CN" sz="2000" dirty="0" smtClean="0">
                <a:solidFill>
                  <a:srgbClr val="0558FF"/>
                </a:solidFill>
                <a:latin typeface="楷体" panose="02010609060101010101" pitchFamily="49" charset="-122"/>
                <a:ea typeface="楷体" panose="02010609060101010101" pitchFamily="49" charset="-122"/>
              </a:rPr>
              <a:t>	}</a:t>
            </a:r>
            <a:endParaRPr lang="en-US" altLang="zh-CN" sz="2000" dirty="0">
              <a:solidFill>
                <a:srgbClr val="0558FF"/>
              </a:solidFill>
              <a:latin typeface="楷体" panose="02010609060101010101" pitchFamily="49" charset="-122"/>
              <a:ea typeface="楷体" panose="02010609060101010101" pitchFamily="49" charset="-122"/>
            </a:endParaRPr>
          </a:p>
          <a:p>
            <a:r>
              <a:rPr lang="en-US" altLang="zh-CN" sz="2000" dirty="0" smtClean="0">
                <a:solidFill>
                  <a:srgbClr val="0558FF"/>
                </a:solidFill>
                <a:latin typeface="楷体" panose="02010609060101010101" pitchFamily="49" charset="-122"/>
                <a:ea typeface="楷体" panose="02010609060101010101" pitchFamily="49" charset="-122"/>
              </a:rPr>
              <a:t>}</a:t>
            </a:r>
            <a:endParaRPr lang="zh-CN" altLang="en-US" sz="2000" dirty="0">
              <a:solidFill>
                <a:srgbClr val="0558FF"/>
              </a:solidFill>
              <a:latin typeface="楷体" panose="02010609060101010101" pitchFamily="49" charset="-122"/>
              <a:ea typeface="楷体" panose="02010609060101010101" pitchFamily="49" charset="-122"/>
            </a:endParaRPr>
          </a:p>
          <a:p>
            <a:r>
              <a:rPr lang="en-US" altLang="zh-CN" sz="2000" dirty="0">
                <a:solidFill>
                  <a:srgbClr val="0558FF"/>
                </a:solidFill>
                <a:latin typeface="楷体" panose="02010609060101010101" pitchFamily="49" charset="-122"/>
                <a:ea typeface="楷体" panose="02010609060101010101" pitchFamily="49" charset="-122"/>
              </a:rPr>
              <a:t>class C</a:t>
            </a:r>
            <a:r>
              <a:rPr lang="en-US" altLang="zh-CN" sz="2000" dirty="0" smtClean="0">
                <a:solidFill>
                  <a:srgbClr val="0558FF"/>
                </a:solidFill>
                <a:latin typeface="楷体" panose="02010609060101010101" pitchFamily="49" charset="-122"/>
                <a:ea typeface="楷体" panose="02010609060101010101" pitchFamily="49" charset="-122"/>
              </a:rPr>
              <a:t> </a:t>
            </a:r>
            <a:r>
              <a:rPr lang="en-US" altLang="zh-CN" sz="2000" dirty="0">
                <a:solidFill>
                  <a:srgbClr val="0558FF"/>
                </a:solidFill>
                <a:latin typeface="楷体" panose="02010609060101010101" pitchFamily="49" charset="-122"/>
                <a:ea typeface="楷体" panose="02010609060101010101" pitchFamily="49" charset="-122"/>
              </a:rPr>
              <a:t>extends A</a:t>
            </a:r>
            <a:r>
              <a:rPr lang="en-US" altLang="zh-CN" sz="2000" dirty="0" smtClean="0">
                <a:solidFill>
                  <a:srgbClr val="0558FF"/>
                </a:solidFill>
                <a:latin typeface="楷体" panose="02010609060101010101" pitchFamily="49" charset="-122"/>
                <a:ea typeface="楷体" panose="02010609060101010101" pitchFamily="49" charset="-122"/>
              </a:rPr>
              <a:t>{</a:t>
            </a:r>
            <a:endParaRPr lang="en-US" altLang="zh-CN" sz="2000" dirty="0">
              <a:solidFill>
                <a:srgbClr val="0558FF"/>
              </a:solidFill>
              <a:latin typeface="楷体" panose="02010609060101010101" pitchFamily="49" charset="-122"/>
              <a:ea typeface="楷体" panose="02010609060101010101" pitchFamily="49" charset="-122"/>
            </a:endParaRPr>
          </a:p>
          <a:p>
            <a:r>
              <a:rPr lang="en-US" altLang="zh-CN" sz="2000" dirty="0" smtClean="0">
                <a:solidFill>
                  <a:srgbClr val="0558FF"/>
                </a:solidFill>
                <a:latin typeface="楷体" panose="02010609060101010101" pitchFamily="49" charset="-122"/>
                <a:ea typeface="楷体" panose="02010609060101010101" pitchFamily="49" charset="-122"/>
              </a:rPr>
              <a:t>	public </a:t>
            </a:r>
            <a:r>
              <a:rPr lang="en-US" altLang="zh-CN" sz="2000" dirty="0">
                <a:solidFill>
                  <a:srgbClr val="0558FF"/>
                </a:solidFill>
                <a:latin typeface="楷体" panose="02010609060101010101" pitchFamily="49" charset="-122"/>
                <a:ea typeface="楷体" panose="02010609060101010101" pitchFamily="49" charset="-122"/>
              </a:rPr>
              <a:t>float f(float x, float y</a:t>
            </a:r>
            <a:r>
              <a:rPr lang="en-US" altLang="zh-CN" sz="2000" dirty="0" smtClean="0">
                <a:solidFill>
                  <a:srgbClr val="0558FF"/>
                </a:solidFill>
                <a:latin typeface="楷体" panose="02010609060101010101" pitchFamily="49" charset="-122"/>
                <a:ea typeface="楷体" panose="02010609060101010101" pitchFamily="49" charset="-122"/>
              </a:rPr>
              <a:t>){ //</a:t>
            </a:r>
            <a:r>
              <a:rPr lang="zh-CN" altLang="en-US" sz="2000" dirty="0">
                <a:solidFill>
                  <a:srgbClr val="0558FF"/>
                </a:solidFill>
                <a:latin typeface="楷体" panose="02010609060101010101" pitchFamily="49" charset="-122"/>
                <a:ea typeface="楷体" panose="02010609060101010101" pitchFamily="49" charset="-122"/>
              </a:rPr>
              <a:t>合法</a:t>
            </a:r>
            <a:r>
              <a:rPr lang="zh-CN" altLang="en-US" sz="2000" dirty="0" smtClean="0">
                <a:solidFill>
                  <a:srgbClr val="0558FF"/>
                </a:solidFill>
                <a:latin typeface="楷体" panose="02010609060101010101" pitchFamily="49" charset="-122"/>
                <a:ea typeface="楷体" panose="02010609060101010101" pitchFamily="49" charset="-122"/>
              </a:rPr>
              <a:t>，提高了</a:t>
            </a:r>
            <a:r>
              <a:rPr lang="zh-CN" altLang="en-US" sz="2000" dirty="0">
                <a:solidFill>
                  <a:srgbClr val="0558FF"/>
                </a:solidFill>
                <a:latin typeface="楷体" panose="02010609060101010101" pitchFamily="49" charset="-122"/>
                <a:ea typeface="楷体" panose="02010609060101010101" pitchFamily="49" charset="-122"/>
              </a:rPr>
              <a:t>访问</a:t>
            </a:r>
            <a:r>
              <a:rPr lang="zh-CN" altLang="en-US" sz="2000" dirty="0" smtClean="0">
                <a:solidFill>
                  <a:srgbClr val="0558FF"/>
                </a:solidFill>
                <a:latin typeface="楷体" panose="02010609060101010101" pitchFamily="49" charset="-122"/>
                <a:ea typeface="楷体" panose="02010609060101010101" pitchFamily="49" charset="-122"/>
              </a:rPr>
              <a:t>权限</a:t>
            </a:r>
            <a:endParaRPr lang="en-US" altLang="zh-CN" sz="2000" dirty="0">
              <a:solidFill>
                <a:srgbClr val="0558FF"/>
              </a:solidFill>
              <a:latin typeface="楷体" panose="02010609060101010101" pitchFamily="49" charset="-122"/>
              <a:ea typeface="楷体" panose="02010609060101010101" pitchFamily="49" charset="-122"/>
            </a:endParaRPr>
          </a:p>
          <a:p>
            <a:r>
              <a:rPr lang="en-US" altLang="zh-CN" sz="2000" dirty="0" smtClean="0">
                <a:solidFill>
                  <a:srgbClr val="0558FF"/>
                </a:solidFill>
                <a:latin typeface="楷体" panose="02010609060101010101" pitchFamily="49" charset="-122"/>
                <a:ea typeface="楷体" panose="02010609060101010101" pitchFamily="49" charset="-122"/>
              </a:rPr>
              <a:t>		return </a:t>
            </a:r>
            <a:r>
              <a:rPr lang="en-US" altLang="zh-CN" sz="2000" dirty="0">
                <a:solidFill>
                  <a:srgbClr val="0558FF"/>
                </a:solidFill>
                <a:latin typeface="楷体" panose="02010609060101010101" pitchFamily="49" charset="-122"/>
                <a:ea typeface="楷体" panose="02010609060101010101" pitchFamily="49" charset="-122"/>
              </a:rPr>
              <a:t>x + y;</a:t>
            </a:r>
          </a:p>
          <a:p>
            <a:r>
              <a:rPr lang="en-US" altLang="zh-CN" sz="2000" dirty="0" smtClean="0">
                <a:solidFill>
                  <a:srgbClr val="0558FF"/>
                </a:solidFill>
                <a:latin typeface="楷体" panose="02010609060101010101" pitchFamily="49" charset="-122"/>
                <a:ea typeface="楷体" panose="02010609060101010101" pitchFamily="49" charset="-122"/>
              </a:rPr>
              <a:t>	}</a:t>
            </a:r>
            <a:endParaRPr lang="en-US" altLang="zh-CN" sz="2000" dirty="0">
              <a:solidFill>
                <a:srgbClr val="0558FF"/>
              </a:solidFill>
              <a:latin typeface="楷体" panose="02010609060101010101" pitchFamily="49" charset="-122"/>
              <a:ea typeface="楷体" panose="02010609060101010101" pitchFamily="49" charset="-122"/>
            </a:endParaRPr>
          </a:p>
          <a:p>
            <a:r>
              <a:rPr lang="en-US" altLang="zh-CN" sz="2000" dirty="0">
                <a:solidFill>
                  <a:srgbClr val="0558FF"/>
                </a:solidFill>
                <a:latin typeface="楷体" panose="02010609060101010101" pitchFamily="49" charset="-122"/>
                <a:ea typeface="楷体" panose="02010609060101010101" pitchFamily="49" charset="-122"/>
              </a:rPr>
              <a:t>}</a:t>
            </a:r>
            <a:endParaRPr lang="zh-CN" altLang="en-US" sz="2000" dirty="0">
              <a:solidFill>
                <a:srgbClr val="0558FF"/>
              </a:solidFill>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991963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502925"/>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第六章  </a:t>
            </a:r>
            <a:r>
              <a:rPr lang="zh-CN" altLang="en-US" sz="3200" b="1" dirty="0">
                <a:latin typeface="微软雅黑" panose="020B0503020204020204" pitchFamily="34" charset="-122"/>
                <a:ea typeface="微软雅黑" panose="020B0503020204020204" pitchFamily="34" charset="-122"/>
              </a:rPr>
              <a:t>子</a:t>
            </a:r>
            <a:r>
              <a:rPr lang="zh-CN" altLang="en-US" sz="3200" b="1" dirty="0" smtClean="0">
                <a:latin typeface="微软雅黑" panose="020B0503020204020204" pitchFamily="34" charset="-122"/>
                <a:ea typeface="微软雅黑" panose="020B0503020204020204" pitchFamily="34" charset="-122"/>
              </a:rPr>
              <a:t>类和继承（</a:t>
            </a:r>
            <a:r>
              <a:rPr lang="zh-CN" altLang="en-US" sz="3200" b="1" dirty="0">
                <a:latin typeface="微软雅黑" panose="020B0503020204020204" pitchFamily="34" charset="-122"/>
                <a:ea typeface="微软雅黑" panose="020B0503020204020204" pitchFamily="34" charset="-122"/>
              </a:rPr>
              <a:t>一</a:t>
            </a:r>
            <a:r>
              <a:rPr lang="zh-CN" altLang="en-US" sz="3200" b="1" dirty="0" smtClean="0">
                <a:latin typeface="微软雅黑" panose="020B0503020204020204" pitchFamily="34" charset="-122"/>
                <a:ea typeface="微软雅黑" panose="020B0503020204020204" pitchFamily="34" charset="-122"/>
              </a:rPr>
              <a:t>）</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193643" y="2483129"/>
            <a:ext cx="6678258" cy="2554545"/>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a:latin typeface="华文新魏" panose="02010800040101010101" pitchFamily="2" charset="-122"/>
                <a:ea typeface="华文新魏" panose="02010800040101010101" pitchFamily="2" charset="-122"/>
              </a:rPr>
              <a:t>子</a:t>
            </a:r>
            <a:r>
              <a:rPr lang="zh-CN" altLang="en-US" sz="3200" dirty="0" smtClean="0">
                <a:latin typeface="华文新魏" panose="02010800040101010101" pitchFamily="2" charset="-122"/>
                <a:ea typeface="华文新魏" panose="02010800040101010101" pitchFamily="2" charset="-122"/>
              </a:rPr>
              <a:t>类和父类及子类的继承性</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子类对父类的扩展</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smtClean="0">
                <a:solidFill>
                  <a:srgbClr val="FF0000"/>
                </a:solidFill>
                <a:latin typeface="华文新魏" panose="02010800040101010101" pitchFamily="2" charset="-122"/>
                <a:ea typeface="华文新魏" panose="02010800040101010101" pitchFamily="2" charset="-122"/>
              </a:rPr>
              <a:t>Super</a:t>
            </a:r>
            <a:r>
              <a:rPr lang="zh-CN" altLang="en-US" sz="3200" dirty="0" smtClean="0">
                <a:solidFill>
                  <a:srgbClr val="FF0000"/>
                </a:solidFill>
                <a:latin typeface="华文新魏" panose="02010800040101010101" pitchFamily="2" charset="-122"/>
                <a:ea typeface="华文新魏" panose="02010800040101010101" pitchFamily="2" charset="-122"/>
              </a:rPr>
              <a:t>关键字</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smtClean="0">
                <a:latin typeface="华文新魏" panose="02010800040101010101" pitchFamily="2" charset="-122"/>
                <a:ea typeface="华文新魏" panose="02010800040101010101" pitchFamily="2" charset="-122"/>
              </a:rPr>
              <a:t>Final</a:t>
            </a:r>
            <a:r>
              <a:rPr lang="zh-CN" altLang="en-US" sz="3200" dirty="0" smtClean="0">
                <a:latin typeface="华文新魏" panose="02010800040101010101" pitchFamily="2" charset="-122"/>
                <a:ea typeface="华文新魏" panose="02010800040101010101" pitchFamily="2" charset="-122"/>
              </a:rPr>
              <a:t>关键字</a:t>
            </a:r>
            <a:endParaRPr lang="en-US" altLang="zh-CN" sz="3200" dirty="0" smtClean="0">
              <a:latin typeface="华文新魏" panose="02010800040101010101" pitchFamily="2" charset="-122"/>
              <a:ea typeface="华文新魏" panose="02010800040101010101" pitchFamily="2" charset="-122"/>
            </a:endParaRPr>
          </a:p>
        </p:txBody>
      </p:sp>
    </p:spTree>
    <p:extLst>
      <p:ext uri="{BB962C8B-B14F-4D97-AF65-F5344CB8AC3E}">
        <p14:creationId xmlns="" xmlns:p14="http://schemas.microsoft.com/office/powerpoint/2010/main" val="2374374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3.</a:t>
            </a:r>
            <a:r>
              <a:rPr lang="zh-CN" altLang="en-US" dirty="0" smtClean="0"/>
              <a:t> </a:t>
            </a:r>
            <a:r>
              <a:rPr lang="en-US" altLang="zh-CN" dirty="0" smtClean="0"/>
              <a:t>super</a:t>
            </a:r>
            <a:r>
              <a:rPr lang="zh-CN" altLang="en-US" dirty="0" smtClean="0"/>
              <a:t>关键字</a:t>
            </a:r>
            <a:endParaRPr lang="zh-CN" altLang="en-US" dirty="0"/>
          </a:p>
        </p:txBody>
      </p:sp>
      <p:sp>
        <p:nvSpPr>
          <p:cNvPr id="3" name="矩形 2"/>
          <p:cNvSpPr/>
          <p:nvPr/>
        </p:nvSpPr>
        <p:spPr>
          <a:xfrm>
            <a:off x="382854" y="2253128"/>
            <a:ext cx="8281685" cy="1040285"/>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10000"/>
              </a:lnSpc>
            </a:pPr>
            <a:r>
              <a:rPr lang="zh-CN" altLang="zh-CN" sz="2800" dirty="0">
                <a:latin typeface="楷体" panose="02010609060101010101" pitchFamily="49" charset="-122"/>
                <a:ea typeface="楷体" panose="02010609060101010101" pitchFamily="49" charset="-122"/>
              </a:rPr>
              <a:t>子类中想使用被子类隐藏的成员变量或方法就可以使用关键字</a:t>
            </a:r>
            <a:r>
              <a:rPr lang="en-US" altLang="zh-CN" sz="2800" dirty="0">
                <a:latin typeface="楷体" panose="02010609060101010101" pitchFamily="49" charset="-122"/>
                <a:ea typeface="楷体" panose="02010609060101010101" pitchFamily="49" charset="-122"/>
              </a:rPr>
              <a:t>super</a:t>
            </a:r>
            <a:r>
              <a:rPr lang="zh-CN" altLang="zh-CN" sz="2800" dirty="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
        <p:nvSpPr>
          <p:cNvPr id="5" name="矩形 4"/>
          <p:cNvSpPr/>
          <p:nvPr/>
        </p:nvSpPr>
        <p:spPr>
          <a:xfrm>
            <a:off x="346691" y="1559524"/>
            <a:ext cx="8354013" cy="566309"/>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、访问父类中被隐藏的成员变量和方法</a:t>
            </a:r>
            <a:endParaRPr lang="en-US" altLang="zh-CN" sz="2800" dirty="0">
              <a:latin typeface="楷体" panose="02010609060101010101" pitchFamily="49" charset="-122"/>
              <a:ea typeface="楷体" panose="02010609060101010101" pitchFamily="49" charset="-122"/>
            </a:endParaRPr>
          </a:p>
        </p:txBody>
      </p:sp>
      <p:sp>
        <p:nvSpPr>
          <p:cNvPr id="6" name="矩形 5"/>
          <p:cNvSpPr/>
          <p:nvPr/>
        </p:nvSpPr>
        <p:spPr>
          <a:xfrm>
            <a:off x="631392" y="3420202"/>
            <a:ext cx="4704537" cy="523220"/>
          </a:xfrm>
          <a:prstGeom prst="rect">
            <a:avLst/>
          </a:prstGeom>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访问成员变量</a:t>
            </a:r>
            <a:endParaRPr lang="en-US" altLang="zh-CN" sz="2800" dirty="0">
              <a:latin typeface="楷体" panose="02010609060101010101" pitchFamily="49" charset="-122"/>
              <a:ea typeface="楷体" panose="02010609060101010101" pitchFamily="49" charset="-122"/>
            </a:endParaRPr>
          </a:p>
        </p:txBody>
      </p:sp>
      <p:sp>
        <p:nvSpPr>
          <p:cNvPr id="7" name="矩形 6"/>
          <p:cNvSpPr/>
          <p:nvPr/>
        </p:nvSpPr>
        <p:spPr>
          <a:xfrm>
            <a:off x="1316227" y="4058736"/>
            <a:ext cx="4704537" cy="523220"/>
          </a:xfrm>
          <a:prstGeom prst="rect">
            <a:avLst/>
          </a:prstGeom>
        </p:spPr>
        <p:txBody>
          <a:bodyPr wrap="square">
            <a:spAutoFit/>
          </a:bodyPr>
          <a:lstStyle/>
          <a:p>
            <a:r>
              <a:rPr lang="en-US" altLang="zh-CN" sz="2800" dirty="0" err="1" smtClean="0">
                <a:solidFill>
                  <a:srgbClr val="0558FF"/>
                </a:solidFill>
                <a:latin typeface="楷体" panose="02010609060101010101" pitchFamily="49" charset="-122"/>
                <a:ea typeface="楷体" panose="02010609060101010101" pitchFamily="49" charset="-122"/>
              </a:rPr>
              <a:t>super.x</a:t>
            </a:r>
            <a:r>
              <a:rPr lang="en-US" altLang="zh-CN" sz="2800" dirty="0" smtClean="0">
                <a:solidFill>
                  <a:srgbClr val="0558FF"/>
                </a:solidFill>
                <a:latin typeface="楷体" panose="02010609060101010101" pitchFamily="49" charset="-122"/>
                <a:ea typeface="楷体" panose="02010609060101010101" pitchFamily="49" charset="-122"/>
              </a:rPr>
              <a:t>;</a:t>
            </a:r>
            <a:endParaRPr lang="en-US" altLang="zh-CN" sz="2800" dirty="0">
              <a:solidFill>
                <a:srgbClr val="0558FF"/>
              </a:solidFill>
              <a:latin typeface="楷体" panose="02010609060101010101" pitchFamily="49" charset="-122"/>
              <a:ea typeface="楷体" panose="02010609060101010101" pitchFamily="49" charset="-122"/>
            </a:endParaRPr>
          </a:p>
        </p:txBody>
      </p:sp>
      <p:sp>
        <p:nvSpPr>
          <p:cNvPr id="8" name="矩形 7"/>
          <p:cNvSpPr/>
          <p:nvPr/>
        </p:nvSpPr>
        <p:spPr>
          <a:xfrm>
            <a:off x="698835" y="4787943"/>
            <a:ext cx="4704537" cy="523220"/>
          </a:xfrm>
          <a:prstGeom prst="rect">
            <a:avLst/>
          </a:prstGeom>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访问</a:t>
            </a:r>
            <a:r>
              <a:rPr lang="zh-CN" altLang="en-US" sz="2800" dirty="0">
                <a:latin typeface="楷体" panose="02010609060101010101" pitchFamily="49" charset="-122"/>
                <a:ea typeface="楷体" panose="02010609060101010101" pitchFamily="49" charset="-122"/>
              </a:rPr>
              <a:t>方法</a:t>
            </a:r>
            <a:endParaRPr lang="en-US" altLang="zh-CN" sz="2800" dirty="0">
              <a:latin typeface="楷体" panose="02010609060101010101" pitchFamily="49" charset="-122"/>
              <a:ea typeface="楷体" panose="02010609060101010101" pitchFamily="49" charset="-122"/>
            </a:endParaRPr>
          </a:p>
        </p:txBody>
      </p:sp>
      <p:sp>
        <p:nvSpPr>
          <p:cNvPr id="9" name="矩形 8"/>
          <p:cNvSpPr/>
          <p:nvPr/>
        </p:nvSpPr>
        <p:spPr>
          <a:xfrm>
            <a:off x="1316227" y="5447580"/>
            <a:ext cx="4704537" cy="523220"/>
          </a:xfrm>
          <a:prstGeom prst="rect">
            <a:avLst/>
          </a:prstGeom>
        </p:spPr>
        <p:txBody>
          <a:bodyPr wrap="square">
            <a:spAutoFit/>
          </a:bodyPr>
          <a:lstStyle/>
          <a:p>
            <a:r>
              <a:rPr lang="en-US" altLang="zh-CN" sz="2800" dirty="0" err="1" smtClean="0">
                <a:solidFill>
                  <a:srgbClr val="0558FF"/>
                </a:solidFill>
                <a:latin typeface="楷体" panose="02010609060101010101" pitchFamily="49" charset="-122"/>
                <a:ea typeface="楷体" panose="02010609060101010101" pitchFamily="49" charset="-122"/>
              </a:rPr>
              <a:t>super.play</a:t>
            </a:r>
            <a:r>
              <a:rPr lang="en-US" altLang="zh-CN" sz="2800" dirty="0" smtClean="0">
                <a:solidFill>
                  <a:srgbClr val="0558FF"/>
                </a:solidFill>
                <a:latin typeface="楷体" panose="02010609060101010101" pitchFamily="49" charset="-122"/>
                <a:ea typeface="楷体" panose="02010609060101010101" pitchFamily="49" charset="-122"/>
              </a:rPr>
              <a:t>();</a:t>
            </a:r>
            <a:endParaRPr lang="en-US" altLang="zh-CN" sz="2800" dirty="0">
              <a:solidFill>
                <a:srgbClr val="0558FF"/>
              </a:solidFill>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3384499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3.</a:t>
            </a:r>
            <a:r>
              <a:rPr lang="zh-CN" altLang="en-US" dirty="0" smtClean="0"/>
              <a:t> </a:t>
            </a:r>
            <a:r>
              <a:rPr lang="en-US" altLang="zh-CN" dirty="0" smtClean="0"/>
              <a:t>super</a:t>
            </a:r>
            <a:r>
              <a:rPr lang="zh-CN" altLang="en-US" dirty="0" smtClean="0"/>
              <a:t>关键字</a:t>
            </a:r>
            <a:endParaRPr lang="zh-CN" altLang="en-US" dirty="0"/>
          </a:p>
        </p:txBody>
      </p:sp>
      <p:sp>
        <p:nvSpPr>
          <p:cNvPr id="5" name="矩形 4"/>
          <p:cNvSpPr/>
          <p:nvPr/>
        </p:nvSpPr>
        <p:spPr>
          <a:xfrm>
            <a:off x="346691" y="1559524"/>
            <a:ext cx="8354013" cy="566309"/>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、访问父类中被隐藏的成员变量和方法</a:t>
            </a:r>
            <a:endParaRPr lang="en-US" altLang="zh-CN" sz="2800" dirty="0">
              <a:latin typeface="楷体" panose="02010609060101010101" pitchFamily="49" charset="-122"/>
              <a:ea typeface="楷体" panose="02010609060101010101" pitchFamily="49" charset="-122"/>
            </a:endParaRPr>
          </a:p>
        </p:txBody>
      </p:sp>
      <p:sp>
        <p:nvSpPr>
          <p:cNvPr id="6" name="矩形 5"/>
          <p:cNvSpPr/>
          <p:nvPr/>
        </p:nvSpPr>
        <p:spPr>
          <a:xfrm>
            <a:off x="561946" y="2224103"/>
            <a:ext cx="4704537" cy="523220"/>
          </a:xfrm>
          <a:prstGeom prst="rect">
            <a:avLst/>
          </a:prstGeom>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访问成员变量</a:t>
            </a:r>
            <a:endParaRPr lang="en-US" altLang="zh-CN" sz="2800" dirty="0">
              <a:latin typeface="楷体" panose="02010609060101010101" pitchFamily="49" charset="-122"/>
              <a:ea typeface="楷体" panose="02010609060101010101" pitchFamily="49" charset="-122"/>
            </a:endParaRPr>
          </a:p>
        </p:txBody>
      </p:sp>
      <p:sp>
        <p:nvSpPr>
          <p:cNvPr id="11" name="矩形 10"/>
          <p:cNvSpPr/>
          <p:nvPr/>
        </p:nvSpPr>
        <p:spPr>
          <a:xfrm>
            <a:off x="346691" y="2914223"/>
            <a:ext cx="8354013" cy="3170099"/>
          </a:xfrm>
          <a:prstGeom prst="rect">
            <a:avLst/>
          </a:prstGeom>
        </p:spPr>
        <p:txBody>
          <a:bodyPr wrap="square">
            <a:spAutoFit/>
          </a:bodyPr>
          <a:lstStyle/>
          <a:p>
            <a:r>
              <a:rPr lang="en-US" altLang="zh-CN" sz="2000" dirty="0">
                <a:solidFill>
                  <a:srgbClr val="0558FF"/>
                </a:solidFill>
                <a:latin typeface="楷体" panose="02010609060101010101" pitchFamily="49" charset="-122"/>
                <a:ea typeface="楷体" panose="02010609060101010101" pitchFamily="49" charset="-122"/>
              </a:rPr>
              <a:t>class Person {</a:t>
            </a:r>
          </a:p>
          <a:p>
            <a:r>
              <a:rPr lang="en-US" altLang="zh-CN" sz="2000" dirty="0" smtClean="0">
                <a:solidFill>
                  <a:srgbClr val="0558FF"/>
                </a:solidFill>
                <a:latin typeface="楷体" panose="02010609060101010101" pitchFamily="49" charset="-122"/>
                <a:ea typeface="楷体" panose="02010609060101010101" pitchFamily="49" charset="-122"/>
              </a:rPr>
              <a:t>	</a:t>
            </a:r>
            <a:r>
              <a:rPr lang="en-US" altLang="zh-CN" sz="2000" dirty="0" err="1" smtClean="0">
                <a:solidFill>
                  <a:srgbClr val="0558FF"/>
                </a:solidFill>
                <a:latin typeface="楷体" panose="02010609060101010101" pitchFamily="49" charset="-122"/>
                <a:ea typeface="楷体" panose="02010609060101010101" pitchFamily="49" charset="-122"/>
              </a:rPr>
              <a:t>int</a:t>
            </a:r>
            <a:r>
              <a:rPr lang="en-US" altLang="zh-CN" sz="2000" dirty="0" smtClean="0">
                <a:solidFill>
                  <a:srgbClr val="0558FF"/>
                </a:solidFill>
                <a:latin typeface="楷体" panose="02010609060101010101" pitchFamily="49" charset="-122"/>
                <a:ea typeface="楷体" panose="02010609060101010101" pitchFamily="49" charset="-122"/>
              </a:rPr>
              <a:t> </a:t>
            </a:r>
            <a:r>
              <a:rPr lang="en-US" altLang="zh-CN" sz="2000" dirty="0">
                <a:solidFill>
                  <a:srgbClr val="0558FF"/>
                </a:solidFill>
                <a:latin typeface="楷体" panose="02010609060101010101" pitchFamily="49" charset="-122"/>
                <a:ea typeface="楷体" panose="02010609060101010101" pitchFamily="49" charset="-122"/>
              </a:rPr>
              <a:t>age = 12</a:t>
            </a:r>
            <a:r>
              <a:rPr lang="en-US" altLang="zh-CN" sz="2000" dirty="0" smtClean="0">
                <a:solidFill>
                  <a:srgbClr val="0558FF"/>
                </a:solidFill>
                <a:latin typeface="楷体" panose="02010609060101010101" pitchFamily="49" charset="-122"/>
                <a:ea typeface="楷体" panose="02010609060101010101" pitchFamily="49" charset="-122"/>
              </a:rPr>
              <a:t>;}</a:t>
            </a:r>
          </a:p>
          <a:p>
            <a:r>
              <a:rPr lang="en-US" altLang="zh-CN" sz="2000" dirty="0">
                <a:solidFill>
                  <a:srgbClr val="0558FF"/>
                </a:solidFill>
                <a:latin typeface="楷体" panose="02010609060101010101" pitchFamily="49" charset="-122"/>
                <a:ea typeface="楷体" panose="02010609060101010101" pitchFamily="49" charset="-122"/>
              </a:rPr>
              <a:t>c</a:t>
            </a:r>
            <a:r>
              <a:rPr lang="en-US" altLang="zh-CN" sz="2000" dirty="0" smtClean="0">
                <a:solidFill>
                  <a:srgbClr val="0558FF"/>
                </a:solidFill>
                <a:latin typeface="楷体" panose="02010609060101010101" pitchFamily="49" charset="-122"/>
                <a:ea typeface="楷体" panose="02010609060101010101" pitchFamily="49" charset="-122"/>
              </a:rPr>
              <a:t>lass </a:t>
            </a:r>
            <a:r>
              <a:rPr lang="en-US" altLang="zh-CN" sz="2000" dirty="0">
                <a:solidFill>
                  <a:srgbClr val="0558FF"/>
                </a:solidFill>
                <a:latin typeface="楷体" panose="02010609060101010101" pitchFamily="49" charset="-122"/>
                <a:ea typeface="楷体" panose="02010609060101010101" pitchFamily="49" charset="-122"/>
              </a:rPr>
              <a:t>Student extends Person {</a:t>
            </a:r>
          </a:p>
          <a:p>
            <a:r>
              <a:rPr lang="en-US" altLang="zh-CN" sz="2000" dirty="0" smtClean="0">
                <a:solidFill>
                  <a:srgbClr val="0558FF"/>
                </a:solidFill>
                <a:latin typeface="楷体" panose="02010609060101010101" pitchFamily="49" charset="-122"/>
                <a:ea typeface="楷体" panose="02010609060101010101" pitchFamily="49" charset="-122"/>
              </a:rPr>
              <a:t>	</a:t>
            </a:r>
            <a:r>
              <a:rPr lang="en-US" altLang="zh-CN" sz="2000" dirty="0" err="1" smtClean="0">
                <a:solidFill>
                  <a:srgbClr val="0558FF"/>
                </a:solidFill>
                <a:latin typeface="楷体" panose="02010609060101010101" pitchFamily="49" charset="-122"/>
                <a:ea typeface="楷体" panose="02010609060101010101" pitchFamily="49" charset="-122"/>
              </a:rPr>
              <a:t>int</a:t>
            </a:r>
            <a:r>
              <a:rPr lang="en-US" altLang="zh-CN" sz="2000" dirty="0" smtClean="0">
                <a:solidFill>
                  <a:srgbClr val="0558FF"/>
                </a:solidFill>
                <a:latin typeface="楷体" panose="02010609060101010101" pitchFamily="49" charset="-122"/>
                <a:ea typeface="楷体" panose="02010609060101010101" pitchFamily="49" charset="-122"/>
              </a:rPr>
              <a:t> </a:t>
            </a:r>
            <a:r>
              <a:rPr lang="en-US" altLang="zh-CN" sz="2000" dirty="0">
                <a:solidFill>
                  <a:srgbClr val="0558FF"/>
                </a:solidFill>
                <a:latin typeface="楷体" panose="02010609060101010101" pitchFamily="49" charset="-122"/>
                <a:ea typeface="楷体" panose="02010609060101010101" pitchFamily="49" charset="-122"/>
              </a:rPr>
              <a:t>age = 18;</a:t>
            </a:r>
          </a:p>
          <a:p>
            <a:r>
              <a:rPr lang="en-US" altLang="zh-CN" sz="2000" dirty="0" smtClean="0">
                <a:solidFill>
                  <a:srgbClr val="0558FF"/>
                </a:solidFill>
                <a:latin typeface="楷体" panose="02010609060101010101" pitchFamily="49" charset="-122"/>
                <a:ea typeface="楷体" panose="02010609060101010101" pitchFamily="49" charset="-122"/>
              </a:rPr>
              <a:t>	void </a:t>
            </a:r>
            <a:r>
              <a:rPr lang="en-US" altLang="zh-CN" sz="2000" dirty="0">
                <a:solidFill>
                  <a:srgbClr val="0558FF"/>
                </a:solidFill>
                <a:latin typeface="楷体" panose="02010609060101010101" pitchFamily="49" charset="-122"/>
                <a:ea typeface="楷体" panose="02010609060101010101" pitchFamily="49" charset="-122"/>
              </a:rPr>
              <a:t>display() {</a:t>
            </a:r>
          </a:p>
          <a:p>
            <a:r>
              <a:rPr lang="en-US" altLang="zh-CN" sz="2000" dirty="0" smtClean="0">
                <a:solidFill>
                  <a:srgbClr val="0558FF"/>
                </a:solidFill>
                <a:latin typeface="楷体" panose="02010609060101010101" pitchFamily="49" charset="-122"/>
                <a:ea typeface="楷体" panose="02010609060101010101" pitchFamily="49" charset="-122"/>
              </a:rPr>
              <a:t>		</a:t>
            </a:r>
            <a:r>
              <a:rPr lang="en-US" altLang="zh-CN" sz="2000" dirty="0" err="1" smtClean="0">
                <a:solidFill>
                  <a:srgbClr val="0558FF"/>
                </a:solidFill>
                <a:latin typeface="楷体" panose="02010609060101010101" pitchFamily="49" charset="-122"/>
                <a:ea typeface="楷体" panose="02010609060101010101" pitchFamily="49" charset="-122"/>
              </a:rPr>
              <a:t>System.out.println</a:t>
            </a:r>
            <a:r>
              <a:rPr lang="en-US" altLang="zh-CN" sz="2000" dirty="0">
                <a:solidFill>
                  <a:srgbClr val="0558FF"/>
                </a:solidFill>
                <a:latin typeface="楷体" panose="02010609060101010101" pitchFamily="49" charset="-122"/>
                <a:ea typeface="楷体" panose="02010609060101010101" pitchFamily="49" charset="-122"/>
              </a:rPr>
              <a:t>("</a:t>
            </a:r>
            <a:r>
              <a:rPr lang="zh-CN" altLang="en-US" sz="2000" dirty="0">
                <a:solidFill>
                  <a:srgbClr val="0558FF"/>
                </a:solidFill>
                <a:latin typeface="楷体" panose="02010609060101010101" pitchFamily="49" charset="-122"/>
                <a:ea typeface="楷体" panose="02010609060101010101" pitchFamily="49" charset="-122"/>
              </a:rPr>
              <a:t>学生年龄：</a:t>
            </a:r>
            <a:r>
              <a:rPr lang="en-US" altLang="zh-CN" sz="2000" dirty="0" smtClean="0">
                <a:solidFill>
                  <a:srgbClr val="0558FF"/>
                </a:solidFill>
                <a:latin typeface="楷体" panose="02010609060101010101" pitchFamily="49" charset="-122"/>
                <a:ea typeface="楷体" panose="02010609060101010101" pitchFamily="49" charset="-122"/>
              </a:rPr>
              <a:t>"+</a:t>
            </a:r>
            <a:r>
              <a:rPr lang="en-US" altLang="zh-CN" sz="2000" dirty="0" err="1" smtClean="0">
                <a:solidFill>
                  <a:srgbClr val="0558FF"/>
                </a:solidFill>
                <a:latin typeface="楷体" panose="02010609060101010101" pitchFamily="49" charset="-122"/>
                <a:ea typeface="楷体" panose="02010609060101010101" pitchFamily="49" charset="-122"/>
              </a:rPr>
              <a:t>super.age</a:t>
            </a:r>
            <a:r>
              <a:rPr lang="en-US" altLang="zh-CN" sz="2000" dirty="0" smtClean="0">
                <a:solidFill>
                  <a:srgbClr val="0558FF"/>
                </a:solidFill>
                <a:latin typeface="楷体" panose="02010609060101010101" pitchFamily="49" charset="-122"/>
                <a:ea typeface="楷体" panose="02010609060101010101" pitchFamily="49" charset="-122"/>
              </a:rPr>
              <a:t>);}}</a:t>
            </a:r>
          </a:p>
          <a:p>
            <a:r>
              <a:rPr lang="en-US" altLang="zh-CN" sz="2000" dirty="0" smtClean="0">
                <a:solidFill>
                  <a:srgbClr val="0558FF"/>
                </a:solidFill>
                <a:latin typeface="楷体" panose="02010609060101010101" pitchFamily="49" charset="-122"/>
                <a:ea typeface="楷体" panose="02010609060101010101" pitchFamily="49" charset="-122"/>
              </a:rPr>
              <a:t>public class Test </a:t>
            </a:r>
            <a:r>
              <a:rPr lang="en-US" altLang="zh-CN" sz="2000" dirty="0">
                <a:solidFill>
                  <a:srgbClr val="0558FF"/>
                </a:solidFill>
                <a:latin typeface="楷体" panose="02010609060101010101" pitchFamily="49" charset="-122"/>
                <a:ea typeface="楷体" panose="02010609060101010101" pitchFamily="49" charset="-122"/>
              </a:rPr>
              <a:t>{</a:t>
            </a:r>
          </a:p>
          <a:p>
            <a:r>
              <a:rPr lang="en-US" altLang="zh-CN" sz="2000" dirty="0" smtClean="0">
                <a:solidFill>
                  <a:srgbClr val="0558FF"/>
                </a:solidFill>
                <a:latin typeface="楷体" panose="02010609060101010101" pitchFamily="49" charset="-122"/>
                <a:ea typeface="楷体" panose="02010609060101010101" pitchFamily="49" charset="-122"/>
              </a:rPr>
              <a:t>	public </a:t>
            </a:r>
            <a:r>
              <a:rPr lang="en-US" altLang="zh-CN" sz="2000" dirty="0">
                <a:solidFill>
                  <a:srgbClr val="0558FF"/>
                </a:solidFill>
                <a:latin typeface="楷体" panose="02010609060101010101" pitchFamily="49" charset="-122"/>
                <a:ea typeface="楷体" panose="02010609060101010101" pitchFamily="49" charset="-122"/>
              </a:rPr>
              <a:t>static void main(String[] </a:t>
            </a:r>
            <a:r>
              <a:rPr lang="en-US" altLang="zh-CN" sz="2000" dirty="0" err="1">
                <a:solidFill>
                  <a:srgbClr val="0558FF"/>
                </a:solidFill>
                <a:latin typeface="楷体" panose="02010609060101010101" pitchFamily="49" charset="-122"/>
                <a:ea typeface="楷体" panose="02010609060101010101" pitchFamily="49" charset="-122"/>
              </a:rPr>
              <a:t>args</a:t>
            </a:r>
            <a:r>
              <a:rPr lang="en-US" altLang="zh-CN" sz="2000" dirty="0">
                <a:solidFill>
                  <a:srgbClr val="0558FF"/>
                </a:solidFill>
                <a:latin typeface="楷体" panose="02010609060101010101" pitchFamily="49" charset="-122"/>
                <a:ea typeface="楷体" panose="02010609060101010101" pitchFamily="49" charset="-122"/>
              </a:rPr>
              <a:t>) {</a:t>
            </a:r>
          </a:p>
          <a:p>
            <a:r>
              <a:rPr lang="en-US" altLang="zh-CN" sz="2000" dirty="0" smtClean="0">
                <a:solidFill>
                  <a:srgbClr val="0558FF"/>
                </a:solidFill>
                <a:latin typeface="楷体" panose="02010609060101010101" pitchFamily="49" charset="-122"/>
                <a:ea typeface="楷体" panose="02010609060101010101" pitchFamily="49" charset="-122"/>
              </a:rPr>
              <a:t>		Student </a:t>
            </a:r>
            <a:r>
              <a:rPr lang="en-US" altLang="zh-CN" sz="2000" dirty="0" err="1">
                <a:solidFill>
                  <a:srgbClr val="0558FF"/>
                </a:solidFill>
                <a:latin typeface="楷体" panose="02010609060101010101" pitchFamily="49" charset="-122"/>
                <a:ea typeface="楷体" panose="02010609060101010101" pitchFamily="49" charset="-122"/>
              </a:rPr>
              <a:t>stu</a:t>
            </a:r>
            <a:r>
              <a:rPr lang="en-US" altLang="zh-CN" sz="2000" dirty="0">
                <a:solidFill>
                  <a:srgbClr val="0558FF"/>
                </a:solidFill>
                <a:latin typeface="楷体" panose="02010609060101010101" pitchFamily="49" charset="-122"/>
                <a:ea typeface="楷体" panose="02010609060101010101" pitchFamily="49" charset="-122"/>
              </a:rPr>
              <a:t> = new Student();</a:t>
            </a:r>
          </a:p>
          <a:p>
            <a:r>
              <a:rPr lang="en-US" altLang="zh-CN" sz="2000" dirty="0" smtClean="0">
                <a:solidFill>
                  <a:srgbClr val="0558FF"/>
                </a:solidFill>
                <a:latin typeface="楷体" panose="02010609060101010101" pitchFamily="49" charset="-122"/>
                <a:ea typeface="楷体" panose="02010609060101010101" pitchFamily="49" charset="-122"/>
              </a:rPr>
              <a:t>		</a:t>
            </a:r>
            <a:r>
              <a:rPr lang="en-US" altLang="zh-CN" sz="2000" dirty="0" err="1" smtClean="0">
                <a:solidFill>
                  <a:srgbClr val="0558FF"/>
                </a:solidFill>
                <a:latin typeface="楷体" panose="02010609060101010101" pitchFamily="49" charset="-122"/>
                <a:ea typeface="楷体" panose="02010609060101010101" pitchFamily="49" charset="-122"/>
              </a:rPr>
              <a:t>stu.display</a:t>
            </a:r>
            <a:r>
              <a:rPr lang="en-US" altLang="zh-CN" sz="2000" dirty="0" smtClean="0">
                <a:solidFill>
                  <a:srgbClr val="0558FF"/>
                </a:solidFill>
                <a:latin typeface="楷体" panose="02010609060101010101" pitchFamily="49" charset="-122"/>
                <a:ea typeface="楷体" panose="02010609060101010101" pitchFamily="49" charset="-122"/>
              </a:rPr>
              <a:t>();}}</a:t>
            </a:r>
            <a:endParaRPr lang="en-US" altLang="zh-CN" sz="2000" dirty="0">
              <a:solidFill>
                <a:srgbClr val="0558FF"/>
              </a:solidFill>
              <a:latin typeface="楷体" panose="02010609060101010101" pitchFamily="49" charset="-122"/>
              <a:ea typeface="楷体" panose="02010609060101010101" pitchFamily="49" charset="-122"/>
            </a:endParaRPr>
          </a:p>
        </p:txBody>
      </p:sp>
      <p:sp>
        <p:nvSpPr>
          <p:cNvPr id="12" name="矩形 11"/>
          <p:cNvSpPr/>
          <p:nvPr/>
        </p:nvSpPr>
        <p:spPr>
          <a:xfrm>
            <a:off x="6970208" y="5756041"/>
            <a:ext cx="1569660"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t>学生年龄：</a:t>
            </a:r>
            <a:r>
              <a:rPr lang="en-US" altLang="zh-CN" dirty="0"/>
              <a:t>12</a:t>
            </a:r>
            <a:endParaRPr lang="zh-CN" altLang="en-US" dirty="0"/>
          </a:p>
        </p:txBody>
      </p:sp>
    </p:spTree>
    <p:extLst>
      <p:ext uri="{BB962C8B-B14F-4D97-AF65-F5344CB8AC3E}">
        <p14:creationId xmlns="" xmlns:p14="http://schemas.microsoft.com/office/powerpoint/2010/main" val="284118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3.</a:t>
            </a:r>
            <a:r>
              <a:rPr lang="zh-CN" altLang="en-US" dirty="0" smtClean="0"/>
              <a:t> </a:t>
            </a:r>
            <a:r>
              <a:rPr lang="en-US" altLang="zh-CN" dirty="0" smtClean="0"/>
              <a:t>super</a:t>
            </a:r>
            <a:r>
              <a:rPr lang="zh-CN" altLang="en-US" dirty="0" smtClean="0"/>
              <a:t>关键字</a:t>
            </a:r>
            <a:endParaRPr lang="zh-CN" altLang="en-US" dirty="0"/>
          </a:p>
        </p:txBody>
      </p:sp>
      <p:sp>
        <p:nvSpPr>
          <p:cNvPr id="6" name="矩形 5"/>
          <p:cNvSpPr/>
          <p:nvPr/>
        </p:nvSpPr>
        <p:spPr>
          <a:xfrm>
            <a:off x="203131" y="1402301"/>
            <a:ext cx="4704537" cy="523220"/>
          </a:xfrm>
          <a:prstGeom prst="rect">
            <a:avLst/>
          </a:prstGeom>
        </p:spPr>
        <p:txBody>
          <a:bodyPr wrap="square">
            <a:spAutoFit/>
          </a:bodyPr>
          <a:lstStyle/>
          <a:p>
            <a:pPr marL="457200" indent="-457200">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访问方法</a:t>
            </a:r>
            <a:endParaRPr lang="en-US" altLang="zh-CN" sz="2800" dirty="0">
              <a:latin typeface="楷体" panose="02010609060101010101" pitchFamily="49" charset="-122"/>
              <a:ea typeface="楷体" panose="02010609060101010101" pitchFamily="49" charset="-122"/>
            </a:endParaRPr>
          </a:p>
        </p:txBody>
      </p:sp>
      <p:sp>
        <p:nvSpPr>
          <p:cNvPr id="11" name="矩形 10"/>
          <p:cNvSpPr/>
          <p:nvPr/>
        </p:nvSpPr>
        <p:spPr>
          <a:xfrm>
            <a:off x="612908" y="2069271"/>
            <a:ext cx="7755588" cy="3693319"/>
          </a:xfrm>
          <a:prstGeom prst="rect">
            <a:avLst/>
          </a:prstGeom>
        </p:spPr>
        <p:txBody>
          <a:bodyPr wrap="square">
            <a:spAutoFit/>
          </a:bodyPr>
          <a:lstStyle/>
          <a:p>
            <a:r>
              <a:rPr lang="en-US" altLang="zh-CN" b="1" dirty="0">
                <a:solidFill>
                  <a:srgbClr val="0558FF"/>
                </a:solidFill>
                <a:latin typeface="楷体" panose="02010609060101010101" pitchFamily="49" charset="-122"/>
                <a:ea typeface="楷体" panose="02010609060101010101" pitchFamily="49" charset="-122"/>
              </a:rPr>
              <a:t>class</a:t>
            </a:r>
            <a:r>
              <a:rPr lang="en-US" altLang="zh-CN" dirty="0">
                <a:solidFill>
                  <a:srgbClr val="0558FF"/>
                </a:solidFill>
                <a:latin typeface="楷体" panose="02010609060101010101" pitchFamily="49" charset="-122"/>
                <a:ea typeface="楷体" panose="02010609060101010101" pitchFamily="49" charset="-122"/>
              </a:rPr>
              <a:t> Person {</a:t>
            </a:r>
          </a:p>
          <a:p>
            <a:r>
              <a:rPr lang="en-US" altLang="zh-CN" dirty="0" smtClean="0">
                <a:solidFill>
                  <a:srgbClr val="0558FF"/>
                </a:solidFill>
                <a:latin typeface="楷体" panose="02010609060101010101" pitchFamily="49" charset="-122"/>
                <a:ea typeface="楷体" panose="02010609060101010101" pitchFamily="49" charset="-122"/>
              </a:rPr>
              <a:t>	void </a:t>
            </a:r>
            <a:r>
              <a:rPr lang="en-US" altLang="zh-CN" dirty="0">
                <a:solidFill>
                  <a:srgbClr val="0558FF"/>
                </a:solidFill>
                <a:latin typeface="楷体" panose="02010609060101010101" pitchFamily="49" charset="-122"/>
                <a:ea typeface="楷体" panose="02010609060101010101" pitchFamily="49" charset="-122"/>
              </a:rPr>
              <a:t>message() {</a:t>
            </a:r>
          </a:p>
          <a:p>
            <a:r>
              <a:rPr lang="en-US" altLang="zh-CN" dirty="0" smtClean="0">
                <a:solidFill>
                  <a:srgbClr val="0558FF"/>
                </a:solidFill>
                <a:latin typeface="楷体" panose="02010609060101010101" pitchFamily="49" charset="-122"/>
                <a:ea typeface="楷体" panose="02010609060101010101" pitchFamily="49" charset="-122"/>
              </a:rPr>
              <a:t>		</a:t>
            </a:r>
            <a:r>
              <a:rPr lang="en-US" altLang="zh-CN" dirty="0" err="1" smtClean="0">
                <a:solidFill>
                  <a:srgbClr val="0558FF"/>
                </a:solidFill>
                <a:latin typeface="楷体" panose="02010609060101010101" pitchFamily="49" charset="-122"/>
                <a:ea typeface="楷体" panose="02010609060101010101" pitchFamily="49" charset="-122"/>
              </a:rPr>
              <a:t>System.out.println</a:t>
            </a:r>
            <a:r>
              <a:rPr lang="en-US" altLang="zh-CN" dirty="0">
                <a:solidFill>
                  <a:srgbClr val="0558FF"/>
                </a:solidFill>
                <a:latin typeface="楷体" panose="02010609060101010101" pitchFamily="49" charset="-122"/>
                <a:ea typeface="楷体" panose="02010609060101010101" pitchFamily="49" charset="-122"/>
              </a:rPr>
              <a:t>("This is person class</a:t>
            </a:r>
            <a:r>
              <a:rPr lang="en-US" altLang="zh-CN" dirty="0" smtClean="0">
                <a:solidFill>
                  <a:srgbClr val="0558FF"/>
                </a:solidFill>
                <a:latin typeface="楷体" panose="02010609060101010101" pitchFamily="49" charset="-122"/>
                <a:ea typeface="楷体" panose="02010609060101010101" pitchFamily="49" charset="-122"/>
              </a:rPr>
              <a:t>");}}</a:t>
            </a:r>
            <a:endParaRPr lang="en-US" altLang="zh-CN" dirty="0">
              <a:solidFill>
                <a:srgbClr val="0558FF"/>
              </a:solidFill>
              <a:latin typeface="楷体" panose="02010609060101010101" pitchFamily="49" charset="-122"/>
              <a:ea typeface="楷体" panose="02010609060101010101" pitchFamily="49" charset="-122"/>
            </a:endParaRPr>
          </a:p>
          <a:p>
            <a:r>
              <a:rPr lang="en-US" altLang="zh-CN" b="1" dirty="0">
                <a:solidFill>
                  <a:srgbClr val="0558FF"/>
                </a:solidFill>
                <a:latin typeface="楷体" panose="02010609060101010101" pitchFamily="49" charset="-122"/>
                <a:ea typeface="楷体" panose="02010609060101010101" pitchFamily="49" charset="-122"/>
              </a:rPr>
              <a:t>class</a:t>
            </a:r>
            <a:r>
              <a:rPr lang="en-US" altLang="zh-CN" dirty="0">
                <a:solidFill>
                  <a:srgbClr val="0558FF"/>
                </a:solidFill>
                <a:latin typeface="楷体" panose="02010609060101010101" pitchFamily="49" charset="-122"/>
                <a:ea typeface="楷体" panose="02010609060101010101" pitchFamily="49" charset="-122"/>
              </a:rPr>
              <a:t> Student </a:t>
            </a:r>
            <a:r>
              <a:rPr lang="en-US" altLang="zh-CN" b="1" dirty="0">
                <a:solidFill>
                  <a:srgbClr val="0558FF"/>
                </a:solidFill>
                <a:latin typeface="楷体" panose="02010609060101010101" pitchFamily="49" charset="-122"/>
                <a:ea typeface="楷体" panose="02010609060101010101" pitchFamily="49" charset="-122"/>
              </a:rPr>
              <a:t>extends</a:t>
            </a:r>
            <a:r>
              <a:rPr lang="en-US" altLang="zh-CN" dirty="0">
                <a:solidFill>
                  <a:srgbClr val="0558FF"/>
                </a:solidFill>
                <a:latin typeface="楷体" panose="02010609060101010101" pitchFamily="49" charset="-122"/>
                <a:ea typeface="楷体" panose="02010609060101010101" pitchFamily="49" charset="-122"/>
              </a:rPr>
              <a:t> Person {</a:t>
            </a:r>
          </a:p>
          <a:p>
            <a:r>
              <a:rPr lang="en-US" altLang="zh-CN" dirty="0" smtClean="0">
                <a:solidFill>
                  <a:srgbClr val="0558FF"/>
                </a:solidFill>
                <a:latin typeface="楷体" panose="02010609060101010101" pitchFamily="49" charset="-122"/>
                <a:ea typeface="楷体" panose="02010609060101010101" pitchFamily="49" charset="-122"/>
              </a:rPr>
              <a:t>	void </a:t>
            </a:r>
            <a:r>
              <a:rPr lang="en-US" altLang="zh-CN" dirty="0">
                <a:solidFill>
                  <a:srgbClr val="0558FF"/>
                </a:solidFill>
                <a:latin typeface="楷体" panose="02010609060101010101" pitchFamily="49" charset="-122"/>
                <a:ea typeface="楷体" panose="02010609060101010101" pitchFamily="49" charset="-122"/>
              </a:rPr>
              <a:t>message() {</a:t>
            </a:r>
          </a:p>
          <a:p>
            <a:r>
              <a:rPr lang="en-US" altLang="zh-CN" dirty="0" smtClean="0">
                <a:solidFill>
                  <a:srgbClr val="0558FF"/>
                </a:solidFill>
                <a:latin typeface="楷体" panose="02010609060101010101" pitchFamily="49" charset="-122"/>
                <a:ea typeface="楷体" panose="02010609060101010101" pitchFamily="49" charset="-122"/>
              </a:rPr>
              <a:t>		</a:t>
            </a:r>
            <a:r>
              <a:rPr lang="en-US" altLang="zh-CN" dirty="0" err="1" smtClean="0">
                <a:solidFill>
                  <a:srgbClr val="0558FF"/>
                </a:solidFill>
                <a:latin typeface="楷体" panose="02010609060101010101" pitchFamily="49" charset="-122"/>
                <a:ea typeface="楷体" panose="02010609060101010101" pitchFamily="49" charset="-122"/>
              </a:rPr>
              <a:t>System.out.println</a:t>
            </a:r>
            <a:r>
              <a:rPr lang="en-US" altLang="zh-CN" dirty="0">
                <a:solidFill>
                  <a:srgbClr val="0558FF"/>
                </a:solidFill>
                <a:latin typeface="楷体" panose="02010609060101010101" pitchFamily="49" charset="-122"/>
                <a:ea typeface="楷体" panose="02010609060101010101" pitchFamily="49" charset="-122"/>
              </a:rPr>
              <a:t>("This is student class</a:t>
            </a:r>
            <a:r>
              <a:rPr lang="en-US" altLang="zh-CN" dirty="0" smtClean="0">
                <a:solidFill>
                  <a:srgbClr val="0558FF"/>
                </a:solidFill>
                <a:latin typeface="楷体" panose="02010609060101010101" pitchFamily="49" charset="-122"/>
                <a:ea typeface="楷体" panose="02010609060101010101" pitchFamily="49" charset="-122"/>
              </a:rPr>
              <a:t>");}</a:t>
            </a:r>
            <a:endParaRPr lang="en-US" altLang="zh-CN" dirty="0">
              <a:solidFill>
                <a:srgbClr val="0558FF"/>
              </a:solidFill>
              <a:latin typeface="楷体" panose="02010609060101010101" pitchFamily="49" charset="-122"/>
              <a:ea typeface="楷体" panose="02010609060101010101" pitchFamily="49" charset="-122"/>
            </a:endParaRPr>
          </a:p>
          <a:p>
            <a:r>
              <a:rPr lang="en-US" altLang="zh-CN" dirty="0" smtClean="0">
                <a:solidFill>
                  <a:srgbClr val="0558FF"/>
                </a:solidFill>
                <a:latin typeface="楷体" panose="02010609060101010101" pitchFamily="49" charset="-122"/>
                <a:ea typeface="楷体" panose="02010609060101010101" pitchFamily="49" charset="-122"/>
              </a:rPr>
              <a:t>	void </a:t>
            </a:r>
            <a:r>
              <a:rPr lang="en-US" altLang="zh-CN" dirty="0">
                <a:solidFill>
                  <a:srgbClr val="0558FF"/>
                </a:solidFill>
                <a:latin typeface="楷体" panose="02010609060101010101" pitchFamily="49" charset="-122"/>
                <a:ea typeface="楷体" panose="02010609060101010101" pitchFamily="49" charset="-122"/>
              </a:rPr>
              <a:t>display() {</a:t>
            </a:r>
          </a:p>
          <a:p>
            <a:r>
              <a:rPr lang="en-US" altLang="zh-CN" dirty="0" smtClean="0">
                <a:solidFill>
                  <a:srgbClr val="0558FF"/>
                </a:solidFill>
                <a:latin typeface="楷体" panose="02010609060101010101" pitchFamily="49" charset="-122"/>
                <a:ea typeface="楷体" panose="02010609060101010101" pitchFamily="49" charset="-122"/>
              </a:rPr>
              <a:t>		message</a:t>
            </a:r>
            <a:r>
              <a:rPr lang="en-US" altLang="zh-CN" dirty="0">
                <a:solidFill>
                  <a:srgbClr val="0558FF"/>
                </a:solidFill>
                <a:latin typeface="楷体" panose="02010609060101010101" pitchFamily="49" charset="-122"/>
                <a:ea typeface="楷体" panose="02010609060101010101" pitchFamily="49" charset="-122"/>
              </a:rPr>
              <a:t>();</a:t>
            </a:r>
          </a:p>
          <a:p>
            <a:r>
              <a:rPr lang="en-US" altLang="zh-CN" b="1" dirty="0" smtClean="0">
                <a:solidFill>
                  <a:srgbClr val="0558FF"/>
                </a:solidFill>
                <a:latin typeface="楷体" panose="02010609060101010101" pitchFamily="49" charset="-122"/>
                <a:ea typeface="楷体" panose="02010609060101010101" pitchFamily="49" charset="-122"/>
              </a:rPr>
              <a:t>		</a:t>
            </a:r>
            <a:r>
              <a:rPr lang="en-US" altLang="zh-CN" b="1" dirty="0" err="1" smtClean="0">
                <a:solidFill>
                  <a:srgbClr val="FF0000"/>
                </a:solidFill>
                <a:latin typeface="楷体" panose="02010609060101010101" pitchFamily="49" charset="-122"/>
                <a:ea typeface="楷体" panose="02010609060101010101" pitchFamily="49" charset="-122"/>
              </a:rPr>
              <a:t>super.message</a:t>
            </a:r>
            <a:r>
              <a:rPr lang="en-US" altLang="zh-CN" b="1" dirty="0" smtClean="0">
                <a:solidFill>
                  <a:srgbClr val="FF0000"/>
                </a:solidFill>
                <a:latin typeface="楷体" panose="02010609060101010101" pitchFamily="49" charset="-122"/>
                <a:ea typeface="楷体" panose="02010609060101010101" pitchFamily="49" charset="-122"/>
              </a:rPr>
              <a:t>()</a:t>
            </a:r>
            <a:r>
              <a:rPr lang="en-US" altLang="zh-CN" dirty="0" smtClean="0">
                <a:solidFill>
                  <a:srgbClr val="0558FF"/>
                </a:solidFill>
                <a:latin typeface="楷体" panose="02010609060101010101" pitchFamily="49" charset="-122"/>
                <a:ea typeface="楷体" panose="02010609060101010101" pitchFamily="49" charset="-122"/>
              </a:rPr>
              <a:t>;}}</a:t>
            </a:r>
            <a:endParaRPr lang="en-US" altLang="zh-CN" dirty="0">
              <a:solidFill>
                <a:srgbClr val="0558FF"/>
              </a:solidFill>
              <a:latin typeface="楷体" panose="02010609060101010101" pitchFamily="49" charset="-122"/>
              <a:ea typeface="楷体" panose="02010609060101010101" pitchFamily="49" charset="-122"/>
            </a:endParaRPr>
          </a:p>
          <a:p>
            <a:r>
              <a:rPr lang="en-US" altLang="zh-CN" b="1" dirty="0">
                <a:solidFill>
                  <a:srgbClr val="0558FF"/>
                </a:solidFill>
                <a:latin typeface="楷体" panose="02010609060101010101" pitchFamily="49" charset="-122"/>
                <a:ea typeface="楷体" panose="02010609060101010101" pitchFamily="49" charset="-122"/>
              </a:rPr>
              <a:t>class</a:t>
            </a:r>
            <a:r>
              <a:rPr lang="en-US" altLang="zh-CN" dirty="0">
                <a:solidFill>
                  <a:srgbClr val="0558FF"/>
                </a:solidFill>
                <a:latin typeface="楷体" panose="02010609060101010101" pitchFamily="49" charset="-122"/>
                <a:ea typeface="楷体" panose="02010609060101010101" pitchFamily="49" charset="-122"/>
              </a:rPr>
              <a:t> Test {</a:t>
            </a:r>
          </a:p>
          <a:p>
            <a:r>
              <a:rPr lang="en-US" altLang="zh-CN" b="1" dirty="0" smtClean="0">
                <a:solidFill>
                  <a:srgbClr val="0558FF"/>
                </a:solidFill>
                <a:latin typeface="楷体" panose="02010609060101010101" pitchFamily="49" charset="-122"/>
                <a:ea typeface="楷体" panose="02010609060101010101" pitchFamily="49" charset="-122"/>
              </a:rPr>
              <a:t>	public</a:t>
            </a:r>
            <a:r>
              <a:rPr lang="en-US" altLang="zh-CN" dirty="0" smtClean="0">
                <a:solidFill>
                  <a:srgbClr val="0558FF"/>
                </a:solidFill>
                <a:latin typeface="楷体" panose="02010609060101010101" pitchFamily="49" charset="-122"/>
                <a:ea typeface="楷体" panose="02010609060101010101" pitchFamily="49" charset="-122"/>
              </a:rPr>
              <a:t> </a:t>
            </a:r>
            <a:r>
              <a:rPr lang="en-US" altLang="zh-CN" b="1" dirty="0">
                <a:solidFill>
                  <a:srgbClr val="0558FF"/>
                </a:solidFill>
                <a:latin typeface="楷体" panose="02010609060101010101" pitchFamily="49" charset="-122"/>
                <a:ea typeface="楷体" panose="02010609060101010101" pitchFamily="49" charset="-122"/>
              </a:rPr>
              <a:t>static</a:t>
            </a:r>
            <a:r>
              <a:rPr lang="en-US" altLang="zh-CN" dirty="0">
                <a:solidFill>
                  <a:srgbClr val="0558FF"/>
                </a:solidFill>
                <a:latin typeface="楷体" panose="02010609060101010101" pitchFamily="49" charset="-122"/>
                <a:ea typeface="楷体" panose="02010609060101010101" pitchFamily="49" charset="-122"/>
              </a:rPr>
              <a:t> void main(String </a:t>
            </a:r>
            <a:r>
              <a:rPr lang="en-US" altLang="zh-CN" dirty="0" err="1">
                <a:solidFill>
                  <a:srgbClr val="0558FF"/>
                </a:solidFill>
                <a:latin typeface="楷体" panose="02010609060101010101" pitchFamily="49" charset="-122"/>
                <a:ea typeface="楷体" panose="02010609060101010101" pitchFamily="49" charset="-122"/>
              </a:rPr>
              <a:t>args</a:t>
            </a:r>
            <a:r>
              <a:rPr lang="en-US" altLang="zh-CN" dirty="0">
                <a:solidFill>
                  <a:srgbClr val="0558FF"/>
                </a:solidFill>
                <a:latin typeface="楷体" panose="02010609060101010101" pitchFamily="49" charset="-122"/>
                <a:ea typeface="楷体" panose="02010609060101010101" pitchFamily="49" charset="-122"/>
              </a:rPr>
              <a:t>[]) {</a:t>
            </a:r>
          </a:p>
          <a:p>
            <a:r>
              <a:rPr lang="en-US" altLang="zh-CN" dirty="0" smtClean="0">
                <a:solidFill>
                  <a:srgbClr val="0558FF"/>
                </a:solidFill>
                <a:latin typeface="楷体" panose="02010609060101010101" pitchFamily="49" charset="-122"/>
                <a:ea typeface="楷体" panose="02010609060101010101" pitchFamily="49" charset="-122"/>
              </a:rPr>
              <a:t>		Student </a:t>
            </a:r>
            <a:r>
              <a:rPr lang="en-US" altLang="zh-CN" dirty="0">
                <a:solidFill>
                  <a:srgbClr val="0558FF"/>
                </a:solidFill>
                <a:latin typeface="楷体" panose="02010609060101010101" pitchFamily="49" charset="-122"/>
                <a:ea typeface="楷体" panose="02010609060101010101" pitchFamily="49" charset="-122"/>
              </a:rPr>
              <a:t>s = </a:t>
            </a:r>
            <a:r>
              <a:rPr lang="en-US" altLang="zh-CN" b="1" dirty="0">
                <a:solidFill>
                  <a:srgbClr val="0558FF"/>
                </a:solidFill>
                <a:latin typeface="楷体" panose="02010609060101010101" pitchFamily="49" charset="-122"/>
                <a:ea typeface="楷体" panose="02010609060101010101" pitchFamily="49" charset="-122"/>
              </a:rPr>
              <a:t>new</a:t>
            </a:r>
            <a:r>
              <a:rPr lang="en-US" altLang="zh-CN" dirty="0">
                <a:solidFill>
                  <a:srgbClr val="0558FF"/>
                </a:solidFill>
                <a:latin typeface="楷体" panose="02010609060101010101" pitchFamily="49" charset="-122"/>
                <a:ea typeface="楷体" panose="02010609060101010101" pitchFamily="49" charset="-122"/>
              </a:rPr>
              <a:t> Student();</a:t>
            </a:r>
          </a:p>
          <a:p>
            <a:r>
              <a:rPr lang="en-US" altLang="zh-CN" dirty="0" smtClean="0">
                <a:solidFill>
                  <a:srgbClr val="0558FF"/>
                </a:solidFill>
                <a:latin typeface="楷体" panose="02010609060101010101" pitchFamily="49" charset="-122"/>
                <a:ea typeface="楷体" panose="02010609060101010101" pitchFamily="49" charset="-122"/>
              </a:rPr>
              <a:t>		</a:t>
            </a:r>
            <a:r>
              <a:rPr lang="en-US" altLang="zh-CN" dirty="0" err="1" smtClean="0">
                <a:solidFill>
                  <a:srgbClr val="0558FF"/>
                </a:solidFill>
                <a:latin typeface="楷体" panose="02010609060101010101" pitchFamily="49" charset="-122"/>
                <a:ea typeface="楷体" panose="02010609060101010101" pitchFamily="49" charset="-122"/>
              </a:rPr>
              <a:t>s.display</a:t>
            </a:r>
            <a:r>
              <a:rPr lang="en-US" altLang="zh-CN" dirty="0" smtClean="0">
                <a:solidFill>
                  <a:srgbClr val="0558FF"/>
                </a:solidFill>
                <a:latin typeface="楷体" panose="02010609060101010101" pitchFamily="49" charset="-122"/>
                <a:ea typeface="楷体" panose="02010609060101010101" pitchFamily="49" charset="-122"/>
              </a:rPr>
              <a:t>();}}</a:t>
            </a:r>
            <a:endParaRPr lang="en-US" altLang="zh-CN" dirty="0">
              <a:solidFill>
                <a:srgbClr val="0558FF"/>
              </a:solidFill>
              <a:latin typeface="楷体" panose="02010609060101010101" pitchFamily="49" charset="-122"/>
              <a:ea typeface="楷体" panose="02010609060101010101" pitchFamily="49" charset="-122"/>
            </a:endParaRPr>
          </a:p>
        </p:txBody>
      </p:sp>
      <p:sp>
        <p:nvSpPr>
          <p:cNvPr id="12" name="矩形 11"/>
          <p:cNvSpPr/>
          <p:nvPr/>
        </p:nvSpPr>
        <p:spPr>
          <a:xfrm>
            <a:off x="5509549" y="5762590"/>
            <a:ext cx="3078865"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This is student class</a:t>
            </a:r>
          </a:p>
          <a:p>
            <a:r>
              <a:rPr lang="en-US" altLang="zh-CN" dirty="0"/>
              <a:t>This is person class</a:t>
            </a:r>
            <a:endParaRPr lang="zh-CN" altLang="en-US" dirty="0"/>
          </a:p>
        </p:txBody>
      </p:sp>
    </p:spTree>
    <p:extLst>
      <p:ext uri="{BB962C8B-B14F-4D97-AF65-F5344CB8AC3E}">
        <p14:creationId xmlns="" xmlns:p14="http://schemas.microsoft.com/office/powerpoint/2010/main" val="3730476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3.</a:t>
            </a:r>
            <a:r>
              <a:rPr lang="zh-CN" altLang="en-US" dirty="0" smtClean="0"/>
              <a:t> </a:t>
            </a:r>
            <a:r>
              <a:rPr lang="en-US" altLang="zh-CN" dirty="0" smtClean="0"/>
              <a:t>super</a:t>
            </a:r>
            <a:r>
              <a:rPr lang="zh-CN" altLang="en-US" dirty="0" smtClean="0"/>
              <a:t>关键字</a:t>
            </a:r>
            <a:endParaRPr lang="zh-CN" altLang="en-US" dirty="0"/>
          </a:p>
        </p:txBody>
      </p:sp>
      <p:pic>
        <p:nvPicPr>
          <p:cNvPr id="2048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8356" y="1379377"/>
            <a:ext cx="6810073" cy="21856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485"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8356" y="3727048"/>
            <a:ext cx="8303209" cy="240753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8679652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3.</a:t>
            </a:r>
            <a:r>
              <a:rPr lang="zh-CN" altLang="en-US" dirty="0" smtClean="0"/>
              <a:t> </a:t>
            </a:r>
            <a:r>
              <a:rPr lang="en-US" altLang="zh-CN" dirty="0" smtClean="0"/>
              <a:t>super</a:t>
            </a:r>
            <a:r>
              <a:rPr lang="zh-CN" altLang="en-US" dirty="0" smtClean="0"/>
              <a:t>关键字</a:t>
            </a:r>
            <a:endParaRPr lang="zh-CN" altLang="en-US" dirty="0"/>
          </a:p>
        </p:txBody>
      </p:sp>
      <p:pic>
        <p:nvPicPr>
          <p:cNvPr id="2150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7491" y="1385888"/>
            <a:ext cx="7859512" cy="22022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77492" y="3680750"/>
            <a:ext cx="5336230" cy="307886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矩形 1"/>
          <p:cNvSpPr/>
          <p:nvPr/>
        </p:nvSpPr>
        <p:spPr>
          <a:xfrm>
            <a:off x="5746829" y="3910552"/>
            <a:ext cx="3165677" cy="233910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dirty="0"/>
              <a:t>5000</a:t>
            </a:r>
            <a:r>
              <a:rPr lang="zh-CN" altLang="en-US" sz="1600" dirty="0"/>
              <a:t>元存在银行</a:t>
            </a:r>
            <a:r>
              <a:rPr lang="en-US" altLang="zh-CN" sz="1600" dirty="0"/>
              <a:t>5</a:t>
            </a:r>
            <a:r>
              <a:rPr lang="zh-CN" altLang="en-US" sz="1600" dirty="0"/>
              <a:t>年的利息</a:t>
            </a:r>
            <a:r>
              <a:rPr lang="en-US" altLang="zh-CN" sz="1600" dirty="0"/>
              <a:t>:875.000000</a:t>
            </a:r>
            <a:r>
              <a:rPr lang="zh-CN" altLang="en-US" sz="1600" dirty="0"/>
              <a:t>元</a:t>
            </a:r>
          </a:p>
          <a:p>
            <a:r>
              <a:rPr lang="en-US" altLang="zh-CN" sz="1600" dirty="0"/>
              <a:t>5000</a:t>
            </a:r>
            <a:r>
              <a:rPr lang="zh-CN" altLang="en-US" sz="1600" dirty="0"/>
              <a:t>元存在建设银行</a:t>
            </a:r>
            <a:r>
              <a:rPr lang="en-US" altLang="zh-CN" sz="1600" dirty="0"/>
              <a:t>5</a:t>
            </a:r>
            <a:r>
              <a:rPr lang="zh-CN" altLang="en-US" sz="1600" dirty="0"/>
              <a:t>年零</a:t>
            </a:r>
            <a:r>
              <a:rPr lang="en-US" altLang="zh-CN" sz="1600" dirty="0"/>
              <a:t>216</a:t>
            </a:r>
            <a:r>
              <a:rPr lang="zh-CN" altLang="en-US" sz="1600" dirty="0"/>
              <a:t>天的利息</a:t>
            </a:r>
            <a:r>
              <a:rPr lang="en-US" altLang="zh-CN" sz="1600" dirty="0"/>
              <a:t>:983.000000</a:t>
            </a:r>
            <a:r>
              <a:rPr lang="zh-CN" altLang="en-US" sz="1600" dirty="0"/>
              <a:t>元</a:t>
            </a:r>
          </a:p>
          <a:p>
            <a:r>
              <a:rPr lang="en-US" altLang="zh-CN" sz="1600" dirty="0"/>
              <a:t>5000</a:t>
            </a:r>
            <a:r>
              <a:rPr lang="zh-CN" altLang="en-US" sz="1600" dirty="0"/>
              <a:t>元存在银行</a:t>
            </a:r>
            <a:r>
              <a:rPr lang="en-US" altLang="zh-CN" sz="1600" dirty="0"/>
              <a:t>5</a:t>
            </a:r>
            <a:r>
              <a:rPr lang="zh-CN" altLang="en-US" sz="1600" dirty="0"/>
              <a:t>年的利息</a:t>
            </a:r>
            <a:r>
              <a:rPr lang="en-US" altLang="zh-CN" sz="1600" dirty="0"/>
              <a:t>:875.000000</a:t>
            </a:r>
            <a:r>
              <a:rPr lang="zh-CN" altLang="en-US" sz="1600" dirty="0"/>
              <a:t>元</a:t>
            </a:r>
          </a:p>
          <a:p>
            <a:r>
              <a:rPr lang="en-US" altLang="zh-CN" sz="1600" dirty="0"/>
              <a:t>5000</a:t>
            </a:r>
            <a:r>
              <a:rPr lang="zh-CN" altLang="en-US" sz="1600" dirty="0"/>
              <a:t>元存在大连银行</a:t>
            </a:r>
            <a:r>
              <a:rPr lang="en-US" altLang="zh-CN" sz="1600" dirty="0"/>
              <a:t>5</a:t>
            </a:r>
            <a:r>
              <a:rPr lang="zh-CN" altLang="en-US" sz="1600" dirty="0"/>
              <a:t>年零</a:t>
            </a:r>
            <a:r>
              <a:rPr lang="en-US" altLang="zh-CN" sz="1600" dirty="0"/>
              <a:t>216</a:t>
            </a:r>
            <a:r>
              <a:rPr lang="zh-CN" altLang="en-US" sz="1600" dirty="0"/>
              <a:t>天的利息</a:t>
            </a:r>
            <a:r>
              <a:rPr lang="en-US" altLang="zh-CN" sz="1600" dirty="0"/>
              <a:t>:1004.600000</a:t>
            </a:r>
            <a:r>
              <a:rPr lang="zh-CN" altLang="en-US" sz="1600" dirty="0"/>
              <a:t>元</a:t>
            </a:r>
          </a:p>
          <a:p>
            <a:r>
              <a:rPr lang="zh-CN" altLang="en-US" sz="1600" dirty="0"/>
              <a:t>两个银行利息相差</a:t>
            </a:r>
            <a:r>
              <a:rPr lang="en-US" altLang="zh-CN" sz="1600" dirty="0"/>
              <a:t>21.600000</a:t>
            </a:r>
            <a:endParaRPr lang="zh-CN" altLang="en-US" sz="1600" dirty="0"/>
          </a:p>
        </p:txBody>
      </p:sp>
    </p:spTree>
    <p:extLst>
      <p:ext uri="{BB962C8B-B14F-4D97-AF65-F5344CB8AC3E}">
        <p14:creationId xmlns="" xmlns:p14="http://schemas.microsoft.com/office/powerpoint/2010/main" val="3491409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3.</a:t>
            </a:r>
            <a:r>
              <a:rPr lang="zh-CN" altLang="en-US" dirty="0" smtClean="0"/>
              <a:t> </a:t>
            </a:r>
            <a:r>
              <a:rPr lang="en-US" altLang="zh-CN" dirty="0" smtClean="0"/>
              <a:t>super</a:t>
            </a:r>
            <a:r>
              <a:rPr lang="zh-CN" altLang="en-US" dirty="0" smtClean="0"/>
              <a:t>关键字</a:t>
            </a:r>
            <a:endParaRPr lang="zh-CN" altLang="en-US" dirty="0"/>
          </a:p>
        </p:txBody>
      </p:sp>
      <p:sp>
        <p:nvSpPr>
          <p:cNvPr id="3" name="矩形 2"/>
          <p:cNvSpPr/>
          <p:nvPr/>
        </p:nvSpPr>
        <p:spPr>
          <a:xfrm>
            <a:off x="419019" y="2322574"/>
            <a:ext cx="8281685" cy="13588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a:lnSpc>
                <a:spcPct val="110000"/>
              </a:lnSpc>
              <a:buFont typeface="Arial" panose="020B0604020202020204" pitchFamily="34" charset="0"/>
              <a:buChar char="•"/>
            </a:pPr>
            <a:r>
              <a:rPr lang="zh-CN" altLang="en-US" sz="2600" dirty="0" smtClean="0">
                <a:latin typeface="楷体" panose="02010609060101010101" pitchFamily="49" charset="-122"/>
                <a:ea typeface="楷体" panose="02010609060101010101" pitchFamily="49" charset="-122"/>
              </a:rPr>
              <a:t>子类不继承父类的构造方法。</a:t>
            </a:r>
            <a:endParaRPr lang="en-US" altLang="zh-CN" sz="2600" dirty="0" smtClean="0">
              <a:latin typeface="楷体" panose="02010609060101010101" pitchFamily="49" charset="-122"/>
              <a:ea typeface="楷体" panose="02010609060101010101" pitchFamily="49" charset="-122"/>
            </a:endParaRPr>
          </a:p>
          <a:p>
            <a:pPr marL="457200" indent="-457200">
              <a:lnSpc>
                <a:spcPct val="110000"/>
              </a:lnSpc>
              <a:buFont typeface="Arial" panose="020B0604020202020204" pitchFamily="34" charset="0"/>
              <a:buChar char="•"/>
            </a:pPr>
            <a:r>
              <a:rPr lang="zh-CN" altLang="en-US" sz="2600" dirty="0" smtClean="0">
                <a:latin typeface="楷体" panose="02010609060101010101" pitchFamily="49" charset="-122"/>
                <a:ea typeface="楷体" panose="02010609060101010101" pitchFamily="49" charset="-122"/>
              </a:rPr>
              <a:t>当</a:t>
            </a:r>
            <a:r>
              <a:rPr lang="zh-CN" altLang="en-US" sz="2600" dirty="0">
                <a:latin typeface="楷体" panose="02010609060101010101" pitchFamily="49" charset="-122"/>
                <a:ea typeface="楷体" panose="02010609060101010101" pitchFamily="49" charset="-122"/>
              </a:rPr>
              <a:t>子类的构造方法创建一个子类的对象时，子类的构造方法中总是先调用父类的某个构造</a:t>
            </a:r>
            <a:r>
              <a:rPr lang="zh-CN" altLang="en-US" sz="2600" dirty="0" smtClean="0">
                <a:latin typeface="楷体" panose="02010609060101010101" pitchFamily="49" charset="-122"/>
                <a:ea typeface="楷体" panose="02010609060101010101" pitchFamily="49" charset="-122"/>
              </a:rPr>
              <a:t>方法。</a:t>
            </a:r>
            <a:endParaRPr lang="zh-CN" altLang="en-US" sz="2600" dirty="0">
              <a:latin typeface="楷体" panose="02010609060101010101" pitchFamily="49" charset="-122"/>
              <a:ea typeface="楷体" panose="02010609060101010101" pitchFamily="49" charset="-122"/>
            </a:endParaRPr>
          </a:p>
        </p:txBody>
      </p:sp>
      <p:sp>
        <p:nvSpPr>
          <p:cNvPr id="5" name="矩形 4"/>
          <p:cNvSpPr/>
          <p:nvPr/>
        </p:nvSpPr>
        <p:spPr>
          <a:xfrm>
            <a:off x="346691" y="1559524"/>
            <a:ext cx="8354013" cy="508409"/>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、使用</a:t>
            </a:r>
            <a:r>
              <a:rPr lang="en-US" altLang="zh-CN" sz="2800" dirty="0" smtClean="0">
                <a:latin typeface="楷体" panose="02010609060101010101" pitchFamily="49" charset="-122"/>
                <a:ea typeface="楷体" panose="02010609060101010101" pitchFamily="49" charset="-122"/>
              </a:rPr>
              <a:t>super</a:t>
            </a:r>
            <a:r>
              <a:rPr lang="zh-CN" altLang="en-US" sz="2800" dirty="0" smtClean="0">
                <a:latin typeface="楷体" panose="02010609060101010101" pitchFamily="49" charset="-122"/>
                <a:ea typeface="楷体" panose="02010609060101010101" pitchFamily="49" charset="-122"/>
              </a:rPr>
              <a:t>调用父类的构造方法</a:t>
            </a:r>
            <a:endParaRPr lang="en-US" altLang="zh-CN" sz="2800" dirty="0">
              <a:latin typeface="楷体" panose="02010609060101010101" pitchFamily="49" charset="-122"/>
              <a:ea typeface="楷体" panose="02010609060101010101" pitchFamily="49" charset="-122"/>
            </a:endParaRPr>
          </a:p>
        </p:txBody>
      </p:sp>
      <p:sp>
        <p:nvSpPr>
          <p:cNvPr id="10" name="矩形 9"/>
          <p:cNvSpPr/>
          <p:nvPr/>
        </p:nvSpPr>
        <p:spPr>
          <a:xfrm>
            <a:off x="354812" y="3973669"/>
            <a:ext cx="8430370" cy="1988237"/>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10000"/>
              </a:lnSpc>
            </a:pPr>
            <a:r>
              <a:rPr lang="zh-CN" altLang="en-US" sz="2800" dirty="0" smtClean="0">
                <a:latin typeface="楷体" panose="02010609060101010101" pitchFamily="49" charset="-122"/>
                <a:ea typeface="楷体" panose="02010609060101010101" pitchFamily="49" charset="-122"/>
              </a:rPr>
              <a:t>因此，在子类的构造方法中，需要使用</a:t>
            </a:r>
            <a:r>
              <a:rPr lang="en-US" altLang="zh-CN" sz="2800" dirty="0" smtClean="0">
                <a:latin typeface="楷体" panose="02010609060101010101" pitchFamily="49" charset="-122"/>
                <a:ea typeface="楷体" panose="02010609060101010101" pitchFamily="49" charset="-122"/>
              </a:rPr>
              <a:t>super()</a:t>
            </a:r>
            <a:r>
              <a:rPr lang="zh-CN" altLang="en-US" sz="2800" dirty="0" smtClean="0">
                <a:latin typeface="楷体" panose="02010609060101010101" pitchFamily="49" charset="-122"/>
                <a:ea typeface="楷体" panose="02010609060101010101" pitchFamily="49" charset="-122"/>
              </a:rPr>
              <a:t>，来指明调用的是哪一个父类的构造方法。</a:t>
            </a:r>
            <a:endParaRPr lang="en-US" altLang="zh-CN" sz="2800" dirty="0" smtClean="0">
              <a:latin typeface="楷体" panose="02010609060101010101" pitchFamily="49" charset="-122"/>
              <a:ea typeface="楷体" panose="02010609060101010101" pitchFamily="49" charset="-122"/>
            </a:endParaRPr>
          </a:p>
          <a:p>
            <a:pPr indent="457200">
              <a:lnSpc>
                <a:spcPct val="110000"/>
              </a:lnSpc>
            </a:pPr>
            <a:r>
              <a:rPr lang="zh-CN" altLang="en-US" sz="2800" dirty="0" smtClean="0">
                <a:latin typeface="楷体" panose="02010609060101010101" pitchFamily="49" charset="-122"/>
                <a:ea typeface="楷体" panose="02010609060101010101" pitchFamily="49" charset="-122"/>
              </a:rPr>
              <a:t>如果没有指明，则子类默认调用的是父类的不带参数的构造方法。</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1248545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3.</a:t>
            </a:r>
            <a:r>
              <a:rPr lang="zh-CN" altLang="en-US" dirty="0" smtClean="0"/>
              <a:t> </a:t>
            </a:r>
            <a:r>
              <a:rPr lang="en-US" altLang="zh-CN" dirty="0" smtClean="0"/>
              <a:t>super</a:t>
            </a:r>
            <a:r>
              <a:rPr lang="zh-CN" altLang="en-US" dirty="0" smtClean="0"/>
              <a:t>关键字</a:t>
            </a:r>
            <a:endParaRPr lang="zh-CN" altLang="en-US" dirty="0"/>
          </a:p>
        </p:txBody>
      </p:sp>
      <p:pic>
        <p:nvPicPr>
          <p:cNvPr id="2253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1966" y="1426922"/>
            <a:ext cx="6945360" cy="367751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矩形 1"/>
          <p:cNvSpPr/>
          <p:nvPr/>
        </p:nvSpPr>
        <p:spPr>
          <a:xfrm>
            <a:off x="5295417" y="1763153"/>
            <a:ext cx="399323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我的名字是</a:t>
            </a:r>
            <a:r>
              <a:rPr lang="en-US" altLang="zh-CN" dirty="0"/>
              <a:t>:</a:t>
            </a:r>
            <a:r>
              <a:rPr lang="zh-CN" altLang="en-US" dirty="0"/>
              <a:t>何晓林学号是</a:t>
            </a:r>
            <a:r>
              <a:rPr lang="en-US" altLang="zh-CN" dirty="0"/>
              <a:t>:9901</a:t>
            </a:r>
          </a:p>
          <a:p>
            <a:r>
              <a:rPr lang="zh-CN" altLang="en-US" dirty="0"/>
              <a:t>婚否</a:t>
            </a:r>
            <a:r>
              <a:rPr lang="en-US" altLang="zh-CN" dirty="0"/>
              <a:t>=false</a:t>
            </a:r>
            <a:endParaRPr lang="zh-CN" altLang="en-US" dirty="0"/>
          </a:p>
        </p:txBody>
      </p:sp>
      <p:sp>
        <p:nvSpPr>
          <p:cNvPr id="12" name="矩形 11"/>
          <p:cNvSpPr/>
          <p:nvPr/>
        </p:nvSpPr>
        <p:spPr>
          <a:xfrm>
            <a:off x="311964" y="5316480"/>
            <a:ext cx="8473219" cy="120956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a:lnSpc>
                <a:spcPct val="110000"/>
              </a:lnSpc>
              <a:buFont typeface="Arial" panose="020B0604020202020204" pitchFamily="34" charset="0"/>
              <a:buChar char="•"/>
            </a:pPr>
            <a:r>
              <a:rPr lang="en-US" altLang="zh-CN" sz="2200" dirty="0">
                <a:latin typeface="楷体" panose="02010609060101010101" pitchFamily="49" charset="-122"/>
                <a:ea typeface="楷体" panose="02010609060101010101" pitchFamily="49" charset="-122"/>
              </a:rPr>
              <a:t>super</a:t>
            </a:r>
            <a:r>
              <a:rPr lang="zh-CN" altLang="en-US" sz="2200" dirty="0">
                <a:latin typeface="楷体" panose="02010609060101010101" pitchFamily="49" charset="-122"/>
                <a:ea typeface="楷体" panose="02010609060101010101" pitchFamily="49" charset="-122"/>
              </a:rPr>
              <a:t>必须是子类构造方法中的头一条语句。</a:t>
            </a:r>
          </a:p>
          <a:p>
            <a:pPr marL="457200" indent="-457200">
              <a:lnSpc>
                <a:spcPct val="110000"/>
              </a:lnSpc>
              <a:buFont typeface="Arial" panose="020B0604020202020204" pitchFamily="34" charset="0"/>
              <a:buChar char="•"/>
            </a:pPr>
            <a:r>
              <a:rPr lang="zh-CN" altLang="en-US" sz="2200" dirty="0">
                <a:latin typeface="楷体" panose="02010609060101010101" pitchFamily="49" charset="-122"/>
                <a:ea typeface="楷体" panose="02010609060101010101" pitchFamily="49" charset="-122"/>
              </a:rPr>
              <a:t>当我们在父类中定义多个构造方法时，应当包括一个不带参数的构造</a:t>
            </a:r>
            <a:r>
              <a:rPr lang="zh-CN" altLang="en-US" sz="2200" dirty="0" smtClean="0">
                <a:latin typeface="楷体" panose="02010609060101010101" pitchFamily="49" charset="-122"/>
                <a:ea typeface="楷体" panose="02010609060101010101" pitchFamily="49" charset="-122"/>
              </a:rPr>
              <a:t>方法，以防</a:t>
            </a:r>
            <a:r>
              <a:rPr lang="zh-CN" altLang="en-US" sz="2200" dirty="0">
                <a:latin typeface="楷体" panose="02010609060101010101" pitchFamily="49" charset="-122"/>
                <a:ea typeface="楷体" panose="02010609060101010101" pitchFamily="49" charset="-122"/>
              </a:rPr>
              <a:t>子类省略</a:t>
            </a:r>
            <a:r>
              <a:rPr lang="en-US" altLang="zh-CN" sz="2200" dirty="0">
                <a:latin typeface="楷体" panose="02010609060101010101" pitchFamily="49" charset="-122"/>
                <a:ea typeface="楷体" panose="02010609060101010101" pitchFamily="49" charset="-122"/>
              </a:rPr>
              <a:t>super</a:t>
            </a:r>
            <a:r>
              <a:rPr lang="zh-CN" altLang="en-US" sz="2200" dirty="0">
                <a:latin typeface="楷体" panose="02010609060101010101" pitchFamily="49" charset="-122"/>
                <a:ea typeface="楷体" panose="02010609060101010101" pitchFamily="49" charset="-122"/>
              </a:rPr>
              <a:t>时出现错误。</a:t>
            </a:r>
          </a:p>
        </p:txBody>
      </p:sp>
    </p:spTree>
    <p:extLst>
      <p:ext uri="{BB962C8B-B14F-4D97-AF65-F5344CB8AC3E}">
        <p14:creationId xmlns="" xmlns:p14="http://schemas.microsoft.com/office/powerpoint/2010/main" val="1035668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502925"/>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第六章  </a:t>
            </a:r>
            <a:r>
              <a:rPr lang="zh-CN" altLang="en-US" sz="3200" b="1" dirty="0">
                <a:latin typeface="微软雅黑" panose="020B0503020204020204" pitchFamily="34" charset="-122"/>
                <a:ea typeface="微软雅黑" panose="020B0503020204020204" pitchFamily="34" charset="-122"/>
              </a:rPr>
              <a:t>子</a:t>
            </a:r>
            <a:r>
              <a:rPr lang="zh-CN" altLang="en-US" sz="3200" b="1" dirty="0" smtClean="0">
                <a:latin typeface="微软雅黑" panose="020B0503020204020204" pitchFamily="34" charset="-122"/>
                <a:ea typeface="微软雅黑" panose="020B0503020204020204" pitchFamily="34" charset="-122"/>
              </a:rPr>
              <a:t>类和继承（</a:t>
            </a:r>
            <a:r>
              <a:rPr lang="zh-CN" altLang="en-US" sz="3200" b="1" dirty="0">
                <a:latin typeface="微软雅黑" panose="020B0503020204020204" pitchFamily="34" charset="-122"/>
                <a:ea typeface="微软雅黑" panose="020B0503020204020204" pitchFamily="34" charset="-122"/>
              </a:rPr>
              <a:t>一</a:t>
            </a:r>
            <a:r>
              <a:rPr lang="zh-CN" altLang="en-US" sz="3200" b="1" dirty="0" smtClean="0">
                <a:latin typeface="微软雅黑" panose="020B0503020204020204" pitchFamily="34" charset="-122"/>
                <a:ea typeface="微软雅黑" panose="020B0503020204020204" pitchFamily="34" charset="-122"/>
              </a:rPr>
              <a:t>）</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193643" y="2483129"/>
            <a:ext cx="6678258" cy="2554545"/>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a:solidFill>
                  <a:srgbClr val="FF0000"/>
                </a:solidFill>
                <a:latin typeface="华文新魏" panose="02010800040101010101" pitchFamily="2" charset="-122"/>
                <a:ea typeface="华文新魏" panose="02010800040101010101" pitchFamily="2" charset="-122"/>
              </a:rPr>
              <a:t>子</a:t>
            </a:r>
            <a:r>
              <a:rPr lang="zh-CN" altLang="en-US" sz="3200" dirty="0" smtClean="0">
                <a:solidFill>
                  <a:srgbClr val="FF0000"/>
                </a:solidFill>
                <a:latin typeface="华文新魏" panose="02010800040101010101" pitchFamily="2" charset="-122"/>
                <a:ea typeface="华文新魏" panose="02010800040101010101" pitchFamily="2" charset="-122"/>
              </a:rPr>
              <a:t>类和父类及子类的继承性</a:t>
            </a:r>
            <a:endParaRPr lang="en-US" altLang="zh-CN" sz="3200" dirty="0" smtClean="0">
              <a:solidFill>
                <a:srgbClr val="FF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子类对父类的扩展</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smtClean="0">
                <a:latin typeface="华文新魏" panose="02010800040101010101" pitchFamily="2" charset="-122"/>
                <a:ea typeface="华文新魏" panose="02010800040101010101" pitchFamily="2" charset="-122"/>
              </a:rPr>
              <a:t>Super</a:t>
            </a:r>
            <a:r>
              <a:rPr lang="zh-CN" altLang="en-US" sz="3200" dirty="0" smtClean="0">
                <a:latin typeface="华文新魏" panose="02010800040101010101" pitchFamily="2" charset="-122"/>
                <a:ea typeface="华文新魏" panose="02010800040101010101" pitchFamily="2" charset="-122"/>
              </a:rPr>
              <a:t>关键字</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smtClean="0">
                <a:latin typeface="华文新魏" panose="02010800040101010101" pitchFamily="2" charset="-122"/>
                <a:ea typeface="华文新魏" panose="02010800040101010101" pitchFamily="2" charset="-122"/>
              </a:rPr>
              <a:t>Final</a:t>
            </a:r>
            <a:r>
              <a:rPr lang="zh-CN" altLang="en-US" sz="3200" dirty="0" smtClean="0">
                <a:latin typeface="华文新魏" panose="02010800040101010101" pitchFamily="2" charset="-122"/>
                <a:ea typeface="华文新魏" panose="02010800040101010101" pitchFamily="2" charset="-122"/>
              </a:rPr>
              <a:t>关键字</a:t>
            </a:r>
            <a:endParaRPr lang="en-US" altLang="zh-CN" sz="3200" dirty="0" smtClean="0">
              <a:latin typeface="华文新魏" panose="02010800040101010101" pitchFamily="2" charset="-122"/>
              <a:ea typeface="华文新魏" panose="02010800040101010101" pitchFamily="2" charset="-122"/>
            </a:endParaRPr>
          </a:p>
        </p:txBody>
      </p:sp>
    </p:spTree>
    <p:extLst>
      <p:ext uri="{BB962C8B-B14F-4D97-AF65-F5344CB8AC3E}">
        <p14:creationId xmlns="" xmlns:p14="http://schemas.microsoft.com/office/powerpoint/2010/main" val="2699526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3.</a:t>
            </a:r>
            <a:r>
              <a:rPr lang="zh-CN" altLang="en-US" dirty="0" smtClean="0"/>
              <a:t> </a:t>
            </a:r>
            <a:r>
              <a:rPr lang="en-US" altLang="zh-CN" dirty="0" smtClean="0"/>
              <a:t>super</a:t>
            </a:r>
            <a:r>
              <a:rPr lang="zh-CN" altLang="en-US" dirty="0" smtClean="0"/>
              <a:t>关键字</a:t>
            </a:r>
            <a:endParaRPr lang="zh-CN" altLang="en-US" dirty="0"/>
          </a:p>
        </p:txBody>
      </p:sp>
      <p:sp>
        <p:nvSpPr>
          <p:cNvPr id="6" name="矩形 5"/>
          <p:cNvSpPr/>
          <p:nvPr/>
        </p:nvSpPr>
        <p:spPr>
          <a:xfrm>
            <a:off x="346691" y="1559524"/>
            <a:ext cx="8354013" cy="566309"/>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this</a:t>
            </a:r>
            <a:r>
              <a:rPr lang="zh-CN" altLang="en-US" sz="2800" dirty="0" smtClean="0">
                <a:latin typeface="楷体" panose="02010609060101010101" pitchFamily="49" charset="-122"/>
                <a:ea typeface="楷体" panose="02010609060101010101" pitchFamily="49" charset="-122"/>
              </a:rPr>
              <a:t>关键字和</a:t>
            </a:r>
            <a:r>
              <a:rPr lang="en-US" altLang="zh-CN" sz="2800" dirty="0" smtClean="0">
                <a:latin typeface="楷体" panose="02010609060101010101" pitchFamily="49" charset="-122"/>
                <a:ea typeface="楷体" panose="02010609060101010101" pitchFamily="49" charset="-122"/>
              </a:rPr>
              <a:t>super</a:t>
            </a:r>
            <a:r>
              <a:rPr lang="zh-CN" altLang="en-US" sz="2800" dirty="0" smtClean="0">
                <a:latin typeface="楷体" panose="02010609060101010101" pitchFamily="49" charset="-122"/>
                <a:ea typeface="楷体" panose="02010609060101010101" pitchFamily="49" charset="-122"/>
              </a:rPr>
              <a:t>关键字的比较</a:t>
            </a:r>
            <a:endParaRPr lang="en-US" altLang="zh-CN" sz="2800" dirty="0">
              <a:latin typeface="楷体" panose="02010609060101010101" pitchFamily="49" charset="-122"/>
              <a:ea typeface="楷体" panose="02010609060101010101" pitchFamily="49" charset="-122"/>
            </a:endParaRPr>
          </a:p>
        </p:txBody>
      </p:sp>
      <p:sp>
        <p:nvSpPr>
          <p:cNvPr id="3" name="矩形 2"/>
          <p:cNvSpPr/>
          <p:nvPr/>
        </p:nvSpPr>
        <p:spPr>
          <a:xfrm>
            <a:off x="346691" y="4830461"/>
            <a:ext cx="8354013" cy="1200329"/>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457200" indent="-457200">
              <a:buFont typeface="Wingdings" panose="05000000000000000000" pitchFamily="2" charset="2"/>
              <a:buChar char="l"/>
            </a:pPr>
            <a:r>
              <a:rPr lang="en-US" altLang="zh-CN" sz="2400" dirty="0" smtClean="0">
                <a:solidFill>
                  <a:srgbClr val="FF0000"/>
                </a:solidFill>
                <a:latin typeface="楷体" panose="02010609060101010101" pitchFamily="49" charset="-122"/>
                <a:ea typeface="楷体" panose="02010609060101010101" pitchFamily="49" charset="-122"/>
              </a:rPr>
              <a:t>this</a:t>
            </a:r>
            <a:r>
              <a:rPr lang="zh-CN" altLang="en-US" sz="2400" dirty="0" smtClean="0">
                <a:solidFill>
                  <a:srgbClr val="FF0000"/>
                </a:solidFill>
                <a:latin typeface="楷体" panose="02010609060101010101" pitchFamily="49" charset="-122"/>
                <a:ea typeface="楷体" panose="02010609060101010101" pitchFamily="49" charset="-122"/>
              </a:rPr>
              <a:t>是</a:t>
            </a:r>
            <a:r>
              <a:rPr lang="zh-CN" altLang="en-US" sz="2400" dirty="0">
                <a:solidFill>
                  <a:srgbClr val="FF0000"/>
                </a:solidFill>
                <a:latin typeface="楷体" panose="02010609060101010101" pitchFamily="49" charset="-122"/>
                <a:ea typeface="楷体" panose="02010609060101010101" pitchFamily="49" charset="-122"/>
              </a:rPr>
              <a:t>当前对象的引用，</a:t>
            </a:r>
            <a:r>
              <a:rPr lang="en-US" altLang="zh-CN" sz="2400" dirty="0" smtClean="0">
                <a:solidFill>
                  <a:srgbClr val="FF0000"/>
                </a:solidFill>
                <a:latin typeface="楷体" panose="02010609060101010101" pitchFamily="49" charset="-122"/>
                <a:ea typeface="楷体" panose="02010609060101010101" pitchFamily="49" charset="-122"/>
              </a:rPr>
              <a:t>super</a:t>
            </a:r>
            <a:r>
              <a:rPr lang="zh-CN" altLang="en-US" sz="2400" dirty="0" smtClean="0">
                <a:solidFill>
                  <a:srgbClr val="FF0000"/>
                </a:solidFill>
                <a:latin typeface="楷体" panose="02010609060101010101" pitchFamily="49" charset="-122"/>
                <a:ea typeface="楷体" panose="02010609060101010101" pitchFamily="49" charset="-122"/>
              </a:rPr>
              <a:t>是</a:t>
            </a:r>
            <a:r>
              <a:rPr lang="zh-CN" altLang="en-US" sz="2400" dirty="0">
                <a:solidFill>
                  <a:srgbClr val="FF0000"/>
                </a:solidFill>
                <a:latin typeface="楷体" panose="02010609060101010101" pitchFamily="49" charset="-122"/>
                <a:ea typeface="楷体" panose="02010609060101010101" pitchFamily="49" charset="-122"/>
              </a:rPr>
              <a:t>当前对象的父对象的</a:t>
            </a:r>
            <a:r>
              <a:rPr lang="zh-CN" altLang="en-US" sz="2400" dirty="0" smtClean="0">
                <a:solidFill>
                  <a:srgbClr val="FF0000"/>
                </a:solidFill>
                <a:latin typeface="楷体" panose="02010609060101010101" pitchFamily="49" charset="-122"/>
                <a:ea typeface="楷体" panose="02010609060101010101" pitchFamily="49" charset="-122"/>
              </a:rPr>
              <a:t>引用，因此，都不能出现在</a:t>
            </a:r>
            <a:r>
              <a:rPr lang="en-US" altLang="zh-CN" sz="2400" dirty="0" smtClean="0">
                <a:solidFill>
                  <a:srgbClr val="FF0000"/>
                </a:solidFill>
                <a:latin typeface="楷体" panose="02010609060101010101" pitchFamily="49" charset="-122"/>
                <a:ea typeface="楷体" panose="02010609060101010101" pitchFamily="49" charset="-122"/>
              </a:rPr>
              <a:t>static</a:t>
            </a:r>
            <a:r>
              <a:rPr lang="zh-CN" altLang="en-US" sz="2400" dirty="0" smtClean="0">
                <a:solidFill>
                  <a:srgbClr val="FF0000"/>
                </a:solidFill>
                <a:latin typeface="楷体" panose="02010609060101010101" pitchFamily="49" charset="-122"/>
                <a:ea typeface="楷体" panose="02010609060101010101" pitchFamily="49" charset="-122"/>
              </a:rPr>
              <a:t>方法当中；</a:t>
            </a:r>
            <a:endParaRPr lang="en-US" altLang="zh-CN" sz="2400" dirty="0" smtClean="0">
              <a:solidFill>
                <a:srgbClr val="FF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en-US" altLang="zh-CN" sz="2400" dirty="0" smtClean="0">
                <a:solidFill>
                  <a:srgbClr val="FF0000"/>
                </a:solidFill>
                <a:latin typeface="楷体" panose="02010609060101010101" pitchFamily="49" charset="-122"/>
                <a:ea typeface="楷体" panose="02010609060101010101" pitchFamily="49" charset="-122"/>
              </a:rPr>
              <a:t>this()</a:t>
            </a:r>
            <a:r>
              <a:rPr lang="zh-CN" altLang="en-US" sz="2400" dirty="0" smtClean="0">
                <a:solidFill>
                  <a:srgbClr val="FF0000"/>
                </a:solidFill>
                <a:latin typeface="楷体" panose="02010609060101010101" pitchFamily="49" charset="-122"/>
                <a:ea typeface="楷体" panose="02010609060101010101" pitchFamily="49" charset="-122"/>
              </a:rPr>
              <a:t>和</a:t>
            </a:r>
            <a:r>
              <a:rPr lang="en-US" altLang="zh-CN" sz="2400" dirty="0" smtClean="0">
                <a:solidFill>
                  <a:srgbClr val="FF0000"/>
                </a:solidFill>
                <a:latin typeface="楷体" panose="02010609060101010101" pitchFamily="49" charset="-122"/>
                <a:ea typeface="楷体" panose="02010609060101010101" pitchFamily="49" charset="-122"/>
              </a:rPr>
              <a:t>super()</a:t>
            </a:r>
            <a:r>
              <a:rPr lang="zh-CN" altLang="en-US" sz="2400" dirty="0">
                <a:solidFill>
                  <a:srgbClr val="FF0000"/>
                </a:solidFill>
                <a:latin typeface="楷体" panose="02010609060101010101" pitchFamily="49" charset="-122"/>
                <a:ea typeface="楷体" panose="02010609060101010101" pitchFamily="49" charset="-122"/>
              </a:rPr>
              <a:t>不能同时出现在一个构造方法</a:t>
            </a:r>
            <a:r>
              <a:rPr lang="zh-CN" altLang="en-US" sz="2400" dirty="0" smtClean="0">
                <a:solidFill>
                  <a:srgbClr val="FF0000"/>
                </a:solidFill>
                <a:latin typeface="楷体" panose="02010609060101010101" pitchFamily="49" charset="-122"/>
                <a:ea typeface="楷体" panose="02010609060101010101" pitchFamily="49" charset="-122"/>
              </a:rPr>
              <a:t>里面</a:t>
            </a:r>
            <a:r>
              <a:rPr lang="zh-CN" altLang="en-US" sz="2400" dirty="0">
                <a:solidFill>
                  <a:srgbClr val="FF0000"/>
                </a:solidFill>
                <a:latin typeface="楷体" panose="02010609060101010101" pitchFamily="49" charset="-122"/>
                <a:ea typeface="楷体" panose="02010609060101010101" pitchFamily="49" charset="-122"/>
              </a:rPr>
              <a:t>。</a:t>
            </a:r>
          </a:p>
        </p:txBody>
      </p:sp>
      <p:sp>
        <p:nvSpPr>
          <p:cNvPr id="8" name="矩形 7"/>
          <p:cNvSpPr/>
          <p:nvPr/>
        </p:nvSpPr>
        <p:spPr>
          <a:xfrm>
            <a:off x="1920856" y="2210557"/>
            <a:ext cx="6540246" cy="120956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a:lnSpc>
                <a:spcPct val="110000"/>
              </a:lnSpc>
              <a:buFont typeface="Arial" panose="020B0604020202020204" pitchFamily="34" charset="0"/>
              <a:buChar char="•"/>
            </a:pPr>
            <a:r>
              <a:rPr lang="en-US" altLang="zh-CN" sz="2200" dirty="0" smtClean="0">
                <a:latin typeface="楷体" panose="02010609060101010101" pitchFamily="49" charset="-122"/>
                <a:ea typeface="楷体" panose="02010609060101010101" pitchFamily="49" charset="-122"/>
              </a:rPr>
              <a:t>super</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父类属性名：调用父类中的属性</a:t>
            </a:r>
          </a:p>
          <a:p>
            <a:pPr marL="457200" indent="-457200">
              <a:lnSpc>
                <a:spcPct val="110000"/>
              </a:lnSpc>
              <a:buFont typeface="Arial" panose="020B0604020202020204" pitchFamily="34" charset="0"/>
              <a:buChar char="•"/>
            </a:pPr>
            <a:r>
              <a:rPr lang="en-US" altLang="zh-CN" sz="2200" dirty="0">
                <a:latin typeface="楷体" panose="02010609060101010101" pitchFamily="49" charset="-122"/>
                <a:ea typeface="楷体" panose="02010609060101010101" pitchFamily="49" charset="-122"/>
              </a:rPr>
              <a:t>super.</a:t>
            </a:r>
            <a:r>
              <a:rPr lang="zh-CN" altLang="en-US" sz="2200" dirty="0">
                <a:latin typeface="楷体" panose="02010609060101010101" pitchFamily="49" charset="-122"/>
                <a:ea typeface="楷体" panose="02010609060101010101" pitchFamily="49" charset="-122"/>
              </a:rPr>
              <a:t>父类方法</a:t>
            </a:r>
            <a:r>
              <a:rPr lang="zh-CN" altLang="en-US" sz="2200" dirty="0" smtClean="0">
                <a:latin typeface="楷体" panose="02010609060101010101" pitchFamily="49" charset="-122"/>
                <a:ea typeface="楷体" panose="02010609060101010101" pitchFamily="49" charset="-122"/>
              </a:rPr>
              <a:t>名</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参数</a:t>
            </a:r>
            <a:r>
              <a:rPr lang="en-US" altLang="zh-CN" sz="2200" dirty="0">
                <a:latin typeface="楷体" panose="02010609060101010101" pitchFamily="49" charset="-122"/>
                <a:ea typeface="楷体" panose="02010609060101010101" pitchFamily="49" charset="-122"/>
              </a:rPr>
              <a:t>) </a:t>
            </a:r>
            <a:r>
              <a:rPr lang="zh-CN" altLang="en-US" sz="2200" dirty="0" smtClean="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调用父类中的方法</a:t>
            </a:r>
          </a:p>
          <a:p>
            <a:pPr marL="457200" indent="-457200">
              <a:lnSpc>
                <a:spcPct val="110000"/>
              </a:lnSpc>
              <a:buFont typeface="Arial" panose="020B0604020202020204" pitchFamily="34" charset="0"/>
              <a:buChar char="•"/>
            </a:pPr>
            <a:r>
              <a:rPr lang="en-US" altLang="zh-CN" sz="2200" dirty="0">
                <a:latin typeface="楷体" panose="02010609060101010101" pitchFamily="49" charset="-122"/>
                <a:ea typeface="楷体" panose="02010609060101010101" pitchFamily="49" charset="-122"/>
              </a:rPr>
              <a:t>super</a:t>
            </a:r>
            <a:r>
              <a:rPr lang="en-US" altLang="zh-CN" sz="2200" dirty="0" smtClean="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参数</a:t>
            </a:r>
            <a:r>
              <a:rPr lang="en-US" altLang="zh-CN" sz="2200" dirty="0" smtClean="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：调用父类</a:t>
            </a:r>
            <a:r>
              <a:rPr lang="zh-CN" altLang="en-US" sz="2200" dirty="0" smtClean="0">
                <a:latin typeface="楷体" panose="02010609060101010101" pitchFamily="49" charset="-122"/>
                <a:ea typeface="楷体" panose="02010609060101010101" pitchFamily="49" charset="-122"/>
              </a:rPr>
              <a:t>的有参</a:t>
            </a:r>
            <a:r>
              <a:rPr lang="en-US" altLang="zh-CN" sz="2200" dirty="0" smtClean="0">
                <a:latin typeface="楷体" panose="02010609060101010101" pitchFamily="49" charset="-122"/>
                <a:ea typeface="楷体" panose="02010609060101010101" pitchFamily="49" charset="-122"/>
              </a:rPr>
              <a:t>/</a:t>
            </a:r>
            <a:r>
              <a:rPr lang="zh-CN" altLang="en-US" sz="2200" dirty="0" smtClean="0">
                <a:latin typeface="楷体" panose="02010609060101010101" pitchFamily="49" charset="-122"/>
                <a:ea typeface="楷体" panose="02010609060101010101" pitchFamily="49" charset="-122"/>
              </a:rPr>
              <a:t>无</a:t>
            </a:r>
            <a:r>
              <a:rPr lang="zh-CN" altLang="en-US" sz="2200" dirty="0">
                <a:latin typeface="楷体" panose="02010609060101010101" pitchFamily="49" charset="-122"/>
                <a:ea typeface="楷体" panose="02010609060101010101" pitchFamily="49" charset="-122"/>
              </a:rPr>
              <a:t>参构造</a:t>
            </a:r>
            <a:r>
              <a:rPr lang="zh-CN" altLang="en-US" sz="2200" dirty="0" smtClean="0">
                <a:latin typeface="楷体" panose="02010609060101010101" pitchFamily="49" charset="-122"/>
                <a:ea typeface="楷体" panose="02010609060101010101" pitchFamily="49" charset="-122"/>
              </a:rPr>
              <a:t>方法</a:t>
            </a:r>
          </a:p>
        </p:txBody>
      </p:sp>
      <p:sp>
        <p:nvSpPr>
          <p:cNvPr id="5" name="矩形 4"/>
          <p:cNvSpPr/>
          <p:nvPr/>
        </p:nvSpPr>
        <p:spPr>
          <a:xfrm>
            <a:off x="624491" y="2514922"/>
            <a:ext cx="1082348" cy="400110"/>
          </a:xfrm>
          <a:prstGeom prst="rect">
            <a:avLst/>
          </a:prstGeom>
        </p:spPr>
        <p:txBody>
          <a:bodyPr wrap="none">
            <a:spAutoFit/>
          </a:bodyPr>
          <a:lstStyle/>
          <a:p>
            <a:r>
              <a:rPr lang="en-US" altLang="zh-CN" sz="2000" dirty="0">
                <a:latin typeface="楷体" panose="02010609060101010101" pitchFamily="49" charset="-122"/>
                <a:ea typeface="楷体" panose="02010609060101010101" pitchFamily="49" charset="-122"/>
              </a:rPr>
              <a:t>super</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p:txBody>
      </p:sp>
      <p:sp>
        <p:nvSpPr>
          <p:cNvPr id="10" name="矩形 9"/>
          <p:cNvSpPr/>
          <p:nvPr/>
        </p:nvSpPr>
        <p:spPr>
          <a:xfrm>
            <a:off x="1920856" y="3497029"/>
            <a:ext cx="6540246" cy="120956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a:lnSpc>
                <a:spcPct val="110000"/>
              </a:lnSpc>
              <a:buFont typeface="Arial" panose="020B0604020202020204" pitchFamily="34" charset="0"/>
              <a:buChar char="•"/>
            </a:pPr>
            <a:r>
              <a:rPr lang="en-US" altLang="zh-CN" sz="2200" dirty="0">
                <a:latin typeface="楷体" panose="02010609060101010101" pitchFamily="49" charset="-122"/>
                <a:ea typeface="楷体" panose="02010609060101010101" pitchFamily="49" charset="-122"/>
              </a:rPr>
              <a:t>this.</a:t>
            </a:r>
            <a:r>
              <a:rPr lang="zh-CN" altLang="en-US" sz="2200" dirty="0">
                <a:latin typeface="楷体" panose="02010609060101010101" pitchFamily="49" charset="-122"/>
                <a:ea typeface="楷体" panose="02010609060101010101" pitchFamily="49" charset="-122"/>
              </a:rPr>
              <a:t>属性名</a:t>
            </a:r>
            <a:r>
              <a:rPr lang="zh-CN" altLang="en-US" sz="2200" dirty="0" smtClean="0">
                <a:latin typeface="楷体" panose="02010609060101010101" pitchFamily="49" charset="-122"/>
                <a:ea typeface="楷体" panose="02010609060101010101" pitchFamily="49" charset="-122"/>
              </a:rPr>
              <a:t>：当前</a:t>
            </a:r>
            <a:r>
              <a:rPr lang="zh-CN" altLang="en-US" sz="2200" dirty="0">
                <a:latin typeface="楷体" panose="02010609060101010101" pitchFamily="49" charset="-122"/>
                <a:ea typeface="楷体" panose="02010609060101010101" pitchFamily="49" charset="-122"/>
              </a:rPr>
              <a:t>对象的属性</a:t>
            </a:r>
          </a:p>
          <a:p>
            <a:pPr marL="457200" indent="-457200">
              <a:lnSpc>
                <a:spcPct val="110000"/>
              </a:lnSpc>
              <a:buFont typeface="Arial" panose="020B0604020202020204" pitchFamily="34" charset="0"/>
              <a:buChar char="•"/>
            </a:pPr>
            <a:r>
              <a:rPr lang="en-US" altLang="zh-CN" sz="2200" dirty="0">
                <a:latin typeface="楷体" panose="02010609060101010101" pitchFamily="49" charset="-122"/>
                <a:ea typeface="楷体" panose="02010609060101010101" pitchFamily="49" charset="-122"/>
              </a:rPr>
              <a:t>this.</a:t>
            </a:r>
            <a:r>
              <a:rPr lang="zh-CN" altLang="en-US" sz="2200" dirty="0">
                <a:latin typeface="楷体" panose="02010609060101010101" pitchFamily="49" charset="-122"/>
                <a:ea typeface="楷体" panose="02010609060101010101" pitchFamily="49" charset="-122"/>
              </a:rPr>
              <a:t>方法名</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参数</a:t>
            </a:r>
            <a:r>
              <a:rPr lang="en-US" altLang="zh-CN" sz="2200" dirty="0">
                <a:latin typeface="楷体" panose="02010609060101010101" pitchFamily="49" charset="-122"/>
                <a:ea typeface="楷体" panose="02010609060101010101" pitchFamily="49" charset="-122"/>
              </a:rPr>
              <a:t>)</a:t>
            </a:r>
            <a:r>
              <a:rPr lang="zh-CN" altLang="en-US" sz="2200" dirty="0" smtClean="0">
                <a:latin typeface="楷体" panose="02010609060101010101" pitchFamily="49" charset="-122"/>
                <a:ea typeface="楷体" panose="02010609060101010101" pitchFamily="49" charset="-122"/>
              </a:rPr>
              <a:t>：调用</a:t>
            </a:r>
            <a:r>
              <a:rPr lang="zh-CN" altLang="en-US" sz="2200" dirty="0">
                <a:latin typeface="楷体" panose="02010609060101010101" pitchFamily="49" charset="-122"/>
                <a:ea typeface="楷体" panose="02010609060101010101" pitchFamily="49" charset="-122"/>
              </a:rPr>
              <a:t>当前对象的</a:t>
            </a:r>
            <a:r>
              <a:rPr lang="zh-CN" altLang="en-US" sz="2200" dirty="0" smtClean="0">
                <a:latin typeface="楷体" panose="02010609060101010101" pitchFamily="49" charset="-122"/>
                <a:ea typeface="楷体" panose="02010609060101010101" pitchFamily="49" charset="-122"/>
              </a:rPr>
              <a:t>方法</a:t>
            </a:r>
            <a:endParaRPr lang="en-US" altLang="zh-CN" sz="2200" dirty="0" smtClean="0">
              <a:latin typeface="楷体" panose="02010609060101010101" pitchFamily="49" charset="-122"/>
              <a:ea typeface="楷体" panose="02010609060101010101" pitchFamily="49" charset="-122"/>
            </a:endParaRPr>
          </a:p>
          <a:p>
            <a:pPr marL="457200" indent="-457200">
              <a:lnSpc>
                <a:spcPct val="110000"/>
              </a:lnSpc>
              <a:buFont typeface="Arial" panose="020B0604020202020204" pitchFamily="34" charset="0"/>
              <a:buChar char="•"/>
            </a:pPr>
            <a:r>
              <a:rPr lang="en-US" altLang="zh-CN" sz="2200" dirty="0" smtClean="0">
                <a:latin typeface="楷体" panose="02010609060101010101" pitchFamily="49" charset="-122"/>
                <a:ea typeface="楷体" panose="02010609060101010101" pitchFamily="49" charset="-122"/>
              </a:rPr>
              <a:t>this(</a:t>
            </a:r>
            <a:r>
              <a:rPr lang="zh-CN" altLang="en-US" sz="2200" dirty="0">
                <a:latin typeface="楷体" panose="02010609060101010101" pitchFamily="49" charset="-122"/>
                <a:ea typeface="楷体" panose="02010609060101010101" pitchFamily="49" charset="-122"/>
              </a:rPr>
              <a:t>参数</a:t>
            </a:r>
            <a:r>
              <a:rPr lang="en-US" altLang="zh-CN" sz="2200" dirty="0" smtClean="0">
                <a:latin typeface="楷体" panose="02010609060101010101" pitchFamily="49" charset="-122"/>
                <a:ea typeface="楷体" panose="02010609060101010101" pitchFamily="49" charset="-122"/>
              </a:rPr>
              <a:t>)</a:t>
            </a:r>
            <a:r>
              <a:rPr lang="zh-CN" altLang="en-US" sz="2200" dirty="0" smtClean="0">
                <a:latin typeface="楷体" panose="02010609060101010101" pitchFamily="49" charset="-122"/>
                <a:ea typeface="楷体" panose="02010609060101010101" pitchFamily="49" charset="-122"/>
              </a:rPr>
              <a:t>：调用当前类的构造方法</a:t>
            </a:r>
          </a:p>
        </p:txBody>
      </p:sp>
      <p:sp>
        <p:nvSpPr>
          <p:cNvPr id="11" name="矩形 10"/>
          <p:cNvSpPr/>
          <p:nvPr/>
        </p:nvSpPr>
        <p:spPr>
          <a:xfrm>
            <a:off x="624491" y="3801394"/>
            <a:ext cx="954107" cy="400110"/>
          </a:xfrm>
          <a:prstGeom prst="rect">
            <a:avLst/>
          </a:prstGeom>
        </p:spPr>
        <p:txBody>
          <a:bodyPr wrap="none">
            <a:spAutoFit/>
          </a:bodyPr>
          <a:lstStyle/>
          <a:p>
            <a:r>
              <a:rPr lang="en-US" altLang="zh-CN" sz="2000" dirty="0" smtClean="0">
                <a:latin typeface="楷体" panose="02010609060101010101" pitchFamily="49" charset="-122"/>
                <a:ea typeface="楷体" panose="02010609060101010101" pitchFamily="49" charset="-122"/>
              </a:rPr>
              <a:t>this</a:t>
            </a:r>
            <a:r>
              <a:rPr lang="zh-CN" altLang="en-US" sz="2000" dirty="0" smtClean="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6535905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7989" y="1502925"/>
            <a:ext cx="6743271" cy="584775"/>
          </a:xfrm>
          <a:prstGeom prst="rect">
            <a:avLst/>
          </a:prstGeom>
        </p:spPr>
        <p:txBody>
          <a:bodyPr wrap="square">
            <a:spAutoFit/>
          </a:bodyPr>
          <a:lstStyle/>
          <a:p>
            <a:r>
              <a:rPr lang="zh-CN" altLang="en-US" sz="3200" b="1" dirty="0" smtClean="0">
                <a:effectLst/>
                <a:latin typeface="微软雅黑" panose="020B0503020204020204" pitchFamily="34" charset="-122"/>
                <a:ea typeface="微软雅黑" panose="020B0503020204020204" pitchFamily="34" charset="-122"/>
              </a:rPr>
              <a:t>第六章  </a:t>
            </a:r>
            <a:r>
              <a:rPr lang="zh-CN" altLang="en-US" sz="3200" b="1" dirty="0">
                <a:latin typeface="微软雅黑" panose="020B0503020204020204" pitchFamily="34" charset="-122"/>
                <a:ea typeface="微软雅黑" panose="020B0503020204020204" pitchFamily="34" charset="-122"/>
              </a:rPr>
              <a:t>子</a:t>
            </a:r>
            <a:r>
              <a:rPr lang="zh-CN" altLang="en-US" sz="3200" b="1" dirty="0" smtClean="0">
                <a:latin typeface="微软雅黑" panose="020B0503020204020204" pitchFamily="34" charset="-122"/>
                <a:ea typeface="微软雅黑" panose="020B0503020204020204" pitchFamily="34" charset="-122"/>
              </a:rPr>
              <a:t>类和继承（</a:t>
            </a:r>
            <a:r>
              <a:rPr lang="zh-CN" altLang="en-US" sz="3200" b="1" dirty="0">
                <a:latin typeface="微软雅黑" panose="020B0503020204020204" pitchFamily="34" charset="-122"/>
                <a:ea typeface="微软雅黑" panose="020B0503020204020204" pitchFamily="34" charset="-122"/>
              </a:rPr>
              <a:t>一</a:t>
            </a:r>
            <a:r>
              <a:rPr lang="zh-CN" altLang="en-US" sz="3200" b="1" dirty="0" smtClean="0">
                <a:latin typeface="微软雅黑" panose="020B0503020204020204" pitchFamily="34" charset="-122"/>
                <a:ea typeface="微软雅黑" panose="020B0503020204020204" pitchFamily="34" charset="-122"/>
              </a:rPr>
              <a:t>）</a:t>
            </a:r>
            <a:endParaRPr lang="zh-CN" altLang="zh-CN" sz="3200" b="1" dirty="0">
              <a:effectLst/>
              <a:latin typeface="微软雅黑" panose="020B0503020204020204" pitchFamily="34" charset="-122"/>
              <a:ea typeface="微软雅黑" panose="020B0503020204020204" pitchFamily="34" charset="-122"/>
            </a:endParaRPr>
          </a:p>
        </p:txBody>
      </p:sp>
      <p:sp>
        <p:nvSpPr>
          <p:cNvPr id="2" name="TextBox 1"/>
          <p:cNvSpPr txBox="1"/>
          <p:nvPr/>
        </p:nvSpPr>
        <p:spPr>
          <a:xfrm>
            <a:off x="1193643" y="2483129"/>
            <a:ext cx="6678258" cy="2554545"/>
          </a:xfrm>
          <a:prstGeom prst="rect">
            <a:avLst/>
          </a:prstGeom>
          <a:noFill/>
        </p:spPr>
        <p:txBody>
          <a:bodyPr wrap="square" rtlCol="0">
            <a:spAutoFit/>
          </a:bodyPr>
          <a:lstStyle/>
          <a:p>
            <a:pPr marL="342900" indent="-342900">
              <a:lnSpc>
                <a:spcPct val="125000"/>
              </a:lnSpc>
              <a:buFont typeface="Wingdings" panose="05000000000000000000" pitchFamily="2" charset="2"/>
              <a:buChar char="l"/>
            </a:pPr>
            <a:r>
              <a:rPr lang="zh-CN" altLang="en-US" sz="3200" dirty="0">
                <a:latin typeface="华文新魏" panose="02010800040101010101" pitchFamily="2" charset="-122"/>
                <a:ea typeface="华文新魏" panose="02010800040101010101" pitchFamily="2" charset="-122"/>
              </a:rPr>
              <a:t>子</a:t>
            </a:r>
            <a:r>
              <a:rPr lang="zh-CN" altLang="en-US" sz="3200" dirty="0" smtClean="0">
                <a:latin typeface="华文新魏" panose="02010800040101010101" pitchFamily="2" charset="-122"/>
                <a:ea typeface="华文新魏" panose="02010800040101010101" pitchFamily="2" charset="-122"/>
              </a:rPr>
              <a:t>类和父类及子类的继承性</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zh-CN" altLang="en-US" sz="3200" dirty="0" smtClean="0">
                <a:latin typeface="华文新魏" panose="02010800040101010101" pitchFamily="2" charset="-122"/>
                <a:ea typeface="华文新魏" panose="02010800040101010101" pitchFamily="2" charset="-122"/>
              </a:rPr>
              <a:t>子类对父类的扩展</a:t>
            </a:r>
            <a:endParaRPr lang="en-US" altLang="zh-CN" sz="3200" dirty="0" smtClean="0">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smtClean="0">
                <a:solidFill>
                  <a:srgbClr val="000000"/>
                </a:solidFill>
                <a:latin typeface="华文新魏" panose="02010800040101010101" pitchFamily="2" charset="-122"/>
                <a:ea typeface="华文新魏" panose="02010800040101010101" pitchFamily="2" charset="-122"/>
              </a:rPr>
              <a:t>Super</a:t>
            </a:r>
            <a:r>
              <a:rPr lang="zh-CN" altLang="en-US" sz="3200" dirty="0" smtClean="0">
                <a:solidFill>
                  <a:srgbClr val="000000"/>
                </a:solidFill>
                <a:latin typeface="华文新魏" panose="02010800040101010101" pitchFamily="2" charset="-122"/>
                <a:ea typeface="华文新魏" panose="02010800040101010101" pitchFamily="2" charset="-122"/>
              </a:rPr>
              <a:t>关键字</a:t>
            </a:r>
            <a:endParaRPr lang="en-US" altLang="zh-CN" sz="3200" dirty="0" smtClean="0">
              <a:solidFill>
                <a:srgbClr val="000000"/>
              </a:solidFill>
              <a:latin typeface="华文新魏" panose="02010800040101010101" pitchFamily="2" charset="-122"/>
              <a:ea typeface="华文新魏" panose="02010800040101010101" pitchFamily="2" charset="-122"/>
            </a:endParaRPr>
          </a:p>
          <a:p>
            <a:pPr marL="342900" indent="-342900">
              <a:lnSpc>
                <a:spcPct val="125000"/>
              </a:lnSpc>
              <a:buFont typeface="Wingdings" panose="05000000000000000000" pitchFamily="2" charset="2"/>
              <a:buChar char="l"/>
            </a:pPr>
            <a:r>
              <a:rPr lang="en-US" altLang="zh-CN" sz="3200" dirty="0" smtClean="0">
                <a:solidFill>
                  <a:srgbClr val="FF0000"/>
                </a:solidFill>
                <a:latin typeface="华文新魏" panose="02010800040101010101" pitchFamily="2" charset="-122"/>
                <a:ea typeface="华文新魏" panose="02010800040101010101" pitchFamily="2" charset="-122"/>
              </a:rPr>
              <a:t>Final</a:t>
            </a:r>
            <a:r>
              <a:rPr lang="zh-CN" altLang="en-US" sz="3200" dirty="0" smtClean="0">
                <a:solidFill>
                  <a:srgbClr val="FF0000"/>
                </a:solidFill>
                <a:latin typeface="华文新魏" panose="02010800040101010101" pitchFamily="2" charset="-122"/>
                <a:ea typeface="华文新魏" panose="02010800040101010101" pitchFamily="2" charset="-122"/>
              </a:rPr>
              <a:t>关键字</a:t>
            </a:r>
            <a:endParaRPr lang="en-US" altLang="zh-CN" sz="3200" dirty="0" smtClean="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 xmlns:p14="http://schemas.microsoft.com/office/powerpoint/2010/main" val="3988431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4.</a:t>
            </a:r>
            <a:r>
              <a:rPr lang="zh-CN" altLang="en-US" dirty="0" smtClean="0"/>
              <a:t> </a:t>
            </a:r>
            <a:r>
              <a:rPr lang="en-US" altLang="zh-CN" dirty="0" smtClean="0"/>
              <a:t>final</a:t>
            </a:r>
            <a:r>
              <a:rPr lang="zh-CN" altLang="en-US" dirty="0" smtClean="0"/>
              <a:t>关键字</a:t>
            </a:r>
            <a:endParaRPr lang="zh-CN" altLang="en-US" dirty="0"/>
          </a:p>
        </p:txBody>
      </p:sp>
      <p:sp>
        <p:nvSpPr>
          <p:cNvPr id="2" name="矩形 1"/>
          <p:cNvSpPr/>
          <p:nvPr/>
        </p:nvSpPr>
        <p:spPr>
          <a:xfrm>
            <a:off x="370389" y="1593372"/>
            <a:ext cx="8403219" cy="508409"/>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10000"/>
              </a:lnSpc>
            </a:pPr>
            <a:r>
              <a:rPr lang="en-US" altLang="zh-CN" sz="2800" dirty="0">
                <a:latin typeface="楷体" panose="02010609060101010101" pitchFamily="49" charset="-122"/>
                <a:ea typeface="楷体" panose="02010609060101010101" pitchFamily="49" charset="-122"/>
              </a:rPr>
              <a:t>final</a:t>
            </a:r>
            <a:r>
              <a:rPr lang="zh-CN" altLang="en-US" sz="2800" dirty="0">
                <a:latin typeface="楷体" panose="02010609060101010101" pitchFamily="49" charset="-122"/>
                <a:ea typeface="楷体" panose="02010609060101010101" pitchFamily="49" charset="-122"/>
              </a:rPr>
              <a:t>关键字可以修饰</a:t>
            </a:r>
            <a:r>
              <a:rPr lang="zh-CN" altLang="en-US" sz="2800" dirty="0">
                <a:solidFill>
                  <a:srgbClr val="FF0000"/>
                </a:solidFill>
                <a:latin typeface="楷体" panose="02010609060101010101" pitchFamily="49" charset="-122"/>
                <a:ea typeface="楷体" panose="02010609060101010101" pitchFamily="49" charset="-122"/>
              </a:rPr>
              <a:t>类</a:t>
            </a:r>
            <a:r>
              <a:rPr lang="zh-CN" altLang="en-US" sz="2800" dirty="0" smtClean="0">
                <a:latin typeface="楷体" panose="02010609060101010101" pitchFamily="49" charset="-122"/>
                <a:ea typeface="楷体" panose="02010609060101010101" pitchFamily="49" charset="-122"/>
              </a:rPr>
              <a:t>、</a:t>
            </a:r>
            <a:r>
              <a:rPr lang="zh-CN" altLang="en-US" sz="2800" dirty="0" smtClean="0">
                <a:solidFill>
                  <a:srgbClr val="FF0000"/>
                </a:solidFill>
                <a:latin typeface="楷体" panose="02010609060101010101" pitchFamily="49" charset="-122"/>
                <a:ea typeface="楷体" panose="02010609060101010101" pitchFamily="49" charset="-122"/>
              </a:rPr>
              <a:t>方法</a:t>
            </a:r>
            <a:r>
              <a:rPr lang="zh-CN" altLang="en-US" sz="2800" dirty="0" smtClean="0">
                <a:latin typeface="楷体" panose="02010609060101010101" pitchFamily="49" charset="-122"/>
                <a:ea typeface="楷体" panose="02010609060101010101" pitchFamily="49" charset="-122"/>
              </a:rPr>
              <a:t>及</a:t>
            </a:r>
            <a:r>
              <a:rPr lang="zh-CN" altLang="en-US" sz="2800" dirty="0">
                <a:solidFill>
                  <a:srgbClr val="FF0000"/>
                </a:solidFill>
                <a:latin typeface="楷体" panose="02010609060101010101" pitchFamily="49" charset="-122"/>
                <a:ea typeface="楷体" panose="02010609060101010101" pitchFamily="49" charset="-122"/>
              </a:rPr>
              <a:t>变量</a:t>
            </a:r>
            <a:r>
              <a:rPr lang="zh-CN" altLang="en-US"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
        <p:nvSpPr>
          <p:cNvPr id="5" name="矩形 4"/>
          <p:cNvSpPr/>
          <p:nvPr/>
        </p:nvSpPr>
        <p:spPr>
          <a:xfrm>
            <a:off x="346690" y="2343545"/>
            <a:ext cx="8354013" cy="508409"/>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final</a:t>
            </a:r>
            <a:r>
              <a:rPr lang="zh-CN" altLang="en-US" sz="2800" dirty="0" smtClean="0">
                <a:latin typeface="楷体" panose="02010609060101010101" pitchFamily="49" charset="-122"/>
                <a:ea typeface="楷体" panose="02010609060101010101" pitchFamily="49" charset="-122"/>
              </a:rPr>
              <a:t>类</a:t>
            </a:r>
            <a:endParaRPr lang="en-US" altLang="zh-CN" sz="2800" dirty="0">
              <a:latin typeface="楷体" panose="02010609060101010101" pitchFamily="49" charset="-122"/>
              <a:ea typeface="楷体" panose="02010609060101010101" pitchFamily="49" charset="-122"/>
            </a:endParaRPr>
          </a:p>
        </p:txBody>
      </p:sp>
      <p:sp>
        <p:nvSpPr>
          <p:cNvPr id="3" name="矩形 2"/>
          <p:cNvSpPr/>
          <p:nvPr/>
        </p:nvSpPr>
        <p:spPr>
          <a:xfrm>
            <a:off x="370389" y="2983658"/>
            <a:ext cx="8553692" cy="982385"/>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lvl="1" indent="457200">
              <a:lnSpc>
                <a:spcPct val="110000"/>
              </a:lnSpc>
            </a:pPr>
            <a:r>
              <a:rPr lang="zh-CN" altLang="en-US" sz="2800" dirty="0">
                <a:latin typeface="楷体" panose="02010609060101010101" pitchFamily="49" charset="-122"/>
                <a:ea typeface="楷体" panose="02010609060101010101" pitchFamily="49" charset="-122"/>
              </a:rPr>
              <a:t>可以使用</a:t>
            </a:r>
            <a:r>
              <a:rPr lang="en-US" altLang="zh-CN" sz="2800" dirty="0">
                <a:latin typeface="楷体" panose="02010609060101010101" pitchFamily="49" charset="-122"/>
                <a:ea typeface="楷体" panose="02010609060101010101" pitchFamily="49" charset="-122"/>
              </a:rPr>
              <a:t>final</a:t>
            </a:r>
            <a:r>
              <a:rPr lang="zh-CN" altLang="en-US" sz="2800" dirty="0">
                <a:latin typeface="楷体" panose="02010609060101010101" pitchFamily="49" charset="-122"/>
                <a:ea typeface="楷体" panose="02010609060101010101" pitchFamily="49" charset="-122"/>
              </a:rPr>
              <a:t>将类声明为</a:t>
            </a:r>
            <a:r>
              <a:rPr lang="en-US" altLang="zh-CN" sz="2800" dirty="0">
                <a:latin typeface="楷体" panose="02010609060101010101" pitchFamily="49" charset="-122"/>
                <a:ea typeface="楷体" panose="02010609060101010101" pitchFamily="49" charset="-122"/>
              </a:rPr>
              <a:t>final</a:t>
            </a:r>
            <a:r>
              <a:rPr lang="zh-CN" altLang="en-US" sz="2800" dirty="0">
                <a:latin typeface="楷体" panose="02010609060101010101" pitchFamily="49" charset="-122"/>
                <a:ea typeface="楷体" panose="02010609060101010101" pitchFamily="49" charset="-122"/>
              </a:rPr>
              <a:t>类。</a:t>
            </a:r>
            <a:r>
              <a:rPr lang="en-US" altLang="zh-CN" sz="2800" dirty="0">
                <a:latin typeface="楷体" panose="02010609060101010101" pitchFamily="49" charset="-122"/>
                <a:ea typeface="楷体" panose="02010609060101010101" pitchFamily="49" charset="-122"/>
              </a:rPr>
              <a:t>final</a:t>
            </a:r>
            <a:r>
              <a:rPr lang="zh-CN" altLang="en-US" sz="2800" dirty="0">
                <a:latin typeface="楷体" panose="02010609060101010101" pitchFamily="49" charset="-122"/>
                <a:ea typeface="楷体" panose="02010609060101010101" pitchFamily="49" charset="-122"/>
              </a:rPr>
              <a:t>类不能被继承，即不能有子类。</a:t>
            </a:r>
          </a:p>
        </p:txBody>
      </p:sp>
      <p:sp>
        <p:nvSpPr>
          <p:cNvPr id="7" name="矩形 6"/>
          <p:cNvSpPr/>
          <p:nvPr/>
        </p:nvSpPr>
        <p:spPr>
          <a:xfrm>
            <a:off x="1143000" y="4254905"/>
            <a:ext cx="7008470" cy="1569660"/>
          </a:xfrm>
          <a:prstGeom prst="rect">
            <a:avLst/>
          </a:prstGeom>
        </p:spPr>
        <p:txBody>
          <a:bodyPr wrap="square">
            <a:spAutoFit/>
          </a:bodyPr>
          <a:lstStyle/>
          <a:p>
            <a:r>
              <a:rPr lang="zh-CN" altLang="zh-CN" sz="2400" dirty="0">
                <a:solidFill>
                  <a:srgbClr val="0558FF"/>
                </a:solidFill>
                <a:latin typeface="楷体" panose="02010609060101010101" pitchFamily="49" charset="-122"/>
                <a:ea typeface="楷体" panose="02010609060101010101" pitchFamily="49" charset="-122"/>
              </a:rPr>
              <a:t>[public][abstract|</a:t>
            </a:r>
            <a:r>
              <a:rPr lang="zh-CN" altLang="zh-CN" sz="2400" dirty="0">
                <a:solidFill>
                  <a:srgbClr val="FF0000"/>
                </a:solidFill>
                <a:latin typeface="楷体" panose="02010609060101010101" pitchFamily="49" charset="-122"/>
                <a:ea typeface="楷体" panose="02010609060101010101" pitchFamily="49" charset="-122"/>
              </a:rPr>
              <a:t>final</a:t>
            </a:r>
            <a:r>
              <a:rPr lang="zh-CN" altLang="zh-CN" sz="2400" dirty="0">
                <a:solidFill>
                  <a:srgbClr val="0558FF"/>
                </a:solidFill>
                <a:latin typeface="楷体" panose="02010609060101010101" pitchFamily="49" charset="-122"/>
                <a:ea typeface="楷体" panose="02010609060101010101" pitchFamily="49" charset="-122"/>
              </a:rPr>
              <a:t>]</a:t>
            </a:r>
            <a:r>
              <a:rPr lang="en-US" altLang="zh-CN" sz="2400" dirty="0">
                <a:solidFill>
                  <a:srgbClr val="0558FF"/>
                </a:solidFill>
                <a:latin typeface="楷体" panose="02010609060101010101" pitchFamily="49" charset="-122"/>
                <a:ea typeface="楷体" panose="02010609060101010101" pitchFamily="49" charset="-122"/>
              </a:rPr>
              <a:t> </a:t>
            </a:r>
            <a:r>
              <a:rPr lang="zh-CN" altLang="zh-CN" sz="2400" dirty="0">
                <a:solidFill>
                  <a:srgbClr val="0558FF"/>
                </a:solidFill>
                <a:latin typeface="楷体" panose="02010609060101010101" pitchFamily="49" charset="-122"/>
                <a:ea typeface="楷体" panose="02010609060101010101" pitchFamily="49" charset="-122"/>
              </a:rPr>
              <a:t>class</a:t>
            </a:r>
            <a:r>
              <a:rPr lang="en-US" altLang="zh-CN" sz="2400" dirty="0">
                <a:solidFill>
                  <a:srgbClr val="0558FF"/>
                </a:solidFill>
                <a:latin typeface="楷体" panose="02010609060101010101" pitchFamily="49" charset="-122"/>
                <a:ea typeface="楷体" panose="02010609060101010101" pitchFamily="49" charset="-122"/>
              </a:rPr>
              <a:t> </a:t>
            </a:r>
            <a:r>
              <a:rPr lang="zh-CN" altLang="zh-CN" sz="2400" dirty="0">
                <a:solidFill>
                  <a:srgbClr val="0558FF"/>
                </a:solidFill>
                <a:latin typeface="楷体" panose="02010609060101010101" pitchFamily="49" charset="-122"/>
                <a:ea typeface="楷体" panose="02010609060101010101" pitchFamily="49" charset="-122"/>
              </a:rPr>
              <a:t>&lt;class_name&gt;</a:t>
            </a:r>
            <a:endParaRPr lang="en-US" altLang="zh-CN" sz="2400" dirty="0">
              <a:solidFill>
                <a:srgbClr val="0558FF"/>
              </a:solidFill>
              <a:latin typeface="楷体" panose="02010609060101010101" pitchFamily="49" charset="-122"/>
              <a:ea typeface="楷体" panose="02010609060101010101" pitchFamily="49" charset="-122"/>
            </a:endParaRPr>
          </a:p>
          <a:p>
            <a:r>
              <a:rPr lang="zh-CN" altLang="zh-CN" sz="2400" dirty="0">
                <a:solidFill>
                  <a:srgbClr val="0558FF"/>
                </a:solidFill>
                <a:latin typeface="楷体" panose="02010609060101010101" pitchFamily="49" charset="-122"/>
                <a:ea typeface="楷体" panose="02010609060101010101" pitchFamily="49" charset="-122"/>
              </a:rPr>
              <a:t>[</a:t>
            </a:r>
            <a:r>
              <a:rPr lang="zh-CN" altLang="zh-CN" sz="2400" dirty="0" smtClean="0">
                <a:solidFill>
                  <a:srgbClr val="0558FF"/>
                </a:solidFill>
                <a:latin typeface="楷体" panose="02010609060101010101" pitchFamily="49" charset="-122"/>
                <a:ea typeface="楷体" panose="02010609060101010101" pitchFamily="49" charset="-122"/>
              </a:rPr>
              <a:t>extends&lt;</a:t>
            </a:r>
            <a:r>
              <a:rPr lang="zh-CN" altLang="zh-CN" sz="2400" dirty="0">
                <a:solidFill>
                  <a:srgbClr val="0558FF"/>
                </a:solidFill>
                <a:latin typeface="楷体" panose="02010609060101010101" pitchFamily="49" charset="-122"/>
                <a:ea typeface="楷体" panose="02010609060101010101" pitchFamily="49" charset="-122"/>
              </a:rPr>
              <a:t>class_name&gt;][implements&lt;interface_name&gt;] {    </a:t>
            </a:r>
            <a:endParaRPr lang="en-US" altLang="zh-CN" sz="2400" dirty="0">
              <a:solidFill>
                <a:srgbClr val="0558FF"/>
              </a:solidFill>
              <a:latin typeface="楷体" panose="02010609060101010101" pitchFamily="49" charset="-122"/>
              <a:ea typeface="楷体" panose="02010609060101010101" pitchFamily="49" charset="-122"/>
            </a:endParaRPr>
          </a:p>
          <a:p>
            <a:r>
              <a:rPr lang="en-US" altLang="zh-CN" sz="2400" dirty="0">
                <a:solidFill>
                  <a:srgbClr val="0558FF"/>
                </a:solidFill>
                <a:latin typeface="楷体" panose="02010609060101010101" pitchFamily="49" charset="-122"/>
                <a:ea typeface="楷体" panose="02010609060101010101" pitchFamily="49" charset="-122"/>
              </a:rPr>
              <a:t>	</a:t>
            </a:r>
            <a:r>
              <a:rPr lang="zh-CN" altLang="en-US" sz="2400" dirty="0" smtClean="0">
                <a:solidFill>
                  <a:srgbClr val="0558FF"/>
                </a:solidFill>
                <a:latin typeface="楷体" panose="02010609060101010101" pitchFamily="49" charset="-122"/>
                <a:ea typeface="楷体" panose="02010609060101010101" pitchFamily="49" charset="-122"/>
              </a:rPr>
              <a:t>类体；</a:t>
            </a:r>
            <a:r>
              <a:rPr lang="zh-CN" altLang="zh-CN" sz="2400" dirty="0" smtClean="0">
                <a:solidFill>
                  <a:srgbClr val="0558FF"/>
                </a:solidFill>
                <a:latin typeface="楷体" panose="02010609060101010101" pitchFamily="49" charset="-122"/>
                <a:ea typeface="楷体" panose="02010609060101010101" pitchFamily="49" charset="-122"/>
              </a:rPr>
              <a:t>} </a:t>
            </a:r>
            <a:endParaRPr lang="zh-CN" altLang="en-US" sz="2400" dirty="0">
              <a:solidFill>
                <a:srgbClr val="0558FF"/>
              </a:solidFill>
            </a:endParaRPr>
          </a:p>
        </p:txBody>
      </p:sp>
    </p:spTree>
    <p:extLst>
      <p:ext uri="{BB962C8B-B14F-4D97-AF65-F5344CB8AC3E}">
        <p14:creationId xmlns="" xmlns:p14="http://schemas.microsoft.com/office/powerpoint/2010/main" val="3457997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4.</a:t>
            </a:r>
            <a:r>
              <a:rPr lang="zh-CN" altLang="en-US" dirty="0" smtClean="0"/>
              <a:t> </a:t>
            </a:r>
            <a:r>
              <a:rPr lang="en-US" altLang="zh-CN" dirty="0" smtClean="0"/>
              <a:t>final</a:t>
            </a:r>
            <a:r>
              <a:rPr lang="zh-CN" altLang="en-US" dirty="0" smtClean="0"/>
              <a:t>关键字</a:t>
            </a:r>
            <a:endParaRPr lang="zh-CN" altLang="en-US" dirty="0"/>
          </a:p>
        </p:txBody>
      </p:sp>
      <p:sp>
        <p:nvSpPr>
          <p:cNvPr id="5" name="矩形 4"/>
          <p:cNvSpPr/>
          <p:nvPr/>
        </p:nvSpPr>
        <p:spPr>
          <a:xfrm>
            <a:off x="370389" y="1487018"/>
            <a:ext cx="8354013" cy="566309"/>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final</a:t>
            </a:r>
            <a:r>
              <a:rPr lang="zh-CN" altLang="en-US" sz="2800" dirty="0" smtClean="0">
                <a:latin typeface="楷体" panose="02010609060101010101" pitchFamily="49" charset="-122"/>
                <a:ea typeface="楷体" panose="02010609060101010101" pitchFamily="49" charset="-122"/>
              </a:rPr>
              <a:t>方法</a:t>
            </a:r>
            <a:endParaRPr lang="en-US" altLang="zh-CN" sz="2800" dirty="0">
              <a:latin typeface="楷体" panose="02010609060101010101" pitchFamily="49" charset="-122"/>
              <a:ea typeface="楷体" panose="02010609060101010101" pitchFamily="49" charset="-122"/>
            </a:endParaRPr>
          </a:p>
        </p:txBody>
      </p:sp>
      <p:sp>
        <p:nvSpPr>
          <p:cNvPr id="3" name="矩形 2"/>
          <p:cNvSpPr/>
          <p:nvPr/>
        </p:nvSpPr>
        <p:spPr>
          <a:xfrm>
            <a:off x="370389" y="2150281"/>
            <a:ext cx="6493398" cy="52322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lvl="1" indent="457200"/>
            <a:r>
              <a:rPr lang="zh-CN" altLang="en-US" sz="2800" dirty="0">
                <a:latin typeface="楷体" panose="02010609060101010101" pitchFamily="49" charset="-122"/>
                <a:ea typeface="楷体" panose="02010609060101010101" pitchFamily="49" charset="-122"/>
              </a:rPr>
              <a:t>不允许子类重写父类的</a:t>
            </a:r>
            <a:r>
              <a:rPr lang="en-US" altLang="zh-CN" sz="2800" dirty="0">
                <a:latin typeface="楷体" panose="02010609060101010101" pitchFamily="49" charset="-122"/>
                <a:ea typeface="楷体" panose="02010609060101010101" pitchFamily="49" charset="-122"/>
              </a:rPr>
              <a:t>final</a:t>
            </a:r>
            <a:r>
              <a:rPr lang="zh-CN" altLang="en-US" sz="2800" dirty="0">
                <a:latin typeface="楷体" panose="02010609060101010101" pitchFamily="49" charset="-122"/>
                <a:ea typeface="楷体" panose="02010609060101010101" pitchFamily="49" charset="-122"/>
              </a:rPr>
              <a:t>方法。</a:t>
            </a:r>
          </a:p>
        </p:txBody>
      </p:sp>
      <p:sp>
        <p:nvSpPr>
          <p:cNvPr id="8" name="矩形 7"/>
          <p:cNvSpPr/>
          <p:nvPr/>
        </p:nvSpPr>
        <p:spPr>
          <a:xfrm>
            <a:off x="630818" y="2889486"/>
            <a:ext cx="7818699" cy="3416320"/>
          </a:xfrm>
          <a:prstGeom prst="rect">
            <a:avLst/>
          </a:prstGeom>
        </p:spPr>
        <p:txBody>
          <a:bodyPr wrap="square">
            <a:spAutoFit/>
          </a:bodyPr>
          <a:lstStyle/>
          <a:p>
            <a:r>
              <a:rPr lang="en-US" altLang="zh-CN" sz="2400" dirty="0">
                <a:solidFill>
                  <a:srgbClr val="0558FF"/>
                </a:solidFill>
                <a:latin typeface="楷体" panose="02010609060101010101" pitchFamily="49" charset="-122"/>
                <a:ea typeface="楷体" panose="02010609060101010101" pitchFamily="49" charset="-122"/>
              </a:rPr>
              <a:t>public class </a:t>
            </a:r>
            <a:r>
              <a:rPr lang="en-US" altLang="zh-CN" sz="2400" dirty="0" err="1">
                <a:solidFill>
                  <a:srgbClr val="0558FF"/>
                </a:solidFill>
                <a:latin typeface="楷体" panose="02010609060101010101" pitchFamily="49" charset="-122"/>
                <a:ea typeface="楷体" panose="02010609060101010101" pitchFamily="49" charset="-122"/>
              </a:rPr>
              <a:t>FinalMethodTest</a:t>
            </a:r>
            <a:r>
              <a:rPr lang="en-US" altLang="zh-CN" sz="2400" dirty="0">
                <a:solidFill>
                  <a:srgbClr val="0558FF"/>
                </a:solidFill>
                <a:latin typeface="楷体" panose="02010609060101010101" pitchFamily="49" charset="-122"/>
                <a:ea typeface="楷体" panose="02010609060101010101" pitchFamily="49" charset="-122"/>
              </a:rPr>
              <a:t> {</a:t>
            </a:r>
          </a:p>
          <a:p>
            <a:r>
              <a:rPr lang="en-US" altLang="zh-CN" sz="2400" dirty="0">
                <a:solidFill>
                  <a:srgbClr val="0558FF"/>
                </a:solidFill>
                <a:latin typeface="楷体" panose="02010609060101010101" pitchFamily="49" charset="-122"/>
                <a:ea typeface="楷体" panose="02010609060101010101" pitchFamily="49" charset="-122"/>
              </a:rPr>
              <a:t>	</a:t>
            </a:r>
            <a:r>
              <a:rPr lang="en-US" altLang="zh-CN" sz="2400" dirty="0" smtClean="0">
                <a:solidFill>
                  <a:srgbClr val="0558FF"/>
                </a:solidFill>
                <a:latin typeface="楷体" panose="02010609060101010101" pitchFamily="49" charset="-122"/>
                <a:ea typeface="楷体" panose="02010609060101010101" pitchFamily="49" charset="-122"/>
              </a:rPr>
              <a:t>public </a:t>
            </a:r>
            <a:r>
              <a:rPr lang="en-US" altLang="zh-CN" sz="2400" dirty="0">
                <a:solidFill>
                  <a:srgbClr val="0558FF"/>
                </a:solidFill>
                <a:latin typeface="楷体" panose="02010609060101010101" pitchFamily="49" charset="-122"/>
                <a:ea typeface="楷体" panose="02010609060101010101" pitchFamily="49" charset="-122"/>
              </a:rPr>
              <a:t>final void test() {</a:t>
            </a:r>
          </a:p>
          <a:p>
            <a:r>
              <a:rPr lang="en-US" altLang="zh-CN" sz="2400" dirty="0" smtClean="0">
                <a:solidFill>
                  <a:srgbClr val="0558FF"/>
                </a:solidFill>
                <a:latin typeface="楷体" panose="02010609060101010101" pitchFamily="49" charset="-122"/>
                <a:ea typeface="楷体" panose="02010609060101010101" pitchFamily="49" charset="-122"/>
              </a:rPr>
              <a:t>	}</a:t>
            </a:r>
            <a:endParaRPr lang="en-US" altLang="zh-CN" sz="2400" dirty="0">
              <a:solidFill>
                <a:srgbClr val="0558FF"/>
              </a:solidFill>
              <a:latin typeface="楷体" panose="02010609060101010101" pitchFamily="49" charset="-122"/>
              <a:ea typeface="楷体" panose="02010609060101010101" pitchFamily="49" charset="-122"/>
            </a:endParaRPr>
          </a:p>
          <a:p>
            <a:r>
              <a:rPr lang="en-US" altLang="zh-CN" sz="2400" dirty="0" smtClean="0">
                <a:solidFill>
                  <a:srgbClr val="0558FF"/>
                </a:solidFill>
                <a:latin typeface="楷体" panose="02010609060101010101" pitchFamily="49" charset="-122"/>
                <a:ea typeface="楷体" panose="02010609060101010101" pitchFamily="49" charset="-122"/>
              </a:rPr>
              <a:t>}</a:t>
            </a:r>
            <a:endParaRPr lang="en-US" altLang="zh-CN" sz="2400" dirty="0">
              <a:solidFill>
                <a:srgbClr val="0558FF"/>
              </a:solidFill>
              <a:latin typeface="楷体" panose="02010609060101010101" pitchFamily="49" charset="-122"/>
              <a:ea typeface="楷体" panose="02010609060101010101" pitchFamily="49" charset="-122"/>
            </a:endParaRPr>
          </a:p>
          <a:p>
            <a:r>
              <a:rPr lang="en-US" altLang="zh-CN" sz="2400" dirty="0">
                <a:solidFill>
                  <a:srgbClr val="0558FF"/>
                </a:solidFill>
                <a:latin typeface="楷体" panose="02010609060101010101" pitchFamily="49" charset="-122"/>
                <a:ea typeface="楷体" panose="02010609060101010101" pitchFamily="49" charset="-122"/>
              </a:rPr>
              <a:t>class Sub extends </a:t>
            </a:r>
            <a:r>
              <a:rPr lang="en-US" altLang="zh-CN" sz="2400" dirty="0" err="1">
                <a:solidFill>
                  <a:srgbClr val="0558FF"/>
                </a:solidFill>
                <a:latin typeface="楷体" panose="02010609060101010101" pitchFamily="49" charset="-122"/>
                <a:ea typeface="楷体" panose="02010609060101010101" pitchFamily="49" charset="-122"/>
              </a:rPr>
              <a:t>FinalMethodTest</a:t>
            </a:r>
            <a:r>
              <a:rPr lang="en-US" altLang="zh-CN" sz="2400" dirty="0">
                <a:solidFill>
                  <a:srgbClr val="0558FF"/>
                </a:solidFill>
                <a:latin typeface="楷体" panose="02010609060101010101" pitchFamily="49" charset="-122"/>
                <a:ea typeface="楷体" panose="02010609060101010101" pitchFamily="49" charset="-122"/>
              </a:rPr>
              <a:t> {</a:t>
            </a:r>
          </a:p>
          <a:p>
            <a:r>
              <a:rPr lang="en-US" altLang="zh-CN" sz="2400" dirty="0">
                <a:solidFill>
                  <a:srgbClr val="FF6600"/>
                </a:solidFill>
                <a:latin typeface="楷体" panose="02010609060101010101" pitchFamily="49" charset="-122"/>
                <a:ea typeface="楷体" panose="02010609060101010101" pitchFamily="49" charset="-122"/>
              </a:rPr>
              <a:t>// </a:t>
            </a:r>
            <a:r>
              <a:rPr lang="zh-CN" altLang="en-US" sz="2400" dirty="0">
                <a:solidFill>
                  <a:srgbClr val="FF6600"/>
                </a:solidFill>
                <a:latin typeface="楷体" panose="02010609060101010101" pitchFamily="49" charset="-122"/>
                <a:ea typeface="楷体" panose="02010609060101010101" pitchFamily="49" charset="-122"/>
              </a:rPr>
              <a:t>下面方法定义将出现编译错误，不能重写</a:t>
            </a:r>
            <a:r>
              <a:rPr lang="en-US" altLang="zh-CN" sz="2400" dirty="0">
                <a:solidFill>
                  <a:srgbClr val="FF6600"/>
                </a:solidFill>
                <a:latin typeface="楷体" panose="02010609060101010101" pitchFamily="49" charset="-122"/>
                <a:ea typeface="楷体" panose="02010609060101010101" pitchFamily="49" charset="-122"/>
              </a:rPr>
              <a:t>final</a:t>
            </a:r>
            <a:r>
              <a:rPr lang="zh-CN" altLang="en-US" sz="2400" dirty="0">
                <a:solidFill>
                  <a:srgbClr val="FF6600"/>
                </a:solidFill>
                <a:latin typeface="楷体" panose="02010609060101010101" pitchFamily="49" charset="-122"/>
                <a:ea typeface="楷体" panose="02010609060101010101" pitchFamily="49" charset="-122"/>
              </a:rPr>
              <a:t>方法</a:t>
            </a:r>
          </a:p>
          <a:p>
            <a:r>
              <a:rPr lang="en-US" altLang="zh-CN" sz="2400" dirty="0" smtClean="0">
                <a:solidFill>
                  <a:srgbClr val="0558FF"/>
                </a:solidFill>
                <a:latin typeface="楷体" panose="02010609060101010101" pitchFamily="49" charset="-122"/>
                <a:ea typeface="楷体" panose="02010609060101010101" pitchFamily="49" charset="-122"/>
              </a:rPr>
              <a:t>	</a:t>
            </a:r>
            <a:r>
              <a:rPr lang="en-US" altLang="zh-CN" sz="2400" strike="sngStrike" dirty="0" smtClean="0">
                <a:solidFill>
                  <a:srgbClr val="FF6600"/>
                </a:solidFill>
                <a:latin typeface="楷体" panose="02010609060101010101" pitchFamily="49" charset="-122"/>
                <a:ea typeface="楷体" panose="02010609060101010101" pitchFamily="49" charset="-122"/>
              </a:rPr>
              <a:t>public </a:t>
            </a:r>
            <a:r>
              <a:rPr lang="en-US" altLang="zh-CN" sz="2400" strike="sngStrike" dirty="0">
                <a:solidFill>
                  <a:srgbClr val="FF6600"/>
                </a:solidFill>
                <a:latin typeface="楷体" panose="02010609060101010101" pitchFamily="49" charset="-122"/>
                <a:ea typeface="楷体" panose="02010609060101010101" pitchFamily="49" charset="-122"/>
              </a:rPr>
              <a:t>void test() {</a:t>
            </a:r>
          </a:p>
          <a:p>
            <a:r>
              <a:rPr lang="en-US" altLang="zh-CN" sz="2400" strike="sngStrike" dirty="0" smtClean="0">
                <a:solidFill>
                  <a:srgbClr val="FF6600"/>
                </a:solidFill>
                <a:latin typeface="楷体" panose="02010609060101010101" pitchFamily="49" charset="-122"/>
                <a:ea typeface="楷体" panose="02010609060101010101" pitchFamily="49" charset="-122"/>
              </a:rPr>
              <a:t>	}</a:t>
            </a:r>
          </a:p>
          <a:p>
            <a:r>
              <a:rPr lang="en-US" altLang="zh-CN" sz="2400" dirty="0" smtClean="0">
                <a:solidFill>
                  <a:srgbClr val="0558FF"/>
                </a:solidFill>
                <a:latin typeface="楷体" panose="02010609060101010101" pitchFamily="49" charset="-122"/>
                <a:ea typeface="楷体" panose="02010609060101010101" pitchFamily="49" charset="-122"/>
              </a:rPr>
              <a:t>}</a:t>
            </a:r>
            <a:endParaRPr lang="zh-CN" altLang="en-US" sz="2400" dirty="0">
              <a:solidFill>
                <a:srgbClr val="0558FF"/>
              </a:solidFill>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1163715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4.</a:t>
            </a:r>
            <a:r>
              <a:rPr lang="zh-CN" altLang="en-US" dirty="0" smtClean="0"/>
              <a:t> </a:t>
            </a:r>
            <a:r>
              <a:rPr lang="en-US" altLang="zh-CN" dirty="0" smtClean="0"/>
              <a:t>final</a:t>
            </a:r>
            <a:r>
              <a:rPr lang="zh-CN" altLang="en-US" dirty="0" smtClean="0"/>
              <a:t>关键字</a:t>
            </a:r>
            <a:endParaRPr lang="zh-CN" altLang="en-US" dirty="0"/>
          </a:p>
        </p:txBody>
      </p:sp>
      <p:sp>
        <p:nvSpPr>
          <p:cNvPr id="5" name="矩形 4"/>
          <p:cNvSpPr/>
          <p:nvPr/>
        </p:nvSpPr>
        <p:spPr>
          <a:xfrm>
            <a:off x="370389" y="1487018"/>
            <a:ext cx="8354013" cy="566309"/>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final</a:t>
            </a:r>
            <a:r>
              <a:rPr lang="zh-CN" altLang="en-US" sz="2800" dirty="0" smtClean="0">
                <a:latin typeface="楷体" panose="02010609060101010101" pitchFamily="49" charset="-122"/>
                <a:ea typeface="楷体" panose="02010609060101010101" pitchFamily="49" charset="-122"/>
              </a:rPr>
              <a:t>方法</a:t>
            </a:r>
            <a:endParaRPr lang="en-US" altLang="zh-CN" sz="2800" dirty="0">
              <a:latin typeface="楷体" panose="02010609060101010101" pitchFamily="49" charset="-122"/>
              <a:ea typeface="楷体" panose="02010609060101010101" pitchFamily="49" charset="-122"/>
            </a:endParaRPr>
          </a:p>
        </p:txBody>
      </p:sp>
      <p:sp>
        <p:nvSpPr>
          <p:cNvPr id="2" name="矩形 1"/>
          <p:cNvSpPr/>
          <p:nvPr/>
        </p:nvSpPr>
        <p:spPr>
          <a:xfrm>
            <a:off x="746566" y="2217362"/>
            <a:ext cx="7448309" cy="3416320"/>
          </a:xfrm>
          <a:prstGeom prst="rect">
            <a:avLst/>
          </a:prstGeom>
        </p:spPr>
        <p:txBody>
          <a:bodyPr wrap="square">
            <a:spAutoFit/>
          </a:bodyPr>
          <a:lstStyle/>
          <a:p>
            <a:r>
              <a:rPr lang="en-US" altLang="zh-CN" sz="2400" dirty="0">
                <a:solidFill>
                  <a:srgbClr val="0558FF"/>
                </a:solidFill>
                <a:latin typeface="楷体" panose="02010609060101010101" pitchFamily="49" charset="-122"/>
                <a:ea typeface="楷体" panose="02010609060101010101" pitchFamily="49" charset="-122"/>
              </a:rPr>
              <a:t>public class </a:t>
            </a:r>
            <a:r>
              <a:rPr lang="en-US" altLang="zh-CN" sz="2400" dirty="0" err="1">
                <a:solidFill>
                  <a:srgbClr val="0558FF"/>
                </a:solidFill>
                <a:latin typeface="楷体" panose="02010609060101010101" pitchFamily="49" charset="-122"/>
                <a:ea typeface="楷体" panose="02010609060101010101" pitchFamily="49" charset="-122"/>
              </a:rPr>
              <a:t>PrivateFinalMethodTest</a:t>
            </a:r>
            <a:r>
              <a:rPr lang="en-US" altLang="zh-CN" sz="2400" dirty="0">
                <a:solidFill>
                  <a:srgbClr val="0558FF"/>
                </a:solidFill>
                <a:latin typeface="楷体" panose="02010609060101010101" pitchFamily="49" charset="-122"/>
                <a:ea typeface="楷体" panose="02010609060101010101" pitchFamily="49" charset="-122"/>
              </a:rPr>
              <a:t> {</a:t>
            </a:r>
          </a:p>
          <a:p>
            <a:r>
              <a:rPr lang="en-US" altLang="zh-CN" sz="2400" dirty="0" smtClean="0">
                <a:solidFill>
                  <a:srgbClr val="0558FF"/>
                </a:solidFill>
                <a:latin typeface="楷体" panose="02010609060101010101" pitchFamily="49" charset="-122"/>
                <a:ea typeface="楷体" panose="02010609060101010101" pitchFamily="49" charset="-122"/>
              </a:rPr>
              <a:t>	</a:t>
            </a:r>
            <a:r>
              <a:rPr lang="en-US" altLang="zh-CN" sz="2400" dirty="0" smtClean="0">
                <a:solidFill>
                  <a:srgbClr val="FF0000"/>
                </a:solidFill>
                <a:latin typeface="楷体" panose="02010609060101010101" pitchFamily="49" charset="-122"/>
                <a:ea typeface="楷体" panose="02010609060101010101" pitchFamily="49" charset="-122"/>
              </a:rPr>
              <a:t>private</a:t>
            </a:r>
            <a:r>
              <a:rPr lang="en-US" altLang="zh-CN" sz="2400" dirty="0" smtClean="0">
                <a:solidFill>
                  <a:srgbClr val="0558FF"/>
                </a:solidFill>
                <a:latin typeface="楷体" panose="02010609060101010101" pitchFamily="49" charset="-122"/>
                <a:ea typeface="楷体" panose="02010609060101010101" pitchFamily="49" charset="-122"/>
              </a:rPr>
              <a:t> </a:t>
            </a:r>
            <a:r>
              <a:rPr lang="en-US" altLang="zh-CN" sz="2400" dirty="0">
                <a:solidFill>
                  <a:srgbClr val="0558FF"/>
                </a:solidFill>
                <a:latin typeface="楷体" panose="02010609060101010101" pitchFamily="49" charset="-122"/>
                <a:ea typeface="楷体" panose="02010609060101010101" pitchFamily="49" charset="-122"/>
              </a:rPr>
              <a:t>final void test() {</a:t>
            </a:r>
          </a:p>
          <a:p>
            <a:r>
              <a:rPr lang="en-US" altLang="zh-CN" sz="2400" dirty="0" smtClean="0">
                <a:solidFill>
                  <a:srgbClr val="0558FF"/>
                </a:solidFill>
                <a:latin typeface="楷体" panose="02010609060101010101" pitchFamily="49" charset="-122"/>
                <a:ea typeface="楷体" panose="02010609060101010101" pitchFamily="49" charset="-122"/>
              </a:rPr>
              <a:t>	}</a:t>
            </a:r>
            <a:endParaRPr lang="en-US" altLang="zh-CN" sz="2400" dirty="0">
              <a:solidFill>
                <a:srgbClr val="0558FF"/>
              </a:solidFill>
              <a:latin typeface="楷体" panose="02010609060101010101" pitchFamily="49" charset="-122"/>
              <a:ea typeface="楷体" panose="02010609060101010101" pitchFamily="49" charset="-122"/>
            </a:endParaRPr>
          </a:p>
          <a:p>
            <a:r>
              <a:rPr lang="en-US" altLang="zh-CN" sz="2400" dirty="0">
                <a:solidFill>
                  <a:srgbClr val="0558FF"/>
                </a:solidFill>
                <a:latin typeface="楷体" panose="02010609060101010101" pitchFamily="49" charset="-122"/>
                <a:ea typeface="楷体" panose="02010609060101010101" pitchFamily="49" charset="-122"/>
              </a:rPr>
              <a:t>}</a:t>
            </a:r>
          </a:p>
          <a:p>
            <a:r>
              <a:rPr lang="en-US" altLang="zh-CN" sz="2400" dirty="0">
                <a:solidFill>
                  <a:srgbClr val="0558FF"/>
                </a:solidFill>
                <a:latin typeface="楷体" panose="02010609060101010101" pitchFamily="49" charset="-122"/>
                <a:ea typeface="楷体" panose="02010609060101010101" pitchFamily="49" charset="-122"/>
              </a:rPr>
              <a:t>class Sub extends </a:t>
            </a:r>
            <a:r>
              <a:rPr lang="en-US" altLang="zh-CN" sz="2400" dirty="0" err="1">
                <a:solidFill>
                  <a:srgbClr val="0558FF"/>
                </a:solidFill>
                <a:latin typeface="楷体" panose="02010609060101010101" pitchFamily="49" charset="-122"/>
                <a:ea typeface="楷体" panose="02010609060101010101" pitchFamily="49" charset="-122"/>
              </a:rPr>
              <a:t>PrivateFinalMethodTest</a:t>
            </a:r>
            <a:r>
              <a:rPr lang="en-US" altLang="zh-CN" sz="2400" dirty="0">
                <a:solidFill>
                  <a:srgbClr val="0558FF"/>
                </a:solidFill>
                <a:latin typeface="楷体" panose="02010609060101010101" pitchFamily="49" charset="-122"/>
                <a:ea typeface="楷体" panose="02010609060101010101" pitchFamily="49" charset="-122"/>
              </a:rPr>
              <a:t> {</a:t>
            </a:r>
          </a:p>
          <a:p>
            <a:r>
              <a:rPr lang="en-US" altLang="zh-CN" sz="2400" dirty="0" smtClean="0">
                <a:solidFill>
                  <a:srgbClr val="0558FF"/>
                </a:solidFill>
                <a:latin typeface="楷体" panose="02010609060101010101" pitchFamily="49" charset="-122"/>
                <a:ea typeface="楷体" panose="02010609060101010101" pitchFamily="49" charset="-122"/>
              </a:rPr>
              <a:t>	</a:t>
            </a:r>
            <a:r>
              <a:rPr lang="en-US" altLang="zh-CN" sz="2400" dirty="0" smtClean="0">
                <a:solidFill>
                  <a:srgbClr val="FF6600"/>
                </a:solidFill>
                <a:latin typeface="楷体" panose="02010609060101010101" pitchFamily="49" charset="-122"/>
                <a:ea typeface="楷体" panose="02010609060101010101" pitchFamily="49" charset="-122"/>
              </a:rPr>
              <a:t>// </a:t>
            </a:r>
            <a:r>
              <a:rPr lang="zh-CN" altLang="en-US" sz="2400" dirty="0">
                <a:solidFill>
                  <a:srgbClr val="FF6600"/>
                </a:solidFill>
                <a:latin typeface="楷体" panose="02010609060101010101" pitchFamily="49" charset="-122"/>
                <a:ea typeface="楷体" panose="02010609060101010101" pitchFamily="49" charset="-122"/>
              </a:rPr>
              <a:t>下面的方法定义不会出现问题</a:t>
            </a:r>
          </a:p>
          <a:p>
            <a:r>
              <a:rPr lang="en-US" altLang="zh-CN" sz="2400" dirty="0" smtClean="0">
                <a:solidFill>
                  <a:srgbClr val="FF6600"/>
                </a:solidFill>
                <a:latin typeface="楷体" panose="02010609060101010101" pitchFamily="49" charset="-122"/>
                <a:ea typeface="楷体" panose="02010609060101010101" pitchFamily="49" charset="-122"/>
              </a:rPr>
              <a:t>	public </a:t>
            </a:r>
            <a:r>
              <a:rPr lang="en-US" altLang="zh-CN" sz="2400" dirty="0">
                <a:solidFill>
                  <a:srgbClr val="FF6600"/>
                </a:solidFill>
                <a:latin typeface="楷体" panose="02010609060101010101" pitchFamily="49" charset="-122"/>
                <a:ea typeface="楷体" panose="02010609060101010101" pitchFamily="49" charset="-122"/>
              </a:rPr>
              <a:t>void test() {</a:t>
            </a:r>
          </a:p>
          <a:p>
            <a:r>
              <a:rPr lang="en-US" altLang="zh-CN" sz="2400" dirty="0" smtClean="0">
                <a:solidFill>
                  <a:srgbClr val="FF6600"/>
                </a:solidFill>
                <a:latin typeface="楷体" panose="02010609060101010101" pitchFamily="49" charset="-122"/>
                <a:ea typeface="楷体" panose="02010609060101010101" pitchFamily="49" charset="-122"/>
              </a:rPr>
              <a:t>	}</a:t>
            </a:r>
            <a:endParaRPr lang="en-US" altLang="zh-CN" sz="2400" dirty="0">
              <a:solidFill>
                <a:srgbClr val="FF6600"/>
              </a:solidFill>
              <a:latin typeface="楷体" panose="02010609060101010101" pitchFamily="49" charset="-122"/>
              <a:ea typeface="楷体" panose="02010609060101010101" pitchFamily="49" charset="-122"/>
            </a:endParaRPr>
          </a:p>
          <a:p>
            <a:r>
              <a:rPr lang="en-US" altLang="zh-CN" sz="2400" dirty="0">
                <a:solidFill>
                  <a:srgbClr val="0558FF"/>
                </a:solidFill>
                <a:latin typeface="楷体" panose="02010609060101010101" pitchFamily="49" charset="-122"/>
                <a:ea typeface="楷体" panose="02010609060101010101" pitchFamily="49" charset="-122"/>
              </a:rPr>
              <a:t>}</a:t>
            </a:r>
          </a:p>
        </p:txBody>
      </p:sp>
    </p:spTree>
    <p:extLst>
      <p:ext uri="{BB962C8B-B14F-4D97-AF65-F5344CB8AC3E}">
        <p14:creationId xmlns="" xmlns:p14="http://schemas.microsoft.com/office/powerpoint/2010/main" val="21725214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4.</a:t>
            </a:r>
            <a:r>
              <a:rPr lang="zh-CN" altLang="en-US" dirty="0" smtClean="0"/>
              <a:t> </a:t>
            </a:r>
            <a:r>
              <a:rPr lang="en-US" altLang="zh-CN" dirty="0" smtClean="0"/>
              <a:t>final</a:t>
            </a:r>
            <a:r>
              <a:rPr lang="zh-CN" altLang="en-US" dirty="0" smtClean="0"/>
              <a:t>关键字</a:t>
            </a:r>
            <a:endParaRPr lang="zh-CN" altLang="en-US" dirty="0"/>
          </a:p>
        </p:txBody>
      </p:sp>
      <p:sp>
        <p:nvSpPr>
          <p:cNvPr id="5" name="矩形 4"/>
          <p:cNvSpPr/>
          <p:nvPr/>
        </p:nvSpPr>
        <p:spPr>
          <a:xfrm>
            <a:off x="370389" y="1579618"/>
            <a:ext cx="8354013" cy="508409"/>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、常量</a:t>
            </a:r>
            <a:endParaRPr lang="en-US" altLang="zh-CN" sz="2800" dirty="0">
              <a:latin typeface="楷体" panose="02010609060101010101" pitchFamily="49" charset="-122"/>
              <a:ea typeface="楷体" panose="02010609060101010101" pitchFamily="49" charset="-122"/>
            </a:endParaRPr>
          </a:p>
        </p:txBody>
      </p:sp>
      <p:sp>
        <p:nvSpPr>
          <p:cNvPr id="2" name="矩形 1"/>
          <p:cNvSpPr/>
          <p:nvPr/>
        </p:nvSpPr>
        <p:spPr>
          <a:xfrm>
            <a:off x="460092" y="2147911"/>
            <a:ext cx="8174606" cy="1384995"/>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r>
              <a:rPr lang="zh-CN" altLang="zh-CN" sz="2800" dirty="0">
                <a:latin typeface="楷体" panose="02010609060101010101" pitchFamily="49" charset="-122"/>
                <a:ea typeface="楷体" panose="02010609060101010101" pitchFamily="49" charset="-122"/>
              </a:rPr>
              <a:t>成员变量或局部变量被修饰为</a:t>
            </a:r>
            <a:r>
              <a:rPr lang="en-US" altLang="zh-CN" sz="2800" dirty="0">
                <a:latin typeface="楷体" panose="02010609060101010101" pitchFamily="49" charset="-122"/>
                <a:ea typeface="楷体" panose="02010609060101010101" pitchFamily="49" charset="-122"/>
              </a:rPr>
              <a:t>final</a:t>
            </a:r>
            <a:r>
              <a:rPr lang="zh-CN" altLang="zh-CN" sz="2800" dirty="0">
                <a:latin typeface="楷体" panose="02010609060101010101" pitchFamily="49" charset="-122"/>
                <a:ea typeface="楷体" panose="02010609060101010101" pitchFamily="49" charset="-122"/>
              </a:rPr>
              <a:t>的，就是常量。常量在声明时没有默认值，所以在声明常量时必须指定该常量的值，而且不能再发生变化</a:t>
            </a:r>
            <a:r>
              <a:rPr lang="zh-CN" altLang="en-US" sz="2800" dirty="0">
                <a:latin typeface="楷体" panose="02010609060101010101" pitchFamily="49" charset="-122"/>
                <a:ea typeface="楷体" panose="02010609060101010101" pitchFamily="49" charset="-122"/>
              </a:rPr>
              <a:t>。</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0389" y="3727470"/>
            <a:ext cx="5730011" cy="291639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矩形 2"/>
          <p:cNvSpPr/>
          <p:nvPr/>
        </p:nvSpPr>
        <p:spPr>
          <a:xfrm>
            <a:off x="5246208" y="6190371"/>
            <a:ext cx="3828342"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面积：</a:t>
            </a:r>
            <a:r>
              <a:rPr lang="en-US" altLang="zh-CN" dirty="0"/>
              <a:t>31415.926000000003</a:t>
            </a:r>
          </a:p>
          <a:p>
            <a:r>
              <a:rPr lang="zh-CN" altLang="en-US" dirty="0"/>
              <a:t>您好，</a:t>
            </a:r>
            <a:r>
              <a:rPr lang="en-US" altLang="zh-CN" dirty="0"/>
              <a:t>How's everything here ?</a:t>
            </a:r>
            <a:endParaRPr lang="zh-CN" altLang="en-US" dirty="0"/>
          </a:p>
        </p:txBody>
      </p:sp>
    </p:spTree>
    <p:extLst>
      <p:ext uri="{BB962C8B-B14F-4D97-AF65-F5344CB8AC3E}">
        <p14:creationId xmlns="" xmlns:p14="http://schemas.microsoft.com/office/powerpoint/2010/main" val="39749738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4.</a:t>
            </a:r>
            <a:r>
              <a:rPr lang="zh-CN" altLang="en-US" dirty="0" smtClean="0"/>
              <a:t> </a:t>
            </a:r>
            <a:r>
              <a:rPr lang="en-US" altLang="zh-CN" dirty="0" smtClean="0"/>
              <a:t>final</a:t>
            </a:r>
            <a:r>
              <a:rPr lang="zh-CN" altLang="en-US" dirty="0" smtClean="0"/>
              <a:t>关键字</a:t>
            </a:r>
            <a:endParaRPr lang="zh-CN" altLang="en-US" dirty="0"/>
          </a:p>
        </p:txBody>
      </p:sp>
      <p:sp>
        <p:nvSpPr>
          <p:cNvPr id="5" name="矩形 4"/>
          <p:cNvSpPr/>
          <p:nvPr/>
        </p:nvSpPr>
        <p:spPr>
          <a:xfrm>
            <a:off x="127321" y="1325413"/>
            <a:ext cx="8354013" cy="508409"/>
          </a:xfrm>
          <a:prstGeom prst="rect">
            <a:avLst/>
          </a:prstGeom>
        </p:spPr>
        <p:txBody>
          <a:bodyPr wrap="square">
            <a:spAutoFit/>
          </a:bodyPr>
          <a:lstStyle/>
          <a:p>
            <a:pPr marL="342900" indent="-342900">
              <a:lnSpc>
                <a:spcPct val="110000"/>
              </a:lnSpc>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、常量</a:t>
            </a:r>
            <a:endParaRPr lang="en-US" altLang="zh-CN" sz="2800" dirty="0">
              <a:latin typeface="楷体" panose="02010609060101010101" pitchFamily="49" charset="-122"/>
              <a:ea typeface="楷体" panose="02010609060101010101" pitchFamily="49" charset="-122"/>
            </a:endParaRPr>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4969" y="2523281"/>
            <a:ext cx="7381091" cy="41553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矩形 7"/>
          <p:cNvSpPr/>
          <p:nvPr/>
        </p:nvSpPr>
        <p:spPr>
          <a:xfrm>
            <a:off x="306728" y="1833822"/>
            <a:ext cx="8174606" cy="52322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r>
              <a:rPr lang="en-US" altLang="zh-CN" sz="2800" dirty="0" smtClean="0">
                <a:latin typeface="楷体" panose="02010609060101010101" pitchFamily="49" charset="-122"/>
                <a:ea typeface="楷体" panose="02010609060101010101" pitchFamily="49" charset="-122"/>
              </a:rPr>
              <a:t>final</a:t>
            </a:r>
            <a:r>
              <a:rPr lang="zh-CN" altLang="en-US" sz="2800" dirty="0" smtClean="0">
                <a:latin typeface="楷体" panose="02010609060101010101" pitchFamily="49" charset="-122"/>
                <a:ea typeface="楷体" panose="02010609060101010101" pitchFamily="49" charset="-122"/>
              </a:rPr>
              <a:t>修饰引用类型变量：</a:t>
            </a:r>
            <a:endParaRPr lang="zh-CN" altLang="en-US" sz="2800" dirty="0">
              <a:latin typeface="楷体" panose="02010609060101010101" pitchFamily="49" charset="-122"/>
              <a:ea typeface="楷体" panose="02010609060101010101" pitchFamily="49" charset="-122"/>
            </a:endParaRPr>
          </a:p>
        </p:txBody>
      </p:sp>
      <p:sp>
        <p:nvSpPr>
          <p:cNvPr id="6" name="矩形 5"/>
          <p:cNvSpPr/>
          <p:nvPr/>
        </p:nvSpPr>
        <p:spPr>
          <a:xfrm>
            <a:off x="5978324" y="2920639"/>
            <a:ext cx="2641906"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[5, 6, 12, 9]</a:t>
            </a:r>
          </a:p>
          <a:p>
            <a:r>
              <a:rPr lang="en-US" altLang="zh-CN" dirty="0"/>
              <a:t>[5, 6, -8, 9]</a:t>
            </a:r>
            <a:endParaRPr lang="zh-CN" altLang="en-US" dirty="0"/>
          </a:p>
        </p:txBody>
      </p:sp>
    </p:spTree>
    <p:extLst>
      <p:ext uri="{BB962C8B-B14F-4D97-AF65-F5344CB8AC3E}">
        <p14:creationId xmlns="" xmlns:p14="http://schemas.microsoft.com/office/powerpoint/2010/main" val="19303954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zh-CN" altLang="en-US" dirty="0" smtClean="0"/>
              <a:t>课程小结</a:t>
            </a:r>
            <a:endParaRPr lang="zh-CN" altLang="en-US" dirty="0"/>
          </a:p>
        </p:txBody>
      </p:sp>
      <p:sp>
        <p:nvSpPr>
          <p:cNvPr id="5" name="矩形 4"/>
          <p:cNvSpPr/>
          <p:nvPr/>
        </p:nvSpPr>
        <p:spPr>
          <a:xfrm>
            <a:off x="389610" y="1577940"/>
            <a:ext cx="8372426" cy="4478149"/>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、子类和父类及子类的</a:t>
            </a:r>
            <a:r>
              <a:rPr lang="zh-CN" altLang="en-US" sz="2800" dirty="0" smtClean="0">
                <a:latin typeface="楷体" panose="02010609060101010101" pitchFamily="49" charset="-122"/>
                <a:ea typeface="楷体" panose="02010609060101010101" pitchFamily="49" charset="-122"/>
              </a:rPr>
              <a:t>继承性</a:t>
            </a:r>
            <a:endParaRPr lang="en-US" altLang="zh-CN" sz="2800" dirty="0" smtClean="0">
              <a:latin typeface="楷体" panose="02010609060101010101" pitchFamily="49" charset="-122"/>
              <a:ea typeface="楷体" panose="02010609060101010101" pitchFamily="49" charset="-122"/>
            </a:endParaRPr>
          </a:p>
          <a:p>
            <a:pPr lvl="1">
              <a:spcAft>
                <a:spcPts val="600"/>
              </a:spcAft>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）继承，父类和子类；</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Java</a:t>
            </a:r>
            <a:r>
              <a:rPr lang="zh-CN" altLang="en-US" sz="2400" dirty="0" smtClean="0">
                <a:latin typeface="楷体" panose="02010609060101010101" pitchFamily="49" charset="-122"/>
                <a:ea typeface="楷体" panose="02010609060101010101" pitchFamily="49" charset="-122"/>
              </a:rPr>
              <a:t>是单继承；（</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）继承的访问权限；（</a:t>
            </a:r>
            <a:r>
              <a:rPr lang="en-US" altLang="zh-CN" sz="2400" dirty="0" smtClean="0">
                <a:latin typeface="楷体" panose="02010609060101010101" pitchFamily="49" charset="-122"/>
                <a:ea typeface="楷体" panose="02010609060101010101" pitchFamily="49" charset="-122"/>
              </a:rPr>
              <a:t>4</a:t>
            </a:r>
            <a:r>
              <a:rPr lang="zh-CN" altLang="en-US" sz="2400" dirty="0" smtClean="0">
                <a:latin typeface="楷体" panose="02010609060101010101" pitchFamily="49" charset="-122"/>
                <a:ea typeface="楷体" panose="02010609060101010101" pitchFamily="49" charset="-122"/>
              </a:rPr>
              <a:t>）继承</a:t>
            </a:r>
            <a:r>
              <a:rPr lang="en-US" altLang="zh-CN" sz="2400" dirty="0" smtClean="0">
                <a:latin typeface="楷体" panose="02010609060101010101" pitchFamily="49" charset="-122"/>
                <a:ea typeface="楷体" panose="02010609060101010101" pitchFamily="49" charset="-122"/>
              </a:rPr>
              <a:t>UML</a:t>
            </a:r>
            <a:r>
              <a:rPr lang="zh-CN" altLang="en-US" sz="2400" dirty="0" smtClean="0">
                <a:latin typeface="楷体" panose="02010609060101010101" pitchFamily="49" charset="-122"/>
                <a:ea typeface="楷体" panose="02010609060101010101" pitchFamily="49" charset="-122"/>
              </a:rPr>
              <a:t>图；</a:t>
            </a:r>
            <a:endParaRPr lang="en-US" altLang="zh-CN" sz="2400" dirty="0">
              <a:latin typeface="楷体" panose="02010609060101010101" pitchFamily="49" charset="-122"/>
              <a:ea typeface="楷体" panose="02010609060101010101" pitchFamily="49" charset="-122"/>
            </a:endParaRPr>
          </a:p>
          <a:p>
            <a:pPr marL="342900" lvl="1"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子</a:t>
            </a:r>
            <a:r>
              <a:rPr lang="zh-CN" altLang="en-US" sz="2800" dirty="0" smtClean="0">
                <a:latin typeface="楷体" panose="02010609060101010101" pitchFamily="49" charset="-122"/>
                <a:ea typeface="楷体" panose="02010609060101010101" pitchFamily="49" charset="-122"/>
              </a:rPr>
              <a:t>类对父类的扩展</a:t>
            </a:r>
            <a:endParaRPr lang="en-US" altLang="zh-CN" sz="2800" dirty="0" smtClean="0">
              <a:latin typeface="楷体" panose="02010609060101010101" pitchFamily="49" charset="-122"/>
              <a:ea typeface="楷体" panose="02010609060101010101" pitchFamily="49" charset="-122"/>
            </a:endParaRPr>
          </a:p>
          <a:p>
            <a:pPr lvl="1">
              <a:spcAft>
                <a:spcPts val="600"/>
              </a:spcAft>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）成员变量的隐藏；（</a:t>
            </a:r>
            <a:r>
              <a:rPr lang="en-US" altLang="zh-CN" sz="2400" dirty="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）方法的重写</a:t>
            </a:r>
            <a:endParaRPr lang="en-US" altLang="zh-CN" sz="2400" dirty="0" smtClean="0">
              <a:latin typeface="楷体" panose="02010609060101010101" pitchFamily="49" charset="-122"/>
              <a:ea typeface="楷体" panose="02010609060101010101" pitchFamily="49" charset="-122"/>
            </a:endParaRPr>
          </a:p>
          <a:p>
            <a:pPr marL="342900" lvl="1" indent="-342900">
              <a:spcBef>
                <a:spcPts val="6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3</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super</a:t>
            </a:r>
            <a:r>
              <a:rPr lang="zh-CN" altLang="en-US" sz="2800" dirty="0" smtClean="0">
                <a:latin typeface="楷体" panose="02010609060101010101" pitchFamily="49" charset="-122"/>
                <a:ea typeface="楷体" panose="02010609060101010101" pitchFamily="49" charset="-122"/>
              </a:rPr>
              <a:t>关键字</a:t>
            </a:r>
            <a:endParaRPr lang="en-US" altLang="zh-CN" sz="2400" dirty="0" smtClean="0">
              <a:latin typeface="楷体" panose="02010609060101010101" pitchFamily="49" charset="-122"/>
              <a:ea typeface="楷体" panose="02010609060101010101" pitchFamily="49" charset="-122"/>
            </a:endParaRPr>
          </a:p>
          <a:p>
            <a:pPr lvl="1"/>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）访问父类中被隐藏的成员变量及方法；（</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）使用</a:t>
            </a:r>
            <a:r>
              <a:rPr lang="en-US" altLang="zh-CN" sz="2400" dirty="0" smtClean="0">
                <a:latin typeface="楷体" panose="02010609060101010101" pitchFamily="49" charset="-122"/>
                <a:ea typeface="楷体" panose="02010609060101010101" pitchFamily="49" charset="-122"/>
              </a:rPr>
              <a:t>super</a:t>
            </a:r>
            <a:r>
              <a:rPr lang="zh-CN" altLang="en-US" sz="2400" dirty="0" smtClean="0">
                <a:latin typeface="楷体" panose="02010609060101010101" pitchFamily="49" charset="-122"/>
                <a:ea typeface="楷体" panose="02010609060101010101" pitchFamily="49" charset="-122"/>
              </a:rPr>
              <a:t>访问父类的构造方法</a:t>
            </a:r>
            <a:endParaRPr lang="en-US" altLang="zh-CN" sz="2400" dirty="0" smtClean="0">
              <a:latin typeface="楷体" panose="02010609060101010101" pitchFamily="49" charset="-122"/>
              <a:ea typeface="楷体" panose="02010609060101010101" pitchFamily="49" charset="-122"/>
            </a:endParaRPr>
          </a:p>
          <a:p>
            <a:pPr marL="342900" lvl="1" indent="-342900">
              <a:spcBef>
                <a:spcPts val="600"/>
              </a:spcBef>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4</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final</a:t>
            </a:r>
            <a:r>
              <a:rPr lang="zh-CN" altLang="en-US" sz="2800" dirty="0" smtClean="0">
                <a:latin typeface="楷体" panose="02010609060101010101" pitchFamily="49" charset="-122"/>
                <a:ea typeface="楷体" panose="02010609060101010101" pitchFamily="49" charset="-122"/>
              </a:rPr>
              <a:t>关键字</a:t>
            </a:r>
            <a:endParaRPr lang="en-US" altLang="zh-CN" sz="2800" dirty="0" smtClean="0">
              <a:latin typeface="楷体" panose="02010609060101010101" pitchFamily="49" charset="-122"/>
              <a:ea typeface="楷体" panose="02010609060101010101" pitchFamily="49" charset="-122"/>
            </a:endParaRPr>
          </a:p>
          <a:p>
            <a:pPr marL="457200" lvl="2">
              <a:spcBef>
                <a:spcPts val="600"/>
              </a:spcBef>
            </a:pP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final</a:t>
            </a:r>
            <a:r>
              <a:rPr lang="zh-CN" altLang="en-US" sz="2400" dirty="0" smtClean="0">
                <a:latin typeface="楷体" panose="02010609060101010101" pitchFamily="49" charset="-122"/>
                <a:ea typeface="楷体" panose="02010609060101010101" pitchFamily="49" charset="-122"/>
              </a:rPr>
              <a:t>类；（</a:t>
            </a:r>
            <a:r>
              <a:rPr lang="en-US" altLang="zh-CN" sz="2400" dirty="0" smtClean="0">
                <a:latin typeface="楷体" panose="02010609060101010101" pitchFamily="49" charset="-122"/>
                <a:ea typeface="楷体" panose="02010609060101010101" pitchFamily="49" charset="-122"/>
              </a:rPr>
              <a:t>2</a:t>
            </a:r>
            <a:r>
              <a:rPr lang="zh-CN" altLang="en-US" sz="2400" dirty="0" smtClean="0">
                <a:latin typeface="楷体" panose="02010609060101010101" pitchFamily="49" charset="-122"/>
                <a:ea typeface="楷体" panose="02010609060101010101" pitchFamily="49" charset="-122"/>
              </a:rPr>
              <a:t>）</a:t>
            </a:r>
            <a:r>
              <a:rPr lang="en-US" altLang="zh-CN" sz="2400" dirty="0" smtClean="0">
                <a:latin typeface="楷体" panose="02010609060101010101" pitchFamily="49" charset="-122"/>
                <a:ea typeface="楷体" panose="02010609060101010101" pitchFamily="49" charset="-122"/>
              </a:rPr>
              <a:t>final</a:t>
            </a:r>
            <a:r>
              <a:rPr lang="zh-CN" altLang="en-US" sz="2400" dirty="0" smtClean="0">
                <a:latin typeface="楷体" panose="02010609060101010101" pitchFamily="49" charset="-122"/>
                <a:ea typeface="楷体" panose="02010609060101010101" pitchFamily="49" charset="-122"/>
              </a:rPr>
              <a:t>方法；（</a:t>
            </a:r>
            <a:r>
              <a:rPr lang="en-US" altLang="zh-CN" sz="2400" dirty="0" smtClean="0">
                <a:latin typeface="楷体" panose="02010609060101010101" pitchFamily="49" charset="-122"/>
                <a:ea typeface="楷体" panose="02010609060101010101" pitchFamily="49" charset="-122"/>
              </a:rPr>
              <a:t>3</a:t>
            </a: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常量</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3466900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子类和父类</a:t>
            </a:r>
            <a:endParaRPr lang="zh-CN" altLang="en-US" dirty="0"/>
          </a:p>
        </p:txBody>
      </p:sp>
      <p:sp>
        <p:nvSpPr>
          <p:cNvPr id="13" name="矩形 12"/>
          <p:cNvSpPr/>
          <p:nvPr/>
        </p:nvSpPr>
        <p:spPr>
          <a:xfrm>
            <a:off x="318162" y="1659683"/>
            <a:ext cx="8288807" cy="1643527"/>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20000"/>
              </a:lnSpc>
            </a:pPr>
            <a:r>
              <a:rPr lang="zh-CN" altLang="en-US" sz="2800" b="1" dirty="0">
                <a:latin typeface="楷体" panose="02010609060101010101" pitchFamily="49" charset="-122"/>
                <a:ea typeface="楷体" panose="02010609060101010101" pitchFamily="49" charset="-122"/>
              </a:rPr>
              <a:t>继承</a:t>
            </a:r>
            <a:r>
              <a:rPr lang="zh-CN" altLang="en-US" sz="2800" dirty="0">
                <a:latin typeface="楷体" panose="02010609060101010101" pitchFamily="49" charset="-122"/>
                <a:ea typeface="楷体" panose="02010609060101010101" pitchFamily="49" charset="-122"/>
              </a:rPr>
              <a:t>是一种由已有的类创建新类的机制</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Java </a:t>
            </a:r>
            <a:r>
              <a:rPr lang="zh-CN" altLang="en-US" sz="2800" dirty="0">
                <a:latin typeface="楷体" panose="02010609060101010101" pitchFamily="49" charset="-122"/>
                <a:ea typeface="楷体" panose="02010609060101010101" pitchFamily="49" charset="-122"/>
              </a:rPr>
              <a:t>中的继承就是在已经存在类的基础上进行扩展，从而产生新的类。</a:t>
            </a:r>
            <a:endParaRPr lang="en-US" altLang="zh-CN" sz="2800" dirty="0" smtClean="0">
              <a:latin typeface="楷体" panose="02010609060101010101" pitchFamily="49" charset="-122"/>
              <a:ea typeface="楷体" panose="02010609060101010101" pitchFamily="49" charset="-122"/>
            </a:endParaRPr>
          </a:p>
        </p:txBody>
      </p:sp>
      <p:sp>
        <p:nvSpPr>
          <p:cNvPr id="2" name="矩形 1"/>
          <p:cNvSpPr/>
          <p:nvPr/>
        </p:nvSpPr>
        <p:spPr>
          <a:xfrm>
            <a:off x="871448" y="3425235"/>
            <a:ext cx="5182111" cy="1126462"/>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457200" indent="-457200">
              <a:lnSpc>
                <a:spcPct val="120000"/>
              </a:lnSpc>
              <a:buFont typeface="Wingdings" panose="05000000000000000000" pitchFamily="2" charset="2"/>
              <a:buChar char="l"/>
            </a:pPr>
            <a:r>
              <a:rPr lang="zh-CN" altLang="en-US" sz="2800" dirty="0">
                <a:latin typeface="楷体" panose="02010609060101010101" pitchFamily="49" charset="-122"/>
                <a:ea typeface="楷体" panose="02010609060101010101" pitchFamily="49" charset="-122"/>
              </a:rPr>
              <a:t>已经存在的类称为父</a:t>
            </a:r>
            <a:r>
              <a:rPr lang="zh-CN" altLang="en-US" sz="2800" dirty="0" smtClean="0">
                <a:latin typeface="楷体" panose="02010609060101010101" pitchFamily="49" charset="-122"/>
                <a:ea typeface="楷体" panose="02010609060101010101" pitchFamily="49" charset="-122"/>
              </a:rPr>
              <a:t>类；</a:t>
            </a:r>
            <a:endParaRPr lang="en-US" altLang="zh-CN" sz="2800" dirty="0" smtClean="0">
              <a:latin typeface="楷体" panose="02010609060101010101" pitchFamily="49" charset="-122"/>
              <a:ea typeface="楷体" panose="02010609060101010101" pitchFamily="49" charset="-122"/>
            </a:endParaRPr>
          </a:p>
          <a:p>
            <a:pPr marL="457200" indent="-457200">
              <a:lnSpc>
                <a:spcPct val="120000"/>
              </a:lnSpc>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新</a:t>
            </a:r>
            <a:r>
              <a:rPr lang="zh-CN" altLang="en-US" sz="2800" dirty="0">
                <a:latin typeface="楷体" panose="02010609060101010101" pitchFamily="49" charset="-122"/>
                <a:ea typeface="楷体" panose="02010609060101010101" pitchFamily="49" charset="-122"/>
              </a:rPr>
              <a:t>产生的类称为子</a:t>
            </a:r>
            <a:r>
              <a:rPr lang="zh-CN" altLang="en-US" sz="2800" dirty="0" smtClean="0">
                <a:latin typeface="楷体" panose="02010609060101010101" pitchFamily="49" charset="-122"/>
                <a:ea typeface="楷体" panose="02010609060101010101" pitchFamily="49" charset="-122"/>
              </a:rPr>
              <a:t>类。</a:t>
            </a:r>
            <a:endParaRPr lang="zh-CN" altLang="en-US" sz="2800" dirty="0">
              <a:latin typeface="楷体" panose="02010609060101010101" pitchFamily="49" charset="-122"/>
              <a:ea typeface="楷体" panose="02010609060101010101" pitchFamily="49" charset="-122"/>
            </a:endParaRPr>
          </a:p>
        </p:txBody>
      </p:sp>
      <p:sp>
        <p:nvSpPr>
          <p:cNvPr id="14" name="矩形 13"/>
          <p:cNvSpPr/>
          <p:nvPr/>
        </p:nvSpPr>
        <p:spPr>
          <a:xfrm>
            <a:off x="470559" y="4697018"/>
            <a:ext cx="8288807" cy="105779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子类具备父类的属性和方法，同时，又可以根据需要创建自己的属性和方法。</a:t>
            </a:r>
            <a:endParaRPr lang="en-US" altLang="zh-CN" sz="2800" dirty="0" smtClean="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2906790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子类和父类</a:t>
            </a:r>
            <a:endParaRPr lang="zh-CN" altLang="en-US" dirty="0"/>
          </a:p>
        </p:txBody>
      </p:sp>
      <p:sp>
        <p:nvSpPr>
          <p:cNvPr id="3" name="矩形 2"/>
          <p:cNvSpPr/>
          <p:nvPr/>
        </p:nvSpPr>
        <p:spPr>
          <a:xfrm>
            <a:off x="1225475" y="3001001"/>
            <a:ext cx="6742253" cy="1643527"/>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2800" dirty="0">
                <a:latin typeface="楷体" panose="02010609060101010101" pitchFamily="49" charset="-122"/>
                <a:ea typeface="楷体" panose="02010609060101010101" pitchFamily="49" charset="-122"/>
              </a:rPr>
              <a:t> class </a:t>
            </a:r>
            <a:r>
              <a:rPr lang="zh-CN" altLang="en-US" sz="2800" dirty="0">
                <a:solidFill>
                  <a:srgbClr val="0558FF"/>
                </a:solidFill>
                <a:latin typeface="楷体" panose="02010609060101010101" pitchFamily="49" charset="-122"/>
                <a:ea typeface="楷体" panose="02010609060101010101" pitchFamily="49" charset="-122"/>
              </a:rPr>
              <a:t>子类名  </a:t>
            </a:r>
            <a:r>
              <a:rPr lang="en-US" altLang="zh-CN" sz="2800" dirty="0">
                <a:solidFill>
                  <a:srgbClr val="FF6600"/>
                </a:solidFill>
                <a:latin typeface="楷体" panose="02010609060101010101" pitchFamily="49" charset="-122"/>
                <a:ea typeface="楷体" panose="02010609060101010101" pitchFamily="49" charset="-122"/>
              </a:rPr>
              <a:t>extends  </a:t>
            </a:r>
            <a:r>
              <a:rPr lang="zh-CN" altLang="en-US" sz="2800" dirty="0">
                <a:solidFill>
                  <a:srgbClr val="000099"/>
                </a:solidFill>
                <a:latin typeface="楷体" panose="02010609060101010101" pitchFamily="49" charset="-122"/>
                <a:ea typeface="楷体" panose="02010609060101010101" pitchFamily="49" charset="-122"/>
              </a:rPr>
              <a:t>父类名</a:t>
            </a:r>
            <a:r>
              <a:rPr lang="zh-CN" altLang="en-US" sz="2800" dirty="0">
                <a:latin typeface="楷体" panose="02010609060101010101" pitchFamily="49" charset="-122"/>
                <a:ea typeface="楷体" panose="02010609060101010101" pitchFamily="49" charset="-122"/>
              </a:rPr>
              <a:t> {</a:t>
            </a:r>
          </a:p>
          <a:p>
            <a:pPr>
              <a:lnSpc>
                <a:spcPct val="120000"/>
              </a:lnSpc>
            </a:pPr>
            <a:r>
              <a:rPr lang="zh-CN" altLang="en-US" sz="2800" dirty="0" smtClean="0">
                <a:latin typeface="楷体" panose="02010609060101010101" pitchFamily="49" charset="-122"/>
                <a:ea typeface="楷体" panose="02010609060101010101" pitchFamily="49" charset="-122"/>
              </a:rPr>
              <a:t>                 … </a:t>
            </a:r>
          </a:p>
          <a:p>
            <a:pPr>
              <a:lnSpc>
                <a:spcPct val="120000"/>
              </a:lnSpc>
            </a:pPr>
            <a:r>
              <a:rPr lang="zh-CN" altLang="en-US" sz="2800" dirty="0" smtClean="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 </a:t>
            </a:r>
          </a:p>
        </p:txBody>
      </p:sp>
      <p:sp>
        <p:nvSpPr>
          <p:cNvPr id="5" name="矩形 4"/>
          <p:cNvSpPr/>
          <p:nvPr/>
        </p:nvSpPr>
        <p:spPr>
          <a:xfrm>
            <a:off x="419596" y="1644151"/>
            <a:ext cx="8122520" cy="105779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20000"/>
              </a:lnSpc>
            </a:pPr>
            <a:r>
              <a:rPr lang="zh-CN" altLang="en-US" sz="2800" dirty="0">
                <a:latin typeface="楷体" panose="02010609060101010101" pitchFamily="49" charset="-122"/>
                <a:ea typeface="楷体" panose="02010609060101010101" pitchFamily="49" charset="-122"/>
              </a:rPr>
              <a:t>子类的</a:t>
            </a:r>
            <a:r>
              <a:rPr lang="zh-CN" altLang="en-US" sz="2800" dirty="0" smtClean="0">
                <a:latin typeface="楷体" panose="02010609060101010101" pitchFamily="49" charset="-122"/>
                <a:ea typeface="楷体" panose="02010609060101010101" pitchFamily="49" charset="-122"/>
              </a:rPr>
              <a:t>声明：使用</a:t>
            </a:r>
            <a:r>
              <a:rPr lang="zh-CN" altLang="en-US" sz="2800" dirty="0">
                <a:latin typeface="楷体" panose="02010609060101010101" pitchFamily="49" charset="-122"/>
                <a:ea typeface="楷体" panose="02010609060101010101" pitchFamily="49" charset="-122"/>
              </a:rPr>
              <a:t>关键字</a:t>
            </a:r>
            <a:r>
              <a:rPr lang="en-US" altLang="zh-CN" sz="2800" dirty="0">
                <a:latin typeface="楷体" panose="02010609060101010101" pitchFamily="49" charset="-122"/>
                <a:ea typeface="楷体" panose="02010609060101010101" pitchFamily="49" charset="-122"/>
              </a:rPr>
              <a:t>extends</a:t>
            </a:r>
            <a:r>
              <a:rPr lang="zh-CN" altLang="en-US" sz="2800" dirty="0">
                <a:latin typeface="楷体" panose="02010609060101010101" pitchFamily="49" charset="-122"/>
                <a:ea typeface="楷体" panose="02010609060101010101" pitchFamily="49" charset="-122"/>
              </a:rPr>
              <a:t>来定义一个类的子类,格式如下：</a:t>
            </a:r>
          </a:p>
        </p:txBody>
      </p:sp>
      <p:sp>
        <p:nvSpPr>
          <p:cNvPr id="7" name="矩形 6"/>
          <p:cNvSpPr/>
          <p:nvPr/>
        </p:nvSpPr>
        <p:spPr>
          <a:xfrm>
            <a:off x="1135771" y="4858216"/>
            <a:ext cx="6921661" cy="978729"/>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2400" dirty="0">
                <a:solidFill>
                  <a:srgbClr val="0558FF"/>
                </a:solidFill>
                <a:latin typeface="楷体" panose="02010609060101010101" pitchFamily="49" charset="-122"/>
                <a:ea typeface="楷体" panose="02010609060101010101" pitchFamily="49" charset="-122"/>
              </a:rPr>
              <a:t> </a:t>
            </a:r>
            <a:r>
              <a:rPr lang="zh-CN" altLang="en-US" sz="2400" dirty="0">
                <a:solidFill>
                  <a:srgbClr val="0558FF"/>
                </a:solidFill>
                <a:latin typeface="楷体" panose="02010609060101010101" pitchFamily="49" charset="-122"/>
                <a:ea typeface="楷体" panose="02010609060101010101" pitchFamily="49" charset="-122"/>
              </a:rPr>
              <a:t>例：</a:t>
            </a:r>
            <a:r>
              <a:rPr lang="en-US" altLang="zh-CN" sz="2400" dirty="0">
                <a:solidFill>
                  <a:srgbClr val="0558FF"/>
                </a:solidFill>
                <a:latin typeface="楷体" panose="02010609060101010101" pitchFamily="49" charset="-122"/>
                <a:ea typeface="楷体" panose="02010609060101010101" pitchFamily="49" charset="-122"/>
              </a:rPr>
              <a:t>class Student </a:t>
            </a:r>
            <a:r>
              <a:rPr lang="en-US" altLang="zh-CN" sz="2400" dirty="0">
                <a:solidFill>
                  <a:srgbClr val="FF6600"/>
                </a:solidFill>
                <a:latin typeface="楷体" panose="02010609060101010101" pitchFamily="49" charset="-122"/>
                <a:ea typeface="楷体" panose="02010609060101010101" pitchFamily="49" charset="-122"/>
              </a:rPr>
              <a:t>extends</a:t>
            </a:r>
            <a:r>
              <a:rPr lang="en-US" altLang="zh-CN" sz="2400" dirty="0">
                <a:solidFill>
                  <a:srgbClr val="0558FF"/>
                </a:solidFill>
                <a:latin typeface="楷体" panose="02010609060101010101" pitchFamily="49" charset="-122"/>
                <a:ea typeface="楷体" panose="02010609060101010101" pitchFamily="49" charset="-122"/>
              </a:rPr>
              <a:t> People {</a:t>
            </a:r>
          </a:p>
          <a:p>
            <a:pPr>
              <a:lnSpc>
                <a:spcPct val="120000"/>
              </a:lnSpc>
            </a:pPr>
            <a:r>
              <a:rPr lang="en-US" altLang="zh-CN" sz="2400" dirty="0">
                <a:solidFill>
                  <a:srgbClr val="0558FF"/>
                </a:solidFill>
                <a:latin typeface="楷体" panose="02010609060101010101" pitchFamily="49" charset="-122"/>
                <a:ea typeface="楷体" panose="02010609060101010101" pitchFamily="49" charset="-122"/>
              </a:rPr>
              <a:t>                … </a:t>
            </a:r>
            <a:r>
              <a:rPr lang="en-US" altLang="zh-CN" sz="2400" dirty="0" smtClean="0">
                <a:solidFill>
                  <a:srgbClr val="0558FF"/>
                </a:solidFill>
                <a:latin typeface="楷体" panose="02010609060101010101" pitchFamily="49" charset="-122"/>
                <a:ea typeface="楷体" panose="02010609060101010101" pitchFamily="49" charset="-122"/>
              </a:rPr>
              <a:t>}</a:t>
            </a:r>
          </a:p>
        </p:txBody>
      </p:sp>
    </p:spTree>
    <p:extLst>
      <p:ext uri="{BB962C8B-B14F-4D97-AF65-F5344CB8AC3E}">
        <p14:creationId xmlns="" xmlns:p14="http://schemas.microsoft.com/office/powerpoint/2010/main" val="262668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子类和父类</a:t>
            </a:r>
            <a:endParaRPr lang="zh-CN" altLang="en-US" dirty="0"/>
          </a:p>
        </p:txBody>
      </p:sp>
      <p:sp>
        <p:nvSpPr>
          <p:cNvPr id="14" name="矩形 13"/>
          <p:cNvSpPr/>
          <p:nvPr/>
        </p:nvSpPr>
        <p:spPr>
          <a:xfrm>
            <a:off x="273789" y="1525549"/>
            <a:ext cx="8288807" cy="1643527"/>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单继承：</a:t>
            </a: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不支持多重继承，即一个子类只能有一个父类。（</a:t>
            </a:r>
            <a:r>
              <a:rPr lang="en-US" altLang="zh-CN" sz="2800" dirty="0">
                <a:latin typeface="楷体" panose="02010609060101010101" pitchFamily="49" charset="-122"/>
                <a:ea typeface="楷体" panose="02010609060101010101" pitchFamily="49" charset="-122"/>
              </a:rPr>
              <a:t>extends </a:t>
            </a:r>
            <a:r>
              <a:rPr lang="zh-CN" altLang="en-US" sz="2800" dirty="0">
                <a:latin typeface="楷体" panose="02010609060101010101" pitchFamily="49" charset="-122"/>
                <a:ea typeface="楷体" panose="02010609060101010101" pitchFamily="49" charset="-122"/>
              </a:rPr>
              <a:t>关键字后面只能有一个类名）</a:t>
            </a:r>
            <a:endParaRPr lang="en-US" altLang="zh-CN" sz="2800" dirty="0" smtClean="0">
              <a:latin typeface="楷体" panose="02010609060101010101" pitchFamily="49" charset="-122"/>
              <a:ea typeface="楷体" panose="02010609060101010101" pitchFamily="49" charset="-122"/>
            </a:endParaRPr>
          </a:p>
        </p:txBody>
      </p:sp>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62666" y="3430629"/>
            <a:ext cx="6484937" cy="25431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88646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1. </a:t>
            </a:r>
            <a:r>
              <a:rPr lang="zh-CN" altLang="en-US" dirty="0" smtClean="0"/>
              <a:t>子类和父类</a:t>
            </a:r>
            <a:endParaRPr lang="zh-CN" altLang="en-US" dirty="0"/>
          </a:p>
        </p:txBody>
      </p:sp>
      <p:sp>
        <p:nvSpPr>
          <p:cNvPr id="14" name="矩形 13"/>
          <p:cNvSpPr/>
          <p:nvPr/>
        </p:nvSpPr>
        <p:spPr>
          <a:xfrm>
            <a:off x="389539" y="1615840"/>
            <a:ext cx="8430370" cy="3126049"/>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如果定义一个 </a:t>
            </a:r>
            <a:r>
              <a:rPr lang="en-US" altLang="zh-CN" sz="2800" dirty="0" smtClean="0">
                <a:latin typeface="楷体" panose="02010609060101010101" pitchFamily="49" charset="-122"/>
                <a:ea typeface="楷体" panose="02010609060101010101" pitchFamily="49" charset="-122"/>
              </a:rPr>
              <a:t>Java</a:t>
            </a:r>
            <a:r>
              <a:rPr lang="zh-CN" altLang="en-US" sz="2800" dirty="0" smtClean="0">
                <a:latin typeface="楷体" panose="02010609060101010101" pitchFamily="49" charset="-122"/>
                <a:ea typeface="楷体" panose="02010609060101010101" pitchFamily="49" charset="-122"/>
              </a:rPr>
              <a:t>类时</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并未显式指定这个类的直接父类，则这个类默认继承</a:t>
            </a:r>
            <a:r>
              <a:rPr lang="en-US" altLang="zh-CN" sz="2800" dirty="0" err="1" smtClean="0">
                <a:latin typeface="楷体" panose="02010609060101010101" pitchFamily="49" charset="-122"/>
                <a:ea typeface="楷体" panose="02010609060101010101" pitchFamily="49" charset="-122"/>
              </a:rPr>
              <a:t>java.lang.Object</a:t>
            </a:r>
            <a:r>
              <a:rPr lang="zh-CN" altLang="en-US" sz="2800" dirty="0" smtClean="0">
                <a:latin typeface="楷体" panose="02010609060101010101" pitchFamily="49" charset="-122"/>
                <a:ea typeface="楷体" panose="02010609060101010101" pitchFamily="49" charset="-122"/>
              </a:rPr>
              <a:t>类。因此，</a:t>
            </a:r>
            <a:r>
              <a:rPr lang="en-US" altLang="zh-CN" sz="2800" dirty="0" err="1" smtClean="0">
                <a:latin typeface="楷体" panose="02010609060101010101" pitchFamily="49" charset="-122"/>
                <a:ea typeface="楷体" panose="02010609060101010101" pitchFamily="49" charset="-122"/>
              </a:rPr>
              <a:t>java.lang.Object</a:t>
            </a:r>
            <a:r>
              <a:rPr lang="zh-CN" altLang="en-US" sz="2800" dirty="0" smtClean="0">
                <a:latin typeface="楷体" panose="02010609060101010101" pitchFamily="49" charset="-122"/>
                <a:ea typeface="楷体" panose="02010609060101010101" pitchFamily="49" charset="-122"/>
              </a:rPr>
              <a:t>类是所有类的父类，要么是其直接父类，要么是其间接父类。</a:t>
            </a:r>
            <a:endParaRPr lang="en-US" altLang="zh-CN" sz="2800" dirty="0" smtClean="0">
              <a:latin typeface="楷体" panose="02010609060101010101" pitchFamily="49" charset="-122"/>
              <a:ea typeface="楷体" panose="02010609060101010101" pitchFamily="49" charset="-122"/>
            </a:endParaRPr>
          </a:p>
          <a:p>
            <a:pPr indent="457200">
              <a:lnSpc>
                <a:spcPct val="120000"/>
              </a:lnSpc>
            </a:pPr>
            <a:r>
              <a:rPr lang="zh-CN" altLang="en-US" sz="2800" dirty="0" smtClean="0">
                <a:latin typeface="楷体" panose="02010609060101010101" pitchFamily="49" charset="-122"/>
                <a:ea typeface="楷体" panose="02010609060101010101" pitchFamily="49" charset="-122"/>
              </a:rPr>
              <a:t>因此所有的 </a:t>
            </a:r>
            <a:r>
              <a:rPr lang="en-US" altLang="zh-CN" sz="2800" dirty="0" smtClean="0">
                <a:latin typeface="楷体" panose="02010609060101010101" pitchFamily="49" charset="-122"/>
                <a:ea typeface="楷体" panose="02010609060101010101" pitchFamily="49" charset="-122"/>
              </a:rPr>
              <a:t>Java </a:t>
            </a:r>
            <a:r>
              <a:rPr lang="zh-CN" altLang="en-US" sz="2800" dirty="0" smtClean="0">
                <a:latin typeface="楷体" panose="02010609060101010101" pitchFamily="49" charset="-122"/>
                <a:ea typeface="楷体" panose="02010609060101010101" pitchFamily="49" charset="-122"/>
              </a:rPr>
              <a:t>对象都可调</a:t>
            </a:r>
            <a:r>
              <a:rPr lang="en-US" altLang="zh-CN" sz="2800" dirty="0" err="1" smtClean="0">
                <a:latin typeface="楷体" panose="02010609060101010101" pitchFamily="49" charset="-122"/>
                <a:ea typeface="楷体" panose="02010609060101010101" pitchFamily="49" charset="-122"/>
              </a:rPr>
              <a:t>java.lang.Object</a:t>
            </a: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类所定义的实例方法。</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913362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1.</a:t>
            </a:r>
            <a:r>
              <a:rPr lang="zh-CN" altLang="en-US" dirty="0" smtClean="0"/>
              <a:t> 子类的继承性</a:t>
            </a:r>
            <a:endParaRPr lang="zh-CN" altLang="en-US" dirty="0"/>
          </a:p>
        </p:txBody>
      </p:sp>
      <p:sp>
        <p:nvSpPr>
          <p:cNvPr id="6" name="矩形 5"/>
          <p:cNvSpPr/>
          <p:nvPr/>
        </p:nvSpPr>
        <p:spPr>
          <a:xfrm>
            <a:off x="419596" y="1563973"/>
            <a:ext cx="8354013" cy="523220"/>
          </a:xfrm>
          <a:prstGeom prst="rect">
            <a:avLst/>
          </a:prstGeom>
        </p:spPr>
        <p:txBody>
          <a:bodyPr wrap="square">
            <a:spAutoFit/>
          </a:bodyPr>
          <a:lstStyle/>
          <a:p>
            <a:pPr marL="342900" indent="-342900">
              <a:buFont typeface="Wingdings" panose="05000000000000000000" pitchFamily="2" charset="2"/>
              <a:buChar char="Ø"/>
            </a:pP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、子类继承的定义</a:t>
            </a:r>
            <a:endParaRPr lang="en-US" altLang="zh-CN" sz="2800" dirty="0">
              <a:latin typeface="楷体" panose="02010609060101010101" pitchFamily="49" charset="-122"/>
              <a:ea typeface="楷体" panose="02010609060101010101" pitchFamily="49" charset="-122"/>
            </a:endParaRPr>
          </a:p>
        </p:txBody>
      </p:sp>
      <p:sp>
        <p:nvSpPr>
          <p:cNvPr id="5" name="矩形 4"/>
          <p:cNvSpPr/>
          <p:nvPr/>
        </p:nvSpPr>
        <p:spPr>
          <a:xfrm>
            <a:off x="419596" y="2234476"/>
            <a:ext cx="8122520" cy="1643527"/>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所谓子类继承父类是指：子类可以直接操作父类的成员变量和方法。但是，子类不继承父类的构造方法。</a:t>
            </a:r>
            <a:endParaRPr lang="zh-CN" altLang="en-US" sz="2800" dirty="0">
              <a:latin typeface="楷体" panose="02010609060101010101" pitchFamily="49" charset="-122"/>
              <a:ea typeface="楷体" panose="02010609060101010101" pitchFamily="49" charset="-122"/>
            </a:endParaRPr>
          </a:p>
        </p:txBody>
      </p:sp>
      <p:sp>
        <p:nvSpPr>
          <p:cNvPr id="7" name="矩形 6"/>
          <p:cNvSpPr/>
          <p:nvPr/>
        </p:nvSpPr>
        <p:spPr>
          <a:xfrm>
            <a:off x="535342" y="4099928"/>
            <a:ext cx="8122520" cy="1643527"/>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20000"/>
              </a:lnSpc>
            </a:pPr>
            <a:r>
              <a:rPr lang="zh-CN" altLang="en-US" sz="2800" dirty="0" smtClean="0">
                <a:latin typeface="楷体" panose="02010609060101010101" pitchFamily="49" charset="-122"/>
                <a:ea typeface="楷体" panose="02010609060101010101" pitchFamily="49" charset="-122"/>
              </a:rPr>
              <a:t>继承的权限：</a:t>
            </a:r>
            <a:endParaRPr lang="en-US" altLang="zh-CN" sz="2800" dirty="0" smtClean="0">
              <a:latin typeface="楷体" panose="02010609060101010101" pitchFamily="49" charset="-122"/>
              <a:ea typeface="楷体" panose="02010609060101010101" pitchFamily="49" charset="-122"/>
            </a:endParaRPr>
          </a:p>
          <a:p>
            <a:pPr marL="1371600" lvl="2" indent="-457200">
              <a:lnSpc>
                <a:spcPct val="120000"/>
              </a:lnSpc>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在同一个包当中的继承权限</a:t>
            </a:r>
            <a:endParaRPr lang="en-US" altLang="zh-CN" sz="2800" dirty="0" smtClean="0">
              <a:latin typeface="楷体" panose="02010609060101010101" pitchFamily="49" charset="-122"/>
              <a:ea typeface="楷体" panose="02010609060101010101" pitchFamily="49" charset="-122"/>
            </a:endParaRPr>
          </a:p>
          <a:p>
            <a:pPr marL="1371600" lvl="2" indent="-457200">
              <a:lnSpc>
                <a:spcPct val="120000"/>
              </a:lnSpc>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在不同的包当中的继承权限</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1931552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523482"/>
            <a:ext cx="9144000" cy="704126"/>
          </a:xfrm>
        </p:spPr>
        <p:txBody>
          <a:bodyPr/>
          <a:lstStyle/>
          <a:p>
            <a:pPr algn="ctr"/>
            <a:r>
              <a:rPr lang="en-US" altLang="zh-CN" dirty="0"/>
              <a:t> </a:t>
            </a:r>
            <a:r>
              <a:rPr lang="en-US" altLang="zh-CN" dirty="0" smtClean="0"/>
              <a:t>1.</a:t>
            </a:r>
            <a:r>
              <a:rPr lang="zh-CN" altLang="en-US" dirty="0" smtClean="0"/>
              <a:t> 子类的继承性</a:t>
            </a:r>
            <a:endParaRPr lang="zh-CN" altLang="en-US" dirty="0"/>
          </a:p>
        </p:txBody>
      </p:sp>
      <p:sp>
        <p:nvSpPr>
          <p:cNvPr id="8" name="矩形 7"/>
          <p:cNvSpPr/>
          <p:nvPr/>
        </p:nvSpPr>
        <p:spPr>
          <a:xfrm>
            <a:off x="280699" y="1542839"/>
            <a:ext cx="7685588" cy="523220"/>
          </a:xfrm>
          <a:prstGeom prst="rect">
            <a:avLst/>
          </a:prstGeom>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1</a:t>
            </a:r>
            <a:r>
              <a:rPr lang="zh-CN" altLang="en-US" sz="2800" dirty="0" smtClean="0">
                <a:latin typeface="楷体" panose="02010609060101010101" pitchFamily="49" charset="-122"/>
                <a:ea typeface="楷体" panose="02010609060101010101" pitchFamily="49" charset="-122"/>
              </a:rPr>
              <a:t>）子类和父类在同一包中</a:t>
            </a:r>
            <a:endParaRPr lang="en-US" altLang="zh-CN" sz="2800" dirty="0">
              <a:latin typeface="楷体" panose="02010609060101010101" pitchFamily="49" charset="-122"/>
              <a:ea typeface="楷体" panose="02010609060101010101" pitchFamily="49" charset="-122"/>
            </a:endParaRPr>
          </a:p>
        </p:txBody>
      </p:sp>
      <p:sp>
        <p:nvSpPr>
          <p:cNvPr id="9" name="矩形 8"/>
          <p:cNvSpPr/>
          <p:nvPr/>
        </p:nvSpPr>
        <p:spPr>
          <a:xfrm>
            <a:off x="386310" y="2201673"/>
            <a:ext cx="8248402" cy="1421928"/>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20000"/>
              </a:lnSpc>
            </a:pPr>
            <a:r>
              <a:rPr lang="zh-CN" altLang="en-US" sz="2400" dirty="0">
                <a:latin typeface="楷体" panose="02010609060101010101" pitchFamily="49" charset="-122"/>
                <a:ea typeface="楷体" panose="02010609060101010101" pitchFamily="49" charset="-122"/>
              </a:rPr>
              <a:t>子类继承父类中不是</a:t>
            </a:r>
            <a:r>
              <a:rPr lang="en-US" altLang="zh-CN" sz="2400" dirty="0">
                <a:latin typeface="楷体" panose="02010609060101010101" pitchFamily="49" charset="-122"/>
                <a:ea typeface="楷体" panose="02010609060101010101" pitchFamily="49" charset="-122"/>
              </a:rPr>
              <a:t>private</a:t>
            </a:r>
            <a:r>
              <a:rPr lang="zh-CN" altLang="en-US" sz="2400" dirty="0">
                <a:latin typeface="楷体" panose="02010609060101010101" pitchFamily="49" charset="-122"/>
                <a:ea typeface="楷体" panose="02010609060101010101" pitchFamily="49" charset="-122"/>
              </a:rPr>
              <a:t>的成员变量作为自己的成员变量，继承不是</a:t>
            </a:r>
            <a:r>
              <a:rPr lang="en-US" altLang="zh-CN" sz="2400" dirty="0">
                <a:latin typeface="楷体" panose="02010609060101010101" pitchFamily="49" charset="-122"/>
                <a:ea typeface="楷体" panose="02010609060101010101" pitchFamily="49" charset="-122"/>
              </a:rPr>
              <a:t>private</a:t>
            </a:r>
            <a:r>
              <a:rPr lang="zh-CN" altLang="en-US" sz="2400" dirty="0">
                <a:latin typeface="楷体" panose="02010609060101010101" pitchFamily="49" charset="-122"/>
                <a:ea typeface="楷体" panose="02010609060101010101" pitchFamily="49" charset="-122"/>
              </a:rPr>
              <a:t>的方法作为自己的方法，继承的成员变量或方法的访问权限保持不变。</a:t>
            </a:r>
          </a:p>
        </p:txBody>
      </p:sp>
      <p:sp>
        <p:nvSpPr>
          <p:cNvPr id="10" name="矩形 9"/>
          <p:cNvSpPr/>
          <p:nvPr/>
        </p:nvSpPr>
        <p:spPr>
          <a:xfrm>
            <a:off x="280699" y="3778682"/>
            <a:ext cx="7685588" cy="523220"/>
          </a:xfrm>
          <a:prstGeom prst="rect">
            <a:avLst/>
          </a:prstGeom>
        </p:spPr>
        <p:txBody>
          <a:bodyPr wrap="square">
            <a:spAutoFit/>
          </a:bodyPr>
          <a:lstStyle/>
          <a:p>
            <a:pPr marL="457200" indent="-457200">
              <a:buFont typeface="Wingdings" panose="05000000000000000000" pitchFamily="2" charset="2"/>
              <a:buChar char="l"/>
            </a:pP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2</a:t>
            </a:r>
            <a:r>
              <a:rPr lang="zh-CN" altLang="en-US" sz="2800" dirty="0" smtClean="0">
                <a:latin typeface="楷体" panose="02010609060101010101" pitchFamily="49" charset="-122"/>
                <a:ea typeface="楷体" panose="02010609060101010101" pitchFamily="49" charset="-122"/>
              </a:rPr>
              <a:t>）子类和父类不在同一包中</a:t>
            </a:r>
            <a:endParaRPr lang="en-US" altLang="zh-CN" sz="2800" dirty="0">
              <a:latin typeface="楷体" panose="02010609060101010101" pitchFamily="49" charset="-122"/>
              <a:ea typeface="楷体" panose="02010609060101010101" pitchFamily="49" charset="-122"/>
            </a:endParaRPr>
          </a:p>
        </p:txBody>
      </p:sp>
      <p:sp>
        <p:nvSpPr>
          <p:cNvPr id="2" name="矩形 1"/>
          <p:cNvSpPr/>
          <p:nvPr/>
        </p:nvSpPr>
        <p:spPr>
          <a:xfrm>
            <a:off x="386310" y="4473234"/>
            <a:ext cx="8374284" cy="1421928"/>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20000"/>
              </a:lnSpc>
            </a:pPr>
            <a:r>
              <a:rPr lang="zh-CN" altLang="zh-CN" sz="2400" dirty="0">
                <a:latin typeface="楷体" panose="02010609060101010101" pitchFamily="49" charset="-122"/>
                <a:ea typeface="楷体" panose="02010609060101010101" pitchFamily="49" charset="-122"/>
              </a:rPr>
              <a:t>子类继承父类的</a:t>
            </a:r>
            <a:r>
              <a:rPr lang="en-US" altLang="zh-CN" sz="2400" dirty="0">
                <a:latin typeface="楷体" panose="02010609060101010101" pitchFamily="49" charset="-122"/>
                <a:ea typeface="楷体" panose="02010609060101010101" pitchFamily="49" charset="-122"/>
              </a:rPr>
              <a:t>protected</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public</a:t>
            </a:r>
            <a:r>
              <a:rPr lang="zh-CN" altLang="zh-CN" sz="2400" dirty="0">
                <a:latin typeface="楷体" panose="02010609060101010101" pitchFamily="49" charset="-122"/>
                <a:ea typeface="楷体" panose="02010609060101010101" pitchFamily="49" charset="-122"/>
              </a:rPr>
              <a:t>成员变量做为子类的成员变量，继承父类的</a:t>
            </a:r>
            <a:r>
              <a:rPr lang="en-US" altLang="zh-CN" sz="2400" dirty="0">
                <a:latin typeface="楷体" panose="02010609060101010101" pitchFamily="49" charset="-122"/>
                <a:ea typeface="楷体" panose="02010609060101010101" pitchFamily="49" charset="-122"/>
              </a:rPr>
              <a:t>protected</a:t>
            </a:r>
            <a:r>
              <a:rPr lang="zh-CN" alt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public</a:t>
            </a:r>
            <a:r>
              <a:rPr lang="zh-CN" altLang="zh-CN" sz="2400" dirty="0">
                <a:latin typeface="楷体" panose="02010609060101010101" pitchFamily="49" charset="-122"/>
                <a:ea typeface="楷体" panose="02010609060101010101" pitchFamily="49" charset="-122"/>
              </a:rPr>
              <a:t>方法为子类的方法，继承的成员或方法的访问权限保持不变。</a:t>
            </a:r>
          </a:p>
        </p:txBody>
      </p:sp>
    </p:spTree>
    <p:extLst>
      <p:ext uri="{BB962C8B-B14F-4D97-AF65-F5344CB8AC3E}">
        <p14:creationId xmlns="" xmlns:p14="http://schemas.microsoft.com/office/powerpoint/2010/main" val="1936740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rainsdrops_II">
  <a:themeElements>
    <a:clrScheme name="绿色">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fontScheme name="rainsdrops_I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ainsdrops_II 1">
        <a:dk1>
          <a:srgbClr val="142328"/>
        </a:dk1>
        <a:lt1>
          <a:srgbClr val="FFFFFF"/>
        </a:lt1>
        <a:dk2>
          <a:srgbClr val="38629A"/>
        </a:dk2>
        <a:lt2>
          <a:srgbClr val="1E3750"/>
        </a:lt2>
        <a:accent1>
          <a:srgbClr val="8EB7FD"/>
        </a:accent1>
        <a:accent2>
          <a:srgbClr val="F9DDF9"/>
        </a:accent2>
        <a:accent3>
          <a:srgbClr val="FFFFFF"/>
        </a:accent3>
        <a:accent4>
          <a:srgbClr val="0F1C21"/>
        </a:accent4>
        <a:accent5>
          <a:srgbClr val="C6D8FE"/>
        </a:accent5>
        <a:accent6>
          <a:srgbClr val="E2C8E2"/>
        </a:accent6>
        <a:hlink>
          <a:srgbClr val="B6D5F4"/>
        </a:hlink>
        <a:folHlink>
          <a:srgbClr val="DAE4F2"/>
        </a:folHlink>
      </a:clrScheme>
      <a:clrMap bg1="lt1" tx1="dk1" bg2="lt2" tx2="dk2" accent1="accent1" accent2="accent2" accent3="accent3" accent4="accent4" accent5="accent5" accent6="accent6" hlink="hlink" folHlink="folHlink"/>
    </a:extraClrScheme>
    <a:extraClrScheme>
      <a:clrScheme name="rainsdrops_II 2">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clrMap bg1="lt1" tx1="dk1" bg2="lt2" tx2="dk2" accent1="accent1" accent2="accent2" accent3="accent3" accent4="accent4" accent5="accent5" accent6="accent6" hlink="hlink" folHlink="folHlink"/>
    </a:extraClrScheme>
    <a:extraClrScheme>
      <a:clrScheme name="rainsdrops_II 3">
        <a:dk1>
          <a:srgbClr val="0B1F27"/>
        </a:dk1>
        <a:lt1>
          <a:srgbClr val="FFFFFF"/>
        </a:lt1>
        <a:dk2>
          <a:srgbClr val="266984"/>
        </a:dk2>
        <a:lt2>
          <a:srgbClr val="1B4A5D"/>
        </a:lt2>
        <a:accent1>
          <a:srgbClr val="389BC2"/>
        </a:accent1>
        <a:accent2>
          <a:srgbClr val="D7D7D7"/>
        </a:accent2>
        <a:accent3>
          <a:srgbClr val="FFFFFF"/>
        </a:accent3>
        <a:accent4>
          <a:srgbClr val="081920"/>
        </a:accent4>
        <a:accent5>
          <a:srgbClr val="AECBDD"/>
        </a:accent5>
        <a:accent6>
          <a:srgbClr val="C3C3C3"/>
        </a:accent6>
        <a:hlink>
          <a:srgbClr val="9ACDE2"/>
        </a:hlink>
        <a:folHlink>
          <a:srgbClr val="C9E4EF"/>
        </a:folHlink>
      </a:clrScheme>
      <a:clrMap bg1="lt1" tx1="dk1" bg2="lt2" tx2="dk2" accent1="accent1" accent2="accent2" accent3="accent3" accent4="accent4" accent5="accent5" accent6="accent6" hlink="hlink" folHlink="folHlink"/>
    </a:extraClrScheme>
    <a:extraClrScheme>
      <a:clrScheme name="rainsdrops_II 4">
        <a:dk1>
          <a:srgbClr val="39340D"/>
        </a:dk1>
        <a:lt1>
          <a:srgbClr val="FFFFFF"/>
        </a:lt1>
        <a:dk2>
          <a:srgbClr val="808000"/>
        </a:dk2>
        <a:lt2>
          <a:srgbClr val="6A6018"/>
        </a:lt2>
        <a:accent1>
          <a:srgbClr val="AD9E2F"/>
        </a:accent1>
        <a:accent2>
          <a:srgbClr val="A6E0B4"/>
        </a:accent2>
        <a:accent3>
          <a:srgbClr val="FFFFFF"/>
        </a:accent3>
        <a:accent4>
          <a:srgbClr val="2F2B09"/>
        </a:accent4>
        <a:accent5>
          <a:srgbClr val="D3CCAD"/>
        </a:accent5>
        <a:accent6>
          <a:srgbClr val="96CBA3"/>
        </a:accent6>
        <a:hlink>
          <a:srgbClr val="DBCF79"/>
        </a:hlink>
        <a:folHlink>
          <a:srgbClr val="ECE6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rainsdrops_II</Template>
  <TotalTime>15150</TotalTime>
  <Words>2881</Words>
  <Application>Microsoft Office PowerPoint</Application>
  <PresentationFormat>全屏显示(4:3)</PresentationFormat>
  <Paragraphs>267</Paragraphs>
  <Slides>37</Slides>
  <Notes>37</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rainsdrops_II</vt:lpstr>
      <vt:lpstr>幻灯片 1</vt:lpstr>
      <vt:lpstr>课程要求</vt:lpstr>
      <vt:lpstr>幻灯片 3</vt:lpstr>
      <vt:lpstr> 1. 子类和父类</vt:lpstr>
      <vt:lpstr> 1. 子类和父类</vt:lpstr>
      <vt:lpstr> 1. 子类和父类</vt:lpstr>
      <vt:lpstr> 1. 子类和父类</vt:lpstr>
      <vt:lpstr> 1. 子类的继承性</vt:lpstr>
      <vt:lpstr> 1. 子类的继承性</vt:lpstr>
      <vt:lpstr> 1. 子类的继承性</vt:lpstr>
      <vt:lpstr> 1. 子类的继承性</vt:lpstr>
      <vt:lpstr> 1. 子类的继承性</vt:lpstr>
      <vt:lpstr> 1. 子类的继承性</vt:lpstr>
      <vt:lpstr>幻灯片 14</vt:lpstr>
      <vt:lpstr> 2. 子类对父类的扩展</vt:lpstr>
      <vt:lpstr> 2. 子类对父类的扩展</vt:lpstr>
      <vt:lpstr> 2. 子类对父类的扩展</vt:lpstr>
      <vt:lpstr> 2. 子类对父类的扩展</vt:lpstr>
      <vt:lpstr> 2. 子类对父类的扩展</vt:lpstr>
      <vt:lpstr> 2. 子类对父类的扩展</vt:lpstr>
      <vt:lpstr> 2. 子类对父类的扩展</vt:lpstr>
      <vt:lpstr>幻灯片 22</vt:lpstr>
      <vt:lpstr> 3. super关键字</vt:lpstr>
      <vt:lpstr> 3. super关键字</vt:lpstr>
      <vt:lpstr> 3. super关键字</vt:lpstr>
      <vt:lpstr> 3. super关键字</vt:lpstr>
      <vt:lpstr> 3. super关键字</vt:lpstr>
      <vt:lpstr> 3. super关键字</vt:lpstr>
      <vt:lpstr> 3. super关键字</vt:lpstr>
      <vt:lpstr> 3. super关键字</vt:lpstr>
      <vt:lpstr>幻灯片 31</vt:lpstr>
      <vt:lpstr> 4. final关键字</vt:lpstr>
      <vt:lpstr> 4. final关键字</vt:lpstr>
      <vt:lpstr> 4. final关键字</vt:lpstr>
      <vt:lpstr> 4. final关键字</vt:lpstr>
      <vt:lpstr> 4. final关键字</vt:lpstr>
      <vt:lpstr>课程小结</vt:lpstr>
    </vt:vector>
  </TitlesOfParts>
  <Company>sdibt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讲课</dc:title>
  <dc:creator>葛诗煜</dc:creator>
  <cp:lastModifiedBy>Administrator</cp:lastModifiedBy>
  <cp:revision>1052</cp:revision>
  <dcterms:created xsi:type="dcterms:W3CDTF">2010-02-01T09:14:32Z</dcterms:created>
  <dcterms:modified xsi:type="dcterms:W3CDTF">2021-09-25T10:34:25Z</dcterms:modified>
</cp:coreProperties>
</file>