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50"/>
  </p:notesMasterIdLst>
  <p:handoutMasterIdLst>
    <p:handoutMasterId r:id="rId51"/>
  </p:handoutMasterIdLst>
  <p:sldIdLst>
    <p:sldId id="353" r:id="rId2"/>
    <p:sldId id="366" r:id="rId3"/>
    <p:sldId id="367" r:id="rId4"/>
    <p:sldId id="380" r:id="rId5"/>
    <p:sldId id="454" r:id="rId6"/>
    <p:sldId id="500" r:id="rId7"/>
    <p:sldId id="455" r:id="rId8"/>
    <p:sldId id="456" r:id="rId9"/>
    <p:sldId id="457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78" r:id="rId18"/>
    <p:sldId id="499" r:id="rId19"/>
    <p:sldId id="484" r:id="rId20"/>
    <p:sldId id="468" r:id="rId21"/>
    <p:sldId id="469" r:id="rId22"/>
    <p:sldId id="471" r:id="rId23"/>
    <p:sldId id="470" r:id="rId24"/>
    <p:sldId id="472" r:id="rId25"/>
    <p:sldId id="485" r:id="rId26"/>
    <p:sldId id="487" r:id="rId27"/>
    <p:sldId id="474" r:id="rId28"/>
    <p:sldId id="475" r:id="rId29"/>
    <p:sldId id="476" r:id="rId30"/>
    <p:sldId id="477" r:id="rId31"/>
    <p:sldId id="486" r:id="rId32"/>
    <p:sldId id="488" r:id="rId33"/>
    <p:sldId id="489" r:id="rId34"/>
    <p:sldId id="490" r:id="rId35"/>
    <p:sldId id="491" r:id="rId36"/>
    <p:sldId id="479" r:id="rId37"/>
    <p:sldId id="480" r:id="rId38"/>
    <p:sldId id="483" r:id="rId39"/>
    <p:sldId id="481" r:id="rId40"/>
    <p:sldId id="482" r:id="rId41"/>
    <p:sldId id="492" r:id="rId42"/>
    <p:sldId id="493" r:id="rId43"/>
    <p:sldId id="416" r:id="rId44"/>
    <p:sldId id="494" r:id="rId45"/>
    <p:sldId id="495" r:id="rId46"/>
    <p:sldId id="496" r:id="rId47"/>
    <p:sldId id="497" r:id="rId48"/>
    <p:sldId id="498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FF6600"/>
    <a:srgbClr val="0558FF"/>
    <a:srgbClr val="0000FF"/>
    <a:srgbClr val="000099"/>
    <a:srgbClr val="9FDAFF"/>
    <a:srgbClr val="CCECFF"/>
    <a:srgbClr val="00FF0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3221" autoAdjust="0"/>
  </p:normalViewPr>
  <p:slideViewPr>
    <p:cSldViewPr snapToGrid="0">
      <p:cViewPr>
        <p:scale>
          <a:sx n="66" d="100"/>
          <a:sy n="66" d="100"/>
        </p:scale>
        <p:origin x="-2934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97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503F888B-E886-4B7C-B9EB-91DABCAB75FB}" type="datetimeFigureOut">
              <a:rPr lang="zh-CN" altLang="en-US"/>
              <a:pPr>
                <a:defRPr/>
              </a:pPr>
              <a:t>2021-9-5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DC36057A-7C1E-4E85-842E-9E2D9633AD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8198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fld id="{60A33E64-031E-41EB-AA6F-4FC7D55586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61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68989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68989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讲一下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1200" smtClean="0">
                <a:latin typeface="楷体" panose="02010609060101010101" pitchFamily="49" charset="-122"/>
                <a:ea typeface="楷体" panose="02010609060101010101" pitchFamily="49" charset="-122"/>
              </a:rPr>
              <a:t>数据类型</a:t>
            </a: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68989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6898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689896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689896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private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：可以应用于类、方法或字段（类中声明的变量），只能在声明的类内部中引用这些类、方法或字段，在外部或者对于子类而言是不可见的，类的默认访问范围是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package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访问，除非存在特殊的访问控制修饰符。可以从一个包中的任何类访问类成员。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protected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：应用于类、方法或字段（类中声明的变量），可以在声明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protected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类、方法或字段的类、同一个包中的其他任何类以及任何子类（无论子类是在哪个包中声明的）中引用这些类、方法或字段。所有类成员的默认访问范围都是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package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访问，也就是说，除非存在特定的访问控制修饰符，否则可以从同一个包中的任何类访问类成员。当前类、同包、非同包的子类。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public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：应用于类、方法或字段（在类中声明的变量）的访问控制修饰符。 可能只会在其他任何类或包中引用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public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类、方法或字段。所有类成员的默认访问范围都是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package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访问，也就是说，除非存在特定的访问控制修饰符，否则，可以从同一个包中的任何类访问类成员。所有类均可访问。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定义类、接口、抽象类和实现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接口、继承类的关键字、实例化对象（共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个）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：用来声明新的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类，该类是相关变量和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或方法的集合。类是面向对象的程序设计方法的基本构造单位。类通常代表某种实际实体，如几何形状或人。类是对象的模板。每个对象都是类的一个实例。要使用类，通常使用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操作符将类的对象实例化，然后调用类的方法来访问类的功能。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interface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：用来声明新的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接口，接口是方法的集合。接口是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语言的一项强大功能。任何类都可声明它实现一个或多个接口，这意味着它实现了在这些接口中所定义的所有方法。 实现了接口的任何类都必须提供在该接口中的所有方法的实现。一个类可以实现多个接口。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abstract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：可以修改类或方法。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abstract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类可以扩展（增加子类），但不能直接实例化。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abstract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方法不在声明它的类中实现，但必须在某个子类中重写。采用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abstract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方法的类本来就是抽象类，并且必须声明为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abstract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implements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声明中使用，以指示所声明的类提供了在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implements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关键字后面的名称所指定的接口中所声明的所有方法的实现。类必须提供在接口中所声明的所有方法的实现。一个类可以实现多个接口。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extends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：用在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或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interface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声明中，用于指示所声明的类或接口是其名称后跟有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extends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关键字的类或接口的子类。子类继承父类的所有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public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protected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变量和方法。 子类可以重写父类的任何非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final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方法。一个类只能扩展一个其他类。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：用于创建类的新实例。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关键字后面的参数必须是类名，并且类名的后面必须是一组构造方法参数（必须带括号）。 参数集合必须与类的构造方法的签名匹配。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左侧的变量的类型必须与要实例化的类或接口具有赋值兼容关系。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85800" y="1447800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0200" y="22098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E292C3D3-743E-46D5-9465-689DC0D8C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9" name="Picture 9" descr="index_r3_c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805376"/>
            <a:ext cx="9144000" cy="105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571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7632A-DB9F-4FFB-A5D4-F14368A058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668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F211C-4C65-4EA8-8696-E26F9A548BE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7786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04800"/>
            <a:ext cx="8229600" cy="601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9B7AB-CE1C-4340-B4CE-38B9CA09D1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5785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xmlns="" val="291757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9730"/>
            <a:ext cx="9144000" cy="704126"/>
          </a:xfrm>
        </p:spPr>
        <p:txBody>
          <a:bodyPr/>
          <a:lstStyle>
            <a:lvl1pPr>
              <a:defRPr sz="3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D93EF-33C5-46B4-A9C4-E224A2DEE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4224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B33C9-B260-424F-8060-E61CEE7826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1556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D0405-5201-4042-B721-C89995B415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7128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7DB5F-68DB-4E44-AB16-6A7CB1512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2517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FA8C1-A471-4168-85E7-6ACBBE60D64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3227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F1F17-8F85-467A-9586-031F0079B6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8876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04A85-6DCD-46E5-9AB3-5283802089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836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DBA2B-0CD3-43B1-BF37-573A4566B8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5723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0" y="482600"/>
            <a:ext cx="9144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9D4D88C9-938C-404B-8594-3C580268B4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325" name="Freeform 37"/>
          <p:cNvSpPr>
            <a:spLocks/>
          </p:cNvSpPr>
          <p:nvPr/>
        </p:nvSpPr>
        <p:spPr bwMode="ltGray">
          <a:xfrm>
            <a:off x="2438400" y="0"/>
            <a:ext cx="6705600" cy="139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8" y="88"/>
              </a:cxn>
              <a:cxn ang="0">
                <a:pos x="4224" y="88"/>
              </a:cxn>
              <a:cxn ang="0">
                <a:pos x="4224" y="0"/>
              </a:cxn>
              <a:cxn ang="0">
                <a:pos x="0" y="0"/>
              </a:cxn>
            </a:cxnLst>
            <a:rect l="0" t="0" r="r" b="b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030" name="Group 129"/>
          <p:cNvGrpSpPr>
            <a:grpSpLocks/>
          </p:cNvGrpSpPr>
          <p:nvPr/>
        </p:nvGrpSpPr>
        <p:grpSpPr bwMode="auto">
          <a:xfrm>
            <a:off x="2657475" y="4763"/>
            <a:ext cx="6351588" cy="134937"/>
            <a:chOff x="1674" y="3"/>
            <a:chExt cx="4001" cy="85"/>
          </a:xfrm>
        </p:grpSpPr>
        <p:sp>
          <p:nvSpPr>
            <p:cNvPr id="12375" name="Rectangle 87"/>
            <p:cNvSpPr>
              <a:spLocks noChangeArrowheads="1"/>
            </p:cNvSpPr>
            <p:nvPr userDrawn="1"/>
          </p:nvSpPr>
          <p:spPr bwMode="black">
            <a:xfrm>
              <a:off x="167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88" name="Rectangle 100"/>
            <p:cNvSpPr>
              <a:spLocks noChangeArrowheads="1"/>
            </p:cNvSpPr>
            <p:nvPr userDrawn="1"/>
          </p:nvSpPr>
          <p:spPr bwMode="black">
            <a:xfrm>
              <a:off x="181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89" name="Rectangle 101"/>
            <p:cNvSpPr>
              <a:spLocks noChangeArrowheads="1"/>
            </p:cNvSpPr>
            <p:nvPr userDrawn="1"/>
          </p:nvSpPr>
          <p:spPr bwMode="black">
            <a:xfrm>
              <a:off x="194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0" name="Rectangle 102"/>
            <p:cNvSpPr>
              <a:spLocks noChangeArrowheads="1"/>
            </p:cNvSpPr>
            <p:nvPr userDrawn="1"/>
          </p:nvSpPr>
          <p:spPr bwMode="black">
            <a:xfrm>
              <a:off x="208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1" name="Rectangle 103"/>
            <p:cNvSpPr>
              <a:spLocks noChangeArrowheads="1"/>
            </p:cNvSpPr>
            <p:nvPr userDrawn="1"/>
          </p:nvSpPr>
          <p:spPr bwMode="black">
            <a:xfrm>
              <a:off x="221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2" name="Rectangle 104"/>
            <p:cNvSpPr>
              <a:spLocks noChangeArrowheads="1"/>
            </p:cNvSpPr>
            <p:nvPr userDrawn="1"/>
          </p:nvSpPr>
          <p:spPr bwMode="black">
            <a:xfrm>
              <a:off x="235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3" name="Rectangle 105"/>
            <p:cNvSpPr>
              <a:spLocks noChangeArrowheads="1"/>
            </p:cNvSpPr>
            <p:nvPr userDrawn="1"/>
          </p:nvSpPr>
          <p:spPr bwMode="black">
            <a:xfrm>
              <a:off x="249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4" name="Rectangle 106"/>
            <p:cNvSpPr>
              <a:spLocks noChangeArrowheads="1"/>
            </p:cNvSpPr>
            <p:nvPr userDrawn="1"/>
          </p:nvSpPr>
          <p:spPr bwMode="black">
            <a:xfrm>
              <a:off x="262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5" name="Rectangle 107"/>
            <p:cNvSpPr>
              <a:spLocks noChangeArrowheads="1"/>
            </p:cNvSpPr>
            <p:nvPr userDrawn="1"/>
          </p:nvSpPr>
          <p:spPr bwMode="black">
            <a:xfrm>
              <a:off x="276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6" name="Rectangle 108"/>
            <p:cNvSpPr>
              <a:spLocks noChangeArrowheads="1"/>
            </p:cNvSpPr>
            <p:nvPr userDrawn="1"/>
          </p:nvSpPr>
          <p:spPr bwMode="black">
            <a:xfrm>
              <a:off x="289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7" name="Rectangle 109"/>
            <p:cNvSpPr>
              <a:spLocks noChangeArrowheads="1"/>
            </p:cNvSpPr>
            <p:nvPr userDrawn="1"/>
          </p:nvSpPr>
          <p:spPr bwMode="black">
            <a:xfrm>
              <a:off x="303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8" name="Rectangle 110"/>
            <p:cNvSpPr>
              <a:spLocks noChangeArrowheads="1"/>
            </p:cNvSpPr>
            <p:nvPr userDrawn="1"/>
          </p:nvSpPr>
          <p:spPr bwMode="black">
            <a:xfrm>
              <a:off x="317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9" name="Rectangle 111"/>
            <p:cNvSpPr>
              <a:spLocks noChangeArrowheads="1"/>
            </p:cNvSpPr>
            <p:nvPr userDrawn="1"/>
          </p:nvSpPr>
          <p:spPr bwMode="black">
            <a:xfrm>
              <a:off x="330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0" name="Rectangle 112"/>
            <p:cNvSpPr>
              <a:spLocks noChangeArrowheads="1"/>
            </p:cNvSpPr>
            <p:nvPr userDrawn="1"/>
          </p:nvSpPr>
          <p:spPr bwMode="black">
            <a:xfrm>
              <a:off x="344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1" name="Rectangle 113"/>
            <p:cNvSpPr>
              <a:spLocks noChangeArrowheads="1"/>
            </p:cNvSpPr>
            <p:nvPr userDrawn="1"/>
          </p:nvSpPr>
          <p:spPr bwMode="black">
            <a:xfrm>
              <a:off x="357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2" name="Rectangle 114"/>
            <p:cNvSpPr>
              <a:spLocks noChangeArrowheads="1"/>
            </p:cNvSpPr>
            <p:nvPr userDrawn="1"/>
          </p:nvSpPr>
          <p:spPr bwMode="black">
            <a:xfrm>
              <a:off x="371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3" name="Rectangle 115"/>
            <p:cNvSpPr>
              <a:spLocks noChangeArrowheads="1"/>
            </p:cNvSpPr>
            <p:nvPr userDrawn="1"/>
          </p:nvSpPr>
          <p:spPr bwMode="black">
            <a:xfrm>
              <a:off x="385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4" name="Rectangle 116"/>
            <p:cNvSpPr>
              <a:spLocks noChangeArrowheads="1"/>
            </p:cNvSpPr>
            <p:nvPr userDrawn="1"/>
          </p:nvSpPr>
          <p:spPr bwMode="black">
            <a:xfrm>
              <a:off x="398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5" name="Rectangle 117"/>
            <p:cNvSpPr>
              <a:spLocks noChangeArrowheads="1"/>
            </p:cNvSpPr>
            <p:nvPr userDrawn="1"/>
          </p:nvSpPr>
          <p:spPr bwMode="black">
            <a:xfrm>
              <a:off x="412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6" name="Rectangle 118"/>
            <p:cNvSpPr>
              <a:spLocks noChangeArrowheads="1"/>
            </p:cNvSpPr>
            <p:nvPr userDrawn="1"/>
          </p:nvSpPr>
          <p:spPr bwMode="black">
            <a:xfrm>
              <a:off x="425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7" name="Rectangle 119"/>
            <p:cNvSpPr>
              <a:spLocks noChangeArrowheads="1"/>
            </p:cNvSpPr>
            <p:nvPr userDrawn="1"/>
          </p:nvSpPr>
          <p:spPr bwMode="black">
            <a:xfrm>
              <a:off x="439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8" name="Rectangle 120"/>
            <p:cNvSpPr>
              <a:spLocks noChangeArrowheads="1"/>
            </p:cNvSpPr>
            <p:nvPr userDrawn="1"/>
          </p:nvSpPr>
          <p:spPr bwMode="black">
            <a:xfrm>
              <a:off x="453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9" name="Rectangle 121"/>
            <p:cNvSpPr>
              <a:spLocks noChangeArrowheads="1"/>
            </p:cNvSpPr>
            <p:nvPr userDrawn="1"/>
          </p:nvSpPr>
          <p:spPr bwMode="black">
            <a:xfrm>
              <a:off x="466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0" name="Rectangle 122"/>
            <p:cNvSpPr>
              <a:spLocks noChangeArrowheads="1"/>
            </p:cNvSpPr>
            <p:nvPr userDrawn="1"/>
          </p:nvSpPr>
          <p:spPr bwMode="black">
            <a:xfrm>
              <a:off x="480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1" name="Rectangle 123"/>
            <p:cNvSpPr>
              <a:spLocks noChangeArrowheads="1"/>
            </p:cNvSpPr>
            <p:nvPr userDrawn="1"/>
          </p:nvSpPr>
          <p:spPr bwMode="black">
            <a:xfrm>
              <a:off x="493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2" name="Rectangle 124"/>
            <p:cNvSpPr>
              <a:spLocks noChangeArrowheads="1"/>
            </p:cNvSpPr>
            <p:nvPr userDrawn="1"/>
          </p:nvSpPr>
          <p:spPr bwMode="black">
            <a:xfrm>
              <a:off x="507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3" name="Rectangle 125"/>
            <p:cNvSpPr>
              <a:spLocks noChangeArrowheads="1"/>
            </p:cNvSpPr>
            <p:nvPr userDrawn="1"/>
          </p:nvSpPr>
          <p:spPr bwMode="black">
            <a:xfrm>
              <a:off x="521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4" name="Rectangle 126"/>
            <p:cNvSpPr>
              <a:spLocks noChangeArrowheads="1"/>
            </p:cNvSpPr>
            <p:nvPr userDrawn="1"/>
          </p:nvSpPr>
          <p:spPr bwMode="black">
            <a:xfrm>
              <a:off x="534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5" name="Rectangle 127"/>
            <p:cNvSpPr>
              <a:spLocks noChangeArrowheads="1"/>
            </p:cNvSpPr>
            <p:nvPr userDrawn="1"/>
          </p:nvSpPr>
          <p:spPr bwMode="black">
            <a:xfrm>
              <a:off x="548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6" name="Rectangle 128"/>
            <p:cNvSpPr>
              <a:spLocks noChangeArrowheads="1"/>
            </p:cNvSpPr>
            <p:nvPr userDrawn="1"/>
          </p:nvSpPr>
          <p:spPr bwMode="black">
            <a:xfrm>
              <a:off x="561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41" name="直接连接符 40"/>
          <p:cNvCxnSpPr/>
          <p:nvPr userDrawn="1"/>
        </p:nvCxnSpPr>
        <p:spPr bwMode="auto">
          <a:xfrm>
            <a:off x="1092200" y="6364288"/>
            <a:ext cx="70104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gradFill flip="none" rotWithShape="1">
              <a:gsLst>
                <a:gs pos="0">
                  <a:srgbClr val="0070C0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3" r:id="rId2"/>
    <p:sldLayoutId id="2147483952" r:id="rId3"/>
    <p:sldLayoutId id="2147483951" r:id="rId4"/>
    <p:sldLayoutId id="2147483950" r:id="rId5"/>
    <p:sldLayoutId id="2147483949" r:id="rId6"/>
    <p:sldLayoutId id="2147483948" r:id="rId7"/>
    <p:sldLayoutId id="2147483947" r:id="rId8"/>
    <p:sldLayoutId id="2147483946" r:id="rId9"/>
    <p:sldLayoutId id="2147483945" r:id="rId10"/>
    <p:sldLayoutId id="2147483944" r:id="rId11"/>
    <p:sldLayoutId id="2147483943" r:id="rId12"/>
    <p:sldLayoutId id="214748395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99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99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99"/>
          </a:solidFill>
          <a:latin typeface="黑体" pitchFamily="2" charset="-122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99"/>
          </a:solidFill>
          <a:latin typeface="黑体" pitchFamily="2" charset="-122"/>
          <a:ea typeface="黑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99"/>
          </a:solidFill>
          <a:latin typeface="黑体" pitchFamily="2" charset="-122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991" y="1385122"/>
            <a:ext cx="75052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 标识符与简单数据类型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293" y="4091706"/>
            <a:ext cx="7505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余远 </a:t>
            </a:r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15966588017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911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标识符和关键字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340536" y="1409286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）类、方法和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变量修饰符（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共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5970392"/>
              </p:ext>
            </p:extLst>
          </p:nvPr>
        </p:nvGraphicFramePr>
        <p:xfrm>
          <a:off x="457200" y="2260351"/>
          <a:ext cx="8229600" cy="3889268"/>
        </p:xfrm>
        <a:graphic>
          <a:graphicData uri="http://schemas.openxmlformats.org/drawingml/2006/table">
            <a:tbl>
              <a:tblPr/>
              <a:tblGrid>
                <a:gridCol w="1759527"/>
                <a:gridCol w="6470073"/>
              </a:tblGrid>
              <a:tr h="62962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native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用来声明一个方法是由与计算机相关的语言（如</a:t>
                      </a:r>
                      <a:r>
                        <a:rPr lang="en-US" altLang="zh-CN" sz="20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C/C++/FORTRAN</a:t>
                      </a:r>
                      <a:r>
                        <a:rPr lang="zh-CN" altLang="en-US" sz="20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语言）实现的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new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用来创建新实例对象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static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表明具有静态属性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strictfp</a:t>
                      </a:r>
                      <a:endParaRPr lang="en-US" sz="2000" b="0" dirty="0">
                        <a:solidFill>
                          <a:srgbClr val="4F4F4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用来声明</a:t>
                      </a:r>
                      <a:r>
                        <a:rPr lang="en-US" altLang="zh-CN" sz="2000" b="0" dirty="0" err="1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FP_strict</a:t>
                      </a:r>
                      <a:r>
                        <a:rPr lang="zh-CN" altLang="en-US" sz="20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（单精度或双精度浮点数）表达式遵循</a:t>
                      </a:r>
                      <a:r>
                        <a:rPr lang="en-US" altLang="zh-CN" sz="20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IEEE 754</a:t>
                      </a:r>
                      <a:r>
                        <a:rPr lang="zh-CN" altLang="en-US" sz="20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算术规范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62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synchronized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表明一段代码需要同步执行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transient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声明不用序列化的成员域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volatile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表明两个或者多个变量必须同步地发生变化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4246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标识符和关键字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340536" y="1409286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）程序控制（共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1590411"/>
              </p:ext>
            </p:extLst>
          </p:nvPr>
        </p:nvGraphicFramePr>
        <p:xfrm>
          <a:off x="514053" y="2351987"/>
          <a:ext cx="8229600" cy="3015804"/>
        </p:xfrm>
        <a:graphic>
          <a:graphicData uri="http://schemas.openxmlformats.org/drawingml/2006/table">
            <a:tbl>
              <a:tblPr/>
              <a:tblGrid>
                <a:gridCol w="2175164"/>
                <a:gridCol w="6054436"/>
              </a:tblGrid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break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提前跳出一个块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continue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回到一个块的开始处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return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从成员方法中返回数据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do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用在</a:t>
                      </a:r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do-while</a:t>
                      </a:r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循环结构中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while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用在循环结构中 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if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条件语句的引导词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5079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标识符和关键字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340536" y="1409286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）程序控制（共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1822454"/>
              </p:ext>
            </p:extLst>
          </p:nvPr>
        </p:nvGraphicFramePr>
        <p:xfrm>
          <a:off x="457200" y="2284208"/>
          <a:ext cx="8229600" cy="3508554"/>
        </p:xfrm>
        <a:graphic>
          <a:graphicData uri="http://schemas.openxmlformats.org/drawingml/2006/table">
            <a:tbl>
              <a:tblPr/>
              <a:tblGrid>
                <a:gridCol w="1801091"/>
                <a:gridCol w="6428509"/>
              </a:tblGrid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else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用在条件语句中，表明当条件不成立时的分支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for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一种循环结构的引导词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2962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instanceof</a:t>
                      </a:r>
                      <a:endParaRPr lang="en-US" sz="2400" b="0" dirty="0">
                        <a:solidFill>
                          <a:srgbClr val="4F4F4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用来测试一个对象是否是指定类型的实例对象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switch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分支语句结构的引导词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用在</a:t>
                      </a:r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switch</a:t>
                      </a:r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语句之中，表示其中的一个分支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default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默认，例如，用在</a:t>
                      </a:r>
                      <a:r>
                        <a:rPr lang="en-US" altLang="zh-CN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switch</a:t>
                      </a:r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语句中，表明一个默认的分支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1208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标识符和关键字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340536" y="1672531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）错误处理（共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2407291"/>
              </p:ext>
            </p:extLst>
          </p:nvPr>
        </p:nvGraphicFramePr>
        <p:xfrm>
          <a:off x="514053" y="2574923"/>
          <a:ext cx="8229600" cy="3244690"/>
        </p:xfrm>
        <a:graphic>
          <a:graphicData uri="http://schemas.openxmlformats.org/drawingml/2006/table">
            <a:tbl>
              <a:tblPr/>
              <a:tblGrid>
                <a:gridCol w="1759527"/>
                <a:gridCol w="6470073"/>
              </a:tblGrid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try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尝试一个可能抛出异常的程序块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catch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用在异常处理中，用来捕捉异常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throw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抛出一个异常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throws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声明在当前定义的成员方法中所有需要抛出的异常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finally</a:t>
                      </a:r>
                      <a:endParaRPr lang="en-US" sz="2400" b="0" dirty="0">
                        <a:solidFill>
                          <a:srgbClr val="4F4F4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用来执行一段代码不管在前面定义的</a:t>
                      </a:r>
                      <a:r>
                        <a:rPr lang="en-US" altLang="zh-CN" sz="2400" b="0" dirty="0" smtClean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try</a:t>
                      </a:r>
                      <a:r>
                        <a:rPr lang="zh-CN" altLang="en-US" sz="2400" b="0" dirty="0" smtClean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语句中是否有异常或运行错误发生</a:t>
                      </a:r>
                      <a:endParaRPr lang="zh-CN" altLang="en-US" sz="2400" b="0" dirty="0">
                        <a:solidFill>
                          <a:srgbClr val="4F4F4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6518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标识符和关键字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437518" y="1934141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）包相关（共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3543300"/>
              </p:ext>
            </p:extLst>
          </p:nvPr>
        </p:nvGraphicFramePr>
        <p:xfrm>
          <a:off x="555616" y="2937166"/>
          <a:ext cx="8174182" cy="1449828"/>
        </p:xfrm>
        <a:graphic>
          <a:graphicData uri="http://schemas.openxmlformats.org/drawingml/2006/table">
            <a:tbl>
              <a:tblPr/>
              <a:tblGrid>
                <a:gridCol w="2518309"/>
                <a:gridCol w="5655873"/>
              </a:tblGrid>
              <a:tr h="72491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import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表明要访问指定的类或包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491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package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包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8503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标识符和关键字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437518" y="1504636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）基本数据类型（共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30288351"/>
              </p:ext>
            </p:extLst>
          </p:nvPr>
        </p:nvGraphicFramePr>
        <p:xfrm>
          <a:off x="457200" y="2315100"/>
          <a:ext cx="8229600" cy="4021072"/>
        </p:xfrm>
        <a:graphic>
          <a:graphicData uri="http://schemas.openxmlformats.org/drawingml/2006/table">
            <a:tbl>
              <a:tblPr/>
              <a:tblGrid>
                <a:gridCol w="1884218"/>
                <a:gridCol w="6345382"/>
              </a:tblGrid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boolean</a:t>
                      </a:r>
                      <a:endParaRPr lang="en-US" sz="2400" b="0" dirty="0">
                        <a:solidFill>
                          <a:srgbClr val="4F4F4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基本数据类型之一，布尔类型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byte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基本数据类型之一，字节类型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char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基本数据类型之一，字符类型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double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基本数据类型之一，双精度浮点数类型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float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基本数据类型之一，单精度浮点数类型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基本数据类型之一，整数类型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long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基本数据类型之一，长整数类型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short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基本数据类型之一</a:t>
                      </a:r>
                      <a:r>
                        <a:rPr lang="en-US" altLang="zh-CN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</a:t>
                      </a:r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短整数类型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537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标识符和关键字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437518" y="1712461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）变量引用及其他（共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0271066"/>
              </p:ext>
            </p:extLst>
          </p:nvPr>
        </p:nvGraphicFramePr>
        <p:xfrm>
          <a:off x="524276" y="2691335"/>
          <a:ext cx="8229600" cy="2878930"/>
        </p:xfrm>
        <a:graphic>
          <a:graphicData uri="http://schemas.openxmlformats.org/drawingml/2006/table">
            <a:tbl>
              <a:tblPr/>
              <a:tblGrid>
                <a:gridCol w="2313709"/>
                <a:gridCol w="5915891"/>
              </a:tblGrid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super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表明当前对象的父类型的引用或者父类型的构造方法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this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指向当前实例对象的引用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void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声明当前成员方法没有返回值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assert</a:t>
                      </a:r>
                      <a:endParaRPr lang="en-US" sz="2400" b="0" dirty="0">
                        <a:solidFill>
                          <a:srgbClr val="4F4F4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创建一个断言</a:t>
                      </a:r>
                      <a:endParaRPr lang="zh-CN" altLang="en-US" sz="2400" b="0" dirty="0">
                        <a:solidFill>
                          <a:srgbClr val="4F4F4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 smtClean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enum</a:t>
                      </a:r>
                      <a:endParaRPr lang="en-US" sz="2400" b="0" dirty="0">
                        <a:solidFill>
                          <a:srgbClr val="4F4F4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枚举，一种特殊的类</a:t>
                      </a:r>
                      <a:endParaRPr lang="zh-CN" altLang="en-US" sz="2400" b="0" dirty="0">
                        <a:solidFill>
                          <a:srgbClr val="4F4F4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0911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7989" y="1502925"/>
            <a:ext cx="6743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第三章 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标识符与简单数据类型</a:t>
            </a:r>
            <a:endParaRPr lang="zh-CN" altLang="zh-CN" sz="3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1516" y="2526836"/>
            <a:ext cx="6678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标识符与关键字</a:t>
            </a:r>
            <a:endParaRPr lang="en-US" altLang="zh-CN" sz="32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简单的数据类型</a:t>
            </a:r>
            <a:endParaRPr lang="en-US" altLang="zh-CN" sz="32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简单数据类型的级别与类型转换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从命令行输入、输出数据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502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04800" y="1571166"/>
            <a:ext cx="8458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921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indent="457200" eaLnBrk="1" hangingPunct="1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简单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数据类型也称作基本数据类型。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语言有8种基本数据类型，分别是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2062" y="2706032"/>
            <a:ext cx="7678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 smtClean="0">
                <a:cs typeface="Times New Roman" panose="02020603050405020304" pitchFamily="18" charset="0"/>
              </a:rPr>
              <a:t>Boolean    byte    short    </a:t>
            </a:r>
            <a:r>
              <a:rPr lang="en-US" altLang="zh-CN" sz="2400" b="1" dirty="0" err="1" smtClean="0"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     long    float</a:t>
            </a:r>
            <a:r>
              <a:rPr lang="zh-CN" altLang="en-US" sz="2400" b="1" dirty="0" smtClean="0"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double   char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3616" y="3313643"/>
            <a:ext cx="8013699" cy="271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lnSpc>
                <a:spcPct val="125000"/>
              </a:lnSpc>
            </a:pP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这8种基本数据类型习惯上可分为以下四大类型：</a:t>
            </a:r>
          </a:p>
          <a:p>
            <a:pPr marL="1371600" lvl="2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kumimoji="1"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逻辑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类型：</a:t>
            </a:r>
            <a:r>
              <a:rPr kumimoji="1"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boolean</a:t>
            </a:r>
            <a:endParaRPr kumimoji="1"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kumimoji="1"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整数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类型：</a:t>
            </a:r>
            <a:r>
              <a:rPr kumimoji="1"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byte、short、int、long</a:t>
            </a:r>
            <a:endParaRPr kumimoji="1"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kumimoji="1"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字符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类型：</a:t>
            </a: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</a:p>
          <a:p>
            <a:pPr marL="1371600" lvl="2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kumimoji="1"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浮点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类型：</a:t>
            </a:r>
            <a:r>
              <a:rPr kumimoji="1"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float、double</a:t>
            </a: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kumimoji="1"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822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9828" y="1356720"/>
            <a:ext cx="845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921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indent="457200" eaLnBrk="1" hangingPunct="1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基本数据类型可以用来声明变量和常量。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2228" y="1907519"/>
            <a:ext cx="86940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变量：是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内存中的一个存储区域，该区域有自己的名称（变量名）和类型（数据类型），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中每个变量必须先声明，后使用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，该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区域的数据可以在同一类型范围内不断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变化，变量声明：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228" y="4949859"/>
            <a:ext cx="8694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常量：常量是一种特殊的变量，通过关键字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final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修饰，常量在运行期间不允许再发生变化，必须在声明时指定该常量的值。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028" y="5396637"/>
            <a:ext cx="7438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	</a:t>
            </a:r>
          </a:p>
        </p:txBody>
      </p:sp>
      <p:sp>
        <p:nvSpPr>
          <p:cNvPr id="5" name="矩形 4"/>
          <p:cNvSpPr/>
          <p:nvPr/>
        </p:nvSpPr>
        <p:spPr>
          <a:xfrm>
            <a:off x="1193799" y="3705988"/>
            <a:ext cx="7329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变量的类型 变量名称；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变量的类型 变量名称</a:t>
            </a:r>
            <a:r>
              <a:rPr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1,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变量名称</a:t>
            </a:r>
            <a:r>
              <a:rPr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2,…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变量的类型 变量名称 ＝ 变量的值；</a:t>
            </a:r>
          </a:p>
        </p:txBody>
      </p:sp>
    </p:spTree>
    <p:extLst>
      <p:ext uri="{BB962C8B-B14F-4D97-AF65-F5344CB8AC3E}">
        <p14:creationId xmlns:p14="http://schemas.microsoft.com/office/powerpoint/2010/main" xmlns="" val="379683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7777" y="1493796"/>
            <a:ext cx="2565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课程要求</a:t>
            </a:r>
            <a:endParaRPr lang="zh-CN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028" y="2317478"/>
            <a:ext cx="79114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、掌握标识符的命名规范及关键字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、掌握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种基本数据类型、级别及相互转换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、掌握基本类型在命令行窗口下输入、输出方法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706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405852" y="1474602"/>
            <a:ext cx="8403117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、逻辑变量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1033"/>
          <p:cNvSpPr txBox="1">
            <a:spLocks noChangeArrowheads="1"/>
          </p:cNvSpPr>
          <p:nvPr/>
        </p:nvSpPr>
        <p:spPr bwMode="auto">
          <a:xfrm>
            <a:off x="533400" y="2275092"/>
            <a:ext cx="81534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常量：</a:t>
            </a:r>
            <a:r>
              <a:rPr lang="en-US" altLang="zh-CN" sz="3200" dirty="0" err="1">
                <a:latin typeface="楷体" panose="02010609060101010101" pitchFamily="49" charset="-122"/>
                <a:ea typeface="楷体" panose="02010609060101010101" pitchFamily="49" charset="-122"/>
              </a:rPr>
              <a:t>true，false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变量：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使用关键字</a:t>
            </a:r>
            <a:r>
              <a:rPr lang="en-US" altLang="zh-CN" sz="3200" dirty="0" err="1">
                <a:latin typeface="楷体" panose="02010609060101010101" pitchFamily="49" charset="-122"/>
                <a:ea typeface="楷体" panose="02010609060101010101" pitchFamily="49" charset="-122"/>
              </a:rPr>
              <a:t>boolean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来声明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逻辑变量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声明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时也可以赋给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boolean</a:t>
            </a:r>
            <a:r>
              <a:rPr lang="en-US" altLang="zh-CN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ok=true, </a:t>
            </a:r>
            <a:r>
              <a:rPr lang="zh-CN" altLang="en-US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关闭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false;</a:t>
            </a:r>
            <a:endParaRPr lang="zh-CN" altLang="en-US" sz="2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923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202652" y="1314945"/>
            <a:ext cx="8403117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整数类型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980" y="2159320"/>
            <a:ext cx="8288860" cy="376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z="2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1．int </a:t>
            </a:r>
            <a:r>
              <a:rPr lang="zh-CN" altLang="en-US" sz="2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常量</a:t>
            </a:r>
            <a:r>
              <a:rPr lang="zh-CN" altLang="en-US" sz="2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123，6000（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十进制），077（八进制），0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x3ABC（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十六进制）。</a:t>
            </a:r>
            <a:r>
              <a:rPr lang="zh-CN" altLang="en-US" sz="2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r>
              <a:rPr lang="zh-CN" altLang="en-US" sz="2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使用关键字</a:t>
            </a:r>
            <a:r>
              <a:rPr lang="en-US" altLang="zh-CN" sz="2600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来声明</a:t>
            </a:r>
            <a:r>
              <a:rPr lang="en-US" altLang="zh-CN" sz="2600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型变量，声明时也可以赋给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初值；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2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sz="2600" dirty="0" err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x=12, </a:t>
            </a:r>
            <a:r>
              <a:rPr lang="zh-CN" altLang="en-US" sz="2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</a:t>
            </a:r>
            <a:r>
              <a:rPr lang="zh-CN" altLang="en-US" sz="2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=9898</a:t>
            </a:r>
            <a:r>
              <a:rPr lang="zh-CN" altLang="en-US" sz="2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600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jiafei</a:t>
            </a:r>
            <a:r>
              <a:rPr lang="en-US" altLang="zh-CN" sz="2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sz="26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型变量，内存分配给4个字节</a:t>
            </a:r>
            <a:r>
              <a:rPr lang="en-US" altLang="zh-CN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占32位。</a:t>
            </a:r>
            <a:endParaRPr lang="en-US" altLang="zh-CN" sz="26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zh-CN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取值范围是：</a:t>
            </a:r>
            <a:r>
              <a:rPr lang="en-US" altLang="zh-CN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-2</a:t>
            </a:r>
            <a:r>
              <a:rPr lang="en-US" altLang="zh-CN" sz="2600" baseline="30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 — </a:t>
            </a:r>
            <a:r>
              <a:rPr lang="en-US" altLang="zh-CN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600" baseline="30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 </a:t>
            </a:r>
            <a:r>
              <a:rPr lang="en-US" altLang="zh-CN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xmlns="" val="103619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202652" y="1314945"/>
            <a:ext cx="8403117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整数类型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2008" y="2086751"/>
            <a:ext cx="8288860" cy="3942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5000"/>
              </a:lnSpc>
              <a:spcBef>
                <a:spcPts val="1200"/>
              </a:spcBef>
            </a:pP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byte 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常量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中不存在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byte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型常量的表示法，但可以把一定范围内的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常量赋值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给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byte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型变量。 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使用关键字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byte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来声明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byte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型变量  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28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byte </a:t>
            </a:r>
            <a:r>
              <a:rPr lang="en-US" altLang="zh-CN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x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-12</a:t>
            </a:r>
            <a:r>
              <a:rPr lang="en-US" altLang="zh-CN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tom=28,  </a:t>
            </a:r>
            <a:r>
              <a:rPr lang="zh-CN" altLang="en-US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漂亮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=98;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byte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型内存分配给1个字节，占8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位。</a:t>
            </a:r>
            <a:endParaRPr lang="en-US" altLang="zh-CN" sz="28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取值范围是：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aseline="30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 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aseline="30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0222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202652" y="1314945"/>
            <a:ext cx="8403117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整数类型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980" y="1941611"/>
            <a:ext cx="828886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short 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 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常量</a:t>
            </a:r>
            <a:r>
              <a:rPr lang="zh-CN" altLang="en-US" sz="28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byte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型类似，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中也不存在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short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型常量的表示法，</a:t>
            </a:r>
            <a:r>
              <a:rPr lang="zh-CN" altLang="en-US" sz="28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但可以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zh-CN" altLang="en-US" sz="28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一定范围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内的</a:t>
            </a:r>
            <a:r>
              <a:rPr lang="en-US" altLang="zh-CN" sz="2800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型常量赋值给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short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型变量。 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r>
              <a:rPr lang="zh-CN" altLang="en-US" sz="28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使用关键字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short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来声明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short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型变量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r>
              <a:rPr lang="en-US" altLang="zh-CN" sz="28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short </a:t>
            </a:r>
            <a:r>
              <a:rPr lang="en-US" altLang="zh-CN" sz="28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x=12,y=1234; 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对于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short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型变量，内存分配给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个字节，占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</a:pP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取值范围是：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-2</a:t>
            </a:r>
            <a:r>
              <a:rPr lang="en-US" altLang="zh-CN" sz="2800" baseline="30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 — 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aseline="30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 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xmlns="" val="2415717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202652" y="1474599"/>
            <a:ext cx="8403117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整数类型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980" y="2086751"/>
            <a:ext cx="828886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5000"/>
              </a:lnSpc>
              <a:spcBef>
                <a:spcPts val="1200"/>
              </a:spcBef>
            </a:pP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long 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endParaRPr lang="zh-CN" altLang="en-US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常量：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long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型常量用后缀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来表示，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108L(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十进制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07123L(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八进制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0x3ABCL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十六进制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变量：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使用关键字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long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来声明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long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28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long width=12L</a:t>
            </a:r>
            <a:r>
              <a:rPr lang="en-US" altLang="zh-CN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 height=2005L, length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long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内存分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配给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字节，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64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位。</a:t>
            </a:r>
            <a:endParaRPr lang="en-US" altLang="zh-CN" sz="28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取值范围是：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aseline="30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63 </a:t>
            </a:r>
            <a:r>
              <a:rPr lang="en-US" altLang="zh-CN" sz="2800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 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aseline="30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63 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176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202652" y="1431057"/>
            <a:ext cx="8403117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整数类型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8802045"/>
              </p:ext>
            </p:extLst>
          </p:nvPr>
        </p:nvGraphicFramePr>
        <p:xfrm>
          <a:off x="420913" y="2322285"/>
          <a:ext cx="8418286" cy="37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28"/>
                <a:gridCol w="1424028"/>
                <a:gridCol w="1424028"/>
                <a:gridCol w="4146202"/>
              </a:tblGrid>
              <a:tr h="746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占字节数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位数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取值范围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746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byte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</a:t>
                      </a:r>
                      <a:r>
                        <a:rPr lang="en-US" altLang="zh-CN" sz="2400" baseline="300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 — 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en-US" altLang="zh-CN" sz="2400" baseline="300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 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</a:t>
                      </a:r>
                    </a:p>
                  </a:txBody>
                  <a:tcPr anchor="ctr"/>
                </a:tc>
              </a:tr>
              <a:tr h="746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short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</a:t>
                      </a:r>
                      <a:r>
                        <a:rPr lang="en-US" altLang="zh-CN" sz="2400" baseline="300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 — 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en-US" altLang="zh-CN" sz="2400" baseline="300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 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</a:t>
                      </a:r>
                    </a:p>
                  </a:txBody>
                  <a:tcPr anchor="ctr"/>
                </a:tc>
              </a:tr>
              <a:tr h="746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</a:t>
                      </a:r>
                      <a:r>
                        <a:rPr lang="en-US" altLang="zh-CN" sz="2400" baseline="300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 — 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en-US" altLang="zh-CN" sz="2400" baseline="300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 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</a:t>
                      </a:r>
                    </a:p>
                  </a:txBody>
                  <a:tcPr anchor="ctr"/>
                </a:tc>
              </a:tr>
              <a:tr h="746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long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64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</a:t>
                      </a:r>
                      <a:r>
                        <a:rPr lang="en-US" altLang="zh-CN" sz="2400" baseline="300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63 — 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en-US" altLang="zh-CN" sz="2400" baseline="300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63 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495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202652" y="1431057"/>
            <a:ext cx="8403117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整数类型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18766" y="2262651"/>
            <a:ext cx="8458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921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indent="457200" eaLnBrk="1" hangingPunct="1"/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是使用补码来表示二进制数的，且最高位为符号位。以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byte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的取值范围为例：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18766" y="3416536"/>
            <a:ext cx="845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921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最大值：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0111,1111 = 127 = 2</a:t>
            </a:r>
            <a:r>
              <a:rPr lang="en-US" altLang="zh-CN" sz="28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18766" y="4099410"/>
            <a:ext cx="84582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921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最小值：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0" eaLnBrk="1" hangingPunct="1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补码：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1000,0000 </a:t>
            </a:r>
          </a:p>
          <a:p>
            <a:pPr lvl="1" indent="0" eaLnBrk="1" hangingPunct="1">
              <a:lnSpc>
                <a:spcPct val="12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= -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0111,1111+1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= -128 = -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58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202652" y="1474599"/>
            <a:ext cx="8403117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字符类型 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915" y="2274639"/>
            <a:ext cx="8331200" cy="394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常量：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‘</a:t>
            </a:r>
            <a:r>
              <a:rPr lang="en-US" altLang="zh-CN" sz="2400" dirty="0" err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A’</a:t>
            </a:r>
            <a:r>
              <a:rPr lang="en-US" altLang="zh-CN" sz="2400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，‘b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’，‘?’，‘!’，‘9’，‘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好’，‘\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t’，‘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き’，‘モ’等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用单引号扩起的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Unicode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表中的一个字符。  </a:t>
            </a:r>
            <a:endParaRPr lang="en-US" altLang="zh-CN" sz="24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r>
              <a:rPr lang="zh-CN" altLang="en-US" sz="2400" b="1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来声明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ts val="0"/>
              </a:spcBef>
            </a:pPr>
            <a:r>
              <a:rPr lang="en-US" altLang="zh-CN" sz="2400" b="1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2400" b="1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 </a:t>
            </a:r>
            <a:r>
              <a:rPr lang="en-US" altLang="zh-CN" sz="2400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=‘</a:t>
            </a:r>
            <a:r>
              <a:rPr lang="en-US" altLang="zh-CN" sz="2400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A’,home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=‘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家’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,handsome=‘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酷’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endParaRPr lang="en-US" altLang="zh-CN" sz="24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ts val="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对于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型变量，内存分配给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个字节，占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endParaRPr lang="en-US" altLang="zh-CN" sz="2400" b="1" dirty="0" smtClean="0">
              <a:solidFill>
                <a:srgbClr val="0558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转义字</a:t>
            </a:r>
            <a:r>
              <a:rPr lang="zh-CN" altLang="en-US" sz="2400" b="1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符常量：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有些字符（如回车符）不能通过键盘输入到字符串或程序中，就需要使</a:t>
            </a: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40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转义字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常量。</a:t>
            </a:r>
            <a:endParaRPr lang="en-US" altLang="zh-CN" sz="24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sz="2000" b="1" dirty="0">
                <a:latin typeface="宋体" charset="-122"/>
              </a:rPr>
              <a:t> </a:t>
            </a:r>
            <a:r>
              <a:rPr lang="zh-CN" altLang="en-US" sz="2000" b="1" dirty="0" smtClean="0">
                <a:latin typeface="宋体" charset="-122"/>
              </a:rPr>
              <a:t>   </a:t>
            </a:r>
            <a:r>
              <a:rPr lang="zh-CN" altLang="en-US" sz="2400" b="1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n（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换行），\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b（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退格），\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t（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水平制表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lang="en-US" altLang="zh-CN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‘（单引号），\“（双引号），\\（反斜线）等。 </a:t>
            </a:r>
          </a:p>
        </p:txBody>
      </p:sp>
    </p:spTree>
    <p:extLst>
      <p:ext uri="{BB962C8B-B14F-4D97-AF65-F5344CB8AC3E}">
        <p14:creationId xmlns:p14="http://schemas.microsoft.com/office/powerpoint/2010/main" xmlns="" val="3495527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202652" y="1474599"/>
            <a:ext cx="8403117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字符类型 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915" y="2274639"/>
            <a:ext cx="83312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可以通过给一个字符类型的变量，赋</a:t>
            </a:r>
            <a:r>
              <a:rPr lang="en-US" altLang="zh-CN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Unicode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表中对应的排序位置</a:t>
            </a:r>
            <a:r>
              <a:rPr lang="en-US" altLang="zh-CN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来给一个字符型变量赋值。</a:t>
            </a:r>
            <a:endParaRPr lang="en-US" altLang="zh-CN" sz="24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>
              <a:spcBef>
                <a:spcPts val="0"/>
              </a:spcBef>
            </a:pP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 x = 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‘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’；</a:t>
            </a:r>
            <a:endParaRPr lang="en-US" altLang="zh-CN" sz="24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可以写成： </a:t>
            </a:r>
            <a:r>
              <a:rPr lang="en-US" altLang="zh-CN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 x = 97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可以通过使用</a:t>
            </a:r>
            <a:r>
              <a:rPr lang="en-US" altLang="zh-CN" sz="2400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类型强制转换，查看一个字符在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Unicode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表中的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位置，也可以通过</a:t>
            </a:r>
            <a:r>
              <a:rPr lang="en-US" altLang="zh-CN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类型强制转换，查看</a:t>
            </a:r>
            <a:r>
              <a:rPr lang="en-US" altLang="zh-CN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0—65536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之间的数代表的字符。</a:t>
            </a:r>
            <a:endParaRPr lang="en-US" altLang="zh-CN" sz="24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2" algn="just">
              <a:spcBef>
                <a:spcPts val="0"/>
              </a:spcBef>
            </a:pP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char </a:t>
            </a:r>
            <a:r>
              <a:rPr lang="en-US" altLang="zh-CN" sz="2400" dirty="0" err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Chinaword</a:t>
            </a:r>
            <a:r>
              <a:rPr lang="en-US" altLang="zh-CN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‘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好</a:t>
            </a:r>
            <a:r>
              <a:rPr lang="en-US" altLang="zh-CN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’; 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err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 err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Chinaword</a:t>
            </a:r>
            <a:endParaRPr lang="en-US" altLang="zh-CN" sz="24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2" algn="just"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position = 20320;   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position</a:t>
            </a:r>
          </a:p>
          <a:p>
            <a:pPr marL="457200" lvl="2" algn="just">
              <a:spcBef>
                <a:spcPts val="0"/>
              </a:spcBef>
            </a:pP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结果： </a:t>
            </a:r>
            <a:r>
              <a:rPr lang="en-US" altLang="zh-CN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22909  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 你</a:t>
            </a:r>
            <a:endParaRPr lang="en-US" altLang="zh-CN" sz="24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9739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202652" y="1387515"/>
            <a:ext cx="8403117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、浮点类型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980" y="2043209"/>
            <a:ext cx="828886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1．float 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常量：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453.5439f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21379.987F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231.0f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（小数表示法），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2e40f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乘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次方，指数表示法）。需要特别注意的是：常量后面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必须要有后缀“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f”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或“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F”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使用关键字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float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来声明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float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型变量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float </a:t>
            </a:r>
            <a:r>
              <a:rPr lang="en-US" altLang="zh-CN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x=22.76f, tom=1234.987f, weight=1e-12F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float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型变量，内存分配给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个字节，占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位。 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float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变量在存储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float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型数据时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保留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位有效数字。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053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7989" y="1502925"/>
            <a:ext cx="6743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第三章 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标识符与简单数据类型</a:t>
            </a:r>
            <a:endParaRPr lang="zh-CN" altLang="zh-CN" sz="3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1516" y="2526836"/>
            <a:ext cx="6678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标识符与关键字</a:t>
            </a:r>
            <a:endParaRPr lang="en-US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简单的数据类型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简单数据类型的级别与类型转换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从命令行输入、输出数据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0030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202652" y="1387515"/>
            <a:ext cx="8403117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、浮点类型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980" y="2043209"/>
            <a:ext cx="828886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2．double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常量：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2389.539d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2318908.987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0.05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（小数表示法），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1e-90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乘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-90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次方，指数表示法）。对于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double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常量，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后面可以有后缀“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d”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或“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D”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，但允许省略该后缀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使用关键字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double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来声明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double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型变量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double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height=23.345,width=34.56D,length=1e12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double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型变量，内存分配给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个字节，占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64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 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double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变量在存储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double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型数据时保留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有效数字。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7423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202652" y="1387515"/>
            <a:ext cx="8403117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、浮点类型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7550382"/>
              </p:ext>
            </p:extLst>
          </p:nvPr>
        </p:nvGraphicFramePr>
        <p:xfrm>
          <a:off x="548041" y="2349647"/>
          <a:ext cx="8188357" cy="309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299"/>
                <a:gridCol w="868403"/>
                <a:gridCol w="519339"/>
                <a:gridCol w="3910714"/>
                <a:gridCol w="1861602"/>
              </a:tblGrid>
              <a:tr h="10310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占字节数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位数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取值范围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精度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1031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float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[-3.4*10</a:t>
                      </a:r>
                      <a:r>
                        <a:rPr lang="en-US" altLang="zh-CN" sz="2400" baseline="300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38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,-1.18*10</a:t>
                      </a:r>
                      <a:r>
                        <a:rPr lang="en-US" altLang="zh-CN" sz="2400" baseline="300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-38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] ∪[1.18*10</a:t>
                      </a:r>
                      <a:r>
                        <a:rPr lang="en-US" altLang="zh-CN" sz="2400" baseline="300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-38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 3.4*10</a:t>
                      </a:r>
                      <a:r>
                        <a:rPr lang="en-US" altLang="zh-CN" sz="2400" baseline="300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38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1031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double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64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[-1.80*10</a:t>
                      </a:r>
                      <a:r>
                        <a:rPr lang="en-US" altLang="zh-CN" sz="2400" baseline="300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308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,-2.23*10</a:t>
                      </a:r>
                      <a:r>
                        <a:rPr lang="en-US" altLang="zh-CN" sz="2400" baseline="300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-308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] ∪[2.23*10</a:t>
                      </a:r>
                      <a:r>
                        <a:rPr lang="en-US" altLang="zh-CN" sz="2400" baseline="300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-308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,1.80*10</a:t>
                      </a:r>
                      <a:r>
                        <a:rPr lang="en-US" altLang="zh-CN" sz="2400" baseline="300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308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4244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18766" y="2073967"/>
            <a:ext cx="8458200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921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indent="457200" eaLnBrk="1" hangingPunct="1"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是按照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IEEE 754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标准来进行浮点数存储的，浮点数在计算机中存储方式为：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202652" y="1387515"/>
            <a:ext cx="8403117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、浮点类型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8696007"/>
              </p:ext>
            </p:extLst>
          </p:nvPr>
        </p:nvGraphicFramePr>
        <p:xfrm>
          <a:off x="360493" y="3336621"/>
          <a:ext cx="8374745" cy="217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85"/>
                <a:gridCol w="1174268"/>
                <a:gridCol w="1799283"/>
                <a:gridCol w="2253838"/>
                <a:gridCol w="1726871"/>
              </a:tblGrid>
              <a:tr h="7262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位数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符号位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指数位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尾数位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726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float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23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726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double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</a:t>
                      </a:r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981" y="5748103"/>
            <a:ext cx="3067926" cy="98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76914" y="5800039"/>
            <a:ext cx="4267200" cy="84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indent="457200" eaLnBrk="1" hangingPunct="1">
              <a:lnSpc>
                <a:spcPct val="120000"/>
              </a:lnSpc>
              <a:defRPr kumimoji="1"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kumimoji="1" sz="2400"/>
            </a:lvl2pPr>
            <a:lvl3pPr marL="1143000" indent="-228600" eaLnBrk="0" hangingPunct="0">
              <a:defRPr kumimoji="1" sz="2400"/>
            </a:lvl3pPr>
            <a:lvl4pPr marL="1600200" indent="-228600" eaLnBrk="0" hangingPunct="0">
              <a:defRPr kumimoji="1" sz="2400"/>
            </a:lvl4pPr>
            <a:lvl5pPr marL="2057400" indent="-228600" eaLnBrk="0" hangingPunct="0">
              <a:defRPr kumimoji="1" sz="24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/>
            </a:lvl9pPr>
          </a:lstStyle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指数：影响取值范围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dirty="0"/>
              <a:t>尾数：影响精度</a:t>
            </a:r>
          </a:p>
        </p:txBody>
      </p:sp>
    </p:spTree>
    <p:extLst>
      <p:ext uri="{BB962C8B-B14F-4D97-AF65-F5344CB8AC3E}">
        <p14:creationId xmlns:p14="http://schemas.microsoft.com/office/powerpoint/2010/main" xmlns="" val="21645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18766" y="2115932"/>
            <a:ext cx="8458200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921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indent="457200" eaLnBrk="1" hangingPunct="1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float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为例进行介绍：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202652" y="1387515"/>
            <a:ext cx="8403117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、浮点类型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2653" y="4775200"/>
            <a:ext cx="8767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Subnormal number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非规格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数，尾数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位隐藏的整数部分为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的数，低于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正常数的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Normal number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规格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尾数位隐藏的整数部分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数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正常数的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Non number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特殊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当指数位全部被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填充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 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用于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表示这个浮点数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处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在一种非正常数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(non-number)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的状态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: 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即这个数可能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是无穷或者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Not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 Number.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575" y="2838223"/>
            <a:ext cx="83248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518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18766" y="4060849"/>
            <a:ext cx="84582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921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指数有效的取值范围为：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[0000 0001,1111 1110]</a:t>
            </a:r>
          </a:p>
          <a:p>
            <a:pPr lvl="1" indent="0" eaLnBrk="1" hangingPunct="1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即为：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[1,254]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，减去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127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偏移量为：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[-126,127]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202652" y="1387515"/>
            <a:ext cx="8403117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、浮点类型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575" y="2170567"/>
            <a:ext cx="83248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42900" y="5249474"/>
            <a:ext cx="84582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921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尾数部分的取值范围：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[1.00000…,1.1111…]</a:t>
            </a:r>
          </a:p>
          <a:p>
            <a:pPr lvl="1" indent="0" eaLnBrk="1" hangingPunct="1"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[1,2)</a:t>
            </a:r>
          </a:p>
        </p:txBody>
      </p:sp>
    </p:spTree>
    <p:extLst>
      <p:ext uri="{BB962C8B-B14F-4D97-AF65-F5344CB8AC3E}">
        <p14:creationId xmlns:p14="http://schemas.microsoft.com/office/powerpoint/2010/main" xmlns="" val="15193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简单的数据类型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202652" y="1387515"/>
            <a:ext cx="8403117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、浮点类型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235" y="2177143"/>
            <a:ext cx="6190765" cy="236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12870" y="4637709"/>
            <a:ext cx="6391493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把以</a:t>
            </a: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为底</a:t>
            </a: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替换为以</a:t>
            </a: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为底</a:t>
            </a: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kumimoji="1"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870" y="5271192"/>
            <a:ext cx="8600279" cy="48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60635" y="5856144"/>
            <a:ext cx="736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[-3.4*10</a:t>
            </a:r>
            <a:r>
              <a:rPr lang="en-US" altLang="zh-CN" sz="2000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38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,-1.18*10</a:t>
            </a:r>
            <a:r>
              <a:rPr lang="en-US" altLang="zh-CN" sz="2000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-38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 ∪[1.18*10</a:t>
            </a:r>
            <a:r>
              <a:rPr lang="en-US" altLang="zh-CN" sz="2000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-38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3.4*10</a:t>
            </a:r>
            <a:r>
              <a:rPr lang="en-US" altLang="zh-CN" sz="2000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38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xmlns="" val="40262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7989" y="1502925"/>
            <a:ext cx="6743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第三章 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标识符与简单数据类型</a:t>
            </a:r>
            <a:endParaRPr lang="zh-CN" altLang="zh-CN" sz="3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1516" y="2526836"/>
            <a:ext cx="6678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标识符与关键字</a:t>
            </a:r>
            <a:endParaRPr lang="en-US" altLang="zh-CN" sz="32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简单的数据类型</a:t>
            </a:r>
            <a:endParaRPr lang="en-US" altLang="zh-CN" sz="3200" dirty="0" smtClean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简单数据类型的级别与类型转换</a:t>
            </a:r>
            <a:endParaRPr lang="en-US" altLang="zh-CN" sz="32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从命令行输入、输出数据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 smtClean="0"/>
              <a:t>3. </a:t>
            </a:r>
            <a:r>
              <a:rPr lang="zh-CN" altLang="en-US" dirty="0" smtClean="0"/>
              <a:t>简单数据类型的级别与类型转换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405852" y="1474602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、简单数据类型的级别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290283" y="2513609"/>
            <a:ext cx="8562228" cy="10772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中数据的基本类型（不包括逻辑类型）按精度从“低”到“高”排列：</a:t>
            </a:r>
          </a:p>
        </p:txBody>
      </p:sp>
      <p:sp>
        <p:nvSpPr>
          <p:cNvPr id="2" name="矩形 1"/>
          <p:cNvSpPr/>
          <p:nvPr/>
        </p:nvSpPr>
        <p:spPr>
          <a:xfrm>
            <a:off x="590043" y="4026504"/>
            <a:ext cx="819111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byte  </a:t>
            </a:r>
            <a:r>
              <a:rPr lang="en-US" altLang="zh-CN" sz="2800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  short     char     </a:t>
            </a:r>
            <a:r>
              <a:rPr lang="en-US" altLang="zh-CN" sz="2800" b="1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long </a:t>
            </a:r>
            <a:r>
              <a:rPr lang="en-US" altLang="zh-CN" sz="2800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float </a:t>
            </a:r>
            <a:r>
              <a:rPr lang="en-US" altLang="zh-CN" sz="2800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double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734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 smtClean="0"/>
              <a:t>3. </a:t>
            </a:r>
            <a:r>
              <a:rPr lang="zh-CN" altLang="en-US" dirty="0" smtClean="0"/>
              <a:t>简单数据类型的级别与类型转换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0366" y="2601817"/>
            <a:ext cx="82937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当把级别低的变量的值赋给级别高的变量时，系统自动完成数据类型的转换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indent="457200" eaLnBrk="1" hangingPunct="1">
              <a:lnSpc>
                <a:spcPct val="11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float x = 100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 eaLnBrk="1" hangingPunct="1">
              <a:lnSpc>
                <a:spcPct val="11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输出的结果：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100.0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420366" y="1744778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、不同级别数据类型转换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087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 smtClean="0"/>
              <a:t>3. </a:t>
            </a:r>
            <a:r>
              <a:rPr lang="zh-CN" altLang="en-US" dirty="0" smtClean="0"/>
              <a:t>简单数据类型的级别与类型转换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405852" y="1474602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、不同级别数据类型转换</a:t>
            </a:r>
          </a:p>
        </p:txBody>
      </p:sp>
      <p:sp>
        <p:nvSpPr>
          <p:cNvPr id="3" name="矩形 2"/>
          <p:cNvSpPr/>
          <p:nvPr/>
        </p:nvSpPr>
        <p:spPr>
          <a:xfrm>
            <a:off x="405852" y="2093828"/>
            <a:ext cx="8293712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当把级别高的变量的值赋给级别低的变量时，必须使用显示类型转换运算。显示转换的格式：（类型名）要转换的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	x = (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)34.89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long	y = (long)56.98F;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z = (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)1999L;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输出的结果分别为：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34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56,1999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（会产生精度损失）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038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标识符和关键字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405852" y="1474602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、标识符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405851" y="2182432"/>
            <a:ext cx="8403117" cy="13849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用来标识类名、变量名、方法名、类型名、数组名、文件名的有效字符序列，称为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标识符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。简单的说，标识符就是一个名字。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2634" y="3907507"/>
            <a:ext cx="5909552" cy="211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54929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 smtClean="0"/>
              <a:t>3. </a:t>
            </a:r>
            <a:r>
              <a:rPr lang="zh-CN" altLang="en-US" dirty="0" smtClean="0"/>
              <a:t>简单数据类型的级别与类型转换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405852" y="1387518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、超出取值范围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6824" y="1963202"/>
            <a:ext cx="82937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当把高级别的变量赋值给低级别的变量时，注意不可以超出所赋值变量的取值范围。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）常量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赋值给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byte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short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的时候：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byte a = (byte)128;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128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保存为：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1000 0000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变为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byte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，第一位为符号位，则输出为：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-128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byte b =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byte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-129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en-US" altLang="zh-CN" sz="2800" smtClean="0">
                <a:latin typeface="楷体" panose="02010609060101010101" pitchFamily="49" charset="-122"/>
                <a:ea typeface="楷体" panose="02010609060101010101" pitchFamily="49" charset="-122"/>
              </a:rPr>
              <a:t>-129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保存为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:1 11…1 0111 1111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变为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byte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，仅保留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位，则输出为：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127</a:t>
            </a:r>
          </a:p>
        </p:txBody>
      </p:sp>
    </p:spTree>
    <p:extLst>
      <p:ext uri="{BB962C8B-B14F-4D97-AF65-F5344CB8AC3E}">
        <p14:creationId xmlns:p14="http://schemas.microsoft.com/office/powerpoint/2010/main" xmlns="" val="1045117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 smtClean="0"/>
              <a:t>3. </a:t>
            </a:r>
            <a:r>
              <a:rPr lang="zh-CN" altLang="en-US" dirty="0" smtClean="0"/>
              <a:t>简单数据类型的级别与类型转换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405852" y="1387518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、超出取值范围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6824" y="1963202"/>
            <a:ext cx="8293712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当把高级别的变量赋值给低级别的变量时，注意不可以超出所赋值变量的取值范围。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）把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double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型常量赋值给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float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float x = 12.4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将提示错误：“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possible loss precision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正确的写法：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float x = 12.4F;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float x =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float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12.4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0692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7989" y="1502925"/>
            <a:ext cx="6743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第三章 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标识符与简单数据类型</a:t>
            </a:r>
            <a:endParaRPr lang="zh-CN" altLang="zh-CN" sz="3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1516" y="2526836"/>
            <a:ext cx="6678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标识符与关键字</a:t>
            </a:r>
            <a:endParaRPr lang="en-US" altLang="zh-CN" sz="32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简单的数据类型</a:t>
            </a:r>
            <a:endParaRPr lang="en-US" altLang="zh-CN" sz="3200" dirty="0" smtClean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简单数据类型的级别与类型转换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从命令行窗口输入、输出数据</a:t>
            </a:r>
            <a:endParaRPr lang="en-US" altLang="zh-CN" sz="32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561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4. </a:t>
            </a:r>
            <a:r>
              <a:rPr lang="zh-CN" altLang="en-US" dirty="0" smtClean="0"/>
              <a:t>从命令行窗口输入、输出数据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351819" y="1506493"/>
            <a:ext cx="4655609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、输入基本型数据：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351819" y="2223323"/>
            <a:ext cx="8562228" cy="2831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Scanner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Java.util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包中的一个类，通过调用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Scanner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中的一下方法，可以实现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MS-DOS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窗口下，用户输入数据的读取：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nextBoolean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 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nextByte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 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nextShort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 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nextInt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nextLong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nextFloat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nextDouble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801" y="5253951"/>
            <a:ext cx="79465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上述方法执行时都会堵塞，程序等待用户在命令行输入数据回车确认</a:t>
            </a:r>
          </a:p>
        </p:txBody>
      </p:sp>
    </p:spTree>
    <p:extLst>
      <p:ext uri="{BB962C8B-B14F-4D97-AF65-F5344CB8AC3E}">
        <p14:creationId xmlns:p14="http://schemas.microsoft.com/office/powerpoint/2010/main" xmlns="" val="406723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4. </a:t>
            </a:r>
            <a:r>
              <a:rPr lang="zh-CN" altLang="en-US" dirty="0" smtClean="0"/>
              <a:t>从命令行窗口输入、输出数据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351819" y="1506493"/>
            <a:ext cx="4655609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、输入基本型数据：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1819" y="2065668"/>
            <a:ext cx="66257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java.util.Scanner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public class Example3_4 {</a:t>
            </a:r>
          </a:p>
          <a:p>
            <a:r>
              <a:rPr lang="en-US" altLang="zh-CN" sz="2400" dirty="0"/>
              <a:t>   public static void main(String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[]) {</a:t>
            </a:r>
          </a:p>
          <a:p>
            <a:r>
              <a:rPr lang="en-US" altLang="zh-CN" sz="2400" dirty="0"/>
              <a:t>      People </a:t>
            </a:r>
            <a:r>
              <a:rPr lang="en-US" altLang="zh-CN" sz="2400" dirty="0" err="1"/>
              <a:t>zhangSan</a:t>
            </a:r>
            <a:r>
              <a:rPr lang="en-US" altLang="zh-CN" sz="2400" dirty="0"/>
              <a:t> = new People();    </a:t>
            </a:r>
          </a:p>
          <a:p>
            <a:r>
              <a:rPr lang="en-US" altLang="zh-CN" sz="2400" dirty="0"/>
              <a:t>      Scanner reader = new Scanner(System.in);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</a:t>
            </a:r>
            <a:r>
              <a:rPr lang="zh-CN" altLang="en-US" sz="2400" dirty="0"/>
              <a:t>输入年龄，回车确认</a:t>
            </a:r>
            <a:r>
              <a:rPr lang="en-US" altLang="zh-CN" sz="2400" dirty="0"/>
              <a:t>");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zhangSan.age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reader.nextInt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</a:t>
            </a:r>
            <a:r>
              <a:rPr lang="zh-CN" altLang="en-US" sz="2400" dirty="0"/>
              <a:t>输入体重，回车确认</a:t>
            </a:r>
            <a:r>
              <a:rPr lang="en-US" altLang="zh-CN" sz="2400" dirty="0"/>
              <a:t>");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zhangSan.weight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reader.nextFloat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zhangSan.speak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3664705" y="2191657"/>
            <a:ext cx="2431295" cy="130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矩形 8"/>
          <p:cNvSpPr/>
          <p:nvPr/>
        </p:nvSpPr>
        <p:spPr>
          <a:xfrm>
            <a:off x="6475242" y="1922176"/>
            <a:ext cx="185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导入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Scanner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endParaRPr lang="zh-CN" altLang="en-US" sz="2000" dirty="0"/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6096000" y="3715657"/>
            <a:ext cx="508000" cy="435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6801813" y="3361714"/>
            <a:ext cx="21680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声明一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Scanner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的对象为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reader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5007428" y="4528457"/>
            <a:ext cx="1596572" cy="14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6801813" y="4222000"/>
            <a:ext cx="21680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reader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nextInt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01812" y="5462971"/>
            <a:ext cx="21680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reader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nextInt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5646057" y="5341257"/>
            <a:ext cx="1155755" cy="3628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537394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4. </a:t>
            </a:r>
            <a:r>
              <a:rPr lang="zh-CN" altLang="en-US" dirty="0" smtClean="0"/>
              <a:t>从命令行窗口输入、输出数据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351819" y="1506493"/>
            <a:ext cx="4655609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、输入基本型数据：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1819" y="2065668"/>
            <a:ext cx="481526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import </a:t>
            </a:r>
            <a:r>
              <a:rPr lang="en-US" altLang="zh-CN" sz="2000" dirty="0" err="1"/>
              <a:t>java.util.Scanner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public class Example3_4 {</a:t>
            </a:r>
          </a:p>
          <a:p>
            <a:r>
              <a:rPr lang="en-US" altLang="zh-CN" sz="2000" dirty="0"/>
              <a:t>   public static void main(String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[]) {</a:t>
            </a:r>
          </a:p>
          <a:p>
            <a:r>
              <a:rPr lang="en-US" altLang="zh-CN" sz="2000" dirty="0"/>
              <a:t>      People </a:t>
            </a:r>
            <a:r>
              <a:rPr lang="en-US" altLang="zh-CN" sz="2000" dirty="0" err="1"/>
              <a:t>zhangSan</a:t>
            </a:r>
            <a:r>
              <a:rPr lang="en-US" altLang="zh-CN" sz="2000" dirty="0"/>
              <a:t> = new People();    </a:t>
            </a:r>
          </a:p>
          <a:p>
            <a:r>
              <a:rPr lang="en-US" altLang="zh-CN" sz="2000" dirty="0"/>
              <a:t>      Scanner reader = new Scanner(System.in);</a:t>
            </a:r>
          </a:p>
          <a:p>
            <a:r>
              <a:rPr lang="en-US" altLang="zh-CN" sz="2000" dirty="0"/>
              <a:t>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输入年龄，回车确认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</a:t>
            </a:r>
            <a:r>
              <a:rPr lang="en-US" altLang="zh-CN" sz="2000" dirty="0" err="1"/>
              <a:t>zhangSan.age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reader.nextInt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输入体重，回车确认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</a:t>
            </a:r>
            <a:r>
              <a:rPr lang="en-US" altLang="zh-CN" sz="2000" dirty="0" err="1"/>
              <a:t>zhangSan.weight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reader.nextFloat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  </a:t>
            </a:r>
            <a:r>
              <a:rPr lang="en-US" altLang="zh-CN" sz="2000" dirty="0" err="1"/>
              <a:t>zhangSan.speak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3200" y="2029713"/>
            <a:ext cx="3342821" cy="215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76803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4. </a:t>
            </a:r>
            <a:r>
              <a:rPr lang="zh-CN" altLang="en-US" dirty="0" smtClean="0"/>
              <a:t>从命令行窗口输入、输出数据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351819" y="1506493"/>
            <a:ext cx="4655609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、输出基本型数据：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677" y="2682039"/>
            <a:ext cx="8667610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System.out.println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(“”)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：输出数据后换行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System.out.print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(“”)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：输出数据后不换行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System.out.printf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(“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格式控制部分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，表达式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57300" lvl="2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%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d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int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类型数据值                      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57300" lvl="2" indent="-342900" algn="just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%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c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char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57300" lvl="2" indent="-342900" algn="just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%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f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输出浮点型数据，小数部分最多保留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位    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57300" lvl="2" indent="-342900" algn="just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%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s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输出字符串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57300" lvl="2" indent="-342900" algn="just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%md: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输出的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型数据占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列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57300" lvl="2" indent="-342900" algn="just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%m.nf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：输出的浮点型数据占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列，小数点保留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457201" y="2173761"/>
            <a:ext cx="8562228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可以用来输出串值、表达式的语句为：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753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4. </a:t>
            </a:r>
            <a:r>
              <a:rPr lang="zh-CN" altLang="en-US" dirty="0" smtClean="0"/>
              <a:t>从命令行窗口输入、输出数据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351819" y="1506493"/>
            <a:ext cx="4655609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、输出基本型数据：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628" y="2116797"/>
            <a:ext cx="88647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public </a:t>
            </a:r>
            <a:r>
              <a:rPr lang="en-US" altLang="zh-CN" sz="2000" dirty="0"/>
              <a:t>class Example3_4 {</a:t>
            </a:r>
          </a:p>
          <a:p>
            <a:r>
              <a:rPr lang="en-US" altLang="zh-CN" sz="2000" dirty="0"/>
              <a:t>   public static void main(String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[]) 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System.out.printf</a:t>
            </a:r>
            <a:r>
              <a:rPr lang="en-US" altLang="zh-CN" sz="2000" dirty="0"/>
              <a:t>("%d,%c,%f,%s,%3d,%7.3f",12,'a',23.78,"</a:t>
            </a:r>
            <a:r>
              <a:rPr lang="zh-CN" altLang="en-US" sz="2000" dirty="0"/>
              <a:t>我们</a:t>
            </a:r>
            <a:r>
              <a:rPr lang="en-US" altLang="zh-CN" sz="2000" dirty="0"/>
              <a:t>",12,23.78);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输出换行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("</a:t>
            </a:r>
            <a:r>
              <a:rPr lang="zh-CN" altLang="en-US" sz="2000" dirty="0"/>
              <a:t>输出不换行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输出换行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4057" y="4779550"/>
            <a:ext cx="6633029" cy="155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7829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zh-CN" altLang="en-US" dirty="0" smtClean="0"/>
              <a:t>课程小结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594" y="1668066"/>
            <a:ext cx="812272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、标识符与关键字：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）标识符与关键字的概念（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）标识符命名要求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个关键字及分类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、基本数据类型：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long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float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型需加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double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可加可不加（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）每种类型占内存的字节数和取值取值范围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、数据类型转换：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）数据类型级别（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）低到高直接转换（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）高到低显示转换，注意精度损失和赋值范围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、用命令行窗口输入、输出数据的命令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4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标识符和关键字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405852" y="1322198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、标识符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405852" y="1905077"/>
            <a:ext cx="4801328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标识符的命名规范：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315" y="2469714"/>
            <a:ext cx="8007915" cy="279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hangingPunct="0"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标识符由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字母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  <a:r>
              <a:rPr lang="zh-CN" altLang="en-US" sz="28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划线</a:t>
            </a:r>
            <a:r>
              <a:rPr lang="en-US" altLang="zh-CN" sz="28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美元</a:t>
            </a:r>
            <a:r>
              <a:rPr lang="zh-CN" altLang="en-US" sz="28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</a:t>
            </a:r>
            <a:r>
              <a:rPr lang="en-US" altLang="zh-CN" sz="28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$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数字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组成，长度不受限制；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0" hangingPunct="0"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标识符第一个字符不能是数字字符；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0" hangingPunct="0"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标识符不能是关键字，同时，也不能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smtClean="0">
                <a:latin typeface="楷体" panose="02010609060101010101" pitchFamily="49" charset="-122"/>
                <a:ea typeface="楷体" panose="02010609060101010101" pitchFamily="49" charset="-122"/>
              </a:rPr>
              <a:t>true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null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0" hangingPunct="0"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标识符中是区分大小写的。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272113" y="5306151"/>
            <a:ext cx="8655577" cy="10156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语言使用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Unicode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标准字符，可以识别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65536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个字符，因此，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所谓的字母，不仅包括拉丁字母，也包括汉语中的汉字、日文的片假名和平假名、朝鲜文、俄文、希腊字母以及其他许多语言中的文字。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851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标识符和关键字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405852" y="1322198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、标识符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405852" y="1905077"/>
            <a:ext cx="4801328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标识符的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命名约定：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315" y="2469714"/>
            <a:ext cx="8007915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hangingPunct="0">
              <a:spcAft>
                <a:spcPts val="300"/>
              </a:spcAft>
              <a:buClr>
                <a:schemeClr val="tx1"/>
              </a:buClr>
            </a:pP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约定</a:t>
            </a:r>
            <a:r>
              <a:rPr lang="en-US" altLang="zh-CN" sz="240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：标识符是一个单词时，首字母小写，</a:t>
            </a:r>
            <a:r>
              <a:rPr lang="en-US" altLang="zh-CN" sz="2400" smtClean="0">
                <a:latin typeface="楷体" panose="02010609060101010101" pitchFamily="49" charset="-122"/>
                <a:ea typeface="楷体" panose="02010609060101010101" pitchFamily="49" charset="-122"/>
              </a:rPr>
              <a:t>name</a:t>
            </a:r>
          </a:p>
          <a:p>
            <a:pPr marL="457200" indent="-457200" eaLnBrk="0" hangingPunct="0">
              <a:spcAft>
                <a:spcPts val="300"/>
              </a:spcAft>
              <a:buClr>
                <a:schemeClr val="tx1"/>
              </a:buClr>
            </a:pP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约定</a:t>
            </a:r>
            <a:r>
              <a:rPr lang="en-US" altLang="zh-CN" sz="240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：标识符由多个单词组成时，第一个单词首字母小写，其他单词首字母大写，</a:t>
            </a:r>
            <a:r>
              <a:rPr lang="en-US" altLang="zh-CN" sz="2400" smtClean="0">
                <a:latin typeface="楷体" panose="02010609060101010101" pitchFamily="49" charset="-122"/>
                <a:ea typeface="楷体" panose="02010609060101010101" pitchFamily="49" charset="-122"/>
              </a:rPr>
              <a:t>firstName</a:t>
            </a:r>
          </a:p>
          <a:p>
            <a:pPr marL="457200" indent="-457200" eaLnBrk="0" hangingPunct="0">
              <a:spcAft>
                <a:spcPts val="300"/>
              </a:spcAft>
              <a:buClr>
                <a:schemeClr val="tx1"/>
              </a:buClr>
            </a:pPr>
            <a:r>
              <a:rPr lang="en-US" altLang="zh-CN" sz="280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小驼峰命名法：方法、变量</a:t>
            </a:r>
            <a:endParaRPr lang="en-US" altLang="zh-CN" sz="28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0" hangingPunct="0">
              <a:spcAft>
                <a:spcPts val="300"/>
              </a:spcAft>
              <a:buClr>
                <a:schemeClr val="tx1"/>
              </a:buClr>
            </a:pPr>
            <a:endParaRPr lang="en-US" altLang="zh-CN" sz="24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0" hangingPunct="0">
              <a:spcAft>
                <a:spcPts val="300"/>
              </a:spcAft>
              <a:buClr>
                <a:schemeClr val="tx1"/>
              </a:buClr>
            </a:pP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约定</a:t>
            </a:r>
            <a:r>
              <a:rPr lang="en-US" altLang="zh-CN" sz="240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：标识符是一个单词时，首字母大写，</a:t>
            </a:r>
            <a:r>
              <a:rPr lang="en-US" altLang="zh-CN" sz="2400" smtClean="0">
                <a:latin typeface="楷体" panose="02010609060101010101" pitchFamily="49" charset="-122"/>
                <a:ea typeface="楷体" panose="02010609060101010101" pitchFamily="49" charset="-122"/>
              </a:rPr>
              <a:t>Name</a:t>
            </a:r>
          </a:p>
          <a:p>
            <a:pPr marL="457200" indent="-457200" eaLnBrk="0" hangingPunct="0">
              <a:spcAft>
                <a:spcPts val="300"/>
              </a:spcAft>
              <a:buClr>
                <a:schemeClr val="tx1"/>
              </a:buClr>
            </a:pP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约定</a:t>
            </a:r>
            <a:r>
              <a:rPr lang="en-US" altLang="zh-CN" sz="240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：标识符由多个单词组成时，每个单词的首字母大写，</a:t>
            </a:r>
            <a:r>
              <a:rPr lang="en-US" altLang="zh-CN" sz="2400" smtClean="0">
                <a:latin typeface="楷体" panose="02010609060101010101" pitchFamily="49" charset="-122"/>
                <a:ea typeface="楷体" panose="02010609060101010101" pitchFamily="49" charset="-122"/>
              </a:rPr>
              <a:t>FirstName</a:t>
            </a:r>
          </a:p>
          <a:p>
            <a:pPr marL="457200" indent="-457200" eaLnBrk="0" hangingPunct="0">
              <a:spcAft>
                <a:spcPts val="300"/>
              </a:spcAft>
              <a:buClr>
                <a:schemeClr val="tx1"/>
              </a:buClr>
            </a:pPr>
            <a:r>
              <a:rPr lang="en-US" altLang="zh-CN" sz="280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大驼峰命名法：类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851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标识符和关键字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405852" y="1648778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、关键字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405852" y="2270985"/>
            <a:ext cx="8291834" cy="9541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就是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语言中已经被赋予特定意义的一些单词。不可以把关键字做为标识符来用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5852" y="3394370"/>
            <a:ext cx="8291834" cy="9541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语言一共有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，这其中，有两个预留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的关键字（保留字）：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const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goto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1493" y="4676391"/>
            <a:ext cx="8291834" cy="13849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关键字可分为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类：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访问控制、类方法和变量修饰符、程序控制语句、错误处理、包相关、基本类型、变量引用。</a:t>
            </a:r>
          </a:p>
        </p:txBody>
      </p:sp>
    </p:spTree>
    <p:extLst>
      <p:ext uri="{BB962C8B-B14F-4D97-AF65-F5344CB8AC3E}">
        <p14:creationId xmlns:p14="http://schemas.microsoft.com/office/powerpoint/2010/main" xmlns="" val="342451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标识符和关键字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405851" y="1681782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）访问控制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修饰符（共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95199425"/>
              </p:ext>
            </p:extLst>
          </p:nvPr>
        </p:nvGraphicFramePr>
        <p:xfrm>
          <a:off x="579369" y="2554292"/>
          <a:ext cx="8229600" cy="2089414"/>
        </p:xfrm>
        <a:graphic>
          <a:graphicData uri="http://schemas.openxmlformats.org/drawingml/2006/table">
            <a:tbl>
              <a:tblPr/>
              <a:tblGrid>
                <a:gridCol w="2202873"/>
                <a:gridCol w="6026727"/>
              </a:tblGrid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关键字</a:t>
                      </a:r>
                      <a:endParaRPr lang="en-US" sz="2400" b="0" dirty="0">
                        <a:solidFill>
                          <a:srgbClr val="4F4F4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备注</a:t>
                      </a:r>
                      <a:endParaRPr lang="zh-CN" altLang="en-US" sz="2400" b="0" dirty="0">
                        <a:solidFill>
                          <a:srgbClr val="4F4F4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</a:t>
                      </a:r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rivate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一种访问控制方式：私用模式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512"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protected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一种访问控制方式：保护模式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public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一种访问控制方式：共用模式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372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标识符和关键字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340536" y="1409286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）类、方法和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变量修饰符（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共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824665"/>
              </p:ext>
            </p:extLst>
          </p:nvPr>
        </p:nvGraphicFramePr>
        <p:xfrm>
          <a:off x="427294" y="2161031"/>
          <a:ext cx="8229600" cy="4113084"/>
        </p:xfrm>
        <a:graphic>
          <a:graphicData uri="http://schemas.openxmlformats.org/drawingml/2006/table">
            <a:tbl>
              <a:tblPr/>
              <a:tblGrid>
                <a:gridCol w="2080379"/>
                <a:gridCol w="6149221"/>
              </a:tblGrid>
              <a:tr h="3882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abstract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表明类或者成员方法具有抽象属性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427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class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类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extends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表明一个类型是另一个类型的子类型，这里常见的类型有类和接口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296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final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用来说明最终属性，表明一个类不能派生出子类，或者成员方法不能被覆盖，或者成员域的值不能被改变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implements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表明一个类实现了给定的接口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interface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>
                          <a:solidFill>
                            <a:srgbClr val="4F4F4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接口</a:t>
                      </a:r>
                    </a:p>
                  </a:txBody>
                  <a:tcPr marL="68437" marR="68437" marT="68437" marB="6843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10856699"/>
      </p:ext>
    </p:extLst>
  </p:cSld>
  <p:clrMapOvr>
    <a:masterClrMapping/>
  </p:clrMapOvr>
</p:sld>
</file>

<file path=ppt/theme/theme1.xml><?xml version="1.0" encoding="utf-8"?>
<a:theme xmlns:a="http://schemas.openxmlformats.org/drawingml/2006/main" name="rainsdrops_II">
  <a:themeElements>
    <a:clrScheme name="绿色">
      <a:dk1>
        <a:srgbClr val="003300"/>
      </a:dk1>
      <a:lt1>
        <a:srgbClr val="FFFFFF"/>
      </a:lt1>
      <a:dk2>
        <a:srgbClr val="507800"/>
      </a:dk2>
      <a:lt2>
        <a:srgbClr val="135113"/>
      </a:lt2>
      <a:accent1>
        <a:srgbClr val="8FAD2F"/>
      </a:accent1>
      <a:accent2>
        <a:srgbClr val="F2EF62"/>
      </a:accent2>
      <a:accent3>
        <a:srgbClr val="FFFFFF"/>
      </a:accent3>
      <a:accent4>
        <a:srgbClr val="002A00"/>
      </a:accent4>
      <a:accent5>
        <a:srgbClr val="C6D3AD"/>
      </a:accent5>
      <a:accent6>
        <a:srgbClr val="DBD958"/>
      </a:accent6>
      <a:hlink>
        <a:srgbClr val="BAD16F"/>
      </a:hlink>
      <a:folHlink>
        <a:srgbClr val="DBE8B2"/>
      </a:folHlink>
    </a:clrScheme>
    <a:fontScheme name="rainsdrops_I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ainsdrops_II 1">
        <a:dk1>
          <a:srgbClr val="142328"/>
        </a:dk1>
        <a:lt1>
          <a:srgbClr val="FFFFFF"/>
        </a:lt1>
        <a:dk2>
          <a:srgbClr val="38629A"/>
        </a:dk2>
        <a:lt2>
          <a:srgbClr val="1E3750"/>
        </a:lt2>
        <a:accent1>
          <a:srgbClr val="8EB7FD"/>
        </a:accent1>
        <a:accent2>
          <a:srgbClr val="F9DDF9"/>
        </a:accent2>
        <a:accent3>
          <a:srgbClr val="FFFFFF"/>
        </a:accent3>
        <a:accent4>
          <a:srgbClr val="0F1C21"/>
        </a:accent4>
        <a:accent5>
          <a:srgbClr val="C6D8FE"/>
        </a:accent5>
        <a:accent6>
          <a:srgbClr val="E2C8E2"/>
        </a:accent6>
        <a:hlink>
          <a:srgbClr val="B6D5F4"/>
        </a:hlink>
        <a:folHlink>
          <a:srgbClr val="DAE4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sdrops_II 2">
        <a:dk1>
          <a:srgbClr val="003300"/>
        </a:dk1>
        <a:lt1>
          <a:srgbClr val="FFFFFF"/>
        </a:lt1>
        <a:dk2>
          <a:srgbClr val="507800"/>
        </a:dk2>
        <a:lt2>
          <a:srgbClr val="135113"/>
        </a:lt2>
        <a:accent1>
          <a:srgbClr val="8FAD2F"/>
        </a:accent1>
        <a:accent2>
          <a:srgbClr val="F2EF62"/>
        </a:accent2>
        <a:accent3>
          <a:srgbClr val="FFFFFF"/>
        </a:accent3>
        <a:accent4>
          <a:srgbClr val="002A00"/>
        </a:accent4>
        <a:accent5>
          <a:srgbClr val="C6D3AD"/>
        </a:accent5>
        <a:accent6>
          <a:srgbClr val="DBD958"/>
        </a:accent6>
        <a:hlink>
          <a:srgbClr val="BAD16F"/>
        </a:hlink>
        <a:folHlink>
          <a:srgbClr val="DBE8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sdrops_II 3">
        <a:dk1>
          <a:srgbClr val="0B1F27"/>
        </a:dk1>
        <a:lt1>
          <a:srgbClr val="FFFFFF"/>
        </a:lt1>
        <a:dk2>
          <a:srgbClr val="266984"/>
        </a:dk2>
        <a:lt2>
          <a:srgbClr val="1B4A5D"/>
        </a:lt2>
        <a:accent1>
          <a:srgbClr val="389BC2"/>
        </a:accent1>
        <a:accent2>
          <a:srgbClr val="D7D7D7"/>
        </a:accent2>
        <a:accent3>
          <a:srgbClr val="FFFFFF"/>
        </a:accent3>
        <a:accent4>
          <a:srgbClr val="081920"/>
        </a:accent4>
        <a:accent5>
          <a:srgbClr val="AECBDD"/>
        </a:accent5>
        <a:accent6>
          <a:srgbClr val="C3C3C3"/>
        </a:accent6>
        <a:hlink>
          <a:srgbClr val="9ACDE2"/>
        </a:hlink>
        <a:folHlink>
          <a:srgbClr val="C9E4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sdrops_II 4">
        <a:dk1>
          <a:srgbClr val="39340D"/>
        </a:dk1>
        <a:lt1>
          <a:srgbClr val="FFFFFF"/>
        </a:lt1>
        <a:dk2>
          <a:srgbClr val="808000"/>
        </a:dk2>
        <a:lt2>
          <a:srgbClr val="6A6018"/>
        </a:lt2>
        <a:accent1>
          <a:srgbClr val="AD9E2F"/>
        </a:accent1>
        <a:accent2>
          <a:srgbClr val="A6E0B4"/>
        </a:accent2>
        <a:accent3>
          <a:srgbClr val="FFFFFF"/>
        </a:accent3>
        <a:accent4>
          <a:srgbClr val="2F2B09"/>
        </a:accent4>
        <a:accent5>
          <a:srgbClr val="D3CCAD"/>
        </a:accent5>
        <a:accent6>
          <a:srgbClr val="96CBA3"/>
        </a:accent6>
        <a:hlink>
          <a:srgbClr val="DBCF79"/>
        </a:hlink>
        <a:folHlink>
          <a:srgbClr val="ECE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rainsdrops_II</Template>
  <TotalTime>9894</TotalTime>
  <Words>4906</Words>
  <Application>Microsoft Office PowerPoint</Application>
  <PresentationFormat>全屏显示(4:3)</PresentationFormat>
  <Paragraphs>508</Paragraphs>
  <Slides>48</Slides>
  <Notes>48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rainsdrops_II</vt:lpstr>
      <vt:lpstr>幻灯片 1</vt:lpstr>
      <vt:lpstr>幻灯片 2</vt:lpstr>
      <vt:lpstr>幻灯片 3</vt:lpstr>
      <vt:lpstr> 1. 标识符和关键字</vt:lpstr>
      <vt:lpstr> 1. 标识符和关键字</vt:lpstr>
      <vt:lpstr> 1. 标识符和关键字</vt:lpstr>
      <vt:lpstr> 1. 标识符和关键字</vt:lpstr>
      <vt:lpstr> 1. 标识符和关键字</vt:lpstr>
      <vt:lpstr> 1. 标识符和关键字</vt:lpstr>
      <vt:lpstr> 1. 标识符和关键字</vt:lpstr>
      <vt:lpstr> 1. 标识符和关键字</vt:lpstr>
      <vt:lpstr> 1. 标识符和关键字</vt:lpstr>
      <vt:lpstr> 1. 标识符和关键字</vt:lpstr>
      <vt:lpstr> 1. 标识符和关键字</vt:lpstr>
      <vt:lpstr> 1. 标识符和关键字</vt:lpstr>
      <vt:lpstr> 1. 标识符和关键字</vt:lpstr>
      <vt:lpstr>幻灯片 17</vt:lpstr>
      <vt:lpstr> 2. 简单的数据类型</vt:lpstr>
      <vt:lpstr> 2. 简单的数据类型</vt:lpstr>
      <vt:lpstr> 2. 简单的数据类型</vt:lpstr>
      <vt:lpstr> 2. 简单的数据类型</vt:lpstr>
      <vt:lpstr> 2. 简单的数据类型</vt:lpstr>
      <vt:lpstr> 2. 简单的数据类型</vt:lpstr>
      <vt:lpstr> 2. 简单的数据类型</vt:lpstr>
      <vt:lpstr> 2. 简单的数据类型</vt:lpstr>
      <vt:lpstr> 2. 简单的数据类型</vt:lpstr>
      <vt:lpstr> 2. 简单的数据类型</vt:lpstr>
      <vt:lpstr> 2. 简单的数据类型</vt:lpstr>
      <vt:lpstr> 2. 简单的数据类型</vt:lpstr>
      <vt:lpstr> 2. 简单的数据类型</vt:lpstr>
      <vt:lpstr> 2. 简单的数据类型</vt:lpstr>
      <vt:lpstr> 2. 简单的数据类型</vt:lpstr>
      <vt:lpstr> 2. 简单的数据类型</vt:lpstr>
      <vt:lpstr> 2. 简单的数据类型</vt:lpstr>
      <vt:lpstr> 2. 简单的数据类型</vt:lpstr>
      <vt:lpstr>幻灯片 36</vt:lpstr>
      <vt:lpstr>3. 简单数据类型的级别与类型转换</vt:lpstr>
      <vt:lpstr>3. 简单数据类型的级别与类型转换</vt:lpstr>
      <vt:lpstr>3. 简单数据类型的级别与类型转换</vt:lpstr>
      <vt:lpstr>3. 简单数据类型的级别与类型转换</vt:lpstr>
      <vt:lpstr>3. 简单数据类型的级别与类型转换</vt:lpstr>
      <vt:lpstr>幻灯片 42</vt:lpstr>
      <vt:lpstr> 4. 从命令行窗口输入、输出数据</vt:lpstr>
      <vt:lpstr> 4. 从命令行窗口输入、输出数据</vt:lpstr>
      <vt:lpstr> 4. 从命令行窗口输入、输出数据</vt:lpstr>
      <vt:lpstr> 4. 从命令行窗口输入、输出数据</vt:lpstr>
      <vt:lpstr> 4. 从命令行窗口输入、输出数据</vt:lpstr>
      <vt:lpstr>课程小结</vt:lpstr>
    </vt:vector>
  </TitlesOfParts>
  <Company>sdibt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讲课</dc:title>
  <dc:creator>葛诗煜</dc:creator>
  <cp:lastModifiedBy>Administrator</cp:lastModifiedBy>
  <cp:revision>836</cp:revision>
  <dcterms:created xsi:type="dcterms:W3CDTF">2010-02-01T09:14:32Z</dcterms:created>
  <dcterms:modified xsi:type="dcterms:W3CDTF">2021-09-05T07:55:16Z</dcterms:modified>
</cp:coreProperties>
</file>