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8"/>
  </p:notesMasterIdLst>
  <p:handoutMasterIdLst>
    <p:handoutMasterId r:id="rId59"/>
  </p:handoutMasterIdLst>
  <p:sldIdLst>
    <p:sldId id="353" r:id="rId2"/>
    <p:sldId id="366" r:id="rId3"/>
    <p:sldId id="367" r:id="rId4"/>
    <p:sldId id="499" r:id="rId5"/>
    <p:sldId id="380" r:id="rId6"/>
    <p:sldId id="501" r:id="rId7"/>
    <p:sldId id="502" r:id="rId8"/>
    <p:sldId id="503" r:id="rId9"/>
    <p:sldId id="508" r:id="rId10"/>
    <p:sldId id="505" r:id="rId11"/>
    <p:sldId id="506" r:id="rId12"/>
    <p:sldId id="507" r:id="rId13"/>
    <p:sldId id="513" r:id="rId14"/>
    <p:sldId id="511" r:id="rId15"/>
    <p:sldId id="512" r:id="rId16"/>
    <p:sldId id="514" r:id="rId17"/>
    <p:sldId id="515" r:id="rId18"/>
    <p:sldId id="516" r:id="rId19"/>
    <p:sldId id="518" r:id="rId20"/>
    <p:sldId id="504" r:id="rId21"/>
    <p:sldId id="519" r:id="rId22"/>
    <p:sldId id="521" r:id="rId23"/>
    <p:sldId id="524" r:id="rId24"/>
    <p:sldId id="525" r:id="rId25"/>
    <p:sldId id="527" r:id="rId26"/>
    <p:sldId id="529" r:id="rId27"/>
    <p:sldId id="523" r:id="rId28"/>
    <p:sldId id="530" r:id="rId29"/>
    <p:sldId id="533" r:id="rId30"/>
    <p:sldId id="532" r:id="rId31"/>
    <p:sldId id="534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5" r:id="rId41"/>
    <p:sldId id="547" r:id="rId42"/>
    <p:sldId id="562" r:id="rId43"/>
    <p:sldId id="552" r:id="rId44"/>
    <p:sldId id="563" r:id="rId45"/>
    <p:sldId id="553" r:id="rId46"/>
    <p:sldId id="554" r:id="rId47"/>
    <p:sldId id="551" r:id="rId48"/>
    <p:sldId id="555" r:id="rId49"/>
    <p:sldId id="557" r:id="rId50"/>
    <p:sldId id="550" r:id="rId51"/>
    <p:sldId id="556" r:id="rId52"/>
    <p:sldId id="549" r:id="rId53"/>
    <p:sldId id="558" r:id="rId54"/>
    <p:sldId id="560" r:id="rId55"/>
    <p:sldId id="561" r:id="rId56"/>
    <p:sldId id="49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558FF"/>
    <a:srgbClr val="000000"/>
    <a:srgbClr val="FF6600"/>
    <a:srgbClr val="0000FF"/>
    <a:srgbClr val="9FDAFF"/>
    <a:srgbClr val="CCECFF"/>
    <a:srgbClr val="00FF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78635" autoAdjust="0"/>
  </p:normalViewPr>
  <p:slideViewPr>
    <p:cSldViewPr snapToGrid="0">
      <p:cViewPr>
        <p:scale>
          <a:sx n="66" d="100"/>
          <a:sy n="66" d="100"/>
        </p:scale>
        <p:origin x="-162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97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503F888B-E886-4B7C-B9EB-91DABCAB75FB}" type="datetimeFigureOut">
              <a:rPr lang="zh-CN" altLang="en-US"/>
              <a:pPr>
                <a:defRPr/>
              </a:pPr>
              <a:t>2021-9-5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C36057A-7C1E-4E85-842E-9E2D9633A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819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60A33E64-031E-41EB-AA6F-4FC7D55586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61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控制语句，来源于结构化程序设计；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结构化程序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：采用结构化算法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化繁为简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地把一个复杂问题的求解过程分成可控、易理解和易处理的阶段进行，实现一个便于编写、阅读、修改和维护的程序。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三种基本结构：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顺序、选择和循环</a:t>
            </a: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68989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变量有基本类型、引用型</a:t>
            </a: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6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85800" y="14478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2209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92C3D3-743E-46D5-9465-689DC0D8C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9" descr="index_r3_c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376"/>
            <a:ext cx="9144000" cy="10526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15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632A-DB9F-4FFB-A5D4-F14368A05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66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211C-4C65-4EA8-8696-E26F9A548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7786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B7AB-CE1C-4340-B4CE-38B9CA09D1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5785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29175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9730"/>
            <a:ext cx="9144000" cy="704126"/>
          </a:xfrm>
        </p:spPr>
        <p:txBody>
          <a:bodyPr/>
          <a:lstStyle>
            <a:lvl1pPr>
              <a:defRPr sz="3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93EF-33C5-46B4-A9C4-E224A2DEE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422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33C9-B260-424F-8060-E61CEE7826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155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D0405-5201-4042-B721-C89995B415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712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B5F-68DB-4E44-AB16-6A7CB1512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251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A8C1-A471-4168-85E7-6ACBBE60D6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322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F1F17-8F85-467A-9586-031F0079B6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887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A85-6DCD-46E5-9AB3-5283802089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83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BA2B-0CD3-43B1-BF37-573A4566B8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572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0" y="482600"/>
            <a:ext cx="9144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D4D88C9-938C-404B-8594-3C580268B4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25" name="Freeform 37"/>
          <p:cNvSpPr>
            <a:spLocks/>
          </p:cNvSpPr>
          <p:nvPr/>
        </p:nvSpPr>
        <p:spPr bwMode="ltGray">
          <a:xfrm>
            <a:off x="2438400" y="0"/>
            <a:ext cx="6705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" y="88"/>
              </a:cxn>
              <a:cxn ang="0">
                <a:pos x="4224" y="88"/>
              </a:cxn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30" name="Group 129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1674" y="3"/>
            <a:chExt cx="4001" cy="85"/>
          </a:xfrm>
        </p:grpSpPr>
        <p:sp>
          <p:nvSpPr>
            <p:cNvPr id="12375" name="Rectangle 87"/>
            <p:cNvSpPr>
              <a:spLocks noChangeArrowheads="1"/>
            </p:cNvSpPr>
            <p:nvPr userDrawn="1"/>
          </p:nvSpPr>
          <p:spPr bwMode="black">
            <a:xfrm>
              <a:off x="16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8" name="Rectangle 100"/>
            <p:cNvSpPr>
              <a:spLocks noChangeArrowheads="1"/>
            </p:cNvSpPr>
            <p:nvPr userDrawn="1"/>
          </p:nvSpPr>
          <p:spPr bwMode="black">
            <a:xfrm>
              <a:off x="18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9" name="Rectangle 101"/>
            <p:cNvSpPr>
              <a:spLocks noChangeArrowheads="1"/>
            </p:cNvSpPr>
            <p:nvPr userDrawn="1"/>
          </p:nvSpPr>
          <p:spPr bwMode="black">
            <a:xfrm>
              <a:off x="19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0" name="Rectangle 102"/>
            <p:cNvSpPr>
              <a:spLocks noChangeArrowheads="1"/>
            </p:cNvSpPr>
            <p:nvPr userDrawn="1"/>
          </p:nvSpPr>
          <p:spPr bwMode="black">
            <a:xfrm>
              <a:off x="20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1" name="Rectangle 103"/>
            <p:cNvSpPr>
              <a:spLocks noChangeArrowheads="1"/>
            </p:cNvSpPr>
            <p:nvPr userDrawn="1"/>
          </p:nvSpPr>
          <p:spPr bwMode="black">
            <a:xfrm>
              <a:off x="22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2" name="Rectangle 104"/>
            <p:cNvSpPr>
              <a:spLocks noChangeArrowheads="1"/>
            </p:cNvSpPr>
            <p:nvPr userDrawn="1"/>
          </p:nvSpPr>
          <p:spPr bwMode="black">
            <a:xfrm>
              <a:off x="235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3" name="Rectangle 105"/>
            <p:cNvSpPr>
              <a:spLocks noChangeArrowheads="1"/>
            </p:cNvSpPr>
            <p:nvPr userDrawn="1"/>
          </p:nvSpPr>
          <p:spPr bwMode="black">
            <a:xfrm>
              <a:off x="249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4" name="Rectangle 106"/>
            <p:cNvSpPr>
              <a:spLocks noChangeArrowheads="1"/>
            </p:cNvSpPr>
            <p:nvPr userDrawn="1"/>
          </p:nvSpPr>
          <p:spPr bwMode="black">
            <a:xfrm>
              <a:off x="262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5" name="Rectangle 107"/>
            <p:cNvSpPr>
              <a:spLocks noChangeArrowheads="1"/>
            </p:cNvSpPr>
            <p:nvPr userDrawn="1"/>
          </p:nvSpPr>
          <p:spPr bwMode="black">
            <a:xfrm>
              <a:off x="276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6" name="Rectangle 108"/>
            <p:cNvSpPr>
              <a:spLocks noChangeArrowheads="1"/>
            </p:cNvSpPr>
            <p:nvPr userDrawn="1"/>
          </p:nvSpPr>
          <p:spPr bwMode="black">
            <a:xfrm>
              <a:off x="289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7" name="Rectangle 109"/>
            <p:cNvSpPr>
              <a:spLocks noChangeArrowheads="1"/>
            </p:cNvSpPr>
            <p:nvPr userDrawn="1"/>
          </p:nvSpPr>
          <p:spPr bwMode="black">
            <a:xfrm>
              <a:off x="303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8" name="Rectangle 110"/>
            <p:cNvSpPr>
              <a:spLocks noChangeArrowheads="1"/>
            </p:cNvSpPr>
            <p:nvPr userDrawn="1"/>
          </p:nvSpPr>
          <p:spPr bwMode="black">
            <a:xfrm>
              <a:off x="317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9" name="Rectangle 111"/>
            <p:cNvSpPr>
              <a:spLocks noChangeArrowheads="1"/>
            </p:cNvSpPr>
            <p:nvPr userDrawn="1"/>
          </p:nvSpPr>
          <p:spPr bwMode="black">
            <a:xfrm>
              <a:off x="330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0" name="Rectangle 112"/>
            <p:cNvSpPr>
              <a:spLocks noChangeArrowheads="1"/>
            </p:cNvSpPr>
            <p:nvPr userDrawn="1"/>
          </p:nvSpPr>
          <p:spPr bwMode="black">
            <a:xfrm>
              <a:off x="344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1" name="Rectangle 113"/>
            <p:cNvSpPr>
              <a:spLocks noChangeArrowheads="1"/>
            </p:cNvSpPr>
            <p:nvPr userDrawn="1"/>
          </p:nvSpPr>
          <p:spPr bwMode="black">
            <a:xfrm>
              <a:off x="357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2" name="Rectangle 114"/>
            <p:cNvSpPr>
              <a:spLocks noChangeArrowheads="1"/>
            </p:cNvSpPr>
            <p:nvPr userDrawn="1"/>
          </p:nvSpPr>
          <p:spPr bwMode="black">
            <a:xfrm>
              <a:off x="371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3" name="Rectangle 115"/>
            <p:cNvSpPr>
              <a:spLocks noChangeArrowheads="1"/>
            </p:cNvSpPr>
            <p:nvPr userDrawn="1"/>
          </p:nvSpPr>
          <p:spPr bwMode="black">
            <a:xfrm>
              <a:off x="385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4" name="Rectangle 116"/>
            <p:cNvSpPr>
              <a:spLocks noChangeArrowheads="1"/>
            </p:cNvSpPr>
            <p:nvPr userDrawn="1"/>
          </p:nvSpPr>
          <p:spPr bwMode="black">
            <a:xfrm>
              <a:off x="398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5" name="Rectangle 117"/>
            <p:cNvSpPr>
              <a:spLocks noChangeArrowheads="1"/>
            </p:cNvSpPr>
            <p:nvPr userDrawn="1"/>
          </p:nvSpPr>
          <p:spPr bwMode="black">
            <a:xfrm>
              <a:off x="412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6" name="Rectangle 118"/>
            <p:cNvSpPr>
              <a:spLocks noChangeArrowheads="1"/>
            </p:cNvSpPr>
            <p:nvPr userDrawn="1"/>
          </p:nvSpPr>
          <p:spPr bwMode="black">
            <a:xfrm>
              <a:off x="425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7" name="Rectangle 119"/>
            <p:cNvSpPr>
              <a:spLocks noChangeArrowheads="1"/>
            </p:cNvSpPr>
            <p:nvPr userDrawn="1"/>
          </p:nvSpPr>
          <p:spPr bwMode="black">
            <a:xfrm>
              <a:off x="439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8" name="Rectangle 120"/>
            <p:cNvSpPr>
              <a:spLocks noChangeArrowheads="1"/>
            </p:cNvSpPr>
            <p:nvPr userDrawn="1"/>
          </p:nvSpPr>
          <p:spPr bwMode="black">
            <a:xfrm>
              <a:off x="453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9" name="Rectangle 121"/>
            <p:cNvSpPr>
              <a:spLocks noChangeArrowheads="1"/>
            </p:cNvSpPr>
            <p:nvPr userDrawn="1"/>
          </p:nvSpPr>
          <p:spPr bwMode="black">
            <a:xfrm>
              <a:off x="466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0" name="Rectangle 122"/>
            <p:cNvSpPr>
              <a:spLocks noChangeArrowheads="1"/>
            </p:cNvSpPr>
            <p:nvPr userDrawn="1"/>
          </p:nvSpPr>
          <p:spPr bwMode="black">
            <a:xfrm>
              <a:off x="480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1" name="Rectangle 123"/>
            <p:cNvSpPr>
              <a:spLocks noChangeArrowheads="1"/>
            </p:cNvSpPr>
            <p:nvPr userDrawn="1"/>
          </p:nvSpPr>
          <p:spPr bwMode="black">
            <a:xfrm>
              <a:off x="493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2" name="Rectangle 124"/>
            <p:cNvSpPr>
              <a:spLocks noChangeArrowheads="1"/>
            </p:cNvSpPr>
            <p:nvPr userDrawn="1"/>
          </p:nvSpPr>
          <p:spPr bwMode="black">
            <a:xfrm>
              <a:off x="50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3" name="Rectangle 125"/>
            <p:cNvSpPr>
              <a:spLocks noChangeArrowheads="1"/>
            </p:cNvSpPr>
            <p:nvPr userDrawn="1"/>
          </p:nvSpPr>
          <p:spPr bwMode="black">
            <a:xfrm>
              <a:off x="52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4" name="Rectangle 126"/>
            <p:cNvSpPr>
              <a:spLocks noChangeArrowheads="1"/>
            </p:cNvSpPr>
            <p:nvPr userDrawn="1"/>
          </p:nvSpPr>
          <p:spPr bwMode="black">
            <a:xfrm>
              <a:off x="53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5" name="Rectangle 127"/>
            <p:cNvSpPr>
              <a:spLocks noChangeArrowheads="1"/>
            </p:cNvSpPr>
            <p:nvPr userDrawn="1"/>
          </p:nvSpPr>
          <p:spPr bwMode="black">
            <a:xfrm>
              <a:off x="54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6" name="Rectangle 128"/>
            <p:cNvSpPr>
              <a:spLocks noChangeArrowheads="1"/>
            </p:cNvSpPr>
            <p:nvPr userDrawn="1"/>
          </p:nvSpPr>
          <p:spPr bwMode="black">
            <a:xfrm>
              <a:off x="56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" name="直接连接符 40"/>
          <p:cNvCxnSpPr/>
          <p:nvPr userDrawn="1"/>
        </p:nvCxnSpPr>
        <p:spPr bwMode="auto">
          <a:xfrm>
            <a:off x="1092200" y="6364288"/>
            <a:ext cx="70104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70C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  <p:sldLayoutId id="2147483943" r:id="rId12"/>
    <p:sldLayoutId id="21474839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99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991" y="1385122"/>
            <a:ext cx="75052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 运算符、表达式与语句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293" y="4091706"/>
            <a:ext cx="750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余远 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15966588017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91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43106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）关系运算符和关系表达式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29482" y="1999040"/>
            <a:ext cx="8724232" cy="319472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关系运算符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运算符是二目运算符，用来比较两个值的关系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运算符的运算结果是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型，当运算符对应的关系成立时，运算结果是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，否则是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1766" y="5222789"/>
            <a:ext cx="422480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10&lt;9,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结果为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false;</a:t>
            </a:r>
          </a:p>
          <a:p>
            <a:pPr marL="0" lvl="3">
              <a:lnSpc>
                <a:spcPct val="12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5&gt;1,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结果</a:t>
            </a:r>
            <a:r>
              <a:rPr lang="zh-CN" altLang="en-US" sz="28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为</a:t>
            </a:r>
            <a:r>
              <a:rPr lang="en-US" altLang="zh-CN" sz="28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true</a:t>
            </a:r>
            <a:endParaRPr lang="zh-CN" altLang="en-US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8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73585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）关系运算符和关系表达式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29482" y="2434460"/>
            <a:ext cx="8724232" cy="5407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关系运算符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4076473"/>
              </p:ext>
            </p:extLst>
          </p:nvPr>
        </p:nvGraphicFramePr>
        <p:xfrm>
          <a:off x="616858" y="2997200"/>
          <a:ext cx="8236856" cy="3333966"/>
        </p:xfrm>
        <a:graphic>
          <a:graphicData uri="http://schemas.openxmlformats.org/presentationml/2006/ole">
            <p:oleObj spid="_x0000_s2077" name="位图图像" r:id="rId4" imgW="5200000" imgH="2085714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797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73585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符和逻辑表达式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58510" y="2390918"/>
            <a:ext cx="8724232" cy="319472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逻辑与、逻辑或、逻辑非（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&amp;&amp;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||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、！）；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逻辑与、逻辑或为二目运算符，逻辑非为单目运算符；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逻辑运算符的操作元必须是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型数据，逻辑运算符可以用来连接关系表达式。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3766" y="5597799"/>
            <a:ext cx="564720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2&gt;8 &amp;&amp; 9&gt;2,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结果为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false</a:t>
            </a:r>
          </a:p>
        </p:txBody>
      </p:sp>
    </p:spTree>
    <p:extLst>
      <p:ext uri="{BB962C8B-B14F-4D97-AF65-F5344CB8AC3E}">
        <p14:creationId xmlns="" xmlns:p14="http://schemas.microsoft.com/office/powerpoint/2010/main" val="186950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73585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符和逻辑表达式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58510" y="2390918"/>
            <a:ext cx="8724232" cy="5407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57154504"/>
              </p:ext>
            </p:extLst>
          </p:nvPr>
        </p:nvGraphicFramePr>
        <p:xfrm>
          <a:off x="463023" y="3077030"/>
          <a:ext cx="8244348" cy="2808514"/>
        </p:xfrm>
        <a:graphic>
          <a:graphicData uri="http://schemas.openxmlformats.org/presentationml/2006/ole">
            <p:oleObj spid="_x0000_s4123" name="位图图像" r:id="rId4" imgW="4896533" imgH="1428949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358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73585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）赋值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运算符与赋值表达式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58510" y="2390918"/>
            <a:ext cx="8724232" cy="267765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(=)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目运算符，左面的操作元必须是变量，不能是常量或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赋值表达式的值就是“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=”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左面变量的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9251" y="5083088"/>
            <a:ext cx="5647205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x=20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boolean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y=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ture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；</a:t>
            </a: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0" lvl="3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b=12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a=b=100</a:t>
            </a:r>
          </a:p>
        </p:txBody>
      </p:sp>
    </p:spTree>
    <p:extLst>
      <p:ext uri="{BB962C8B-B14F-4D97-AF65-F5344CB8AC3E}">
        <p14:creationId xmlns="" xmlns:p14="http://schemas.microsoft.com/office/powerpoint/2010/main" val="40440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40203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）位运算符和位表达式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87538" y="2057096"/>
            <a:ext cx="8724232" cy="474591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对两个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数据实施位运算，即对两个整型数据对应的位进行运算得到一个新的整型数据。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按位与（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双目计算，运算法则：对应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的两位都为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，则该位为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，否则为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按位或（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双目计算，运算法则：对应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的两位都为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则该位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否则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10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43106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）位运算符和位表达式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87538" y="2057096"/>
            <a:ext cx="8724232" cy="42288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按位非（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计算，运算法则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：如果对应位为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则该位为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，否则为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位异或（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^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双目计算，运算法则：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对应两位相同，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则该位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否则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位运算中双目运算的精度，均取决于精度高的整数。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811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43106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instanceof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87537" y="2057096"/>
            <a:ext cx="8548861" cy="267765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二目运算符，左面的操作元是一个对象；右面是一个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当左面的对象是右面的类或子类创建的对象时，该运算符运算的结果是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true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，否则是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0" y="4874305"/>
            <a:ext cx="55114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6398" y="5098681"/>
            <a:ext cx="268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ture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10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87537" y="2187722"/>
            <a:ext cx="8548861" cy="371178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决定了表达式中运算执行的先后顺序。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在编写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程序时尽量的使用括号（）运算符号来实现想要的运算次序，以免产生难以阅读或含糊不清的计算顺序。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的结合性决定了并列的相同级别运算符的先后顺序 。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54717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、运算符与表达式总结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26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运算符、表达式与语句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运算符与表达式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0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7777" y="1493796"/>
            <a:ext cx="2565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课程要求</a:t>
            </a:r>
            <a:endParaRPr lang="zh-CN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0364" y="2317478"/>
            <a:ext cx="75740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的运算符和表达式的使用方法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、熟练掌握控制语句基本结构及使用方法，能够熟练操作控制语句进行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、掌握数组的创建及数组使用方法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0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38751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、语句概述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624" y="1944699"/>
            <a:ext cx="8578488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中，语句是最小的组成单位，每个语句必须使用分号作为结束符。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46198" y="2940516"/>
            <a:ext cx="8403117" cy="954107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）空语句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个分号也是一条语句，称作空语句；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4623" y="4021835"/>
            <a:ext cx="8403117" cy="267765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）表达式语句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2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由一条表达式构成，如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x=23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）方法调用语句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通过对象调用方法的语句，如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reader.nextInt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();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package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import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ackage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import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6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、语句概述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2164006"/>
            <a:ext cx="8736939" cy="36163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）复合语句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复合语句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又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语句块，是很多个语句的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组合，可以用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{}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把一些语句括起来，构成复合语句。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）控制语句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控制语句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分为条件分支语句、开关语句和循环语句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条件分支语句：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条件分支语句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57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条件分支语句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227" y="4760650"/>
            <a:ext cx="8738144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件分支语句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，表达式的值为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类型，当值为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时，执行紧跟着的复合语句，表达式为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，结束当前语句。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294" y="2679204"/>
            <a:ext cx="405752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if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语句的语法格式：</a:t>
            </a:r>
          </a:p>
        </p:txBody>
      </p:sp>
      <p:sp>
        <p:nvSpPr>
          <p:cNvPr id="5" name="矩形 4"/>
          <p:cNvSpPr/>
          <p:nvPr/>
        </p:nvSpPr>
        <p:spPr>
          <a:xfrm>
            <a:off x="2257490" y="3246389"/>
            <a:ext cx="45720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if（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表达式）{ 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若干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</a:p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} </a:t>
            </a:r>
          </a:p>
        </p:txBody>
      </p:sp>
      <p:sp>
        <p:nvSpPr>
          <p:cNvPr id="6" name="矩形 5"/>
          <p:cNvSpPr/>
          <p:nvPr/>
        </p:nvSpPr>
        <p:spPr>
          <a:xfrm>
            <a:off x="242937" y="2104458"/>
            <a:ext cx="2621230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95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4216873"/>
              </p:ext>
            </p:extLst>
          </p:nvPr>
        </p:nvGraphicFramePr>
        <p:xfrm>
          <a:off x="4476784" y="2249956"/>
          <a:ext cx="4286239" cy="3830256"/>
        </p:xfrm>
        <a:graphic>
          <a:graphicData uri="http://schemas.openxmlformats.org/presentationml/2006/ole">
            <p:oleObj spid="_x0000_s5145" name="位图图像" r:id="rId4" imgW="2534004" imgH="2505425" progId="PBrush">
              <p:embed/>
            </p:oleObj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60712" y="148911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条件分支语句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600" y="2722746"/>
            <a:ext cx="481928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单条件分支，语法格式为：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936" y="2104458"/>
            <a:ext cx="4735463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if-else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8320" y="3337377"/>
            <a:ext cx="2485751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10000"/>
              </a:lnSpc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indent="0">
              <a:lnSpc>
                <a:spcPct val="100000"/>
              </a:lnSpc>
            </a:pPr>
            <a:r>
              <a:rPr lang="en-US" altLang="zh-CN" dirty="0"/>
              <a:t>if(</a:t>
            </a:r>
            <a:r>
              <a:rPr lang="zh-CN" altLang="en-US" dirty="0"/>
              <a:t>表达式) {</a:t>
            </a:r>
          </a:p>
          <a:p>
            <a:pPr indent="0">
              <a:lnSpc>
                <a:spcPct val="100000"/>
              </a:lnSpc>
            </a:pPr>
            <a:r>
              <a:rPr lang="zh-CN" altLang="en-US" dirty="0"/>
              <a:t>   </a:t>
            </a:r>
            <a:r>
              <a:rPr lang="zh-CN" altLang="en-US" dirty="0" smtClean="0"/>
              <a:t>若干</a:t>
            </a:r>
            <a:r>
              <a:rPr lang="zh-CN" altLang="en-US" dirty="0"/>
              <a:t>语句</a:t>
            </a:r>
          </a:p>
          <a:p>
            <a:pPr indent="0">
              <a:lnSpc>
                <a:spcPct val="100000"/>
              </a:lnSpc>
            </a:pPr>
            <a:r>
              <a:rPr lang="zh-CN" altLang="en-US" dirty="0"/>
              <a:t> }</a:t>
            </a:r>
          </a:p>
          <a:p>
            <a:pPr indent="0">
              <a:lnSpc>
                <a:spcPct val="100000"/>
              </a:lnSpc>
            </a:pPr>
            <a:r>
              <a:rPr lang="en-US" altLang="zh-CN" dirty="0"/>
              <a:t>else {</a:t>
            </a:r>
          </a:p>
          <a:p>
            <a:pPr indent="0">
              <a:lnSpc>
                <a:spcPct val="100000"/>
              </a:lnSpc>
            </a:pPr>
            <a:r>
              <a:rPr lang="zh-CN" altLang="en-US" dirty="0"/>
              <a:t>  </a:t>
            </a:r>
            <a:r>
              <a:rPr lang="zh-CN" altLang="en-US" dirty="0" smtClean="0"/>
              <a:t> 若干</a:t>
            </a:r>
            <a:r>
              <a:rPr lang="zh-CN" altLang="en-US" dirty="0"/>
              <a:t>语句</a:t>
            </a:r>
          </a:p>
          <a:p>
            <a:pPr indent="0">
              <a:lnSpc>
                <a:spcPct val="100000"/>
              </a:lnSpc>
            </a:pPr>
            <a:r>
              <a:rPr lang="zh-CN" altLang="en-US" dirty="0"/>
              <a:t>     } </a:t>
            </a:r>
          </a:p>
        </p:txBody>
      </p:sp>
    </p:spTree>
    <p:extLst>
      <p:ext uri="{BB962C8B-B14F-4D97-AF65-F5344CB8AC3E}">
        <p14:creationId xmlns="" xmlns:p14="http://schemas.microsoft.com/office/powerpoint/2010/main" val="180736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5300225"/>
              </p:ext>
            </p:extLst>
          </p:nvPr>
        </p:nvGraphicFramePr>
        <p:xfrm>
          <a:off x="3605601" y="2831811"/>
          <a:ext cx="5334000" cy="3391646"/>
        </p:xfrm>
        <a:graphic>
          <a:graphicData uri="http://schemas.openxmlformats.org/presentationml/2006/ole">
            <p:oleObj spid="_x0000_s6168" name="位图图像" r:id="rId4" imgW="4296375" imgH="2486372" progId="PBrush">
              <p:embed/>
            </p:oleObj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1494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条件分支语句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600" y="2432466"/>
            <a:ext cx="4819285" cy="50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多条件分支，语法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6" name="矩形 5"/>
          <p:cNvSpPr/>
          <p:nvPr/>
        </p:nvSpPr>
        <p:spPr>
          <a:xfrm>
            <a:off x="242936" y="1886748"/>
            <a:ext cx="5330550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if-else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if-else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3563" y="2997205"/>
            <a:ext cx="3164660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2400" dirty="0"/>
              <a:t>if(</a:t>
            </a:r>
            <a:r>
              <a:rPr lang="zh-CN" altLang="en-US" sz="2400" dirty="0"/>
              <a:t>表达式)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若干</a:t>
            </a:r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 }</a:t>
            </a:r>
          </a:p>
          <a:p>
            <a:r>
              <a:rPr lang="en-US" altLang="zh-CN" sz="2400" dirty="0"/>
              <a:t>else if(</a:t>
            </a:r>
            <a:r>
              <a:rPr lang="zh-CN" altLang="en-US" sz="2400" dirty="0"/>
              <a:t>表达式) {</a:t>
            </a:r>
          </a:p>
          <a:p>
            <a:r>
              <a:rPr lang="zh-CN" altLang="en-US" sz="2400" dirty="0"/>
              <a:t>    </a:t>
            </a:r>
            <a:r>
              <a:rPr lang="zh-CN" altLang="en-US" sz="2400" dirty="0" smtClean="0"/>
              <a:t>若干</a:t>
            </a:r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 }</a:t>
            </a:r>
          </a:p>
          <a:p>
            <a:r>
              <a:rPr lang="zh-CN" altLang="en-US" sz="2400" dirty="0"/>
              <a:t>… …</a:t>
            </a:r>
          </a:p>
          <a:p>
            <a:r>
              <a:rPr lang="en-US" altLang="zh-CN" sz="2400" dirty="0"/>
              <a:t>else {</a:t>
            </a:r>
          </a:p>
          <a:p>
            <a:r>
              <a:rPr lang="zh-CN" altLang="en-US" sz="2400" dirty="0" smtClean="0"/>
              <a:t>    若干</a:t>
            </a:r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 } </a:t>
            </a:r>
          </a:p>
        </p:txBody>
      </p:sp>
    </p:spTree>
    <p:extLst>
      <p:ext uri="{BB962C8B-B14F-4D97-AF65-F5344CB8AC3E}">
        <p14:creationId xmlns="" xmlns:p14="http://schemas.microsoft.com/office/powerpoint/2010/main" val="2527780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27140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847" y="1839236"/>
            <a:ext cx="449353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单条件多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分支开关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，语法格式为：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071" y="2849550"/>
            <a:ext cx="424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switch(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表达式)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case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常量值1: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个语句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break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case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个语句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break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default: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若干语句；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496745" y="2659015"/>
            <a:ext cx="550211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小括号里的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后的常量值可以是整型、字符型或字符串型表达式。常量值需互不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语句首先计算表达式的值，如果表达式的值和某个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后面的常量值相等，就执行该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里的若干个语句，直到碰到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为止；若无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，则继续执行剩下的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里的若干语句，直到碰到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373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27140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847" y="1839236"/>
            <a:ext cx="449353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单条件多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分支开关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，语法格式为：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071" y="2849550"/>
            <a:ext cx="31021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switch(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表达式)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case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常量值1: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个语句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break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case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个语句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break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default: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若干语句；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511259" y="2818669"/>
            <a:ext cx="4965083" cy="160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如果表达式的值不与任何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值相等，则执行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default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后面的若干个语句。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default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语句可选写。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31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6" y="1939770"/>
            <a:ext cx="4435928" cy="4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27140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369" y="3231516"/>
            <a:ext cx="3526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良好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的等级是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2369372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27140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开关语句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2684" y="2843912"/>
            <a:ext cx="4021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良好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需要再努力努力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等级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的等级是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6" y="1896224"/>
            <a:ext cx="4427403" cy="477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871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60712" y="132946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、循环语句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1886277"/>
            <a:ext cx="384683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226" y="2715161"/>
            <a:ext cx="526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表达式1; 表达式2; 表达式3)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若干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7586636"/>
              </p:ext>
            </p:extLst>
          </p:nvPr>
        </p:nvGraphicFramePr>
        <p:xfrm>
          <a:off x="5590429" y="1794626"/>
          <a:ext cx="3087914" cy="4813513"/>
        </p:xfrm>
        <a:graphic>
          <a:graphicData uri="http://schemas.openxmlformats.org/presentationml/2006/ole">
            <p:oleObj spid="_x0000_s12310" name="位图图像" r:id="rId4" imgW="1838095" imgH="2828571" progId="PBrush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60711" y="3985168"/>
            <a:ext cx="6096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for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变量初始化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循环条件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修整变量)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若干语句；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</a:p>
        </p:txBody>
      </p:sp>
      <p:sp>
        <p:nvSpPr>
          <p:cNvPr id="6" name="矩形 5"/>
          <p:cNvSpPr/>
          <p:nvPr/>
        </p:nvSpPr>
        <p:spPr>
          <a:xfrm>
            <a:off x="260711" y="5732698"/>
            <a:ext cx="5632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是值为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运算符、表达式与语句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运算符与表达式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03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1494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、循环语句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1886277"/>
            <a:ext cx="384683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2" y="2582636"/>
            <a:ext cx="4628291" cy="25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354568" y="2582635"/>
            <a:ext cx="3526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value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of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: 10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value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of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: 11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value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of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: 12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value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of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: 13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value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of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: 14</a:t>
            </a:r>
          </a:p>
        </p:txBody>
      </p:sp>
    </p:spTree>
    <p:extLst>
      <p:ext uri="{BB962C8B-B14F-4D97-AF65-F5344CB8AC3E}">
        <p14:creationId xmlns="" xmlns:p14="http://schemas.microsoft.com/office/powerpoint/2010/main" val="526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1494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、循环语句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1886277"/>
            <a:ext cx="384683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081" y="2655207"/>
            <a:ext cx="3483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while 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表达式) {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若干语句 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}</a:t>
            </a:r>
          </a:p>
        </p:txBody>
      </p:sp>
      <p:sp>
        <p:nvSpPr>
          <p:cNvPr id="5" name="矩形 4"/>
          <p:cNvSpPr/>
          <p:nvPr/>
        </p:nvSpPr>
        <p:spPr>
          <a:xfrm>
            <a:off x="275226" y="4368801"/>
            <a:ext cx="4572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表达式称为循环条件，复合语句称为循环体；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括号中的值为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boolean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类型表达式。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8690847"/>
              </p:ext>
            </p:extLst>
          </p:nvPr>
        </p:nvGraphicFramePr>
        <p:xfrm>
          <a:off x="5115085" y="1533016"/>
          <a:ext cx="3563258" cy="4476914"/>
        </p:xfrm>
        <a:graphic>
          <a:graphicData uri="http://schemas.openxmlformats.org/presentationml/2006/ole">
            <p:oleObj spid="_x0000_s13335" name="位图图像" r:id="rId4" imgW="1552792" imgH="2572109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303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4397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、循环语句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1886277"/>
            <a:ext cx="384683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226" y="2524702"/>
            <a:ext cx="4064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do {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若干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while(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</a:p>
        </p:txBody>
      </p:sp>
      <p:sp>
        <p:nvSpPr>
          <p:cNvPr id="5" name="矩形 4"/>
          <p:cNvSpPr/>
          <p:nvPr/>
        </p:nvSpPr>
        <p:spPr>
          <a:xfrm>
            <a:off x="275226" y="4368801"/>
            <a:ext cx="4572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的循环体至少被执行一次；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1179661"/>
              </p:ext>
            </p:extLst>
          </p:nvPr>
        </p:nvGraphicFramePr>
        <p:xfrm>
          <a:off x="5170715" y="1271407"/>
          <a:ext cx="3507628" cy="4676837"/>
        </p:xfrm>
        <a:graphic>
          <a:graphicData uri="http://schemas.openxmlformats.org/presentationml/2006/ole">
            <p:oleObj spid="_x0000_s15378" name="位图图像" r:id="rId4" imgW="1590897" imgH="2486372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184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311" y="2298452"/>
            <a:ext cx="8114032" cy="2831544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如果在某次循环中执行了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，则整个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语句结束；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在某次循环中执行了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，则本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循环结束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，即不再执行本次循环中循环体中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语句后面的语句，而转入进行下一次循环。</a:t>
            </a:r>
          </a:p>
        </p:txBody>
      </p:sp>
    </p:spTree>
    <p:extLst>
      <p:ext uri="{BB962C8B-B14F-4D97-AF65-F5344CB8AC3E}">
        <p14:creationId xmlns="" xmlns:p14="http://schemas.microsoft.com/office/powerpoint/2010/main" val="23339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6" y="2243138"/>
            <a:ext cx="4201558" cy="29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76005" y="5294821"/>
            <a:ext cx="191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071" y="5329432"/>
            <a:ext cx="15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24" y="2243138"/>
            <a:ext cx="4146776" cy="29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24923" y="5161730"/>
            <a:ext cx="137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1414" y="5389778"/>
            <a:ext cx="15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运算符、表达式与语句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运算符与表达式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2440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188686" y="1486887"/>
            <a:ext cx="8650514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是相同类型的变量按顺序组成的一种复合数据类型，称这些相同类型的变量为数组的元素或单元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数组属于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引用型变量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，创建数组需要声明数组和为数组分配变量两个步骤。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8417869"/>
              </p:ext>
            </p:extLst>
          </p:nvPr>
        </p:nvGraphicFramePr>
        <p:xfrm>
          <a:off x="1088570" y="3476172"/>
          <a:ext cx="7453086" cy="3352800"/>
        </p:xfrm>
        <a:graphic>
          <a:graphicData uri="http://schemas.openxmlformats.org/drawingml/2006/table">
            <a:tbl>
              <a:tblPr/>
              <a:tblGrid>
                <a:gridCol w="3726543"/>
                <a:gridCol w="3726543"/>
              </a:tblGrid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数组类型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默认初始值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byte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en-US" sz="16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编码为</a:t>
                      </a:r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</a:t>
                      </a:r>
                      <a:endParaRPr lang="zh-CN" altLang="en-US" sz="16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041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6008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089957"/>
            <a:ext cx="384683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）数组的声明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4527" y="2641266"/>
            <a:ext cx="6974114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声明一维数组有下列两种格式：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的元素类型   数组名[];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的元素类型 []  数组名;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声明二维数组有下列两种格式：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的元素类型   数组名[][];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的元素类型 [][] 数组名;</a:t>
            </a:r>
          </a:p>
        </p:txBody>
      </p:sp>
      <p:sp>
        <p:nvSpPr>
          <p:cNvPr id="8" name="矩形 7"/>
          <p:cNvSpPr/>
          <p:nvPr/>
        </p:nvSpPr>
        <p:spPr>
          <a:xfrm>
            <a:off x="905997" y="5630745"/>
            <a:ext cx="775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 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[]; 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cat[][]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Dog tom[];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16252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114" y="2822794"/>
            <a:ext cx="8694057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声明数组仅仅是给出了数组名字和元素的数据类型，要想真正的使用数组还必须为它分配内存空间，即创建数组。</a:t>
            </a:r>
          </a:p>
        </p:txBody>
      </p:sp>
      <p:sp>
        <p:nvSpPr>
          <p:cNvPr id="5" name="矩形 4"/>
          <p:cNvSpPr/>
          <p:nvPr/>
        </p:nvSpPr>
        <p:spPr>
          <a:xfrm>
            <a:off x="528355" y="4366082"/>
            <a:ext cx="8452197" cy="50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数组名字 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new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元素的类型[数组元素的个数];</a:t>
            </a:r>
          </a:p>
        </p:txBody>
      </p:sp>
      <p:sp>
        <p:nvSpPr>
          <p:cNvPr id="9" name="矩形 8"/>
          <p:cNvSpPr/>
          <p:nvPr/>
        </p:nvSpPr>
        <p:spPr>
          <a:xfrm>
            <a:off x="275226" y="5181155"/>
            <a:ext cx="870532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在为数组分配内存空间时必须指明数组的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长度，长度声明后不可改变。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5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16252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913" y="2873596"/>
            <a:ext cx="7164229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 = 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 float[4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      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 data = new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a[12]; 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[12]a; 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5426" y="4456267"/>
            <a:ext cx="621283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声明数组可以和创建数组一起完成。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4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运算符、表达式与语句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运算符与表达式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8490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16252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684" y="2793766"/>
            <a:ext cx="869405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维数组和一维数组一样，在声明之后，用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运算符为数组分配元素。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4669" y="3863079"/>
            <a:ext cx="716422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[][];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[3][4];</a:t>
            </a:r>
          </a:p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[][] 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[3][4];</a:t>
            </a:r>
          </a:p>
        </p:txBody>
      </p:sp>
    </p:spTree>
    <p:extLst>
      <p:ext uri="{BB962C8B-B14F-4D97-AF65-F5344CB8AC3E}">
        <p14:creationId xmlns="" xmlns:p14="http://schemas.microsoft.com/office/powerpoint/2010/main" val="22892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16252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3507062"/>
            <a:ext cx="8694057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是采用“数组的数组”来声明多维数组的，以二维数组为例，一个二维数组是由若干个一维数组组成。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8281" y="281890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[][] = new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[3][4];</a:t>
            </a:r>
          </a:p>
        </p:txBody>
      </p:sp>
      <p:sp>
        <p:nvSpPr>
          <p:cNvPr id="10" name="矩形 9"/>
          <p:cNvSpPr/>
          <p:nvPr/>
        </p:nvSpPr>
        <p:spPr>
          <a:xfrm>
            <a:off x="296940" y="4737918"/>
            <a:ext cx="859191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[][] = new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[3][4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</a:t>
            </a:r>
          </a:p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个长度为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的一维数组：</a:t>
            </a: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[0],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[1],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mytwo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[2]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91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532658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216252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225" y="2839418"/>
            <a:ext cx="869405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数组的数组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，以二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维数组为例，其中一维数组的长度可以不相等。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226" y="3877967"/>
            <a:ext cx="8591911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a[][] 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[3][];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a[0] 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[6];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a[1] 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[12];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a[2] = new 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[8];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065" y="5916944"/>
            <a:ext cx="8534400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size = 30; double number[] = new double[size];</a:t>
            </a:r>
          </a:p>
        </p:txBody>
      </p:sp>
    </p:spTree>
    <p:extLst>
      <p:ext uri="{BB962C8B-B14F-4D97-AF65-F5344CB8AC3E}">
        <p14:creationId xmlns="" xmlns:p14="http://schemas.microsoft.com/office/powerpoint/2010/main" val="37182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3106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197384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）数组的初始化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254" y="2525020"/>
            <a:ext cx="8694057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创建数组后，系统会给数组的每个元素一个默认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声明数组的时候，给数组一个初始值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也是为数组分配元素：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boy[] =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{1.1f,2.2f,3.3f}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boy[] = new float[3];</a:t>
            </a:r>
          </a:p>
          <a:p>
            <a:pPr marL="457200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boy[0]=1.1f; boy[1]=2.2f; boy[2]=3.3f;</a:t>
            </a:r>
          </a:p>
          <a:p>
            <a:pPr marL="457200">
              <a:lnSpc>
                <a:spcPct val="11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a[][] = {{1},{1,2},{1,2,3}}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6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3106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、创建数组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383" y="197384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）数组的初始化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254" y="2525020"/>
            <a:ext cx="869405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类型的数组在创建之后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，要在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前创建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每个数组元素对象。</a:t>
            </a:r>
          </a:p>
          <a:p>
            <a:pPr marL="457200"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例：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Student  </a:t>
            </a:r>
            <a:r>
              <a:rPr lang="en-US" altLang="zh-CN" sz="28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[] = new Student[3];</a:t>
            </a:r>
          </a:p>
          <a:p>
            <a:pPr marL="457200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 new Student();</a:t>
            </a:r>
          </a:p>
          <a:p>
            <a:pPr marL="457200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 new Student();</a:t>
            </a:r>
          </a:p>
          <a:p>
            <a:pPr marL="457200"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[2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 new Student();</a:t>
            </a:r>
          </a:p>
          <a:p>
            <a:pPr indent="457200">
              <a:lnSpc>
                <a:spcPct val="110000"/>
              </a:lnSpc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4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4557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、数组的内存模型及引用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144" y="2176677"/>
            <a:ext cx="88241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）数组声明，声明了一个数组变量，有了数组的名字和元素的类型；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）为数组分配元素，在内存中开辟存储数组的空间，数组变量存放数组元素的地址信息，可以通过数组变量操作和使用数组。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144" y="4675201"/>
            <a:ext cx="457200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boy= new float[4]; </a:t>
            </a:r>
            <a:endParaRPr lang="zh-CN" altLang="en-US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5898301"/>
              </p:ext>
            </p:extLst>
          </p:nvPr>
        </p:nvGraphicFramePr>
        <p:xfrm>
          <a:off x="4853829" y="4493747"/>
          <a:ext cx="3824514" cy="1867786"/>
        </p:xfrm>
        <a:graphic>
          <a:graphicData uri="http://schemas.openxmlformats.org/presentationml/2006/ole">
            <p:oleObj spid="_x0000_s16397" name="位图图像" r:id="rId4" imgW="2142857" imgH="1257476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76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44557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、数组的内存模型及引用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226" y="2147184"/>
            <a:ext cx="869405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）两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相同类型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的数组如果具有相同的引用，它们就有完全相同的元素。</a:t>
            </a:r>
            <a:endParaRPr lang="en-US" altLang="zh-CN" sz="2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8339" y="3253527"/>
            <a:ext cx="712783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a[] = {1,2,3},b[ ] = {4,5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};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b;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65339000"/>
              </p:ext>
            </p:extLst>
          </p:nvPr>
        </p:nvGraphicFramePr>
        <p:xfrm>
          <a:off x="13641" y="4354286"/>
          <a:ext cx="4463143" cy="1625600"/>
        </p:xfrm>
        <a:graphic>
          <a:graphicData uri="http://schemas.openxmlformats.org/presentationml/2006/ole">
            <p:oleObj spid="_x0000_s17431" name="位图图像" r:id="rId4" imgW="3677163" imgH="1076475" progId="PBrush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26761465"/>
              </p:ext>
            </p:extLst>
          </p:nvPr>
        </p:nvGraphicFramePr>
        <p:xfrm>
          <a:off x="4563868" y="4343401"/>
          <a:ext cx="4347029" cy="1534886"/>
        </p:xfrm>
        <a:graphic>
          <a:graphicData uri="http://schemas.openxmlformats.org/presentationml/2006/ole">
            <p:oleObj spid="_x0000_s17432" name="位图图像" r:id="rId5" imgW="3696216" imgH="923810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188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275226" y="2452447"/>
            <a:ext cx="8694057" cy="50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数组都是通过数组名加索引来使用自己的元素。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711" y="304081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）一维数组的使用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2738" y="3557922"/>
            <a:ext cx="528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boy[7] = 384.98f;</a:t>
            </a:r>
          </a:p>
        </p:txBody>
      </p:sp>
      <p:sp>
        <p:nvSpPr>
          <p:cNvPr id="13" name="矩形 12"/>
          <p:cNvSpPr/>
          <p:nvPr/>
        </p:nvSpPr>
        <p:spPr>
          <a:xfrm>
            <a:off x="275226" y="4165679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）二维数组的使用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8223" y="4668270"/>
            <a:ext cx="528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boy[7][1] = 384.98f;</a:t>
            </a:r>
          </a:p>
        </p:txBody>
      </p:sp>
      <p:sp>
        <p:nvSpPr>
          <p:cNvPr id="15" name="矩形 14"/>
          <p:cNvSpPr/>
          <p:nvPr/>
        </p:nvSpPr>
        <p:spPr>
          <a:xfrm>
            <a:off x="362862" y="5314648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值的变化范围是从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开始的；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如果超过数组范围，会提示：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ArrayIndexOutOfBoundsException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的错误；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862" y="1907563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）元素的使用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62862" y="1907563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）元素的使用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26" y="2677623"/>
            <a:ext cx="8694057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：给数组的每一个元素初始化赋值</a:t>
            </a:r>
            <a:endParaRPr lang="en-US" altLang="zh-CN" sz="280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boy[] = new float[4];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boy[0] = 12;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boy[1] = 23.901F;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boy[2] = 100;</a:t>
            </a:r>
          </a:p>
          <a:p>
            <a:pPr indent="457200">
              <a:lnSpc>
                <a:spcPct val="11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boy[3] = 10.23F;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01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62862" y="2067217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）元素的使用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05280" y="3551476"/>
            <a:ext cx="4050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[I@5aaa6d82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[F@73a28541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12345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example33=[C@6f75e721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4307" y="2955630"/>
            <a:ext cx="2363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6" y="3235705"/>
            <a:ext cx="4398374" cy="22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427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54717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、运算符与表达式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318164" y="2231264"/>
            <a:ext cx="8578492" cy="319472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的运算符包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括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：算术运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算符、关系运算符、逻辑运算符、赋值运算符、位运算符、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instanceof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种运算符，都对应着相应的表达式，即相应的包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括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算术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达式、关系表达式、逻辑表达式、赋值表达式、位运算表达式。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929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）得到数组的长度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862" y="2567570"/>
            <a:ext cx="8373537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数组的元素的个数称作数组的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长度，可以通过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length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获得长度。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862" y="3686920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一维数组的长度：一维数组名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.length</a:t>
            </a:r>
          </a:p>
        </p:txBody>
      </p:sp>
      <p:sp>
        <p:nvSpPr>
          <p:cNvPr id="10" name="矩形 9"/>
          <p:cNvSpPr/>
          <p:nvPr/>
        </p:nvSpPr>
        <p:spPr>
          <a:xfrm>
            <a:off x="384636" y="4260239"/>
            <a:ext cx="8614221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二维数组中一维数组的长度：二维数组名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.length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2" y="4961259"/>
            <a:ext cx="4949917" cy="165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568328" y="5043233"/>
            <a:ext cx="267578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r>
              <a:rPr lang="en-US" altLang="zh-CN" sz="2400" dirty="0" smtClean="0"/>
              <a:t>		    3</a:t>
            </a:r>
            <a:endParaRPr lang="en-US" altLang="zh-CN" sz="2400" dirty="0"/>
          </a:p>
          <a:p>
            <a:r>
              <a:rPr lang="en-US" altLang="zh-CN" sz="2400" dirty="0" smtClean="0"/>
              <a:t>		    5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0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）遍历数组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862" y="2583771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基于传统循环语句的遍历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8684" y="5322278"/>
            <a:ext cx="633548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声明循环变量：数组的名字) {</a:t>
            </a:r>
          </a:p>
          <a:p>
            <a:pPr indent="457200">
              <a:lnSpc>
                <a:spcPct val="110000"/>
              </a:lnSpc>
            </a:pPr>
            <a:r>
              <a:rPr lang="en-US" altLang="zh-CN" sz="24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</a:t>
            </a:r>
            <a:r>
              <a:rPr lang="zh-CN" altLang="en-US" sz="24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环变量</a:t>
            </a:r>
            <a:r>
              <a:rPr lang="zh-CN" altLang="en-US" sz="24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</a:t>
            </a:r>
            <a:r>
              <a:rPr lang="zh-CN" altLang="en-US" sz="24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1309041" y="3268506"/>
            <a:ext cx="6335485" cy="126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</a:t>
            </a:r>
            <a:r>
              <a:rPr lang="en-US" altLang="zh-CN" sz="24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=0;i&lt;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length;i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{</a:t>
            </a:r>
          </a:p>
          <a:p>
            <a:pPr indent="457200">
              <a:lnSpc>
                <a:spcPct val="11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400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indent="457200">
              <a:lnSpc>
                <a:spcPct val="11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362862" y="4637537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循环语句的遍历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9" y="3393849"/>
            <a:ext cx="4804908" cy="257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）遍历数组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862" y="2605538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循环语句的遍历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328" y="3279358"/>
            <a:ext cx="267578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r>
              <a:rPr lang="en-US" altLang="zh-CN" sz="2400" dirty="0" smtClean="0"/>
              <a:t>11</a:t>
            </a:r>
            <a:endParaRPr lang="en-US" altLang="zh-CN" sz="2400" dirty="0"/>
          </a:p>
          <a:p>
            <a:r>
              <a:rPr lang="en-US" altLang="zh-CN" sz="2400" dirty="0" smtClean="0"/>
              <a:t>		    22</a:t>
            </a:r>
            <a:endParaRPr lang="en-US" altLang="zh-CN" sz="2400" dirty="0"/>
          </a:p>
          <a:p>
            <a:r>
              <a:rPr lang="en-US" altLang="zh-CN" sz="2400" dirty="0" smtClean="0"/>
              <a:t>		    33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8328" y="4723533"/>
            <a:ext cx="267578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r>
              <a:rPr lang="en-US" altLang="zh-CN" sz="2400" dirty="0" smtClean="0"/>
              <a:t>11</a:t>
            </a:r>
            <a:endParaRPr lang="en-US" altLang="zh-CN" sz="2400" dirty="0"/>
          </a:p>
          <a:p>
            <a:r>
              <a:rPr lang="en-US" altLang="zh-CN" sz="2400" dirty="0" smtClean="0"/>
              <a:t>		    22</a:t>
            </a:r>
            <a:endParaRPr lang="en-US" altLang="zh-CN" sz="2400" dirty="0"/>
          </a:p>
          <a:p>
            <a:r>
              <a:rPr lang="en-US" altLang="zh-CN" sz="2400" dirty="0" smtClean="0"/>
              <a:t>		    33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）遍历数组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862" y="2605538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循环语句的遍历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39296" y="2576868"/>
            <a:ext cx="28209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/>
              <a:t>s3 </a:t>
            </a:r>
            <a:r>
              <a:rPr lang="en-US" altLang="zh-CN" sz="2400" dirty="0"/>
              <a:t>= [I@69222c14</a:t>
            </a:r>
          </a:p>
          <a:p>
            <a:r>
              <a:rPr lang="en-US" altLang="zh-CN" sz="2400" dirty="0"/>
              <a:t>s3 = [I@606d8acf</a:t>
            </a:r>
          </a:p>
          <a:p>
            <a:r>
              <a:rPr lang="en-US" altLang="zh-CN" sz="2400" dirty="0"/>
              <a:t>s3 = [I@782830e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1870" y="4302623"/>
            <a:ext cx="298058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/>
              <a:t>abc</a:t>
            </a:r>
            <a:endParaRPr lang="en-US" altLang="zh-CN" sz="2400" dirty="0"/>
          </a:p>
          <a:p>
            <a:r>
              <a:rPr lang="en-US" altLang="zh-CN" sz="2400" dirty="0"/>
              <a:t>s4 =[C@470e2030</a:t>
            </a:r>
          </a:p>
          <a:p>
            <a:r>
              <a:rPr lang="en-US" altLang="zh-CN" sz="2400" dirty="0" err="1"/>
              <a:t>dfg</a:t>
            </a:r>
            <a:endParaRPr lang="en-US" altLang="zh-CN" sz="2400" dirty="0"/>
          </a:p>
          <a:p>
            <a:r>
              <a:rPr lang="en-US" altLang="zh-CN" sz="2400" dirty="0"/>
              <a:t>s4 =[</a:t>
            </a:r>
            <a:r>
              <a:rPr lang="en-US" altLang="zh-CN" sz="2400" dirty="0" smtClean="0"/>
              <a:t>C@3fb4f6491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2" y="3259141"/>
            <a:ext cx="4883376" cy="26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91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）遍历数组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862" y="2605538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Arrays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toString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8280" y="3428997"/>
            <a:ext cx="6972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 static String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toString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[] a)</a:t>
            </a:r>
          </a:p>
        </p:txBody>
      </p:sp>
      <p:sp>
        <p:nvSpPr>
          <p:cNvPr id="13" name="矩形 12"/>
          <p:cNvSpPr/>
          <p:nvPr/>
        </p:nvSpPr>
        <p:spPr>
          <a:xfrm>
            <a:off x="304806" y="4158942"/>
            <a:ext cx="8694057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该方法是将一个数组转换成一个字符串。该方法按顺序把多个数组元素连接在一起，多个数组元素使用英文“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”和空格隔开。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3. </a:t>
            </a:r>
            <a:r>
              <a:rPr lang="zh-CN" altLang="en-US" dirty="0"/>
              <a:t>数组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75226" y="135849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362862" y="1951105"/>
            <a:ext cx="58434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）遍历数组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862" y="2605538"/>
            <a:ext cx="7881252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Arrays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toString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3" y="3516083"/>
            <a:ext cx="5073286" cy="21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858604" y="3607362"/>
            <a:ext cx="28209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 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[1, 2, 3, 4, 5]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[1.1, 2.2, 3.3]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[a, b, c, d, f]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29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zh-CN" altLang="en-US" dirty="0" smtClean="0"/>
              <a:t>课程小结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0080" y="1363272"/>
            <a:ext cx="81227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、掌握运算符符号、表达式以及计算法则；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算数运算符、关系运算符、逻辑运算符、赋值运算符、位运算符、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instanceof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、熟练掌握控制语句基本结构及使用方法，能够熟练操作控制语句进行编程；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if; if-else; if-else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if-else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）循环语句：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do-while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、数组：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）数组的创建：数组的声明；为数组分配元素；数组的初始化（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）数组的使用：使用数组的元素；得到数组的长度；数组的遍历。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4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246198" y="1416546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）算数运算符与算数表达式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202051" y="2028068"/>
            <a:ext cx="8680691" cy="42288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加、减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加减运算符是二目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运算符，即为连接两个操作元的运算符；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加减运算符的结合方向是从左到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、除、取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*、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%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以上运算符是二目运算符，结合方向是从左到右，乘、除和求余运算符的操作元是整型或浮点型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9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33282" y="1474602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）算数运算符与算数表达式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318164" y="2100638"/>
            <a:ext cx="8578492" cy="216059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自增、自减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单目运算符，可以放在操作元之前，也可以放在操作元之后。操作元必须是一个整型或浮点型变量。作用是使变量的值增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或减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1" y="4349296"/>
            <a:ext cx="5092667" cy="20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04114" y="4455885"/>
            <a:ext cx="2685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 = 0;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s = 1;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m = 1;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 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56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721340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）算数运算符与算数表达式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7A6EDD-4365-4AF2-8DD6-294585A7B8E6}"/>
              </a:ext>
            </a:extLst>
          </p:cNvPr>
          <p:cNvSpPr/>
          <p:nvPr/>
        </p:nvSpPr>
        <p:spPr>
          <a:xfrm>
            <a:off x="129482" y="2463488"/>
            <a:ext cx="8578492" cy="267765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算数表达式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算术符号和括号连接起来的符合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语法规则的式子，称为算术表达式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x+2*y-30+3*(y+5)</a:t>
            </a:r>
          </a:p>
        </p:txBody>
      </p:sp>
    </p:spTree>
    <p:extLst>
      <p:ext uri="{BB962C8B-B14F-4D97-AF65-F5344CB8AC3E}">
        <p14:creationId xmlns="" xmlns:p14="http://schemas.microsoft.com/office/powerpoint/2010/main" val="37002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5BC26FA-78E6-467A-A967-B595E6DEFC44}"/>
              </a:ext>
            </a:extLst>
          </p:cNvPr>
          <p:cNvSpPr/>
          <p:nvPr/>
        </p:nvSpPr>
        <p:spPr>
          <a:xfrm>
            <a:off x="304254" y="1373004"/>
            <a:ext cx="8403117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）算数运算符与算数表达式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296092" y="2030966"/>
            <a:ext cx="861447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混合算数运算的精度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精度从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“低”到“高”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排列的顺序是：</a:t>
            </a:r>
          </a:p>
          <a:p>
            <a:pPr lvl="3">
              <a:lnSpc>
                <a:spcPct val="120000"/>
              </a:lnSpc>
            </a:pPr>
            <a:r>
              <a:rPr lang="en-US" altLang="zh-CN" sz="2800" dirty="0"/>
              <a:t>byte  short  char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long  </a:t>
            </a:r>
            <a:r>
              <a:rPr lang="en-US" altLang="zh-CN" sz="2800" dirty="0"/>
              <a:t>float  </a:t>
            </a:r>
            <a:r>
              <a:rPr lang="en-US" altLang="zh-CN" sz="2800" dirty="0" smtClean="0"/>
              <a:t>double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3"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最高是双精度浮点数（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），按双精度进行运算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3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最高是单精度浮点数（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），按单精度进行运算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3"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最高是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型整数（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），按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精度进行运算；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3"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最高精度低于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型整数，按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精度进行运算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2724843"/>
      </p:ext>
    </p:extLst>
  </p:cSld>
  <p:clrMapOvr>
    <a:masterClrMapping/>
  </p:clrMapOvr>
</p:sld>
</file>

<file path=ppt/theme/theme1.xml><?xml version="1.0" encoding="utf-8"?>
<a:theme xmlns:a="http://schemas.openxmlformats.org/drawingml/2006/main" name="rainsdrops_II">
  <a:themeElements>
    <a:clrScheme name="绿色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rainsdrops_I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rainsdrops_II</Template>
  <TotalTime>11211</TotalTime>
  <Words>4572</Words>
  <Application>Microsoft Office PowerPoint</Application>
  <PresentationFormat>全屏显示(4:3)</PresentationFormat>
  <Paragraphs>514</Paragraphs>
  <Slides>56</Slides>
  <Notes>56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rainsdrops_II</vt:lpstr>
      <vt:lpstr>位图图像</vt:lpstr>
      <vt:lpstr>幻灯片 1</vt:lpstr>
      <vt:lpstr>幻灯片 2</vt:lpstr>
      <vt:lpstr>幻灯片 3</vt:lpstr>
      <vt:lpstr>幻灯片 4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 1. 运算符与表达式</vt:lpstr>
      <vt:lpstr>幻灯片 19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 2. 语句</vt:lpstr>
      <vt:lpstr>幻灯片 35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 3. 数组</vt:lpstr>
      <vt:lpstr>课程小结</vt:lpstr>
    </vt:vector>
  </TitlesOfParts>
  <Company>sdibt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讲课</dc:title>
  <dc:creator>葛诗煜</dc:creator>
  <cp:lastModifiedBy>Administrator</cp:lastModifiedBy>
  <cp:revision>920</cp:revision>
  <dcterms:created xsi:type="dcterms:W3CDTF">2010-02-01T09:14:32Z</dcterms:created>
  <dcterms:modified xsi:type="dcterms:W3CDTF">2021-09-05T07:30:20Z</dcterms:modified>
</cp:coreProperties>
</file>