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43"/>
  </p:notesMasterIdLst>
  <p:handoutMasterIdLst>
    <p:handoutMasterId r:id="rId44"/>
  </p:handoutMasterIdLst>
  <p:sldIdLst>
    <p:sldId id="353" r:id="rId2"/>
    <p:sldId id="681" r:id="rId3"/>
    <p:sldId id="656" r:id="rId4"/>
    <p:sldId id="682" r:id="rId5"/>
    <p:sldId id="380" r:id="rId6"/>
    <p:sldId id="684" r:id="rId7"/>
    <p:sldId id="686" r:id="rId8"/>
    <p:sldId id="687" r:id="rId9"/>
    <p:sldId id="689" r:id="rId10"/>
    <p:sldId id="690" r:id="rId11"/>
    <p:sldId id="691" r:id="rId12"/>
    <p:sldId id="692" r:id="rId13"/>
    <p:sldId id="693" r:id="rId14"/>
    <p:sldId id="694" r:id="rId15"/>
    <p:sldId id="695" r:id="rId16"/>
    <p:sldId id="697" r:id="rId17"/>
    <p:sldId id="696" r:id="rId18"/>
    <p:sldId id="699" r:id="rId19"/>
    <p:sldId id="701" r:id="rId20"/>
    <p:sldId id="702" r:id="rId21"/>
    <p:sldId id="703" r:id="rId22"/>
    <p:sldId id="705" r:id="rId23"/>
    <p:sldId id="706" r:id="rId24"/>
    <p:sldId id="707" r:id="rId25"/>
    <p:sldId id="708" r:id="rId26"/>
    <p:sldId id="709" r:id="rId27"/>
    <p:sldId id="710" r:id="rId28"/>
    <p:sldId id="711" r:id="rId29"/>
    <p:sldId id="712" r:id="rId30"/>
    <p:sldId id="713" r:id="rId31"/>
    <p:sldId id="714" r:id="rId32"/>
    <p:sldId id="715" r:id="rId33"/>
    <p:sldId id="716" r:id="rId34"/>
    <p:sldId id="717" r:id="rId35"/>
    <p:sldId id="718" r:id="rId36"/>
    <p:sldId id="719" r:id="rId37"/>
    <p:sldId id="720" r:id="rId38"/>
    <p:sldId id="721" r:id="rId39"/>
    <p:sldId id="722" r:id="rId40"/>
    <p:sldId id="723" r:id="rId41"/>
    <p:sldId id="680" r:id="rId4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6600"/>
    <a:srgbClr val="000000"/>
    <a:srgbClr val="0558FF"/>
    <a:srgbClr val="000099"/>
    <a:srgbClr val="0000FF"/>
    <a:srgbClr val="9FDAFF"/>
    <a:srgbClr val="CCECFF"/>
    <a:srgbClr val="00FF00"/>
    <a:srgbClr val="FFF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1988" autoAdjust="0"/>
  </p:normalViewPr>
  <p:slideViewPr>
    <p:cSldViewPr snapToGrid="0">
      <p:cViewPr varScale="1">
        <p:scale>
          <a:sx n="104" d="100"/>
          <a:sy n="104" d="100"/>
        </p:scale>
        <p:origin x="-1824" y="-96"/>
      </p:cViewPr>
      <p:guideLst>
        <p:guide orient="horz" pos="2160"/>
        <p:guide pos="2880"/>
      </p:guideLst>
    </p:cSldViewPr>
  </p:slideViewPr>
  <p:outlineViewPr>
    <p:cViewPr>
      <p:scale>
        <a:sx n="33" d="100"/>
        <a:sy n="33" d="100"/>
      </p:scale>
      <p:origin x="0" y="420"/>
    </p:cViewPr>
  </p:outlin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ea typeface="宋体" pitchFamily="2" charset="-122"/>
              </a:defRPr>
            </a:lvl1pPr>
          </a:lstStyle>
          <a:p>
            <a:pPr>
              <a:defRPr/>
            </a:pPr>
            <a:fld id="{503F888B-E886-4B7C-B9EB-91DABCAB75FB}" type="datetimeFigureOut">
              <a:rPr lang="zh-CN" altLang="en-US"/>
              <a:pPr>
                <a:defRPr/>
              </a:pPr>
              <a:t>2021-9-7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ea typeface="宋体" pitchFamily="2" charset="-122"/>
              </a:defRPr>
            </a:lvl1pPr>
          </a:lstStyle>
          <a:p>
            <a:pPr>
              <a:defRPr/>
            </a:pPr>
            <a:fld id="{DC36057A-7C1E-4E85-842E-9E2D9633ADC5}" type="slidenum">
              <a:rPr lang="zh-CN" altLang="en-US"/>
              <a:pPr>
                <a:defRPr/>
              </a:pPr>
              <a:t>‹#›</a:t>
            </a:fld>
            <a:endParaRPr lang="zh-CN" altLang="en-US"/>
          </a:p>
        </p:txBody>
      </p:sp>
    </p:spTree>
    <p:extLst>
      <p:ext uri="{BB962C8B-B14F-4D97-AF65-F5344CB8AC3E}">
        <p14:creationId xmlns:p14="http://schemas.microsoft.com/office/powerpoint/2010/main" xmlns="" val="40381982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pitchFamily="34" charset="0"/>
                <a:ea typeface="Gulim" pitchFamily="34" charset="-127"/>
              </a:defRPr>
            </a:lvl1pPr>
          </a:lstStyle>
          <a:p>
            <a:pPr>
              <a:defRPr/>
            </a:pPr>
            <a:endParaRPr lang="en-US" altLang="ko-KR"/>
          </a:p>
        </p:txBody>
      </p:sp>
      <p:sp>
        <p:nvSpPr>
          <p:cNvPr id="839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pitchFamily="34" charset="0"/>
                <a:ea typeface="Gulim" pitchFamily="34" charset="-127"/>
              </a:defRPr>
            </a:lvl1pPr>
          </a:lstStyle>
          <a:p>
            <a:pPr>
              <a:defRPr/>
            </a:pPr>
            <a:endParaRPr lang="en-US" altLang="ko-KR"/>
          </a:p>
        </p:txBody>
      </p:sp>
      <p:sp>
        <p:nvSpPr>
          <p:cNvPr id="788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39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ko-KR" noProof="0"/>
              <a:t>Click to edit Master text styles</a:t>
            </a:r>
          </a:p>
          <a:p>
            <a:pPr lvl="1"/>
            <a:r>
              <a:rPr lang="en-US" altLang="ko-KR" noProof="0"/>
              <a:t>Second level</a:t>
            </a:r>
          </a:p>
          <a:p>
            <a:pPr lvl="2"/>
            <a:r>
              <a:rPr lang="en-US" altLang="ko-KR" noProof="0"/>
              <a:t>Third level</a:t>
            </a:r>
          </a:p>
          <a:p>
            <a:pPr lvl="3"/>
            <a:r>
              <a:rPr lang="en-US" altLang="ko-KR" noProof="0"/>
              <a:t>Fourth level</a:t>
            </a:r>
          </a:p>
          <a:p>
            <a:pPr lvl="4"/>
            <a:r>
              <a:rPr lang="en-US" altLang="ko-KR" noProof="0"/>
              <a:t>Fifth level</a:t>
            </a:r>
          </a:p>
        </p:txBody>
      </p:sp>
      <p:sp>
        <p:nvSpPr>
          <p:cNvPr id="839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pitchFamily="34" charset="0"/>
                <a:ea typeface="Gulim" pitchFamily="34" charset="-127"/>
              </a:defRPr>
            </a:lvl1pPr>
          </a:lstStyle>
          <a:p>
            <a:pPr>
              <a:defRPr/>
            </a:pPr>
            <a:endParaRPr lang="en-US" altLang="ko-KR"/>
          </a:p>
        </p:txBody>
      </p:sp>
      <p:sp>
        <p:nvSpPr>
          <p:cNvPr id="839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pitchFamily="34" charset="0"/>
                <a:ea typeface="Gulim" pitchFamily="34" charset="-127"/>
              </a:defRPr>
            </a:lvl1pPr>
          </a:lstStyle>
          <a:p>
            <a:pPr>
              <a:defRPr/>
            </a:pPr>
            <a:fld id="{60A33E64-031E-41EB-AA6F-4FC7D55586C9}" type="slidenum">
              <a:rPr lang="ko-KR" altLang="en-US"/>
              <a:pPr>
                <a:defRPr/>
              </a:pPr>
              <a:t>‹#›</a:t>
            </a:fld>
            <a:endParaRPr lang="en-US" altLang="ko-KR"/>
          </a:p>
        </p:txBody>
      </p:sp>
    </p:spTree>
    <p:extLst>
      <p:ext uri="{BB962C8B-B14F-4D97-AF65-F5344CB8AC3E}">
        <p14:creationId xmlns:p14="http://schemas.microsoft.com/office/powerpoint/2010/main" xmlns="" val="3661476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a:t>
            </a:fld>
            <a:endParaRPr lang="en-US" altLang="ko-KR" dirty="0"/>
          </a:p>
        </p:txBody>
      </p:sp>
    </p:spTree>
    <p:extLst>
      <p:ext uri="{BB962C8B-B14F-4D97-AF65-F5344CB8AC3E}">
        <p14:creationId xmlns:p14="http://schemas.microsoft.com/office/powerpoint/2010/main" xmlns="" val="968989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10</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11</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12</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13</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14</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15</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16</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17</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18</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19</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20</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21</a:t>
            </a:fld>
            <a:endParaRPr lang="en-US" altLang="ko-KR" dirty="0"/>
          </a:p>
        </p:txBody>
      </p:sp>
    </p:spTree>
    <p:extLst>
      <p:ext uri="{BB962C8B-B14F-4D97-AF65-F5344CB8AC3E}">
        <p14:creationId xmlns:p14="http://schemas.microsoft.com/office/powerpoint/2010/main" xmlns="" val="9689896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22</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23</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24</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25</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26</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27</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28</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29</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3</a:t>
            </a:fld>
            <a:endParaRPr lang="en-US" altLang="ko-KR" dirty="0"/>
          </a:p>
        </p:txBody>
      </p:sp>
    </p:spTree>
    <p:extLst>
      <p:ext uri="{BB962C8B-B14F-4D97-AF65-F5344CB8AC3E}">
        <p14:creationId xmlns:p14="http://schemas.microsoft.com/office/powerpoint/2010/main" xmlns="" val="9689896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30</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31</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32</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33</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34</a:t>
            </a:fld>
            <a:endParaRPr lang="en-US" altLang="ko-KR" dirty="0"/>
          </a:p>
        </p:txBody>
      </p:sp>
    </p:spTree>
    <p:extLst>
      <p:ext uri="{BB962C8B-B14F-4D97-AF65-F5344CB8AC3E}">
        <p14:creationId xmlns:p14="http://schemas.microsoft.com/office/powerpoint/2010/main" xmlns="" val="9689896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35</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36</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37</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38</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39</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4</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40</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41</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5</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6</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7</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8</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9</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sp>
        <p:nvSpPr>
          <p:cNvPr id="13333" name="Rectangle 21"/>
          <p:cNvSpPr>
            <a:spLocks noGrp="1" noChangeArrowheads="1"/>
          </p:cNvSpPr>
          <p:nvPr>
            <p:ph type="ctrTitle" sz="quarter"/>
          </p:nvPr>
        </p:nvSpPr>
        <p:spPr bwMode="black">
          <a:xfrm>
            <a:off x="685800" y="1447800"/>
            <a:ext cx="8153400" cy="669925"/>
          </a:xfrm>
        </p:spPr>
        <p:txBody>
          <a:bodyPr/>
          <a:lstStyle>
            <a:lvl1pPr algn="ctr">
              <a:defRPr sz="3600"/>
            </a:lvl1pPr>
          </a:lstStyle>
          <a:p>
            <a:r>
              <a:rPr lang="zh-CN" altLang="en-US"/>
              <a:t>单击此处编辑母版标题样式</a:t>
            </a:r>
            <a:endParaRPr lang="en-US" altLang="ko-KR"/>
          </a:p>
        </p:txBody>
      </p:sp>
      <p:sp>
        <p:nvSpPr>
          <p:cNvPr id="13334" name="Rectangle 22"/>
          <p:cNvSpPr>
            <a:spLocks noGrp="1" noChangeArrowheads="1"/>
          </p:cNvSpPr>
          <p:nvPr>
            <p:ph type="subTitle" sz="quarter" idx="1"/>
          </p:nvPr>
        </p:nvSpPr>
        <p:spPr>
          <a:xfrm>
            <a:off x="1600200" y="2209800"/>
            <a:ext cx="6400800" cy="533400"/>
          </a:xfrm>
        </p:spPr>
        <p:txBody>
          <a:bodyPr/>
          <a:lstStyle>
            <a:lvl1pPr marL="0" indent="0" algn="ctr">
              <a:buFont typeface="Wingdings" pitchFamily="2" charset="2"/>
              <a:buNone/>
              <a:defRPr sz="2000" b="0">
                <a:solidFill>
                  <a:schemeClr val="tx1"/>
                </a:solidFill>
              </a:defRPr>
            </a:lvl1pPr>
          </a:lstStyle>
          <a:p>
            <a:r>
              <a:rPr lang="zh-CN" altLang="en-US"/>
              <a:t>单击此处编辑母版副标题样式</a:t>
            </a:r>
            <a:endParaRPr lang="en-US" altLang="ko-KR"/>
          </a:p>
        </p:txBody>
      </p:sp>
      <p:sp>
        <p:nvSpPr>
          <p:cNvPr id="6" name="Rectangle 23"/>
          <p:cNvSpPr>
            <a:spLocks noGrp="1" noChangeArrowheads="1"/>
          </p:cNvSpPr>
          <p:nvPr>
            <p:ph type="dt" sz="quarter" idx="10"/>
          </p:nvPr>
        </p:nvSpPr>
        <p:spPr bwMode="auto">
          <a:xfrm>
            <a:off x="457200" y="6553200"/>
            <a:ext cx="2133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smtClean="0">
                <a:effectLst>
                  <a:outerShdw blurRad="38100" dist="38100" dir="2700000" algn="tl">
                    <a:srgbClr val="C0C0C0"/>
                  </a:outerShdw>
                </a:effectLst>
                <a:ea typeface="Gulim" pitchFamily="34" charset="-127"/>
              </a:defRPr>
            </a:lvl1pPr>
          </a:lstStyle>
          <a:p>
            <a:pPr>
              <a:defRPr/>
            </a:pPr>
            <a:endParaRPr lang="en-US" altLang="ko-KR"/>
          </a:p>
        </p:txBody>
      </p:sp>
      <p:sp>
        <p:nvSpPr>
          <p:cNvPr id="7" name="Rectangle 24"/>
          <p:cNvSpPr>
            <a:spLocks noGrp="1" noChangeArrowheads="1"/>
          </p:cNvSpPr>
          <p:nvPr>
            <p:ph type="ftr" sz="quarter" idx="11"/>
          </p:nvPr>
        </p:nvSpPr>
        <p:spPr bwMode="auto">
          <a:xfrm>
            <a:off x="3124200" y="6553200"/>
            <a:ext cx="2895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smtClean="0">
                <a:effectLst>
                  <a:outerShdw blurRad="38100" dist="38100" dir="2700000" algn="tl">
                    <a:srgbClr val="C0C0C0"/>
                  </a:outerShdw>
                </a:effectLst>
                <a:ea typeface="Gulim" pitchFamily="34" charset="-127"/>
              </a:defRPr>
            </a:lvl1pPr>
          </a:lstStyle>
          <a:p>
            <a:pPr>
              <a:defRPr/>
            </a:pPr>
            <a:endParaRPr lang="en-US" altLang="ko-KR"/>
          </a:p>
        </p:txBody>
      </p:sp>
      <p:sp>
        <p:nvSpPr>
          <p:cNvPr id="8" name="Rectangle 25"/>
          <p:cNvSpPr>
            <a:spLocks noGrp="1" noChangeArrowheads="1"/>
          </p:cNvSpPr>
          <p:nvPr>
            <p:ph type="sldNum" sz="quarter" idx="12"/>
          </p:nvPr>
        </p:nvSpPr>
        <p:spPr>
          <a:xfrm>
            <a:off x="6553200" y="6553200"/>
            <a:ext cx="2133600" cy="152400"/>
          </a:xfrm>
        </p:spPr>
        <p:txBody>
          <a:bodyPr/>
          <a:lstStyle>
            <a:lvl1pPr algn="r">
              <a:defRPr sz="1400">
                <a:latin typeface="Times New Roman" pitchFamily="18" charset="0"/>
              </a:defRPr>
            </a:lvl1pPr>
          </a:lstStyle>
          <a:p>
            <a:pPr>
              <a:defRPr/>
            </a:pPr>
            <a:fld id="{E292C3D3-743E-46D5-9465-689DC0D8C36E}" type="slidenum">
              <a:rPr lang="ko-KR" altLang="en-US"/>
              <a:pPr>
                <a:defRPr/>
              </a:pPr>
              <a:t>‹#›</a:t>
            </a:fld>
            <a:endParaRPr lang="en-US" altLang="ko-KR"/>
          </a:p>
        </p:txBody>
      </p:sp>
      <p:pic>
        <p:nvPicPr>
          <p:cNvPr id="9" name="Picture 9" descr="index_r3_c1"/>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5805376"/>
            <a:ext cx="9144000" cy="1052623"/>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8"/>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9144000" cy="7064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15714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5"/>
          <p:cNvSpPr>
            <a:spLocks noGrp="1" noChangeArrowheads="1"/>
          </p:cNvSpPr>
          <p:nvPr>
            <p:ph type="sldNum" sz="quarter" idx="10"/>
          </p:nvPr>
        </p:nvSpPr>
        <p:spPr>
          <a:ln/>
        </p:spPr>
        <p:txBody>
          <a:bodyPr/>
          <a:lstStyle>
            <a:lvl1pPr>
              <a:defRPr/>
            </a:lvl1pPr>
          </a:lstStyle>
          <a:p>
            <a:pPr>
              <a:defRPr/>
            </a:pPr>
            <a:fld id="{BCB7632A-DB9F-4FFB-A5D4-F14368A05823}" type="slidenum">
              <a:rPr lang="ko-KR" altLang="en-US"/>
              <a:pPr>
                <a:defRPr/>
              </a:pPr>
              <a:t>‹#›</a:t>
            </a:fld>
            <a:endParaRPr lang="en-US" altLang="ko-KR"/>
          </a:p>
        </p:txBody>
      </p:sp>
    </p:spTree>
    <p:extLst>
      <p:ext uri="{BB962C8B-B14F-4D97-AF65-F5344CB8AC3E}">
        <p14:creationId xmlns:p14="http://schemas.microsoft.com/office/powerpoint/2010/main" xmlns="" val="37668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04800"/>
            <a:ext cx="2057400"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304800"/>
            <a:ext cx="6019800"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5"/>
          <p:cNvSpPr>
            <a:spLocks noGrp="1" noChangeArrowheads="1"/>
          </p:cNvSpPr>
          <p:nvPr>
            <p:ph type="sldNum" sz="quarter" idx="10"/>
          </p:nvPr>
        </p:nvSpPr>
        <p:spPr>
          <a:ln/>
        </p:spPr>
        <p:txBody>
          <a:bodyPr/>
          <a:lstStyle>
            <a:lvl1pPr>
              <a:defRPr/>
            </a:lvl1pPr>
          </a:lstStyle>
          <a:p>
            <a:pPr>
              <a:defRPr/>
            </a:pPr>
            <a:fld id="{A9CF211C-4C65-4EA8-8696-E26F9A548BEA}" type="slidenum">
              <a:rPr lang="ko-KR" altLang="en-US"/>
              <a:pPr>
                <a:defRPr/>
              </a:pPr>
              <a:t>‹#›</a:t>
            </a:fld>
            <a:endParaRPr lang="en-US" altLang="ko-KR"/>
          </a:p>
        </p:txBody>
      </p:sp>
    </p:spTree>
    <p:extLst>
      <p:ext uri="{BB962C8B-B14F-4D97-AF65-F5344CB8AC3E}">
        <p14:creationId xmlns:p14="http://schemas.microsoft.com/office/powerpoint/2010/main" xmlns="" val="1977862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304800"/>
            <a:ext cx="8229600" cy="6019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25"/>
          <p:cNvSpPr>
            <a:spLocks noGrp="1" noChangeArrowheads="1"/>
          </p:cNvSpPr>
          <p:nvPr>
            <p:ph type="sldNum" sz="quarter" idx="10"/>
          </p:nvPr>
        </p:nvSpPr>
        <p:spPr>
          <a:ln/>
        </p:spPr>
        <p:txBody>
          <a:bodyPr/>
          <a:lstStyle>
            <a:lvl1pPr>
              <a:defRPr/>
            </a:lvl1pPr>
          </a:lstStyle>
          <a:p>
            <a:pPr>
              <a:defRPr/>
            </a:pPr>
            <a:fld id="{A479B7AB-CE1C-4340-B4CE-38B9CA09D1D4}" type="slidenum">
              <a:rPr lang="ko-KR" altLang="en-US"/>
              <a:pPr>
                <a:defRPr/>
              </a:pPr>
              <a:t>‹#›</a:t>
            </a:fld>
            <a:endParaRPr lang="en-US" altLang="ko-KR"/>
          </a:p>
        </p:txBody>
      </p:sp>
    </p:spTree>
    <p:extLst>
      <p:ext uri="{BB962C8B-B14F-4D97-AF65-F5344CB8AC3E}">
        <p14:creationId xmlns:p14="http://schemas.microsoft.com/office/powerpoint/2010/main" xmlns="" val="1657855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a:prstGeom prst="rect">
            <a:avLst/>
          </a:prstGeom>
        </p:spPr>
        <p:txBody>
          <a:bodyPr/>
          <a:lstStyle/>
          <a:p>
            <a:pPr lvl="0"/>
            <a:endParaRPr lang="zh-CN" altLang="en-US" noProof="0"/>
          </a:p>
        </p:txBody>
      </p:sp>
    </p:spTree>
    <p:extLst>
      <p:ext uri="{BB962C8B-B14F-4D97-AF65-F5344CB8AC3E}">
        <p14:creationId xmlns:p14="http://schemas.microsoft.com/office/powerpoint/2010/main" xmlns="" val="2917575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499730"/>
            <a:ext cx="9144000" cy="704126"/>
          </a:xfrm>
        </p:spPr>
        <p:txBody>
          <a:bodyPr/>
          <a:lstStyle>
            <a:lvl1pPr>
              <a:defRPr sz="3000">
                <a:solidFill>
                  <a:srgbClr val="0000FF"/>
                </a:solidFill>
                <a:latin typeface="微软雅黑" pitchFamily="34" charset="-122"/>
                <a:ea typeface="微软雅黑"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lnSpc>
                <a:spcPct val="150000"/>
              </a:lnSpc>
              <a:defRPr b="0">
                <a:latin typeface="微软雅黑" panose="020B0503020204020204" pitchFamily="34" charset="-122"/>
                <a:ea typeface="微软雅黑" panose="020B0503020204020204" pitchFamily="34" charset="-122"/>
              </a:defRPr>
            </a:lvl1pPr>
            <a:lvl2pPr>
              <a:lnSpc>
                <a:spcPct val="150000"/>
              </a:lnSpc>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5"/>
          <p:cNvSpPr>
            <a:spLocks noGrp="1" noChangeArrowheads="1"/>
          </p:cNvSpPr>
          <p:nvPr>
            <p:ph type="sldNum" sz="quarter" idx="10"/>
          </p:nvPr>
        </p:nvSpPr>
        <p:spPr>
          <a:ln/>
        </p:spPr>
        <p:txBody>
          <a:bodyPr/>
          <a:lstStyle>
            <a:lvl1pPr>
              <a:defRPr/>
            </a:lvl1pPr>
          </a:lstStyle>
          <a:p>
            <a:pPr>
              <a:defRPr/>
            </a:pPr>
            <a:fld id="{AEBD93EF-33C5-46B4-A9C4-E224A2DEE8AE}" type="slidenum">
              <a:rPr lang="ko-KR" altLang="en-US"/>
              <a:pPr>
                <a:defRPr/>
              </a:pPr>
              <a:t>‹#›</a:t>
            </a:fld>
            <a:endParaRPr lang="en-US" altLang="ko-KR"/>
          </a:p>
        </p:txBody>
      </p:sp>
    </p:spTree>
    <p:extLst>
      <p:ext uri="{BB962C8B-B14F-4D97-AF65-F5344CB8AC3E}">
        <p14:creationId xmlns:p14="http://schemas.microsoft.com/office/powerpoint/2010/main" xmlns="" val="1942245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solidFill>
                  <a:srgbClr val="000099"/>
                </a:solidFill>
              </a:defRPr>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5"/>
          <p:cNvSpPr>
            <a:spLocks noGrp="1" noChangeArrowheads="1"/>
          </p:cNvSpPr>
          <p:nvPr>
            <p:ph type="sldNum" sz="quarter" idx="10"/>
          </p:nvPr>
        </p:nvSpPr>
        <p:spPr>
          <a:ln/>
        </p:spPr>
        <p:txBody>
          <a:bodyPr/>
          <a:lstStyle>
            <a:lvl1pPr>
              <a:defRPr/>
            </a:lvl1pPr>
          </a:lstStyle>
          <a:p>
            <a:pPr>
              <a:defRPr/>
            </a:pPr>
            <a:fld id="{FC5B33C9-B260-424F-8060-E61CEE78263E}" type="slidenum">
              <a:rPr lang="ko-KR" altLang="en-US"/>
              <a:pPr>
                <a:defRPr/>
              </a:pPr>
              <a:t>‹#›</a:t>
            </a:fld>
            <a:endParaRPr lang="en-US" altLang="ko-KR"/>
          </a:p>
        </p:txBody>
      </p:sp>
    </p:spTree>
    <p:extLst>
      <p:ext uri="{BB962C8B-B14F-4D97-AF65-F5344CB8AC3E}">
        <p14:creationId xmlns:p14="http://schemas.microsoft.com/office/powerpoint/2010/main" xmlns="" val="2015564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5"/>
          <p:cNvSpPr>
            <a:spLocks noGrp="1" noChangeArrowheads="1"/>
          </p:cNvSpPr>
          <p:nvPr>
            <p:ph type="sldNum" sz="quarter" idx="10"/>
          </p:nvPr>
        </p:nvSpPr>
        <p:spPr>
          <a:ln/>
        </p:spPr>
        <p:txBody>
          <a:bodyPr/>
          <a:lstStyle>
            <a:lvl1pPr>
              <a:defRPr/>
            </a:lvl1pPr>
          </a:lstStyle>
          <a:p>
            <a:pPr>
              <a:defRPr/>
            </a:pPr>
            <a:fld id="{9D2D0405-5201-4042-B721-C89995B4154E}" type="slidenum">
              <a:rPr lang="ko-KR" altLang="en-US"/>
              <a:pPr>
                <a:defRPr/>
              </a:pPr>
              <a:t>‹#›</a:t>
            </a:fld>
            <a:endParaRPr lang="en-US" altLang="ko-KR"/>
          </a:p>
        </p:txBody>
      </p:sp>
    </p:spTree>
    <p:extLst>
      <p:ext uri="{BB962C8B-B14F-4D97-AF65-F5344CB8AC3E}">
        <p14:creationId xmlns:p14="http://schemas.microsoft.com/office/powerpoint/2010/main" xmlns="" val="407128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5"/>
          <p:cNvSpPr>
            <a:spLocks noGrp="1" noChangeArrowheads="1"/>
          </p:cNvSpPr>
          <p:nvPr>
            <p:ph type="sldNum" sz="quarter" idx="10"/>
          </p:nvPr>
        </p:nvSpPr>
        <p:spPr>
          <a:ln/>
        </p:spPr>
        <p:txBody>
          <a:bodyPr/>
          <a:lstStyle>
            <a:lvl1pPr>
              <a:defRPr/>
            </a:lvl1pPr>
          </a:lstStyle>
          <a:p>
            <a:pPr>
              <a:defRPr/>
            </a:pPr>
            <a:fld id="{F837DB5F-68DB-4E44-AB16-6A7CB15129E1}" type="slidenum">
              <a:rPr lang="ko-KR" altLang="en-US"/>
              <a:pPr>
                <a:defRPr/>
              </a:pPr>
              <a:t>‹#›</a:t>
            </a:fld>
            <a:endParaRPr lang="en-US" altLang="ko-KR"/>
          </a:p>
        </p:txBody>
      </p:sp>
    </p:spTree>
    <p:extLst>
      <p:ext uri="{BB962C8B-B14F-4D97-AF65-F5344CB8AC3E}">
        <p14:creationId xmlns:p14="http://schemas.microsoft.com/office/powerpoint/2010/main" xmlns="" val="3325176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5"/>
          <p:cNvSpPr>
            <a:spLocks noGrp="1" noChangeArrowheads="1"/>
          </p:cNvSpPr>
          <p:nvPr>
            <p:ph type="sldNum" sz="quarter" idx="10"/>
          </p:nvPr>
        </p:nvSpPr>
        <p:spPr>
          <a:ln/>
        </p:spPr>
        <p:txBody>
          <a:bodyPr/>
          <a:lstStyle>
            <a:lvl1pPr>
              <a:defRPr/>
            </a:lvl1pPr>
          </a:lstStyle>
          <a:p>
            <a:pPr>
              <a:defRPr/>
            </a:pPr>
            <a:fld id="{5F6FA8C1-A471-4168-85E7-6ACBBE60D644}" type="slidenum">
              <a:rPr lang="ko-KR" altLang="en-US"/>
              <a:pPr>
                <a:defRPr/>
              </a:pPr>
              <a:t>‹#›</a:t>
            </a:fld>
            <a:endParaRPr lang="en-US" altLang="ko-KR"/>
          </a:p>
        </p:txBody>
      </p:sp>
    </p:spTree>
    <p:extLst>
      <p:ext uri="{BB962C8B-B14F-4D97-AF65-F5344CB8AC3E}">
        <p14:creationId xmlns:p14="http://schemas.microsoft.com/office/powerpoint/2010/main" xmlns="" val="3132273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
          <p:cNvSpPr>
            <a:spLocks noGrp="1" noChangeArrowheads="1"/>
          </p:cNvSpPr>
          <p:nvPr>
            <p:ph type="sldNum" sz="quarter" idx="10"/>
          </p:nvPr>
        </p:nvSpPr>
        <p:spPr>
          <a:ln/>
        </p:spPr>
        <p:txBody>
          <a:bodyPr/>
          <a:lstStyle>
            <a:lvl1pPr>
              <a:defRPr/>
            </a:lvl1pPr>
          </a:lstStyle>
          <a:p>
            <a:pPr>
              <a:defRPr/>
            </a:pPr>
            <a:fld id="{B4EF1F17-8F85-467A-9586-031F0079B6F4}" type="slidenum">
              <a:rPr lang="ko-KR" altLang="en-US"/>
              <a:pPr>
                <a:defRPr/>
              </a:pPr>
              <a:t>‹#›</a:t>
            </a:fld>
            <a:endParaRPr lang="en-US" altLang="ko-KR"/>
          </a:p>
        </p:txBody>
      </p:sp>
    </p:spTree>
    <p:extLst>
      <p:ext uri="{BB962C8B-B14F-4D97-AF65-F5344CB8AC3E}">
        <p14:creationId xmlns:p14="http://schemas.microsoft.com/office/powerpoint/2010/main" xmlns="" val="3788765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5"/>
          <p:cNvSpPr>
            <a:spLocks noGrp="1" noChangeArrowheads="1"/>
          </p:cNvSpPr>
          <p:nvPr>
            <p:ph type="sldNum" sz="quarter" idx="10"/>
          </p:nvPr>
        </p:nvSpPr>
        <p:spPr>
          <a:ln/>
        </p:spPr>
        <p:txBody>
          <a:bodyPr/>
          <a:lstStyle>
            <a:lvl1pPr>
              <a:defRPr/>
            </a:lvl1pPr>
          </a:lstStyle>
          <a:p>
            <a:pPr>
              <a:defRPr/>
            </a:pPr>
            <a:fld id="{FB304A85-6DCD-46E5-9AB3-52838020896C}" type="slidenum">
              <a:rPr lang="ko-KR" altLang="en-US"/>
              <a:pPr>
                <a:defRPr/>
              </a:pPr>
              <a:t>‹#›</a:t>
            </a:fld>
            <a:endParaRPr lang="en-US" altLang="ko-KR"/>
          </a:p>
        </p:txBody>
      </p:sp>
    </p:spTree>
    <p:extLst>
      <p:ext uri="{BB962C8B-B14F-4D97-AF65-F5344CB8AC3E}">
        <p14:creationId xmlns:p14="http://schemas.microsoft.com/office/powerpoint/2010/main" xmlns="" val="14836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5"/>
          <p:cNvSpPr>
            <a:spLocks noGrp="1" noChangeArrowheads="1"/>
          </p:cNvSpPr>
          <p:nvPr>
            <p:ph type="sldNum" sz="quarter" idx="10"/>
          </p:nvPr>
        </p:nvSpPr>
        <p:spPr>
          <a:ln/>
        </p:spPr>
        <p:txBody>
          <a:bodyPr/>
          <a:lstStyle>
            <a:lvl1pPr>
              <a:defRPr/>
            </a:lvl1pPr>
          </a:lstStyle>
          <a:p>
            <a:pPr>
              <a:defRPr/>
            </a:pPr>
            <a:fld id="{9C0DBA2B-0CD3-43B1-BF37-573A4566B890}" type="slidenum">
              <a:rPr lang="ko-KR" altLang="en-US"/>
              <a:pPr>
                <a:defRPr/>
              </a:pPr>
              <a:t>‹#›</a:t>
            </a:fld>
            <a:endParaRPr lang="en-US" altLang="ko-KR"/>
          </a:p>
        </p:txBody>
      </p:sp>
    </p:spTree>
    <p:extLst>
      <p:ext uri="{BB962C8B-B14F-4D97-AF65-F5344CB8AC3E}">
        <p14:creationId xmlns:p14="http://schemas.microsoft.com/office/powerpoint/2010/main" xmlns="" val="3857232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1"/>
          <p:cNvSpPr>
            <a:spLocks noGrp="1" noChangeArrowheads="1"/>
          </p:cNvSpPr>
          <p:nvPr>
            <p:ph type="title"/>
          </p:nvPr>
        </p:nvSpPr>
        <p:spPr bwMode="white">
          <a:xfrm>
            <a:off x="0" y="482600"/>
            <a:ext cx="9144000" cy="609600"/>
          </a:xfrm>
          <a:prstGeom prst="rect">
            <a:avLst/>
          </a:prstGeom>
          <a:solidFill>
            <a:srgbClr val="CCE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ko-KR"/>
          </a:p>
        </p:txBody>
      </p:sp>
      <p:sp>
        <p:nvSpPr>
          <p:cNvPr id="1027" name="Rectangle 22"/>
          <p:cNvSpPr>
            <a:spLocks noGrp="1" noChangeArrowheads="1"/>
          </p:cNvSpPr>
          <p:nvPr>
            <p:ph type="body" idx="1"/>
          </p:nvPr>
        </p:nvSpPr>
        <p:spPr bwMode="auto">
          <a:xfrm>
            <a:off x="457200" y="1371600"/>
            <a:ext cx="8229600"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ko-KR"/>
          </a:p>
        </p:txBody>
      </p:sp>
      <p:sp>
        <p:nvSpPr>
          <p:cNvPr id="12313" name="Rectangle 25"/>
          <p:cNvSpPr>
            <a:spLocks noGrp="1" noChangeArrowheads="1"/>
          </p:cNvSpPr>
          <p:nvPr>
            <p:ph type="sldNum" sz="quarter" idx="4"/>
          </p:nvPr>
        </p:nvSpPr>
        <p:spPr bwMode="auto">
          <a:xfrm>
            <a:off x="3276600" y="647700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effectLst>
                  <a:outerShdw blurRad="38100" dist="38100" dir="2700000" algn="tl">
                    <a:srgbClr val="C0C0C0"/>
                  </a:outerShdw>
                </a:effectLst>
                <a:latin typeface="黑体" pitchFamily="2" charset="-122"/>
                <a:ea typeface="黑体" pitchFamily="2" charset="-122"/>
              </a:defRPr>
            </a:lvl1pPr>
          </a:lstStyle>
          <a:p>
            <a:pPr>
              <a:defRPr/>
            </a:pPr>
            <a:fld id="{9D4D88C9-938C-404B-8594-3C580268B445}" type="slidenum">
              <a:rPr lang="ko-KR" altLang="en-US"/>
              <a:pPr>
                <a:defRPr/>
              </a:pPr>
              <a:t>‹#›</a:t>
            </a:fld>
            <a:endParaRPr lang="en-US" altLang="ko-KR"/>
          </a:p>
        </p:txBody>
      </p:sp>
      <p:sp>
        <p:nvSpPr>
          <p:cNvPr id="12325" name="Freeform 37"/>
          <p:cNvSpPr>
            <a:spLocks/>
          </p:cNvSpPr>
          <p:nvPr/>
        </p:nvSpPr>
        <p:spPr bwMode="ltGray">
          <a:xfrm>
            <a:off x="2438400" y="0"/>
            <a:ext cx="6705600" cy="139700"/>
          </a:xfrm>
          <a:custGeom>
            <a:avLst/>
            <a:gdLst/>
            <a:ahLst/>
            <a:cxnLst>
              <a:cxn ang="0">
                <a:pos x="0" y="0"/>
              </a:cxn>
              <a:cxn ang="0">
                <a:pos x="88" y="88"/>
              </a:cxn>
              <a:cxn ang="0">
                <a:pos x="4224" y="88"/>
              </a:cxn>
              <a:cxn ang="0">
                <a:pos x="4224" y="0"/>
              </a:cxn>
              <a:cxn ang="0">
                <a:pos x="0" y="0"/>
              </a:cxn>
            </a:cxnLst>
            <a:rect l="0" t="0" r="r" b="b"/>
            <a:pathLst>
              <a:path w="4224" h="88">
                <a:moveTo>
                  <a:pt x="0" y="0"/>
                </a:moveTo>
                <a:lnTo>
                  <a:pt x="88" y="88"/>
                </a:lnTo>
                <a:lnTo>
                  <a:pt x="4224" y="88"/>
                </a:lnTo>
                <a:lnTo>
                  <a:pt x="4224" y="0"/>
                </a:lnTo>
                <a:lnTo>
                  <a:pt x="0" y="0"/>
                </a:lnTo>
                <a:close/>
              </a:path>
            </a:pathLst>
          </a:custGeom>
          <a:solidFill>
            <a:srgbClr val="CCECFF"/>
          </a:solidFill>
          <a:ln w="9525" cap="flat" cmpd="sng">
            <a:noFill/>
            <a:prstDash val="solid"/>
            <a:round/>
            <a:headEnd/>
            <a:tailEnd/>
          </a:ln>
          <a:effectLst/>
        </p:spPr>
        <p:txBody>
          <a:bodyPr/>
          <a:lstStyle/>
          <a:p>
            <a:pPr eaLnBrk="0" hangingPunct="0">
              <a:defRPr/>
            </a:pPr>
            <a:endParaRPr lang="zh-CN" altLang="en-US">
              <a:latin typeface="黑体" pitchFamily="2" charset="-122"/>
              <a:ea typeface="黑体" pitchFamily="2" charset="-122"/>
            </a:endParaRPr>
          </a:p>
        </p:txBody>
      </p:sp>
      <p:grpSp>
        <p:nvGrpSpPr>
          <p:cNvPr id="1030" name="Group 129"/>
          <p:cNvGrpSpPr>
            <a:grpSpLocks/>
          </p:cNvGrpSpPr>
          <p:nvPr/>
        </p:nvGrpSpPr>
        <p:grpSpPr bwMode="auto">
          <a:xfrm>
            <a:off x="2657475" y="4763"/>
            <a:ext cx="6351588" cy="134937"/>
            <a:chOff x="1674" y="3"/>
            <a:chExt cx="4001" cy="85"/>
          </a:xfrm>
        </p:grpSpPr>
        <p:sp>
          <p:nvSpPr>
            <p:cNvPr id="12375" name="Rectangle 87"/>
            <p:cNvSpPr>
              <a:spLocks noChangeArrowheads="1"/>
            </p:cNvSpPr>
            <p:nvPr userDrawn="1"/>
          </p:nvSpPr>
          <p:spPr bwMode="black">
            <a:xfrm>
              <a:off x="1674"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88" name="Rectangle 100"/>
            <p:cNvSpPr>
              <a:spLocks noChangeArrowheads="1"/>
            </p:cNvSpPr>
            <p:nvPr userDrawn="1"/>
          </p:nvSpPr>
          <p:spPr bwMode="black">
            <a:xfrm>
              <a:off x="1810"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89" name="Rectangle 101"/>
            <p:cNvSpPr>
              <a:spLocks noChangeArrowheads="1"/>
            </p:cNvSpPr>
            <p:nvPr userDrawn="1"/>
          </p:nvSpPr>
          <p:spPr bwMode="black">
            <a:xfrm>
              <a:off x="1946"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0" name="Rectangle 102"/>
            <p:cNvSpPr>
              <a:spLocks noChangeArrowheads="1"/>
            </p:cNvSpPr>
            <p:nvPr userDrawn="1"/>
          </p:nvSpPr>
          <p:spPr bwMode="black">
            <a:xfrm>
              <a:off x="2082"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1" name="Rectangle 103"/>
            <p:cNvSpPr>
              <a:spLocks noChangeArrowheads="1"/>
            </p:cNvSpPr>
            <p:nvPr userDrawn="1"/>
          </p:nvSpPr>
          <p:spPr bwMode="black">
            <a:xfrm>
              <a:off x="2218"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2" name="Rectangle 104"/>
            <p:cNvSpPr>
              <a:spLocks noChangeArrowheads="1"/>
            </p:cNvSpPr>
            <p:nvPr userDrawn="1"/>
          </p:nvSpPr>
          <p:spPr bwMode="black">
            <a:xfrm>
              <a:off x="2354"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3" name="Rectangle 105"/>
            <p:cNvSpPr>
              <a:spLocks noChangeArrowheads="1"/>
            </p:cNvSpPr>
            <p:nvPr userDrawn="1"/>
          </p:nvSpPr>
          <p:spPr bwMode="black">
            <a:xfrm>
              <a:off x="2490"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4" name="Rectangle 106"/>
            <p:cNvSpPr>
              <a:spLocks noChangeArrowheads="1"/>
            </p:cNvSpPr>
            <p:nvPr userDrawn="1"/>
          </p:nvSpPr>
          <p:spPr bwMode="black">
            <a:xfrm>
              <a:off x="2626"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5" name="Rectangle 107"/>
            <p:cNvSpPr>
              <a:spLocks noChangeArrowheads="1"/>
            </p:cNvSpPr>
            <p:nvPr userDrawn="1"/>
          </p:nvSpPr>
          <p:spPr bwMode="black">
            <a:xfrm>
              <a:off x="2762"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6" name="Rectangle 108"/>
            <p:cNvSpPr>
              <a:spLocks noChangeArrowheads="1"/>
            </p:cNvSpPr>
            <p:nvPr userDrawn="1"/>
          </p:nvSpPr>
          <p:spPr bwMode="black">
            <a:xfrm>
              <a:off x="2898"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7" name="Rectangle 109"/>
            <p:cNvSpPr>
              <a:spLocks noChangeArrowheads="1"/>
            </p:cNvSpPr>
            <p:nvPr userDrawn="1"/>
          </p:nvSpPr>
          <p:spPr bwMode="black">
            <a:xfrm>
              <a:off x="3034"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8" name="Rectangle 110"/>
            <p:cNvSpPr>
              <a:spLocks noChangeArrowheads="1"/>
            </p:cNvSpPr>
            <p:nvPr userDrawn="1"/>
          </p:nvSpPr>
          <p:spPr bwMode="black">
            <a:xfrm>
              <a:off x="3170"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9" name="Rectangle 111"/>
            <p:cNvSpPr>
              <a:spLocks noChangeArrowheads="1"/>
            </p:cNvSpPr>
            <p:nvPr userDrawn="1"/>
          </p:nvSpPr>
          <p:spPr bwMode="black">
            <a:xfrm>
              <a:off x="3306"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0" name="Rectangle 112"/>
            <p:cNvSpPr>
              <a:spLocks noChangeArrowheads="1"/>
            </p:cNvSpPr>
            <p:nvPr userDrawn="1"/>
          </p:nvSpPr>
          <p:spPr bwMode="black">
            <a:xfrm>
              <a:off x="3442"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1" name="Rectangle 113"/>
            <p:cNvSpPr>
              <a:spLocks noChangeArrowheads="1"/>
            </p:cNvSpPr>
            <p:nvPr userDrawn="1"/>
          </p:nvSpPr>
          <p:spPr bwMode="black">
            <a:xfrm>
              <a:off x="3578"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2" name="Rectangle 114"/>
            <p:cNvSpPr>
              <a:spLocks noChangeArrowheads="1"/>
            </p:cNvSpPr>
            <p:nvPr userDrawn="1"/>
          </p:nvSpPr>
          <p:spPr bwMode="black">
            <a:xfrm>
              <a:off x="3714"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3" name="Rectangle 115"/>
            <p:cNvSpPr>
              <a:spLocks noChangeArrowheads="1"/>
            </p:cNvSpPr>
            <p:nvPr userDrawn="1"/>
          </p:nvSpPr>
          <p:spPr bwMode="black">
            <a:xfrm>
              <a:off x="3850"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4" name="Rectangle 116"/>
            <p:cNvSpPr>
              <a:spLocks noChangeArrowheads="1"/>
            </p:cNvSpPr>
            <p:nvPr userDrawn="1"/>
          </p:nvSpPr>
          <p:spPr bwMode="black">
            <a:xfrm>
              <a:off x="3986"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5" name="Rectangle 117"/>
            <p:cNvSpPr>
              <a:spLocks noChangeArrowheads="1"/>
            </p:cNvSpPr>
            <p:nvPr userDrawn="1"/>
          </p:nvSpPr>
          <p:spPr bwMode="black">
            <a:xfrm>
              <a:off x="4122"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6" name="Rectangle 118"/>
            <p:cNvSpPr>
              <a:spLocks noChangeArrowheads="1"/>
            </p:cNvSpPr>
            <p:nvPr userDrawn="1"/>
          </p:nvSpPr>
          <p:spPr bwMode="black">
            <a:xfrm>
              <a:off x="4258"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7" name="Rectangle 119"/>
            <p:cNvSpPr>
              <a:spLocks noChangeArrowheads="1"/>
            </p:cNvSpPr>
            <p:nvPr userDrawn="1"/>
          </p:nvSpPr>
          <p:spPr bwMode="black">
            <a:xfrm>
              <a:off x="4394"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8" name="Rectangle 120"/>
            <p:cNvSpPr>
              <a:spLocks noChangeArrowheads="1"/>
            </p:cNvSpPr>
            <p:nvPr userDrawn="1"/>
          </p:nvSpPr>
          <p:spPr bwMode="black">
            <a:xfrm>
              <a:off x="4530"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9" name="Rectangle 121"/>
            <p:cNvSpPr>
              <a:spLocks noChangeArrowheads="1"/>
            </p:cNvSpPr>
            <p:nvPr userDrawn="1"/>
          </p:nvSpPr>
          <p:spPr bwMode="black">
            <a:xfrm>
              <a:off x="4666"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10" name="Rectangle 122"/>
            <p:cNvSpPr>
              <a:spLocks noChangeArrowheads="1"/>
            </p:cNvSpPr>
            <p:nvPr userDrawn="1"/>
          </p:nvSpPr>
          <p:spPr bwMode="black">
            <a:xfrm>
              <a:off x="4802"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11" name="Rectangle 123"/>
            <p:cNvSpPr>
              <a:spLocks noChangeArrowheads="1"/>
            </p:cNvSpPr>
            <p:nvPr userDrawn="1"/>
          </p:nvSpPr>
          <p:spPr bwMode="black">
            <a:xfrm>
              <a:off x="4938"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12" name="Rectangle 124"/>
            <p:cNvSpPr>
              <a:spLocks noChangeArrowheads="1"/>
            </p:cNvSpPr>
            <p:nvPr userDrawn="1"/>
          </p:nvSpPr>
          <p:spPr bwMode="black">
            <a:xfrm>
              <a:off x="5074"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13" name="Rectangle 125"/>
            <p:cNvSpPr>
              <a:spLocks noChangeArrowheads="1"/>
            </p:cNvSpPr>
            <p:nvPr userDrawn="1"/>
          </p:nvSpPr>
          <p:spPr bwMode="black">
            <a:xfrm>
              <a:off x="5210"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14" name="Rectangle 126"/>
            <p:cNvSpPr>
              <a:spLocks noChangeArrowheads="1"/>
            </p:cNvSpPr>
            <p:nvPr userDrawn="1"/>
          </p:nvSpPr>
          <p:spPr bwMode="black">
            <a:xfrm>
              <a:off x="5346"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15" name="Rectangle 127"/>
            <p:cNvSpPr>
              <a:spLocks noChangeArrowheads="1"/>
            </p:cNvSpPr>
            <p:nvPr userDrawn="1"/>
          </p:nvSpPr>
          <p:spPr bwMode="black">
            <a:xfrm>
              <a:off x="5482"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16" name="Rectangle 128"/>
            <p:cNvSpPr>
              <a:spLocks noChangeArrowheads="1"/>
            </p:cNvSpPr>
            <p:nvPr userDrawn="1"/>
          </p:nvSpPr>
          <p:spPr bwMode="black">
            <a:xfrm>
              <a:off x="5618"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grpSp>
      <p:cxnSp>
        <p:nvCxnSpPr>
          <p:cNvPr id="41" name="直接连接符 40"/>
          <p:cNvCxnSpPr/>
          <p:nvPr userDrawn="1"/>
        </p:nvCxnSpPr>
        <p:spPr bwMode="auto">
          <a:xfrm>
            <a:off x="1092200" y="6364288"/>
            <a:ext cx="7010400" cy="0"/>
          </a:xfrm>
          <a:prstGeom prst="line">
            <a:avLst/>
          </a:prstGeom>
          <a:solidFill>
            <a:schemeClr val="accent1"/>
          </a:solidFill>
          <a:ln w="63500" cap="flat" cmpd="sng" algn="ctr">
            <a:gradFill flip="none" rotWithShape="1">
              <a:gsLst>
                <a:gs pos="0">
                  <a:srgbClr val="0070C0"/>
                </a:gs>
                <a:gs pos="39999">
                  <a:srgbClr val="85C2FF"/>
                </a:gs>
                <a:gs pos="70000">
                  <a:srgbClr val="C4D6EB"/>
                </a:gs>
                <a:gs pos="100000">
                  <a:srgbClr val="FFEBFA"/>
                </a:gs>
              </a:gsLst>
              <a:path path="shape">
                <a:fillToRect l="50000" t="50000" r="50000" b="50000"/>
              </a:path>
              <a:tileRect/>
            </a:gra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954" r:id="rId1"/>
    <p:sldLayoutId id="2147483953" r:id="rId2"/>
    <p:sldLayoutId id="2147483952" r:id="rId3"/>
    <p:sldLayoutId id="2147483951" r:id="rId4"/>
    <p:sldLayoutId id="2147483950" r:id="rId5"/>
    <p:sldLayoutId id="2147483949" r:id="rId6"/>
    <p:sldLayoutId id="2147483948" r:id="rId7"/>
    <p:sldLayoutId id="2147483947" r:id="rId8"/>
    <p:sldLayoutId id="2147483946" r:id="rId9"/>
    <p:sldLayoutId id="2147483945" r:id="rId10"/>
    <p:sldLayoutId id="2147483944" r:id="rId11"/>
    <p:sldLayoutId id="2147483943" r:id="rId12"/>
    <p:sldLayoutId id="2147483955" r:id="rId13"/>
  </p:sldLayoutIdLst>
  <p:txStyles>
    <p:titleStyle>
      <a:lvl1pPr algn="l" rtl="0" eaLnBrk="0" fontAlgn="base" hangingPunct="0">
        <a:spcBef>
          <a:spcPct val="0"/>
        </a:spcBef>
        <a:spcAft>
          <a:spcPct val="0"/>
        </a:spcAft>
        <a:defRPr sz="3200" b="1">
          <a:solidFill>
            <a:srgbClr val="000099"/>
          </a:solidFill>
          <a:latin typeface="黑体" pitchFamily="2" charset="-122"/>
          <a:ea typeface="黑体" pitchFamily="2" charset="-122"/>
          <a:cs typeface="+mj-cs"/>
        </a:defRPr>
      </a:lvl1pPr>
      <a:lvl2pPr algn="l" rtl="0" eaLnBrk="0" fontAlgn="base" hangingPunct="0">
        <a:spcBef>
          <a:spcPct val="0"/>
        </a:spcBef>
        <a:spcAft>
          <a:spcPct val="0"/>
        </a:spcAft>
        <a:defRPr sz="3200" b="1">
          <a:solidFill>
            <a:srgbClr val="000099"/>
          </a:solidFill>
          <a:latin typeface="黑体" pitchFamily="2" charset="-122"/>
          <a:ea typeface="黑体" pitchFamily="2" charset="-122"/>
        </a:defRPr>
      </a:lvl2pPr>
      <a:lvl3pPr algn="l" rtl="0" eaLnBrk="0" fontAlgn="base" hangingPunct="0">
        <a:spcBef>
          <a:spcPct val="0"/>
        </a:spcBef>
        <a:spcAft>
          <a:spcPct val="0"/>
        </a:spcAft>
        <a:defRPr sz="3200" b="1">
          <a:solidFill>
            <a:srgbClr val="000099"/>
          </a:solidFill>
          <a:latin typeface="黑体" pitchFamily="2" charset="-122"/>
          <a:ea typeface="黑体" pitchFamily="2" charset="-122"/>
        </a:defRPr>
      </a:lvl3pPr>
      <a:lvl4pPr algn="l" rtl="0" eaLnBrk="0" fontAlgn="base" hangingPunct="0">
        <a:spcBef>
          <a:spcPct val="0"/>
        </a:spcBef>
        <a:spcAft>
          <a:spcPct val="0"/>
        </a:spcAft>
        <a:defRPr sz="3200" b="1">
          <a:solidFill>
            <a:srgbClr val="000099"/>
          </a:solidFill>
          <a:latin typeface="黑体" pitchFamily="2" charset="-122"/>
          <a:ea typeface="黑体" pitchFamily="2" charset="-122"/>
        </a:defRPr>
      </a:lvl4pPr>
      <a:lvl5pPr algn="l" rtl="0" eaLnBrk="0" fontAlgn="base" hangingPunct="0">
        <a:spcBef>
          <a:spcPct val="0"/>
        </a:spcBef>
        <a:spcAft>
          <a:spcPct val="0"/>
        </a:spcAft>
        <a:defRPr sz="3200" b="1">
          <a:solidFill>
            <a:srgbClr val="000099"/>
          </a:solidFill>
          <a:latin typeface="黑体" pitchFamily="2" charset="-122"/>
          <a:ea typeface="黑体" pitchFamily="2" charset="-122"/>
        </a:defRPr>
      </a:lvl5pPr>
      <a:lvl6pPr marL="457200" algn="l" rtl="0" eaLnBrk="1" fontAlgn="base" hangingPunct="1">
        <a:spcBef>
          <a:spcPct val="0"/>
        </a:spcBef>
        <a:spcAft>
          <a:spcPct val="0"/>
        </a:spcAft>
        <a:defRPr sz="3200" b="1">
          <a:solidFill>
            <a:schemeClr val="tx1"/>
          </a:solidFill>
          <a:latin typeface="Verdana" pitchFamily="34" charset="0"/>
        </a:defRPr>
      </a:lvl6pPr>
      <a:lvl7pPr marL="914400" algn="l" rtl="0" eaLnBrk="1" fontAlgn="base" hangingPunct="1">
        <a:spcBef>
          <a:spcPct val="0"/>
        </a:spcBef>
        <a:spcAft>
          <a:spcPct val="0"/>
        </a:spcAft>
        <a:defRPr sz="3200" b="1">
          <a:solidFill>
            <a:schemeClr val="tx1"/>
          </a:solidFill>
          <a:latin typeface="Verdana" pitchFamily="34" charset="0"/>
        </a:defRPr>
      </a:lvl7pPr>
      <a:lvl8pPr marL="1371600" algn="l" rtl="0" eaLnBrk="1" fontAlgn="base" hangingPunct="1">
        <a:spcBef>
          <a:spcPct val="0"/>
        </a:spcBef>
        <a:spcAft>
          <a:spcPct val="0"/>
        </a:spcAft>
        <a:defRPr sz="3200" b="1">
          <a:solidFill>
            <a:schemeClr val="tx1"/>
          </a:solidFill>
          <a:latin typeface="Verdana" pitchFamily="34" charset="0"/>
        </a:defRPr>
      </a:lvl8pPr>
      <a:lvl9pPr marL="1828800" algn="l" rtl="0" eaLnBrk="1" fontAlgn="base" hangingPunct="1">
        <a:spcBef>
          <a:spcPct val="0"/>
        </a:spcBef>
        <a:spcAft>
          <a:spcPct val="0"/>
        </a:spcAft>
        <a:defRPr sz="3200" b="1">
          <a:solidFill>
            <a:schemeClr val="tx1"/>
          </a:solidFill>
          <a:latin typeface="Verdana"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v"/>
        <a:defRPr sz="2800" b="1">
          <a:solidFill>
            <a:srgbClr val="000099"/>
          </a:solidFill>
          <a:latin typeface="黑体" pitchFamily="2" charset="-122"/>
          <a:ea typeface="黑体" pitchFamily="2" charset="-122"/>
          <a:cs typeface="+mn-cs"/>
        </a:defRPr>
      </a:lvl1pPr>
      <a:lvl2pPr marL="742950" indent="-285750" algn="l" rtl="0" eaLnBrk="0" fontAlgn="base" hangingPunct="0">
        <a:spcBef>
          <a:spcPct val="20000"/>
        </a:spcBef>
        <a:spcAft>
          <a:spcPct val="0"/>
        </a:spcAft>
        <a:buClr>
          <a:schemeClr val="tx2"/>
        </a:buClr>
        <a:buSzPct val="60000"/>
        <a:buFont typeface="Wingdings" pitchFamily="2" charset="2"/>
        <a:buChar char="n"/>
        <a:defRPr sz="2400">
          <a:solidFill>
            <a:srgbClr val="000099"/>
          </a:solidFill>
          <a:latin typeface="黑体" pitchFamily="2" charset="-122"/>
          <a:ea typeface="黑体" pitchFamily="2" charset="-122"/>
        </a:defRPr>
      </a:lvl2pPr>
      <a:lvl3pPr marL="1143000" indent="-228600" algn="l" rtl="0" eaLnBrk="0" fontAlgn="base" hangingPunct="0">
        <a:spcBef>
          <a:spcPct val="20000"/>
        </a:spcBef>
        <a:spcAft>
          <a:spcPct val="0"/>
        </a:spcAft>
        <a:buClr>
          <a:schemeClr val="folHlink"/>
        </a:buClr>
        <a:buSzPct val="60000"/>
        <a:buFont typeface="Wingdings" pitchFamily="2" charset="2"/>
        <a:buChar char="n"/>
        <a:defRPr sz="2400">
          <a:solidFill>
            <a:srgbClr val="000099"/>
          </a:solidFill>
          <a:latin typeface="黑体" pitchFamily="2" charset="-122"/>
          <a:ea typeface="黑体" pitchFamily="2" charset="-122"/>
        </a:defRPr>
      </a:lvl3pPr>
      <a:lvl4pPr marL="1600200" indent="-228600" algn="l" rtl="0" eaLnBrk="0" fontAlgn="base" hangingPunct="0">
        <a:spcBef>
          <a:spcPct val="20000"/>
        </a:spcBef>
        <a:spcAft>
          <a:spcPct val="0"/>
        </a:spcAft>
        <a:buClr>
          <a:schemeClr val="tx1"/>
        </a:buClr>
        <a:buSzPct val="60000"/>
        <a:buFont typeface="Wingdings" pitchFamily="2" charset="2"/>
        <a:buChar char="n"/>
        <a:defRPr sz="2000">
          <a:solidFill>
            <a:srgbClr val="000099"/>
          </a:solidFill>
          <a:latin typeface="黑体" pitchFamily="2" charset="-122"/>
          <a:ea typeface="黑体" pitchFamily="2" charset="-122"/>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rgbClr val="000099"/>
          </a:solidFill>
          <a:latin typeface="黑体" pitchFamily="2" charset="-122"/>
          <a:ea typeface="黑体" pitchFamily="2" charset="-122"/>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Java&#38754;&#21521;&#23545;&#35937;&#31532;3&#29256;&#20195;&#30721;/chapter4/&#20363;&#23376;13/sohu/com/Triangle.java"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Java&#38754;&#21521;&#23545;&#35937;&#31532;3&#29256;&#20195;&#30721;/chapter4/&#20363;&#23376;14/sun/hello/moon/Example4_14.jav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991" y="1385122"/>
            <a:ext cx="7505205" cy="1846659"/>
          </a:xfrm>
          <a:prstGeom prst="rect">
            <a:avLst/>
          </a:prstGeom>
          <a:noFill/>
        </p:spPr>
        <p:txBody>
          <a:bodyPr wrap="square" rtlCol="0">
            <a:spAutoFit/>
          </a:bodyPr>
          <a:lstStyle/>
          <a:p>
            <a:pPr algn="ctr">
              <a:lnSpc>
                <a:spcPct val="150000"/>
              </a:lnSpc>
            </a:pPr>
            <a:r>
              <a:rPr lang="en-US" altLang="zh-CN" sz="4000" b="1" dirty="0">
                <a:latin typeface="微软雅黑" panose="020B0503020204020204" pitchFamily="34" charset="-122"/>
                <a:ea typeface="微软雅黑" panose="020B0503020204020204" pitchFamily="34" charset="-122"/>
              </a:rPr>
              <a:t>JAVA</a:t>
            </a:r>
            <a:r>
              <a:rPr lang="zh-CN" altLang="en-US" sz="4000" b="1" dirty="0" smtClean="0">
                <a:latin typeface="微软雅黑" panose="020B0503020204020204" pitchFamily="34" charset="-122"/>
                <a:ea typeface="微软雅黑" panose="020B0503020204020204" pitchFamily="34" charset="-122"/>
              </a:rPr>
              <a:t>程序设计</a:t>
            </a:r>
            <a:endParaRPr lang="en-US" altLang="zh-CN" sz="4000" b="1" dirty="0">
              <a:latin typeface="微软雅黑" panose="020B0503020204020204" pitchFamily="34" charset="-122"/>
              <a:ea typeface="微软雅黑" panose="020B0503020204020204" pitchFamily="34" charset="-122"/>
            </a:endParaRPr>
          </a:p>
          <a:p>
            <a:pPr algn="ctr">
              <a:lnSpc>
                <a:spcPct val="150000"/>
              </a:lnSpc>
            </a:pPr>
            <a:r>
              <a:rPr lang="zh-CN" altLang="en-US" sz="3600" b="1" dirty="0" smtClean="0">
                <a:latin typeface="微软雅黑" panose="020B0503020204020204" pitchFamily="34" charset="-122"/>
                <a:ea typeface="微软雅黑" panose="020B0503020204020204" pitchFamily="34" charset="-122"/>
              </a:rPr>
              <a:t>第五章 类和对象（三）</a:t>
            </a:r>
            <a:endParaRPr lang="en-US" altLang="zh-CN" sz="3600" b="1" dirty="0" smtClean="0">
              <a:latin typeface="微软雅黑" panose="020B0503020204020204" pitchFamily="34" charset="-122"/>
              <a:ea typeface="微软雅黑" panose="020B0503020204020204" pitchFamily="34" charset="-122"/>
            </a:endParaRPr>
          </a:p>
        </p:txBody>
      </p:sp>
      <p:sp>
        <p:nvSpPr>
          <p:cNvPr id="5" name="TextBox 4"/>
          <p:cNvSpPr txBox="1"/>
          <p:nvPr/>
        </p:nvSpPr>
        <p:spPr>
          <a:xfrm>
            <a:off x="829293" y="4091706"/>
            <a:ext cx="7505205" cy="954107"/>
          </a:xfrm>
          <a:prstGeom prst="rect">
            <a:avLst/>
          </a:prstGeom>
          <a:noFill/>
        </p:spPr>
        <p:txBody>
          <a:bodyPr wrap="square" rtlCol="0">
            <a:spAutoFit/>
          </a:bodyPr>
          <a:lstStyle/>
          <a:p>
            <a:pPr algn="ctr"/>
            <a:r>
              <a:rPr lang="zh-CN" altLang="en-US" sz="2800" dirty="0">
                <a:latin typeface="隶书" panose="02010509060101010101" pitchFamily="49" charset="-122"/>
                <a:ea typeface="隶书" panose="02010509060101010101" pitchFamily="49" charset="-122"/>
              </a:rPr>
              <a:t>计算机科学与技术学院</a:t>
            </a:r>
            <a:endParaRPr lang="en-US" altLang="zh-CN" sz="2800" dirty="0">
              <a:latin typeface="隶书" panose="02010509060101010101" pitchFamily="49" charset="-122"/>
              <a:ea typeface="隶书" panose="02010509060101010101" pitchFamily="49" charset="-122"/>
            </a:endParaRPr>
          </a:p>
          <a:p>
            <a:pPr algn="ctr"/>
            <a:r>
              <a:rPr lang="zh-CN" altLang="en-US" sz="2800" smtClean="0">
                <a:latin typeface="隶书" panose="02010509060101010101" pitchFamily="49" charset="-122"/>
                <a:ea typeface="隶书" panose="02010509060101010101" pitchFamily="49" charset="-122"/>
              </a:rPr>
              <a:t>余远 </a:t>
            </a:r>
            <a:r>
              <a:rPr lang="en-US" altLang="zh-CN" sz="2800" smtClean="0">
                <a:latin typeface="隶书" panose="02010509060101010101" pitchFamily="49" charset="-122"/>
                <a:ea typeface="隶书" panose="02010509060101010101" pitchFamily="49" charset="-122"/>
              </a:rPr>
              <a:t>15966588017</a:t>
            </a:r>
            <a:endParaRPr lang="zh-CN" altLang="en-US" sz="2800"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xmlns="" val="4219112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a:t>
            </a:r>
            <a:r>
              <a:rPr lang="zh-CN" altLang="en-US" dirty="0" smtClean="0"/>
              <a:t>包</a:t>
            </a:r>
            <a:endParaRPr lang="zh-CN" altLang="en-US" dirty="0"/>
          </a:p>
        </p:txBody>
      </p:sp>
      <p:sp>
        <p:nvSpPr>
          <p:cNvPr id="3" name="矩形 2"/>
          <p:cNvSpPr/>
          <p:nvPr/>
        </p:nvSpPr>
        <p:spPr>
          <a:xfrm>
            <a:off x="289377" y="1533849"/>
            <a:ext cx="8354013" cy="523220"/>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3</a:t>
            </a:r>
            <a:r>
              <a:rPr lang="zh-CN" altLang="en-US" sz="2800" dirty="0" smtClean="0">
                <a:latin typeface="楷体" panose="02010609060101010101" pitchFamily="49" charset="-122"/>
                <a:ea typeface="楷体" panose="02010609060101010101" pitchFamily="49" charset="-122"/>
              </a:rPr>
              <a:t>、编译和运行有包名的类</a:t>
            </a:r>
            <a:endParaRPr lang="en-US" altLang="zh-CN" sz="2800" dirty="0">
              <a:latin typeface="楷体" panose="02010609060101010101" pitchFamily="49" charset="-122"/>
              <a:ea typeface="楷体" panose="02010609060101010101" pitchFamily="49" charset="-122"/>
            </a:endParaRPr>
          </a:p>
        </p:txBody>
      </p:sp>
      <p:sp>
        <p:nvSpPr>
          <p:cNvPr id="7" name="矩形 6"/>
          <p:cNvSpPr/>
          <p:nvPr/>
        </p:nvSpPr>
        <p:spPr>
          <a:xfrm>
            <a:off x="419595" y="2940952"/>
            <a:ext cx="8223794" cy="609398"/>
          </a:xfrm>
          <a:prstGeom prst="rect">
            <a:avLst/>
          </a:prstGeom>
        </p:spPr>
        <p:txBody>
          <a:bodyPr wrap="square">
            <a:spAutoFit/>
          </a:bodyPr>
          <a:lstStyle/>
          <a:p>
            <a:pPr marL="457200" indent="-457200">
              <a:lnSpc>
                <a:spcPct val="120000"/>
              </a:lnSpc>
              <a:buFont typeface="Wingdings" panose="05000000000000000000" pitchFamily="2" charset="2"/>
              <a:buChar char="ü"/>
            </a:pPr>
            <a:r>
              <a:rPr lang="zh-CN" altLang="en-US" sz="2800" dirty="0" smtClean="0">
                <a:solidFill>
                  <a:srgbClr val="000000"/>
                </a:solidFill>
                <a:latin typeface="楷体" panose="02010609060101010101" pitchFamily="49" charset="-122"/>
                <a:ea typeface="楷体" panose="02010609060101010101" pitchFamily="49" charset="-122"/>
              </a:rPr>
              <a:t>必须在</a:t>
            </a:r>
            <a:r>
              <a:rPr lang="en-US" altLang="zh-CN" sz="2800" dirty="0" smtClean="0">
                <a:solidFill>
                  <a:srgbClr val="000000"/>
                </a:solidFill>
                <a:latin typeface="楷体" panose="02010609060101010101" pitchFamily="49" charset="-122"/>
                <a:ea typeface="楷体" panose="02010609060101010101" pitchFamily="49" charset="-122"/>
              </a:rPr>
              <a:t>tom</a:t>
            </a:r>
            <a:r>
              <a:rPr lang="zh-CN" altLang="en-US" sz="2800" dirty="0" smtClean="0">
                <a:solidFill>
                  <a:srgbClr val="000000"/>
                </a:solidFill>
                <a:latin typeface="楷体" panose="02010609060101010101" pitchFamily="49" charset="-122"/>
                <a:ea typeface="楷体" panose="02010609060101010101" pitchFamily="49" charset="-122"/>
              </a:rPr>
              <a:t>所在的目录下运行：</a:t>
            </a:r>
            <a:endParaRPr lang="en-US" altLang="zh-CN" sz="2800" dirty="0">
              <a:solidFill>
                <a:srgbClr val="000000"/>
              </a:solidFill>
              <a:latin typeface="楷体" panose="02010609060101010101" pitchFamily="49" charset="-122"/>
              <a:ea typeface="楷体" panose="02010609060101010101" pitchFamily="49" charset="-122"/>
            </a:endParaRPr>
          </a:p>
        </p:txBody>
      </p:sp>
      <p:sp>
        <p:nvSpPr>
          <p:cNvPr id="5" name="矩形 4"/>
          <p:cNvSpPr/>
          <p:nvPr/>
        </p:nvSpPr>
        <p:spPr>
          <a:xfrm>
            <a:off x="419595" y="2145237"/>
            <a:ext cx="4481163" cy="609398"/>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lnSpc>
                <a:spcPct val="120000"/>
              </a:lnSpc>
              <a:buFont typeface="Wingdings" panose="05000000000000000000" pitchFamily="2" charset="2"/>
              <a:buChar char="l"/>
            </a:pPr>
            <a:r>
              <a:rPr lang="zh-CN" altLang="en-US" sz="2800" dirty="0" smtClean="0">
                <a:solidFill>
                  <a:srgbClr val="000000"/>
                </a:solidFill>
                <a:latin typeface="楷体" panose="02010609060101010101" pitchFamily="49" charset="-122"/>
                <a:ea typeface="楷体" panose="02010609060101010101" pitchFamily="49" charset="-122"/>
              </a:rPr>
              <a:t>（</a:t>
            </a:r>
            <a:r>
              <a:rPr lang="en-US" altLang="zh-CN" sz="2800" dirty="0" smtClean="0">
                <a:solidFill>
                  <a:srgbClr val="000000"/>
                </a:solidFill>
                <a:latin typeface="楷体" panose="02010609060101010101" pitchFamily="49" charset="-122"/>
                <a:ea typeface="楷体" panose="02010609060101010101" pitchFamily="49" charset="-122"/>
              </a:rPr>
              <a:t>2</a:t>
            </a:r>
            <a:r>
              <a:rPr lang="zh-CN" altLang="en-US" sz="2800" dirty="0" smtClean="0">
                <a:solidFill>
                  <a:srgbClr val="000000"/>
                </a:solidFill>
                <a:latin typeface="楷体" panose="02010609060101010101" pitchFamily="49" charset="-122"/>
                <a:ea typeface="楷体" panose="02010609060101010101" pitchFamily="49" charset="-122"/>
              </a:rPr>
              <a:t>）运行有包名的类</a:t>
            </a:r>
            <a:endParaRPr lang="en-US" altLang="zh-CN" sz="2800" dirty="0" smtClean="0">
              <a:solidFill>
                <a:srgbClr val="000000"/>
              </a:solidFill>
              <a:latin typeface="楷体" panose="02010609060101010101" pitchFamily="49" charset="-122"/>
              <a:ea typeface="楷体" panose="02010609060101010101" pitchFamily="49" charset="-122"/>
            </a:endParaRP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77052" y="3858409"/>
            <a:ext cx="6908880" cy="169743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2839895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a:t>
            </a:r>
            <a:r>
              <a:rPr lang="zh-CN" altLang="en-US" dirty="0" smtClean="0"/>
              <a:t>包</a:t>
            </a:r>
            <a:endParaRPr lang="zh-CN" altLang="en-US" dirty="0"/>
          </a:p>
        </p:txBody>
      </p:sp>
      <p:sp>
        <p:nvSpPr>
          <p:cNvPr id="3" name="矩形 2"/>
          <p:cNvSpPr/>
          <p:nvPr/>
        </p:nvSpPr>
        <p:spPr>
          <a:xfrm>
            <a:off x="289377" y="1533849"/>
            <a:ext cx="8354013" cy="523220"/>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3</a:t>
            </a:r>
            <a:r>
              <a:rPr lang="zh-CN" altLang="en-US" sz="2800" dirty="0" smtClean="0">
                <a:latin typeface="楷体" panose="02010609060101010101" pitchFamily="49" charset="-122"/>
                <a:ea typeface="楷体" panose="02010609060101010101" pitchFamily="49" charset="-122"/>
              </a:rPr>
              <a:t>、编译和运行有包名的类</a:t>
            </a:r>
            <a:endParaRPr lang="en-US" altLang="zh-CN" sz="2800" dirty="0">
              <a:latin typeface="楷体" panose="02010609060101010101" pitchFamily="49" charset="-122"/>
              <a:ea typeface="楷体" panose="02010609060101010101" pitchFamily="49" charset="-122"/>
            </a:endParaRPr>
          </a:p>
        </p:txBody>
      </p:sp>
      <p:sp>
        <p:nvSpPr>
          <p:cNvPr id="7" name="矩形 6"/>
          <p:cNvSpPr/>
          <p:nvPr/>
        </p:nvSpPr>
        <p:spPr>
          <a:xfrm>
            <a:off x="419595" y="2940952"/>
            <a:ext cx="8223794" cy="609398"/>
          </a:xfrm>
          <a:prstGeom prst="rect">
            <a:avLst/>
          </a:prstGeom>
        </p:spPr>
        <p:txBody>
          <a:bodyPr wrap="square">
            <a:spAutoFit/>
          </a:bodyPr>
          <a:lstStyle/>
          <a:p>
            <a:pPr marL="457200" indent="-457200">
              <a:lnSpc>
                <a:spcPct val="120000"/>
              </a:lnSpc>
              <a:buFont typeface="Wingdings" panose="05000000000000000000" pitchFamily="2" charset="2"/>
              <a:buChar char="ü"/>
            </a:pPr>
            <a:r>
              <a:rPr lang="zh-CN" altLang="en-US" sz="2800" dirty="0" smtClean="0">
                <a:solidFill>
                  <a:srgbClr val="000000"/>
                </a:solidFill>
                <a:latin typeface="楷体" panose="02010609060101010101" pitchFamily="49" charset="-122"/>
                <a:ea typeface="楷体" panose="02010609060101010101" pitchFamily="49" charset="-122"/>
              </a:rPr>
              <a:t>必须在</a:t>
            </a:r>
            <a:r>
              <a:rPr lang="en-US" altLang="zh-CN" sz="2800" dirty="0" smtClean="0">
                <a:solidFill>
                  <a:srgbClr val="000000"/>
                </a:solidFill>
                <a:latin typeface="楷体" panose="02010609060101010101" pitchFamily="49" charset="-122"/>
                <a:ea typeface="楷体" panose="02010609060101010101" pitchFamily="49" charset="-122"/>
              </a:rPr>
              <a:t>tom</a:t>
            </a:r>
            <a:r>
              <a:rPr lang="zh-CN" altLang="en-US" sz="2800" dirty="0" smtClean="0">
                <a:solidFill>
                  <a:srgbClr val="000000"/>
                </a:solidFill>
                <a:latin typeface="楷体" panose="02010609060101010101" pitchFamily="49" charset="-122"/>
                <a:ea typeface="楷体" panose="02010609060101010101" pitchFamily="49" charset="-122"/>
              </a:rPr>
              <a:t>所在的目录下运行：</a:t>
            </a:r>
            <a:endParaRPr lang="en-US" altLang="zh-CN" sz="2800" dirty="0">
              <a:solidFill>
                <a:srgbClr val="000000"/>
              </a:solidFill>
              <a:latin typeface="楷体" panose="02010609060101010101" pitchFamily="49" charset="-122"/>
              <a:ea typeface="楷体" panose="02010609060101010101" pitchFamily="49" charset="-122"/>
            </a:endParaRPr>
          </a:p>
        </p:txBody>
      </p:sp>
      <p:sp>
        <p:nvSpPr>
          <p:cNvPr id="5" name="矩形 4"/>
          <p:cNvSpPr/>
          <p:nvPr/>
        </p:nvSpPr>
        <p:spPr>
          <a:xfrm>
            <a:off x="419595" y="2145237"/>
            <a:ext cx="4481163" cy="609398"/>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lnSpc>
                <a:spcPct val="120000"/>
              </a:lnSpc>
              <a:buFont typeface="Wingdings" panose="05000000000000000000" pitchFamily="2" charset="2"/>
              <a:buChar char="l"/>
            </a:pPr>
            <a:r>
              <a:rPr lang="zh-CN" altLang="en-US" sz="2800" dirty="0" smtClean="0">
                <a:solidFill>
                  <a:srgbClr val="000000"/>
                </a:solidFill>
                <a:latin typeface="楷体" panose="02010609060101010101" pitchFamily="49" charset="-122"/>
                <a:ea typeface="楷体" panose="02010609060101010101" pitchFamily="49" charset="-122"/>
              </a:rPr>
              <a:t>（</a:t>
            </a:r>
            <a:r>
              <a:rPr lang="en-US" altLang="zh-CN" sz="2800" dirty="0" smtClean="0">
                <a:solidFill>
                  <a:srgbClr val="000000"/>
                </a:solidFill>
                <a:latin typeface="楷体" panose="02010609060101010101" pitchFamily="49" charset="-122"/>
                <a:ea typeface="楷体" panose="02010609060101010101" pitchFamily="49" charset="-122"/>
              </a:rPr>
              <a:t>2</a:t>
            </a:r>
            <a:r>
              <a:rPr lang="zh-CN" altLang="en-US" sz="2800" dirty="0" smtClean="0">
                <a:solidFill>
                  <a:srgbClr val="000000"/>
                </a:solidFill>
                <a:latin typeface="楷体" panose="02010609060101010101" pitchFamily="49" charset="-122"/>
                <a:ea typeface="楷体" panose="02010609060101010101" pitchFamily="49" charset="-122"/>
              </a:rPr>
              <a:t>）运行有包名的类</a:t>
            </a:r>
            <a:endParaRPr lang="en-US" altLang="zh-CN" sz="2800" dirty="0" smtClean="0">
              <a:solidFill>
                <a:srgbClr val="000000"/>
              </a:solidFill>
              <a:latin typeface="楷体" panose="02010609060101010101" pitchFamily="49" charset="-122"/>
              <a:ea typeface="楷体" panose="02010609060101010101" pitchFamily="49" charset="-122"/>
            </a:endParaRP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77052" y="3858409"/>
            <a:ext cx="6908880" cy="169743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7223585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a:t>
            </a:r>
            <a:r>
              <a:rPr lang="zh-CN" altLang="en-US" dirty="0" smtClean="0"/>
              <a:t>包</a:t>
            </a:r>
            <a:endParaRPr lang="zh-CN" altLang="en-US" dirty="0"/>
          </a:p>
        </p:txBody>
      </p:sp>
      <p:sp>
        <p:nvSpPr>
          <p:cNvPr id="3" name="矩形 2"/>
          <p:cNvSpPr/>
          <p:nvPr/>
        </p:nvSpPr>
        <p:spPr>
          <a:xfrm>
            <a:off x="289376" y="1452826"/>
            <a:ext cx="8354013" cy="523220"/>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4</a:t>
            </a: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import</a:t>
            </a:r>
            <a:r>
              <a:rPr lang="zh-CN" altLang="en-US" sz="2800" dirty="0" smtClean="0">
                <a:latin typeface="楷体" panose="02010609060101010101" pitchFamily="49" charset="-122"/>
                <a:ea typeface="楷体" panose="02010609060101010101" pitchFamily="49" charset="-122"/>
              </a:rPr>
              <a:t>语句</a:t>
            </a:r>
            <a:endParaRPr lang="en-US" altLang="zh-CN" sz="2800" dirty="0">
              <a:latin typeface="楷体" panose="02010609060101010101" pitchFamily="49" charset="-122"/>
              <a:ea typeface="楷体" panose="02010609060101010101" pitchFamily="49" charset="-122"/>
            </a:endParaRPr>
          </a:p>
        </p:txBody>
      </p:sp>
      <p:sp>
        <p:nvSpPr>
          <p:cNvPr id="2" name="矩形 1"/>
          <p:cNvSpPr/>
          <p:nvPr/>
        </p:nvSpPr>
        <p:spPr>
          <a:xfrm>
            <a:off x="355925" y="2000979"/>
            <a:ext cx="8220914" cy="1815882"/>
          </a:xfrm>
          <a:prstGeom prst="rect">
            <a:avLst/>
          </a:prstGeom>
        </p:spPr>
        <p:txBody>
          <a:bodyPr wrap="square">
            <a:spAutoFit/>
          </a:bodyPr>
          <a:lstStyle/>
          <a:p>
            <a:pPr indent="457200"/>
            <a:r>
              <a:rPr lang="zh-CN" altLang="en-US" sz="2800" dirty="0" smtClean="0">
                <a:solidFill>
                  <a:srgbClr val="000000"/>
                </a:solidFill>
                <a:latin typeface="楷体" panose="02010609060101010101" pitchFamily="49" charset="-122"/>
                <a:ea typeface="楷体" panose="02010609060101010101" pitchFamily="49" charset="-122"/>
              </a:rPr>
              <a:t>如果两个类在一个包中，则可以直接声明另外的类，作为自己的成员变量或者是某个方法当中的局部变量，但两个类如果不在一个包中，就需要通过</a:t>
            </a:r>
            <a:r>
              <a:rPr lang="en-US" altLang="zh-CN" sz="2800" dirty="0" smtClean="0">
                <a:solidFill>
                  <a:srgbClr val="000000"/>
                </a:solidFill>
                <a:latin typeface="楷体" panose="02010609060101010101" pitchFamily="49" charset="-122"/>
                <a:ea typeface="楷体" panose="02010609060101010101" pitchFamily="49" charset="-122"/>
              </a:rPr>
              <a:t>import</a:t>
            </a:r>
            <a:r>
              <a:rPr lang="zh-CN" altLang="en-US" sz="2800" dirty="0" smtClean="0">
                <a:solidFill>
                  <a:srgbClr val="000000"/>
                </a:solidFill>
                <a:latin typeface="楷体" panose="02010609060101010101" pitchFamily="49" charset="-122"/>
                <a:ea typeface="楷体" panose="02010609060101010101" pitchFamily="49" charset="-122"/>
              </a:rPr>
              <a:t>语句，从另外的包中引入该类。</a:t>
            </a:r>
            <a:endParaRPr lang="en-US" altLang="zh-CN" sz="2800" dirty="0" smtClean="0">
              <a:solidFill>
                <a:srgbClr val="000000"/>
              </a:solidFill>
              <a:latin typeface="楷体" panose="02010609060101010101" pitchFamily="49" charset="-122"/>
              <a:ea typeface="楷体" panose="02010609060101010101" pitchFamily="49" charset="-122"/>
            </a:endParaRPr>
          </a:p>
        </p:txBody>
      </p:sp>
      <p:sp>
        <p:nvSpPr>
          <p:cNvPr id="8" name="矩形 7"/>
          <p:cNvSpPr/>
          <p:nvPr/>
        </p:nvSpPr>
        <p:spPr>
          <a:xfrm>
            <a:off x="289376" y="3962898"/>
            <a:ext cx="4481163" cy="609398"/>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lnSpc>
                <a:spcPct val="120000"/>
              </a:lnSpc>
              <a:buFont typeface="Wingdings" panose="05000000000000000000" pitchFamily="2" charset="2"/>
              <a:buChar char="l"/>
            </a:pPr>
            <a:r>
              <a:rPr lang="zh-CN" altLang="en-US" sz="2800" dirty="0" smtClean="0">
                <a:solidFill>
                  <a:srgbClr val="000000"/>
                </a:solidFill>
                <a:latin typeface="楷体" panose="02010609060101010101" pitchFamily="49" charset="-122"/>
                <a:ea typeface="楷体" panose="02010609060101010101" pitchFamily="49" charset="-122"/>
              </a:rPr>
              <a:t>（</a:t>
            </a:r>
            <a:r>
              <a:rPr lang="en-US" altLang="zh-CN" sz="2800" dirty="0" smtClean="0">
                <a:solidFill>
                  <a:srgbClr val="000000"/>
                </a:solidFill>
                <a:latin typeface="楷体" panose="02010609060101010101" pitchFamily="49" charset="-122"/>
                <a:ea typeface="楷体" panose="02010609060101010101" pitchFamily="49" charset="-122"/>
              </a:rPr>
              <a:t>1</a:t>
            </a:r>
            <a:r>
              <a:rPr lang="zh-CN" altLang="en-US" sz="2800" dirty="0" smtClean="0">
                <a:solidFill>
                  <a:srgbClr val="000000"/>
                </a:solidFill>
                <a:latin typeface="楷体" panose="02010609060101010101" pitchFamily="49" charset="-122"/>
                <a:ea typeface="楷体" panose="02010609060101010101" pitchFamily="49" charset="-122"/>
              </a:rPr>
              <a:t>）</a:t>
            </a:r>
            <a:r>
              <a:rPr lang="en-US" altLang="zh-CN" sz="2800" dirty="0" smtClean="0">
                <a:solidFill>
                  <a:srgbClr val="000000"/>
                </a:solidFill>
                <a:latin typeface="楷体" panose="02010609060101010101" pitchFamily="49" charset="-122"/>
                <a:ea typeface="楷体" panose="02010609060101010101" pitchFamily="49" charset="-122"/>
              </a:rPr>
              <a:t>import</a:t>
            </a:r>
            <a:r>
              <a:rPr lang="zh-CN" altLang="en-US" sz="2800" dirty="0" smtClean="0">
                <a:solidFill>
                  <a:srgbClr val="000000"/>
                </a:solidFill>
                <a:latin typeface="楷体" panose="02010609060101010101" pitchFamily="49" charset="-122"/>
                <a:ea typeface="楷体" panose="02010609060101010101" pitchFamily="49" charset="-122"/>
              </a:rPr>
              <a:t>语句</a:t>
            </a:r>
            <a:endParaRPr lang="en-US" altLang="zh-CN" sz="2800" dirty="0" smtClean="0">
              <a:solidFill>
                <a:srgbClr val="000000"/>
              </a:solidFill>
              <a:latin typeface="楷体" panose="02010609060101010101" pitchFamily="49" charset="-122"/>
              <a:ea typeface="楷体" panose="02010609060101010101" pitchFamily="49" charset="-122"/>
            </a:endParaRPr>
          </a:p>
        </p:txBody>
      </p:sp>
      <p:sp>
        <p:nvSpPr>
          <p:cNvPr id="9" name="矩形 8"/>
          <p:cNvSpPr/>
          <p:nvPr/>
        </p:nvSpPr>
        <p:spPr>
          <a:xfrm>
            <a:off x="1433030" y="4553331"/>
            <a:ext cx="3337509" cy="609398"/>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ct val="120000"/>
              </a:lnSpc>
            </a:pPr>
            <a:r>
              <a:rPr lang="en-US" altLang="zh-CN" sz="2800" dirty="0" smtClean="0">
                <a:solidFill>
                  <a:srgbClr val="FF6600"/>
                </a:solidFill>
                <a:latin typeface="楷体" panose="02010609060101010101" pitchFamily="49" charset="-122"/>
                <a:ea typeface="楷体" panose="02010609060101010101" pitchFamily="49" charset="-122"/>
              </a:rPr>
              <a:t>import </a:t>
            </a:r>
            <a:r>
              <a:rPr lang="zh-CN" altLang="en-US" sz="2800" dirty="0" smtClean="0">
                <a:solidFill>
                  <a:srgbClr val="FF6600"/>
                </a:solidFill>
                <a:latin typeface="楷体" panose="02010609060101010101" pitchFamily="49" charset="-122"/>
                <a:ea typeface="楷体" panose="02010609060101010101" pitchFamily="49" charset="-122"/>
              </a:rPr>
              <a:t>包名；</a:t>
            </a:r>
            <a:endParaRPr lang="en-US" altLang="zh-CN" sz="2800" dirty="0" smtClean="0">
              <a:solidFill>
                <a:srgbClr val="FF6600"/>
              </a:solidFill>
              <a:latin typeface="楷体" panose="02010609060101010101" pitchFamily="49" charset="-122"/>
              <a:ea typeface="楷体" panose="02010609060101010101" pitchFamily="49" charset="-122"/>
            </a:endParaRPr>
          </a:p>
        </p:txBody>
      </p:sp>
      <p:sp>
        <p:nvSpPr>
          <p:cNvPr id="10" name="矩形 9"/>
          <p:cNvSpPr/>
          <p:nvPr/>
        </p:nvSpPr>
        <p:spPr>
          <a:xfrm>
            <a:off x="362601" y="5074662"/>
            <a:ext cx="8220914" cy="954107"/>
          </a:xfrm>
          <a:prstGeom prst="rect">
            <a:avLst/>
          </a:prstGeom>
        </p:spPr>
        <p:txBody>
          <a:bodyPr wrap="square">
            <a:spAutoFit/>
          </a:bodyPr>
          <a:lstStyle/>
          <a:p>
            <a:pPr indent="457200"/>
            <a:r>
              <a:rPr lang="en-US" altLang="zh-CN" sz="2800" dirty="0" smtClean="0">
                <a:solidFill>
                  <a:srgbClr val="000000"/>
                </a:solidFill>
                <a:latin typeface="楷体" panose="02010609060101010101" pitchFamily="49" charset="-122"/>
                <a:ea typeface="楷体" panose="02010609060101010101" pitchFamily="49" charset="-122"/>
              </a:rPr>
              <a:t>import</a:t>
            </a:r>
            <a:r>
              <a:rPr lang="zh-CN" altLang="en-US" sz="2800" dirty="0" smtClean="0">
                <a:solidFill>
                  <a:srgbClr val="000000"/>
                </a:solidFill>
                <a:latin typeface="楷体" panose="02010609060101010101" pitchFamily="49" charset="-122"/>
                <a:ea typeface="楷体" panose="02010609060101010101" pitchFamily="49" charset="-122"/>
              </a:rPr>
              <a:t>语句位于包语句之后，类定义之前，可以有多条</a:t>
            </a:r>
            <a:r>
              <a:rPr lang="en-US" altLang="zh-CN" sz="2800" dirty="0" smtClean="0">
                <a:solidFill>
                  <a:srgbClr val="000000"/>
                </a:solidFill>
                <a:latin typeface="楷体" panose="02010609060101010101" pitchFamily="49" charset="-122"/>
                <a:ea typeface="楷体" panose="02010609060101010101" pitchFamily="49" charset="-122"/>
              </a:rPr>
              <a:t>import</a:t>
            </a:r>
            <a:r>
              <a:rPr lang="zh-CN" altLang="en-US" sz="2800" dirty="0" smtClean="0">
                <a:solidFill>
                  <a:srgbClr val="000000"/>
                </a:solidFill>
                <a:latin typeface="楷体" panose="02010609060101010101" pitchFamily="49" charset="-122"/>
                <a:ea typeface="楷体" panose="02010609060101010101" pitchFamily="49" charset="-122"/>
              </a:rPr>
              <a:t>语句。</a:t>
            </a:r>
            <a:endParaRPr lang="en-US" altLang="zh-CN" sz="2800" dirty="0" smtClean="0">
              <a:solidFill>
                <a:srgbClr val="000000"/>
              </a:solidFill>
              <a:latin typeface="楷体" panose="02010609060101010101" pitchFamily="49" charset="-122"/>
              <a:ea typeface="楷体" panose="02010609060101010101" pitchFamily="49" charset="-122"/>
            </a:endParaRPr>
          </a:p>
        </p:txBody>
      </p:sp>
      <p:sp>
        <p:nvSpPr>
          <p:cNvPr id="11" name="矩形 10"/>
          <p:cNvSpPr/>
          <p:nvPr/>
        </p:nvSpPr>
        <p:spPr>
          <a:xfrm>
            <a:off x="1682998" y="6069607"/>
            <a:ext cx="5736374" cy="609398"/>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ct val="120000"/>
              </a:lnSpc>
            </a:pPr>
            <a:r>
              <a:rPr lang="zh-CN" altLang="en-US" sz="2800" dirty="0" smtClean="0">
                <a:solidFill>
                  <a:srgbClr val="0000FF"/>
                </a:solidFill>
                <a:latin typeface="楷体" panose="02010609060101010101" pitchFamily="49" charset="-122"/>
                <a:ea typeface="楷体" panose="02010609060101010101" pitchFamily="49" charset="-122"/>
              </a:rPr>
              <a:t>例：</a:t>
            </a:r>
            <a:r>
              <a:rPr lang="en-US" altLang="zh-CN" sz="2800" dirty="0" smtClean="0">
                <a:solidFill>
                  <a:srgbClr val="0000FF"/>
                </a:solidFill>
                <a:latin typeface="楷体" panose="02010609060101010101" pitchFamily="49" charset="-122"/>
                <a:ea typeface="楷体" panose="02010609060101010101" pitchFamily="49" charset="-122"/>
              </a:rPr>
              <a:t>import </a:t>
            </a:r>
            <a:r>
              <a:rPr lang="en-US" altLang="zh-CN" sz="2800" dirty="0" err="1" smtClean="0">
                <a:solidFill>
                  <a:srgbClr val="0000FF"/>
                </a:solidFill>
                <a:latin typeface="楷体" panose="02010609060101010101" pitchFamily="49" charset="-122"/>
                <a:ea typeface="楷体" panose="02010609060101010101" pitchFamily="49" charset="-122"/>
              </a:rPr>
              <a:t>java.util.Scanner</a:t>
            </a:r>
            <a:r>
              <a:rPr lang="en-US" altLang="zh-CN" sz="2800" dirty="0" smtClean="0">
                <a:solidFill>
                  <a:srgbClr val="0000FF"/>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xmlns="" val="12855698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a:t>
            </a:r>
            <a:r>
              <a:rPr lang="zh-CN" altLang="en-US" dirty="0" smtClean="0"/>
              <a:t>包</a:t>
            </a:r>
            <a:endParaRPr lang="zh-CN" altLang="en-US" dirty="0"/>
          </a:p>
        </p:txBody>
      </p:sp>
      <p:sp>
        <p:nvSpPr>
          <p:cNvPr id="3" name="矩形 2"/>
          <p:cNvSpPr/>
          <p:nvPr/>
        </p:nvSpPr>
        <p:spPr>
          <a:xfrm>
            <a:off x="289376" y="1452826"/>
            <a:ext cx="8354013" cy="523220"/>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4</a:t>
            </a: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import</a:t>
            </a:r>
            <a:r>
              <a:rPr lang="zh-CN" altLang="en-US" sz="2800" dirty="0" smtClean="0">
                <a:latin typeface="楷体" panose="02010609060101010101" pitchFamily="49" charset="-122"/>
                <a:ea typeface="楷体" panose="02010609060101010101" pitchFamily="49" charset="-122"/>
              </a:rPr>
              <a:t>语句</a:t>
            </a:r>
            <a:endParaRPr lang="en-US" altLang="zh-CN" sz="2800" dirty="0">
              <a:latin typeface="楷体" panose="02010609060101010101" pitchFamily="49" charset="-122"/>
              <a:ea typeface="楷体" panose="02010609060101010101" pitchFamily="49" charset="-122"/>
            </a:endParaRPr>
          </a:p>
        </p:txBody>
      </p:sp>
      <p:sp>
        <p:nvSpPr>
          <p:cNvPr id="8" name="矩形 7"/>
          <p:cNvSpPr/>
          <p:nvPr/>
        </p:nvSpPr>
        <p:spPr>
          <a:xfrm>
            <a:off x="289376" y="2122088"/>
            <a:ext cx="4481163" cy="609398"/>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lnSpc>
                <a:spcPct val="120000"/>
              </a:lnSpc>
              <a:buFont typeface="Wingdings" panose="05000000000000000000" pitchFamily="2" charset="2"/>
              <a:buChar char="l"/>
            </a:pPr>
            <a:r>
              <a:rPr lang="zh-CN" altLang="en-US" sz="2800" dirty="0" smtClean="0">
                <a:solidFill>
                  <a:srgbClr val="000000"/>
                </a:solidFill>
                <a:latin typeface="楷体" panose="02010609060101010101" pitchFamily="49" charset="-122"/>
                <a:ea typeface="楷体" panose="02010609060101010101" pitchFamily="49" charset="-122"/>
              </a:rPr>
              <a:t>（</a:t>
            </a:r>
            <a:r>
              <a:rPr lang="en-US" altLang="zh-CN" sz="2800" dirty="0" smtClean="0">
                <a:solidFill>
                  <a:srgbClr val="000000"/>
                </a:solidFill>
                <a:latin typeface="楷体" panose="02010609060101010101" pitchFamily="49" charset="-122"/>
                <a:ea typeface="楷体" panose="02010609060101010101" pitchFamily="49" charset="-122"/>
              </a:rPr>
              <a:t>1</a:t>
            </a:r>
            <a:r>
              <a:rPr lang="zh-CN" altLang="en-US" sz="2800" dirty="0" smtClean="0">
                <a:solidFill>
                  <a:srgbClr val="000000"/>
                </a:solidFill>
                <a:latin typeface="楷体" panose="02010609060101010101" pitchFamily="49" charset="-122"/>
                <a:ea typeface="楷体" panose="02010609060101010101" pitchFamily="49" charset="-122"/>
              </a:rPr>
              <a:t>）引入类库中的类</a:t>
            </a:r>
            <a:endParaRPr lang="en-US" altLang="zh-CN" sz="2800" dirty="0" smtClean="0">
              <a:solidFill>
                <a:srgbClr val="000000"/>
              </a:solidFill>
              <a:latin typeface="楷体" panose="02010609060101010101" pitchFamily="49" charset="-122"/>
              <a:ea typeface="楷体" panose="02010609060101010101" pitchFamily="49" charset="-122"/>
            </a:endParaRPr>
          </a:p>
        </p:txBody>
      </p:sp>
      <p:sp>
        <p:nvSpPr>
          <p:cNvPr id="9" name="矩形 8"/>
          <p:cNvSpPr/>
          <p:nvPr/>
        </p:nvSpPr>
        <p:spPr>
          <a:xfrm>
            <a:off x="674238" y="2731486"/>
            <a:ext cx="7403129" cy="609398"/>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ct val="120000"/>
              </a:lnSpc>
            </a:pPr>
            <a:r>
              <a:rPr lang="en-US" altLang="zh-CN" sz="2800" dirty="0" smtClean="0">
                <a:solidFill>
                  <a:srgbClr val="000000"/>
                </a:solidFill>
                <a:latin typeface="楷体" panose="02010609060101010101" pitchFamily="49" charset="-122"/>
                <a:ea typeface="楷体" panose="02010609060101010101" pitchFamily="49" charset="-122"/>
              </a:rPr>
              <a:t>Java</a:t>
            </a:r>
            <a:r>
              <a:rPr lang="zh-CN" altLang="en-US" sz="2800" dirty="0" smtClean="0">
                <a:solidFill>
                  <a:srgbClr val="000000"/>
                </a:solidFill>
                <a:latin typeface="楷体" panose="02010609060101010101" pitchFamily="49" charset="-122"/>
                <a:ea typeface="楷体" panose="02010609060101010101" pitchFamily="49" charset="-122"/>
              </a:rPr>
              <a:t>类</a:t>
            </a:r>
            <a:r>
              <a:rPr lang="zh-CN" altLang="en-US" sz="2800" dirty="0">
                <a:solidFill>
                  <a:srgbClr val="000000"/>
                </a:solidFill>
                <a:latin typeface="楷体" panose="02010609060101010101" pitchFamily="49" charset="-122"/>
                <a:ea typeface="楷体" panose="02010609060101010101" pitchFamily="49" charset="-122"/>
              </a:rPr>
              <a:t>库大约为我们提供了大约</a:t>
            </a:r>
            <a:r>
              <a:rPr lang="en-US" altLang="zh-CN" sz="2800" dirty="0">
                <a:solidFill>
                  <a:srgbClr val="000000"/>
                </a:solidFill>
                <a:latin typeface="楷体" panose="02010609060101010101" pitchFamily="49" charset="-122"/>
                <a:ea typeface="楷体" panose="02010609060101010101" pitchFamily="49" charset="-122"/>
              </a:rPr>
              <a:t>130</a:t>
            </a:r>
            <a:r>
              <a:rPr lang="zh-CN" altLang="en-US" sz="2800" dirty="0">
                <a:solidFill>
                  <a:srgbClr val="000000"/>
                </a:solidFill>
                <a:latin typeface="楷体" panose="02010609060101010101" pitchFamily="49" charset="-122"/>
                <a:ea typeface="楷体" panose="02010609060101010101" pitchFamily="49" charset="-122"/>
              </a:rPr>
              <a:t>多个包</a:t>
            </a:r>
            <a:endParaRPr lang="en-US" altLang="zh-CN" sz="2800" dirty="0" smtClean="0">
              <a:solidFill>
                <a:srgbClr val="000000"/>
              </a:solidFill>
              <a:latin typeface="楷体" panose="02010609060101010101" pitchFamily="49" charset="-122"/>
              <a:ea typeface="楷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xmlns="" val="2974372141"/>
              </p:ext>
            </p:extLst>
          </p:nvPr>
        </p:nvGraphicFramePr>
        <p:xfrm>
          <a:off x="674238" y="3483979"/>
          <a:ext cx="7810005" cy="2619164"/>
        </p:xfrm>
        <a:graphic>
          <a:graphicData uri="http://schemas.openxmlformats.org/drawingml/2006/table">
            <a:tbl>
              <a:tblPr/>
              <a:tblGrid>
                <a:gridCol w="1281884"/>
                <a:gridCol w="4398379"/>
                <a:gridCol w="2129742"/>
              </a:tblGrid>
              <a:tr h="1273414">
                <a:tc>
                  <a:txBody>
                    <a:bodyPr/>
                    <a:lstStyle/>
                    <a:p>
                      <a:r>
                        <a:rPr lang="en-US" sz="1800" dirty="0" err="1">
                          <a:effectLst/>
                          <a:latin typeface="楷体" panose="02010609060101010101" pitchFamily="49" charset="-122"/>
                          <a:ea typeface="楷体" panose="02010609060101010101" pitchFamily="49" charset="-122"/>
                        </a:rPr>
                        <a:t>java.lang</a:t>
                      </a:r>
                      <a:endParaRPr lang="en-US" sz="1800" dirty="0">
                        <a:effectLst/>
                        <a:latin typeface="楷体" panose="02010609060101010101" pitchFamily="49" charset="-122"/>
                        <a:ea typeface="楷体" panose="02010609060101010101" pitchFamily="49" charset="-122"/>
                      </a:endParaRPr>
                    </a:p>
                  </a:txBody>
                  <a:tcPr marL="24213" marR="24213" marT="24213" marB="2421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zh-CN" altLang="en-US" sz="1800" dirty="0" smtClean="0">
                          <a:effectLst/>
                          <a:latin typeface="楷体" panose="02010609060101010101" pitchFamily="49" charset="-122"/>
                          <a:ea typeface="楷体" panose="02010609060101010101" pitchFamily="49" charset="-122"/>
                        </a:rPr>
                        <a:t>核心</a:t>
                      </a:r>
                      <a:r>
                        <a:rPr lang="zh-CN" altLang="en-US" sz="1800" dirty="0">
                          <a:effectLst/>
                          <a:latin typeface="楷体" panose="02010609060101010101" pitchFamily="49" charset="-122"/>
                          <a:ea typeface="楷体" panose="02010609060101010101" pitchFamily="49" charset="-122"/>
                        </a:rPr>
                        <a:t>类库，包含运行 </a:t>
                      </a:r>
                      <a:r>
                        <a:rPr lang="en-US" altLang="zh-CN" sz="1800" dirty="0">
                          <a:effectLst/>
                          <a:latin typeface="楷体" panose="02010609060101010101" pitchFamily="49" charset="-122"/>
                          <a:ea typeface="楷体" panose="02010609060101010101" pitchFamily="49" charset="-122"/>
                        </a:rPr>
                        <a:t>Java </a:t>
                      </a:r>
                      <a:r>
                        <a:rPr lang="zh-CN" altLang="en-US" sz="1800" dirty="0">
                          <a:effectLst/>
                          <a:latin typeface="楷体" panose="02010609060101010101" pitchFamily="49" charset="-122"/>
                          <a:ea typeface="楷体" panose="02010609060101010101" pitchFamily="49" charset="-122"/>
                        </a:rPr>
                        <a:t>程序必不可少的系统类，如基本数据类型、基本数学函数</a:t>
                      </a:r>
                      <a:r>
                        <a:rPr lang="zh-CN" altLang="en-US" sz="1800" dirty="0" smtClean="0">
                          <a:effectLst/>
                          <a:latin typeface="楷体" panose="02010609060101010101" pitchFamily="49" charset="-122"/>
                          <a:ea typeface="楷体" panose="02010609060101010101" pitchFamily="49" charset="-122"/>
                        </a:rPr>
                        <a:t>、字符串</a:t>
                      </a:r>
                      <a:r>
                        <a:rPr lang="zh-CN" altLang="en-US" sz="1800" dirty="0">
                          <a:effectLst/>
                          <a:latin typeface="楷体" panose="02010609060101010101" pitchFamily="49" charset="-122"/>
                          <a:ea typeface="楷体" panose="02010609060101010101" pitchFamily="49" charset="-122"/>
                        </a:rPr>
                        <a:t>处理、异常处理和线程类等，系统默认加载这个包</a:t>
                      </a:r>
                    </a:p>
                  </a:txBody>
                  <a:tcPr marL="24213" marR="24213" marT="24213" marB="2421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altLang="zh-CN" sz="1800" dirty="0" smtClean="0">
                          <a:effectLst/>
                          <a:latin typeface="楷体" panose="02010609060101010101" pitchFamily="49" charset="-122"/>
                          <a:ea typeface="楷体" panose="02010609060101010101" pitchFamily="49" charset="-122"/>
                        </a:rPr>
                        <a:t>Object</a:t>
                      </a:r>
                      <a:r>
                        <a:rPr lang="zh-CN" altLang="en-US" sz="1800" dirty="0" smtClean="0">
                          <a:effectLst/>
                          <a:latin typeface="楷体" panose="02010609060101010101" pitchFamily="49" charset="-122"/>
                          <a:ea typeface="楷体" panose="02010609060101010101" pitchFamily="49" charset="-122"/>
                        </a:rPr>
                        <a:t>类、</a:t>
                      </a:r>
                      <a:r>
                        <a:rPr lang="en-US" altLang="zh-CN" sz="1800" dirty="0" smtClean="0">
                          <a:effectLst/>
                          <a:latin typeface="楷体" panose="02010609060101010101" pitchFamily="49" charset="-122"/>
                          <a:ea typeface="楷体" panose="02010609060101010101" pitchFamily="49" charset="-122"/>
                        </a:rPr>
                        <a:t>Class</a:t>
                      </a:r>
                      <a:r>
                        <a:rPr lang="zh-CN" altLang="en-US" sz="1800" dirty="0" smtClean="0">
                          <a:effectLst/>
                          <a:latin typeface="楷体" panose="02010609060101010101" pitchFamily="49" charset="-122"/>
                          <a:ea typeface="楷体" panose="02010609060101010101" pitchFamily="49" charset="-122"/>
                        </a:rPr>
                        <a:t>类、</a:t>
                      </a:r>
                      <a:r>
                        <a:rPr lang="en-US" altLang="zh-CN" sz="1800" dirty="0" smtClean="0">
                          <a:effectLst/>
                          <a:latin typeface="楷体" panose="02010609060101010101" pitchFamily="49" charset="-122"/>
                          <a:ea typeface="楷体" panose="02010609060101010101" pitchFamily="49" charset="-122"/>
                        </a:rPr>
                        <a:t>String</a:t>
                      </a:r>
                      <a:r>
                        <a:rPr lang="zh-CN" altLang="en-US" sz="1800" dirty="0" smtClean="0">
                          <a:effectLst/>
                          <a:latin typeface="楷体" panose="02010609060101010101" pitchFamily="49" charset="-122"/>
                          <a:ea typeface="楷体" panose="02010609060101010101" pitchFamily="49" charset="-122"/>
                        </a:rPr>
                        <a:t>类、基本类型的包装类、基本的数学类等等</a:t>
                      </a:r>
                      <a:endParaRPr lang="zh-CN" altLang="en-US" sz="1800" dirty="0">
                        <a:effectLst/>
                        <a:latin typeface="楷体" panose="02010609060101010101" pitchFamily="49" charset="-122"/>
                        <a:ea typeface="楷体" panose="02010609060101010101" pitchFamily="49" charset="-122"/>
                      </a:endParaRPr>
                    </a:p>
                  </a:txBody>
                  <a:tcPr marL="24213" marR="24213" marT="24213" marB="2421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74364">
                <a:tc gridSpan="3">
                  <a:txBody>
                    <a:bodyPr/>
                    <a:lstStyle/>
                    <a:p>
                      <a:r>
                        <a:rPr lang="zh-CN" altLang="en-US" sz="1800" dirty="0" smtClean="0">
                          <a:effectLst/>
                          <a:latin typeface="楷体" panose="02010609060101010101" pitchFamily="49" charset="-122"/>
                          <a:ea typeface="楷体" panose="02010609060101010101" pitchFamily="49" charset="-122"/>
                        </a:rPr>
                        <a:t>*注意：系统自动为程序引入</a:t>
                      </a:r>
                      <a:r>
                        <a:rPr lang="en-US" altLang="zh-CN" sz="1800" dirty="0" err="1" smtClean="0">
                          <a:effectLst/>
                          <a:latin typeface="楷体" panose="02010609060101010101" pitchFamily="49" charset="-122"/>
                          <a:ea typeface="楷体" panose="02010609060101010101" pitchFamily="49" charset="-122"/>
                        </a:rPr>
                        <a:t>java.lang</a:t>
                      </a:r>
                      <a:r>
                        <a:rPr lang="zh-CN" altLang="en-US" sz="1800" dirty="0" smtClean="0">
                          <a:effectLst/>
                          <a:latin typeface="楷体" panose="02010609060101010101" pitchFamily="49" charset="-122"/>
                          <a:ea typeface="楷体" panose="02010609060101010101" pitchFamily="49" charset="-122"/>
                        </a:rPr>
                        <a:t>包中的类，不需要在通过</a:t>
                      </a:r>
                      <a:r>
                        <a:rPr lang="en-US" altLang="zh-CN" sz="1800" dirty="0" smtClean="0">
                          <a:effectLst/>
                          <a:latin typeface="楷体" panose="02010609060101010101" pitchFamily="49" charset="-122"/>
                          <a:ea typeface="楷体" panose="02010609060101010101" pitchFamily="49" charset="-122"/>
                        </a:rPr>
                        <a:t>import</a:t>
                      </a:r>
                      <a:r>
                        <a:rPr lang="zh-CN" altLang="en-US" sz="1800" dirty="0" smtClean="0">
                          <a:effectLst/>
                          <a:latin typeface="楷体" panose="02010609060101010101" pitchFamily="49" charset="-122"/>
                          <a:ea typeface="楷体" panose="02010609060101010101" pitchFamily="49" charset="-122"/>
                        </a:rPr>
                        <a:t>导入</a:t>
                      </a:r>
                      <a:endParaRPr lang="en-US" sz="1800" dirty="0">
                        <a:effectLst/>
                        <a:latin typeface="楷体" panose="02010609060101010101" pitchFamily="49" charset="-122"/>
                        <a:ea typeface="楷体" panose="02010609060101010101" pitchFamily="49" charset="-122"/>
                      </a:endParaRPr>
                    </a:p>
                  </a:txBody>
                  <a:tcPr marL="24213" marR="24213" marT="24213" marB="2421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endParaRPr lang="zh-CN" altLang="en-US" sz="1800" dirty="0">
                        <a:effectLst/>
                        <a:latin typeface="楷体" panose="02010609060101010101" pitchFamily="49" charset="-122"/>
                        <a:ea typeface="楷体" panose="02010609060101010101" pitchFamily="49" charset="-122"/>
                      </a:endParaRPr>
                    </a:p>
                  </a:txBody>
                  <a:tcPr marL="24213" marR="24213" marT="24213" marB="2421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endParaRPr lang="zh-CN" altLang="en-US" sz="1800" dirty="0">
                        <a:effectLst/>
                        <a:latin typeface="楷体" panose="02010609060101010101" pitchFamily="49" charset="-122"/>
                        <a:ea typeface="楷体" panose="02010609060101010101" pitchFamily="49" charset="-122"/>
                      </a:endParaRPr>
                    </a:p>
                  </a:txBody>
                  <a:tcPr marL="24213" marR="24213" marT="24213" marB="2421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66826">
                <a:tc>
                  <a:txBody>
                    <a:bodyPr/>
                    <a:lstStyle/>
                    <a:p>
                      <a:r>
                        <a:rPr lang="en-US" sz="1800" dirty="0">
                          <a:effectLst/>
                          <a:latin typeface="楷体" panose="02010609060101010101" pitchFamily="49" charset="-122"/>
                          <a:ea typeface="楷体" panose="02010609060101010101" pitchFamily="49" charset="-122"/>
                        </a:rPr>
                        <a:t>java.io</a:t>
                      </a:r>
                    </a:p>
                  </a:txBody>
                  <a:tcPr marL="24213" marR="24213" marT="24213" marB="2421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zh-CN" altLang="en-US" sz="1800" dirty="0" smtClean="0">
                          <a:effectLst/>
                          <a:latin typeface="楷体" panose="02010609060101010101" pitchFamily="49" charset="-122"/>
                          <a:ea typeface="楷体" panose="02010609060101010101" pitchFamily="49" charset="-122"/>
                        </a:rPr>
                        <a:t>标准</a:t>
                      </a:r>
                      <a:r>
                        <a:rPr lang="zh-CN" altLang="en-US" sz="1800" dirty="0">
                          <a:effectLst/>
                          <a:latin typeface="楷体" panose="02010609060101010101" pitchFamily="49" charset="-122"/>
                          <a:ea typeface="楷体" panose="02010609060101010101" pitchFamily="49" charset="-122"/>
                        </a:rPr>
                        <a:t>输入</a:t>
                      </a:r>
                      <a:r>
                        <a:rPr lang="en-US" altLang="zh-CN" sz="1800" dirty="0">
                          <a:effectLst/>
                          <a:latin typeface="楷体" panose="02010609060101010101" pitchFamily="49" charset="-122"/>
                          <a:ea typeface="楷体" panose="02010609060101010101" pitchFamily="49" charset="-122"/>
                        </a:rPr>
                        <a:t>/</a:t>
                      </a:r>
                      <a:r>
                        <a:rPr lang="zh-CN" altLang="en-US" sz="1800" dirty="0">
                          <a:effectLst/>
                          <a:latin typeface="楷体" panose="02010609060101010101" pitchFamily="49" charset="-122"/>
                          <a:ea typeface="楷体" panose="02010609060101010101" pitchFamily="49" charset="-122"/>
                        </a:rPr>
                        <a:t>输出类库，如基本输入</a:t>
                      </a:r>
                      <a:r>
                        <a:rPr lang="en-US" altLang="zh-CN" sz="1800" dirty="0">
                          <a:effectLst/>
                          <a:latin typeface="楷体" panose="02010609060101010101" pitchFamily="49" charset="-122"/>
                          <a:ea typeface="楷体" panose="02010609060101010101" pitchFamily="49" charset="-122"/>
                        </a:rPr>
                        <a:t>/</a:t>
                      </a:r>
                      <a:r>
                        <a:rPr lang="zh-CN" altLang="en-US" sz="1800" dirty="0">
                          <a:effectLst/>
                          <a:latin typeface="楷体" panose="02010609060101010101" pitchFamily="49" charset="-122"/>
                          <a:ea typeface="楷体" panose="02010609060101010101" pitchFamily="49" charset="-122"/>
                        </a:rPr>
                        <a:t>输出流、文件输入</a:t>
                      </a:r>
                      <a:r>
                        <a:rPr lang="en-US" altLang="zh-CN" sz="1800" dirty="0">
                          <a:effectLst/>
                          <a:latin typeface="楷体" panose="02010609060101010101" pitchFamily="49" charset="-122"/>
                          <a:ea typeface="楷体" panose="02010609060101010101" pitchFamily="49" charset="-122"/>
                        </a:rPr>
                        <a:t>/</a:t>
                      </a:r>
                      <a:r>
                        <a:rPr lang="zh-CN" altLang="en-US" sz="1800" dirty="0">
                          <a:effectLst/>
                          <a:latin typeface="楷体" panose="02010609060101010101" pitchFamily="49" charset="-122"/>
                          <a:ea typeface="楷体" panose="02010609060101010101" pitchFamily="49" charset="-122"/>
                        </a:rPr>
                        <a:t>输出、过滤输入</a:t>
                      </a:r>
                      <a:r>
                        <a:rPr lang="en-US" altLang="zh-CN" sz="1800" dirty="0">
                          <a:effectLst/>
                          <a:latin typeface="楷体" panose="02010609060101010101" pitchFamily="49" charset="-122"/>
                          <a:ea typeface="楷体" panose="02010609060101010101" pitchFamily="49" charset="-122"/>
                        </a:rPr>
                        <a:t>/</a:t>
                      </a:r>
                      <a:r>
                        <a:rPr lang="zh-CN" altLang="en-US" sz="1800" dirty="0">
                          <a:effectLst/>
                          <a:latin typeface="楷体" panose="02010609060101010101" pitchFamily="49" charset="-122"/>
                          <a:ea typeface="楷体" panose="02010609060101010101" pitchFamily="49" charset="-122"/>
                        </a:rPr>
                        <a:t>输出流等</a:t>
                      </a:r>
                    </a:p>
                  </a:txBody>
                  <a:tcPr marL="24213" marR="24213" marT="24213" marB="2421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altLang="zh-CN" sz="1800" dirty="0" smtClean="0">
                          <a:effectLst/>
                          <a:latin typeface="楷体" panose="02010609060101010101" pitchFamily="49" charset="-122"/>
                          <a:ea typeface="楷体" panose="02010609060101010101" pitchFamily="49" charset="-122"/>
                        </a:rPr>
                        <a:t>File</a:t>
                      </a:r>
                      <a:r>
                        <a:rPr lang="zh-CN" altLang="en-US" sz="1800" dirty="0" smtClean="0">
                          <a:effectLst/>
                          <a:latin typeface="楷体" panose="02010609060101010101" pitchFamily="49" charset="-122"/>
                          <a:ea typeface="楷体" panose="02010609060101010101" pitchFamily="49" charset="-122"/>
                        </a:rPr>
                        <a:t>类、</a:t>
                      </a:r>
                      <a:r>
                        <a:rPr lang="en-US" altLang="zh-CN" sz="1800" dirty="0" err="1" smtClean="0">
                          <a:effectLst/>
                          <a:latin typeface="楷体" panose="02010609060101010101" pitchFamily="49" charset="-122"/>
                          <a:ea typeface="楷体" panose="02010609060101010101" pitchFamily="49" charset="-122"/>
                        </a:rPr>
                        <a:t>InputStream</a:t>
                      </a:r>
                      <a:r>
                        <a:rPr lang="zh-CN" altLang="en-US" sz="1800" dirty="0" smtClean="0">
                          <a:effectLst/>
                          <a:latin typeface="楷体" panose="02010609060101010101" pitchFamily="49" charset="-122"/>
                          <a:ea typeface="楷体" panose="02010609060101010101" pitchFamily="49" charset="-122"/>
                        </a:rPr>
                        <a:t>类、</a:t>
                      </a:r>
                      <a:r>
                        <a:rPr lang="en-US" altLang="zh-CN" sz="1800" dirty="0" err="1" smtClean="0">
                          <a:effectLst/>
                          <a:latin typeface="楷体" panose="02010609060101010101" pitchFamily="49" charset="-122"/>
                          <a:ea typeface="楷体" panose="02010609060101010101" pitchFamily="49" charset="-122"/>
                        </a:rPr>
                        <a:t>OutStream</a:t>
                      </a:r>
                      <a:r>
                        <a:rPr lang="zh-CN" altLang="en-US" sz="1800" dirty="0" smtClean="0">
                          <a:effectLst/>
                          <a:latin typeface="楷体" panose="02010609060101010101" pitchFamily="49" charset="-122"/>
                          <a:ea typeface="楷体" panose="02010609060101010101" pitchFamily="49" charset="-122"/>
                        </a:rPr>
                        <a:t>类</a:t>
                      </a:r>
                      <a:endParaRPr lang="zh-CN" altLang="en-US" sz="1800" dirty="0">
                        <a:effectLst/>
                        <a:latin typeface="楷体" panose="02010609060101010101" pitchFamily="49" charset="-122"/>
                        <a:ea typeface="楷体" panose="02010609060101010101" pitchFamily="49" charset="-122"/>
                      </a:endParaRPr>
                    </a:p>
                  </a:txBody>
                  <a:tcPr marL="24213" marR="24213" marT="24213" marB="2421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2479675" y="13716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spTree>
    <p:extLst>
      <p:ext uri="{BB962C8B-B14F-4D97-AF65-F5344CB8AC3E}">
        <p14:creationId xmlns:p14="http://schemas.microsoft.com/office/powerpoint/2010/main" xmlns="" val="35369819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a:t>
            </a:r>
            <a:r>
              <a:rPr lang="zh-CN" altLang="en-US" dirty="0" smtClean="0"/>
              <a:t>包</a:t>
            </a:r>
            <a:endParaRPr lang="zh-CN" altLang="en-US" dirty="0"/>
          </a:p>
        </p:txBody>
      </p:sp>
      <p:sp>
        <p:nvSpPr>
          <p:cNvPr id="3" name="矩形 2"/>
          <p:cNvSpPr/>
          <p:nvPr/>
        </p:nvSpPr>
        <p:spPr>
          <a:xfrm>
            <a:off x="289376" y="1452826"/>
            <a:ext cx="8354013" cy="523220"/>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4</a:t>
            </a: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import</a:t>
            </a:r>
            <a:r>
              <a:rPr lang="zh-CN" altLang="en-US" sz="2800" dirty="0" smtClean="0">
                <a:latin typeface="楷体" panose="02010609060101010101" pitchFamily="49" charset="-122"/>
                <a:ea typeface="楷体" panose="02010609060101010101" pitchFamily="49" charset="-122"/>
              </a:rPr>
              <a:t>语句</a:t>
            </a:r>
            <a:endParaRPr lang="en-US" altLang="zh-CN" sz="2800" dirty="0">
              <a:latin typeface="楷体" panose="02010609060101010101" pitchFamily="49" charset="-122"/>
              <a:ea typeface="楷体" panose="02010609060101010101" pitchFamily="49" charset="-122"/>
            </a:endParaRPr>
          </a:p>
        </p:txBody>
      </p:sp>
      <p:sp>
        <p:nvSpPr>
          <p:cNvPr id="8" name="矩形 7"/>
          <p:cNvSpPr/>
          <p:nvPr/>
        </p:nvSpPr>
        <p:spPr>
          <a:xfrm>
            <a:off x="289376" y="2122088"/>
            <a:ext cx="4481163" cy="609398"/>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lnSpc>
                <a:spcPct val="120000"/>
              </a:lnSpc>
              <a:buFont typeface="Wingdings" panose="05000000000000000000" pitchFamily="2" charset="2"/>
              <a:buChar char="l"/>
            </a:pPr>
            <a:r>
              <a:rPr lang="zh-CN" altLang="en-US" sz="2800" dirty="0" smtClean="0">
                <a:solidFill>
                  <a:srgbClr val="000000"/>
                </a:solidFill>
                <a:latin typeface="楷体" panose="02010609060101010101" pitchFamily="49" charset="-122"/>
                <a:ea typeface="楷体" panose="02010609060101010101" pitchFamily="49" charset="-122"/>
              </a:rPr>
              <a:t>（</a:t>
            </a:r>
            <a:r>
              <a:rPr lang="en-US" altLang="zh-CN" sz="2800" dirty="0" smtClean="0">
                <a:solidFill>
                  <a:srgbClr val="000000"/>
                </a:solidFill>
                <a:latin typeface="楷体" panose="02010609060101010101" pitchFamily="49" charset="-122"/>
                <a:ea typeface="楷体" panose="02010609060101010101" pitchFamily="49" charset="-122"/>
              </a:rPr>
              <a:t>1</a:t>
            </a:r>
            <a:r>
              <a:rPr lang="zh-CN" altLang="en-US" sz="2800" dirty="0" smtClean="0">
                <a:solidFill>
                  <a:srgbClr val="000000"/>
                </a:solidFill>
                <a:latin typeface="楷体" panose="02010609060101010101" pitchFamily="49" charset="-122"/>
                <a:ea typeface="楷体" panose="02010609060101010101" pitchFamily="49" charset="-122"/>
              </a:rPr>
              <a:t>）引入类库中的类</a:t>
            </a:r>
            <a:endParaRPr lang="en-US" altLang="zh-CN" sz="2800" dirty="0" smtClean="0">
              <a:solidFill>
                <a:srgbClr val="000000"/>
              </a:solidFill>
              <a:latin typeface="楷体" panose="02010609060101010101" pitchFamily="49" charset="-122"/>
              <a:ea typeface="楷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xmlns="" val="1722198577"/>
              </p:ext>
            </p:extLst>
          </p:nvPr>
        </p:nvGraphicFramePr>
        <p:xfrm>
          <a:off x="416688" y="2893531"/>
          <a:ext cx="8226701" cy="3411070"/>
        </p:xfrm>
        <a:graphic>
          <a:graphicData uri="http://schemas.openxmlformats.org/drawingml/2006/table">
            <a:tbl>
              <a:tblPr/>
              <a:tblGrid>
                <a:gridCol w="1556625"/>
                <a:gridCol w="3900180"/>
                <a:gridCol w="2769896"/>
              </a:tblGrid>
              <a:tr h="925975">
                <a:tc>
                  <a:txBody>
                    <a:bodyPr/>
                    <a:lstStyle/>
                    <a:p>
                      <a:r>
                        <a:rPr lang="en-US" sz="2000" dirty="0" err="1">
                          <a:effectLst/>
                          <a:latin typeface="楷体" panose="02010609060101010101" pitchFamily="49" charset="-122"/>
                          <a:ea typeface="楷体" panose="02010609060101010101" pitchFamily="49" charset="-122"/>
                        </a:rPr>
                        <a:t>java.util</a:t>
                      </a:r>
                      <a:endParaRPr lang="en-US" sz="2000" dirty="0">
                        <a:effectLst/>
                        <a:latin typeface="楷体" panose="02010609060101010101" pitchFamily="49" charset="-122"/>
                        <a:ea typeface="楷体" panose="02010609060101010101" pitchFamily="49" charset="-122"/>
                      </a:endParaRPr>
                    </a:p>
                  </a:txBody>
                  <a:tcPr marL="24213" marR="24213" marT="24213" marB="2421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zh-CN" altLang="en-US" sz="2000" dirty="0" smtClean="0">
                          <a:effectLst/>
                          <a:latin typeface="楷体" panose="02010609060101010101" pitchFamily="49" charset="-122"/>
                          <a:ea typeface="楷体" panose="02010609060101010101" pitchFamily="49" charset="-122"/>
                        </a:rPr>
                        <a:t>包含实用类，提供处理对象组的标准方式</a:t>
                      </a:r>
                      <a:endParaRPr lang="zh-CN" altLang="en-US" sz="2000" dirty="0">
                        <a:effectLst/>
                        <a:latin typeface="楷体" panose="02010609060101010101" pitchFamily="49" charset="-122"/>
                        <a:ea typeface="楷体" panose="02010609060101010101" pitchFamily="49" charset="-122"/>
                      </a:endParaRPr>
                    </a:p>
                  </a:txBody>
                  <a:tcPr marL="24213" marR="24213" marT="24213" marB="2421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altLang="zh-CN" sz="2000" dirty="0" smtClean="0">
                          <a:effectLst/>
                          <a:latin typeface="楷体" panose="02010609060101010101" pitchFamily="49" charset="-122"/>
                          <a:ea typeface="楷体" panose="02010609060101010101" pitchFamily="49" charset="-122"/>
                        </a:rPr>
                        <a:t>Date</a:t>
                      </a:r>
                      <a:r>
                        <a:rPr lang="zh-CN" altLang="en-US" sz="2000" dirty="0" smtClean="0">
                          <a:effectLst/>
                          <a:latin typeface="楷体" panose="02010609060101010101" pitchFamily="49" charset="-122"/>
                          <a:ea typeface="楷体" panose="02010609060101010101" pitchFamily="49" charset="-122"/>
                        </a:rPr>
                        <a:t>类、</a:t>
                      </a:r>
                      <a:r>
                        <a:rPr lang="en-US" altLang="zh-CN" sz="2000" dirty="0" smtClean="0">
                          <a:effectLst/>
                          <a:latin typeface="楷体" panose="02010609060101010101" pitchFamily="49" charset="-122"/>
                          <a:ea typeface="楷体" panose="02010609060101010101" pitchFamily="49" charset="-122"/>
                        </a:rPr>
                        <a:t>Random</a:t>
                      </a:r>
                      <a:r>
                        <a:rPr lang="zh-CN" altLang="en-US" sz="2000" dirty="0" smtClean="0">
                          <a:effectLst/>
                          <a:latin typeface="楷体" panose="02010609060101010101" pitchFamily="49" charset="-122"/>
                          <a:ea typeface="楷体" panose="02010609060101010101" pitchFamily="49" charset="-122"/>
                        </a:rPr>
                        <a:t>类</a:t>
                      </a:r>
                      <a:endParaRPr lang="zh-CN" altLang="en-US" sz="2000" dirty="0">
                        <a:effectLst/>
                        <a:latin typeface="楷体" panose="02010609060101010101" pitchFamily="49" charset="-122"/>
                        <a:ea typeface="楷体" panose="02010609060101010101" pitchFamily="49" charset="-122"/>
                      </a:endParaRPr>
                    </a:p>
                  </a:txBody>
                  <a:tcPr marL="24213" marR="24213" marT="24213" marB="2421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169043">
                <a:tc>
                  <a:txBody>
                    <a:bodyPr/>
                    <a:lstStyle/>
                    <a:p>
                      <a:r>
                        <a:rPr lang="en-US" sz="2000" dirty="0" err="1" smtClean="0">
                          <a:effectLst/>
                          <a:latin typeface="楷体" panose="02010609060101010101" pitchFamily="49" charset="-122"/>
                          <a:ea typeface="楷体" panose="02010609060101010101" pitchFamily="49" charset="-122"/>
                        </a:rPr>
                        <a:t>java.swing</a:t>
                      </a:r>
                      <a:endParaRPr lang="en-US" sz="2000" dirty="0">
                        <a:effectLst/>
                        <a:latin typeface="楷体" panose="02010609060101010101" pitchFamily="49" charset="-122"/>
                        <a:ea typeface="楷体" panose="02010609060101010101" pitchFamily="49" charset="-122"/>
                      </a:endParaRPr>
                    </a:p>
                  </a:txBody>
                  <a:tcPr marL="24213" marR="24213" marT="24213" marB="2421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zh-CN" altLang="en-US" sz="2000" dirty="0" smtClean="0">
                          <a:effectLst/>
                          <a:latin typeface="楷体" panose="02010609060101010101" pitchFamily="49" charset="-122"/>
                          <a:ea typeface="楷体" panose="02010609060101010101" pitchFamily="49" charset="-122"/>
                        </a:rPr>
                        <a:t>包含抽象窗口工具集中的图形、文本、窗口</a:t>
                      </a:r>
                      <a:r>
                        <a:rPr lang="en-US" altLang="zh-CN" sz="2000" dirty="0" smtClean="0">
                          <a:effectLst/>
                          <a:latin typeface="楷体" panose="02010609060101010101" pitchFamily="49" charset="-122"/>
                          <a:ea typeface="楷体" panose="02010609060101010101" pitchFamily="49" charset="-122"/>
                        </a:rPr>
                        <a:t>GUI</a:t>
                      </a:r>
                      <a:r>
                        <a:rPr lang="zh-CN" altLang="en-US" sz="2000" dirty="0" smtClean="0">
                          <a:effectLst/>
                          <a:latin typeface="楷体" panose="02010609060101010101" pitchFamily="49" charset="-122"/>
                          <a:ea typeface="楷体" panose="02010609060101010101" pitchFamily="49" charset="-122"/>
                        </a:rPr>
                        <a:t>类</a:t>
                      </a:r>
                      <a:endParaRPr lang="zh-CN" altLang="en-US" sz="2000" dirty="0">
                        <a:effectLst/>
                        <a:latin typeface="楷体" panose="02010609060101010101" pitchFamily="49" charset="-122"/>
                        <a:ea typeface="楷体" panose="02010609060101010101" pitchFamily="49" charset="-122"/>
                      </a:endParaRPr>
                    </a:p>
                  </a:txBody>
                  <a:tcPr marL="24213" marR="24213" marT="24213" marB="2421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altLang="zh-CN" sz="2000" dirty="0" smtClean="0">
                          <a:effectLst/>
                          <a:latin typeface="楷体" panose="02010609060101010101" pitchFamily="49" charset="-122"/>
                          <a:ea typeface="楷体" panose="02010609060101010101" pitchFamily="49" charset="-122"/>
                        </a:rPr>
                        <a:t>Component</a:t>
                      </a:r>
                      <a:r>
                        <a:rPr lang="zh-CN" altLang="en-US" sz="2000" dirty="0" smtClean="0">
                          <a:effectLst/>
                          <a:latin typeface="楷体" panose="02010609060101010101" pitchFamily="49" charset="-122"/>
                          <a:ea typeface="楷体" panose="02010609060101010101" pitchFamily="49" charset="-122"/>
                        </a:rPr>
                        <a:t>类、</a:t>
                      </a:r>
                      <a:r>
                        <a:rPr lang="en-US" altLang="zh-CN" sz="2000" dirty="0" smtClean="0">
                          <a:effectLst/>
                          <a:latin typeface="楷体" panose="02010609060101010101" pitchFamily="49" charset="-122"/>
                          <a:ea typeface="楷体" panose="02010609060101010101" pitchFamily="49" charset="-122"/>
                        </a:rPr>
                        <a:t>Container</a:t>
                      </a:r>
                      <a:r>
                        <a:rPr lang="zh-CN" altLang="en-US" sz="2000" dirty="0" smtClean="0">
                          <a:effectLst/>
                          <a:latin typeface="楷体" panose="02010609060101010101" pitchFamily="49" charset="-122"/>
                          <a:ea typeface="楷体" panose="02010609060101010101" pitchFamily="49" charset="-122"/>
                        </a:rPr>
                        <a:t>类、</a:t>
                      </a:r>
                      <a:r>
                        <a:rPr lang="en-US" altLang="zh-CN" sz="2000" dirty="0" smtClean="0">
                          <a:effectLst/>
                          <a:latin typeface="楷体" panose="02010609060101010101" pitchFamily="49" charset="-122"/>
                          <a:ea typeface="楷体" panose="02010609060101010101" pitchFamily="49" charset="-122"/>
                        </a:rPr>
                        <a:t>Helper</a:t>
                      </a:r>
                      <a:r>
                        <a:rPr lang="zh-CN" altLang="en-US" sz="2000" dirty="0" smtClean="0">
                          <a:effectLst/>
                          <a:latin typeface="楷体" panose="02010609060101010101" pitchFamily="49" charset="-122"/>
                          <a:ea typeface="楷体" panose="02010609060101010101" pitchFamily="49" charset="-122"/>
                        </a:rPr>
                        <a:t>类</a:t>
                      </a:r>
                      <a:endParaRPr lang="zh-CN" altLang="en-US" sz="2000" dirty="0">
                        <a:effectLst/>
                        <a:latin typeface="楷体" panose="02010609060101010101" pitchFamily="49" charset="-122"/>
                        <a:ea typeface="楷体" panose="02010609060101010101" pitchFamily="49" charset="-122"/>
                      </a:endParaRPr>
                    </a:p>
                  </a:txBody>
                  <a:tcPr marL="24213" marR="24213" marT="24213" marB="2421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66826">
                <a:tc>
                  <a:txBody>
                    <a:bodyPr/>
                    <a:lstStyle/>
                    <a:p>
                      <a:r>
                        <a:rPr lang="en-US" sz="2000" dirty="0" err="1" smtClean="0">
                          <a:effectLst/>
                          <a:latin typeface="楷体" panose="02010609060101010101" pitchFamily="49" charset="-122"/>
                          <a:ea typeface="楷体" panose="02010609060101010101" pitchFamily="49" charset="-122"/>
                        </a:rPr>
                        <a:t>java.sql</a:t>
                      </a:r>
                      <a:endParaRPr lang="en-US" sz="2000" dirty="0">
                        <a:effectLst/>
                        <a:latin typeface="楷体" panose="02010609060101010101" pitchFamily="49" charset="-122"/>
                        <a:ea typeface="楷体" panose="02010609060101010101" pitchFamily="49" charset="-122"/>
                      </a:endParaRPr>
                    </a:p>
                  </a:txBody>
                  <a:tcPr marL="24213" marR="24213" marT="24213" marB="2421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zh-CN" altLang="en-US" sz="2000" dirty="0" smtClean="0">
                          <a:effectLst/>
                          <a:latin typeface="楷体" panose="02010609060101010101" pitchFamily="49" charset="-122"/>
                          <a:ea typeface="楷体" panose="02010609060101010101" pitchFamily="49" charset="-122"/>
                        </a:rPr>
                        <a:t>包含操作数据库的类</a:t>
                      </a:r>
                      <a:endParaRPr lang="zh-CN" altLang="en-US" sz="2000" dirty="0">
                        <a:effectLst/>
                        <a:latin typeface="楷体" panose="02010609060101010101" pitchFamily="49" charset="-122"/>
                        <a:ea typeface="楷体" panose="02010609060101010101" pitchFamily="49" charset="-122"/>
                      </a:endParaRPr>
                    </a:p>
                  </a:txBody>
                  <a:tcPr marL="24213" marR="24213" marT="24213" marB="2421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altLang="zh-CN" sz="2000" dirty="0" smtClean="0">
                          <a:effectLst/>
                          <a:latin typeface="楷体" panose="02010609060101010101" pitchFamily="49" charset="-122"/>
                          <a:ea typeface="楷体" panose="02010609060101010101" pitchFamily="49" charset="-122"/>
                        </a:rPr>
                        <a:t>Statement</a:t>
                      </a:r>
                      <a:r>
                        <a:rPr lang="zh-CN" altLang="en-US" sz="2000" dirty="0" smtClean="0">
                          <a:effectLst/>
                          <a:latin typeface="楷体" panose="02010609060101010101" pitchFamily="49" charset="-122"/>
                          <a:ea typeface="楷体" panose="02010609060101010101" pitchFamily="49" charset="-122"/>
                        </a:rPr>
                        <a:t>类、</a:t>
                      </a:r>
                      <a:r>
                        <a:rPr lang="en-US" altLang="zh-CN" sz="2000" dirty="0" err="1" smtClean="0">
                          <a:effectLst/>
                          <a:latin typeface="楷体" panose="02010609060101010101" pitchFamily="49" charset="-122"/>
                          <a:ea typeface="楷体" panose="02010609060101010101" pitchFamily="49" charset="-122"/>
                        </a:rPr>
                        <a:t>ResultSet</a:t>
                      </a:r>
                      <a:r>
                        <a:rPr lang="zh-CN" altLang="en-US" sz="2000" dirty="0" smtClean="0">
                          <a:effectLst/>
                          <a:latin typeface="楷体" panose="02010609060101010101" pitchFamily="49" charset="-122"/>
                          <a:ea typeface="楷体" panose="02010609060101010101" pitchFamily="49" charset="-122"/>
                        </a:rPr>
                        <a:t>类</a:t>
                      </a:r>
                      <a:endParaRPr lang="zh-CN" altLang="en-US" sz="2000" dirty="0">
                        <a:effectLst/>
                        <a:latin typeface="楷体" panose="02010609060101010101" pitchFamily="49" charset="-122"/>
                        <a:ea typeface="楷体" panose="02010609060101010101" pitchFamily="49" charset="-122"/>
                      </a:endParaRPr>
                    </a:p>
                  </a:txBody>
                  <a:tcPr marL="24213" marR="24213" marT="24213" marB="2421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66826">
                <a:tc>
                  <a:txBody>
                    <a:bodyPr/>
                    <a:lstStyle/>
                    <a:p>
                      <a:r>
                        <a:rPr lang="en-US" sz="2000" dirty="0" smtClean="0">
                          <a:effectLst/>
                          <a:latin typeface="楷体" panose="02010609060101010101" pitchFamily="49" charset="-122"/>
                          <a:ea typeface="楷体" panose="02010609060101010101" pitchFamily="49" charset="-122"/>
                        </a:rPr>
                        <a:t>java.</a:t>
                      </a:r>
                      <a:r>
                        <a:rPr lang="en-US" altLang="zh-CN" sz="2000" dirty="0" smtClean="0">
                          <a:effectLst/>
                          <a:latin typeface="楷体" panose="02010609060101010101" pitchFamily="49" charset="-122"/>
                          <a:ea typeface="楷体" panose="02010609060101010101" pitchFamily="49" charset="-122"/>
                        </a:rPr>
                        <a:t>net</a:t>
                      </a:r>
                      <a:endParaRPr lang="en-US" sz="2000" dirty="0">
                        <a:effectLst/>
                        <a:latin typeface="楷体" panose="02010609060101010101" pitchFamily="49" charset="-122"/>
                        <a:ea typeface="楷体" panose="02010609060101010101" pitchFamily="49" charset="-122"/>
                      </a:endParaRPr>
                    </a:p>
                  </a:txBody>
                  <a:tcPr marL="24213" marR="24213" marT="24213" marB="2421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zh-CN" altLang="en-US" sz="2000" dirty="0" smtClean="0">
                          <a:effectLst/>
                          <a:latin typeface="楷体" panose="02010609060101010101" pitchFamily="49" charset="-122"/>
                          <a:ea typeface="楷体" panose="02010609060101010101" pitchFamily="49" charset="-122"/>
                        </a:rPr>
                        <a:t>包含所有实现网络功能的类</a:t>
                      </a:r>
                      <a:endParaRPr lang="zh-CN" altLang="en-US" sz="2000" dirty="0">
                        <a:effectLst/>
                        <a:latin typeface="楷体" panose="02010609060101010101" pitchFamily="49" charset="-122"/>
                        <a:ea typeface="楷体" panose="02010609060101010101" pitchFamily="49" charset="-122"/>
                      </a:endParaRPr>
                    </a:p>
                  </a:txBody>
                  <a:tcPr marL="24213" marR="24213" marT="24213" marB="2421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altLang="zh-CN" sz="2000" dirty="0" smtClean="0">
                          <a:effectLst/>
                          <a:latin typeface="楷体" panose="02010609060101010101" pitchFamily="49" charset="-122"/>
                          <a:ea typeface="楷体" panose="02010609060101010101" pitchFamily="49" charset="-122"/>
                        </a:rPr>
                        <a:t>URL</a:t>
                      </a:r>
                      <a:r>
                        <a:rPr lang="zh-CN" altLang="en-US" sz="2000" dirty="0" smtClean="0">
                          <a:effectLst/>
                          <a:latin typeface="楷体" panose="02010609060101010101" pitchFamily="49" charset="-122"/>
                          <a:ea typeface="楷体" panose="02010609060101010101" pitchFamily="49" charset="-122"/>
                        </a:rPr>
                        <a:t>类、</a:t>
                      </a:r>
                      <a:r>
                        <a:rPr lang="en-US" altLang="zh-CN" sz="2000" dirty="0" err="1" smtClean="0">
                          <a:effectLst/>
                          <a:latin typeface="楷体" panose="02010609060101010101" pitchFamily="49" charset="-122"/>
                          <a:ea typeface="楷体" panose="02010609060101010101" pitchFamily="49" charset="-122"/>
                        </a:rPr>
                        <a:t>InetAddress</a:t>
                      </a:r>
                      <a:r>
                        <a:rPr lang="zh-CN" altLang="en-US" sz="2000" dirty="0" smtClean="0">
                          <a:effectLst/>
                          <a:latin typeface="楷体" panose="02010609060101010101" pitchFamily="49" charset="-122"/>
                          <a:ea typeface="楷体" panose="02010609060101010101" pitchFamily="49" charset="-122"/>
                        </a:rPr>
                        <a:t>类、</a:t>
                      </a:r>
                      <a:r>
                        <a:rPr lang="en-US" altLang="zh-CN" sz="2000" dirty="0" smtClean="0">
                          <a:effectLst/>
                          <a:latin typeface="楷体" panose="02010609060101010101" pitchFamily="49" charset="-122"/>
                          <a:ea typeface="楷体" panose="02010609060101010101" pitchFamily="49" charset="-122"/>
                        </a:rPr>
                        <a:t>Socket</a:t>
                      </a:r>
                      <a:r>
                        <a:rPr lang="zh-CN" altLang="en-US" sz="2000" dirty="0" smtClean="0">
                          <a:effectLst/>
                          <a:latin typeface="楷体" panose="02010609060101010101" pitchFamily="49" charset="-122"/>
                          <a:ea typeface="楷体" panose="02010609060101010101" pitchFamily="49" charset="-122"/>
                        </a:rPr>
                        <a:t>类</a:t>
                      </a:r>
                      <a:endParaRPr lang="zh-CN" altLang="en-US" sz="2000" dirty="0">
                        <a:effectLst/>
                        <a:latin typeface="楷体" panose="02010609060101010101" pitchFamily="49" charset="-122"/>
                        <a:ea typeface="楷体" panose="02010609060101010101" pitchFamily="49" charset="-122"/>
                      </a:endParaRPr>
                    </a:p>
                  </a:txBody>
                  <a:tcPr marL="24213" marR="24213" marT="24213" marB="2421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2479675" y="13716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spTree>
    <p:extLst>
      <p:ext uri="{BB962C8B-B14F-4D97-AF65-F5344CB8AC3E}">
        <p14:creationId xmlns:p14="http://schemas.microsoft.com/office/powerpoint/2010/main" xmlns="" val="11619906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a:t>
            </a:r>
            <a:r>
              <a:rPr lang="zh-CN" altLang="en-US" dirty="0" smtClean="0"/>
              <a:t>包</a:t>
            </a:r>
            <a:endParaRPr lang="zh-CN" altLang="en-US" dirty="0"/>
          </a:p>
        </p:txBody>
      </p:sp>
      <p:sp>
        <p:nvSpPr>
          <p:cNvPr id="3" name="矩形 2"/>
          <p:cNvSpPr/>
          <p:nvPr/>
        </p:nvSpPr>
        <p:spPr>
          <a:xfrm>
            <a:off x="289376" y="1452826"/>
            <a:ext cx="8354013" cy="523220"/>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4</a:t>
            </a: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import</a:t>
            </a:r>
            <a:r>
              <a:rPr lang="zh-CN" altLang="en-US" sz="2800" dirty="0" smtClean="0">
                <a:latin typeface="楷体" panose="02010609060101010101" pitchFamily="49" charset="-122"/>
                <a:ea typeface="楷体" panose="02010609060101010101" pitchFamily="49" charset="-122"/>
              </a:rPr>
              <a:t>语句</a:t>
            </a:r>
            <a:endParaRPr lang="en-US" altLang="zh-CN" sz="2800" dirty="0">
              <a:latin typeface="楷体" panose="02010609060101010101" pitchFamily="49" charset="-122"/>
              <a:ea typeface="楷体" panose="02010609060101010101" pitchFamily="49" charset="-122"/>
            </a:endParaRPr>
          </a:p>
        </p:txBody>
      </p:sp>
      <p:sp>
        <p:nvSpPr>
          <p:cNvPr id="8" name="矩形 7"/>
          <p:cNvSpPr/>
          <p:nvPr/>
        </p:nvSpPr>
        <p:spPr>
          <a:xfrm>
            <a:off x="289376" y="2122088"/>
            <a:ext cx="4481163" cy="609398"/>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lnSpc>
                <a:spcPct val="120000"/>
              </a:lnSpc>
              <a:buFont typeface="Wingdings" panose="05000000000000000000" pitchFamily="2" charset="2"/>
              <a:buChar char="l"/>
            </a:pPr>
            <a:r>
              <a:rPr lang="zh-CN" altLang="en-US" sz="2800" dirty="0" smtClean="0">
                <a:solidFill>
                  <a:srgbClr val="000000"/>
                </a:solidFill>
                <a:latin typeface="楷体" panose="02010609060101010101" pitchFamily="49" charset="-122"/>
                <a:ea typeface="楷体" panose="02010609060101010101" pitchFamily="49" charset="-122"/>
              </a:rPr>
              <a:t>（</a:t>
            </a:r>
            <a:r>
              <a:rPr lang="en-US" altLang="zh-CN" sz="2800" dirty="0" smtClean="0">
                <a:solidFill>
                  <a:srgbClr val="000000"/>
                </a:solidFill>
                <a:latin typeface="楷体" panose="02010609060101010101" pitchFamily="49" charset="-122"/>
                <a:ea typeface="楷体" panose="02010609060101010101" pitchFamily="49" charset="-122"/>
              </a:rPr>
              <a:t>1</a:t>
            </a:r>
            <a:r>
              <a:rPr lang="zh-CN" altLang="en-US" sz="2800" dirty="0" smtClean="0">
                <a:solidFill>
                  <a:srgbClr val="000000"/>
                </a:solidFill>
                <a:latin typeface="楷体" panose="02010609060101010101" pitchFamily="49" charset="-122"/>
                <a:ea typeface="楷体" panose="02010609060101010101" pitchFamily="49" charset="-122"/>
              </a:rPr>
              <a:t>）引入类库中的类</a:t>
            </a:r>
            <a:endParaRPr lang="en-US" altLang="zh-CN" sz="2800" dirty="0" smtClean="0">
              <a:solidFill>
                <a:srgbClr val="000000"/>
              </a:solidFill>
              <a:latin typeface="楷体" panose="02010609060101010101" pitchFamily="49" charset="-122"/>
              <a:ea typeface="楷体" panose="02010609060101010101" pitchFamily="49" charset="-122"/>
            </a:endParaRPr>
          </a:p>
        </p:txBody>
      </p:sp>
      <p:sp>
        <p:nvSpPr>
          <p:cNvPr id="5" name="Rectangle 1"/>
          <p:cNvSpPr>
            <a:spLocks noChangeArrowheads="1"/>
          </p:cNvSpPr>
          <p:nvPr/>
        </p:nvSpPr>
        <p:spPr bwMode="auto">
          <a:xfrm>
            <a:off x="2479675" y="13716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sp>
        <p:nvSpPr>
          <p:cNvPr id="6" name="矩形 5"/>
          <p:cNvSpPr/>
          <p:nvPr/>
        </p:nvSpPr>
        <p:spPr>
          <a:xfrm>
            <a:off x="389923" y="2829491"/>
            <a:ext cx="7365839" cy="3194721"/>
          </a:xfrm>
          <a:prstGeom prst="rect">
            <a:avLst/>
          </a:prstGeom>
        </p:spPr>
        <p:txBody>
          <a:bodyPr wrap="square">
            <a:spAutoFit/>
          </a:bodyPr>
          <a:lstStyle/>
          <a:p>
            <a:pPr indent="457200">
              <a:lnSpc>
                <a:spcPct val="120000"/>
              </a:lnSpc>
            </a:pPr>
            <a:r>
              <a:rPr lang="zh-CN" altLang="zh-CN" sz="2800" dirty="0">
                <a:solidFill>
                  <a:srgbClr val="000000"/>
                </a:solidFill>
                <a:latin typeface="楷体" panose="02010609060101010101" pitchFamily="49" charset="-122"/>
                <a:ea typeface="楷体" panose="02010609060101010101" pitchFamily="49" charset="-122"/>
              </a:rPr>
              <a:t>如果要引入一个包中的全部类，则可以用统配符号：星号（</a:t>
            </a:r>
            <a:r>
              <a:rPr lang="en-US" altLang="zh-CN" sz="2800" dirty="0">
                <a:solidFill>
                  <a:srgbClr val="000000"/>
                </a:solidFill>
                <a:latin typeface="楷体" panose="02010609060101010101" pitchFamily="49" charset="-122"/>
                <a:ea typeface="楷体" panose="02010609060101010101" pitchFamily="49" charset="-122"/>
              </a:rPr>
              <a:t>*</a:t>
            </a:r>
            <a:r>
              <a:rPr lang="zh-CN" altLang="zh-CN" sz="2800" dirty="0">
                <a:solidFill>
                  <a:srgbClr val="000000"/>
                </a:solidFill>
                <a:latin typeface="楷体" panose="02010609060101010101" pitchFamily="49" charset="-122"/>
                <a:ea typeface="楷体" panose="02010609060101010101" pitchFamily="49" charset="-122"/>
              </a:rPr>
              <a:t>）来代替，如：</a:t>
            </a:r>
          </a:p>
          <a:p>
            <a:pPr indent="457200">
              <a:lnSpc>
                <a:spcPct val="120000"/>
              </a:lnSpc>
            </a:pPr>
            <a:r>
              <a:rPr lang="en-US" altLang="zh-CN" sz="2800" dirty="0">
                <a:solidFill>
                  <a:srgbClr val="000000"/>
                </a:solidFill>
                <a:latin typeface="楷体" panose="02010609060101010101" pitchFamily="49" charset="-122"/>
                <a:ea typeface="楷体" panose="02010609060101010101" pitchFamily="49" charset="-122"/>
              </a:rPr>
              <a:t>      </a:t>
            </a:r>
            <a:r>
              <a:rPr lang="en-US" altLang="zh-CN" sz="2800" dirty="0">
                <a:solidFill>
                  <a:srgbClr val="FF0000"/>
                </a:solidFill>
                <a:latin typeface="楷体" panose="02010609060101010101" pitchFamily="49" charset="-122"/>
                <a:ea typeface="楷体" panose="02010609060101010101" pitchFamily="49" charset="-122"/>
              </a:rPr>
              <a:t>import java.util.*</a:t>
            </a:r>
            <a:r>
              <a:rPr lang="zh-CN" altLang="zh-CN" sz="2800" dirty="0">
                <a:solidFill>
                  <a:srgbClr val="FF0000"/>
                </a:solidFill>
                <a:latin typeface="楷体" panose="02010609060101010101" pitchFamily="49" charset="-122"/>
                <a:ea typeface="楷体" panose="02010609060101010101" pitchFamily="49" charset="-122"/>
              </a:rPr>
              <a:t>；</a:t>
            </a:r>
          </a:p>
          <a:p>
            <a:pPr indent="457200">
              <a:lnSpc>
                <a:spcPct val="120000"/>
              </a:lnSpc>
            </a:pPr>
            <a:r>
              <a:rPr lang="zh-CN" altLang="zh-CN" sz="2800" dirty="0">
                <a:solidFill>
                  <a:srgbClr val="000000"/>
                </a:solidFill>
                <a:latin typeface="楷体" panose="02010609060101010101" pitchFamily="49" charset="-122"/>
                <a:ea typeface="楷体" panose="02010609060101010101" pitchFamily="49" charset="-122"/>
              </a:rPr>
              <a:t>表示引入</a:t>
            </a:r>
            <a:r>
              <a:rPr lang="en-US" altLang="zh-CN" sz="2800" dirty="0" err="1">
                <a:solidFill>
                  <a:srgbClr val="000000"/>
                </a:solidFill>
                <a:latin typeface="楷体" panose="02010609060101010101" pitchFamily="49" charset="-122"/>
                <a:ea typeface="楷体" panose="02010609060101010101" pitchFamily="49" charset="-122"/>
              </a:rPr>
              <a:t>java.util</a:t>
            </a:r>
            <a:r>
              <a:rPr lang="zh-CN" altLang="zh-CN" sz="2800" dirty="0">
                <a:solidFill>
                  <a:srgbClr val="000000"/>
                </a:solidFill>
                <a:latin typeface="楷体" panose="02010609060101010101" pitchFamily="49" charset="-122"/>
                <a:ea typeface="楷体" panose="02010609060101010101" pitchFamily="49" charset="-122"/>
              </a:rPr>
              <a:t>包中所有的类</a:t>
            </a:r>
            <a:r>
              <a:rPr lang="zh-CN" altLang="zh-CN" sz="2800" dirty="0" smtClean="0">
                <a:solidFill>
                  <a:srgbClr val="000000"/>
                </a:solidFill>
                <a:latin typeface="楷体" panose="02010609060101010101" pitchFamily="49" charset="-122"/>
                <a:ea typeface="楷体" panose="02010609060101010101" pitchFamily="49" charset="-122"/>
              </a:rPr>
              <a:t>，</a:t>
            </a:r>
            <a:endParaRPr lang="en-US" altLang="zh-CN" sz="2800" dirty="0" smtClean="0">
              <a:solidFill>
                <a:srgbClr val="000000"/>
              </a:solidFill>
              <a:latin typeface="楷体" panose="02010609060101010101" pitchFamily="49" charset="-122"/>
              <a:ea typeface="楷体" panose="02010609060101010101" pitchFamily="49" charset="-122"/>
            </a:endParaRPr>
          </a:p>
          <a:p>
            <a:pPr indent="457200">
              <a:lnSpc>
                <a:spcPct val="120000"/>
              </a:lnSpc>
            </a:pPr>
            <a:r>
              <a:rPr lang="en-US" altLang="zh-CN" sz="2800" dirty="0">
                <a:solidFill>
                  <a:srgbClr val="000000"/>
                </a:solidFill>
                <a:latin typeface="楷体" panose="02010609060101010101" pitchFamily="49" charset="-122"/>
                <a:ea typeface="楷体" panose="02010609060101010101" pitchFamily="49" charset="-122"/>
              </a:rPr>
              <a:t>	</a:t>
            </a:r>
            <a:r>
              <a:rPr lang="en-US" altLang="zh-CN" sz="2800" dirty="0" smtClean="0">
                <a:solidFill>
                  <a:srgbClr val="000000"/>
                </a:solidFill>
                <a:latin typeface="楷体" panose="02010609060101010101" pitchFamily="49" charset="-122"/>
                <a:ea typeface="楷体" panose="02010609060101010101" pitchFamily="49" charset="-122"/>
              </a:rPr>
              <a:t>  </a:t>
            </a:r>
            <a:r>
              <a:rPr lang="en-US" altLang="zh-CN" sz="2800" dirty="0" smtClean="0">
                <a:solidFill>
                  <a:srgbClr val="FF0000"/>
                </a:solidFill>
                <a:latin typeface="楷体" panose="02010609060101010101" pitchFamily="49" charset="-122"/>
                <a:ea typeface="楷体" panose="02010609060101010101" pitchFamily="49" charset="-122"/>
              </a:rPr>
              <a:t>import </a:t>
            </a:r>
            <a:r>
              <a:rPr lang="en-US" altLang="zh-CN" sz="2800" dirty="0" err="1">
                <a:solidFill>
                  <a:srgbClr val="FF0000"/>
                </a:solidFill>
                <a:latin typeface="楷体" panose="02010609060101010101" pitchFamily="49" charset="-122"/>
                <a:ea typeface="楷体" panose="02010609060101010101" pitchFamily="49" charset="-122"/>
              </a:rPr>
              <a:t>java.until.Date</a:t>
            </a:r>
            <a:r>
              <a:rPr lang="en-US" altLang="zh-CN" sz="2800" dirty="0">
                <a:solidFill>
                  <a:srgbClr val="FF0000"/>
                </a:solidFill>
                <a:latin typeface="楷体" panose="02010609060101010101" pitchFamily="49" charset="-122"/>
                <a:ea typeface="楷体" panose="02010609060101010101" pitchFamily="49" charset="-122"/>
              </a:rPr>
              <a:t>;</a:t>
            </a:r>
            <a:endParaRPr lang="zh-CN" altLang="zh-CN" sz="2800" dirty="0">
              <a:solidFill>
                <a:srgbClr val="FF0000"/>
              </a:solidFill>
              <a:latin typeface="楷体" panose="02010609060101010101" pitchFamily="49" charset="-122"/>
              <a:ea typeface="楷体" panose="02010609060101010101" pitchFamily="49" charset="-122"/>
            </a:endParaRPr>
          </a:p>
          <a:p>
            <a:pPr indent="457200">
              <a:lnSpc>
                <a:spcPct val="120000"/>
              </a:lnSpc>
            </a:pPr>
            <a:r>
              <a:rPr lang="zh-CN" altLang="zh-CN" sz="2800" dirty="0">
                <a:solidFill>
                  <a:srgbClr val="000000"/>
                </a:solidFill>
                <a:latin typeface="楷体" panose="02010609060101010101" pitchFamily="49" charset="-122"/>
                <a:ea typeface="楷体" panose="02010609060101010101" pitchFamily="49" charset="-122"/>
              </a:rPr>
              <a:t>只是引入</a:t>
            </a:r>
            <a:r>
              <a:rPr lang="en-US" altLang="zh-CN" sz="2800" dirty="0" err="1">
                <a:solidFill>
                  <a:srgbClr val="000000"/>
                </a:solidFill>
                <a:latin typeface="楷体" panose="02010609060101010101" pitchFamily="49" charset="-122"/>
                <a:ea typeface="楷体" panose="02010609060101010101" pitchFamily="49" charset="-122"/>
              </a:rPr>
              <a:t>java.until</a:t>
            </a:r>
            <a:r>
              <a:rPr lang="zh-CN" altLang="zh-CN" sz="2800" dirty="0">
                <a:solidFill>
                  <a:srgbClr val="000000"/>
                </a:solidFill>
                <a:latin typeface="楷体" panose="02010609060101010101" pitchFamily="49" charset="-122"/>
                <a:ea typeface="楷体" panose="02010609060101010101" pitchFamily="49" charset="-122"/>
              </a:rPr>
              <a:t>包中的</a:t>
            </a:r>
            <a:r>
              <a:rPr lang="en-US" altLang="zh-CN" sz="2800" dirty="0">
                <a:solidFill>
                  <a:srgbClr val="000000"/>
                </a:solidFill>
                <a:latin typeface="楷体" panose="02010609060101010101" pitchFamily="49" charset="-122"/>
                <a:ea typeface="楷体" panose="02010609060101010101" pitchFamily="49" charset="-122"/>
              </a:rPr>
              <a:t>Date</a:t>
            </a:r>
            <a:r>
              <a:rPr lang="zh-CN" altLang="zh-CN" sz="2800" dirty="0">
                <a:solidFill>
                  <a:srgbClr val="000000"/>
                </a:solidFill>
                <a:latin typeface="楷体" panose="02010609060101010101" pitchFamily="49" charset="-122"/>
                <a:ea typeface="楷体" panose="02010609060101010101" pitchFamily="49" charset="-122"/>
              </a:rPr>
              <a:t>类。</a:t>
            </a:r>
            <a:endParaRPr lang="en-US" altLang="zh-CN" sz="2800" dirty="0">
              <a:solidFill>
                <a:srgbClr val="000000"/>
              </a:solidFill>
              <a:latin typeface="楷体" panose="02010609060101010101" pitchFamily="49" charset="-122"/>
              <a:ea typeface="楷体" panose="02010609060101010101" pitchFamily="49" charset="-122"/>
            </a:endParaRPr>
          </a:p>
        </p:txBody>
      </p:sp>
      <p:sp>
        <p:nvSpPr>
          <p:cNvPr id="7" name="矩形 6"/>
          <p:cNvSpPr/>
          <p:nvPr/>
        </p:nvSpPr>
        <p:spPr>
          <a:xfrm>
            <a:off x="5613720" y="3950387"/>
            <a:ext cx="1976371" cy="412613"/>
          </a:xfrm>
          <a:prstGeom prst="rect">
            <a:avLst/>
          </a:prstGeom>
        </p:spPr>
        <p:txBody>
          <a:bodyPr wrap="square">
            <a:spAutoFit/>
          </a:bodyPr>
          <a:lstStyle/>
          <a:p>
            <a:pPr>
              <a:lnSpc>
                <a:spcPct val="120000"/>
              </a:lnSpc>
            </a:pPr>
            <a:r>
              <a:rPr lang="zh-CN" altLang="en-US" sz="2000" dirty="0">
                <a:solidFill>
                  <a:srgbClr val="0558FF"/>
                </a:solidFill>
                <a:latin typeface="楷体" panose="02010609060101010101" pitchFamily="49" charset="-122"/>
                <a:ea typeface="楷体" panose="02010609060101010101" pitchFamily="49" charset="-122"/>
              </a:rPr>
              <a:t>（编译时间较长）</a:t>
            </a:r>
          </a:p>
        </p:txBody>
      </p:sp>
    </p:spTree>
    <p:extLst>
      <p:ext uri="{BB962C8B-B14F-4D97-AF65-F5344CB8AC3E}">
        <p14:creationId xmlns:p14="http://schemas.microsoft.com/office/powerpoint/2010/main" xmlns="" val="6034814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a:t>
            </a:r>
            <a:r>
              <a:rPr lang="zh-CN" altLang="en-US" dirty="0" smtClean="0"/>
              <a:t>包</a:t>
            </a:r>
            <a:endParaRPr lang="zh-CN" altLang="en-US" dirty="0"/>
          </a:p>
        </p:txBody>
      </p:sp>
      <p:sp>
        <p:nvSpPr>
          <p:cNvPr id="3" name="矩形 2"/>
          <p:cNvSpPr/>
          <p:nvPr/>
        </p:nvSpPr>
        <p:spPr>
          <a:xfrm>
            <a:off x="289376" y="1464401"/>
            <a:ext cx="8354013" cy="523220"/>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4</a:t>
            </a: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import</a:t>
            </a:r>
            <a:r>
              <a:rPr lang="zh-CN" altLang="en-US" sz="2800" dirty="0" smtClean="0">
                <a:latin typeface="楷体" panose="02010609060101010101" pitchFamily="49" charset="-122"/>
                <a:ea typeface="楷体" panose="02010609060101010101" pitchFamily="49" charset="-122"/>
              </a:rPr>
              <a:t>语句</a:t>
            </a:r>
            <a:endParaRPr lang="en-US" altLang="zh-CN" sz="2800" dirty="0">
              <a:latin typeface="楷体" panose="02010609060101010101" pitchFamily="49" charset="-122"/>
              <a:ea typeface="楷体" panose="02010609060101010101" pitchFamily="49" charset="-122"/>
            </a:endParaRPr>
          </a:p>
        </p:txBody>
      </p:sp>
      <p:sp>
        <p:nvSpPr>
          <p:cNvPr id="8" name="矩形 7"/>
          <p:cNvSpPr/>
          <p:nvPr/>
        </p:nvSpPr>
        <p:spPr>
          <a:xfrm>
            <a:off x="289376" y="2179963"/>
            <a:ext cx="4481163" cy="609398"/>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lnSpc>
                <a:spcPct val="120000"/>
              </a:lnSpc>
              <a:buFont typeface="Wingdings" panose="05000000000000000000" pitchFamily="2" charset="2"/>
              <a:buChar char="l"/>
            </a:pPr>
            <a:r>
              <a:rPr lang="zh-CN" altLang="en-US" sz="2800" dirty="0" smtClean="0">
                <a:solidFill>
                  <a:srgbClr val="000000"/>
                </a:solidFill>
                <a:latin typeface="楷体" panose="02010609060101010101" pitchFamily="49" charset="-122"/>
                <a:ea typeface="楷体" panose="02010609060101010101" pitchFamily="49" charset="-122"/>
              </a:rPr>
              <a:t>（</a:t>
            </a:r>
            <a:r>
              <a:rPr lang="en-US" altLang="zh-CN" sz="2800" dirty="0" smtClean="0">
                <a:solidFill>
                  <a:srgbClr val="000000"/>
                </a:solidFill>
                <a:latin typeface="楷体" panose="02010609060101010101" pitchFamily="49" charset="-122"/>
                <a:ea typeface="楷体" panose="02010609060101010101" pitchFamily="49" charset="-122"/>
              </a:rPr>
              <a:t>1</a:t>
            </a:r>
            <a:r>
              <a:rPr lang="zh-CN" altLang="en-US" sz="2800" dirty="0" smtClean="0">
                <a:solidFill>
                  <a:srgbClr val="000000"/>
                </a:solidFill>
                <a:latin typeface="楷体" panose="02010609060101010101" pitchFamily="49" charset="-122"/>
                <a:ea typeface="楷体" panose="02010609060101010101" pitchFamily="49" charset="-122"/>
              </a:rPr>
              <a:t>）引入类库中的类</a:t>
            </a:r>
            <a:endParaRPr lang="en-US" altLang="zh-CN" sz="2800" dirty="0" smtClean="0">
              <a:solidFill>
                <a:srgbClr val="000000"/>
              </a:solidFill>
              <a:latin typeface="楷体" panose="02010609060101010101" pitchFamily="49" charset="-122"/>
              <a:ea typeface="楷体" panose="02010609060101010101" pitchFamily="49" charset="-122"/>
            </a:endParaRPr>
          </a:p>
        </p:txBody>
      </p:sp>
      <p:sp>
        <p:nvSpPr>
          <p:cNvPr id="5" name="Rectangle 1"/>
          <p:cNvSpPr>
            <a:spLocks noChangeArrowheads="1"/>
          </p:cNvSpPr>
          <p:nvPr/>
        </p:nvSpPr>
        <p:spPr bwMode="auto">
          <a:xfrm>
            <a:off x="2479675" y="13716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sp>
        <p:nvSpPr>
          <p:cNvPr id="2" name="矩形 1"/>
          <p:cNvSpPr/>
          <p:nvPr/>
        </p:nvSpPr>
        <p:spPr>
          <a:xfrm>
            <a:off x="962146" y="2986136"/>
            <a:ext cx="7008471" cy="3046988"/>
          </a:xfrm>
          <a:prstGeom prst="rect">
            <a:avLst/>
          </a:prstGeom>
        </p:spPr>
        <p:txBody>
          <a:bodyPr wrap="square">
            <a:spAutoFit/>
          </a:bodyPr>
          <a:lstStyle/>
          <a:p>
            <a:r>
              <a:rPr lang="en-US" altLang="zh-CN" sz="2400" dirty="0">
                <a:solidFill>
                  <a:srgbClr val="000099"/>
                </a:solidFill>
                <a:latin typeface="楷体" panose="02010609060101010101" pitchFamily="49" charset="-122"/>
                <a:ea typeface="楷体" panose="02010609060101010101" pitchFamily="49" charset="-122"/>
              </a:rPr>
              <a:t>import </a:t>
            </a:r>
            <a:r>
              <a:rPr lang="en-US" altLang="zh-CN" sz="2400" dirty="0" err="1">
                <a:solidFill>
                  <a:srgbClr val="000099"/>
                </a:solidFill>
                <a:latin typeface="楷体" panose="02010609060101010101" pitchFamily="49" charset="-122"/>
                <a:ea typeface="楷体" panose="02010609060101010101" pitchFamily="49" charset="-122"/>
              </a:rPr>
              <a:t>java.util.Date</a:t>
            </a:r>
            <a:r>
              <a:rPr lang="en-US" altLang="zh-CN" sz="2400" dirty="0">
                <a:solidFill>
                  <a:srgbClr val="000099"/>
                </a:solidFill>
                <a:latin typeface="楷体" panose="02010609060101010101" pitchFamily="49" charset="-122"/>
                <a:ea typeface="楷体" panose="02010609060101010101" pitchFamily="49" charset="-122"/>
              </a:rPr>
              <a:t>;</a:t>
            </a:r>
          </a:p>
          <a:p>
            <a:r>
              <a:rPr lang="en-US" altLang="zh-CN" sz="2400" dirty="0">
                <a:solidFill>
                  <a:srgbClr val="0558FF"/>
                </a:solidFill>
                <a:latin typeface="楷体" panose="02010609060101010101" pitchFamily="49" charset="-122"/>
                <a:ea typeface="楷体" panose="02010609060101010101" pitchFamily="49" charset="-122"/>
              </a:rPr>
              <a:t>public class Example5_12 {</a:t>
            </a:r>
          </a:p>
          <a:p>
            <a:r>
              <a:rPr lang="en-US" altLang="zh-CN" sz="2400" dirty="0">
                <a:solidFill>
                  <a:srgbClr val="0558FF"/>
                </a:solidFill>
                <a:latin typeface="楷体" panose="02010609060101010101" pitchFamily="49" charset="-122"/>
                <a:ea typeface="楷体" panose="02010609060101010101" pitchFamily="49" charset="-122"/>
              </a:rPr>
              <a:t>    public static void main(String </a:t>
            </a:r>
            <a:r>
              <a:rPr lang="en-US" altLang="zh-CN" sz="2400" dirty="0" err="1">
                <a:solidFill>
                  <a:srgbClr val="0558FF"/>
                </a:solidFill>
                <a:latin typeface="楷体" panose="02010609060101010101" pitchFamily="49" charset="-122"/>
                <a:ea typeface="楷体" panose="02010609060101010101" pitchFamily="49" charset="-122"/>
              </a:rPr>
              <a:t>args</a:t>
            </a:r>
            <a:r>
              <a:rPr lang="en-US" altLang="zh-CN" sz="2400" dirty="0">
                <a:solidFill>
                  <a:srgbClr val="0558FF"/>
                </a:solidFill>
                <a:latin typeface="楷体" panose="02010609060101010101" pitchFamily="49" charset="-122"/>
                <a:ea typeface="楷体" panose="02010609060101010101" pitchFamily="49" charset="-122"/>
              </a:rPr>
              <a:t>[]) {</a:t>
            </a:r>
          </a:p>
          <a:p>
            <a:r>
              <a:rPr lang="en-US" altLang="zh-CN" sz="2400" dirty="0">
                <a:solidFill>
                  <a:srgbClr val="0558FF"/>
                </a:solidFill>
                <a:latin typeface="楷体" panose="02010609060101010101" pitchFamily="49" charset="-122"/>
                <a:ea typeface="楷体" panose="02010609060101010101" pitchFamily="49" charset="-122"/>
              </a:rPr>
              <a:t>       Date </a:t>
            </a:r>
            <a:r>
              <a:rPr lang="en-US" altLang="zh-CN" sz="2400" dirty="0" err="1" smtClean="0">
                <a:solidFill>
                  <a:srgbClr val="0558FF"/>
                </a:solidFill>
                <a:latin typeface="楷体" panose="02010609060101010101" pitchFamily="49" charset="-122"/>
                <a:ea typeface="楷体" panose="02010609060101010101" pitchFamily="49" charset="-122"/>
              </a:rPr>
              <a:t>date</a:t>
            </a:r>
            <a:r>
              <a:rPr lang="en-US" altLang="zh-CN" sz="2400" dirty="0" smtClean="0">
                <a:solidFill>
                  <a:srgbClr val="0558FF"/>
                </a:solidFill>
                <a:latin typeface="楷体" panose="02010609060101010101" pitchFamily="49" charset="-122"/>
                <a:ea typeface="楷体" panose="02010609060101010101" pitchFamily="49" charset="-122"/>
              </a:rPr>
              <a:t> = new </a:t>
            </a:r>
            <a:r>
              <a:rPr lang="en-US" altLang="zh-CN" sz="2400" dirty="0">
                <a:solidFill>
                  <a:srgbClr val="0558FF"/>
                </a:solidFill>
                <a:latin typeface="楷体" panose="02010609060101010101" pitchFamily="49" charset="-122"/>
                <a:ea typeface="楷体" panose="02010609060101010101" pitchFamily="49" charset="-122"/>
              </a:rPr>
              <a:t>Date();</a:t>
            </a:r>
          </a:p>
          <a:p>
            <a:r>
              <a:rPr lang="en-US" altLang="zh-CN" sz="2400" dirty="0">
                <a:solidFill>
                  <a:srgbClr val="0558FF"/>
                </a:solidFill>
                <a:latin typeface="楷体" panose="02010609060101010101" pitchFamily="49" charset="-122"/>
                <a:ea typeface="楷体" panose="02010609060101010101" pitchFamily="49" charset="-122"/>
              </a:rPr>
              <a:t>       </a:t>
            </a:r>
            <a:r>
              <a:rPr lang="en-US" altLang="zh-CN" sz="2400" dirty="0" err="1">
                <a:solidFill>
                  <a:srgbClr val="0558FF"/>
                </a:solidFill>
                <a:latin typeface="楷体" panose="02010609060101010101" pitchFamily="49" charset="-122"/>
                <a:ea typeface="楷体" panose="02010609060101010101" pitchFamily="49" charset="-122"/>
              </a:rPr>
              <a:t>System.out.println</a:t>
            </a:r>
            <a:r>
              <a:rPr lang="en-US" altLang="zh-CN" sz="2400" dirty="0">
                <a:solidFill>
                  <a:srgbClr val="0558FF"/>
                </a:solidFill>
                <a:latin typeface="楷体" panose="02010609060101010101" pitchFamily="49" charset="-122"/>
                <a:ea typeface="楷体" panose="02010609060101010101" pitchFamily="49" charset="-122"/>
              </a:rPr>
              <a:t>("</a:t>
            </a:r>
            <a:r>
              <a:rPr lang="zh-CN" altLang="en-US" sz="2400" dirty="0">
                <a:solidFill>
                  <a:srgbClr val="0558FF"/>
                </a:solidFill>
                <a:latin typeface="楷体" panose="02010609060101010101" pitchFamily="49" charset="-122"/>
                <a:ea typeface="楷体" panose="02010609060101010101" pitchFamily="49" charset="-122"/>
              </a:rPr>
              <a:t>本地机器的时间</a:t>
            </a:r>
            <a:r>
              <a:rPr lang="en-US" altLang="zh-CN" sz="2400" dirty="0">
                <a:solidFill>
                  <a:srgbClr val="0558FF"/>
                </a:solidFill>
                <a:latin typeface="楷体" panose="02010609060101010101" pitchFamily="49" charset="-122"/>
                <a:ea typeface="楷体" panose="02010609060101010101" pitchFamily="49" charset="-122"/>
              </a:rPr>
              <a:t>:"); </a:t>
            </a:r>
          </a:p>
          <a:p>
            <a:r>
              <a:rPr lang="en-US" altLang="zh-CN" sz="2400" dirty="0">
                <a:solidFill>
                  <a:srgbClr val="0558FF"/>
                </a:solidFill>
                <a:latin typeface="楷体" panose="02010609060101010101" pitchFamily="49" charset="-122"/>
                <a:ea typeface="楷体" panose="02010609060101010101" pitchFamily="49" charset="-122"/>
              </a:rPr>
              <a:t>       </a:t>
            </a:r>
            <a:r>
              <a:rPr lang="en-US" altLang="zh-CN" sz="2400" dirty="0" err="1">
                <a:solidFill>
                  <a:srgbClr val="0558FF"/>
                </a:solidFill>
                <a:latin typeface="楷体" panose="02010609060101010101" pitchFamily="49" charset="-122"/>
                <a:ea typeface="楷体" panose="02010609060101010101" pitchFamily="49" charset="-122"/>
              </a:rPr>
              <a:t>System.out.println</a:t>
            </a:r>
            <a:r>
              <a:rPr lang="en-US" altLang="zh-CN" sz="2400" dirty="0">
                <a:solidFill>
                  <a:srgbClr val="0558FF"/>
                </a:solidFill>
                <a:latin typeface="楷体" panose="02010609060101010101" pitchFamily="49" charset="-122"/>
                <a:ea typeface="楷体" panose="02010609060101010101" pitchFamily="49" charset="-122"/>
              </a:rPr>
              <a:t>(date);   </a:t>
            </a:r>
          </a:p>
          <a:p>
            <a:r>
              <a:rPr lang="en-US" altLang="zh-CN" sz="2400" dirty="0">
                <a:solidFill>
                  <a:srgbClr val="0558FF"/>
                </a:solidFill>
                <a:latin typeface="楷体" panose="02010609060101010101" pitchFamily="49" charset="-122"/>
                <a:ea typeface="楷体" panose="02010609060101010101" pitchFamily="49" charset="-122"/>
              </a:rPr>
              <a:t>    }</a:t>
            </a:r>
          </a:p>
          <a:p>
            <a:r>
              <a:rPr lang="en-US" altLang="zh-CN" sz="2400" dirty="0">
                <a:solidFill>
                  <a:srgbClr val="0558FF"/>
                </a:solidFill>
                <a:latin typeface="楷体" panose="02010609060101010101" pitchFamily="49" charset="-122"/>
                <a:ea typeface="楷体" panose="02010609060101010101" pitchFamily="49" charset="-122"/>
              </a:rPr>
              <a:t>}</a:t>
            </a:r>
            <a:endParaRPr lang="zh-CN" altLang="en-US" sz="2400" dirty="0">
              <a:solidFill>
                <a:srgbClr val="0558FF"/>
              </a:solidFill>
              <a:latin typeface="楷体" panose="02010609060101010101" pitchFamily="49" charset="-122"/>
              <a:ea typeface="楷体" panose="02010609060101010101" pitchFamily="49" charset="-122"/>
            </a:endParaRPr>
          </a:p>
        </p:txBody>
      </p:sp>
      <p:pic>
        <p:nvPicPr>
          <p:cNvPr id="9"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039565" y="5617502"/>
            <a:ext cx="4384724" cy="10029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7103792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a:t>
            </a:r>
            <a:r>
              <a:rPr lang="zh-CN" altLang="en-US" dirty="0" smtClean="0"/>
              <a:t>包</a:t>
            </a:r>
            <a:endParaRPr lang="zh-CN" altLang="en-US" dirty="0"/>
          </a:p>
        </p:txBody>
      </p:sp>
      <p:sp>
        <p:nvSpPr>
          <p:cNvPr id="3" name="矩形 2"/>
          <p:cNvSpPr/>
          <p:nvPr/>
        </p:nvSpPr>
        <p:spPr>
          <a:xfrm>
            <a:off x="289376" y="1452826"/>
            <a:ext cx="8354013" cy="523220"/>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4</a:t>
            </a: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import</a:t>
            </a:r>
            <a:r>
              <a:rPr lang="zh-CN" altLang="en-US" sz="2800" dirty="0" smtClean="0">
                <a:latin typeface="楷体" panose="02010609060101010101" pitchFamily="49" charset="-122"/>
                <a:ea typeface="楷体" panose="02010609060101010101" pitchFamily="49" charset="-122"/>
              </a:rPr>
              <a:t>语句</a:t>
            </a:r>
            <a:endParaRPr lang="en-US" altLang="zh-CN" sz="2800" dirty="0">
              <a:latin typeface="楷体" panose="02010609060101010101" pitchFamily="49" charset="-122"/>
              <a:ea typeface="楷体" panose="02010609060101010101" pitchFamily="49" charset="-122"/>
            </a:endParaRPr>
          </a:p>
        </p:txBody>
      </p:sp>
      <p:sp>
        <p:nvSpPr>
          <p:cNvPr id="8" name="矩形 7"/>
          <p:cNvSpPr/>
          <p:nvPr/>
        </p:nvSpPr>
        <p:spPr>
          <a:xfrm>
            <a:off x="289376" y="2122088"/>
            <a:ext cx="5949378" cy="609398"/>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lnSpc>
                <a:spcPct val="120000"/>
              </a:lnSpc>
              <a:buFont typeface="Wingdings" panose="05000000000000000000" pitchFamily="2" charset="2"/>
              <a:buChar char="l"/>
            </a:pPr>
            <a:r>
              <a:rPr lang="zh-CN" altLang="en-US" sz="2800" dirty="0" smtClean="0">
                <a:solidFill>
                  <a:srgbClr val="000000"/>
                </a:solidFill>
                <a:latin typeface="楷体" panose="02010609060101010101" pitchFamily="49" charset="-122"/>
                <a:ea typeface="楷体" panose="02010609060101010101" pitchFamily="49" charset="-122"/>
              </a:rPr>
              <a:t>（</a:t>
            </a:r>
            <a:r>
              <a:rPr lang="en-US" altLang="zh-CN" sz="2800" dirty="0" smtClean="0">
                <a:solidFill>
                  <a:srgbClr val="000000"/>
                </a:solidFill>
                <a:latin typeface="楷体" panose="02010609060101010101" pitchFamily="49" charset="-122"/>
                <a:ea typeface="楷体" panose="02010609060101010101" pitchFamily="49" charset="-122"/>
              </a:rPr>
              <a:t>2</a:t>
            </a:r>
            <a:r>
              <a:rPr lang="zh-CN" altLang="en-US" sz="2800" dirty="0" smtClean="0">
                <a:solidFill>
                  <a:srgbClr val="000000"/>
                </a:solidFill>
                <a:latin typeface="楷体" panose="02010609060101010101" pitchFamily="49" charset="-122"/>
                <a:ea typeface="楷体" panose="02010609060101010101" pitchFamily="49" charset="-122"/>
              </a:rPr>
              <a:t>）引入自定义包中的类</a:t>
            </a:r>
            <a:endParaRPr lang="en-US" altLang="zh-CN" sz="2800" dirty="0" smtClean="0">
              <a:solidFill>
                <a:srgbClr val="000000"/>
              </a:solidFill>
              <a:latin typeface="楷体" panose="02010609060101010101" pitchFamily="49" charset="-122"/>
              <a:ea typeface="楷体" panose="02010609060101010101" pitchFamily="49" charset="-122"/>
            </a:endParaRPr>
          </a:p>
        </p:txBody>
      </p:sp>
      <p:sp>
        <p:nvSpPr>
          <p:cNvPr id="5" name="Rectangle 1"/>
          <p:cNvSpPr>
            <a:spLocks noChangeArrowheads="1"/>
          </p:cNvSpPr>
          <p:nvPr/>
        </p:nvSpPr>
        <p:spPr bwMode="auto">
          <a:xfrm>
            <a:off x="2479675" y="13716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sp>
        <p:nvSpPr>
          <p:cNvPr id="6" name="矩形 5"/>
          <p:cNvSpPr/>
          <p:nvPr/>
        </p:nvSpPr>
        <p:spPr>
          <a:xfrm>
            <a:off x="428274" y="2887363"/>
            <a:ext cx="8395262" cy="1643527"/>
          </a:xfrm>
          <a:prstGeom prst="rect">
            <a:avLst/>
          </a:prstGeom>
        </p:spPr>
        <p:txBody>
          <a:bodyPr wrap="square">
            <a:spAutoFit/>
          </a:bodyPr>
          <a:lstStyle/>
          <a:p>
            <a:pPr indent="457200">
              <a:lnSpc>
                <a:spcPct val="120000"/>
              </a:lnSpc>
            </a:pPr>
            <a:r>
              <a:rPr lang="zh-CN" altLang="en-US" sz="2800" dirty="0">
                <a:solidFill>
                  <a:srgbClr val="000000"/>
                </a:solidFill>
                <a:latin typeface="楷体" panose="02010609060101010101" pitchFamily="49" charset="-122"/>
                <a:ea typeface="楷体" panose="02010609060101010101" pitchFamily="49" charset="-122"/>
              </a:rPr>
              <a:t>用户程序也可以使用</a:t>
            </a:r>
            <a:r>
              <a:rPr lang="en-US" altLang="zh-CN" sz="2800" dirty="0">
                <a:solidFill>
                  <a:srgbClr val="000000"/>
                </a:solidFill>
                <a:latin typeface="楷体" panose="02010609060101010101" pitchFamily="49" charset="-122"/>
                <a:ea typeface="楷体" panose="02010609060101010101" pitchFamily="49" charset="-122"/>
              </a:rPr>
              <a:t>import</a:t>
            </a:r>
            <a:r>
              <a:rPr lang="zh-CN" altLang="en-US" sz="2800" dirty="0">
                <a:solidFill>
                  <a:srgbClr val="000000"/>
                </a:solidFill>
                <a:latin typeface="楷体" panose="02010609060101010101" pitchFamily="49" charset="-122"/>
                <a:ea typeface="楷体" panose="02010609060101010101" pitchFamily="49" charset="-122"/>
              </a:rPr>
              <a:t>语句引入非类库中有包名的类</a:t>
            </a:r>
            <a:r>
              <a:rPr lang="zh-CN" altLang="en-US" sz="2800" dirty="0" smtClean="0">
                <a:solidFill>
                  <a:srgbClr val="000000"/>
                </a:solidFill>
                <a:latin typeface="楷体" panose="02010609060101010101" pitchFamily="49" charset="-122"/>
                <a:ea typeface="楷体" panose="02010609060101010101" pitchFamily="49" charset="-122"/>
              </a:rPr>
              <a:t>，引入语句如</a:t>
            </a:r>
            <a:r>
              <a:rPr lang="zh-CN" altLang="en-US" sz="2800" dirty="0">
                <a:solidFill>
                  <a:srgbClr val="000000"/>
                </a:solidFill>
                <a:latin typeface="楷体" panose="02010609060101010101" pitchFamily="49" charset="-122"/>
                <a:ea typeface="楷体" panose="02010609060101010101" pitchFamily="49" charset="-122"/>
              </a:rPr>
              <a:t>：</a:t>
            </a:r>
          </a:p>
          <a:p>
            <a:pPr indent="457200">
              <a:lnSpc>
                <a:spcPct val="120000"/>
              </a:lnSpc>
            </a:pPr>
            <a:r>
              <a:rPr lang="en-US" altLang="zh-CN" sz="2800" dirty="0" smtClean="0">
                <a:solidFill>
                  <a:srgbClr val="000000"/>
                </a:solidFill>
                <a:latin typeface="楷体" panose="02010609060101010101" pitchFamily="49" charset="-122"/>
                <a:ea typeface="楷体" panose="02010609060101010101" pitchFamily="49" charset="-122"/>
              </a:rPr>
              <a:t>		import  </a:t>
            </a:r>
            <a:r>
              <a:rPr lang="en-US" altLang="zh-CN" sz="2800" dirty="0" err="1">
                <a:solidFill>
                  <a:srgbClr val="000000"/>
                </a:solidFill>
                <a:latin typeface="楷体" panose="02010609060101010101" pitchFamily="49" charset="-122"/>
                <a:ea typeface="楷体" panose="02010609060101010101" pitchFamily="49" charset="-122"/>
              </a:rPr>
              <a:t>tom.jiafei</a:t>
            </a:r>
            <a:r>
              <a:rPr lang="en-US" altLang="zh-CN" sz="2800" dirty="0" smtClean="0">
                <a:solidFill>
                  <a:srgbClr val="000000"/>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xmlns="" val="6094872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a:t>
            </a:r>
            <a:r>
              <a:rPr lang="zh-CN" altLang="en-US" dirty="0" smtClean="0"/>
              <a:t>包</a:t>
            </a:r>
            <a:endParaRPr lang="zh-CN" altLang="en-US" dirty="0"/>
          </a:p>
        </p:txBody>
      </p:sp>
      <p:sp>
        <p:nvSpPr>
          <p:cNvPr id="3" name="矩形 2"/>
          <p:cNvSpPr/>
          <p:nvPr/>
        </p:nvSpPr>
        <p:spPr>
          <a:xfrm>
            <a:off x="289376" y="1452826"/>
            <a:ext cx="8354013" cy="523220"/>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4</a:t>
            </a: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import</a:t>
            </a:r>
            <a:r>
              <a:rPr lang="zh-CN" altLang="en-US" sz="2800" dirty="0" smtClean="0">
                <a:latin typeface="楷体" panose="02010609060101010101" pitchFamily="49" charset="-122"/>
                <a:ea typeface="楷体" panose="02010609060101010101" pitchFamily="49" charset="-122"/>
              </a:rPr>
              <a:t>语句</a:t>
            </a:r>
            <a:endParaRPr lang="en-US" altLang="zh-CN" sz="2800" dirty="0">
              <a:latin typeface="楷体" panose="02010609060101010101" pitchFamily="49" charset="-122"/>
              <a:ea typeface="楷体" panose="02010609060101010101" pitchFamily="49" charset="-122"/>
            </a:endParaRPr>
          </a:p>
        </p:txBody>
      </p:sp>
      <p:sp>
        <p:nvSpPr>
          <p:cNvPr id="8" name="矩形 7"/>
          <p:cNvSpPr/>
          <p:nvPr/>
        </p:nvSpPr>
        <p:spPr>
          <a:xfrm>
            <a:off x="289376" y="2075788"/>
            <a:ext cx="5949378" cy="609398"/>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lnSpc>
                <a:spcPct val="120000"/>
              </a:lnSpc>
              <a:buFont typeface="Wingdings" panose="05000000000000000000" pitchFamily="2" charset="2"/>
              <a:buChar char="l"/>
            </a:pPr>
            <a:r>
              <a:rPr lang="zh-CN" altLang="en-US" sz="2800" dirty="0" smtClean="0">
                <a:solidFill>
                  <a:srgbClr val="000000"/>
                </a:solidFill>
                <a:latin typeface="楷体" panose="02010609060101010101" pitchFamily="49" charset="-122"/>
                <a:ea typeface="楷体" panose="02010609060101010101" pitchFamily="49" charset="-122"/>
              </a:rPr>
              <a:t>（</a:t>
            </a:r>
            <a:r>
              <a:rPr lang="en-US" altLang="zh-CN" sz="2800" dirty="0" smtClean="0">
                <a:solidFill>
                  <a:srgbClr val="000000"/>
                </a:solidFill>
                <a:latin typeface="楷体" panose="02010609060101010101" pitchFamily="49" charset="-122"/>
                <a:ea typeface="楷体" panose="02010609060101010101" pitchFamily="49" charset="-122"/>
              </a:rPr>
              <a:t>2</a:t>
            </a:r>
            <a:r>
              <a:rPr lang="zh-CN" altLang="en-US" sz="2800" dirty="0" smtClean="0">
                <a:solidFill>
                  <a:srgbClr val="000000"/>
                </a:solidFill>
                <a:latin typeface="楷体" panose="02010609060101010101" pitchFamily="49" charset="-122"/>
                <a:ea typeface="楷体" panose="02010609060101010101" pitchFamily="49" charset="-122"/>
              </a:rPr>
              <a:t>）引入自定义包中的类</a:t>
            </a:r>
            <a:endParaRPr lang="en-US" altLang="zh-CN" sz="2800" dirty="0" smtClean="0">
              <a:solidFill>
                <a:srgbClr val="000000"/>
              </a:solidFill>
              <a:latin typeface="楷体" panose="02010609060101010101" pitchFamily="49" charset="-122"/>
              <a:ea typeface="楷体" panose="02010609060101010101" pitchFamily="49" charset="-122"/>
            </a:endParaRPr>
          </a:p>
        </p:txBody>
      </p:sp>
      <p:sp>
        <p:nvSpPr>
          <p:cNvPr id="5" name="Rectangle 1"/>
          <p:cNvSpPr>
            <a:spLocks noChangeArrowheads="1"/>
          </p:cNvSpPr>
          <p:nvPr/>
        </p:nvSpPr>
        <p:spPr bwMode="auto">
          <a:xfrm>
            <a:off x="2479675" y="13716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sp>
        <p:nvSpPr>
          <p:cNvPr id="6" name="矩形 5"/>
          <p:cNvSpPr/>
          <p:nvPr/>
        </p:nvSpPr>
        <p:spPr>
          <a:xfrm>
            <a:off x="268751" y="2864213"/>
            <a:ext cx="8395262" cy="540725"/>
          </a:xfrm>
          <a:prstGeom prst="rect">
            <a:avLst/>
          </a:prstGeom>
        </p:spPr>
        <p:txBody>
          <a:bodyPr wrap="square">
            <a:spAutoFit/>
          </a:bodyPr>
          <a:lstStyle/>
          <a:p>
            <a:pPr indent="457200">
              <a:lnSpc>
                <a:spcPct val="120000"/>
              </a:lnSpc>
            </a:pPr>
            <a:r>
              <a:rPr lang="en-US" altLang="zh-CN" sz="2800" dirty="0">
                <a:solidFill>
                  <a:srgbClr val="000000"/>
                </a:solidFill>
                <a:latin typeface="楷体" panose="02010609060101010101" pitchFamily="49" charset="-122"/>
                <a:ea typeface="楷体" panose="02010609060101010101" pitchFamily="49" charset="-122"/>
              </a:rPr>
              <a:t>	</a:t>
            </a:r>
          </a:p>
        </p:txBody>
      </p:sp>
      <p:sp>
        <p:nvSpPr>
          <p:cNvPr id="7" name="矩形 6"/>
          <p:cNvSpPr/>
          <p:nvPr/>
        </p:nvSpPr>
        <p:spPr>
          <a:xfrm>
            <a:off x="416688" y="2753729"/>
            <a:ext cx="8356921" cy="3637919"/>
          </a:xfrm>
          <a:prstGeom prst="rect">
            <a:avLst/>
          </a:prstGeom>
        </p:spPr>
        <p:txBody>
          <a:bodyPr wrap="square">
            <a:spAutoFit/>
          </a:bodyPr>
          <a:lstStyle/>
          <a:p>
            <a:pPr>
              <a:lnSpc>
                <a:spcPct val="120000"/>
              </a:lnSpc>
            </a:pPr>
            <a:r>
              <a:rPr lang="zh-CN" altLang="en-US" sz="2400" dirty="0" smtClean="0">
                <a:solidFill>
                  <a:srgbClr val="000000"/>
                </a:solidFill>
                <a:latin typeface="楷体" panose="02010609060101010101" pitchFamily="49" charset="-122"/>
                <a:ea typeface="楷体" panose="02010609060101010101" pitchFamily="49" charset="-122"/>
              </a:rPr>
              <a:t>文件存放原则：</a:t>
            </a:r>
            <a:endParaRPr lang="en-US" altLang="zh-CN" sz="2400" dirty="0" smtClean="0">
              <a:solidFill>
                <a:srgbClr val="000000"/>
              </a:solidFill>
              <a:latin typeface="楷体" panose="02010609060101010101" pitchFamily="49" charset="-122"/>
              <a:ea typeface="楷体" panose="02010609060101010101" pitchFamily="49" charset="-122"/>
            </a:endParaRPr>
          </a:p>
          <a:p>
            <a:pPr marL="457200" indent="-457200">
              <a:lnSpc>
                <a:spcPct val="120000"/>
              </a:lnSpc>
              <a:buFont typeface="Wingdings" panose="05000000000000000000" pitchFamily="2" charset="2"/>
              <a:buChar char="ü"/>
            </a:pPr>
            <a:r>
              <a:rPr lang="zh-CN" altLang="en-US" sz="2400" dirty="0">
                <a:solidFill>
                  <a:srgbClr val="000000"/>
                </a:solidFill>
                <a:latin typeface="楷体" panose="02010609060101010101" pitchFamily="49" charset="-122"/>
                <a:ea typeface="楷体" panose="02010609060101010101" pitchFamily="49" charset="-122"/>
              </a:rPr>
              <a:t>如果源文件有包名，</a:t>
            </a:r>
            <a:r>
              <a:rPr lang="zh-CN" altLang="en-US" sz="2400" b="1" dirty="0">
                <a:solidFill>
                  <a:srgbClr val="000000"/>
                </a:solidFill>
                <a:latin typeface="楷体" panose="02010609060101010101" pitchFamily="49" charset="-122"/>
                <a:ea typeface="楷体" panose="02010609060101010101" pitchFamily="49" charset="-122"/>
              </a:rPr>
              <a:t>包名路径左对齐</a:t>
            </a:r>
            <a:r>
              <a:rPr lang="zh-CN" altLang="en-US" sz="2400" dirty="0" smtClean="0">
                <a:solidFill>
                  <a:srgbClr val="000000"/>
                </a:solidFill>
                <a:latin typeface="楷体" panose="02010609060101010101" pitchFamily="49" charset="-122"/>
                <a:ea typeface="楷体" panose="02010609060101010101" pitchFamily="49" charset="-122"/>
              </a:rPr>
              <a:t>。即源文件</a:t>
            </a:r>
            <a:r>
              <a:rPr lang="zh-CN" altLang="en-US" sz="2400" dirty="0">
                <a:solidFill>
                  <a:srgbClr val="000000"/>
                </a:solidFill>
                <a:latin typeface="楷体" panose="02010609060101010101" pitchFamily="49" charset="-122"/>
                <a:ea typeface="楷体" panose="02010609060101010101" pitchFamily="49" charset="-122"/>
              </a:rPr>
              <a:t>中的包名所对应的路径</a:t>
            </a:r>
            <a:r>
              <a:rPr lang="zh-CN" altLang="en-US" sz="2400" dirty="0" smtClean="0">
                <a:solidFill>
                  <a:srgbClr val="000000"/>
                </a:solidFill>
                <a:latin typeface="楷体" panose="02010609060101010101" pitchFamily="49" charset="-122"/>
                <a:ea typeface="楷体" panose="02010609060101010101" pitchFamily="49" charset="-122"/>
              </a:rPr>
              <a:t>和</a:t>
            </a:r>
            <a:r>
              <a:rPr lang="en-US" altLang="zh-CN" sz="2400" dirty="0" smtClean="0">
                <a:solidFill>
                  <a:srgbClr val="000000"/>
                </a:solidFill>
                <a:latin typeface="楷体" panose="02010609060101010101" pitchFamily="49" charset="-122"/>
                <a:ea typeface="楷体" panose="02010609060101010101" pitchFamily="49" charset="-122"/>
              </a:rPr>
              <a:t>import</a:t>
            </a:r>
            <a:r>
              <a:rPr lang="zh-CN" altLang="en-US" sz="2400" dirty="0" smtClean="0">
                <a:solidFill>
                  <a:srgbClr val="000000"/>
                </a:solidFill>
                <a:latin typeface="楷体" panose="02010609060101010101" pitchFamily="49" charset="-122"/>
                <a:ea typeface="楷体" panose="02010609060101010101" pitchFamily="49" charset="-122"/>
              </a:rPr>
              <a:t>引入的类</a:t>
            </a:r>
            <a:r>
              <a:rPr lang="zh-CN" altLang="en-US" sz="2400" dirty="0">
                <a:solidFill>
                  <a:srgbClr val="000000"/>
                </a:solidFill>
                <a:latin typeface="楷体" panose="02010609060101010101" pitchFamily="49" charset="-122"/>
                <a:ea typeface="楷体" panose="02010609060101010101" pitchFamily="49" charset="-122"/>
              </a:rPr>
              <a:t>的包名所对应的路径的父目录相同</a:t>
            </a:r>
            <a:r>
              <a:rPr lang="zh-CN" altLang="en-US" sz="2400" dirty="0" smtClean="0">
                <a:solidFill>
                  <a:srgbClr val="000000"/>
                </a:solidFill>
                <a:latin typeface="楷体" panose="02010609060101010101" pitchFamily="49" charset="-122"/>
                <a:ea typeface="楷体" panose="02010609060101010101" pitchFamily="49" charset="-122"/>
              </a:rPr>
              <a:t>。</a:t>
            </a:r>
            <a:endParaRPr lang="en-US" altLang="zh-CN" sz="2400" dirty="0" smtClean="0">
              <a:solidFill>
                <a:srgbClr val="000000"/>
              </a:solidFill>
              <a:latin typeface="楷体" panose="02010609060101010101" pitchFamily="49" charset="-122"/>
              <a:ea typeface="楷体" panose="02010609060101010101" pitchFamily="49" charset="-122"/>
            </a:endParaRPr>
          </a:p>
          <a:p>
            <a:pPr marL="457200" indent="-457200">
              <a:lnSpc>
                <a:spcPct val="120000"/>
              </a:lnSpc>
              <a:buFont typeface="Wingdings" panose="05000000000000000000" pitchFamily="2" charset="2"/>
              <a:buChar char="ü"/>
            </a:pPr>
            <a:r>
              <a:rPr lang="zh-CN" altLang="en-US" sz="2400" dirty="0" smtClean="0">
                <a:solidFill>
                  <a:srgbClr val="000000"/>
                </a:solidFill>
                <a:latin typeface="楷体" panose="02010609060101010101" pitchFamily="49" charset="-122"/>
                <a:ea typeface="楷体" panose="02010609060101010101" pitchFamily="49" charset="-122"/>
              </a:rPr>
              <a:t>如果源文件无包名，</a:t>
            </a:r>
            <a:r>
              <a:rPr lang="zh-CN" altLang="en-US" sz="2400" b="1" dirty="0">
                <a:solidFill>
                  <a:srgbClr val="000000"/>
                </a:solidFill>
                <a:latin typeface="楷体" panose="02010609060101010101" pitchFamily="49" charset="-122"/>
                <a:ea typeface="楷体" panose="02010609060101010101" pitchFamily="49" charset="-122"/>
              </a:rPr>
              <a:t>包名路径和源文件左对齐</a:t>
            </a:r>
            <a:r>
              <a:rPr lang="zh-CN" altLang="en-US" sz="2400" b="1" dirty="0" smtClean="0">
                <a:solidFill>
                  <a:srgbClr val="000000"/>
                </a:solidFill>
                <a:latin typeface="楷体" panose="02010609060101010101" pitchFamily="49" charset="-122"/>
                <a:ea typeface="楷体" panose="02010609060101010101" pitchFamily="49" charset="-122"/>
              </a:rPr>
              <a:t>。</a:t>
            </a:r>
            <a:r>
              <a:rPr lang="zh-CN" altLang="en-US" sz="2400" dirty="0">
                <a:solidFill>
                  <a:srgbClr val="000000"/>
                </a:solidFill>
                <a:latin typeface="楷体" panose="02010609060101010101" pitchFamily="49" charset="-122"/>
                <a:ea typeface="楷体" panose="02010609060101010101" pitchFamily="49" charset="-122"/>
              </a:rPr>
              <a:t>即</a:t>
            </a:r>
            <a:r>
              <a:rPr lang="zh-CN" altLang="en-US" sz="2400" dirty="0" smtClean="0">
                <a:solidFill>
                  <a:srgbClr val="000000"/>
                </a:solidFill>
                <a:latin typeface="楷体" panose="02010609060101010101" pitchFamily="49" charset="-122"/>
                <a:ea typeface="楷体" panose="02010609060101010101" pitchFamily="49" charset="-122"/>
              </a:rPr>
              <a:t>源文件</a:t>
            </a:r>
            <a:r>
              <a:rPr lang="zh-CN" altLang="en-US" sz="2400" dirty="0">
                <a:solidFill>
                  <a:srgbClr val="000000"/>
                </a:solidFill>
                <a:latin typeface="楷体" panose="02010609060101010101" pitchFamily="49" charset="-122"/>
                <a:ea typeface="楷体" panose="02010609060101010101" pitchFamily="49" charset="-122"/>
              </a:rPr>
              <a:t>中</a:t>
            </a:r>
            <a:r>
              <a:rPr lang="en-US" altLang="zh-CN" sz="2400" dirty="0" smtClean="0">
                <a:solidFill>
                  <a:srgbClr val="000000"/>
                </a:solidFill>
                <a:latin typeface="楷体" panose="02010609060101010101" pitchFamily="49" charset="-122"/>
                <a:ea typeface="楷体" panose="02010609060101010101" pitchFamily="49" charset="-122"/>
              </a:rPr>
              <a:t>import</a:t>
            </a:r>
            <a:r>
              <a:rPr lang="zh-CN" altLang="en-US" sz="2400" dirty="0" smtClean="0">
                <a:solidFill>
                  <a:srgbClr val="000000"/>
                </a:solidFill>
                <a:latin typeface="楷体" panose="02010609060101010101" pitchFamily="49" charset="-122"/>
                <a:ea typeface="楷体" panose="02010609060101010101" pitchFamily="49" charset="-122"/>
              </a:rPr>
              <a:t>引入的类</a:t>
            </a:r>
            <a:r>
              <a:rPr lang="zh-CN" altLang="en-US" sz="2400" dirty="0">
                <a:solidFill>
                  <a:srgbClr val="000000"/>
                </a:solidFill>
                <a:latin typeface="楷体" panose="02010609060101010101" pitchFamily="49" charset="-122"/>
                <a:ea typeface="楷体" panose="02010609060101010101" pitchFamily="49" charset="-122"/>
              </a:rPr>
              <a:t>的包名路径的父目录和用户的源文件所在的目录</a:t>
            </a:r>
            <a:r>
              <a:rPr lang="zh-CN" altLang="en-US" sz="2400" dirty="0" smtClean="0">
                <a:solidFill>
                  <a:srgbClr val="000000"/>
                </a:solidFill>
                <a:latin typeface="楷体" panose="02010609060101010101" pitchFamily="49" charset="-122"/>
                <a:ea typeface="楷体" panose="02010609060101010101" pitchFamily="49" charset="-122"/>
              </a:rPr>
              <a:t>相同。</a:t>
            </a:r>
            <a:endParaRPr lang="en-US" altLang="zh-CN" sz="2400" dirty="0">
              <a:solidFill>
                <a:srgbClr val="000000"/>
              </a:solidFill>
              <a:latin typeface="楷体" panose="02010609060101010101" pitchFamily="49" charset="-122"/>
              <a:ea typeface="楷体" panose="02010609060101010101" pitchFamily="49" charset="-122"/>
            </a:endParaRPr>
          </a:p>
          <a:p>
            <a:pPr>
              <a:lnSpc>
                <a:spcPct val="120000"/>
              </a:lnSpc>
            </a:pPr>
            <a:r>
              <a:rPr lang="zh-CN" altLang="en-US" sz="2400" dirty="0" smtClean="0">
                <a:solidFill>
                  <a:srgbClr val="000000"/>
                </a:solidFill>
                <a:latin typeface="楷体" panose="02010609060101010101" pitchFamily="49" charset="-122"/>
                <a:ea typeface="楷体" panose="02010609060101010101" pitchFamily="49" charset="-122"/>
              </a:rPr>
              <a:t>或者通过修改</a:t>
            </a:r>
            <a:r>
              <a:rPr lang="en-US" altLang="zh-CN" sz="2400" dirty="0" err="1" smtClean="0">
                <a:solidFill>
                  <a:srgbClr val="000000"/>
                </a:solidFill>
                <a:latin typeface="楷体" panose="02010609060101010101" pitchFamily="49" charset="-122"/>
                <a:ea typeface="楷体" panose="02010609060101010101" pitchFamily="49" charset="-122"/>
              </a:rPr>
              <a:t>classpath</a:t>
            </a:r>
            <a:r>
              <a:rPr lang="zh-CN" altLang="en-US" sz="2400" dirty="0" smtClean="0">
                <a:solidFill>
                  <a:srgbClr val="000000"/>
                </a:solidFill>
                <a:latin typeface="楷体" panose="02010609060101010101" pitchFamily="49" charset="-122"/>
                <a:ea typeface="楷体" panose="02010609060101010101" pitchFamily="49" charset="-122"/>
              </a:rPr>
              <a:t>的方法，添加包文件的根目录。</a:t>
            </a:r>
            <a:endParaRPr lang="zh-CN" altLang="en-US" sz="2400" dirty="0">
              <a:solidFill>
                <a:srgbClr val="00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38154425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a:t>
            </a:r>
            <a:r>
              <a:rPr lang="zh-CN" altLang="en-US" dirty="0" smtClean="0"/>
              <a:t>包</a:t>
            </a:r>
            <a:endParaRPr lang="zh-CN" altLang="en-US" dirty="0"/>
          </a:p>
        </p:txBody>
      </p:sp>
      <p:sp>
        <p:nvSpPr>
          <p:cNvPr id="3" name="矩形 2"/>
          <p:cNvSpPr/>
          <p:nvPr/>
        </p:nvSpPr>
        <p:spPr>
          <a:xfrm>
            <a:off x="289376" y="1452826"/>
            <a:ext cx="8354013" cy="523220"/>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4</a:t>
            </a: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import</a:t>
            </a:r>
            <a:r>
              <a:rPr lang="zh-CN" altLang="en-US" sz="2800" dirty="0" smtClean="0">
                <a:latin typeface="楷体" panose="02010609060101010101" pitchFamily="49" charset="-122"/>
                <a:ea typeface="楷体" panose="02010609060101010101" pitchFamily="49" charset="-122"/>
              </a:rPr>
              <a:t>语句</a:t>
            </a:r>
            <a:endParaRPr lang="en-US" altLang="zh-CN" sz="2800" dirty="0">
              <a:latin typeface="楷体" panose="02010609060101010101" pitchFamily="49" charset="-122"/>
              <a:ea typeface="楷体" panose="02010609060101010101" pitchFamily="49" charset="-122"/>
            </a:endParaRPr>
          </a:p>
        </p:txBody>
      </p:sp>
      <p:sp>
        <p:nvSpPr>
          <p:cNvPr id="8" name="矩形 7"/>
          <p:cNvSpPr/>
          <p:nvPr/>
        </p:nvSpPr>
        <p:spPr>
          <a:xfrm>
            <a:off x="416688" y="2075788"/>
            <a:ext cx="5949378" cy="609398"/>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lnSpc>
                <a:spcPct val="120000"/>
              </a:lnSpc>
              <a:buFont typeface="Wingdings" panose="05000000000000000000" pitchFamily="2" charset="2"/>
              <a:buChar char="l"/>
            </a:pPr>
            <a:r>
              <a:rPr lang="zh-CN" altLang="en-US" sz="2800" dirty="0" smtClean="0">
                <a:solidFill>
                  <a:srgbClr val="000000"/>
                </a:solidFill>
                <a:latin typeface="楷体" panose="02010609060101010101" pitchFamily="49" charset="-122"/>
                <a:ea typeface="楷体" panose="02010609060101010101" pitchFamily="49" charset="-122"/>
              </a:rPr>
              <a:t>（</a:t>
            </a:r>
            <a:r>
              <a:rPr lang="en-US" altLang="zh-CN" sz="2800" dirty="0" smtClean="0">
                <a:solidFill>
                  <a:srgbClr val="000000"/>
                </a:solidFill>
                <a:latin typeface="楷体" panose="02010609060101010101" pitchFamily="49" charset="-122"/>
                <a:ea typeface="楷体" panose="02010609060101010101" pitchFamily="49" charset="-122"/>
              </a:rPr>
              <a:t>2</a:t>
            </a:r>
            <a:r>
              <a:rPr lang="zh-CN" altLang="en-US" sz="2800" dirty="0" smtClean="0">
                <a:solidFill>
                  <a:srgbClr val="000000"/>
                </a:solidFill>
                <a:latin typeface="楷体" panose="02010609060101010101" pitchFamily="49" charset="-122"/>
                <a:ea typeface="楷体" panose="02010609060101010101" pitchFamily="49" charset="-122"/>
              </a:rPr>
              <a:t>）引入自定义包中的类</a:t>
            </a:r>
            <a:endParaRPr lang="en-US" altLang="zh-CN" sz="2800" dirty="0" smtClean="0">
              <a:solidFill>
                <a:srgbClr val="000000"/>
              </a:solidFill>
              <a:latin typeface="楷体" panose="02010609060101010101" pitchFamily="49" charset="-122"/>
              <a:ea typeface="楷体" panose="02010609060101010101" pitchFamily="49" charset="-122"/>
            </a:endParaRPr>
          </a:p>
        </p:txBody>
      </p:sp>
      <p:sp>
        <p:nvSpPr>
          <p:cNvPr id="5" name="Rectangle 1"/>
          <p:cNvSpPr>
            <a:spLocks noChangeArrowheads="1"/>
          </p:cNvSpPr>
          <p:nvPr/>
        </p:nvSpPr>
        <p:spPr bwMode="auto">
          <a:xfrm>
            <a:off x="2479675" y="13716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sp>
        <p:nvSpPr>
          <p:cNvPr id="9" name="矩形 8"/>
          <p:cNvSpPr/>
          <p:nvPr/>
        </p:nvSpPr>
        <p:spPr>
          <a:xfrm>
            <a:off x="481434" y="2759542"/>
            <a:ext cx="8250577" cy="1200329"/>
          </a:xfrm>
          <a:prstGeom prst="rect">
            <a:avLst/>
          </a:prstGeom>
        </p:spPr>
        <p:txBody>
          <a:bodyPr wrap="square">
            <a:spAutoFit/>
          </a:bodyPr>
          <a:lstStyle/>
          <a:p>
            <a:pPr lvl="0"/>
            <a:r>
              <a:rPr lang="zh-CN" altLang="zh-CN" sz="2400" dirty="0" smtClean="0">
                <a:latin typeface="楷体" panose="02010609060101010101" pitchFamily="49" charset="-122"/>
                <a:ea typeface="楷体" panose="02010609060101010101" pitchFamily="49" charset="-122"/>
                <a:hlinkClick r:id="rId3" action="ppaction://hlinkfile"/>
              </a:rPr>
              <a:t>例子</a:t>
            </a:r>
            <a:r>
              <a:rPr lang="en-US" altLang="zh-CN" sz="2400" dirty="0" smtClean="0">
                <a:latin typeface="楷体" panose="02010609060101010101" pitchFamily="49" charset="-122"/>
                <a:ea typeface="楷体" panose="02010609060101010101" pitchFamily="49" charset="-122"/>
                <a:hlinkClick r:id="rId3" action="ppaction://hlinkfile"/>
              </a:rPr>
              <a:t>13</a:t>
            </a:r>
            <a:r>
              <a:rPr lang="zh-CN" altLang="zh-CN" sz="2400" dirty="0" smtClean="0">
                <a:latin typeface="楷体" panose="02010609060101010101" pitchFamily="49" charset="-122"/>
                <a:ea typeface="楷体" panose="02010609060101010101" pitchFamily="49" charset="-122"/>
              </a:rPr>
              <a:t>中的</a:t>
            </a:r>
            <a:r>
              <a:rPr lang="en-US" altLang="zh-CN" sz="2400" dirty="0" smtClean="0">
                <a:latin typeface="楷体" panose="02010609060101010101" pitchFamily="49" charset="-122"/>
                <a:ea typeface="楷体" panose="02010609060101010101" pitchFamily="49" charset="-122"/>
              </a:rPr>
              <a:t>Triangle.java</a:t>
            </a:r>
            <a:r>
              <a:rPr lang="zh-CN" altLang="zh-CN" sz="2400" dirty="0" smtClean="0">
                <a:latin typeface="楷体" panose="02010609060101010101" pitchFamily="49" charset="-122"/>
                <a:ea typeface="楷体" panose="02010609060101010101" pitchFamily="49" charset="-122"/>
              </a:rPr>
              <a:t>含有一个包名是</a:t>
            </a:r>
            <a:r>
              <a:rPr lang="en-US" altLang="zh-CN" sz="2400" dirty="0" err="1" smtClean="0">
                <a:latin typeface="楷体" panose="02010609060101010101" pitchFamily="49" charset="-122"/>
                <a:ea typeface="楷体" panose="02010609060101010101" pitchFamily="49" charset="-122"/>
              </a:rPr>
              <a:t>tom.jiafei</a:t>
            </a:r>
            <a:r>
              <a:rPr lang="zh-CN" altLang="zh-CN" sz="2400" dirty="0" smtClean="0">
                <a:latin typeface="楷体" panose="02010609060101010101" pitchFamily="49" charset="-122"/>
                <a:ea typeface="楷体" panose="02010609060101010101" pitchFamily="49" charset="-122"/>
              </a:rPr>
              <a:t>的</a:t>
            </a:r>
            <a:r>
              <a:rPr lang="en-US" altLang="zh-CN" sz="2400" dirty="0" smtClean="0">
                <a:latin typeface="楷体" panose="02010609060101010101" pitchFamily="49" charset="-122"/>
                <a:ea typeface="楷体" panose="02010609060101010101" pitchFamily="49" charset="-122"/>
              </a:rPr>
              <a:t>Triangle</a:t>
            </a:r>
            <a:r>
              <a:rPr lang="zh-CN" altLang="zh-CN" sz="2400" dirty="0" smtClean="0">
                <a:latin typeface="楷体" panose="02010609060101010101" pitchFamily="49" charset="-122"/>
                <a:ea typeface="楷体" panose="02010609060101010101" pitchFamily="49" charset="-122"/>
              </a:rPr>
              <a:t>类，该类可以创建“三角形”对象。一个需要三角形的用户，可以使用</a:t>
            </a:r>
            <a:r>
              <a:rPr lang="en-US" altLang="zh-CN" sz="2400" dirty="0" smtClean="0">
                <a:latin typeface="楷体" panose="02010609060101010101" pitchFamily="49" charset="-122"/>
                <a:ea typeface="楷体" panose="02010609060101010101" pitchFamily="49" charset="-122"/>
              </a:rPr>
              <a:t>import</a:t>
            </a:r>
            <a:r>
              <a:rPr lang="zh-CN" altLang="zh-CN" sz="2400" dirty="0" smtClean="0">
                <a:latin typeface="楷体" panose="02010609060101010101" pitchFamily="49" charset="-122"/>
                <a:ea typeface="楷体" panose="02010609060101010101" pitchFamily="49" charset="-122"/>
              </a:rPr>
              <a:t>语句引入</a:t>
            </a:r>
            <a:r>
              <a:rPr lang="en-US" altLang="zh-CN" sz="2400" dirty="0" smtClean="0">
                <a:latin typeface="楷体" panose="02010609060101010101" pitchFamily="49" charset="-122"/>
                <a:ea typeface="楷体" panose="02010609060101010101" pitchFamily="49" charset="-122"/>
              </a:rPr>
              <a:t>Triangle</a:t>
            </a:r>
            <a:r>
              <a:rPr lang="zh-CN" altLang="zh-CN" sz="2400" dirty="0" smtClean="0">
                <a:latin typeface="楷体" panose="02010609060101010101" pitchFamily="49" charset="-122"/>
                <a:ea typeface="楷体" panose="02010609060101010101" pitchFamily="49" charset="-122"/>
              </a:rPr>
              <a:t>类</a:t>
            </a:r>
            <a:r>
              <a:rPr lang="zh-CN" altLang="en-US" sz="2400" dirty="0" smtClean="0">
                <a:latin typeface="楷体" panose="02010609060101010101" pitchFamily="49" charset="-122"/>
                <a:ea typeface="楷体" panose="02010609060101010101" pitchFamily="49" charset="-122"/>
              </a:rPr>
              <a:t>。</a:t>
            </a:r>
            <a:endParaRPr lang="zh-CN" altLang="en-US" sz="2400" dirty="0">
              <a:latin typeface="楷体" panose="02010609060101010101" pitchFamily="49" charset="-122"/>
              <a:ea typeface="楷体" panose="02010609060101010101" pitchFamily="49" charset="-122"/>
            </a:endParaRPr>
          </a:p>
        </p:txBody>
      </p:sp>
      <p:sp>
        <p:nvSpPr>
          <p:cNvPr id="2" name="矩形 1"/>
          <p:cNvSpPr/>
          <p:nvPr/>
        </p:nvSpPr>
        <p:spPr>
          <a:xfrm>
            <a:off x="481434" y="4131404"/>
            <a:ext cx="8356921" cy="830997"/>
          </a:xfrm>
          <a:prstGeom prst="rect">
            <a:avLst/>
          </a:prstGeom>
        </p:spPr>
        <p:txBody>
          <a:bodyPr wrap="square">
            <a:spAutoFit/>
          </a:bodyPr>
          <a:lstStyle/>
          <a:p>
            <a:r>
              <a:rPr lang="zh-CN" altLang="zh-CN" sz="2400" dirty="0">
                <a:latin typeface="楷体" panose="02010609060101010101" pitchFamily="49" charset="-122"/>
                <a:ea typeface="楷体" panose="02010609060101010101" pitchFamily="49" charset="-122"/>
                <a:hlinkClick r:id="rId4" action="ppaction://hlinkfile"/>
              </a:rPr>
              <a:t>例子</a:t>
            </a:r>
            <a:r>
              <a:rPr lang="en-US" altLang="zh-CN" sz="2400" dirty="0">
                <a:latin typeface="楷体" panose="02010609060101010101" pitchFamily="49" charset="-122"/>
                <a:ea typeface="楷体" panose="02010609060101010101" pitchFamily="49" charset="-122"/>
                <a:hlinkClick r:id="rId4" action="ppaction://hlinkfile"/>
              </a:rPr>
              <a:t>14</a:t>
            </a:r>
            <a:r>
              <a:rPr lang="zh-CN" altLang="zh-CN" sz="2400" dirty="0">
                <a:latin typeface="楷体" panose="02010609060101010101" pitchFamily="49" charset="-122"/>
                <a:ea typeface="楷体" panose="02010609060101010101" pitchFamily="49" charset="-122"/>
              </a:rPr>
              <a:t>中的</a:t>
            </a:r>
            <a:r>
              <a:rPr lang="en-US" altLang="zh-CN" sz="2400" dirty="0">
                <a:latin typeface="楷体" panose="02010609060101010101" pitchFamily="49" charset="-122"/>
                <a:ea typeface="楷体" panose="02010609060101010101" pitchFamily="49" charset="-122"/>
              </a:rPr>
              <a:t>Example4_14.java</a:t>
            </a:r>
            <a:r>
              <a:rPr lang="zh-CN" altLang="zh-CN" sz="2400" dirty="0">
                <a:latin typeface="楷体" panose="02010609060101010101" pitchFamily="49" charset="-122"/>
                <a:ea typeface="楷体" panose="02010609060101010101" pitchFamily="49" charset="-122"/>
              </a:rPr>
              <a:t>中的主</a:t>
            </a:r>
            <a:r>
              <a:rPr lang="zh-CN" altLang="zh-CN" sz="2400" dirty="0" smtClean="0">
                <a:latin typeface="楷体" panose="02010609060101010101" pitchFamily="49" charset="-122"/>
                <a:ea typeface="楷体" panose="02010609060101010101" pitchFamily="49" charset="-122"/>
              </a:rPr>
              <a:t>类</a:t>
            </a:r>
            <a:r>
              <a:rPr lang="zh-CN" altLang="en-US" sz="2400" dirty="0">
                <a:latin typeface="楷体" panose="02010609060101010101" pitchFamily="49" charset="-122"/>
                <a:ea typeface="楷体" panose="02010609060101010101" pitchFamily="49" charset="-122"/>
              </a:rPr>
              <a:t>，</a:t>
            </a:r>
            <a:r>
              <a:rPr lang="zh-CN" altLang="zh-CN" sz="2400" dirty="0" smtClean="0">
                <a:latin typeface="楷体" panose="02010609060101010101" pitchFamily="49" charset="-122"/>
                <a:ea typeface="楷体" panose="02010609060101010101" pitchFamily="49" charset="-122"/>
              </a:rPr>
              <a:t>使用</a:t>
            </a:r>
            <a:r>
              <a:rPr lang="en-US" altLang="zh-CN" sz="2400" dirty="0">
                <a:latin typeface="楷体" panose="02010609060101010101" pitchFamily="49" charset="-122"/>
                <a:ea typeface="楷体" panose="02010609060101010101" pitchFamily="49" charset="-122"/>
              </a:rPr>
              <a:t>import</a:t>
            </a:r>
            <a:r>
              <a:rPr lang="zh-CN" altLang="zh-CN" sz="2400" dirty="0">
                <a:latin typeface="楷体" panose="02010609060101010101" pitchFamily="49" charset="-122"/>
                <a:ea typeface="楷体" panose="02010609060101010101" pitchFamily="49" charset="-122"/>
              </a:rPr>
              <a:t>语句</a:t>
            </a:r>
            <a:r>
              <a:rPr lang="zh-CN" altLang="zh-CN" sz="2400" dirty="0" smtClean="0">
                <a:latin typeface="楷体" panose="02010609060101010101" pitchFamily="49" charset="-122"/>
                <a:ea typeface="楷体" panose="02010609060101010101" pitchFamily="49" charset="-122"/>
              </a:rPr>
              <a:t>引</a:t>
            </a:r>
            <a:r>
              <a:rPr lang="en-US" altLang="zh-CN" sz="2400" dirty="0" err="1">
                <a:latin typeface="楷体" panose="02010609060101010101" pitchFamily="49" charset="-122"/>
                <a:ea typeface="楷体" panose="02010609060101010101" pitchFamily="49" charset="-122"/>
              </a:rPr>
              <a:t>tom.jiafei</a:t>
            </a:r>
            <a:r>
              <a:rPr lang="zh-CN" altLang="zh-CN" sz="2400" dirty="0" smtClean="0">
                <a:latin typeface="楷体" panose="02010609060101010101" pitchFamily="49" charset="-122"/>
                <a:ea typeface="楷体" panose="02010609060101010101" pitchFamily="49" charset="-122"/>
              </a:rPr>
              <a:t>包中</a:t>
            </a:r>
            <a:r>
              <a:rPr lang="zh-CN" altLang="zh-CN" sz="2400" dirty="0">
                <a:latin typeface="楷体" panose="02010609060101010101" pitchFamily="49" charset="-122"/>
                <a:ea typeface="楷体" panose="02010609060101010101" pitchFamily="49" charset="-122"/>
              </a:rPr>
              <a:t>的</a:t>
            </a:r>
            <a:r>
              <a:rPr lang="en-US" altLang="zh-CN" sz="2400" dirty="0">
                <a:latin typeface="楷体" panose="02010609060101010101" pitchFamily="49" charset="-122"/>
                <a:ea typeface="楷体" panose="02010609060101010101" pitchFamily="49" charset="-122"/>
              </a:rPr>
              <a:t>Triangle</a:t>
            </a:r>
            <a:r>
              <a:rPr lang="zh-CN" altLang="zh-CN" sz="2400" dirty="0">
                <a:latin typeface="楷体" panose="02010609060101010101" pitchFamily="49" charset="-122"/>
                <a:ea typeface="楷体" panose="02010609060101010101" pitchFamily="49" charset="-122"/>
              </a:rPr>
              <a:t>类</a:t>
            </a:r>
            <a:r>
              <a:rPr lang="zh-CN" altLang="en-US" sz="2400" dirty="0" smtClean="0">
                <a:latin typeface="楷体" panose="02010609060101010101" pitchFamily="49" charset="-122"/>
                <a:ea typeface="楷体" panose="02010609060101010101" pitchFamily="49" charset="-122"/>
              </a:rPr>
              <a:t>。</a:t>
            </a:r>
            <a:endParaRPr lang="zh-CN" altLang="en-US" sz="2400" dirty="0">
              <a:latin typeface="楷体" panose="02010609060101010101" pitchFamily="49" charset="-122"/>
              <a:ea typeface="楷体" panose="02010609060101010101" pitchFamily="49" charset="-122"/>
            </a:endParaRPr>
          </a:p>
        </p:txBody>
      </p:sp>
      <p:sp>
        <p:nvSpPr>
          <p:cNvPr id="10" name="矩形 9"/>
          <p:cNvSpPr/>
          <p:nvPr/>
        </p:nvSpPr>
        <p:spPr>
          <a:xfrm>
            <a:off x="481434" y="5279226"/>
            <a:ext cx="8356921" cy="830997"/>
          </a:xfrm>
          <a:prstGeom prst="rect">
            <a:avLst/>
          </a:prstGeom>
        </p:spPr>
        <p:txBody>
          <a:bodyPr wrap="square">
            <a:spAutoFit/>
          </a:bodyPr>
          <a:lstStyle/>
          <a:p>
            <a:r>
              <a:rPr lang="zh-CN" altLang="en-US" sz="2400" dirty="0" smtClean="0">
                <a:latin typeface="楷体" panose="02010609060101010101" pitchFamily="49" charset="-122"/>
                <a:ea typeface="楷体" panose="02010609060101010101" pitchFamily="49" charset="-122"/>
              </a:rPr>
              <a:t>将</a:t>
            </a:r>
            <a:r>
              <a:rPr lang="en-US" altLang="zh-CN" sz="2400" dirty="0" smtClean="0">
                <a:latin typeface="楷体" panose="02010609060101010101" pitchFamily="49" charset="-122"/>
                <a:ea typeface="楷体" panose="02010609060101010101" pitchFamily="49" charset="-122"/>
              </a:rPr>
              <a:t>tom</a:t>
            </a:r>
            <a:r>
              <a:rPr lang="zh-CN" altLang="en-US" sz="2400" dirty="0" smtClean="0">
                <a:latin typeface="楷体" panose="02010609060101010101" pitchFamily="49" charset="-122"/>
                <a:ea typeface="楷体" panose="02010609060101010101" pitchFamily="49" charset="-122"/>
              </a:rPr>
              <a:t>文件夹存放在</a:t>
            </a:r>
            <a:r>
              <a:rPr lang="en-US" altLang="zh-CN" sz="2400" dirty="0" smtClean="0">
                <a:latin typeface="楷体" panose="02010609060101010101" pitchFamily="49" charset="-122"/>
                <a:ea typeface="楷体" panose="02010609060101010101" pitchFamily="49" charset="-122"/>
              </a:rPr>
              <a:t>Example5_14</a:t>
            </a:r>
            <a:r>
              <a:rPr lang="zh-CN" altLang="en-US" sz="2400" dirty="0" smtClean="0">
                <a:latin typeface="楷体" panose="02010609060101010101" pitchFamily="49" charset="-122"/>
                <a:ea typeface="楷体" panose="02010609060101010101" pitchFamily="49" charset="-122"/>
              </a:rPr>
              <a:t>的文件目录下即可，</a:t>
            </a:r>
            <a:r>
              <a:rPr lang="zh-CN" altLang="en-US" sz="2400" b="1" dirty="0">
                <a:solidFill>
                  <a:srgbClr val="000000"/>
                </a:solidFill>
                <a:latin typeface="楷体" panose="02010609060101010101" pitchFamily="49" charset="-122"/>
                <a:ea typeface="楷体" panose="02010609060101010101" pitchFamily="49" charset="-122"/>
              </a:rPr>
              <a:t>包名路径和源文件</a:t>
            </a:r>
            <a:r>
              <a:rPr lang="zh-CN" altLang="en-US" sz="2400" b="1" dirty="0" smtClean="0">
                <a:solidFill>
                  <a:srgbClr val="000000"/>
                </a:solidFill>
                <a:latin typeface="楷体" panose="02010609060101010101" pitchFamily="49" charset="-122"/>
                <a:ea typeface="楷体" panose="02010609060101010101" pitchFamily="49" charset="-122"/>
              </a:rPr>
              <a:t>左对齐。</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9326220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zh-CN" altLang="en-US" dirty="0" smtClean="0"/>
              <a:t>课程要求</a:t>
            </a:r>
            <a:endParaRPr lang="zh-CN" altLang="en-US" dirty="0"/>
          </a:p>
        </p:txBody>
      </p:sp>
      <p:sp>
        <p:nvSpPr>
          <p:cNvPr id="5" name="矩形 4"/>
          <p:cNvSpPr/>
          <p:nvPr/>
        </p:nvSpPr>
        <p:spPr>
          <a:xfrm>
            <a:off x="389610" y="1878884"/>
            <a:ext cx="8372426" cy="2985433"/>
          </a:xfrm>
          <a:prstGeom prst="rect">
            <a:avLst/>
          </a:prstGeom>
        </p:spPr>
        <p:txBody>
          <a:bodyPr wrap="square">
            <a:spAutoFit/>
          </a:bodyPr>
          <a:lstStyle/>
          <a:p>
            <a:pPr marL="342900" indent="-342900">
              <a:spcBef>
                <a:spcPts val="1200"/>
              </a:spcBef>
              <a:buFont typeface="Wingdings" panose="05000000000000000000" pitchFamily="2" charset="2"/>
              <a:buChar char="Ø"/>
            </a:pPr>
            <a:r>
              <a:rPr lang="en-US" altLang="zh-CN" sz="2800" dirty="0">
                <a:latin typeface="楷体" panose="02010609060101010101" pitchFamily="49" charset="-122"/>
                <a:ea typeface="楷体" panose="02010609060101010101" pitchFamily="49" charset="-122"/>
              </a:rPr>
              <a:t>1</a:t>
            </a:r>
            <a:r>
              <a:rPr lang="zh-CN" altLang="en-US" sz="2800" dirty="0" smtClean="0">
                <a:latin typeface="楷体" panose="02010609060101010101" pitchFamily="49" charset="-122"/>
                <a:ea typeface="楷体" panose="02010609060101010101" pitchFamily="49" charset="-122"/>
              </a:rPr>
              <a:t>、掌握包的编写方法，包的编译和运行方法；学会调用系统的包和自己编写的包；</a:t>
            </a:r>
            <a:endParaRPr lang="en-US" altLang="zh-CN" sz="2800" dirty="0">
              <a:latin typeface="楷体" panose="02010609060101010101" pitchFamily="49" charset="-122"/>
              <a:ea typeface="楷体" panose="02010609060101010101" pitchFamily="49" charset="-122"/>
            </a:endParaRPr>
          </a:p>
          <a:p>
            <a:pPr marL="342900" indent="-342900">
              <a:spcBef>
                <a:spcPts val="1200"/>
              </a:spcBef>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2</a:t>
            </a:r>
            <a:r>
              <a:rPr lang="zh-CN" altLang="en-US" sz="2800" dirty="0" smtClean="0">
                <a:latin typeface="楷体" panose="02010609060101010101" pitchFamily="49" charset="-122"/>
                <a:ea typeface="楷体" panose="02010609060101010101" pitchFamily="49" charset="-122"/>
              </a:rPr>
              <a:t>、掌握私有、友好、保护、共有的访问权限和使用要求，掌握</a:t>
            </a:r>
            <a:r>
              <a:rPr lang="en-US" altLang="zh-CN" sz="2800" dirty="0" smtClean="0">
                <a:latin typeface="楷体" panose="02010609060101010101" pitchFamily="49" charset="-122"/>
                <a:ea typeface="楷体" panose="02010609060101010101" pitchFamily="49" charset="-122"/>
              </a:rPr>
              <a:t>public</a:t>
            </a:r>
            <a:r>
              <a:rPr lang="zh-CN" altLang="en-US" sz="2800" dirty="0" smtClean="0">
                <a:latin typeface="楷体" panose="02010609060101010101" pitchFamily="49" charset="-122"/>
                <a:ea typeface="楷体" panose="02010609060101010101" pitchFamily="49" charset="-122"/>
              </a:rPr>
              <a:t>类和友好类的使用要求；</a:t>
            </a:r>
            <a:endParaRPr lang="en-US" altLang="zh-CN" sz="2800" dirty="0" smtClean="0">
              <a:latin typeface="楷体" panose="02010609060101010101" pitchFamily="49" charset="-122"/>
              <a:ea typeface="楷体" panose="02010609060101010101" pitchFamily="49" charset="-122"/>
            </a:endParaRPr>
          </a:p>
          <a:p>
            <a:pPr marL="342900" indent="-342900">
              <a:spcBef>
                <a:spcPts val="1200"/>
              </a:spcBef>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3</a:t>
            </a:r>
            <a:r>
              <a:rPr lang="zh-CN" altLang="en-US" sz="2800" dirty="0" smtClean="0">
                <a:latin typeface="楷体" panose="02010609060101010101" pitchFamily="49" charset="-122"/>
                <a:ea typeface="楷体" panose="02010609060101010101" pitchFamily="49" charset="-122"/>
              </a:rPr>
              <a:t>、了解基本类型的类封装，了解基本类型的封装类中的常用方法。</a:t>
            </a:r>
            <a:endParaRPr lang="en-US" altLang="zh-CN" sz="28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10568667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a:t>
            </a:r>
            <a:r>
              <a:rPr lang="zh-CN" altLang="en-US" dirty="0" smtClean="0"/>
              <a:t>包</a:t>
            </a:r>
            <a:endParaRPr lang="zh-CN" altLang="en-US" dirty="0"/>
          </a:p>
        </p:txBody>
      </p:sp>
      <p:sp>
        <p:nvSpPr>
          <p:cNvPr id="3" name="矩形 2"/>
          <p:cNvSpPr/>
          <p:nvPr/>
        </p:nvSpPr>
        <p:spPr>
          <a:xfrm>
            <a:off x="289376" y="1452826"/>
            <a:ext cx="8354013" cy="523220"/>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4</a:t>
            </a: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import</a:t>
            </a:r>
            <a:r>
              <a:rPr lang="zh-CN" altLang="en-US" sz="2800" dirty="0" smtClean="0">
                <a:latin typeface="楷体" panose="02010609060101010101" pitchFamily="49" charset="-122"/>
                <a:ea typeface="楷体" panose="02010609060101010101" pitchFamily="49" charset="-122"/>
              </a:rPr>
              <a:t>语句</a:t>
            </a:r>
            <a:endParaRPr lang="en-US" altLang="zh-CN" sz="2800" dirty="0">
              <a:latin typeface="楷体" panose="02010609060101010101" pitchFamily="49" charset="-122"/>
              <a:ea typeface="楷体" panose="02010609060101010101" pitchFamily="49" charset="-122"/>
            </a:endParaRPr>
          </a:p>
        </p:txBody>
      </p:sp>
      <p:sp>
        <p:nvSpPr>
          <p:cNvPr id="8" name="矩形 7"/>
          <p:cNvSpPr/>
          <p:nvPr/>
        </p:nvSpPr>
        <p:spPr>
          <a:xfrm>
            <a:off x="416688" y="2075788"/>
            <a:ext cx="5949378" cy="609398"/>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lnSpc>
                <a:spcPct val="120000"/>
              </a:lnSpc>
              <a:buFont typeface="Wingdings" panose="05000000000000000000" pitchFamily="2" charset="2"/>
              <a:buChar char="l"/>
            </a:pPr>
            <a:r>
              <a:rPr lang="zh-CN" altLang="en-US" sz="2800" dirty="0" smtClean="0">
                <a:solidFill>
                  <a:srgbClr val="000000"/>
                </a:solidFill>
                <a:latin typeface="楷体" panose="02010609060101010101" pitchFamily="49" charset="-122"/>
                <a:ea typeface="楷体" panose="02010609060101010101" pitchFamily="49" charset="-122"/>
              </a:rPr>
              <a:t>（</a:t>
            </a:r>
            <a:r>
              <a:rPr lang="en-US" altLang="zh-CN" sz="2800" dirty="0" smtClean="0">
                <a:solidFill>
                  <a:srgbClr val="000000"/>
                </a:solidFill>
                <a:latin typeface="楷体" panose="02010609060101010101" pitchFamily="49" charset="-122"/>
                <a:ea typeface="楷体" panose="02010609060101010101" pitchFamily="49" charset="-122"/>
              </a:rPr>
              <a:t>2</a:t>
            </a:r>
            <a:r>
              <a:rPr lang="zh-CN" altLang="en-US" sz="2800" dirty="0" smtClean="0">
                <a:solidFill>
                  <a:srgbClr val="000000"/>
                </a:solidFill>
                <a:latin typeface="楷体" panose="02010609060101010101" pitchFamily="49" charset="-122"/>
                <a:ea typeface="楷体" panose="02010609060101010101" pitchFamily="49" charset="-122"/>
              </a:rPr>
              <a:t>）引入自定义包中的类</a:t>
            </a:r>
            <a:endParaRPr lang="en-US" altLang="zh-CN" sz="2800" dirty="0" smtClean="0">
              <a:solidFill>
                <a:srgbClr val="000000"/>
              </a:solidFill>
              <a:latin typeface="楷体" panose="02010609060101010101" pitchFamily="49" charset="-122"/>
              <a:ea typeface="楷体" panose="02010609060101010101" pitchFamily="49" charset="-122"/>
            </a:endParaRPr>
          </a:p>
        </p:txBody>
      </p:sp>
      <p:sp>
        <p:nvSpPr>
          <p:cNvPr id="5" name="Rectangle 1"/>
          <p:cNvSpPr>
            <a:spLocks noChangeArrowheads="1"/>
          </p:cNvSpPr>
          <p:nvPr/>
        </p:nvSpPr>
        <p:spPr bwMode="auto">
          <a:xfrm>
            <a:off x="2479675" y="13716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sp>
        <p:nvSpPr>
          <p:cNvPr id="6" name="矩形 5"/>
          <p:cNvSpPr/>
          <p:nvPr/>
        </p:nvSpPr>
        <p:spPr>
          <a:xfrm>
            <a:off x="416688" y="2932217"/>
            <a:ext cx="8226701" cy="2677656"/>
          </a:xfrm>
          <a:prstGeom prst="rect">
            <a:avLst/>
          </a:prstGeom>
        </p:spPr>
        <p:txBody>
          <a:bodyPr wrap="square">
            <a:spAutoFit/>
          </a:bodyPr>
          <a:lstStyle/>
          <a:p>
            <a:pPr indent="457200">
              <a:lnSpc>
                <a:spcPct val="120000"/>
              </a:lnSpc>
            </a:pPr>
            <a:r>
              <a:rPr lang="zh-CN" altLang="zh-CN" sz="2800" dirty="0" smtClean="0">
                <a:latin typeface="楷体" panose="02010609060101010101" pitchFamily="49" charset="-122"/>
                <a:ea typeface="楷体" panose="02010609060101010101" pitchFamily="49" charset="-122"/>
              </a:rPr>
              <a:t>有</a:t>
            </a:r>
            <a:r>
              <a:rPr lang="zh-CN" altLang="zh-CN" sz="2800" dirty="0">
                <a:latin typeface="楷体" panose="02010609060101010101" pitchFamily="49" charset="-122"/>
                <a:ea typeface="楷体" panose="02010609060101010101" pitchFamily="49" charset="-122"/>
              </a:rPr>
              <a:t>包名的源文件，无论如何也无法使用无包名的类</a:t>
            </a:r>
            <a:r>
              <a:rPr lang="zh-CN" altLang="zh-CN" sz="2800" dirty="0" smtClean="0">
                <a:latin typeface="楷体" panose="02010609060101010101" pitchFamily="49" charset="-122"/>
                <a:ea typeface="楷体" panose="02010609060101010101" pitchFamily="49" charset="-122"/>
              </a:rPr>
              <a:t>。</a:t>
            </a:r>
            <a:endParaRPr lang="en-US" altLang="zh-CN" sz="2800" dirty="0" smtClean="0">
              <a:latin typeface="楷体" panose="02010609060101010101" pitchFamily="49" charset="-122"/>
              <a:ea typeface="楷体" panose="02010609060101010101" pitchFamily="49" charset="-122"/>
            </a:endParaRPr>
          </a:p>
          <a:p>
            <a:pPr indent="457200">
              <a:lnSpc>
                <a:spcPct val="120000"/>
              </a:lnSpc>
            </a:pPr>
            <a:r>
              <a:rPr lang="zh-CN" altLang="en-US" sz="2800" dirty="0">
                <a:latin typeface="楷体" panose="02010609060101010101" pitchFamily="49" charset="-122"/>
                <a:ea typeface="楷体" panose="02010609060101010101" pitchFamily="49" charset="-122"/>
              </a:rPr>
              <a:t>如果一个无包名类想使用无名包中的类，</a:t>
            </a:r>
            <a:r>
              <a:rPr lang="zh-CN" altLang="en-US" sz="2800" dirty="0" smtClean="0">
                <a:latin typeface="楷体" panose="02010609060101010101" pitchFamily="49" charset="-122"/>
                <a:ea typeface="楷体" panose="02010609060101010101" pitchFamily="49" charset="-122"/>
              </a:rPr>
              <a:t>只需要</a:t>
            </a:r>
            <a:r>
              <a:rPr lang="zh-CN" altLang="en-US" sz="2800" dirty="0">
                <a:latin typeface="楷体" panose="02010609060101010101" pitchFamily="49" charset="-122"/>
                <a:ea typeface="楷体" panose="02010609060101010101" pitchFamily="49" charset="-122"/>
              </a:rPr>
              <a:t>将这个无包名的类</a:t>
            </a:r>
            <a:r>
              <a:rPr lang="zh-CN" altLang="en-US" sz="2800" dirty="0" smtClean="0">
                <a:latin typeface="楷体" panose="02010609060101010101" pitchFamily="49" charset="-122"/>
                <a:ea typeface="楷体" panose="02010609060101010101" pitchFamily="49" charset="-122"/>
              </a:rPr>
              <a:t>的字节码和</a:t>
            </a:r>
            <a:r>
              <a:rPr lang="zh-CN" altLang="en-US" sz="2800" dirty="0">
                <a:latin typeface="楷体" panose="02010609060101010101" pitchFamily="49" charset="-122"/>
                <a:ea typeface="楷体" panose="02010609060101010101" pitchFamily="49" charset="-122"/>
              </a:rPr>
              <a:t>当前类保存在同一目录中即可</a:t>
            </a:r>
            <a:r>
              <a:rPr lang="zh-CN" altLang="en-US" sz="2800" dirty="0" smtClean="0">
                <a:latin typeface="楷体" panose="02010609060101010101" pitchFamily="49" charset="-122"/>
                <a:ea typeface="楷体" panose="02010609060101010101" pitchFamily="49" charset="-122"/>
              </a:rPr>
              <a:t>。</a:t>
            </a:r>
            <a:endParaRPr lang="zh-CN" altLang="en-US"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13207839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7989" y="1502925"/>
            <a:ext cx="6743271" cy="584775"/>
          </a:xfrm>
          <a:prstGeom prst="rect">
            <a:avLst/>
          </a:prstGeom>
        </p:spPr>
        <p:txBody>
          <a:bodyPr wrap="square">
            <a:spAutoFit/>
          </a:bodyPr>
          <a:lstStyle/>
          <a:p>
            <a:r>
              <a:rPr lang="zh-CN" altLang="en-US" sz="3200" b="1" dirty="0" smtClean="0">
                <a:effectLst/>
                <a:latin typeface="微软雅黑" panose="020B0503020204020204" pitchFamily="34" charset="-122"/>
                <a:ea typeface="微软雅黑" panose="020B0503020204020204" pitchFamily="34" charset="-122"/>
              </a:rPr>
              <a:t>第五章  </a:t>
            </a:r>
            <a:r>
              <a:rPr lang="zh-CN" altLang="en-US" sz="3200" b="1" dirty="0" smtClean="0">
                <a:latin typeface="微软雅黑" panose="020B0503020204020204" pitchFamily="34" charset="-122"/>
                <a:ea typeface="微软雅黑" panose="020B0503020204020204" pitchFamily="34" charset="-122"/>
              </a:rPr>
              <a:t>类和对象（三）</a:t>
            </a:r>
            <a:endParaRPr lang="zh-CN" altLang="zh-CN" sz="3200" b="1" dirty="0">
              <a:effectLst/>
              <a:latin typeface="微软雅黑" panose="020B0503020204020204" pitchFamily="34" charset="-122"/>
              <a:ea typeface="微软雅黑" panose="020B0503020204020204" pitchFamily="34" charset="-122"/>
            </a:endParaRPr>
          </a:p>
        </p:txBody>
      </p:sp>
      <p:sp>
        <p:nvSpPr>
          <p:cNvPr id="2" name="TextBox 1"/>
          <p:cNvSpPr txBox="1"/>
          <p:nvPr/>
        </p:nvSpPr>
        <p:spPr>
          <a:xfrm>
            <a:off x="1251516" y="2682612"/>
            <a:ext cx="6678258" cy="1938992"/>
          </a:xfrm>
          <a:prstGeom prst="rect">
            <a:avLst/>
          </a:prstGeom>
          <a:noFill/>
        </p:spPr>
        <p:txBody>
          <a:bodyPr wrap="square" rtlCol="0">
            <a:spAutoFit/>
          </a:bodyPr>
          <a:lstStyle/>
          <a:p>
            <a:pPr marL="342900" indent="-342900">
              <a:lnSpc>
                <a:spcPct val="125000"/>
              </a:lnSpc>
              <a:buFont typeface="Wingdings" panose="05000000000000000000" pitchFamily="2" charset="2"/>
              <a:buChar char="l"/>
            </a:pPr>
            <a:r>
              <a:rPr lang="zh-CN" altLang="en-US" sz="3200" dirty="0" smtClean="0">
                <a:solidFill>
                  <a:srgbClr val="000000"/>
                </a:solidFill>
                <a:latin typeface="华文新魏" panose="02010800040101010101" pitchFamily="2" charset="-122"/>
                <a:ea typeface="华文新魏" panose="02010800040101010101" pitchFamily="2" charset="-122"/>
              </a:rPr>
              <a:t>包</a:t>
            </a:r>
            <a:endParaRPr lang="en-US" altLang="zh-CN" sz="3200" dirty="0" smtClean="0">
              <a:solidFill>
                <a:srgbClr val="000000"/>
              </a:solidFill>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zh-CN" altLang="en-US" sz="3200" dirty="0" smtClean="0">
                <a:solidFill>
                  <a:srgbClr val="FF0000"/>
                </a:solidFill>
                <a:latin typeface="华文新魏" panose="02010800040101010101" pitchFamily="2" charset="-122"/>
                <a:ea typeface="华文新魏" panose="02010800040101010101" pitchFamily="2" charset="-122"/>
              </a:rPr>
              <a:t>访问权限</a:t>
            </a:r>
            <a:endParaRPr lang="en-US" altLang="zh-CN" sz="3200" dirty="0" smtClean="0">
              <a:solidFill>
                <a:srgbClr val="FF0000"/>
              </a:solidFill>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zh-CN" altLang="en-US" sz="3200" dirty="0" smtClean="0">
                <a:solidFill>
                  <a:srgbClr val="000000"/>
                </a:solidFill>
                <a:latin typeface="华文新魏" panose="02010800040101010101" pitchFamily="2" charset="-122"/>
                <a:ea typeface="华文新魏" panose="02010800040101010101" pitchFamily="2" charset="-122"/>
              </a:rPr>
              <a:t>基本类型的类包装</a:t>
            </a:r>
            <a:endParaRPr lang="en-US" altLang="zh-CN" sz="3200" dirty="0" smtClean="0">
              <a:solidFill>
                <a:srgbClr val="00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xmlns="" val="36244606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a:t>
            </a:r>
            <a:r>
              <a:rPr lang="en-US" altLang="zh-CN" dirty="0" smtClean="0"/>
              <a:t>2. </a:t>
            </a:r>
            <a:r>
              <a:rPr lang="zh-CN" altLang="en-US" dirty="0" smtClean="0"/>
              <a:t>访问权限</a:t>
            </a:r>
            <a:endParaRPr lang="zh-CN" altLang="en-US" dirty="0"/>
          </a:p>
        </p:txBody>
      </p:sp>
      <p:sp>
        <p:nvSpPr>
          <p:cNvPr id="5" name="Rectangle 1"/>
          <p:cNvSpPr>
            <a:spLocks noChangeArrowheads="1"/>
          </p:cNvSpPr>
          <p:nvPr/>
        </p:nvSpPr>
        <p:spPr bwMode="auto">
          <a:xfrm>
            <a:off x="2479675" y="13716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sp>
        <p:nvSpPr>
          <p:cNvPr id="6" name="矩形 5"/>
          <p:cNvSpPr/>
          <p:nvPr/>
        </p:nvSpPr>
        <p:spPr>
          <a:xfrm>
            <a:off x="185195" y="1475775"/>
            <a:ext cx="8692587" cy="4748992"/>
          </a:xfrm>
          <a:prstGeom prst="rect">
            <a:avLst/>
          </a:prstGeom>
        </p:spPr>
        <p:txBody>
          <a:bodyPr wrap="square">
            <a:spAutoFit/>
          </a:bodyPr>
          <a:lstStyle/>
          <a:p>
            <a:pPr indent="457200">
              <a:lnSpc>
                <a:spcPct val="120000"/>
              </a:lnSpc>
            </a:pPr>
            <a:r>
              <a:rPr lang="zh-CN" altLang="en-US" sz="2400" dirty="0">
                <a:latin typeface="楷体" panose="02010609060101010101" pitchFamily="49" charset="-122"/>
                <a:ea typeface="楷体" panose="02010609060101010101" pitchFamily="49" charset="-122"/>
              </a:rPr>
              <a:t>用一个类创建了一个对象之后，该对象可以通过“</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运算符操作自己的变量、使用类中的方法，但对象操作自己的变量和使用类中的方法</a:t>
            </a:r>
            <a:r>
              <a:rPr lang="zh-CN" altLang="en-US" sz="2400" dirty="0">
                <a:solidFill>
                  <a:srgbClr val="000000"/>
                </a:solidFill>
                <a:latin typeface="楷体" panose="02010609060101010101" pitchFamily="49" charset="-122"/>
                <a:ea typeface="楷体" panose="02010609060101010101" pitchFamily="49" charset="-122"/>
              </a:rPr>
              <a:t>是有一定限制的</a:t>
            </a:r>
            <a:r>
              <a:rPr lang="zh-CN" altLang="en-US"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a:p>
            <a:pPr indent="457200">
              <a:lnSpc>
                <a:spcPct val="120000"/>
              </a:lnSpc>
            </a:pPr>
            <a:r>
              <a:rPr lang="zh-CN" altLang="en-US" sz="2800" b="1" dirty="0" smtClean="0">
                <a:latin typeface="楷体" panose="02010609060101010101" pitchFamily="49" charset="-122"/>
                <a:ea typeface="楷体" panose="02010609060101010101" pitchFamily="49" charset="-122"/>
              </a:rPr>
              <a:t>所谓</a:t>
            </a:r>
            <a:r>
              <a:rPr lang="zh-CN" altLang="en-US" sz="2800" b="1" dirty="0">
                <a:latin typeface="楷体" panose="02010609060101010101" pitchFamily="49" charset="-122"/>
                <a:ea typeface="楷体" panose="02010609060101010101" pitchFamily="49" charset="-122"/>
              </a:rPr>
              <a:t>访问权限是</a:t>
            </a:r>
            <a:r>
              <a:rPr lang="zh-CN" altLang="en-US" sz="2800" b="1" dirty="0" smtClean="0">
                <a:latin typeface="楷体" panose="02010609060101010101" pitchFamily="49" charset="-122"/>
                <a:ea typeface="楷体" panose="02010609060101010101" pitchFamily="49" charset="-122"/>
              </a:rPr>
              <a:t>指：</a:t>
            </a:r>
            <a:r>
              <a:rPr lang="zh-CN" altLang="en-US" sz="2800" dirty="0" smtClean="0">
                <a:latin typeface="楷体" panose="02010609060101010101" pitchFamily="49" charset="-122"/>
                <a:ea typeface="楷体" panose="02010609060101010101" pitchFamily="49" charset="-122"/>
              </a:rPr>
              <a:t>对象</a:t>
            </a:r>
            <a:r>
              <a:rPr lang="zh-CN" altLang="en-US" sz="2800" dirty="0">
                <a:latin typeface="楷体" panose="02010609060101010101" pitchFamily="49" charset="-122"/>
                <a:ea typeface="楷体" panose="02010609060101010101" pitchFamily="49" charset="-122"/>
              </a:rPr>
              <a:t>是否可以通过“</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运算符操作自己的变量或通过“</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运算符使用类中的方法</a:t>
            </a:r>
            <a:r>
              <a:rPr lang="zh-CN" altLang="en-US" sz="2800" dirty="0" smtClean="0">
                <a:latin typeface="楷体" panose="02010609060101010101" pitchFamily="49" charset="-122"/>
                <a:ea typeface="楷体" panose="02010609060101010101" pitchFamily="49" charset="-122"/>
              </a:rPr>
              <a:t>。</a:t>
            </a:r>
            <a:endParaRPr lang="en-US" altLang="zh-CN" sz="2800" dirty="0" smtClean="0">
              <a:latin typeface="楷体" panose="02010609060101010101" pitchFamily="49" charset="-122"/>
              <a:ea typeface="楷体" panose="02010609060101010101" pitchFamily="49" charset="-122"/>
            </a:endParaRPr>
          </a:p>
          <a:p>
            <a:pPr indent="457200">
              <a:lnSpc>
                <a:spcPct val="120000"/>
              </a:lnSpc>
              <a:spcBef>
                <a:spcPts val="600"/>
              </a:spcBef>
            </a:pPr>
            <a:r>
              <a:rPr lang="zh-CN" altLang="en-US" sz="2400" dirty="0" smtClean="0">
                <a:latin typeface="楷体" panose="02010609060101010101" pitchFamily="49" charset="-122"/>
                <a:ea typeface="楷体" panose="02010609060101010101" pitchFamily="49" charset="-122"/>
              </a:rPr>
              <a:t>访问</a:t>
            </a:r>
            <a:r>
              <a:rPr lang="zh-CN" altLang="en-US" sz="2400" dirty="0">
                <a:latin typeface="楷体" panose="02010609060101010101" pitchFamily="49" charset="-122"/>
                <a:ea typeface="楷体" panose="02010609060101010101" pitchFamily="49" charset="-122"/>
              </a:rPr>
              <a:t>限制修饰符有</a:t>
            </a:r>
            <a:r>
              <a:rPr lang="en-US" altLang="zh-CN" sz="2400" dirty="0">
                <a:latin typeface="楷体" panose="02010609060101010101" pitchFamily="49" charset="-122"/>
                <a:ea typeface="楷体" panose="02010609060101010101" pitchFamily="49" charset="-122"/>
              </a:rPr>
              <a:t>private</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protected </a:t>
            </a:r>
            <a:r>
              <a:rPr lang="zh-CN" altLang="en-US" sz="2400" dirty="0">
                <a:latin typeface="楷体" panose="02010609060101010101" pitchFamily="49" charset="-122"/>
                <a:ea typeface="楷体" panose="02010609060101010101" pitchFamily="49" charset="-122"/>
              </a:rPr>
              <a:t>和 </a:t>
            </a:r>
            <a:r>
              <a:rPr lang="en-US" altLang="zh-CN" sz="2400" dirty="0">
                <a:latin typeface="楷体" panose="02010609060101010101" pitchFamily="49" charset="-122"/>
                <a:ea typeface="楷体" panose="02010609060101010101" pitchFamily="49" charset="-122"/>
              </a:rPr>
              <a:t>public</a:t>
            </a:r>
            <a:r>
              <a:rPr lang="zh-CN" altLang="en-US" sz="2400" dirty="0">
                <a:latin typeface="楷体" panose="02010609060101010101" pitchFamily="49" charset="-122"/>
                <a:ea typeface="楷体" panose="02010609060101010101" pitchFamily="49" charset="-122"/>
              </a:rPr>
              <a:t>，都是</a:t>
            </a:r>
            <a:r>
              <a:rPr lang="en-US" altLang="zh-CN" sz="2400" dirty="0">
                <a:latin typeface="楷体" panose="02010609060101010101" pitchFamily="49" charset="-122"/>
                <a:ea typeface="楷体" panose="02010609060101010101" pitchFamily="49" charset="-122"/>
              </a:rPr>
              <a:t>Java</a:t>
            </a:r>
            <a:r>
              <a:rPr lang="zh-CN" altLang="en-US" sz="2400" dirty="0">
                <a:latin typeface="楷体" panose="02010609060101010101" pitchFamily="49" charset="-122"/>
                <a:ea typeface="楷体" panose="02010609060101010101" pitchFamily="49" charset="-122"/>
              </a:rPr>
              <a:t>的关键字，用来修饰成员变量或方法</a:t>
            </a:r>
            <a:r>
              <a:rPr lang="zh-CN" altLang="en-US"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a:p>
            <a:pPr indent="457200">
              <a:lnSpc>
                <a:spcPct val="120000"/>
              </a:lnSpc>
            </a:pPr>
            <a:r>
              <a:rPr lang="zh-CN" altLang="en-US" sz="2400" dirty="0" smtClean="0">
                <a:latin typeface="楷体" panose="02010609060101010101" pitchFamily="49" charset="-122"/>
                <a:ea typeface="楷体" panose="02010609060101010101" pitchFamily="49" charset="-122"/>
              </a:rPr>
              <a:t>*</a:t>
            </a:r>
            <a:r>
              <a:rPr lang="zh-CN" altLang="zh-CN" sz="2400" dirty="0" smtClean="0">
                <a:latin typeface="楷体" panose="02010609060101010101" pitchFamily="49" charset="-122"/>
                <a:ea typeface="楷体" panose="02010609060101010101" pitchFamily="49" charset="-122"/>
              </a:rPr>
              <a:t>注</a:t>
            </a:r>
            <a:r>
              <a:rPr lang="zh-CN" altLang="zh-CN" sz="2400" dirty="0">
                <a:latin typeface="楷体" panose="02010609060101010101" pitchFamily="49" charset="-122"/>
                <a:ea typeface="楷体" panose="02010609060101010101" pitchFamily="49" charset="-122"/>
              </a:rPr>
              <a:t>：一个类中的实例方法总是可以操作该类中的实例变量和类变量；类方法总是可以操作该类中的类变量，与访问限制符没有关系。</a:t>
            </a:r>
          </a:p>
        </p:txBody>
      </p:sp>
    </p:spTree>
    <p:extLst>
      <p:ext uri="{BB962C8B-B14F-4D97-AF65-F5344CB8AC3E}">
        <p14:creationId xmlns:p14="http://schemas.microsoft.com/office/powerpoint/2010/main" xmlns="" val="28414520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a:t>
            </a:r>
            <a:r>
              <a:rPr lang="en-US" altLang="zh-CN" dirty="0" smtClean="0"/>
              <a:t>2. </a:t>
            </a:r>
            <a:r>
              <a:rPr lang="zh-CN" altLang="en-US" dirty="0" smtClean="0"/>
              <a:t>访问权限</a:t>
            </a:r>
            <a:endParaRPr lang="zh-CN" altLang="en-US" dirty="0"/>
          </a:p>
        </p:txBody>
      </p:sp>
      <p:sp>
        <p:nvSpPr>
          <p:cNvPr id="5" name="Rectangle 1"/>
          <p:cNvSpPr>
            <a:spLocks noChangeArrowheads="1"/>
          </p:cNvSpPr>
          <p:nvPr/>
        </p:nvSpPr>
        <p:spPr bwMode="auto">
          <a:xfrm>
            <a:off x="2479675" y="13716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sp>
        <p:nvSpPr>
          <p:cNvPr id="7" name="矩形 6"/>
          <p:cNvSpPr/>
          <p:nvPr/>
        </p:nvSpPr>
        <p:spPr>
          <a:xfrm>
            <a:off x="289376" y="1568576"/>
            <a:ext cx="8354013" cy="523220"/>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、私有变量和私有方法</a:t>
            </a:r>
          </a:p>
        </p:txBody>
      </p:sp>
      <p:sp>
        <p:nvSpPr>
          <p:cNvPr id="2" name="矩形 1"/>
          <p:cNvSpPr/>
          <p:nvPr/>
        </p:nvSpPr>
        <p:spPr>
          <a:xfrm>
            <a:off x="289376" y="2230020"/>
            <a:ext cx="8553682" cy="3711785"/>
          </a:xfrm>
          <a:prstGeom prst="rect">
            <a:avLst/>
          </a:prstGeom>
        </p:spPr>
        <p:txBody>
          <a:bodyPr wrap="square">
            <a:spAutoFit/>
          </a:bodyPr>
          <a:lstStyle/>
          <a:p>
            <a:pPr indent="457200">
              <a:lnSpc>
                <a:spcPct val="120000"/>
              </a:lnSpc>
            </a:pPr>
            <a:r>
              <a:rPr lang="zh-CN" altLang="zh-CN" sz="2800" dirty="0">
                <a:latin typeface="楷体" panose="02010609060101010101" pitchFamily="49" charset="-122"/>
                <a:ea typeface="楷体" panose="02010609060101010101" pitchFamily="49" charset="-122"/>
              </a:rPr>
              <a:t>用关键字</a:t>
            </a:r>
            <a:r>
              <a:rPr lang="en-US" altLang="zh-CN" sz="2800" dirty="0">
                <a:latin typeface="楷体" panose="02010609060101010101" pitchFamily="49" charset="-122"/>
                <a:ea typeface="楷体" panose="02010609060101010101" pitchFamily="49" charset="-122"/>
              </a:rPr>
              <a:t>private</a:t>
            </a:r>
            <a:r>
              <a:rPr lang="zh-CN" altLang="zh-CN" sz="2800" dirty="0">
                <a:latin typeface="楷体" panose="02010609060101010101" pitchFamily="49" charset="-122"/>
                <a:ea typeface="楷体" panose="02010609060101010101" pitchFamily="49" charset="-122"/>
              </a:rPr>
              <a:t>修饰的成员变量和方法称为私有变量和私有</a:t>
            </a:r>
            <a:r>
              <a:rPr lang="zh-CN" altLang="zh-CN" sz="2800" dirty="0" smtClean="0">
                <a:latin typeface="楷体" panose="02010609060101010101" pitchFamily="49" charset="-122"/>
                <a:ea typeface="楷体" panose="02010609060101010101" pitchFamily="49" charset="-122"/>
              </a:rPr>
              <a:t>方法</a:t>
            </a:r>
            <a:r>
              <a:rPr lang="zh-CN" altLang="en-US" sz="2800" dirty="0" smtClean="0">
                <a:latin typeface="楷体" panose="02010609060101010101" pitchFamily="49" charset="-122"/>
                <a:ea typeface="楷体" panose="02010609060101010101" pitchFamily="49" charset="-122"/>
              </a:rPr>
              <a:t>。</a:t>
            </a:r>
            <a:endParaRPr lang="en-US" altLang="zh-CN" sz="2800" dirty="0" smtClean="0">
              <a:latin typeface="楷体" panose="02010609060101010101" pitchFamily="49" charset="-122"/>
              <a:ea typeface="楷体" panose="02010609060101010101" pitchFamily="49" charset="-122"/>
            </a:endParaRPr>
          </a:p>
          <a:p>
            <a:pPr indent="457200">
              <a:lnSpc>
                <a:spcPct val="120000"/>
              </a:lnSpc>
            </a:pPr>
            <a:r>
              <a:rPr lang="zh-CN" altLang="en-US" sz="2800" dirty="0" smtClean="0">
                <a:latin typeface="楷体" panose="02010609060101010101" pitchFamily="49" charset="-122"/>
                <a:ea typeface="楷体" panose="02010609060101010101" pitchFamily="49" charset="-122"/>
              </a:rPr>
              <a:t>特点：</a:t>
            </a:r>
            <a:endParaRPr lang="en-US" altLang="zh-CN" sz="2800" dirty="0" smtClean="0">
              <a:latin typeface="楷体" panose="02010609060101010101" pitchFamily="49" charset="-122"/>
              <a:ea typeface="楷体" panose="02010609060101010101" pitchFamily="49" charset="-122"/>
            </a:endParaRPr>
          </a:p>
          <a:p>
            <a:pPr indent="457200">
              <a:lnSpc>
                <a:spcPct val="120000"/>
              </a:lnSpc>
            </a:pPr>
            <a:r>
              <a:rPr lang="en-US" altLang="zh-CN" sz="2800" dirty="0" smtClean="0">
                <a:latin typeface="楷体" panose="02010609060101010101" pitchFamily="49" charset="-122"/>
                <a:ea typeface="楷体" panose="02010609060101010101" pitchFamily="49" charset="-122"/>
              </a:rPr>
              <a:t>1</a:t>
            </a:r>
            <a:r>
              <a:rPr lang="zh-CN" altLang="en-US" sz="2800" dirty="0" smtClean="0">
                <a:latin typeface="楷体" panose="02010609060101010101" pitchFamily="49" charset="-122"/>
                <a:ea typeface="楷体" panose="02010609060101010101" pitchFamily="49" charset="-122"/>
              </a:rPr>
              <a:t>）在其他的类中，不能够访问一个类的私有成员，或私有类成员。</a:t>
            </a:r>
            <a:endParaRPr lang="en-US" altLang="zh-CN" sz="2800" dirty="0" smtClean="0">
              <a:latin typeface="楷体" panose="02010609060101010101" pitchFamily="49" charset="-122"/>
              <a:ea typeface="楷体" panose="02010609060101010101" pitchFamily="49" charset="-122"/>
            </a:endParaRPr>
          </a:p>
          <a:p>
            <a:pPr indent="457200">
              <a:lnSpc>
                <a:spcPct val="120000"/>
              </a:lnSpc>
            </a:pPr>
            <a:r>
              <a:rPr lang="en-US" altLang="zh-CN" sz="2800" dirty="0" smtClean="0">
                <a:latin typeface="楷体" panose="02010609060101010101" pitchFamily="49" charset="-122"/>
                <a:ea typeface="楷体" panose="02010609060101010101" pitchFamily="49" charset="-122"/>
              </a:rPr>
              <a:t>2</a:t>
            </a:r>
            <a:r>
              <a:rPr lang="zh-CN" altLang="en-US" sz="2800" dirty="0" smtClean="0">
                <a:latin typeface="楷体" panose="02010609060101010101" pitchFamily="49" charset="-122"/>
                <a:ea typeface="楷体" panose="02010609060101010101" pitchFamily="49" charset="-122"/>
              </a:rPr>
              <a:t>）当一个类的方法，或者成员变量不希望别的类直接访问或调用的时候，可以设计为私有。</a:t>
            </a:r>
            <a:endParaRPr lang="zh-CN" altLang="en-US"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26713052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a:t>
            </a:r>
            <a:r>
              <a:rPr lang="en-US" altLang="zh-CN" dirty="0" smtClean="0"/>
              <a:t>2. </a:t>
            </a:r>
            <a:r>
              <a:rPr lang="zh-CN" altLang="en-US" dirty="0" smtClean="0"/>
              <a:t>访问权限</a:t>
            </a:r>
            <a:endParaRPr lang="zh-CN" altLang="en-US" dirty="0"/>
          </a:p>
        </p:txBody>
      </p:sp>
      <p:sp>
        <p:nvSpPr>
          <p:cNvPr id="5" name="Rectangle 1"/>
          <p:cNvSpPr>
            <a:spLocks noChangeArrowheads="1"/>
          </p:cNvSpPr>
          <p:nvPr/>
        </p:nvSpPr>
        <p:spPr bwMode="auto">
          <a:xfrm>
            <a:off x="2479675" y="13716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sp>
        <p:nvSpPr>
          <p:cNvPr id="7" name="矩形 6"/>
          <p:cNvSpPr/>
          <p:nvPr/>
        </p:nvSpPr>
        <p:spPr>
          <a:xfrm>
            <a:off x="289376" y="1452826"/>
            <a:ext cx="8354013" cy="523220"/>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、私有变量和私有方法</a:t>
            </a:r>
          </a:p>
        </p:txBody>
      </p:sp>
      <p:sp>
        <p:nvSpPr>
          <p:cNvPr id="3" name="矩形 2"/>
          <p:cNvSpPr/>
          <p:nvPr/>
        </p:nvSpPr>
        <p:spPr>
          <a:xfrm>
            <a:off x="520870" y="2210406"/>
            <a:ext cx="8531458" cy="3785652"/>
          </a:xfrm>
          <a:prstGeom prst="rect">
            <a:avLst/>
          </a:prstGeom>
        </p:spPr>
        <p:txBody>
          <a:bodyPr wrap="square">
            <a:spAutoFit/>
          </a:bodyPr>
          <a:lstStyle/>
          <a:p>
            <a:pPr indent="457200"/>
            <a:r>
              <a:rPr lang="en-US" altLang="zh-CN" sz="2400" dirty="0" smtClean="0">
                <a:solidFill>
                  <a:srgbClr val="0558FF"/>
                </a:solidFill>
                <a:latin typeface="楷体" panose="02010609060101010101" pitchFamily="49" charset="-122"/>
                <a:ea typeface="楷体" panose="02010609060101010101" pitchFamily="49" charset="-122"/>
              </a:rPr>
              <a:t>class Tom{</a:t>
            </a:r>
          </a:p>
          <a:p>
            <a:pPr indent="457200"/>
            <a:r>
              <a:rPr lang="en-US" altLang="zh-CN" sz="2400" dirty="0" smtClean="0">
                <a:solidFill>
                  <a:srgbClr val="0558FF"/>
                </a:solidFill>
                <a:latin typeface="楷体" panose="02010609060101010101" pitchFamily="49" charset="-122"/>
                <a:ea typeface="楷体" panose="02010609060101010101" pitchFamily="49" charset="-122"/>
              </a:rPr>
              <a:t>	private float weight</a:t>
            </a:r>
            <a:r>
              <a:rPr lang="zh-CN" altLang="en-US" sz="2400" dirty="0" smtClean="0">
                <a:solidFill>
                  <a:srgbClr val="0558FF"/>
                </a:solidFill>
                <a:latin typeface="楷体" panose="02010609060101010101" pitchFamily="49" charset="-122"/>
                <a:ea typeface="楷体" panose="02010609060101010101" pitchFamily="49" charset="-122"/>
              </a:rPr>
              <a:t>；</a:t>
            </a:r>
            <a:r>
              <a:rPr lang="en-US" altLang="zh-CN" sz="2400" dirty="0" smtClean="0">
                <a:solidFill>
                  <a:srgbClr val="0558FF"/>
                </a:solidFill>
                <a:latin typeface="楷体" panose="02010609060101010101" pitchFamily="49" charset="-122"/>
                <a:ea typeface="楷体" panose="02010609060101010101" pitchFamily="49" charset="-122"/>
              </a:rPr>
              <a:t>		// </a:t>
            </a:r>
            <a:r>
              <a:rPr lang="zh-CN" altLang="en-US" sz="2400" dirty="0" smtClean="0">
                <a:solidFill>
                  <a:srgbClr val="0558FF"/>
                </a:solidFill>
                <a:latin typeface="楷体" panose="02010609060101010101" pitchFamily="49" charset="-122"/>
                <a:ea typeface="楷体" panose="02010609060101010101" pitchFamily="49" charset="-122"/>
              </a:rPr>
              <a:t>私有变量</a:t>
            </a:r>
            <a:endParaRPr lang="en-US" altLang="zh-CN" sz="2400" dirty="0" smtClean="0">
              <a:solidFill>
                <a:srgbClr val="0558FF"/>
              </a:solidFill>
              <a:latin typeface="楷体" panose="02010609060101010101" pitchFamily="49" charset="-122"/>
              <a:ea typeface="楷体" panose="02010609060101010101" pitchFamily="49" charset="-122"/>
            </a:endParaRPr>
          </a:p>
          <a:p>
            <a:pPr indent="457200"/>
            <a:r>
              <a:rPr lang="en-US" altLang="zh-CN" sz="2400" dirty="0">
                <a:solidFill>
                  <a:srgbClr val="0558FF"/>
                </a:solidFill>
                <a:latin typeface="楷体" panose="02010609060101010101" pitchFamily="49" charset="-122"/>
                <a:ea typeface="楷体" panose="02010609060101010101" pitchFamily="49" charset="-122"/>
              </a:rPr>
              <a:t>	</a:t>
            </a:r>
            <a:r>
              <a:rPr lang="en-US" altLang="zh-CN" sz="2400" dirty="0" smtClean="0">
                <a:solidFill>
                  <a:srgbClr val="0558FF"/>
                </a:solidFill>
                <a:latin typeface="楷体" panose="02010609060101010101" pitchFamily="49" charset="-122"/>
                <a:ea typeface="楷体" panose="02010609060101010101" pitchFamily="49" charset="-122"/>
              </a:rPr>
              <a:t>private float f(float a</a:t>
            </a:r>
            <a:r>
              <a:rPr lang="zh-CN" altLang="en-US" sz="2400" dirty="0" smtClean="0">
                <a:solidFill>
                  <a:srgbClr val="0558FF"/>
                </a:solidFill>
                <a:latin typeface="楷体" panose="02010609060101010101" pitchFamily="49" charset="-122"/>
                <a:ea typeface="楷体" panose="02010609060101010101" pitchFamily="49" charset="-122"/>
              </a:rPr>
              <a:t>，</a:t>
            </a:r>
            <a:r>
              <a:rPr lang="en-US" altLang="zh-CN" sz="2400" dirty="0" smtClean="0">
                <a:solidFill>
                  <a:srgbClr val="0558FF"/>
                </a:solidFill>
                <a:latin typeface="楷体" panose="02010609060101010101" pitchFamily="49" charset="-122"/>
                <a:ea typeface="楷体" panose="02010609060101010101" pitchFamily="49" charset="-122"/>
              </a:rPr>
              <a:t>float b){	// </a:t>
            </a:r>
            <a:r>
              <a:rPr lang="zh-CN" altLang="en-US" sz="2400" dirty="0" smtClean="0">
                <a:solidFill>
                  <a:srgbClr val="0558FF"/>
                </a:solidFill>
                <a:latin typeface="楷体" panose="02010609060101010101" pitchFamily="49" charset="-122"/>
                <a:ea typeface="楷体" panose="02010609060101010101" pitchFamily="49" charset="-122"/>
              </a:rPr>
              <a:t>私有方法</a:t>
            </a:r>
            <a:endParaRPr lang="en-US" altLang="zh-CN" sz="2400" dirty="0" smtClean="0">
              <a:solidFill>
                <a:srgbClr val="0558FF"/>
              </a:solidFill>
              <a:latin typeface="楷体" panose="02010609060101010101" pitchFamily="49" charset="-122"/>
              <a:ea typeface="楷体" panose="02010609060101010101" pitchFamily="49" charset="-122"/>
            </a:endParaRPr>
          </a:p>
          <a:p>
            <a:pPr indent="457200"/>
            <a:r>
              <a:rPr lang="en-US" altLang="zh-CN" sz="2400" dirty="0">
                <a:solidFill>
                  <a:srgbClr val="0558FF"/>
                </a:solidFill>
                <a:latin typeface="楷体" panose="02010609060101010101" pitchFamily="49" charset="-122"/>
                <a:ea typeface="楷体" panose="02010609060101010101" pitchFamily="49" charset="-122"/>
              </a:rPr>
              <a:t>	</a:t>
            </a:r>
            <a:r>
              <a:rPr lang="en-US" altLang="zh-CN" sz="2400" dirty="0" smtClean="0">
                <a:solidFill>
                  <a:srgbClr val="0558FF"/>
                </a:solidFill>
                <a:latin typeface="楷体" panose="02010609060101010101" pitchFamily="49" charset="-122"/>
                <a:ea typeface="楷体" panose="02010609060101010101" pitchFamily="49" charset="-122"/>
              </a:rPr>
              <a:t>	return a + b</a:t>
            </a:r>
            <a:r>
              <a:rPr lang="zh-CN" altLang="en-US" sz="2400" dirty="0" smtClean="0">
                <a:solidFill>
                  <a:srgbClr val="0558FF"/>
                </a:solidFill>
                <a:latin typeface="楷体" panose="02010609060101010101" pitchFamily="49" charset="-122"/>
                <a:ea typeface="楷体" panose="02010609060101010101" pitchFamily="49" charset="-122"/>
              </a:rPr>
              <a:t>；</a:t>
            </a:r>
            <a:r>
              <a:rPr lang="en-US" altLang="zh-CN" sz="2400" dirty="0" smtClean="0">
                <a:solidFill>
                  <a:srgbClr val="0558FF"/>
                </a:solidFill>
                <a:latin typeface="楷体" panose="02010609060101010101" pitchFamily="49" charset="-122"/>
                <a:ea typeface="楷体" panose="02010609060101010101" pitchFamily="49" charset="-122"/>
              </a:rPr>
              <a:t>}}</a:t>
            </a:r>
          </a:p>
          <a:p>
            <a:pPr indent="457200"/>
            <a:r>
              <a:rPr lang="en-US" altLang="zh-CN" sz="2400" dirty="0" smtClean="0">
                <a:solidFill>
                  <a:srgbClr val="0558FF"/>
                </a:solidFill>
                <a:latin typeface="楷体" panose="02010609060101010101" pitchFamily="49" charset="-122"/>
                <a:ea typeface="楷体" panose="02010609060101010101" pitchFamily="49" charset="-122"/>
              </a:rPr>
              <a:t>class Jerry{</a:t>
            </a:r>
          </a:p>
          <a:p>
            <a:pPr indent="457200"/>
            <a:r>
              <a:rPr lang="en-US" altLang="zh-CN" sz="2400" dirty="0">
                <a:solidFill>
                  <a:srgbClr val="0558FF"/>
                </a:solidFill>
                <a:latin typeface="楷体" panose="02010609060101010101" pitchFamily="49" charset="-122"/>
                <a:ea typeface="楷体" panose="02010609060101010101" pitchFamily="49" charset="-122"/>
              </a:rPr>
              <a:t>	</a:t>
            </a:r>
            <a:r>
              <a:rPr lang="en-US" altLang="zh-CN" sz="2400" dirty="0" smtClean="0">
                <a:solidFill>
                  <a:srgbClr val="0558FF"/>
                </a:solidFill>
                <a:latin typeface="楷体" panose="02010609060101010101" pitchFamily="49" charset="-122"/>
                <a:ea typeface="楷体" panose="02010609060101010101" pitchFamily="49" charset="-122"/>
              </a:rPr>
              <a:t>void g(){</a:t>
            </a:r>
          </a:p>
          <a:p>
            <a:pPr indent="457200"/>
            <a:r>
              <a:rPr lang="en-US" altLang="zh-CN" sz="2400" dirty="0">
                <a:solidFill>
                  <a:srgbClr val="0558FF"/>
                </a:solidFill>
                <a:latin typeface="楷体" panose="02010609060101010101" pitchFamily="49" charset="-122"/>
                <a:ea typeface="楷体" panose="02010609060101010101" pitchFamily="49" charset="-122"/>
              </a:rPr>
              <a:t>	</a:t>
            </a:r>
            <a:r>
              <a:rPr lang="en-US" altLang="zh-CN" sz="2400" dirty="0" smtClean="0">
                <a:solidFill>
                  <a:srgbClr val="0558FF"/>
                </a:solidFill>
                <a:latin typeface="楷体" panose="02010609060101010101" pitchFamily="49" charset="-122"/>
                <a:ea typeface="楷体" panose="02010609060101010101" pitchFamily="49" charset="-122"/>
              </a:rPr>
              <a:t>	Tom cat = new Tom();</a:t>
            </a:r>
          </a:p>
          <a:p>
            <a:pPr indent="457200"/>
            <a:r>
              <a:rPr lang="en-US" altLang="zh-CN" sz="2400" dirty="0">
                <a:solidFill>
                  <a:srgbClr val="0558FF"/>
                </a:solidFill>
                <a:latin typeface="楷体" panose="02010609060101010101" pitchFamily="49" charset="-122"/>
                <a:ea typeface="楷体" panose="02010609060101010101" pitchFamily="49" charset="-122"/>
              </a:rPr>
              <a:t>	</a:t>
            </a:r>
            <a:r>
              <a:rPr lang="en-US" altLang="zh-CN" sz="2400" dirty="0" smtClean="0">
                <a:solidFill>
                  <a:srgbClr val="0558FF"/>
                </a:solidFill>
                <a:latin typeface="楷体" panose="02010609060101010101" pitchFamily="49" charset="-122"/>
                <a:ea typeface="楷体" panose="02010609060101010101" pitchFamily="49" charset="-122"/>
              </a:rPr>
              <a:t>	</a:t>
            </a:r>
            <a:r>
              <a:rPr lang="en-US" altLang="zh-CN" sz="2400" dirty="0" err="1" smtClean="0">
                <a:solidFill>
                  <a:srgbClr val="0558FF"/>
                </a:solidFill>
                <a:latin typeface="楷体" panose="02010609060101010101" pitchFamily="49" charset="-122"/>
                <a:ea typeface="楷体" panose="02010609060101010101" pitchFamily="49" charset="-122"/>
              </a:rPr>
              <a:t>cat.weight</a:t>
            </a:r>
            <a:r>
              <a:rPr lang="en-US" altLang="zh-CN" sz="2400" dirty="0" smtClean="0">
                <a:solidFill>
                  <a:srgbClr val="0558FF"/>
                </a:solidFill>
                <a:latin typeface="楷体" panose="02010609060101010101" pitchFamily="49" charset="-122"/>
                <a:ea typeface="楷体" panose="02010609060101010101" pitchFamily="49" charset="-122"/>
              </a:rPr>
              <a:t> = 23f;		</a:t>
            </a:r>
            <a:r>
              <a:rPr lang="en-US" altLang="zh-CN" sz="2400" dirty="0" smtClean="0">
                <a:solidFill>
                  <a:srgbClr val="FF0000"/>
                </a:solidFill>
                <a:latin typeface="楷体" panose="02010609060101010101" pitchFamily="49" charset="-122"/>
                <a:ea typeface="楷体" panose="02010609060101010101" pitchFamily="49" charset="-122"/>
              </a:rPr>
              <a:t>// </a:t>
            </a:r>
            <a:r>
              <a:rPr lang="zh-CN" altLang="en-US" sz="2400" dirty="0" smtClean="0">
                <a:solidFill>
                  <a:srgbClr val="FF0000"/>
                </a:solidFill>
                <a:latin typeface="楷体" panose="02010609060101010101" pitchFamily="49" charset="-122"/>
                <a:ea typeface="楷体" panose="02010609060101010101" pitchFamily="49" charset="-122"/>
              </a:rPr>
              <a:t>非法</a:t>
            </a:r>
            <a:endParaRPr lang="en-US" altLang="zh-CN" sz="2400" dirty="0" smtClean="0">
              <a:solidFill>
                <a:srgbClr val="FF0000"/>
              </a:solidFill>
              <a:latin typeface="楷体" panose="02010609060101010101" pitchFamily="49" charset="-122"/>
              <a:ea typeface="楷体" panose="02010609060101010101" pitchFamily="49" charset="-122"/>
            </a:endParaRPr>
          </a:p>
          <a:p>
            <a:pPr indent="457200"/>
            <a:r>
              <a:rPr lang="en-US" altLang="zh-CN" sz="2400" dirty="0">
                <a:solidFill>
                  <a:srgbClr val="0558FF"/>
                </a:solidFill>
                <a:latin typeface="楷体" panose="02010609060101010101" pitchFamily="49" charset="-122"/>
                <a:ea typeface="楷体" panose="02010609060101010101" pitchFamily="49" charset="-122"/>
              </a:rPr>
              <a:t>	</a:t>
            </a:r>
            <a:r>
              <a:rPr lang="en-US" altLang="zh-CN" sz="2400" dirty="0" smtClean="0">
                <a:solidFill>
                  <a:srgbClr val="0558FF"/>
                </a:solidFill>
                <a:latin typeface="楷体" panose="02010609060101010101" pitchFamily="49" charset="-122"/>
                <a:ea typeface="楷体" panose="02010609060101010101" pitchFamily="49" charset="-122"/>
              </a:rPr>
              <a:t>	float sum = </a:t>
            </a:r>
            <a:r>
              <a:rPr lang="en-US" altLang="zh-CN" sz="2400" dirty="0" err="1" smtClean="0">
                <a:solidFill>
                  <a:srgbClr val="0558FF"/>
                </a:solidFill>
                <a:latin typeface="楷体" panose="02010609060101010101" pitchFamily="49" charset="-122"/>
                <a:ea typeface="楷体" panose="02010609060101010101" pitchFamily="49" charset="-122"/>
              </a:rPr>
              <a:t>cat.f</a:t>
            </a:r>
            <a:r>
              <a:rPr lang="en-US" altLang="zh-CN" sz="2400" dirty="0" smtClean="0">
                <a:solidFill>
                  <a:srgbClr val="0558FF"/>
                </a:solidFill>
                <a:latin typeface="楷体" panose="02010609060101010101" pitchFamily="49" charset="-122"/>
                <a:ea typeface="楷体" panose="02010609060101010101" pitchFamily="49" charset="-122"/>
              </a:rPr>
              <a:t>(3,4);	</a:t>
            </a:r>
            <a:r>
              <a:rPr lang="en-US" altLang="zh-CN" sz="2400" dirty="0">
                <a:solidFill>
                  <a:srgbClr val="FF0000"/>
                </a:solidFill>
                <a:latin typeface="楷体" panose="02010609060101010101" pitchFamily="49" charset="-122"/>
                <a:ea typeface="楷体" panose="02010609060101010101" pitchFamily="49" charset="-122"/>
              </a:rPr>
              <a:t>// </a:t>
            </a:r>
            <a:r>
              <a:rPr lang="zh-CN" altLang="en-US" sz="2400" dirty="0" smtClean="0">
                <a:solidFill>
                  <a:srgbClr val="FF0000"/>
                </a:solidFill>
                <a:latin typeface="楷体" panose="02010609060101010101" pitchFamily="49" charset="-122"/>
                <a:ea typeface="楷体" panose="02010609060101010101" pitchFamily="49" charset="-122"/>
              </a:rPr>
              <a:t>非法</a:t>
            </a:r>
            <a:endParaRPr lang="en-US" altLang="zh-CN" sz="2400" dirty="0" smtClean="0">
              <a:solidFill>
                <a:srgbClr val="FF0000"/>
              </a:solidFill>
              <a:latin typeface="楷体" panose="02010609060101010101" pitchFamily="49" charset="-122"/>
              <a:ea typeface="楷体" panose="02010609060101010101" pitchFamily="49" charset="-122"/>
            </a:endParaRPr>
          </a:p>
          <a:p>
            <a:pPr indent="457200"/>
            <a:r>
              <a:rPr lang="en-US" altLang="zh-CN" sz="2400" dirty="0" smtClean="0">
                <a:solidFill>
                  <a:srgbClr val="0558FF"/>
                </a:solidFill>
                <a:latin typeface="楷体" panose="02010609060101010101" pitchFamily="49" charset="-122"/>
                <a:ea typeface="楷体" panose="02010609060101010101" pitchFamily="49" charset="-122"/>
              </a:rPr>
              <a:t>}}</a:t>
            </a:r>
          </a:p>
        </p:txBody>
      </p:sp>
      <p:sp>
        <p:nvSpPr>
          <p:cNvPr id="6" name="矩形 5"/>
          <p:cNvSpPr/>
          <p:nvPr/>
        </p:nvSpPr>
        <p:spPr>
          <a:xfrm>
            <a:off x="289376" y="2236978"/>
            <a:ext cx="492443" cy="461665"/>
          </a:xfrm>
          <a:prstGeom prst="rect">
            <a:avLst/>
          </a:prstGeom>
        </p:spPr>
        <p:txBody>
          <a:bodyPr wrap="none">
            <a:spAutoFit/>
          </a:bodyPr>
          <a:lstStyle/>
          <a:p>
            <a:r>
              <a:rPr lang="zh-CN" altLang="en-US" sz="2400" dirty="0" smtClean="0">
                <a:solidFill>
                  <a:srgbClr val="0558FF"/>
                </a:solidFill>
                <a:latin typeface="楷体" panose="02010609060101010101" pitchFamily="49" charset="-122"/>
                <a:ea typeface="楷体" panose="02010609060101010101" pitchFamily="49" charset="-122"/>
              </a:rPr>
              <a:t>例</a:t>
            </a:r>
            <a:endParaRPr lang="zh-CN" altLang="en-US" sz="2400" dirty="0"/>
          </a:p>
        </p:txBody>
      </p:sp>
    </p:spTree>
    <p:extLst>
      <p:ext uri="{BB962C8B-B14F-4D97-AF65-F5344CB8AC3E}">
        <p14:creationId xmlns:p14="http://schemas.microsoft.com/office/powerpoint/2010/main" xmlns="" val="15994680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a:t>
            </a:r>
            <a:r>
              <a:rPr lang="en-US" altLang="zh-CN" dirty="0" smtClean="0"/>
              <a:t>2. </a:t>
            </a:r>
            <a:r>
              <a:rPr lang="zh-CN" altLang="en-US" dirty="0" smtClean="0"/>
              <a:t>访问权限</a:t>
            </a:r>
            <a:endParaRPr lang="zh-CN" altLang="en-US" dirty="0"/>
          </a:p>
        </p:txBody>
      </p:sp>
      <p:sp>
        <p:nvSpPr>
          <p:cNvPr id="5" name="Rectangle 1"/>
          <p:cNvSpPr>
            <a:spLocks noChangeArrowheads="1"/>
          </p:cNvSpPr>
          <p:nvPr/>
        </p:nvSpPr>
        <p:spPr bwMode="auto">
          <a:xfrm>
            <a:off x="2479675" y="13716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sp>
        <p:nvSpPr>
          <p:cNvPr id="7" name="矩形 6"/>
          <p:cNvSpPr/>
          <p:nvPr/>
        </p:nvSpPr>
        <p:spPr>
          <a:xfrm>
            <a:off x="289376" y="1452826"/>
            <a:ext cx="8354013" cy="523220"/>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、私有变量和私有方法</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89376" y="2082839"/>
            <a:ext cx="3292213" cy="213034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89375" y="4257674"/>
            <a:ext cx="7859201" cy="243249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矩形 1"/>
          <p:cNvSpPr/>
          <p:nvPr/>
        </p:nvSpPr>
        <p:spPr>
          <a:xfrm>
            <a:off x="3848585" y="2129139"/>
            <a:ext cx="3653254" cy="101566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000" dirty="0" smtClean="0">
                <a:latin typeface="楷体" panose="02010609060101010101" pitchFamily="49" charset="-122"/>
                <a:ea typeface="楷体" panose="02010609060101010101" pitchFamily="49" charset="-122"/>
              </a:rPr>
              <a:t>运行结果：</a:t>
            </a:r>
            <a:endParaRPr lang="en-US" altLang="zh-CN" sz="2000" dirty="0" smtClean="0">
              <a:latin typeface="楷体" panose="02010609060101010101" pitchFamily="49" charset="-122"/>
              <a:ea typeface="楷体" panose="02010609060101010101" pitchFamily="49" charset="-122"/>
            </a:endParaRPr>
          </a:p>
          <a:p>
            <a:r>
              <a:rPr lang="en-US" altLang="zh-CN" sz="2000" dirty="0" smtClean="0">
                <a:latin typeface="楷体" panose="02010609060101010101" pitchFamily="49" charset="-122"/>
                <a:ea typeface="楷体" panose="02010609060101010101" pitchFamily="49" charset="-122"/>
              </a:rPr>
              <a:t>	hang</a:t>
            </a:r>
            <a:r>
              <a:rPr lang="zh-CN" altLang="en-US" sz="2000" dirty="0">
                <a:latin typeface="楷体" panose="02010609060101010101" pitchFamily="49" charset="-122"/>
                <a:ea typeface="楷体" panose="02010609060101010101" pitchFamily="49" charset="-122"/>
              </a:rPr>
              <a:t>的年龄：</a:t>
            </a:r>
            <a:r>
              <a:rPr lang="en-US" altLang="zh-CN" sz="2000" dirty="0">
                <a:latin typeface="楷体" panose="02010609060101010101" pitchFamily="49" charset="-122"/>
                <a:ea typeface="楷体" panose="02010609060101010101" pitchFamily="49" charset="-122"/>
              </a:rPr>
              <a:t>23</a:t>
            </a:r>
          </a:p>
          <a:p>
            <a:r>
              <a:rPr lang="en-US" altLang="zh-CN" sz="2000" dirty="0" smtClean="0">
                <a:latin typeface="楷体" panose="02010609060101010101" pitchFamily="49" charset="-122"/>
                <a:ea typeface="楷体" panose="02010609060101010101" pitchFamily="49" charset="-122"/>
              </a:rPr>
              <a:t>	</a:t>
            </a:r>
            <a:r>
              <a:rPr lang="en-US" altLang="zh-CN" sz="2000" dirty="0" err="1" smtClean="0">
                <a:latin typeface="楷体" panose="02010609060101010101" pitchFamily="49" charset="-122"/>
                <a:ea typeface="楷体" panose="02010609060101010101" pitchFamily="49" charset="-122"/>
              </a:rPr>
              <a:t>geng</a:t>
            </a:r>
            <a:r>
              <a:rPr lang="zh-CN" altLang="en-US" sz="2000" dirty="0">
                <a:latin typeface="楷体" panose="02010609060101010101" pitchFamily="49" charset="-122"/>
                <a:ea typeface="楷体" panose="02010609060101010101" pitchFamily="49" charset="-122"/>
              </a:rPr>
              <a:t>的年龄：</a:t>
            </a:r>
            <a:r>
              <a:rPr lang="en-US" altLang="zh-CN" sz="2000" dirty="0">
                <a:latin typeface="楷体" panose="02010609060101010101" pitchFamily="49" charset="-122"/>
                <a:ea typeface="楷体" panose="02010609060101010101" pitchFamily="49" charset="-122"/>
              </a:rPr>
              <a:t>25</a:t>
            </a:r>
            <a:endParaRPr lang="zh-CN" altLang="en-US" sz="2000" dirty="0">
              <a:latin typeface="楷体" panose="02010609060101010101" pitchFamily="49" charset="-122"/>
              <a:ea typeface="楷体" panose="02010609060101010101" pitchFamily="49" charset="-122"/>
            </a:endParaRPr>
          </a:p>
        </p:txBody>
      </p:sp>
      <p:sp>
        <p:nvSpPr>
          <p:cNvPr id="10" name="矩形 9"/>
          <p:cNvSpPr/>
          <p:nvPr/>
        </p:nvSpPr>
        <p:spPr>
          <a:xfrm>
            <a:off x="3848584" y="3295617"/>
            <a:ext cx="4925025"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000" dirty="0" smtClean="0">
                <a:latin typeface="楷体" panose="02010609060101010101" pitchFamily="49" charset="-122"/>
                <a:ea typeface="楷体" panose="02010609060101010101" pitchFamily="49" charset="-122"/>
              </a:rPr>
              <a:t>*注：鼓励将系统的成员变量设置为私有属性，通过方法来进行属性的设置。</a:t>
            </a:r>
            <a:endParaRPr lang="zh-CN" altLang="en-US"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35978964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a:t>
            </a:r>
            <a:r>
              <a:rPr lang="en-US" altLang="zh-CN" dirty="0" smtClean="0"/>
              <a:t>2. </a:t>
            </a:r>
            <a:r>
              <a:rPr lang="zh-CN" altLang="en-US" dirty="0" smtClean="0"/>
              <a:t>访问权限</a:t>
            </a:r>
            <a:endParaRPr lang="zh-CN" altLang="en-US" dirty="0"/>
          </a:p>
        </p:txBody>
      </p:sp>
      <p:sp>
        <p:nvSpPr>
          <p:cNvPr id="5" name="Rectangle 1"/>
          <p:cNvSpPr>
            <a:spLocks noChangeArrowheads="1"/>
          </p:cNvSpPr>
          <p:nvPr/>
        </p:nvSpPr>
        <p:spPr bwMode="auto">
          <a:xfrm>
            <a:off x="2479675" y="13716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sp>
        <p:nvSpPr>
          <p:cNvPr id="7" name="矩形 6"/>
          <p:cNvSpPr/>
          <p:nvPr/>
        </p:nvSpPr>
        <p:spPr>
          <a:xfrm>
            <a:off x="289376" y="1568576"/>
            <a:ext cx="8354013" cy="523220"/>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2</a:t>
            </a:r>
            <a:r>
              <a:rPr lang="zh-CN" altLang="en-US" sz="2800" dirty="0" smtClean="0">
                <a:latin typeface="楷体" panose="02010609060101010101" pitchFamily="49" charset="-122"/>
                <a:ea typeface="楷体" panose="02010609060101010101" pitchFamily="49" charset="-122"/>
              </a:rPr>
              <a:t>、共有变量和共有方法</a:t>
            </a:r>
            <a:endParaRPr lang="zh-CN" altLang="en-US" sz="2800" dirty="0">
              <a:latin typeface="楷体" panose="02010609060101010101" pitchFamily="49" charset="-122"/>
              <a:ea typeface="楷体" panose="02010609060101010101" pitchFamily="49" charset="-122"/>
            </a:endParaRPr>
          </a:p>
        </p:txBody>
      </p:sp>
      <p:sp>
        <p:nvSpPr>
          <p:cNvPr id="2" name="矩形 1"/>
          <p:cNvSpPr/>
          <p:nvPr/>
        </p:nvSpPr>
        <p:spPr>
          <a:xfrm>
            <a:off x="289376" y="2230020"/>
            <a:ext cx="8553682" cy="3194721"/>
          </a:xfrm>
          <a:prstGeom prst="rect">
            <a:avLst/>
          </a:prstGeom>
        </p:spPr>
        <p:txBody>
          <a:bodyPr wrap="square">
            <a:spAutoFit/>
          </a:bodyPr>
          <a:lstStyle/>
          <a:p>
            <a:pPr indent="457200">
              <a:lnSpc>
                <a:spcPct val="120000"/>
              </a:lnSpc>
            </a:pPr>
            <a:r>
              <a:rPr lang="zh-CN" altLang="en-US" sz="2800" dirty="0">
                <a:latin typeface="楷体" panose="02010609060101010101" pitchFamily="49" charset="-122"/>
                <a:ea typeface="楷体" panose="02010609060101010101" pitchFamily="49" charset="-122"/>
              </a:rPr>
              <a:t>用</a:t>
            </a:r>
            <a:r>
              <a:rPr lang="en-US" altLang="zh-CN" sz="2800" dirty="0">
                <a:latin typeface="楷体" panose="02010609060101010101" pitchFamily="49" charset="-122"/>
                <a:ea typeface="楷体" panose="02010609060101010101" pitchFamily="49" charset="-122"/>
              </a:rPr>
              <a:t>public</a:t>
            </a:r>
            <a:r>
              <a:rPr lang="zh-CN" altLang="en-US" sz="2800" dirty="0">
                <a:latin typeface="楷体" panose="02010609060101010101" pitchFamily="49" charset="-122"/>
                <a:ea typeface="楷体" panose="02010609060101010101" pitchFamily="49" charset="-122"/>
              </a:rPr>
              <a:t>修饰的成员变量和方法被称为共有变量和共有</a:t>
            </a:r>
            <a:r>
              <a:rPr lang="zh-CN" altLang="en-US" sz="2800" dirty="0" smtClean="0">
                <a:latin typeface="楷体" panose="02010609060101010101" pitchFamily="49" charset="-122"/>
                <a:ea typeface="楷体" panose="02010609060101010101" pitchFamily="49" charset="-122"/>
              </a:rPr>
              <a:t>方法</a:t>
            </a:r>
            <a:r>
              <a:rPr lang="zh-CN" altLang="en-US" sz="2800" dirty="0">
                <a:latin typeface="楷体" panose="02010609060101010101" pitchFamily="49" charset="-122"/>
                <a:ea typeface="楷体" panose="02010609060101010101" pitchFamily="49" charset="-122"/>
              </a:rPr>
              <a:t>。</a:t>
            </a:r>
            <a:endParaRPr lang="en-US" altLang="zh-CN" sz="2800" dirty="0">
              <a:latin typeface="楷体" panose="02010609060101010101" pitchFamily="49" charset="-122"/>
              <a:ea typeface="楷体" panose="02010609060101010101" pitchFamily="49" charset="-122"/>
            </a:endParaRPr>
          </a:p>
          <a:p>
            <a:pPr indent="457200">
              <a:lnSpc>
                <a:spcPct val="120000"/>
              </a:lnSpc>
            </a:pPr>
            <a:r>
              <a:rPr lang="zh-CN" altLang="en-US" sz="2800" dirty="0" smtClean="0">
                <a:latin typeface="楷体" panose="02010609060101010101" pitchFamily="49" charset="-122"/>
                <a:ea typeface="楷体" panose="02010609060101010101" pitchFamily="49" charset="-122"/>
              </a:rPr>
              <a:t>特点：</a:t>
            </a:r>
            <a:endParaRPr lang="en-US" altLang="zh-CN" sz="2800" dirty="0" smtClean="0">
              <a:latin typeface="楷体" panose="02010609060101010101" pitchFamily="49" charset="-122"/>
              <a:ea typeface="楷体" panose="02010609060101010101" pitchFamily="49" charset="-122"/>
            </a:endParaRPr>
          </a:p>
          <a:p>
            <a:pPr indent="457200">
              <a:lnSpc>
                <a:spcPct val="120000"/>
              </a:lnSpc>
            </a:pPr>
            <a:r>
              <a:rPr lang="en-US" altLang="zh-CN" sz="2800" dirty="0" smtClean="0">
                <a:latin typeface="楷体" panose="02010609060101010101" pitchFamily="49" charset="-122"/>
                <a:ea typeface="楷体" panose="02010609060101010101" pitchFamily="49" charset="-122"/>
              </a:rPr>
              <a:t>1</a:t>
            </a:r>
            <a:r>
              <a:rPr lang="zh-CN" altLang="en-US" sz="2800" dirty="0" smtClean="0">
                <a:latin typeface="楷体" panose="02010609060101010101" pitchFamily="49" charset="-122"/>
                <a:ea typeface="楷体" panose="02010609060101010101" pitchFamily="49" charset="-122"/>
              </a:rPr>
              <a:t>）在其他的类中，能够通过类的对象访问自己的</a:t>
            </a:r>
            <a:r>
              <a:rPr lang="en-US" altLang="zh-CN" sz="2800" dirty="0" smtClean="0">
                <a:latin typeface="楷体" panose="02010609060101010101" pitchFamily="49" charset="-122"/>
                <a:ea typeface="楷体" panose="02010609060101010101" pitchFamily="49" charset="-122"/>
              </a:rPr>
              <a:t>public</a:t>
            </a:r>
            <a:r>
              <a:rPr lang="zh-CN" altLang="en-US" sz="2800" dirty="0" smtClean="0">
                <a:latin typeface="楷体" panose="02010609060101010101" pitchFamily="49" charset="-122"/>
                <a:ea typeface="楷体" panose="02010609060101010101" pitchFamily="49" charset="-122"/>
              </a:rPr>
              <a:t>变量和</a:t>
            </a:r>
            <a:r>
              <a:rPr lang="en-US" altLang="zh-CN" sz="2800" dirty="0">
                <a:latin typeface="楷体" panose="02010609060101010101" pitchFamily="49" charset="-122"/>
                <a:ea typeface="楷体" panose="02010609060101010101" pitchFamily="49" charset="-122"/>
              </a:rPr>
              <a:t>public</a:t>
            </a:r>
            <a:r>
              <a:rPr lang="zh-CN" altLang="en-US" sz="2800" dirty="0" smtClean="0">
                <a:latin typeface="楷体" panose="02010609060101010101" pitchFamily="49" charset="-122"/>
                <a:ea typeface="楷体" panose="02010609060101010101" pitchFamily="49" charset="-122"/>
              </a:rPr>
              <a:t>方法，同时，也能够通过类名，访问自己的</a:t>
            </a:r>
            <a:r>
              <a:rPr lang="en-US" altLang="zh-CN" sz="2800" dirty="0">
                <a:latin typeface="楷体" panose="02010609060101010101" pitchFamily="49" charset="-122"/>
                <a:ea typeface="楷体" panose="02010609060101010101" pitchFamily="49" charset="-122"/>
              </a:rPr>
              <a:t>public</a:t>
            </a:r>
            <a:r>
              <a:rPr lang="zh-CN" altLang="en-US" sz="2800" dirty="0" smtClean="0">
                <a:latin typeface="楷体" panose="02010609060101010101" pitchFamily="49" charset="-122"/>
                <a:ea typeface="楷体" panose="02010609060101010101" pitchFamily="49" charset="-122"/>
              </a:rPr>
              <a:t>类变量和</a:t>
            </a:r>
            <a:r>
              <a:rPr lang="en-US" altLang="zh-CN" sz="2800" dirty="0">
                <a:latin typeface="楷体" panose="02010609060101010101" pitchFamily="49" charset="-122"/>
                <a:ea typeface="楷体" panose="02010609060101010101" pitchFamily="49" charset="-122"/>
              </a:rPr>
              <a:t>public</a:t>
            </a:r>
            <a:r>
              <a:rPr lang="zh-CN" altLang="en-US" sz="2800" dirty="0" smtClean="0">
                <a:latin typeface="楷体" panose="02010609060101010101" pitchFamily="49" charset="-122"/>
                <a:ea typeface="楷体" panose="02010609060101010101" pitchFamily="49" charset="-122"/>
              </a:rPr>
              <a:t>类方法。</a:t>
            </a:r>
            <a:endParaRPr lang="zh-CN" altLang="en-US"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38812780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a:t>
            </a:r>
            <a:r>
              <a:rPr lang="en-US" altLang="zh-CN" dirty="0" smtClean="0"/>
              <a:t>2. </a:t>
            </a:r>
            <a:r>
              <a:rPr lang="zh-CN" altLang="en-US" dirty="0" smtClean="0"/>
              <a:t>访问权限</a:t>
            </a:r>
            <a:endParaRPr lang="zh-CN" altLang="en-US" dirty="0"/>
          </a:p>
        </p:txBody>
      </p:sp>
      <p:sp>
        <p:nvSpPr>
          <p:cNvPr id="5" name="Rectangle 1"/>
          <p:cNvSpPr>
            <a:spLocks noChangeArrowheads="1"/>
          </p:cNvSpPr>
          <p:nvPr/>
        </p:nvSpPr>
        <p:spPr bwMode="auto">
          <a:xfrm>
            <a:off x="2479675" y="13716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sp>
        <p:nvSpPr>
          <p:cNvPr id="7" name="矩形 6"/>
          <p:cNvSpPr/>
          <p:nvPr/>
        </p:nvSpPr>
        <p:spPr>
          <a:xfrm>
            <a:off x="289376" y="1452826"/>
            <a:ext cx="8354013" cy="523220"/>
          </a:xfrm>
          <a:prstGeom prst="rect">
            <a:avLst/>
          </a:prstGeom>
        </p:spPr>
        <p:txBody>
          <a:bodyPr wrap="square">
            <a:spAutoFit/>
          </a:bodyPr>
          <a:lstStyle/>
          <a:p>
            <a:pPr marL="342900" indent="-342900">
              <a:buFont typeface="Wingdings" panose="05000000000000000000" pitchFamily="2" charset="2"/>
              <a:buChar char="Ø"/>
            </a:pPr>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、共有变量和共有方法</a:t>
            </a:r>
          </a:p>
        </p:txBody>
      </p:sp>
      <p:sp>
        <p:nvSpPr>
          <p:cNvPr id="3" name="矩形 2"/>
          <p:cNvSpPr/>
          <p:nvPr/>
        </p:nvSpPr>
        <p:spPr>
          <a:xfrm>
            <a:off x="520870" y="2210406"/>
            <a:ext cx="8531458" cy="3785652"/>
          </a:xfrm>
          <a:prstGeom prst="rect">
            <a:avLst/>
          </a:prstGeom>
        </p:spPr>
        <p:txBody>
          <a:bodyPr wrap="square">
            <a:spAutoFit/>
          </a:bodyPr>
          <a:lstStyle/>
          <a:p>
            <a:pPr indent="457200"/>
            <a:r>
              <a:rPr lang="en-US" altLang="zh-CN" sz="2400" dirty="0" smtClean="0">
                <a:solidFill>
                  <a:srgbClr val="0558FF"/>
                </a:solidFill>
                <a:latin typeface="楷体" panose="02010609060101010101" pitchFamily="49" charset="-122"/>
                <a:ea typeface="楷体" panose="02010609060101010101" pitchFamily="49" charset="-122"/>
              </a:rPr>
              <a:t>class Tom{</a:t>
            </a:r>
          </a:p>
          <a:p>
            <a:pPr indent="457200"/>
            <a:r>
              <a:rPr lang="en-US" altLang="zh-CN" sz="2400" dirty="0" smtClean="0">
                <a:solidFill>
                  <a:srgbClr val="0558FF"/>
                </a:solidFill>
                <a:latin typeface="楷体" panose="02010609060101010101" pitchFamily="49" charset="-122"/>
                <a:ea typeface="楷体" panose="02010609060101010101" pitchFamily="49" charset="-122"/>
              </a:rPr>
              <a:t>	public float weight</a:t>
            </a:r>
            <a:r>
              <a:rPr lang="zh-CN" altLang="en-US" sz="2400" dirty="0" smtClean="0">
                <a:solidFill>
                  <a:srgbClr val="0558FF"/>
                </a:solidFill>
                <a:latin typeface="楷体" panose="02010609060101010101" pitchFamily="49" charset="-122"/>
                <a:ea typeface="楷体" panose="02010609060101010101" pitchFamily="49" charset="-122"/>
              </a:rPr>
              <a:t>；</a:t>
            </a:r>
            <a:r>
              <a:rPr lang="en-US" altLang="zh-CN" sz="2400" dirty="0" smtClean="0">
                <a:solidFill>
                  <a:srgbClr val="0558FF"/>
                </a:solidFill>
                <a:latin typeface="楷体" panose="02010609060101010101" pitchFamily="49" charset="-122"/>
                <a:ea typeface="楷体" panose="02010609060101010101" pitchFamily="49" charset="-122"/>
              </a:rPr>
              <a:t>		// </a:t>
            </a:r>
            <a:r>
              <a:rPr lang="zh-CN" altLang="en-US" sz="2400" dirty="0" smtClean="0">
                <a:solidFill>
                  <a:srgbClr val="0558FF"/>
                </a:solidFill>
                <a:latin typeface="楷体" panose="02010609060101010101" pitchFamily="49" charset="-122"/>
                <a:ea typeface="楷体" panose="02010609060101010101" pitchFamily="49" charset="-122"/>
              </a:rPr>
              <a:t>私有变量</a:t>
            </a:r>
            <a:endParaRPr lang="en-US" altLang="zh-CN" sz="2400" dirty="0" smtClean="0">
              <a:solidFill>
                <a:srgbClr val="0558FF"/>
              </a:solidFill>
              <a:latin typeface="楷体" panose="02010609060101010101" pitchFamily="49" charset="-122"/>
              <a:ea typeface="楷体" panose="02010609060101010101" pitchFamily="49" charset="-122"/>
            </a:endParaRPr>
          </a:p>
          <a:p>
            <a:pPr indent="457200"/>
            <a:r>
              <a:rPr lang="en-US" altLang="zh-CN" sz="2400" dirty="0">
                <a:solidFill>
                  <a:srgbClr val="0558FF"/>
                </a:solidFill>
                <a:latin typeface="楷体" panose="02010609060101010101" pitchFamily="49" charset="-122"/>
                <a:ea typeface="楷体" panose="02010609060101010101" pitchFamily="49" charset="-122"/>
              </a:rPr>
              <a:t>	</a:t>
            </a:r>
            <a:r>
              <a:rPr lang="en-US" altLang="zh-CN" sz="2400" dirty="0" smtClean="0">
                <a:solidFill>
                  <a:srgbClr val="0558FF"/>
                </a:solidFill>
                <a:latin typeface="楷体" panose="02010609060101010101" pitchFamily="49" charset="-122"/>
                <a:ea typeface="楷体" panose="02010609060101010101" pitchFamily="49" charset="-122"/>
              </a:rPr>
              <a:t>public float f(float a</a:t>
            </a:r>
            <a:r>
              <a:rPr lang="zh-CN" altLang="en-US" sz="2400" dirty="0" smtClean="0">
                <a:solidFill>
                  <a:srgbClr val="0558FF"/>
                </a:solidFill>
                <a:latin typeface="楷体" panose="02010609060101010101" pitchFamily="49" charset="-122"/>
                <a:ea typeface="楷体" panose="02010609060101010101" pitchFamily="49" charset="-122"/>
              </a:rPr>
              <a:t>，</a:t>
            </a:r>
            <a:r>
              <a:rPr lang="en-US" altLang="zh-CN" sz="2400" dirty="0" smtClean="0">
                <a:solidFill>
                  <a:srgbClr val="0558FF"/>
                </a:solidFill>
                <a:latin typeface="楷体" panose="02010609060101010101" pitchFamily="49" charset="-122"/>
                <a:ea typeface="楷体" panose="02010609060101010101" pitchFamily="49" charset="-122"/>
              </a:rPr>
              <a:t>float b){	// </a:t>
            </a:r>
            <a:r>
              <a:rPr lang="zh-CN" altLang="en-US" sz="2400" dirty="0" smtClean="0">
                <a:solidFill>
                  <a:srgbClr val="0558FF"/>
                </a:solidFill>
                <a:latin typeface="楷体" panose="02010609060101010101" pitchFamily="49" charset="-122"/>
                <a:ea typeface="楷体" panose="02010609060101010101" pitchFamily="49" charset="-122"/>
              </a:rPr>
              <a:t>私有方法</a:t>
            </a:r>
            <a:endParaRPr lang="en-US" altLang="zh-CN" sz="2400" dirty="0" smtClean="0">
              <a:solidFill>
                <a:srgbClr val="0558FF"/>
              </a:solidFill>
              <a:latin typeface="楷体" panose="02010609060101010101" pitchFamily="49" charset="-122"/>
              <a:ea typeface="楷体" panose="02010609060101010101" pitchFamily="49" charset="-122"/>
            </a:endParaRPr>
          </a:p>
          <a:p>
            <a:pPr indent="457200"/>
            <a:r>
              <a:rPr lang="en-US" altLang="zh-CN" sz="2400" dirty="0">
                <a:solidFill>
                  <a:srgbClr val="0558FF"/>
                </a:solidFill>
                <a:latin typeface="楷体" panose="02010609060101010101" pitchFamily="49" charset="-122"/>
                <a:ea typeface="楷体" panose="02010609060101010101" pitchFamily="49" charset="-122"/>
              </a:rPr>
              <a:t>	</a:t>
            </a:r>
            <a:r>
              <a:rPr lang="en-US" altLang="zh-CN" sz="2400" dirty="0" smtClean="0">
                <a:solidFill>
                  <a:srgbClr val="0558FF"/>
                </a:solidFill>
                <a:latin typeface="楷体" panose="02010609060101010101" pitchFamily="49" charset="-122"/>
                <a:ea typeface="楷体" panose="02010609060101010101" pitchFamily="49" charset="-122"/>
              </a:rPr>
              <a:t>	return a + b</a:t>
            </a:r>
            <a:r>
              <a:rPr lang="zh-CN" altLang="en-US" sz="2400" dirty="0" smtClean="0">
                <a:solidFill>
                  <a:srgbClr val="0558FF"/>
                </a:solidFill>
                <a:latin typeface="楷体" panose="02010609060101010101" pitchFamily="49" charset="-122"/>
                <a:ea typeface="楷体" panose="02010609060101010101" pitchFamily="49" charset="-122"/>
              </a:rPr>
              <a:t>；</a:t>
            </a:r>
            <a:r>
              <a:rPr lang="en-US" altLang="zh-CN" sz="2400" dirty="0" smtClean="0">
                <a:solidFill>
                  <a:srgbClr val="0558FF"/>
                </a:solidFill>
                <a:latin typeface="楷体" panose="02010609060101010101" pitchFamily="49" charset="-122"/>
                <a:ea typeface="楷体" panose="02010609060101010101" pitchFamily="49" charset="-122"/>
              </a:rPr>
              <a:t>}}</a:t>
            </a:r>
          </a:p>
          <a:p>
            <a:pPr indent="457200"/>
            <a:r>
              <a:rPr lang="en-US" altLang="zh-CN" sz="2400" dirty="0" smtClean="0">
                <a:solidFill>
                  <a:srgbClr val="0558FF"/>
                </a:solidFill>
                <a:latin typeface="楷体" panose="02010609060101010101" pitchFamily="49" charset="-122"/>
                <a:ea typeface="楷体" panose="02010609060101010101" pitchFamily="49" charset="-122"/>
              </a:rPr>
              <a:t>class Jerry{</a:t>
            </a:r>
          </a:p>
          <a:p>
            <a:pPr indent="457200"/>
            <a:r>
              <a:rPr lang="en-US" altLang="zh-CN" sz="2400" dirty="0">
                <a:solidFill>
                  <a:srgbClr val="0558FF"/>
                </a:solidFill>
                <a:latin typeface="楷体" panose="02010609060101010101" pitchFamily="49" charset="-122"/>
                <a:ea typeface="楷体" panose="02010609060101010101" pitchFamily="49" charset="-122"/>
              </a:rPr>
              <a:t>	</a:t>
            </a:r>
            <a:r>
              <a:rPr lang="en-US" altLang="zh-CN" sz="2400" dirty="0" smtClean="0">
                <a:solidFill>
                  <a:srgbClr val="0558FF"/>
                </a:solidFill>
                <a:latin typeface="楷体" panose="02010609060101010101" pitchFamily="49" charset="-122"/>
                <a:ea typeface="楷体" panose="02010609060101010101" pitchFamily="49" charset="-122"/>
              </a:rPr>
              <a:t>void g(){</a:t>
            </a:r>
          </a:p>
          <a:p>
            <a:pPr indent="457200"/>
            <a:r>
              <a:rPr lang="en-US" altLang="zh-CN" sz="2400" dirty="0">
                <a:solidFill>
                  <a:srgbClr val="0558FF"/>
                </a:solidFill>
                <a:latin typeface="楷体" panose="02010609060101010101" pitchFamily="49" charset="-122"/>
                <a:ea typeface="楷体" panose="02010609060101010101" pitchFamily="49" charset="-122"/>
              </a:rPr>
              <a:t>	</a:t>
            </a:r>
            <a:r>
              <a:rPr lang="en-US" altLang="zh-CN" sz="2400" dirty="0" smtClean="0">
                <a:solidFill>
                  <a:srgbClr val="0558FF"/>
                </a:solidFill>
                <a:latin typeface="楷体" panose="02010609060101010101" pitchFamily="49" charset="-122"/>
                <a:ea typeface="楷体" panose="02010609060101010101" pitchFamily="49" charset="-122"/>
              </a:rPr>
              <a:t>	Tom cat = new Tom();</a:t>
            </a:r>
          </a:p>
          <a:p>
            <a:pPr indent="457200"/>
            <a:r>
              <a:rPr lang="en-US" altLang="zh-CN" sz="2400" dirty="0">
                <a:solidFill>
                  <a:srgbClr val="0558FF"/>
                </a:solidFill>
                <a:latin typeface="楷体" panose="02010609060101010101" pitchFamily="49" charset="-122"/>
                <a:ea typeface="楷体" panose="02010609060101010101" pitchFamily="49" charset="-122"/>
              </a:rPr>
              <a:t>	</a:t>
            </a:r>
            <a:r>
              <a:rPr lang="en-US" altLang="zh-CN" sz="2400" dirty="0" smtClean="0">
                <a:solidFill>
                  <a:srgbClr val="0558FF"/>
                </a:solidFill>
                <a:latin typeface="楷体" panose="02010609060101010101" pitchFamily="49" charset="-122"/>
                <a:ea typeface="楷体" panose="02010609060101010101" pitchFamily="49" charset="-122"/>
              </a:rPr>
              <a:t>	</a:t>
            </a:r>
            <a:r>
              <a:rPr lang="en-US" altLang="zh-CN" sz="2400" dirty="0" err="1" smtClean="0">
                <a:solidFill>
                  <a:srgbClr val="0558FF"/>
                </a:solidFill>
                <a:latin typeface="楷体" panose="02010609060101010101" pitchFamily="49" charset="-122"/>
                <a:ea typeface="楷体" panose="02010609060101010101" pitchFamily="49" charset="-122"/>
              </a:rPr>
              <a:t>cat.weight</a:t>
            </a:r>
            <a:r>
              <a:rPr lang="en-US" altLang="zh-CN" sz="2400" dirty="0" smtClean="0">
                <a:solidFill>
                  <a:srgbClr val="0558FF"/>
                </a:solidFill>
                <a:latin typeface="楷体" panose="02010609060101010101" pitchFamily="49" charset="-122"/>
                <a:ea typeface="楷体" panose="02010609060101010101" pitchFamily="49" charset="-122"/>
              </a:rPr>
              <a:t> = 23f;		// </a:t>
            </a:r>
            <a:r>
              <a:rPr lang="zh-CN" altLang="en-US" sz="2400" dirty="0" smtClean="0">
                <a:solidFill>
                  <a:srgbClr val="0558FF"/>
                </a:solidFill>
                <a:latin typeface="楷体" panose="02010609060101010101" pitchFamily="49" charset="-122"/>
                <a:ea typeface="楷体" panose="02010609060101010101" pitchFamily="49" charset="-122"/>
              </a:rPr>
              <a:t>合法</a:t>
            </a:r>
            <a:endParaRPr lang="en-US" altLang="zh-CN" sz="2400" dirty="0" smtClean="0">
              <a:solidFill>
                <a:srgbClr val="0558FF"/>
              </a:solidFill>
              <a:latin typeface="楷体" panose="02010609060101010101" pitchFamily="49" charset="-122"/>
              <a:ea typeface="楷体" panose="02010609060101010101" pitchFamily="49" charset="-122"/>
            </a:endParaRPr>
          </a:p>
          <a:p>
            <a:pPr indent="457200"/>
            <a:r>
              <a:rPr lang="en-US" altLang="zh-CN" sz="2400" dirty="0">
                <a:solidFill>
                  <a:srgbClr val="0558FF"/>
                </a:solidFill>
                <a:latin typeface="楷体" panose="02010609060101010101" pitchFamily="49" charset="-122"/>
                <a:ea typeface="楷体" panose="02010609060101010101" pitchFamily="49" charset="-122"/>
              </a:rPr>
              <a:t>	</a:t>
            </a:r>
            <a:r>
              <a:rPr lang="en-US" altLang="zh-CN" sz="2400" dirty="0" smtClean="0">
                <a:solidFill>
                  <a:srgbClr val="0558FF"/>
                </a:solidFill>
                <a:latin typeface="楷体" panose="02010609060101010101" pitchFamily="49" charset="-122"/>
                <a:ea typeface="楷体" panose="02010609060101010101" pitchFamily="49" charset="-122"/>
              </a:rPr>
              <a:t>	float sum = </a:t>
            </a:r>
            <a:r>
              <a:rPr lang="en-US" altLang="zh-CN" sz="2400" dirty="0" err="1" smtClean="0">
                <a:solidFill>
                  <a:srgbClr val="0558FF"/>
                </a:solidFill>
                <a:latin typeface="楷体" panose="02010609060101010101" pitchFamily="49" charset="-122"/>
                <a:ea typeface="楷体" panose="02010609060101010101" pitchFamily="49" charset="-122"/>
              </a:rPr>
              <a:t>cat.f</a:t>
            </a:r>
            <a:r>
              <a:rPr lang="en-US" altLang="zh-CN" sz="2400" dirty="0" smtClean="0">
                <a:solidFill>
                  <a:srgbClr val="0558FF"/>
                </a:solidFill>
                <a:latin typeface="楷体" panose="02010609060101010101" pitchFamily="49" charset="-122"/>
                <a:ea typeface="楷体" panose="02010609060101010101" pitchFamily="49" charset="-122"/>
              </a:rPr>
              <a:t>(3,4);	// </a:t>
            </a:r>
            <a:r>
              <a:rPr lang="zh-CN" altLang="en-US" sz="2400" dirty="0" smtClean="0">
                <a:solidFill>
                  <a:srgbClr val="0558FF"/>
                </a:solidFill>
                <a:latin typeface="楷体" panose="02010609060101010101" pitchFamily="49" charset="-122"/>
                <a:ea typeface="楷体" panose="02010609060101010101" pitchFamily="49" charset="-122"/>
              </a:rPr>
              <a:t>合法</a:t>
            </a:r>
            <a:endParaRPr lang="en-US" altLang="zh-CN" sz="2400" dirty="0">
              <a:solidFill>
                <a:srgbClr val="0558FF"/>
              </a:solidFill>
              <a:latin typeface="楷体" panose="02010609060101010101" pitchFamily="49" charset="-122"/>
              <a:ea typeface="楷体" panose="02010609060101010101" pitchFamily="49" charset="-122"/>
            </a:endParaRPr>
          </a:p>
          <a:p>
            <a:pPr indent="457200"/>
            <a:r>
              <a:rPr lang="en-US" altLang="zh-CN" sz="2400" dirty="0" smtClean="0">
                <a:solidFill>
                  <a:srgbClr val="0558FF"/>
                </a:solidFill>
                <a:latin typeface="楷体" panose="02010609060101010101" pitchFamily="49" charset="-122"/>
                <a:ea typeface="楷体" panose="02010609060101010101" pitchFamily="49" charset="-122"/>
              </a:rPr>
              <a:t>}}</a:t>
            </a:r>
          </a:p>
        </p:txBody>
      </p:sp>
      <p:sp>
        <p:nvSpPr>
          <p:cNvPr id="6" name="矩形 5"/>
          <p:cNvSpPr/>
          <p:nvPr/>
        </p:nvSpPr>
        <p:spPr>
          <a:xfrm>
            <a:off x="289376" y="2236978"/>
            <a:ext cx="492443" cy="461665"/>
          </a:xfrm>
          <a:prstGeom prst="rect">
            <a:avLst/>
          </a:prstGeom>
        </p:spPr>
        <p:txBody>
          <a:bodyPr wrap="none">
            <a:spAutoFit/>
          </a:bodyPr>
          <a:lstStyle/>
          <a:p>
            <a:r>
              <a:rPr lang="zh-CN" altLang="en-US" sz="2400" dirty="0" smtClean="0">
                <a:solidFill>
                  <a:srgbClr val="0558FF"/>
                </a:solidFill>
                <a:latin typeface="楷体" panose="02010609060101010101" pitchFamily="49" charset="-122"/>
                <a:ea typeface="楷体" panose="02010609060101010101" pitchFamily="49" charset="-122"/>
              </a:rPr>
              <a:t>例</a:t>
            </a:r>
            <a:endParaRPr lang="zh-CN" altLang="en-US" sz="2400" dirty="0"/>
          </a:p>
        </p:txBody>
      </p:sp>
    </p:spTree>
    <p:extLst>
      <p:ext uri="{BB962C8B-B14F-4D97-AF65-F5344CB8AC3E}">
        <p14:creationId xmlns:p14="http://schemas.microsoft.com/office/powerpoint/2010/main" xmlns="" val="13609011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a:t>
            </a:r>
            <a:r>
              <a:rPr lang="en-US" altLang="zh-CN" dirty="0" smtClean="0"/>
              <a:t>2. </a:t>
            </a:r>
            <a:r>
              <a:rPr lang="zh-CN" altLang="en-US" dirty="0" smtClean="0"/>
              <a:t>访问权限</a:t>
            </a:r>
            <a:endParaRPr lang="zh-CN" altLang="en-US" dirty="0"/>
          </a:p>
        </p:txBody>
      </p:sp>
      <p:sp>
        <p:nvSpPr>
          <p:cNvPr id="5" name="Rectangle 1"/>
          <p:cNvSpPr>
            <a:spLocks noChangeArrowheads="1"/>
          </p:cNvSpPr>
          <p:nvPr/>
        </p:nvSpPr>
        <p:spPr bwMode="auto">
          <a:xfrm>
            <a:off x="2479675" y="13716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sp>
        <p:nvSpPr>
          <p:cNvPr id="7" name="矩形 6"/>
          <p:cNvSpPr/>
          <p:nvPr/>
        </p:nvSpPr>
        <p:spPr>
          <a:xfrm>
            <a:off x="289376" y="1568576"/>
            <a:ext cx="8354013" cy="523220"/>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3</a:t>
            </a:r>
            <a:r>
              <a:rPr lang="zh-CN" altLang="en-US" sz="2800" dirty="0" smtClean="0">
                <a:latin typeface="楷体" panose="02010609060101010101" pitchFamily="49" charset="-122"/>
                <a:ea typeface="楷体" panose="02010609060101010101" pitchFamily="49" charset="-122"/>
              </a:rPr>
              <a:t>、友好变量和友好方法</a:t>
            </a:r>
            <a:endParaRPr lang="zh-CN" altLang="en-US" sz="2800" dirty="0">
              <a:latin typeface="楷体" panose="02010609060101010101" pitchFamily="49" charset="-122"/>
              <a:ea typeface="楷体" panose="02010609060101010101" pitchFamily="49" charset="-122"/>
            </a:endParaRPr>
          </a:p>
        </p:txBody>
      </p:sp>
      <p:sp>
        <p:nvSpPr>
          <p:cNvPr id="2" name="矩形 1"/>
          <p:cNvSpPr/>
          <p:nvPr/>
        </p:nvSpPr>
        <p:spPr>
          <a:xfrm>
            <a:off x="289376" y="2230020"/>
            <a:ext cx="8553682" cy="3194721"/>
          </a:xfrm>
          <a:prstGeom prst="rect">
            <a:avLst/>
          </a:prstGeom>
        </p:spPr>
        <p:txBody>
          <a:bodyPr wrap="square">
            <a:spAutoFit/>
          </a:bodyPr>
          <a:lstStyle/>
          <a:p>
            <a:pPr indent="457200">
              <a:lnSpc>
                <a:spcPct val="120000"/>
              </a:lnSpc>
            </a:pPr>
            <a:r>
              <a:rPr lang="zh-CN" altLang="en-US" sz="2800" dirty="0">
                <a:latin typeface="楷体" panose="02010609060101010101" pitchFamily="49" charset="-122"/>
                <a:ea typeface="楷体" panose="02010609060101010101" pitchFamily="49" charset="-122"/>
              </a:rPr>
              <a:t>不用</a:t>
            </a:r>
            <a:r>
              <a:rPr lang="en-US" altLang="zh-CN" sz="2800" dirty="0">
                <a:latin typeface="楷体" panose="02010609060101010101" pitchFamily="49" charset="-122"/>
                <a:ea typeface="楷体" panose="02010609060101010101" pitchFamily="49" charset="-122"/>
              </a:rPr>
              <a:t>private</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public </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protected</a:t>
            </a:r>
            <a:r>
              <a:rPr lang="zh-CN" altLang="en-US" sz="2800" dirty="0">
                <a:latin typeface="楷体" panose="02010609060101010101" pitchFamily="49" charset="-122"/>
                <a:ea typeface="楷体" panose="02010609060101010101" pitchFamily="49" charset="-122"/>
              </a:rPr>
              <a:t>修饰符的成员变量和方法被称为友好变量和友好方法。</a:t>
            </a:r>
          </a:p>
          <a:p>
            <a:pPr indent="457200">
              <a:lnSpc>
                <a:spcPct val="120000"/>
              </a:lnSpc>
            </a:pPr>
            <a:r>
              <a:rPr lang="zh-CN" altLang="en-US" sz="2800" dirty="0" smtClean="0">
                <a:latin typeface="楷体" panose="02010609060101010101" pitchFamily="49" charset="-122"/>
                <a:ea typeface="楷体" panose="02010609060101010101" pitchFamily="49" charset="-122"/>
              </a:rPr>
              <a:t>特点：</a:t>
            </a:r>
            <a:endParaRPr lang="en-US" altLang="zh-CN" sz="2800" dirty="0" smtClean="0">
              <a:latin typeface="楷体" panose="02010609060101010101" pitchFamily="49" charset="-122"/>
              <a:ea typeface="楷体" panose="02010609060101010101" pitchFamily="49" charset="-122"/>
            </a:endParaRPr>
          </a:p>
          <a:p>
            <a:pPr indent="457200">
              <a:lnSpc>
                <a:spcPct val="120000"/>
              </a:lnSpc>
            </a:pPr>
            <a:r>
              <a:rPr lang="en-US" altLang="zh-CN" sz="2800" dirty="0" smtClean="0">
                <a:latin typeface="楷体" panose="02010609060101010101" pitchFamily="49" charset="-122"/>
                <a:ea typeface="楷体" panose="02010609060101010101" pitchFamily="49" charset="-122"/>
              </a:rPr>
              <a:t>1</a:t>
            </a:r>
            <a:r>
              <a:rPr lang="zh-CN" altLang="en-US" sz="2800" dirty="0" smtClean="0">
                <a:latin typeface="楷体" panose="02010609060101010101" pitchFamily="49" charset="-122"/>
                <a:ea typeface="楷体" panose="02010609060101010101" pitchFamily="49" charset="-122"/>
              </a:rPr>
              <a:t>）在同一个包中时，能够通过类的对象访问自己的友好变量和友好方法，同时，也能够通过类名，访问自己的</a:t>
            </a:r>
            <a:r>
              <a:rPr lang="zh-CN" altLang="en-US" sz="2800" dirty="0">
                <a:latin typeface="楷体" panose="02010609060101010101" pitchFamily="49" charset="-122"/>
                <a:ea typeface="楷体" panose="02010609060101010101" pitchFamily="49" charset="-122"/>
              </a:rPr>
              <a:t>类</a:t>
            </a:r>
            <a:r>
              <a:rPr lang="zh-CN" altLang="en-US" sz="2800" dirty="0" smtClean="0">
                <a:latin typeface="楷体" panose="02010609060101010101" pitchFamily="49" charset="-122"/>
                <a:ea typeface="楷体" panose="02010609060101010101" pitchFamily="49" charset="-122"/>
              </a:rPr>
              <a:t>友好变量和</a:t>
            </a:r>
            <a:r>
              <a:rPr lang="zh-CN" altLang="en-US" sz="2800" dirty="0">
                <a:latin typeface="楷体" panose="02010609060101010101" pitchFamily="49" charset="-122"/>
                <a:ea typeface="楷体" panose="02010609060101010101" pitchFamily="49" charset="-122"/>
              </a:rPr>
              <a:t>类</a:t>
            </a:r>
            <a:r>
              <a:rPr lang="zh-CN" altLang="en-US" sz="2800" dirty="0" smtClean="0">
                <a:latin typeface="楷体" panose="02010609060101010101" pitchFamily="49" charset="-122"/>
                <a:ea typeface="楷体" panose="02010609060101010101" pitchFamily="49" charset="-122"/>
              </a:rPr>
              <a:t>友好方法</a:t>
            </a:r>
            <a:endParaRPr lang="zh-CN" altLang="en-US"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24298463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a:t>
            </a:r>
            <a:r>
              <a:rPr lang="en-US" altLang="zh-CN" dirty="0" smtClean="0"/>
              <a:t>2. </a:t>
            </a:r>
            <a:r>
              <a:rPr lang="zh-CN" altLang="en-US" dirty="0" smtClean="0"/>
              <a:t>访问权限</a:t>
            </a:r>
            <a:endParaRPr lang="zh-CN" altLang="en-US" dirty="0"/>
          </a:p>
        </p:txBody>
      </p:sp>
      <p:sp>
        <p:nvSpPr>
          <p:cNvPr id="5" name="Rectangle 1"/>
          <p:cNvSpPr>
            <a:spLocks noChangeArrowheads="1"/>
          </p:cNvSpPr>
          <p:nvPr/>
        </p:nvSpPr>
        <p:spPr bwMode="auto">
          <a:xfrm>
            <a:off x="2479675" y="13716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sp>
        <p:nvSpPr>
          <p:cNvPr id="7" name="矩形 6"/>
          <p:cNvSpPr/>
          <p:nvPr/>
        </p:nvSpPr>
        <p:spPr>
          <a:xfrm>
            <a:off x="289376" y="1452826"/>
            <a:ext cx="8354013" cy="523220"/>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3</a:t>
            </a:r>
            <a:r>
              <a:rPr lang="zh-CN" altLang="en-US" sz="2800" dirty="0" smtClean="0">
                <a:latin typeface="楷体" panose="02010609060101010101" pitchFamily="49" charset="-122"/>
                <a:ea typeface="楷体" panose="02010609060101010101" pitchFamily="49" charset="-122"/>
              </a:rPr>
              <a:t>、友好</a:t>
            </a:r>
            <a:r>
              <a:rPr lang="zh-CN" altLang="en-US" sz="2800" dirty="0">
                <a:latin typeface="楷体" panose="02010609060101010101" pitchFamily="49" charset="-122"/>
                <a:ea typeface="楷体" panose="02010609060101010101" pitchFamily="49" charset="-122"/>
              </a:rPr>
              <a:t>变量和友好方法</a:t>
            </a:r>
          </a:p>
        </p:txBody>
      </p:sp>
      <p:sp>
        <p:nvSpPr>
          <p:cNvPr id="3" name="矩形 2"/>
          <p:cNvSpPr/>
          <p:nvPr/>
        </p:nvSpPr>
        <p:spPr>
          <a:xfrm>
            <a:off x="781819" y="2210047"/>
            <a:ext cx="7721230" cy="4093428"/>
          </a:xfrm>
          <a:prstGeom prst="rect">
            <a:avLst/>
          </a:prstGeom>
        </p:spPr>
        <p:txBody>
          <a:bodyPr wrap="square">
            <a:spAutoFit/>
          </a:bodyPr>
          <a:lstStyle/>
          <a:p>
            <a:pPr indent="457200"/>
            <a:r>
              <a:rPr lang="en-US" altLang="zh-CN" sz="2000" dirty="0">
                <a:solidFill>
                  <a:srgbClr val="0558FF"/>
                </a:solidFill>
                <a:latin typeface="楷体" panose="02010609060101010101" pitchFamily="49" charset="-122"/>
                <a:ea typeface="楷体" panose="02010609060101010101" pitchFamily="49" charset="-122"/>
              </a:rPr>
              <a:t>package </a:t>
            </a:r>
            <a:r>
              <a:rPr lang="en-US" altLang="zh-CN" sz="2000" dirty="0" err="1">
                <a:solidFill>
                  <a:srgbClr val="0558FF"/>
                </a:solidFill>
                <a:latin typeface="楷体" panose="02010609060101010101" pitchFamily="49" charset="-122"/>
                <a:ea typeface="楷体" panose="02010609060101010101" pitchFamily="49" charset="-122"/>
              </a:rPr>
              <a:t>tom.jiafei</a:t>
            </a:r>
            <a:r>
              <a:rPr lang="en-US" altLang="zh-CN" sz="2000" dirty="0" smtClean="0">
                <a:solidFill>
                  <a:srgbClr val="0558FF"/>
                </a:solidFill>
                <a:latin typeface="楷体" panose="02010609060101010101" pitchFamily="49" charset="-122"/>
                <a:ea typeface="楷体" panose="02010609060101010101" pitchFamily="49" charset="-122"/>
              </a:rPr>
              <a:t>;</a:t>
            </a:r>
          </a:p>
          <a:p>
            <a:pPr indent="457200"/>
            <a:r>
              <a:rPr lang="en-US" altLang="zh-CN" sz="2000" dirty="0" smtClean="0">
                <a:solidFill>
                  <a:srgbClr val="0558FF"/>
                </a:solidFill>
                <a:latin typeface="楷体" panose="02010609060101010101" pitchFamily="49" charset="-122"/>
                <a:ea typeface="楷体" panose="02010609060101010101" pitchFamily="49" charset="-122"/>
              </a:rPr>
              <a:t>class Tom{</a:t>
            </a:r>
          </a:p>
          <a:p>
            <a:pPr indent="457200"/>
            <a:r>
              <a:rPr lang="en-US" altLang="zh-CN" sz="2000" dirty="0" smtClean="0">
                <a:solidFill>
                  <a:srgbClr val="0558FF"/>
                </a:solidFill>
                <a:latin typeface="楷体" panose="02010609060101010101" pitchFamily="49" charset="-122"/>
                <a:ea typeface="楷体" panose="02010609060101010101" pitchFamily="49" charset="-122"/>
              </a:rPr>
              <a:t>	float weight</a:t>
            </a:r>
            <a:r>
              <a:rPr lang="zh-CN" altLang="en-US" sz="2000" dirty="0" smtClean="0">
                <a:solidFill>
                  <a:srgbClr val="0558FF"/>
                </a:solidFill>
                <a:latin typeface="楷体" panose="02010609060101010101" pitchFamily="49" charset="-122"/>
                <a:ea typeface="楷体" panose="02010609060101010101" pitchFamily="49" charset="-122"/>
              </a:rPr>
              <a:t>；</a:t>
            </a:r>
            <a:r>
              <a:rPr lang="en-US" altLang="zh-CN" sz="2000" dirty="0" smtClean="0">
                <a:solidFill>
                  <a:srgbClr val="0558FF"/>
                </a:solidFill>
                <a:latin typeface="楷体" panose="02010609060101010101" pitchFamily="49" charset="-122"/>
                <a:ea typeface="楷体" panose="02010609060101010101" pitchFamily="49" charset="-122"/>
              </a:rPr>
              <a:t>		// </a:t>
            </a:r>
            <a:r>
              <a:rPr lang="zh-CN" altLang="en-US" sz="2000" dirty="0" smtClean="0">
                <a:solidFill>
                  <a:srgbClr val="0558FF"/>
                </a:solidFill>
                <a:latin typeface="楷体" panose="02010609060101010101" pitchFamily="49" charset="-122"/>
                <a:ea typeface="楷体" panose="02010609060101010101" pitchFamily="49" charset="-122"/>
              </a:rPr>
              <a:t>私有变量</a:t>
            </a:r>
            <a:endParaRPr lang="en-US" altLang="zh-CN" sz="2000" dirty="0" smtClean="0">
              <a:solidFill>
                <a:srgbClr val="0558FF"/>
              </a:solidFill>
              <a:latin typeface="楷体" panose="02010609060101010101" pitchFamily="49" charset="-122"/>
              <a:ea typeface="楷体" panose="02010609060101010101" pitchFamily="49" charset="-122"/>
            </a:endParaRPr>
          </a:p>
          <a:p>
            <a:pPr indent="457200"/>
            <a:r>
              <a:rPr lang="en-US" altLang="zh-CN" sz="2000" dirty="0">
                <a:solidFill>
                  <a:srgbClr val="0558FF"/>
                </a:solidFill>
                <a:latin typeface="楷体" panose="02010609060101010101" pitchFamily="49" charset="-122"/>
                <a:ea typeface="楷体" panose="02010609060101010101" pitchFamily="49" charset="-122"/>
              </a:rPr>
              <a:t>	</a:t>
            </a:r>
            <a:r>
              <a:rPr lang="en-US" altLang="zh-CN" sz="2000" dirty="0" smtClean="0">
                <a:solidFill>
                  <a:srgbClr val="0558FF"/>
                </a:solidFill>
                <a:latin typeface="楷体" panose="02010609060101010101" pitchFamily="49" charset="-122"/>
                <a:ea typeface="楷体" panose="02010609060101010101" pitchFamily="49" charset="-122"/>
              </a:rPr>
              <a:t>float f(float a</a:t>
            </a:r>
            <a:r>
              <a:rPr lang="zh-CN" altLang="en-US" sz="2000" dirty="0" smtClean="0">
                <a:solidFill>
                  <a:srgbClr val="0558FF"/>
                </a:solidFill>
                <a:latin typeface="楷体" panose="02010609060101010101" pitchFamily="49" charset="-122"/>
                <a:ea typeface="楷体" panose="02010609060101010101" pitchFamily="49" charset="-122"/>
              </a:rPr>
              <a:t>，</a:t>
            </a:r>
            <a:r>
              <a:rPr lang="en-US" altLang="zh-CN" sz="2000" dirty="0" smtClean="0">
                <a:solidFill>
                  <a:srgbClr val="0558FF"/>
                </a:solidFill>
                <a:latin typeface="楷体" panose="02010609060101010101" pitchFamily="49" charset="-122"/>
                <a:ea typeface="楷体" panose="02010609060101010101" pitchFamily="49" charset="-122"/>
              </a:rPr>
              <a:t>float b){	// </a:t>
            </a:r>
            <a:r>
              <a:rPr lang="zh-CN" altLang="en-US" sz="2000" dirty="0" smtClean="0">
                <a:solidFill>
                  <a:srgbClr val="0558FF"/>
                </a:solidFill>
                <a:latin typeface="楷体" panose="02010609060101010101" pitchFamily="49" charset="-122"/>
                <a:ea typeface="楷体" panose="02010609060101010101" pitchFamily="49" charset="-122"/>
              </a:rPr>
              <a:t>私有方法</a:t>
            </a:r>
            <a:endParaRPr lang="en-US" altLang="zh-CN" sz="2000" dirty="0" smtClean="0">
              <a:solidFill>
                <a:srgbClr val="0558FF"/>
              </a:solidFill>
              <a:latin typeface="楷体" panose="02010609060101010101" pitchFamily="49" charset="-122"/>
              <a:ea typeface="楷体" panose="02010609060101010101" pitchFamily="49" charset="-122"/>
            </a:endParaRPr>
          </a:p>
          <a:p>
            <a:pPr indent="457200"/>
            <a:r>
              <a:rPr lang="en-US" altLang="zh-CN" sz="2000" dirty="0">
                <a:solidFill>
                  <a:srgbClr val="0558FF"/>
                </a:solidFill>
                <a:latin typeface="楷体" panose="02010609060101010101" pitchFamily="49" charset="-122"/>
                <a:ea typeface="楷体" panose="02010609060101010101" pitchFamily="49" charset="-122"/>
              </a:rPr>
              <a:t>	</a:t>
            </a:r>
            <a:r>
              <a:rPr lang="en-US" altLang="zh-CN" sz="2000" dirty="0" smtClean="0">
                <a:solidFill>
                  <a:srgbClr val="0558FF"/>
                </a:solidFill>
                <a:latin typeface="楷体" panose="02010609060101010101" pitchFamily="49" charset="-122"/>
                <a:ea typeface="楷体" panose="02010609060101010101" pitchFamily="49" charset="-122"/>
              </a:rPr>
              <a:t>	return a + b</a:t>
            </a:r>
            <a:r>
              <a:rPr lang="zh-CN" altLang="en-US" sz="2000" dirty="0" smtClean="0">
                <a:solidFill>
                  <a:srgbClr val="0558FF"/>
                </a:solidFill>
                <a:latin typeface="楷体" panose="02010609060101010101" pitchFamily="49" charset="-122"/>
                <a:ea typeface="楷体" panose="02010609060101010101" pitchFamily="49" charset="-122"/>
              </a:rPr>
              <a:t>；</a:t>
            </a:r>
            <a:r>
              <a:rPr lang="en-US" altLang="zh-CN" sz="2000" dirty="0" smtClean="0">
                <a:solidFill>
                  <a:srgbClr val="0558FF"/>
                </a:solidFill>
                <a:latin typeface="楷体" panose="02010609060101010101" pitchFamily="49" charset="-122"/>
                <a:ea typeface="楷体" panose="02010609060101010101" pitchFamily="49" charset="-122"/>
              </a:rPr>
              <a:t>}}</a:t>
            </a:r>
          </a:p>
          <a:p>
            <a:pPr indent="457200"/>
            <a:endParaRPr lang="en-US" altLang="zh-CN" sz="2000" dirty="0" smtClean="0">
              <a:solidFill>
                <a:srgbClr val="0558FF"/>
              </a:solidFill>
              <a:latin typeface="楷体" panose="02010609060101010101" pitchFamily="49" charset="-122"/>
              <a:ea typeface="楷体" panose="02010609060101010101" pitchFamily="49" charset="-122"/>
            </a:endParaRPr>
          </a:p>
          <a:p>
            <a:pPr indent="457200"/>
            <a:r>
              <a:rPr lang="en-US" altLang="zh-CN" sz="2000" dirty="0" smtClean="0">
                <a:solidFill>
                  <a:srgbClr val="0558FF"/>
                </a:solidFill>
                <a:latin typeface="楷体" panose="02010609060101010101" pitchFamily="49" charset="-122"/>
                <a:ea typeface="楷体" panose="02010609060101010101" pitchFamily="49" charset="-122"/>
              </a:rPr>
              <a:t>package </a:t>
            </a:r>
            <a:r>
              <a:rPr lang="en-US" altLang="zh-CN" sz="2000" dirty="0" err="1">
                <a:solidFill>
                  <a:srgbClr val="0558FF"/>
                </a:solidFill>
                <a:latin typeface="楷体" panose="02010609060101010101" pitchFamily="49" charset="-122"/>
                <a:ea typeface="楷体" panose="02010609060101010101" pitchFamily="49" charset="-122"/>
              </a:rPr>
              <a:t>tom.jiafei</a:t>
            </a:r>
            <a:r>
              <a:rPr lang="en-US" altLang="zh-CN" sz="2000" dirty="0" smtClean="0">
                <a:solidFill>
                  <a:srgbClr val="0558FF"/>
                </a:solidFill>
                <a:latin typeface="楷体" panose="02010609060101010101" pitchFamily="49" charset="-122"/>
                <a:ea typeface="楷体" panose="02010609060101010101" pitchFamily="49" charset="-122"/>
              </a:rPr>
              <a:t>;</a:t>
            </a:r>
          </a:p>
          <a:p>
            <a:pPr indent="457200"/>
            <a:r>
              <a:rPr lang="en-US" altLang="zh-CN" sz="2000" dirty="0" smtClean="0">
                <a:solidFill>
                  <a:srgbClr val="0558FF"/>
                </a:solidFill>
                <a:latin typeface="楷体" panose="02010609060101010101" pitchFamily="49" charset="-122"/>
                <a:ea typeface="楷体" panose="02010609060101010101" pitchFamily="49" charset="-122"/>
              </a:rPr>
              <a:t>class Jerry{</a:t>
            </a:r>
          </a:p>
          <a:p>
            <a:pPr indent="457200"/>
            <a:r>
              <a:rPr lang="en-US" altLang="zh-CN" sz="2000" dirty="0">
                <a:solidFill>
                  <a:srgbClr val="0558FF"/>
                </a:solidFill>
                <a:latin typeface="楷体" panose="02010609060101010101" pitchFamily="49" charset="-122"/>
                <a:ea typeface="楷体" panose="02010609060101010101" pitchFamily="49" charset="-122"/>
              </a:rPr>
              <a:t>	</a:t>
            </a:r>
            <a:r>
              <a:rPr lang="en-US" altLang="zh-CN" sz="2000" dirty="0" smtClean="0">
                <a:solidFill>
                  <a:srgbClr val="0558FF"/>
                </a:solidFill>
                <a:latin typeface="楷体" panose="02010609060101010101" pitchFamily="49" charset="-122"/>
                <a:ea typeface="楷体" panose="02010609060101010101" pitchFamily="49" charset="-122"/>
              </a:rPr>
              <a:t>void g(){</a:t>
            </a:r>
          </a:p>
          <a:p>
            <a:pPr indent="457200"/>
            <a:r>
              <a:rPr lang="en-US" altLang="zh-CN" sz="2000" dirty="0">
                <a:solidFill>
                  <a:srgbClr val="0558FF"/>
                </a:solidFill>
                <a:latin typeface="楷体" panose="02010609060101010101" pitchFamily="49" charset="-122"/>
                <a:ea typeface="楷体" panose="02010609060101010101" pitchFamily="49" charset="-122"/>
              </a:rPr>
              <a:t>	</a:t>
            </a:r>
            <a:r>
              <a:rPr lang="en-US" altLang="zh-CN" sz="2000" dirty="0" smtClean="0">
                <a:solidFill>
                  <a:srgbClr val="0558FF"/>
                </a:solidFill>
                <a:latin typeface="楷体" panose="02010609060101010101" pitchFamily="49" charset="-122"/>
                <a:ea typeface="楷体" panose="02010609060101010101" pitchFamily="49" charset="-122"/>
              </a:rPr>
              <a:t>	Tom cat = new Tom();</a:t>
            </a:r>
          </a:p>
          <a:p>
            <a:pPr indent="457200"/>
            <a:r>
              <a:rPr lang="en-US" altLang="zh-CN" sz="2000" dirty="0">
                <a:solidFill>
                  <a:srgbClr val="0558FF"/>
                </a:solidFill>
                <a:latin typeface="楷体" panose="02010609060101010101" pitchFamily="49" charset="-122"/>
                <a:ea typeface="楷体" panose="02010609060101010101" pitchFamily="49" charset="-122"/>
              </a:rPr>
              <a:t>	</a:t>
            </a:r>
            <a:r>
              <a:rPr lang="en-US" altLang="zh-CN" sz="2000" dirty="0" smtClean="0">
                <a:solidFill>
                  <a:srgbClr val="0558FF"/>
                </a:solidFill>
                <a:latin typeface="楷体" panose="02010609060101010101" pitchFamily="49" charset="-122"/>
                <a:ea typeface="楷体" panose="02010609060101010101" pitchFamily="49" charset="-122"/>
              </a:rPr>
              <a:t>	</a:t>
            </a:r>
            <a:r>
              <a:rPr lang="en-US" altLang="zh-CN" sz="2000" dirty="0" err="1" smtClean="0">
                <a:solidFill>
                  <a:srgbClr val="0558FF"/>
                </a:solidFill>
                <a:latin typeface="楷体" panose="02010609060101010101" pitchFamily="49" charset="-122"/>
                <a:ea typeface="楷体" panose="02010609060101010101" pitchFamily="49" charset="-122"/>
              </a:rPr>
              <a:t>cat.weight</a:t>
            </a:r>
            <a:r>
              <a:rPr lang="en-US" altLang="zh-CN" sz="2000" dirty="0" smtClean="0">
                <a:solidFill>
                  <a:srgbClr val="0558FF"/>
                </a:solidFill>
                <a:latin typeface="楷体" panose="02010609060101010101" pitchFamily="49" charset="-122"/>
                <a:ea typeface="楷体" panose="02010609060101010101" pitchFamily="49" charset="-122"/>
              </a:rPr>
              <a:t> = 23f;		// </a:t>
            </a:r>
            <a:r>
              <a:rPr lang="zh-CN" altLang="en-US" sz="2000" dirty="0" smtClean="0">
                <a:solidFill>
                  <a:srgbClr val="0558FF"/>
                </a:solidFill>
                <a:latin typeface="楷体" panose="02010609060101010101" pitchFamily="49" charset="-122"/>
                <a:ea typeface="楷体" panose="02010609060101010101" pitchFamily="49" charset="-122"/>
              </a:rPr>
              <a:t>合法</a:t>
            </a:r>
            <a:endParaRPr lang="en-US" altLang="zh-CN" sz="2000" dirty="0" smtClean="0">
              <a:solidFill>
                <a:srgbClr val="0558FF"/>
              </a:solidFill>
              <a:latin typeface="楷体" panose="02010609060101010101" pitchFamily="49" charset="-122"/>
              <a:ea typeface="楷体" panose="02010609060101010101" pitchFamily="49" charset="-122"/>
            </a:endParaRPr>
          </a:p>
          <a:p>
            <a:pPr indent="457200"/>
            <a:r>
              <a:rPr lang="en-US" altLang="zh-CN" sz="2000" dirty="0">
                <a:solidFill>
                  <a:srgbClr val="0558FF"/>
                </a:solidFill>
                <a:latin typeface="楷体" panose="02010609060101010101" pitchFamily="49" charset="-122"/>
                <a:ea typeface="楷体" panose="02010609060101010101" pitchFamily="49" charset="-122"/>
              </a:rPr>
              <a:t>	</a:t>
            </a:r>
            <a:r>
              <a:rPr lang="en-US" altLang="zh-CN" sz="2000" dirty="0" smtClean="0">
                <a:solidFill>
                  <a:srgbClr val="0558FF"/>
                </a:solidFill>
                <a:latin typeface="楷体" panose="02010609060101010101" pitchFamily="49" charset="-122"/>
                <a:ea typeface="楷体" panose="02010609060101010101" pitchFamily="49" charset="-122"/>
              </a:rPr>
              <a:t>	float sum = </a:t>
            </a:r>
            <a:r>
              <a:rPr lang="en-US" altLang="zh-CN" sz="2000" dirty="0" err="1" smtClean="0">
                <a:solidFill>
                  <a:srgbClr val="0558FF"/>
                </a:solidFill>
                <a:latin typeface="楷体" panose="02010609060101010101" pitchFamily="49" charset="-122"/>
                <a:ea typeface="楷体" panose="02010609060101010101" pitchFamily="49" charset="-122"/>
              </a:rPr>
              <a:t>cat.f</a:t>
            </a:r>
            <a:r>
              <a:rPr lang="en-US" altLang="zh-CN" sz="2000" dirty="0" smtClean="0">
                <a:solidFill>
                  <a:srgbClr val="0558FF"/>
                </a:solidFill>
                <a:latin typeface="楷体" panose="02010609060101010101" pitchFamily="49" charset="-122"/>
                <a:ea typeface="楷体" panose="02010609060101010101" pitchFamily="49" charset="-122"/>
              </a:rPr>
              <a:t>(3,4);	// </a:t>
            </a:r>
            <a:r>
              <a:rPr lang="zh-CN" altLang="en-US" sz="2000" dirty="0" smtClean="0">
                <a:solidFill>
                  <a:srgbClr val="0558FF"/>
                </a:solidFill>
                <a:latin typeface="楷体" panose="02010609060101010101" pitchFamily="49" charset="-122"/>
                <a:ea typeface="楷体" panose="02010609060101010101" pitchFamily="49" charset="-122"/>
              </a:rPr>
              <a:t>合法</a:t>
            </a:r>
            <a:endParaRPr lang="en-US" altLang="zh-CN" sz="2000" dirty="0">
              <a:solidFill>
                <a:srgbClr val="0558FF"/>
              </a:solidFill>
              <a:latin typeface="楷体" panose="02010609060101010101" pitchFamily="49" charset="-122"/>
              <a:ea typeface="楷体" panose="02010609060101010101" pitchFamily="49" charset="-122"/>
            </a:endParaRPr>
          </a:p>
          <a:p>
            <a:pPr indent="457200"/>
            <a:r>
              <a:rPr lang="en-US" altLang="zh-CN" sz="2000" dirty="0" smtClean="0">
                <a:solidFill>
                  <a:srgbClr val="0558FF"/>
                </a:solidFill>
                <a:latin typeface="楷体" panose="02010609060101010101" pitchFamily="49" charset="-122"/>
                <a:ea typeface="楷体" panose="02010609060101010101" pitchFamily="49" charset="-122"/>
              </a:rPr>
              <a:t>}}</a:t>
            </a:r>
          </a:p>
        </p:txBody>
      </p:sp>
      <p:sp>
        <p:nvSpPr>
          <p:cNvPr id="6" name="矩形 5"/>
          <p:cNvSpPr/>
          <p:nvPr/>
        </p:nvSpPr>
        <p:spPr>
          <a:xfrm>
            <a:off x="535597" y="2216893"/>
            <a:ext cx="492443" cy="461665"/>
          </a:xfrm>
          <a:prstGeom prst="rect">
            <a:avLst/>
          </a:prstGeom>
        </p:spPr>
        <p:txBody>
          <a:bodyPr wrap="none">
            <a:spAutoFit/>
          </a:bodyPr>
          <a:lstStyle/>
          <a:p>
            <a:r>
              <a:rPr lang="zh-CN" altLang="en-US" sz="2400" dirty="0" smtClean="0">
                <a:solidFill>
                  <a:srgbClr val="0558FF"/>
                </a:solidFill>
                <a:latin typeface="楷体" panose="02010609060101010101" pitchFamily="49" charset="-122"/>
                <a:ea typeface="楷体" panose="02010609060101010101" pitchFamily="49" charset="-122"/>
              </a:rPr>
              <a:t>例</a:t>
            </a:r>
            <a:endParaRPr lang="zh-CN" altLang="en-US" sz="2400" dirty="0"/>
          </a:p>
        </p:txBody>
      </p:sp>
    </p:spTree>
    <p:extLst>
      <p:ext uri="{BB962C8B-B14F-4D97-AF65-F5344CB8AC3E}">
        <p14:creationId xmlns:p14="http://schemas.microsoft.com/office/powerpoint/2010/main" xmlns="" val="19559782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7989" y="1502925"/>
            <a:ext cx="6743271" cy="584775"/>
          </a:xfrm>
          <a:prstGeom prst="rect">
            <a:avLst/>
          </a:prstGeom>
        </p:spPr>
        <p:txBody>
          <a:bodyPr wrap="square">
            <a:spAutoFit/>
          </a:bodyPr>
          <a:lstStyle/>
          <a:p>
            <a:r>
              <a:rPr lang="zh-CN" altLang="en-US" sz="3200" b="1" dirty="0" smtClean="0">
                <a:effectLst/>
                <a:latin typeface="微软雅黑" panose="020B0503020204020204" pitchFamily="34" charset="-122"/>
                <a:ea typeface="微软雅黑" panose="020B0503020204020204" pitchFamily="34" charset="-122"/>
              </a:rPr>
              <a:t>第五章  </a:t>
            </a:r>
            <a:r>
              <a:rPr lang="zh-CN" altLang="en-US" sz="3200" b="1" dirty="0" smtClean="0">
                <a:latin typeface="微软雅黑" panose="020B0503020204020204" pitchFamily="34" charset="-122"/>
                <a:ea typeface="微软雅黑" panose="020B0503020204020204" pitchFamily="34" charset="-122"/>
              </a:rPr>
              <a:t>类和对象（三）</a:t>
            </a:r>
            <a:endParaRPr lang="zh-CN" altLang="zh-CN" sz="3200" b="1" dirty="0">
              <a:effectLst/>
              <a:latin typeface="微软雅黑" panose="020B0503020204020204" pitchFamily="34" charset="-122"/>
              <a:ea typeface="微软雅黑" panose="020B0503020204020204" pitchFamily="34" charset="-122"/>
            </a:endParaRPr>
          </a:p>
        </p:txBody>
      </p:sp>
      <p:sp>
        <p:nvSpPr>
          <p:cNvPr id="2" name="TextBox 1"/>
          <p:cNvSpPr txBox="1"/>
          <p:nvPr/>
        </p:nvSpPr>
        <p:spPr>
          <a:xfrm>
            <a:off x="1251516" y="2682612"/>
            <a:ext cx="6678258" cy="1938992"/>
          </a:xfrm>
          <a:prstGeom prst="rect">
            <a:avLst/>
          </a:prstGeom>
          <a:noFill/>
        </p:spPr>
        <p:txBody>
          <a:bodyPr wrap="square" rtlCol="0">
            <a:spAutoFit/>
          </a:bodyPr>
          <a:lstStyle/>
          <a:p>
            <a:pPr marL="342900" indent="-342900">
              <a:lnSpc>
                <a:spcPct val="125000"/>
              </a:lnSpc>
              <a:buFont typeface="Wingdings" panose="05000000000000000000" pitchFamily="2" charset="2"/>
              <a:buChar char="l"/>
            </a:pPr>
            <a:r>
              <a:rPr lang="zh-CN" altLang="en-US" sz="3200" dirty="0" smtClean="0">
                <a:solidFill>
                  <a:srgbClr val="FF0000"/>
                </a:solidFill>
                <a:latin typeface="华文新魏" panose="02010800040101010101" pitchFamily="2" charset="-122"/>
                <a:ea typeface="华文新魏" panose="02010800040101010101" pitchFamily="2" charset="-122"/>
              </a:rPr>
              <a:t>包</a:t>
            </a:r>
            <a:endParaRPr lang="en-US" altLang="zh-CN" sz="3200" dirty="0" smtClean="0">
              <a:solidFill>
                <a:srgbClr val="FF0000"/>
              </a:solidFill>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zh-CN" altLang="en-US" sz="3200" dirty="0" smtClean="0">
                <a:solidFill>
                  <a:srgbClr val="000000"/>
                </a:solidFill>
                <a:latin typeface="华文新魏" panose="02010800040101010101" pitchFamily="2" charset="-122"/>
                <a:ea typeface="华文新魏" panose="02010800040101010101" pitchFamily="2" charset="-122"/>
              </a:rPr>
              <a:t>访问权限</a:t>
            </a:r>
            <a:endParaRPr lang="en-US" altLang="zh-CN" sz="3200" dirty="0" smtClean="0">
              <a:solidFill>
                <a:srgbClr val="000000"/>
              </a:solidFill>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zh-CN" altLang="en-US" sz="3200" dirty="0" smtClean="0">
                <a:solidFill>
                  <a:srgbClr val="000000"/>
                </a:solidFill>
                <a:latin typeface="华文新魏" panose="02010800040101010101" pitchFamily="2" charset="-122"/>
                <a:ea typeface="华文新魏" panose="02010800040101010101" pitchFamily="2" charset="-122"/>
              </a:rPr>
              <a:t>基本类型的类包装</a:t>
            </a:r>
            <a:endParaRPr lang="en-US" altLang="zh-CN" sz="3200" dirty="0" smtClean="0">
              <a:solidFill>
                <a:srgbClr val="00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xmlns="" val="26995265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a:t>
            </a:r>
            <a:r>
              <a:rPr lang="en-US" altLang="zh-CN" dirty="0" smtClean="0"/>
              <a:t>2. </a:t>
            </a:r>
            <a:r>
              <a:rPr lang="zh-CN" altLang="en-US" dirty="0" smtClean="0"/>
              <a:t>访问权限</a:t>
            </a:r>
            <a:endParaRPr lang="zh-CN" altLang="en-US" dirty="0"/>
          </a:p>
        </p:txBody>
      </p:sp>
      <p:sp>
        <p:nvSpPr>
          <p:cNvPr id="5" name="Rectangle 1"/>
          <p:cNvSpPr>
            <a:spLocks noChangeArrowheads="1"/>
          </p:cNvSpPr>
          <p:nvPr/>
        </p:nvSpPr>
        <p:spPr bwMode="auto">
          <a:xfrm>
            <a:off x="2479675" y="13716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sp>
        <p:nvSpPr>
          <p:cNvPr id="7" name="矩形 6"/>
          <p:cNvSpPr/>
          <p:nvPr/>
        </p:nvSpPr>
        <p:spPr>
          <a:xfrm>
            <a:off x="289376" y="1568576"/>
            <a:ext cx="8354013" cy="523220"/>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4</a:t>
            </a:r>
            <a:r>
              <a:rPr lang="zh-CN" altLang="en-US" sz="2800" dirty="0" smtClean="0">
                <a:latin typeface="楷体" panose="02010609060101010101" pitchFamily="49" charset="-122"/>
                <a:ea typeface="楷体" panose="02010609060101010101" pitchFamily="49" charset="-122"/>
              </a:rPr>
              <a:t>、受保护的成员变量和方法</a:t>
            </a:r>
            <a:endParaRPr lang="zh-CN" altLang="en-US" sz="2800" dirty="0">
              <a:latin typeface="楷体" panose="02010609060101010101" pitchFamily="49" charset="-122"/>
              <a:ea typeface="楷体" panose="02010609060101010101" pitchFamily="49" charset="-122"/>
            </a:endParaRPr>
          </a:p>
        </p:txBody>
      </p:sp>
      <p:sp>
        <p:nvSpPr>
          <p:cNvPr id="2" name="矩形 1"/>
          <p:cNvSpPr/>
          <p:nvPr/>
        </p:nvSpPr>
        <p:spPr>
          <a:xfrm>
            <a:off x="289376" y="2230020"/>
            <a:ext cx="8553682" cy="3194721"/>
          </a:xfrm>
          <a:prstGeom prst="rect">
            <a:avLst/>
          </a:prstGeom>
        </p:spPr>
        <p:txBody>
          <a:bodyPr wrap="square">
            <a:spAutoFit/>
          </a:bodyPr>
          <a:lstStyle/>
          <a:p>
            <a:pPr indent="457200">
              <a:lnSpc>
                <a:spcPct val="120000"/>
              </a:lnSpc>
            </a:pPr>
            <a:r>
              <a:rPr lang="zh-CN" altLang="en-US" sz="2800" dirty="0">
                <a:latin typeface="楷体" panose="02010609060101010101" pitchFamily="49" charset="-122"/>
                <a:ea typeface="楷体" panose="02010609060101010101" pitchFamily="49" charset="-122"/>
              </a:rPr>
              <a:t>用</a:t>
            </a:r>
            <a:r>
              <a:rPr lang="en-US" altLang="zh-CN" sz="2800" dirty="0">
                <a:latin typeface="楷体" panose="02010609060101010101" pitchFamily="49" charset="-122"/>
                <a:ea typeface="楷体" panose="02010609060101010101" pitchFamily="49" charset="-122"/>
              </a:rPr>
              <a:t>protected</a:t>
            </a:r>
            <a:r>
              <a:rPr lang="zh-CN" altLang="en-US" sz="2800" dirty="0">
                <a:latin typeface="楷体" panose="02010609060101010101" pitchFamily="49" charset="-122"/>
                <a:ea typeface="楷体" panose="02010609060101010101" pitchFamily="49" charset="-122"/>
              </a:rPr>
              <a:t>修饰的成员变量和方法被称为受保护的成员变量和受保护的</a:t>
            </a:r>
            <a:r>
              <a:rPr lang="zh-CN" altLang="en-US" sz="2800" dirty="0" smtClean="0">
                <a:latin typeface="楷体" panose="02010609060101010101" pitchFamily="49" charset="-122"/>
                <a:ea typeface="楷体" panose="02010609060101010101" pitchFamily="49" charset="-122"/>
              </a:rPr>
              <a:t>方法。</a:t>
            </a:r>
            <a:endParaRPr lang="zh-CN" altLang="en-US" sz="2800" dirty="0">
              <a:latin typeface="楷体" panose="02010609060101010101" pitchFamily="49" charset="-122"/>
              <a:ea typeface="楷体" panose="02010609060101010101" pitchFamily="49" charset="-122"/>
            </a:endParaRPr>
          </a:p>
          <a:p>
            <a:pPr indent="457200">
              <a:lnSpc>
                <a:spcPct val="120000"/>
              </a:lnSpc>
            </a:pPr>
            <a:r>
              <a:rPr lang="zh-CN" altLang="en-US" sz="2800" dirty="0" smtClean="0">
                <a:latin typeface="楷体" panose="02010609060101010101" pitchFamily="49" charset="-122"/>
                <a:ea typeface="楷体" panose="02010609060101010101" pitchFamily="49" charset="-122"/>
              </a:rPr>
              <a:t>特点：</a:t>
            </a:r>
            <a:endParaRPr lang="en-US" altLang="zh-CN" sz="2800" dirty="0" smtClean="0">
              <a:latin typeface="楷体" panose="02010609060101010101" pitchFamily="49" charset="-122"/>
              <a:ea typeface="楷体" panose="02010609060101010101" pitchFamily="49" charset="-122"/>
            </a:endParaRPr>
          </a:p>
          <a:p>
            <a:pPr indent="457200">
              <a:lnSpc>
                <a:spcPct val="120000"/>
              </a:lnSpc>
            </a:pPr>
            <a:r>
              <a:rPr lang="en-US" altLang="zh-CN" sz="2800" dirty="0" smtClean="0">
                <a:latin typeface="楷体" panose="02010609060101010101" pitchFamily="49" charset="-122"/>
                <a:ea typeface="楷体" panose="02010609060101010101" pitchFamily="49" charset="-122"/>
              </a:rPr>
              <a:t>1</a:t>
            </a:r>
            <a:r>
              <a:rPr lang="zh-CN" altLang="en-US" sz="2800" dirty="0" smtClean="0">
                <a:latin typeface="楷体" panose="02010609060101010101" pitchFamily="49" charset="-122"/>
                <a:ea typeface="楷体" panose="02010609060101010101" pitchFamily="49" charset="-122"/>
              </a:rPr>
              <a:t>）在同一个包中时，能够通过类的对象访问自己的受保护的成员变量和方法，同时，也能够通过类名，访问自己的</a:t>
            </a:r>
            <a:r>
              <a:rPr lang="en-US" altLang="zh-CN" sz="2800" dirty="0">
                <a:latin typeface="楷体" panose="02010609060101010101" pitchFamily="49" charset="-122"/>
                <a:ea typeface="楷体" panose="02010609060101010101" pitchFamily="49" charset="-122"/>
              </a:rPr>
              <a:t>protected</a:t>
            </a:r>
            <a:r>
              <a:rPr lang="zh-CN" altLang="en-US" sz="2800" dirty="0" smtClean="0">
                <a:latin typeface="楷体" panose="02010609060101010101" pitchFamily="49" charset="-122"/>
                <a:ea typeface="楷体" panose="02010609060101010101" pitchFamily="49" charset="-122"/>
              </a:rPr>
              <a:t>类变量和</a:t>
            </a:r>
            <a:r>
              <a:rPr lang="en-US" altLang="zh-CN" sz="2800" dirty="0">
                <a:latin typeface="楷体" panose="02010609060101010101" pitchFamily="49" charset="-122"/>
                <a:ea typeface="楷体" panose="02010609060101010101" pitchFamily="49" charset="-122"/>
              </a:rPr>
              <a:t>protected</a:t>
            </a:r>
            <a:r>
              <a:rPr lang="zh-CN" altLang="en-US" sz="2800" dirty="0" smtClean="0">
                <a:latin typeface="楷体" panose="02010609060101010101" pitchFamily="49" charset="-122"/>
                <a:ea typeface="楷体" panose="02010609060101010101" pitchFamily="49" charset="-122"/>
              </a:rPr>
              <a:t>类方法。</a:t>
            </a:r>
            <a:endParaRPr lang="zh-CN" altLang="en-US"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17965275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a:t>
            </a:r>
            <a:r>
              <a:rPr lang="en-US" altLang="zh-CN" dirty="0" smtClean="0"/>
              <a:t>2. </a:t>
            </a:r>
            <a:r>
              <a:rPr lang="zh-CN" altLang="en-US" dirty="0" smtClean="0"/>
              <a:t>访问权限</a:t>
            </a:r>
            <a:endParaRPr lang="zh-CN" altLang="en-US" dirty="0"/>
          </a:p>
        </p:txBody>
      </p:sp>
      <p:sp>
        <p:nvSpPr>
          <p:cNvPr id="5" name="Rectangle 1"/>
          <p:cNvSpPr>
            <a:spLocks noChangeArrowheads="1"/>
          </p:cNvSpPr>
          <p:nvPr/>
        </p:nvSpPr>
        <p:spPr bwMode="auto">
          <a:xfrm>
            <a:off x="2479675" y="13716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sp>
        <p:nvSpPr>
          <p:cNvPr id="7" name="矩形 6"/>
          <p:cNvSpPr/>
          <p:nvPr/>
        </p:nvSpPr>
        <p:spPr>
          <a:xfrm>
            <a:off x="289376" y="1452826"/>
            <a:ext cx="8354013" cy="523220"/>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4</a:t>
            </a:r>
            <a:r>
              <a:rPr lang="zh-CN" altLang="en-US" sz="2800" dirty="0" smtClean="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受保护的成员变量和方法</a:t>
            </a:r>
          </a:p>
        </p:txBody>
      </p:sp>
      <p:sp>
        <p:nvSpPr>
          <p:cNvPr id="3" name="矩形 2"/>
          <p:cNvSpPr/>
          <p:nvPr/>
        </p:nvSpPr>
        <p:spPr>
          <a:xfrm>
            <a:off x="781819" y="2117447"/>
            <a:ext cx="7721230" cy="4093428"/>
          </a:xfrm>
          <a:prstGeom prst="rect">
            <a:avLst/>
          </a:prstGeom>
        </p:spPr>
        <p:txBody>
          <a:bodyPr wrap="square">
            <a:spAutoFit/>
          </a:bodyPr>
          <a:lstStyle/>
          <a:p>
            <a:pPr indent="457200"/>
            <a:r>
              <a:rPr lang="en-US" altLang="zh-CN" sz="2000" dirty="0">
                <a:solidFill>
                  <a:srgbClr val="0558FF"/>
                </a:solidFill>
                <a:latin typeface="楷体" panose="02010609060101010101" pitchFamily="49" charset="-122"/>
                <a:ea typeface="楷体" panose="02010609060101010101" pitchFamily="49" charset="-122"/>
              </a:rPr>
              <a:t>package </a:t>
            </a:r>
            <a:r>
              <a:rPr lang="en-US" altLang="zh-CN" sz="2000" dirty="0" err="1">
                <a:solidFill>
                  <a:srgbClr val="0558FF"/>
                </a:solidFill>
                <a:latin typeface="楷体" panose="02010609060101010101" pitchFamily="49" charset="-122"/>
                <a:ea typeface="楷体" panose="02010609060101010101" pitchFamily="49" charset="-122"/>
              </a:rPr>
              <a:t>tom.jiafei</a:t>
            </a:r>
            <a:r>
              <a:rPr lang="en-US" altLang="zh-CN" sz="2000" dirty="0" smtClean="0">
                <a:solidFill>
                  <a:srgbClr val="0558FF"/>
                </a:solidFill>
                <a:latin typeface="楷体" panose="02010609060101010101" pitchFamily="49" charset="-122"/>
                <a:ea typeface="楷体" panose="02010609060101010101" pitchFamily="49" charset="-122"/>
              </a:rPr>
              <a:t>;</a:t>
            </a:r>
          </a:p>
          <a:p>
            <a:pPr indent="457200"/>
            <a:r>
              <a:rPr lang="en-US" altLang="zh-CN" sz="2000" dirty="0" smtClean="0">
                <a:solidFill>
                  <a:srgbClr val="0558FF"/>
                </a:solidFill>
                <a:latin typeface="楷体" panose="02010609060101010101" pitchFamily="49" charset="-122"/>
                <a:ea typeface="楷体" panose="02010609060101010101" pitchFamily="49" charset="-122"/>
              </a:rPr>
              <a:t>class Tom{</a:t>
            </a:r>
          </a:p>
          <a:p>
            <a:pPr indent="457200"/>
            <a:r>
              <a:rPr lang="en-US" altLang="zh-CN" sz="2000" dirty="0" smtClean="0">
                <a:solidFill>
                  <a:srgbClr val="0558FF"/>
                </a:solidFill>
                <a:latin typeface="楷体" panose="02010609060101010101" pitchFamily="49" charset="-122"/>
                <a:ea typeface="楷体" panose="02010609060101010101" pitchFamily="49" charset="-122"/>
              </a:rPr>
              <a:t>	protected float weight</a:t>
            </a:r>
            <a:r>
              <a:rPr lang="zh-CN" altLang="en-US" sz="2000" dirty="0" smtClean="0">
                <a:solidFill>
                  <a:srgbClr val="0558FF"/>
                </a:solidFill>
                <a:latin typeface="楷体" panose="02010609060101010101" pitchFamily="49" charset="-122"/>
                <a:ea typeface="楷体" panose="02010609060101010101" pitchFamily="49" charset="-122"/>
              </a:rPr>
              <a:t>；</a:t>
            </a:r>
            <a:r>
              <a:rPr lang="en-US" altLang="zh-CN" sz="2000" dirty="0" smtClean="0">
                <a:solidFill>
                  <a:srgbClr val="0558FF"/>
                </a:solidFill>
                <a:latin typeface="楷体" panose="02010609060101010101" pitchFamily="49" charset="-122"/>
                <a:ea typeface="楷体" panose="02010609060101010101" pitchFamily="49" charset="-122"/>
              </a:rPr>
              <a:t>		 // </a:t>
            </a:r>
            <a:r>
              <a:rPr lang="zh-CN" altLang="en-US" sz="2000" dirty="0" smtClean="0">
                <a:solidFill>
                  <a:srgbClr val="0558FF"/>
                </a:solidFill>
                <a:latin typeface="楷体" panose="02010609060101010101" pitchFamily="49" charset="-122"/>
                <a:ea typeface="楷体" panose="02010609060101010101" pitchFamily="49" charset="-122"/>
              </a:rPr>
              <a:t>私有变量</a:t>
            </a:r>
            <a:endParaRPr lang="en-US" altLang="zh-CN" sz="2000" dirty="0" smtClean="0">
              <a:solidFill>
                <a:srgbClr val="0558FF"/>
              </a:solidFill>
              <a:latin typeface="楷体" panose="02010609060101010101" pitchFamily="49" charset="-122"/>
              <a:ea typeface="楷体" panose="02010609060101010101" pitchFamily="49" charset="-122"/>
            </a:endParaRPr>
          </a:p>
          <a:p>
            <a:pPr indent="457200"/>
            <a:r>
              <a:rPr lang="en-US" altLang="zh-CN" sz="2000" dirty="0">
                <a:solidFill>
                  <a:srgbClr val="0558FF"/>
                </a:solidFill>
                <a:latin typeface="楷体" panose="02010609060101010101" pitchFamily="49" charset="-122"/>
                <a:ea typeface="楷体" panose="02010609060101010101" pitchFamily="49" charset="-122"/>
              </a:rPr>
              <a:t>	</a:t>
            </a:r>
            <a:r>
              <a:rPr lang="en-US" altLang="zh-CN" sz="2000" dirty="0" smtClean="0">
                <a:solidFill>
                  <a:srgbClr val="0558FF"/>
                </a:solidFill>
                <a:latin typeface="楷体" panose="02010609060101010101" pitchFamily="49" charset="-122"/>
                <a:ea typeface="楷体" panose="02010609060101010101" pitchFamily="49" charset="-122"/>
              </a:rPr>
              <a:t>protected float f(float a</a:t>
            </a:r>
            <a:r>
              <a:rPr lang="zh-CN" altLang="en-US" sz="2000" dirty="0" smtClean="0">
                <a:solidFill>
                  <a:srgbClr val="0558FF"/>
                </a:solidFill>
                <a:latin typeface="楷体" panose="02010609060101010101" pitchFamily="49" charset="-122"/>
                <a:ea typeface="楷体" panose="02010609060101010101" pitchFamily="49" charset="-122"/>
              </a:rPr>
              <a:t>，</a:t>
            </a:r>
            <a:r>
              <a:rPr lang="en-US" altLang="zh-CN" sz="2000" dirty="0" smtClean="0">
                <a:solidFill>
                  <a:srgbClr val="0558FF"/>
                </a:solidFill>
                <a:latin typeface="楷体" panose="02010609060101010101" pitchFamily="49" charset="-122"/>
                <a:ea typeface="楷体" panose="02010609060101010101" pitchFamily="49" charset="-122"/>
              </a:rPr>
              <a:t>float b){ // </a:t>
            </a:r>
            <a:r>
              <a:rPr lang="zh-CN" altLang="en-US" sz="2000" dirty="0" smtClean="0">
                <a:solidFill>
                  <a:srgbClr val="0558FF"/>
                </a:solidFill>
                <a:latin typeface="楷体" panose="02010609060101010101" pitchFamily="49" charset="-122"/>
                <a:ea typeface="楷体" panose="02010609060101010101" pitchFamily="49" charset="-122"/>
              </a:rPr>
              <a:t>私有方法</a:t>
            </a:r>
            <a:endParaRPr lang="en-US" altLang="zh-CN" sz="2000" dirty="0" smtClean="0">
              <a:solidFill>
                <a:srgbClr val="0558FF"/>
              </a:solidFill>
              <a:latin typeface="楷体" panose="02010609060101010101" pitchFamily="49" charset="-122"/>
              <a:ea typeface="楷体" panose="02010609060101010101" pitchFamily="49" charset="-122"/>
            </a:endParaRPr>
          </a:p>
          <a:p>
            <a:pPr indent="457200"/>
            <a:r>
              <a:rPr lang="en-US" altLang="zh-CN" sz="2000" dirty="0">
                <a:solidFill>
                  <a:srgbClr val="0558FF"/>
                </a:solidFill>
                <a:latin typeface="楷体" panose="02010609060101010101" pitchFamily="49" charset="-122"/>
                <a:ea typeface="楷体" panose="02010609060101010101" pitchFamily="49" charset="-122"/>
              </a:rPr>
              <a:t>	</a:t>
            </a:r>
            <a:r>
              <a:rPr lang="en-US" altLang="zh-CN" sz="2000" dirty="0" smtClean="0">
                <a:solidFill>
                  <a:srgbClr val="0558FF"/>
                </a:solidFill>
                <a:latin typeface="楷体" panose="02010609060101010101" pitchFamily="49" charset="-122"/>
                <a:ea typeface="楷体" panose="02010609060101010101" pitchFamily="49" charset="-122"/>
              </a:rPr>
              <a:t>	return a + b</a:t>
            </a:r>
            <a:r>
              <a:rPr lang="zh-CN" altLang="en-US" sz="2000" dirty="0" smtClean="0">
                <a:solidFill>
                  <a:srgbClr val="0558FF"/>
                </a:solidFill>
                <a:latin typeface="楷体" panose="02010609060101010101" pitchFamily="49" charset="-122"/>
                <a:ea typeface="楷体" panose="02010609060101010101" pitchFamily="49" charset="-122"/>
              </a:rPr>
              <a:t>；</a:t>
            </a:r>
            <a:r>
              <a:rPr lang="en-US" altLang="zh-CN" sz="2000" dirty="0" smtClean="0">
                <a:solidFill>
                  <a:srgbClr val="0558FF"/>
                </a:solidFill>
                <a:latin typeface="楷体" panose="02010609060101010101" pitchFamily="49" charset="-122"/>
                <a:ea typeface="楷体" panose="02010609060101010101" pitchFamily="49" charset="-122"/>
              </a:rPr>
              <a:t>}}</a:t>
            </a:r>
          </a:p>
          <a:p>
            <a:pPr indent="457200"/>
            <a:endParaRPr lang="en-US" altLang="zh-CN" sz="2000" dirty="0" smtClean="0">
              <a:solidFill>
                <a:srgbClr val="0558FF"/>
              </a:solidFill>
              <a:latin typeface="楷体" panose="02010609060101010101" pitchFamily="49" charset="-122"/>
              <a:ea typeface="楷体" panose="02010609060101010101" pitchFamily="49" charset="-122"/>
            </a:endParaRPr>
          </a:p>
          <a:p>
            <a:pPr indent="457200"/>
            <a:r>
              <a:rPr lang="en-US" altLang="zh-CN" sz="2000" dirty="0" smtClean="0">
                <a:solidFill>
                  <a:srgbClr val="0558FF"/>
                </a:solidFill>
                <a:latin typeface="楷体" panose="02010609060101010101" pitchFamily="49" charset="-122"/>
                <a:ea typeface="楷体" panose="02010609060101010101" pitchFamily="49" charset="-122"/>
              </a:rPr>
              <a:t>package </a:t>
            </a:r>
            <a:r>
              <a:rPr lang="en-US" altLang="zh-CN" sz="2000" dirty="0" err="1">
                <a:solidFill>
                  <a:srgbClr val="0558FF"/>
                </a:solidFill>
                <a:latin typeface="楷体" panose="02010609060101010101" pitchFamily="49" charset="-122"/>
                <a:ea typeface="楷体" panose="02010609060101010101" pitchFamily="49" charset="-122"/>
              </a:rPr>
              <a:t>tom.jiafei</a:t>
            </a:r>
            <a:r>
              <a:rPr lang="en-US" altLang="zh-CN" sz="2000" dirty="0" smtClean="0">
                <a:solidFill>
                  <a:srgbClr val="0558FF"/>
                </a:solidFill>
                <a:latin typeface="楷体" panose="02010609060101010101" pitchFamily="49" charset="-122"/>
                <a:ea typeface="楷体" panose="02010609060101010101" pitchFamily="49" charset="-122"/>
              </a:rPr>
              <a:t>;</a:t>
            </a:r>
          </a:p>
          <a:p>
            <a:pPr indent="457200"/>
            <a:r>
              <a:rPr lang="en-US" altLang="zh-CN" sz="2000" dirty="0" smtClean="0">
                <a:solidFill>
                  <a:srgbClr val="0558FF"/>
                </a:solidFill>
                <a:latin typeface="楷体" panose="02010609060101010101" pitchFamily="49" charset="-122"/>
                <a:ea typeface="楷体" panose="02010609060101010101" pitchFamily="49" charset="-122"/>
              </a:rPr>
              <a:t>class Jerry{</a:t>
            </a:r>
          </a:p>
          <a:p>
            <a:pPr indent="457200"/>
            <a:r>
              <a:rPr lang="en-US" altLang="zh-CN" sz="2000" dirty="0">
                <a:solidFill>
                  <a:srgbClr val="0558FF"/>
                </a:solidFill>
                <a:latin typeface="楷体" panose="02010609060101010101" pitchFamily="49" charset="-122"/>
                <a:ea typeface="楷体" panose="02010609060101010101" pitchFamily="49" charset="-122"/>
              </a:rPr>
              <a:t>	</a:t>
            </a:r>
            <a:r>
              <a:rPr lang="en-US" altLang="zh-CN" sz="2000" dirty="0" smtClean="0">
                <a:solidFill>
                  <a:srgbClr val="0558FF"/>
                </a:solidFill>
                <a:latin typeface="楷体" panose="02010609060101010101" pitchFamily="49" charset="-122"/>
                <a:ea typeface="楷体" panose="02010609060101010101" pitchFamily="49" charset="-122"/>
              </a:rPr>
              <a:t>void g(){</a:t>
            </a:r>
          </a:p>
          <a:p>
            <a:pPr indent="457200"/>
            <a:r>
              <a:rPr lang="en-US" altLang="zh-CN" sz="2000" dirty="0">
                <a:solidFill>
                  <a:srgbClr val="0558FF"/>
                </a:solidFill>
                <a:latin typeface="楷体" panose="02010609060101010101" pitchFamily="49" charset="-122"/>
                <a:ea typeface="楷体" panose="02010609060101010101" pitchFamily="49" charset="-122"/>
              </a:rPr>
              <a:t>	</a:t>
            </a:r>
            <a:r>
              <a:rPr lang="en-US" altLang="zh-CN" sz="2000" dirty="0" smtClean="0">
                <a:solidFill>
                  <a:srgbClr val="0558FF"/>
                </a:solidFill>
                <a:latin typeface="楷体" panose="02010609060101010101" pitchFamily="49" charset="-122"/>
                <a:ea typeface="楷体" panose="02010609060101010101" pitchFamily="49" charset="-122"/>
              </a:rPr>
              <a:t>	Tom cat = new Tom();</a:t>
            </a:r>
          </a:p>
          <a:p>
            <a:pPr indent="457200"/>
            <a:r>
              <a:rPr lang="en-US" altLang="zh-CN" sz="2000" dirty="0">
                <a:solidFill>
                  <a:srgbClr val="0558FF"/>
                </a:solidFill>
                <a:latin typeface="楷体" panose="02010609060101010101" pitchFamily="49" charset="-122"/>
                <a:ea typeface="楷体" panose="02010609060101010101" pitchFamily="49" charset="-122"/>
              </a:rPr>
              <a:t>	</a:t>
            </a:r>
            <a:r>
              <a:rPr lang="en-US" altLang="zh-CN" sz="2000" dirty="0" smtClean="0">
                <a:solidFill>
                  <a:srgbClr val="0558FF"/>
                </a:solidFill>
                <a:latin typeface="楷体" panose="02010609060101010101" pitchFamily="49" charset="-122"/>
                <a:ea typeface="楷体" panose="02010609060101010101" pitchFamily="49" charset="-122"/>
              </a:rPr>
              <a:t>	</a:t>
            </a:r>
            <a:r>
              <a:rPr lang="en-US" altLang="zh-CN" sz="2000" dirty="0" err="1" smtClean="0">
                <a:solidFill>
                  <a:srgbClr val="0558FF"/>
                </a:solidFill>
                <a:latin typeface="楷体" panose="02010609060101010101" pitchFamily="49" charset="-122"/>
                <a:ea typeface="楷体" panose="02010609060101010101" pitchFamily="49" charset="-122"/>
              </a:rPr>
              <a:t>cat.weight</a:t>
            </a:r>
            <a:r>
              <a:rPr lang="en-US" altLang="zh-CN" sz="2000" dirty="0" smtClean="0">
                <a:solidFill>
                  <a:srgbClr val="0558FF"/>
                </a:solidFill>
                <a:latin typeface="楷体" panose="02010609060101010101" pitchFamily="49" charset="-122"/>
                <a:ea typeface="楷体" panose="02010609060101010101" pitchFamily="49" charset="-122"/>
              </a:rPr>
              <a:t> = 23f;		// </a:t>
            </a:r>
            <a:r>
              <a:rPr lang="zh-CN" altLang="en-US" sz="2000" dirty="0" smtClean="0">
                <a:solidFill>
                  <a:srgbClr val="0558FF"/>
                </a:solidFill>
                <a:latin typeface="楷体" panose="02010609060101010101" pitchFamily="49" charset="-122"/>
                <a:ea typeface="楷体" panose="02010609060101010101" pitchFamily="49" charset="-122"/>
              </a:rPr>
              <a:t>合法</a:t>
            </a:r>
            <a:endParaRPr lang="en-US" altLang="zh-CN" sz="2000" dirty="0" smtClean="0">
              <a:solidFill>
                <a:srgbClr val="0558FF"/>
              </a:solidFill>
              <a:latin typeface="楷体" panose="02010609060101010101" pitchFamily="49" charset="-122"/>
              <a:ea typeface="楷体" panose="02010609060101010101" pitchFamily="49" charset="-122"/>
            </a:endParaRPr>
          </a:p>
          <a:p>
            <a:pPr indent="457200"/>
            <a:r>
              <a:rPr lang="en-US" altLang="zh-CN" sz="2000" dirty="0">
                <a:solidFill>
                  <a:srgbClr val="0558FF"/>
                </a:solidFill>
                <a:latin typeface="楷体" panose="02010609060101010101" pitchFamily="49" charset="-122"/>
                <a:ea typeface="楷体" panose="02010609060101010101" pitchFamily="49" charset="-122"/>
              </a:rPr>
              <a:t>	</a:t>
            </a:r>
            <a:r>
              <a:rPr lang="en-US" altLang="zh-CN" sz="2000" dirty="0" smtClean="0">
                <a:solidFill>
                  <a:srgbClr val="0558FF"/>
                </a:solidFill>
                <a:latin typeface="楷体" panose="02010609060101010101" pitchFamily="49" charset="-122"/>
                <a:ea typeface="楷体" panose="02010609060101010101" pitchFamily="49" charset="-122"/>
              </a:rPr>
              <a:t>	float sum = </a:t>
            </a:r>
            <a:r>
              <a:rPr lang="en-US" altLang="zh-CN" sz="2000" dirty="0" err="1" smtClean="0">
                <a:solidFill>
                  <a:srgbClr val="0558FF"/>
                </a:solidFill>
                <a:latin typeface="楷体" panose="02010609060101010101" pitchFamily="49" charset="-122"/>
                <a:ea typeface="楷体" panose="02010609060101010101" pitchFamily="49" charset="-122"/>
              </a:rPr>
              <a:t>cat.f</a:t>
            </a:r>
            <a:r>
              <a:rPr lang="en-US" altLang="zh-CN" sz="2000" dirty="0" smtClean="0">
                <a:solidFill>
                  <a:srgbClr val="0558FF"/>
                </a:solidFill>
                <a:latin typeface="楷体" panose="02010609060101010101" pitchFamily="49" charset="-122"/>
                <a:ea typeface="楷体" panose="02010609060101010101" pitchFamily="49" charset="-122"/>
              </a:rPr>
              <a:t>(3,4);	// </a:t>
            </a:r>
            <a:r>
              <a:rPr lang="zh-CN" altLang="en-US" sz="2000" dirty="0" smtClean="0">
                <a:solidFill>
                  <a:srgbClr val="0558FF"/>
                </a:solidFill>
                <a:latin typeface="楷体" panose="02010609060101010101" pitchFamily="49" charset="-122"/>
                <a:ea typeface="楷体" panose="02010609060101010101" pitchFamily="49" charset="-122"/>
              </a:rPr>
              <a:t>合法</a:t>
            </a:r>
            <a:endParaRPr lang="en-US" altLang="zh-CN" sz="2000" dirty="0">
              <a:solidFill>
                <a:srgbClr val="0558FF"/>
              </a:solidFill>
              <a:latin typeface="楷体" panose="02010609060101010101" pitchFamily="49" charset="-122"/>
              <a:ea typeface="楷体" panose="02010609060101010101" pitchFamily="49" charset="-122"/>
            </a:endParaRPr>
          </a:p>
          <a:p>
            <a:pPr indent="457200"/>
            <a:r>
              <a:rPr lang="en-US" altLang="zh-CN" sz="2000" dirty="0" smtClean="0">
                <a:solidFill>
                  <a:srgbClr val="0558FF"/>
                </a:solidFill>
                <a:latin typeface="楷体" panose="02010609060101010101" pitchFamily="49" charset="-122"/>
                <a:ea typeface="楷体" panose="02010609060101010101" pitchFamily="49" charset="-122"/>
              </a:rPr>
              <a:t>}}</a:t>
            </a:r>
          </a:p>
        </p:txBody>
      </p:sp>
      <p:sp>
        <p:nvSpPr>
          <p:cNvPr id="6" name="矩形 5"/>
          <p:cNvSpPr/>
          <p:nvPr/>
        </p:nvSpPr>
        <p:spPr>
          <a:xfrm>
            <a:off x="535597" y="2124293"/>
            <a:ext cx="492443" cy="461665"/>
          </a:xfrm>
          <a:prstGeom prst="rect">
            <a:avLst/>
          </a:prstGeom>
        </p:spPr>
        <p:txBody>
          <a:bodyPr wrap="none">
            <a:spAutoFit/>
          </a:bodyPr>
          <a:lstStyle/>
          <a:p>
            <a:r>
              <a:rPr lang="zh-CN" altLang="en-US" sz="2400" dirty="0" smtClean="0">
                <a:solidFill>
                  <a:srgbClr val="0558FF"/>
                </a:solidFill>
                <a:latin typeface="楷体" panose="02010609060101010101" pitchFamily="49" charset="-122"/>
                <a:ea typeface="楷体" panose="02010609060101010101" pitchFamily="49" charset="-122"/>
              </a:rPr>
              <a:t>例</a:t>
            </a:r>
            <a:endParaRPr lang="zh-CN" altLang="en-US" sz="2400" dirty="0"/>
          </a:p>
        </p:txBody>
      </p:sp>
    </p:spTree>
    <p:extLst>
      <p:ext uri="{BB962C8B-B14F-4D97-AF65-F5344CB8AC3E}">
        <p14:creationId xmlns:p14="http://schemas.microsoft.com/office/powerpoint/2010/main" xmlns="" val="25035674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a:t>
            </a:r>
            <a:r>
              <a:rPr lang="en-US" altLang="zh-CN" dirty="0" smtClean="0"/>
              <a:t>2. </a:t>
            </a:r>
            <a:r>
              <a:rPr lang="zh-CN" altLang="en-US" dirty="0" smtClean="0"/>
              <a:t>访问权限</a:t>
            </a:r>
            <a:endParaRPr lang="zh-CN" altLang="en-US" dirty="0"/>
          </a:p>
        </p:txBody>
      </p:sp>
      <p:sp>
        <p:nvSpPr>
          <p:cNvPr id="5" name="Rectangle 1"/>
          <p:cNvSpPr>
            <a:spLocks noChangeArrowheads="1"/>
          </p:cNvSpPr>
          <p:nvPr/>
        </p:nvSpPr>
        <p:spPr bwMode="auto">
          <a:xfrm>
            <a:off x="2479675" y="13716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sp>
        <p:nvSpPr>
          <p:cNvPr id="7" name="矩形 6"/>
          <p:cNvSpPr/>
          <p:nvPr/>
        </p:nvSpPr>
        <p:spPr>
          <a:xfrm>
            <a:off x="289375" y="1830186"/>
            <a:ext cx="8354013" cy="523220"/>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5</a:t>
            </a:r>
            <a:r>
              <a:rPr lang="zh-CN" altLang="en-US" sz="2800" dirty="0" smtClean="0">
                <a:latin typeface="楷体" panose="02010609060101010101" pitchFamily="49" charset="-122"/>
                <a:ea typeface="楷体" panose="02010609060101010101" pitchFamily="49" charset="-122"/>
              </a:rPr>
              <a:t>、访问权限</a:t>
            </a:r>
            <a:endParaRPr lang="zh-CN" altLang="en-US" sz="2800" dirty="0">
              <a:latin typeface="楷体" panose="02010609060101010101" pitchFamily="49" charset="-122"/>
              <a:ea typeface="楷体" panose="02010609060101010101" pitchFamily="49" charset="-122"/>
            </a:endParaRPr>
          </a:p>
        </p:txBody>
      </p:sp>
      <p:sp>
        <p:nvSpPr>
          <p:cNvPr id="2" name="矩形 1"/>
          <p:cNvSpPr/>
          <p:nvPr/>
        </p:nvSpPr>
        <p:spPr>
          <a:xfrm>
            <a:off x="289376" y="2530961"/>
            <a:ext cx="8354013" cy="1126462"/>
          </a:xfrm>
          <a:prstGeom prst="rect">
            <a:avLst/>
          </a:prstGeom>
        </p:spPr>
        <p:txBody>
          <a:bodyPr wrap="square">
            <a:spAutoFit/>
          </a:bodyPr>
          <a:lstStyle/>
          <a:p>
            <a:pPr indent="457200">
              <a:lnSpc>
                <a:spcPct val="120000"/>
              </a:lnSpc>
            </a:pPr>
            <a:r>
              <a:rPr lang="zh-CN" altLang="en-US" sz="2800" dirty="0">
                <a:latin typeface="楷体" panose="02010609060101010101" pitchFamily="49" charset="-122"/>
                <a:ea typeface="楷体" panose="02010609060101010101" pitchFamily="49" charset="-122"/>
              </a:rPr>
              <a:t>访问限制修饰符按访问权限</a:t>
            </a:r>
            <a:r>
              <a:rPr lang="zh-CN" altLang="en-US" sz="2800" dirty="0">
                <a:solidFill>
                  <a:srgbClr val="FF0000"/>
                </a:solidFill>
                <a:latin typeface="楷体" panose="02010609060101010101" pitchFamily="49" charset="-122"/>
                <a:ea typeface="楷体" panose="02010609060101010101" pitchFamily="49" charset="-122"/>
              </a:rPr>
              <a:t>从高到低</a:t>
            </a:r>
            <a:r>
              <a:rPr lang="zh-CN" altLang="en-US" sz="2800" dirty="0">
                <a:latin typeface="楷体" panose="02010609060101010101" pitchFamily="49" charset="-122"/>
                <a:ea typeface="楷体" panose="02010609060101010101" pitchFamily="49" charset="-122"/>
              </a:rPr>
              <a:t>的排列顺序是</a:t>
            </a: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public</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protected</a:t>
            </a:r>
            <a:r>
              <a:rPr lang="zh-CN" altLang="en-US" sz="2800" dirty="0">
                <a:latin typeface="楷体" panose="02010609060101010101" pitchFamily="49" charset="-122"/>
                <a:ea typeface="楷体" panose="02010609060101010101" pitchFamily="49" charset="-122"/>
              </a:rPr>
              <a:t>、友好的、</a:t>
            </a:r>
            <a:r>
              <a:rPr lang="en-US" altLang="zh-CN" sz="2800" dirty="0">
                <a:latin typeface="楷体" panose="02010609060101010101" pitchFamily="49" charset="-122"/>
                <a:ea typeface="楷体" panose="02010609060101010101" pitchFamily="49" charset="-122"/>
              </a:rPr>
              <a:t>private</a:t>
            </a:r>
            <a:r>
              <a:rPr lang="zh-CN" altLang="en-US" sz="2800"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xmlns="" val="36539795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a:t>
            </a:r>
            <a:r>
              <a:rPr lang="en-US" altLang="zh-CN" dirty="0" smtClean="0"/>
              <a:t>2. </a:t>
            </a:r>
            <a:r>
              <a:rPr lang="zh-CN" altLang="en-US" dirty="0" smtClean="0"/>
              <a:t>访问权限</a:t>
            </a:r>
            <a:endParaRPr lang="zh-CN" altLang="en-US" dirty="0"/>
          </a:p>
        </p:txBody>
      </p:sp>
      <p:sp>
        <p:nvSpPr>
          <p:cNvPr id="5" name="Rectangle 1"/>
          <p:cNvSpPr>
            <a:spLocks noChangeArrowheads="1"/>
          </p:cNvSpPr>
          <p:nvPr/>
        </p:nvSpPr>
        <p:spPr bwMode="auto">
          <a:xfrm>
            <a:off x="2479675" y="13716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sp>
        <p:nvSpPr>
          <p:cNvPr id="7" name="矩形 6"/>
          <p:cNvSpPr/>
          <p:nvPr/>
        </p:nvSpPr>
        <p:spPr>
          <a:xfrm>
            <a:off x="289376" y="1452625"/>
            <a:ext cx="8354013" cy="523220"/>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6</a:t>
            </a: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public</a:t>
            </a:r>
            <a:r>
              <a:rPr lang="zh-CN" altLang="en-US" sz="2800" dirty="0" smtClean="0">
                <a:latin typeface="楷体" panose="02010609060101010101" pitchFamily="49" charset="-122"/>
                <a:ea typeface="楷体" panose="02010609060101010101" pitchFamily="49" charset="-122"/>
              </a:rPr>
              <a:t>类与友好类</a:t>
            </a:r>
            <a:endParaRPr lang="zh-CN" altLang="en-US" sz="2800" dirty="0">
              <a:latin typeface="楷体" panose="02010609060101010101" pitchFamily="49" charset="-122"/>
              <a:ea typeface="楷体" panose="02010609060101010101" pitchFamily="49" charset="-122"/>
            </a:endParaRPr>
          </a:p>
        </p:txBody>
      </p:sp>
      <p:sp>
        <p:nvSpPr>
          <p:cNvPr id="2" name="矩形 1"/>
          <p:cNvSpPr/>
          <p:nvPr/>
        </p:nvSpPr>
        <p:spPr>
          <a:xfrm>
            <a:off x="289376" y="3850480"/>
            <a:ext cx="8495806" cy="830997"/>
          </a:xfrm>
          <a:prstGeom prst="rect">
            <a:avLst/>
          </a:prstGeom>
        </p:spPr>
        <p:txBody>
          <a:bodyPr wrap="square">
            <a:spAutoFit/>
          </a:bodyPr>
          <a:lstStyle/>
          <a:p>
            <a:pPr marL="342900" indent="-342900">
              <a:buFont typeface="Wingdings" panose="05000000000000000000" pitchFamily="2" charset="2"/>
              <a:buChar char="l"/>
            </a:pPr>
            <a:r>
              <a:rPr lang="zh-CN" altLang="zh-CN" sz="2400" dirty="0">
                <a:latin typeface="楷体" panose="02010609060101010101" pitchFamily="49" charset="-122"/>
                <a:ea typeface="楷体" panose="02010609060101010101" pitchFamily="49" charset="-122"/>
              </a:rPr>
              <a:t>友好类</a:t>
            </a:r>
            <a:r>
              <a:rPr lang="zh-CN" altLang="en-US" sz="2400" dirty="0" smtClean="0">
                <a:latin typeface="楷体" panose="02010609060101010101" pitchFamily="49" charset="-122"/>
                <a:ea typeface="楷体" panose="02010609060101010101" pitchFamily="49" charset="-122"/>
              </a:rPr>
              <a:t>：</a:t>
            </a:r>
            <a:r>
              <a:rPr lang="zh-CN" altLang="zh-CN" sz="2400" dirty="0" smtClean="0">
                <a:latin typeface="楷体" panose="02010609060101010101" pitchFamily="49" charset="-122"/>
                <a:ea typeface="楷体" panose="02010609060101010101" pitchFamily="49" charset="-122"/>
              </a:rPr>
              <a:t>如果</a:t>
            </a:r>
            <a:r>
              <a:rPr lang="zh-CN" altLang="zh-CN" sz="2400" dirty="0">
                <a:latin typeface="楷体" panose="02010609060101010101" pitchFamily="49" charset="-122"/>
                <a:ea typeface="楷体" panose="02010609060101010101" pitchFamily="49" charset="-122"/>
              </a:rPr>
              <a:t>一个类不加</a:t>
            </a:r>
            <a:r>
              <a:rPr lang="en-US" altLang="zh-CN" sz="2400" dirty="0">
                <a:latin typeface="楷体" panose="02010609060101010101" pitchFamily="49" charset="-122"/>
                <a:ea typeface="楷体" panose="02010609060101010101" pitchFamily="49" charset="-122"/>
              </a:rPr>
              <a:t>public</a:t>
            </a:r>
            <a:r>
              <a:rPr lang="zh-CN" altLang="zh-CN" sz="2400" dirty="0">
                <a:latin typeface="楷体" panose="02010609060101010101" pitchFamily="49" charset="-122"/>
                <a:ea typeface="楷体" panose="02010609060101010101" pitchFamily="49" charset="-122"/>
              </a:rPr>
              <a:t>修饰</a:t>
            </a:r>
            <a:r>
              <a:rPr lang="zh-CN" altLang="zh-CN" sz="2400" dirty="0" smtClean="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这样的类被称作友好</a:t>
            </a:r>
            <a:r>
              <a:rPr lang="zh-CN" altLang="zh-CN" sz="2400" dirty="0" smtClean="0">
                <a:latin typeface="楷体" panose="02010609060101010101" pitchFamily="49" charset="-122"/>
                <a:ea typeface="楷体" panose="02010609060101010101" pitchFamily="49" charset="-122"/>
              </a:rPr>
              <a:t>类</a:t>
            </a:r>
            <a:r>
              <a:rPr lang="zh-CN" altLang="en-US" sz="2400" dirty="0" smtClean="0">
                <a:latin typeface="楷体" panose="02010609060101010101" pitchFamily="49" charset="-122"/>
                <a:ea typeface="楷体" panose="02010609060101010101" pitchFamily="49" charset="-122"/>
              </a:rPr>
              <a:t>。</a:t>
            </a:r>
            <a:endParaRPr lang="zh-CN" altLang="zh-CN" sz="2400" dirty="0">
              <a:latin typeface="楷体" panose="02010609060101010101" pitchFamily="49" charset="-122"/>
              <a:ea typeface="楷体" panose="02010609060101010101" pitchFamily="49" charset="-122"/>
            </a:endParaRPr>
          </a:p>
        </p:txBody>
      </p:sp>
      <p:sp>
        <p:nvSpPr>
          <p:cNvPr id="3" name="矩形 2"/>
          <p:cNvSpPr/>
          <p:nvPr/>
        </p:nvSpPr>
        <p:spPr>
          <a:xfrm>
            <a:off x="289375" y="2156313"/>
            <a:ext cx="8424909" cy="830997"/>
          </a:xfrm>
          <a:prstGeom prst="rect">
            <a:avLst/>
          </a:prstGeom>
        </p:spPr>
        <p:txBody>
          <a:bodyPr wrap="square">
            <a:spAutoFit/>
          </a:bodyPr>
          <a:lstStyle/>
          <a:p>
            <a:pPr marL="342900" indent="-342900">
              <a:buFont typeface="Wingdings" panose="05000000000000000000" pitchFamily="2" charset="2"/>
              <a:buChar char="l"/>
            </a:pPr>
            <a:r>
              <a:rPr lang="en-US" altLang="zh-CN" sz="2400" dirty="0" smtClean="0">
                <a:latin typeface="楷体" panose="02010609060101010101" pitchFamily="49" charset="-122"/>
                <a:ea typeface="楷体" panose="02010609060101010101" pitchFamily="49" charset="-122"/>
              </a:rPr>
              <a:t>public</a:t>
            </a:r>
            <a:r>
              <a:rPr lang="zh-CN" altLang="en-US" sz="2400" dirty="0" smtClean="0">
                <a:latin typeface="楷体" panose="02010609060101010101" pitchFamily="49" charset="-122"/>
                <a:ea typeface="楷体" panose="02010609060101010101" pitchFamily="49" charset="-122"/>
              </a:rPr>
              <a:t>类：</a:t>
            </a:r>
            <a:r>
              <a:rPr lang="zh-CN" altLang="zh-CN" sz="2400" dirty="0">
                <a:latin typeface="楷体" panose="02010609060101010101" pitchFamily="49" charset="-122"/>
                <a:ea typeface="楷体" panose="02010609060101010101" pitchFamily="49" charset="-122"/>
              </a:rPr>
              <a:t>在关键字</a:t>
            </a:r>
            <a:r>
              <a:rPr lang="en-US" altLang="zh-CN" sz="2400" dirty="0">
                <a:latin typeface="楷体" panose="02010609060101010101" pitchFamily="49" charset="-122"/>
                <a:ea typeface="楷体" panose="02010609060101010101" pitchFamily="49" charset="-122"/>
              </a:rPr>
              <a:t>class</a:t>
            </a:r>
            <a:r>
              <a:rPr lang="zh-CN" altLang="zh-CN" sz="2400" dirty="0">
                <a:latin typeface="楷体" panose="02010609060101010101" pitchFamily="49" charset="-122"/>
                <a:ea typeface="楷体" panose="02010609060101010101" pitchFamily="49" charset="-122"/>
              </a:rPr>
              <a:t>前面加上</a:t>
            </a:r>
            <a:r>
              <a:rPr lang="en-US" altLang="zh-CN" sz="2400" dirty="0">
                <a:latin typeface="楷体" panose="02010609060101010101" pitchFamily="49" charset="-122"/>
                <a:ea typeface="楷体" panose="02010609060101010101" pitchFamily="49" charset="-122"/>
              </a:rPr>
              <a:t>public</a:t>
            </a:r>
            <a:r>
              <a:rPr lang="zh-CN" altLang="zh-CN" sz="2400" dirty="0">
                <a:latin typeface="楷体" panose="02010609060101010101" pitchFamily="49" charset="-122"/>
                <a:ea typeface="楷体" panose="02010609060101010101" pitchFamily="49" charset="-122"/>
              </a:rPr>
              <a:t>关键字，就称这样的类是一个</a:t>
            </a:r>
            <a:r>
              <a:rPr lang="en-US" altLang="zh-CN" sz="2400" dirty="0" smtClean="0">
                <a:latin typeface="楷体" panose="02010609060101010101" pitchFamily="49" charset="-122"/>
                <a:ea typeface="楷体" panose="02010609060101010101" pitchFamily="49" charset="-122"/>
              </a:rPr>
              <a:t>public</a:t>
            </a:r>
            <a:r>
              <a:rPr lang="zh-CN" altLang="zh-CN" sz="2400" dirty="0" smtClean="0">
                <a:latin typeface="楷体" panose="02010609060101010101" pitchFamily="49" charset="-122"/>
                <a:ea typeface="楷体" panose="02010609060101010101" pitchFamily="49" charset="-122"/>
              </a:rPr>
              <a:t>类</a:t>
            </a:r>
            <a:r>
              <a:rPr lang="zh-CN" altLang="en-US" sz="2400" dirty="0" smtClean="0">
                <a:latin typeface="楷体" panose="02010609060101010101" pitchFamily="49" charset="-122"/>
                <a:ea typeface="楷体" panose="02010609060101010101" pitchFamily="49" charset="-122"/>
              </a:rPr>
              <a:t>。</a:t>
            </a:r>
            <a:endParaRPr lang="zh-CN" altLang="en-US" sz="2400" dirty="0"/>
          </a:p>
        </p:txBody>
      </p:sp>
      <p:sp>
        <p:nvSpPr>
          <p:cNvPr id="6" name="矩形 5"/>
          <p:cNvSpPr/>
          <p:nvPr/>
        </p:nvSpPr>
        <p:spPr>
          <a:xfrm>
            <a:off x="1568371" y="3018098"/>
            <a:ext cx="4572000" cy="830997"/>
          </a:xfrm>
          <a:prstGeom prst="rect">
            <a:avLst/>
          </a:prstGeom>
        </p:spPr>
        <p:txBody>
          <a:bodyPr>
            <a:spAutoFit/>
          </a:bodyPr>
          <a:lstStyle/>
          <a:p>
            <a:pPr indent="457200"/>
            <a:r>
              <a:rPr lang="en-US" altLang="zh-CN" sz="2400" dirty="0">
                <a:latin typeface="楷体" panose="02010609060101010101" pitchFamily="49" charset="-122"/>
                <a:ea typeface="楷体" panose="02010609060101010101" pitchFamily="49" charset="-122"/>
              </a:rPr>
              <a:t>public class A </a:t>
            </a:r>
            <a:endParaRPr lang="zh-CN" altLang="zh-CN" sz="2400" dirty="0">
              <a:latin typeface="楷体" panose="02010609060101010101" pitchFamily="49" charset="-122"/>
              <a:ea typeface="楷体" panose="02010609060101010101" pitchFamily="49" charset="-122"/>
            </a:endParaRPr>
          </a:p>
          <a:p>
            <a:pPr indent="457200"/>
            <a:r>
              <a:rPr lang="en-US" altLang="zh-CN" sz="2400" dirty="0">
                <a:latin typeface="楷体" panose="02010609060101010101" pitchFamily="49" charset="-122"/>
                <a:ea typeface="楷体" panose="02010609060101010101" pitchFamily="49" charset="-122"/>
              </a:rPr>
              <a:t>	{…}</a:t>
            </a:r>
            <a:endParaRPr lang="zh-CN" altLang="zh-CN" sz="2400" dirty="0">
              <a:latin typeface="楷体" panose="02010609060101010101" pitchFamily="49" charset="-122"/>
              <a:ea typeface="楷体" panose="02010609060101010101" pitchFamily="49" charset="-122"/>
            </a:endParaRPr>
          </a:p>
        </p:txBody>
      </p:sp>
      <p:sp>
        <p:nvSpPr>
          <p:cNvPr id="8" name="矩形 7"/>
          <p:cNvSpPr/>
          <p:nvPr/>
        </p:nvSpPr>
        <p:spPr>
          <a:xfrm>
            <a:off x="1267430" y="4559461"/>
            <a:ext cx="4572000" cy="830997"/>
          </a:xfrm>
          <a:prstGeom prst="rect">
            <a:avLst/>
          </a:prstGeom>
        </p:spPr>
        <p:txBody>
          <a:bodyPr>
            <a:spAutoFit/>
          </a:bodyPr>
          <a:lstStyle/>
          <a:p>
            <a:pPr indent="457200"/>
            <a:r>
              <a:rPr lang="en-US" altLang="zh-CN" sz="2400" dirty="0">
                <a:latin typeface="楷体" panose="02010609060101010101" pitchFamily="49" charset="-122"/>
                <a:ea typeface="楷体" panose="02010609060101010101" pitchFamily="49" charset="-122"/>
              </a:rPr>
              <a:t>	class A </a:t>
            </a:r>
            <a:endParaRPr lang="zh-CN" altLang="zh-CN" sz="2400" dirty="0">
              <a:latin typeface="楷体" panose="02010609060101010101" pitchFamily="49" charset="-122"/>
              <a:ea typeface="楷体" panose="02010609060101010101" pitchFamily="49" charset="-122"/>
            </a:endParaRPr>
          </a:p>
          <a:p>
            <a:pPr indent="457200"/>
            <a:r>
              <a:rPr lang="en-US" altLang="zh-CN" sz="2400" dirty="0">
                <a:latin typeface="楷体" panose="02010609060101010101" pitchFamily="49" charset="-122"/>
                <a:ea typeface="楷体" panose="02010609060101010101" pitchFamily="49" charset="-122"/>
              </a:rPr>
              <a:t>	{… }</a:t>
            </a:r>
            <a:endParaRPr lang="zh-CN" altLang="zh-CN" sz="2400" dirty="0">
              <a:latin typeface="楷体" panose="02010609060101010101" pitchFamily="49" charset="-122"/>
              <a:ea typeface="楷体" panose="02010609060101010101" pitchFamily="49" charset="-122"/>
            </a:endParaRPr>
          </a:p>
        </p:txBody>
      </p:sp>
      <p:sp>
        <p:nvSpPr>
          <p:cNvPr id="9" name="矩形 8"/>
          <p:cNvSpPr/>
          <p:nvPr/>
        </p:nvSpPr>
        <p:spPr>
          <a:xfrm>
            <a:off x="370399" y="5507199"/>
            <a:ext cx="8495807" cy="830997"/>
          </a:xfrm>
          <a:prstGeom prst="rect">
            <a:avLst/>
          </a:prstGeom>
        </p:spPr>
        <p:txBody>
          <a:bodyPr wrap="square">
            <a:spAutoFit/>
          </a:bodyPr>
          <a:lstStyle/>
          <a:p>
            <a:r>
              <a:rPr lang="zh-CN" altLang="en-US" sz="2400" dirty="0" smtClean="0">
                <a:latin typeface="楷体" panose="02010609060101010101" pitchFamily="49" charset="-122"/>
                <a:ea typeface="楷体" panose="02010609060101010101" pitchFamily="49" charset="-122"/>
              </a:rPr>
              <a:t>在任何另外的类中，都可以使用</a:t>
            </a:r>
            <a:r>
              <a:rPr lang="en-US" altLang="zh-CN" sz="2400" dirty="0" smtClean="0">
                <a:latin typeface="楷体" panose="02010609060101010101" pitchFamily="49" charset="-122"/>
                <a:ea typeface="楷体" panose="02010609060101010101" pitchFamily="49" charset="-122"/>
              </a:rPr>
              <a:t>public</a:t>
            </a:r>
            <a:r>
              <a:rPr lang="zh-CN" altLang="en-US" sz="2400" dirty="0" smtClean="0">
                <a:latin typeface="楷体" panose="02010609060101010101" pitchFamily="49" charset="-122"/>
                <a:ea typeface="楷体" panose="02010609060101010101" pitchFamily="49" charset="-122"/>
              </a:rPr>
              <a:t>类创建对象，但是，</a:t>
            </a:r>
            <a:r>
              <a:rPr lang="zh-CN" altLang="zh-CN" sz="2400" dirty="0" smtClean="0">
                <a:latin typeface="楷体" panose="02010609060101010101" pitchFamily="49" charset="-122"/>
                <a:ea typeface="楷体" panose="02010609060101010101" pitchFamily="49" charset="-122"/>
              </a:rPr>
              <a:t>使用</a:t>
            </a:r>
            <a:r>
              <a:rPr lang="zh-CN" altLang="zh-CN" sz="2400" dirty="0">
                <a:latin typeface="楷体" panose="02010609060101010101" pitchFamily="49" charset="-122"/>
                <a:ea typeface="楷体" panose="02010609060101010101" pitchFamily="49" charset="-122"/>
              </a:rPr>
              <a:t>友好类创建对象时，要保证它们是在同一包中</a:t>
            </a:r>
            <a:r>
              <a:rPr lang="zh-CN" altLang="zh-CN" sz="2400" dirty="0" smtClean="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4447643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7989" y="1502925"/>
            <a:ext cx="6743271" cy="584775"/>
          </a:xfrm>
          <a:prstGeom prst="rect">
            <a:avLst/>
          </a:prstGeom>
        </p:spPr>
        <p:txBody>
          <a:bodyPr wrap="square">
            <a:spAutoFit/>
          </a:bodyPr>
          <a:lstStyle/>
          <a:p>
            <a:r>
              <a:rPr lang="zh-CN" altLang="en-US" sz="3200" b="1" dirty="0" smtClean="0">
                <a:effectLst/>
                <a:latin typeface="微软雅黑" panose="020B0503020204020204" pitchFamily="34" charset="-122"/>
                <a:ea typeface="微软雅黑" panose="020B0503020204020204" pitchFamily="34" charset="-122"/>
              </a:rPr>
              <a:t>第五章  </a:t>
            </a:r>
            <a:r>
              <a:rPr lang="zh-CN" altLang="en-US" sz="3200" b="1" dirty="0" smtClean="0">
                <a:latin typeface="微软雅黑" panose="020B0503020204020204" pitchFamily="34" charset="-122"/>
                <a:ea typeface="微软雅黑" panose="020B0503020204020204" pitchFamily="34" charset="-122"/>
              </a:rPr>
              <a:t>类和对象（三）</a:t>
            </a:r>
            <a:endParaRPr lang="zh-CN" altLang="zh-CN" sz="3200" b="1" dirty="0">
              <a:effectLst/>
              <a:latin typeface="微软雅黑" panose="020B0503020204020204" pitchFamily="34" charset="-122"/>
              <a:ea typeface="微软雅黑" panose="020B0503020204020204" pitchFamily="34" charset="-122"/>
            </a:endParaRPr>
          </a:p>
        </p:txBody>
      </p:sp>
      <p:sp>
        <p:nvSpPr>
          <p:cNvPr id="2" name="TextBox 1"/>
          <p:cNvSpPr txBox="1"/>
          <p:nvPr/>
        </p:nvSpPr>
        <p:spPr>
          <a:xfrm>
            <a:off x="1251516" y="2682612"/>
            <a:ext cx="6678258" cy="1938992"/>
          </a:xfrm>
          <a:prstGeom prst="rect">
            <a:avLst/>
          </a:prstGeom>
          <a:noFill/>
        </p:spPr>
        <p:txBody>
          <a:bodyPr wrap="square" rtlCol="0">
            <a:spAutoFit/>
          </a:bodyPr>
          <a:lstStyle/>
          <a:p>
            <a:pPr marL="342900" indent="-342900">
              <a:lnSpc>
                <a:spcPct val="125000"/>
              </a:lnSpc>
              <a:buFont typeface="Wingdings" panose="05000000000000000000" pitchFamily="2" charset="2"/>
              <a:buChar char="l"/>
            </a:pPr>
            <a:r>
              <a:rPr lang="zh-CN" altLang="en-US" sz="3200" dirty="0" smtClean="0">
                <a:solidFill>
                  <a:srgbClr val="000000"/>
                </a:solidFill>
                <a:latin typeface="华文新魏" panose="02010800040101010101" pitchFamily="2" charset="-122"/>
                <a:ea typeface="华文新魏" panose="02010800040101010101" pitchFamily="2" charset="-122"/>
              </a:rPr>
              <a:t>包</a:t>
            </a:r>
            <a:endParaRPr lang="en-US" altLang="zh-CN" sz="3200" dirty="0" smtClean="0">
              <a:solidFill>
                <a:srgbClr val="000000"/>
              </a:solidFill>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zh-CN" altLang="en-US" sz="3200" dirty="0" smtClean="0">
                <a:solidFill>
                  <a:srgbClr val="000000"/>
                </a:solidFill>
                <a:latin typeface="华文新魏" panose="02010800040101010101" pitchFamily="2" charset="-122"/>
                <a:ea typeface="华文新魏" panose="02010800040101010101" pitchFamily="2" charset="-122"/>
              </a:rPr>
              <a:t>访问权限</a:t>
            </a:r>
            <a:endParaRPr lang="en-US" altLang="zh-CN" sz="3200" dirty="0" smtClean="0">
              <a:solidFill>
                <a:srgbClr val="000000"/>
              </a:solidFill>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zh-CN" altLang="en-US" sz="3200" dirty="0" smtClean="0">
                <a:solidFill>
                  <a:srgbClr val="FF0000"/>
                </a:solidFill>
                <a:latin typeface="华文新魏" panose="02010800040101010101" pitchFamily="2" charset="-122"/>
                <a:ea typeface="华文新魏" panose="02010800040101010101" pitchFamily="2" charset="-122"/>
              </a:rPr>
              <a:t>基本类型的类包装</a:t>
            </a:r>
            <a:endParaRPr lang="en-US" altLang="zh-CN" sz="3200" dirty="0" smtClean="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xmlns="" val="841994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smtClean="0"/>
              <a:t>3. </a:t>
            </a:r>
            <a:r>
              <a:rPr lang="zh-CN" altLang="en-US" dirty="0" smtClean="0"/>
              <a:t>基本数据类型的类包装</a:t>
            </a:r>
            <a:endParaRPr lang="zh-CN" altLang="en-US" dirty="0"/>
          </a:p>
        </p:txBody>
      </p:sp>
      <p:sp>
        <p:nvSpPr>
          <p:cNvPr id="5" name="Rectangle 1"/>
          <p:cNvSpPr>
            <a:spLocks noChangeArrowheads="1"/>
          </p:cNvSpPr>
          <p:nvPr/>
        </p:nvSpPr>
        <p:spPr bwMode="auto">
          <a:xfrm>
            <a:off x="2479675" y="13716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sp>
        <p:nvSpPr>
          <p:cNvPr id="10" name="矩形 9"/>
          <p:cNvSpPr/>
          <p:nvPr/>
        </p:nvSpPr>
        <p:spPr>
          <a:xfrm>
            <a:off x="416689" y="1730418"/>
            <a:ext cx="8461093" cy="3711785"/>
          </a:xfrm>
          <a:prstGeom prst="rect">
            <a:avLst/>
          </a:prstGeom>
        </p:spPr>
        <p:txBody>
          <a:bodyPr wrap="square">
            <a:spAutoFit/>
          </a:bodyPr>
          <a:lstStyle/>
          <a:p>
            <a:pPr indent="457200">
              <a:lnSpc>
                <a:spcPct val="120000"/>
              </a:lnSpc>
            </a:pPr>
            <a:r>
              <a:rPr lang="zh-CN" altLang="en-US" sz="2800" dirty="0" smtClean="0">
                <a:latin typeface="楷体" panose="02010609060101010101" pitchFamily="49" charset="-122"/>
                <a:ea typeface="楷体" panose="02010609060101010101" pitchFamily="49" charset="-122"/>
              </a:rPr>
              <a:t>根据面向对象的编程思想，</a:t>
            </a:r>
            <a:r>
              <a:rPr lang="en-US" altLang="zh-CN" sz="2800" dirty="0" smtClean="0">
                <a:latin typeface="楷体" panose="02010609060101010101" pitchFamily="49" charset="-122"/>
                <a:ea typeface="楷体" panose="02010609060101010101" pitchFamily="49" charset="-122"/>
              </a:rPr>
              <a:t>Java</a:t>
            </a:r>
            <a:r>
              <a:rPr lang="zh-CN" altLang="en-US" sz="2800" dirty="0" smtClean="0">
                <a:latin typeface="楷体" panose="02010609060101010101" pitchFamily="49" charset="-122"/>
                <a:ea typeface="楷体" panose="02010609060101010101" pitchFamily="49" charset="-122"/>
              </a:rPr>
              <a:t>提供了与基本数据类型相关的类，分别包括：</a:t>
            </a:r>
            <a:r>
              <a:rPr lang="en-US" altLang="zh-CN" sz="2800" dirty="0" smtClean="0">
                <a:latin typeface="楷体" panose="02010609060101010101" pitchFamily="49" charset="-122"/>
                <a:ea typeface="楷体" panose="02010609060101010101" pitchFamily="49" charset="-122"/>
              </a:rPr>
              <a:t>Byte</a:t>
            </a: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Short</a:t>
            </a: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Integer</a:t>
            </a: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Long</a:t>
            </a: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Float</a:t>
            </a: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Double</a:t>
            </a: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Character</a:t>
            </a: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Boolean</a:t>
            </a:r>
            <a:r>
              <a:rPr lang="zh-CN" altLang="en-US" sz="2800" dirty="0" smtClean="0">
                <a:latin typeface="楷体" panose="02010609060101010101" pitchFamily="49" charset="-122"/>
                <a:ea typeface="楷体" panose="02010609060101010101" pitchFamily="49" charset="-122"/>
              </a:rPr>
              <a:t>。</a:t>
            </a:r>
            <a:endParaRPr lang="en-US" altLang="zh-CN" sz="2800" dirty="0" smtClean="0">
              <a:latin typeface="楷体" panose="02010609060101010101" pitchFamily="49" charset="-122"/>
              <a:ea typeface="楷体" panose="02010609060101010101" pitchFamily="49" charset="-122"/>
            </a:endParaRPr>
          </a:p>
          <a:p>
            <a:pPr indent="457200">
              <a:lnSpc>
                <a:spcPct val="120000"/>
              </a:lnSpc>
            </a:pPr>
            <a:r>
              <a:rPr lang="zh-CN" altLang="en-US" sz="2800" dirty="0" smtClean="0">
                <a:latin typeface="楷体" panose="02010609060101010101" pitchFamily="49" charset="-122"/>
                <a:ea typeface="楷体" panose="02010609060101010101" pitchFamily="49" charset="-122"/>
              </a:rPr>
              <a:t>这些类都在</a:t>
            </a:r>
            <a:r>
              <a:rPr lang="en-US" altLang="zh-CN" sz="2800" dirty="0" err="1" smtClean="0">
                <a:latin typeface="楷体" panose="02010609060101010101" pitchFamily="49" charset="-122"/>
                <a:ea typeface="楷体" panose="02010609060101010101" pitchFamily="49" charset="-122"/>
              </a:rPr>
              <a:t>java.lang</a:t>
            </a:r>
            <a:r>
              <a:rPr lang="zh-CN" altLang="en-US" sz="2800" dirty="0" smtClean="0">
                <a:latin typeface="楷体" panose="02010609060101010101" pitchFamily="49" charset="-122"/>
                <a:ea typeface="楷体" panose="02010609060101010101" pitchFamily="49" charset="-122"/>
              </a:rPr>
              <a:t>的包中。</a:t>
            </a:r>
            <a:endParaRPr lang="en-US" altLang="zh-CN" sz="2800" dirty="0" smtClean="0">
              <a:latin typeface="楷体" panose="02010609060101010101" pitchFamily="49" charset="-122"/>
              <a:ea typeface="楷体" panose="02010609060101010101" pitchFamily="49" charset="-122"/>
            </a:endParaRPr>
          </a:p>
          <a:p>
            <a:pPr indent="457200">
              <a:lnSpc>
                <a:spcPct val="120000"/>
              </a:lnSpc>
            </a:pPr>
            <a:r>
              <a:rPr lang="zh-CN" altLang="en-US" sz="2800" dirty="0" smtClean="0">
                <a:latin typeface="楷体" panose="02010609060101010101" pitchFamily="49" charset="-122"/>
                <a:ea typeface="楷体" panose="02010609060101010101" pitchFamily="49" charset="-122"/>
              </a:rPr>
              <a:t>可以分别通过以上的类创建对象，来调用相应的方法，实现不同的功能。</a:t>
            </a:r>
            <a:endParaRPr lang="en-US" altLang="zh-CN" sz="2800" dirty="0" smtClean="0">
              <a:latin typeface="楷体" panose="02010609060101010101" pitchFamily="49" charset="-122"/>
              <a:ea typeface="楷体" panose="02010609060101010101" pitchFamily="49" charset="-122"/>
            </a:endParaRPr>
          </a:p>
          <a:p>
            <a:pPr indent="457200">
              <a:lnSpc>
                <a:spcPct val="120000"/>
              </a:lnSpc>
            </a:pPr>
            <a:r>
              <a:rPr lang="en-US" altLang="zh-CN" sz="2800" dirty="0" err="1" smtClean="0">
                <a:latin typeface="楷体" panose="02010609060101010101" pitchFamily="49" charset="-122"/>
                <a:ea typeface="楷体" panose="02010609060101010101" pitchFamily="49" charset="-122"/>
              </a:rPr>
              <a:t>int</a:t>
            </a:r>
            <a:r>
              <a:rPr lang="zh-CN" altLang="en-US" sz="2800" dirty="0" smtClean="0">
                <a:latin typeface="楷体" panose="02010609060101010101" pitchFamily="49" charset="-122"/>
                <a:ea typeface="楷体" panose="02010609060101010101" pitchFamily="49" charset="-122"/>
              </a:rPr>
              <a:t>是基本数据类型，</a:t>
            </a:r>
            <a:r>
              <a:rPr lang="en-US" altLang="zh-CN" sz="2800" dirty="0" err="1" smtClean="0">
                <a:latin typeface="楷体" panose="02010609060101010101" pitchFamily="49" charset="-122"/>
                <a:ea typeface="楷体" panose="02010609060101010101" pitchFamily="49" charset="-122"/>
              </a:rPr>
              <a:t>Interger</a:t>
            </a:r>
            <a:r>
              <a:rPr lang="zh-CN" altLang="en-US" sz="2800" dirty="0" smtClean="0">
                <a:latin typeface="楷体" panose="02010609060101010101" pitchFamily="49" charset="-122"/>
                <a:ea typeface="楷体" panose="02010609060101010101" pitchFamily="49" charset="-122"/>
              </a:rPr>
              <a:t>是引用类型。</a:t>
            </a:r>
            <a:endParaRPr lang="zh-CN" altLang="zh-CN"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8232457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smtClean="0"/>
              <a:t>3. </a:t>
            </a:r>
            <a:r>
              <a:rPr lang="zh-CN" altLang="en-US" dirty="0" smtClean="0"/>
              <a:t>基本数据类型的类包装</a:t>
            </a:r>
            <a:endParaRPr lang="zh-CN" altLang="en-US" dirty="0"/>
          </a:p>
        </p:txBody>
      </p:sp>
      <p:sp>
        <p:nvSpPr>
          <p:cNvPr id="5" name="Rectangle 1"/>
          <p:cNvSpPr>
            <a:spLocks noChangeArrowheads="1"/>
          </p:cNvSpPr>
          <p:nvPr/>
        </p:nvSpPr>
        <p:spPr bwMode="auto">
          <a:xfrm>
            <a:off x="2479675" y="13716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sp>
        <p:nvSpPr>
          <p:cNvPr id="6" name="矩形 5"/>
          <p:cNvSpPr/>
          <p:nvPr/>
        </p:nvSpPr>
        <p:spPr>
          <a:xfrm>
            <a:off x="289376" y="1371600"/>
            <a:ext cx="8354013" cy="523220"/>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1</a:t>
            </a:r>
            <a:r>
              <a:rPr lang="zh-CN" altLang="en-US" sz="2800" dirty="0" smtClean="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 Double</a:t>
            </a:r>
            <a:r>
              <a:rPr lang="zh-CN" altLang="en-US" sz="2800" dirty="0">
                <a:latin typeface="楷体" panose="02010609060101010101" pitchFamily="49" charset="-122"/>
                <a:ea typeface="楷体" panose="02010609060101010101" pitchFamily="49" charset="-122"/>
              </a:rPr>
              <a:t>和</a:t>
            </a:r>
            <a:r>
              <a:rPr lang="en-US" altLang="zh-CN" sz="2800" dirty="0">
                <a:latin typeface="楷体" panose="02010609060101010101" pitchFamily="49" charset="-122"/>
                <a:ea typeface="楷体" panose="02010609060101010101" pitchFamily="49" charset="-122"/>
              </a:rPr>
              <a:t>Float</a:t>
            </a:r>
            <a:r>
              <a:rPr lang="zh-CN" altLang="en-US" sz="2800" dirty="0">
                <a:latin typeface="楷体" panose="02010609060101010101" pitchFamily="49" charset="-122"/>
                <a:ea typeface="楷体" panose="02010609060101010101" pitchFamily="49" charset="-122"/>
              </a:rPr>
              <a:t>类</a:t>
            </a:r>
          </a:p>
        </p:txBody>
      </p:sp>
      <p:sp>
        <p:nvSpPr>
          <p:cNvPr id="2" name="矩形 1"/>
          <p:cNvSpPr/>
          <p:nvPr/>
        </p:nvSpPr>
        <p:spPr>
          <a:xfrm>
            <a:off x="601881" y="1917970"/>
            <a:ext cx="8299047" cy="4413516"/>
          </a:xfrm>
          <a:prstGeom prst="rect">
            <a:avLst/>
          </a:prstGeom>
        </p:spPr>
        <p:txBody>
          <a:bodyPr wrap="square">
            <a:spAutoFit/>
          </a:bodyPr>
          <a:lstStyle/>
          <a:p>
            <a:pPr indent="457200">
              <a:lnSpc>
                <a:spcPct val="120000"/>
              </a:lnSpc>
            </a:pPr>
            <a:r>
              <a:rPr lang="zh-CN" altLang="zh-CN" sz="2600" dirty="0">
                <a:latin typeface="楷体" panose="02010609060101010101" pitchFamily="49" charset="-122"/>
                <a:ea typeface="楷体" panose="02010609060101010101" pitchFamily="49" charset="-122"/>
              </a:rPr>
              <a:t>可以使用</a:t>
            </a:r>
            <a:r>
              <a:rPr lang="en-US" altLang="zh-CN" sz="2600" dirty="0">
                <a:latin typeface="楷体" panose="02010609060101010101" pitchFamily="49" charset="-122"/>
                <a:ea typeface="楷体" panose="02010609060101010101" pitchFamily="49" charset="-122"/>
              </a:rPr>
              <a:t>Double</a:t>
            </a:r>
            <a:r>
              <a:rPr lang="zh-CN" altLang="zh-CN" sz="2600" dirty="0">
                <a:latin typeface="楷体" panose="02010609060101010101" pitchFamily="49" charset="-122"/>
                <a:ea typeface="楷体" panose="02010609060101010101" pitchFamily="49" charset="-122"/>
              </a:rPr>
              <a:t>类的构造方法：</a:t>
            </a:r>
          </a:p>
          <a:p>
            <a:pPr indent="457200">
              <a:lnSpc>
                <a:spcPct val="120000"/>
              </a:lnSpc>
            </a:pPr>
            <a:r>
              <a:rPr lang="en-US" altLang="zh-CN" sz="2600" dirty="0">
                <a:solidFill>
                  <a:srgbClr val="FF0000"/>
                </a:solidFill>
                <a:latin typeface="楷体" panose="02010609060101010101" pitchFamily="49" charset="-122"/>
                <a:ea typeface="楷体" panose="02010609060101010101" pitchFamily="49" charset="-122"/>
              </a:rPr>
              <a:t>        Double(double </a:t>
            </a:r>
            <a:r>
              <a:rPr lang="en-US" altLang="zh-CN" sz="2600" dirty="0" err="1">
                <a:solidFill>
                  <a:srgbClr val="FF0000"/>
                </a:solidFill>
                <a:latin typeface="楷体" panose="02010609060101010101" pitchFamily="49" charset="-122"/>
                <a:ea typeface="楷体" panose="02010609060101010101" pitchFamily="49" charset="-122"/>
              </a:rPr>
              <a:t>num</a:t>
            </a:r>
            <a:r>
              <a:rPr lang="en-US" altLang="zh-CN" sz="2600" dirty="0" smtClean="0">
                <a:solidFill>
                  <a:srgbClr val="FF0000"/>
                </a:solidFill>
                <a:latin typeface="楷体" panose="02010609060101010101" pitchFamily="49" charset="-122"/>
                <a:ea typeface="楷体" panose="02010609060101010101" pitchFamily="49" charset="-122"/>
              </a:rPr>
              <a:t>)</a:t>
            </a:r>
          </a:p>
          <a:p>
            <a:pPr>
              <a:lnSpc>
                <a:spcPct val="120000"/>
              </a:lnSpc>
            </a:pPr>
            <a:r>
              <a:rPr lang="en-US" altLang="zh-CN" sz="2600" dirty="0" smtClean="0">
                <a:latin typeface="楷体" panose="02010609060101010101" pitchFamily="49" charset="-122"/>
                <a:ea typeface="楷体" panose="02010609060101010101" pitchFamily="49" charset="-122"/>
              </a:rPr>
              <a:t>		</a:t>
            </a:r>
            <a:r>
              <a:rPr lang="zh-CN" altLang="zh-CN" sz="2600" dirty="0" smtClean="0">
                <a:latin typeface="楷体" panose="02010609060101010101" pitchFamily="49" charset="-122"/>
                <a:ea typeface="楷体" panose="02010609060101010101" pitchFamily="49" charset="-122"/>
              </a:rPr>
              <a:t>创建</a:t>
            </a:r>
            <a:r>
              <a:rPr lang="zh-CN" altLang="zh-CN" sz="2600" dirty="0">
                <a:latin typeface="楷体" panose="02010609060101010101" pitchFamily="49" charset="-122"/>
                <a:ea typeface="楷体" panose="02010609060101010101" pitchFamily="49" charset="-122"/>
              </a:rPr>
              <a:t>一个</a:t>
            </a:r>
            <a:r>
              <a:rPr lang="en-US" altLang="zh-CN" sz="2600" dirty="0">
                <a:latin typeface="楷体" panose="02010609060101010101" pitchFamily="49" charset="-122"/>
                <a:ea typeface="楷体" panose="02010609060101010101" pitchFamily="49" charset="-122"/>
              </a:rPr>
              <a:t>Double</a:t>
            </a:r>
            <a:r>
              <a:rPr lang="zh-CN" altLang="zh-CN" sz="2600" dirty="0">
                <a:latin typeface="楷体" panose="02010609060101010101" pitchFamily="49" charset="-122"/>
                <a:ea typeface="楷体" panose="02010609060101010101" pitchFamily="49" charset="-122"/>
              </a:rPr>
              <a:t>类型的对象</a:t>
            </a:r>
            <a:r>
              <a:rPr lang="zh-CN" altLang="zh-CN" sz="2600" dirty="0" smtClean="0">
                <a:latin typeface="楷体" panose="02010609060101010101" pitchFamily="49" charset="-122"/>
                <a:ea typeface="楷体" panose="02010609060101010101" pitchFamily="49" charset="-122"/>
              </a:rPr>
              <a:t>；</a:t>
            </a:r>
            <a:endParaRPr lang="en-US" altLang="zh-CN" sz="2600" dirty="0" smtClean="0">
              <a:latin typeface="楷体" panose="02010609060101010101" pitchFamily="49" charset="-122"/>
              <a:ea typeface="楷体" panose="02010609060101010101" pitchFamily="49" charset="-122"/>
            </a:endParaRPr>
          </a:p>
          <a:p>
            <a:pPr indent="457200">
              <a:lnSpc>
                <a:spcPct val="120000"/>
              </a:lnSpc>
            </a:pPr>
            <a:r>
              <a:rPr lang="zh-CN" altLang="zh-CN" sz="2600" dirty="0" smtClean="0">
                <a:latin typeface="楷体" panose="02010609060101010101" pitchFamily="49" charset="-122"/>
                <a:ea typeface="楷体" panose="02010609060101010101" pitchFamily="49" charset="-122"/>
              </a:rPr>
              <a:t>使用</a:t>
            </a:r>
            <a:r>
              <a:rPr lang="en-US" altLang="zh-CN" sz="2600" dirty="0">
                <a:latin typeface="楷体" panose="02010609060101010101" pitchFamily="49" charset="-122"/>
                <a:ea typeface="楷体" panose="02010609060101010101" pitchFamily="49" charset="-122"/>
              </a:rPr>
              <a:t>Float</a:t>
            </a:r>
            <a:r>
              <a:rPr lang="zh-CN" altLang="zh-CN" sz="2600" dirty="0">
                <a:latin typeface="楷体" panose="02010609060101010101" pitchFamily="49" charset="-122"/>
                <a:ea typeface="楷体" panose="02010609060101010101" pitchFamily="49" charset="-122"/>
              </a:rPr>
              <a:t>类的构造方法：</a:t>
            </a:r>
          </a:p>
          <a:p>
            <a:pPr indent="457200">
              <a:lnSpc>
                <a:spcPct val="120000"/>
              </a:lnSpc>
            </a:pPr>
            <a:r>
              <a:rPr lang="en-US" altLang="zh-CN" sz="2600" dirty="0">
                <a:latin typeface="楷体" panose="02010609060101010101" pitchFamily="49" charset="-122"/>
                <a:ea typeface="楷体" panose="02010609060101010101" pitchFamily="49" charset="-122"/>
              </a:rPr>
              <a:t>        </a:t>
            </a:r>
            <a:r>
              <a:rPr lang="en-US" altLang="zh-CN" sz="2600" dirty="0">
                <a:solidFill>
                  <a:srgbClr val="FF0000"/>
                </a:solidFill>
                <a:latin typeface="楷体" panose="02010609060101010101" pitchFamily="49" charset="-122"/>
                <a:ea typeface="楷体" panose="02010609060101010101" pitchFamily="49" charset="-122"/>
              </a:rPr>
              <a:t>Float(float </a:t>
            </a:r>
            <a:r>
              <a:rPr lang="en-US" altLang="zh-CN" sz="2600" dirty="0" err="1">
                <a:solidFill>
                  <a:srgbClr val="FF0000"/>
                </a:solidFill>
                <a:latin typeface="楷体" panose="02010609060101010101" pitchFamily="49" charset="-122"/>
                <a:ea typeface="楷体" panose="02010609060101010101" pitchFamily="49" charset="-122"/>
              </a:rPr>
              <a:t>num</a:t>
            </a:r>
            <a:r>
              <a:rPr lang="en-US" altLang="zh-CN" sz="2600" dirty="0">
                <a:solidFill>
                  <a:srgbClr val="FF0000"/>
                </a:solidFill>
                <a:latin typeface="楷体" panose="02010609060101010101" pitchFamily="49" charset="-122"/>
                <a:ea typeface="楷体" panose="02010609060101010101" pitchFamily="49" charset="-122"/>
              </a:rPr>
              <a:t>)</a:t>
            </a:r>
            <a:endParaRPr lang="zh-CN" altLang="zh-CN" sz="2600" dirty="0">
              <a:solidFill>
                <a:srgbClr val="FF0000"/>
              </a:solidFill>
              <a:latin typeface="楷体" panose="02010609060101010101" pitchFamily="49" charset="-122"/>
              <a:ea typeface="楷体" panose="02010609060101010101" pitchFamily="49" charset="-122"/>
            </a:endParaRPr>
          </a:p>
          <a:p>
            <a:pPr>
              <a:lnSpc>
                <a:spcPct val="120000"/>
              </a:lnSpc>
            </a:pPr>
            <a:r>
              <a:rPr lang="en-US" altLang="zh-CN" sz="2600" dirty="0" smtClean="0">
                <a:latin typeface="楷体" panose="02010609060101010101" pitchFamily="49" charset="-122"/>
                <a:ea typeface="楷体" panose="02010609060101010101" pitchFamily="49" charset="-122"/>
              </a:rPr>
              <a:t>		</a:t>
            </a:r>
            <a:r>
              <a:rPr lang="zh-CN" altLang="zh-CN" sz="2600" dirty="0" smtClean="0">
                <a:latin typeface="楷体" panose="02010609060101010101" pitchFamily="49" charset="-122"/>
                <a:ea typeface="楷体" panose="02010609060101010101" pitchFamily="49" charset="-122"/>
              </a:rPr>
              <a:t>创建</a:t>
            </a:r>
            <a:r>
              <a:rPr lang="zh-CN" altLang="zh-CN" sz="2600" dirty="0">
                <a:latin typeface="楷体" panose="02010609060101010101" pitchFamily="49" charset="-122"/>
                <a:ea typeface="楷体" panose="02010609060101010101" pitchFamily="49" charset="-122"/>
              </a:rPr>
              <a:t>一个</a:t>
            </a:r>
            <a:r>
              <a:rPr lang="en-US" altLang="zh-CN" sz="2600" dirty="0">
                <a:latin typeface="楷体" panose="02010609060101010101" pitchFamily="49" charset="-122"/>
                <a:ea typeface="楷体" panose="02010609060101010101" pitchFamily="49" charset="-122"/>
              </a:rPr>
              <a:t>Float</a:t>
            </a:r>
            <a:r>
              <a:rPr lang="zh-CN" altLang="zh-CN" sz="2600" dirty="0">
                <a:latin typeface="楷体" panose="02010609060101010101" pitchFamily="49" charset="-122"/>
                <a:ea typeface="楷体" panose="02010609060101010101" pitchFamily="49" charset="-122"/>
              </a:rPr>
              <a:t>类型的对象</a:t>
            </a:r>
            <a:r>
              <a:rPr lang="zh-CN" altLang="zh-CN" sz="2600" dirty="0" smtClean="0">
                <a:latin typeface="楷体" panose="02010609060101010101" pitchFamily="49" charset="-122"/>
                <a:ea typeface="楷体" panose="02010609060101010101" pitchFamily="49" charset="-122"/>
              </a:rPr>
              <a:t>。</a:t>
            </a:r>
            <a:r>
              <a:rPr lang="en-US" altLang="zh-CN" sz="2600" dirty="0" smtClean="0">
                <a:latin typeface="楷体" panose="02010609060101010101" pitchFamily="49" charset="-122"/>
                <a:ea typeface="楷体" panose="02010609060101010101" pitchFamily="49" charset="-122"/>
              </a:rPr>
              <a:t>	</a:t>
            </a:r>
          </a:p>
          <a:p>
            <a:pPr indent="457200">
              <a:lnSpc>
                <a:spcPct val="120000"/>
              </a:lnSpc>
            </a:pPr>
            <a:r>
              <a:rPr lang="en-US" altLang="zh-CN" sz="2600" dirty="0" smtClean="0">
                <a:latin typeface="楷体" panose="02010609060101010101" pitchFamily="49" charset="-122"/>
                <a:ea typeface="楷体" panose="02010609060101010101" pitchFamily="49" charset="-122"/>
              </a:rPr>
              <a:t>Double</a:t>
            </a:r>
            <a:r>
              <a:rPr lang="zh-CN" altLang="zh-CN" sz="2600" dirty="0">
                <a:latin typeface="楷体" panose="02010609060101010101" pitchFamily="49" charset="-122"/>
                <a:ea typeface="楷体" panose="02010609060101010101" pitchFamily="49" charset="-122"/>
              </a:rPr>
              <a:t>对象调用</a:t>
            </a:r>
            <a:r>
              <a:rPr lang="en-US" altLang="zh-CN" sz="2600" dirty="0" err="1">
                <a:latin typeface="楷体" panose="02010609060101010101" pitchFamily="49" charset="-122"/>
                <a:ea typeface="楷体" panose="02010609060101010101" pitchFamily="49" charset="-122"/>
              </a:rPr>
              <a:t>doubleValue</a:t>
            </a:r>
            <a:r>
              <a:rPr lang="en-US" altLang="zh-CN" sz="2600" dirty="0">
                <a:latin typeface="楷体" panose="02010609060101010101" pitchFamily="49" charset="-122"/>
                <a:ea typeface="楷体" panose="02010609060101010101" pitchFamily="49" charset="-122"/>
              </a:rPr>
              <a:t>()</a:t>
            </a:r>
            <a:r>
              <a:rPr lang="zh-CN" altLang="zh-CN" sz="2600" dirty="0">
                <a:latin typeface="楷体" panose="02010609060101010101" pitchFamily="49" charset="-122"/>
                <a:ea typeface="楷体" panose="02010609060101010101" pitchFamily="49" charset="-122"/>
              </a:rPr>
              <a:t>方法可以返回该对象含有的</a:t>
            </a:r>
            <a:r>
              <a:rPr lang="en-US" altLang="zh-CN" sz="2600" dirty="0">
                <a:latin typeface="楷体" panose="02010609060101010101" pitchFamily="49" charset="-122"/>
                <a:ea typeface="楷体" panose="02010609060101010101" pitchFamily="49" charset="-122"/>
              </a:rPr>
              <a:t>double</a:t>
            </a:r>
            <a:r>
              <a:rPr lang="zh-CN" altLang="zh-CN" sz="2600" dirty="0">
                <a:latin typeface="楷体" panose="02010609060101010101" pitchFamily="49" charset="-122"/>
                <a:ea typeface="楷体" panose="02010609060101010101" pitchFamily="49" charset="-122"/>
              </a:rPr>
              <a:t>型数据；</a:t>
            </a:r>
            <a:r>
              <a:rPr lang="en-US" altLang="zh-CN" sz="2600" dirty="0">
                <a:latin typeface="楷体" panose="02010609060101010101" pitchFamily="49" charset="-122"/>
                <a:ea typeface="楷体" panose="02010609060101010101" pitchFamily="49" charset="-122"/>
              </a:rPr>
              <a:t>Float</a:t>
            </a:r>
            <a:r>
              <a:rPr lang="zh-CN" altLang="zh-CN" sz="2600" dirty="0">
                <a:latin typeface="楷体" panose="02010609060101010101" pitchFamily="49" charset="-122"/>
                <a:ea typeface="楷体" panose="02010609060101010101" pitchFamily="49" charset="-122"/>
              </a:rPr>
              <a:t>对象调用</a:t>
            </a:r>
            <a:r>
              <a:rPr lang="en-US" altLang="zh-CN" sz="2600" dirty="0" err="1">
                <a:latin typeface="楷体" panose="02010609060101010101" pitchFamily="49" charset="-122"/>
                <a:ea typeface="楷体" panose="02010609060101010101" pitchFamily="49" charset="-122"/>
              </a:rPr>
              <a:t>floatValue</a:t>
            </a:r>
            <a:r>
              <a:rPr lang="en-US" altLang="zh-CN" sz="2600" dirty="0">
                <a:latin typeface="楷体" panose="02010609060101010101" pitchFamily="49" charset="-122"/>
                <a:ea typeface="楷体" panose="02010609060101010101" pitchFamily="49" charset="-122"/>
              </a:rPr>
              <a:t>()</a:t>
            </a:r>
            <a:r>
              <a:rPr lang="zh-CN" altLang="zh-CN" sz="2600" dirty="0">
                <a:latin typeface="楷体" panose="02010609060101010101" pitchFamily="49" charset="-122"/>
                <a:ea typeface="楷体" panose="02010609060101010101" pitchFamily="49" charset="-122"/>
              </a:rPr>
              <a:t>方法可以返回该对象含有的</a:t>
            </a:r>
            <a:r>
              <a:rPr lang="en-US" altLang="zh-CN" sz="2600" dirty="0">
                <a:latin typeface="楷体" panose="02010609060101010101" pitchFamily="49" charset="-122"/>
                <a:ea typeface="楷体" panose="02010609060101010101" pitchFamily="49" charset="-122"/>
              </a:rPr>
              <a:t>float</a:t>
            </a:r>
            <a:r>
              <a:rPr lang="zh-CN" altLang="zh-CN" sz="2600" dirty="0">
                <a:latin typeface="楷体" panose="02010609060101010101" pitchFamily="49" charset="-122"/>
                <a:ea typeface="楷体" panose="02010609060101010101" pitchFamily="49" charset="-122"/>
              </a:rPr>
              <a:t>型</a:t>
            </a:r>
            <a:r>
              <a:rPr lang="zh-CN" altLang="zh-CN" sz="2600" dirty="0" smtClean="0">
                <a:latin typeface="楷体" panose="02010609060101010101" pitchFamily="49" charset="-122"/>
                <a:ea typeface="楷体" panose="02010609060101010101" pitchFamily="49" charset="-122"/>
              </a:rPr>
              <a:t>数据</a:t>
            </a:r>
            <a:r>
              <a:rPr lang="zh-CN" altLang="en-US" sz="2600" dirty="0" smtClean="0">
                <a:latin typeface="楷体" panose="02010609060101010101" pitchFamily="49" charset="-122"/>
                <a:ea typeface="楷体" panose="02010609060101010101" pitchFamily="49" charset="-122"/>
              </a:rPr>
              <a:t>。</a:t>
            </a:r>
            <a:endParaRPr lang="zh-CN" altLang="en-US" sz="26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22996256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smtClean="0"/>
              <a:t>3. </a:t>
            </a:r>
            <a:r>
              <a:rPr lang="zh-CN" altLang="en-US" dirty="0" smtClean="0"/>
              <a:t>基本数据类型的类包装</a:t>
            </a:r>
            <a:endParaRPr lang="zh-CN" altLang="en-US" dirty="0"/>
          </a:p>
        </p:txBody>
      </p:sp>
      <p:sp>
        <p:nvSpPr>
          <p:cNvPr id="5" name="Rectangle 1"/>
          <p:cNvSpPr>
            <a:spLocks noChangeArrowheads="1"/>
          </p:cNvSpPr>
          <p:nvPr/>
        </p:nvSpPr>
        <p:spPr bwMode="auto">
          <a:xfrm>
            <a:off x="2479675" y="13716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sp>
        <p:nvSpPr>
          <p:cNvPr id="6" name="矩形 5"/>
          <p:cNvSpPr/>
          <p:nvPr/>
        </p:nvSpPr>
        <p:spPr>
          <a:xfrm>
            <a:off x="289376" y="1371600"/>
            <a:ext cx="8354013" cy="523220"/>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2</a:t>
            </a:r>
            <a:r>
              <a:rPr lang="zh-CN" altLang="en-US" sz="2800" dirty="0" smtClean="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Byte</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Short </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Integer</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Long</a:t>
            </a:r>
            <a:r>
              <a:rPr lang="zh-CN" altLang="en-US" sz="2800" dirty="0">
                <a:latin typeface="楷体" panose="02010609060101010101" pitchFamily="49" charset="-122"/>
                <a:ea typeface="楷体" panose="02010609060101010101" pitchFamily="49" charset="-122"/>
              </a:rPr>
              <a:t>类</a:t>
            </a:r>
          </a:p>
        </p:txBody>
      </p:sp>
      <p:sp>
        <p:nvSpPr>
          <p:cNvPr id="2" name="矩形 1"/>
          <p:cNvSpPr/>
          <p:nvPr/>
        </p:nvSpPr>
        <p:spPr>
          <a:xfrm>
            <a:off x="182300" y="2242061"/>
            <a:ext cx="8568164" cy="3933384"/>
          </a:xfrm>
          <a:prstGeom prst="rect">
            <a:avLst/>
          </a:prstGeom>
        </p:spPr>
        <p:txBody>
          <a:bodyPr wrap="square">
            <a:spAutoFit/>
          </a:bodyPr>
          <a:lstStyle/>
          <a:p>
            <a:pPr indent="457200">
              <a:lnSpc>
                <a:spcPct val="120000"/>
              </a:lnSpc>
            </a:pPr>
            <a:r>
              <a:rPr lang="zh-CN" altLang="en-US" sz="2600" dirty="0">
                <a:latin typeface="楷体" panose="02010609060101010101" pitchFamily="49" charset="-122"/>
                <a:ea typeface="楷体" panose="02010609060101010101" pitchFamily="49" charset="-122"/>
              </a:rPr>
              <a:t>下述构造方法可以创建</a:t>
            </a:r>
            <a:r>
              <a:rPr lang="en-US" altLang="zh-CN" sz="2600" dirty="0">
                <a:latin typeface="楷体" panose="02010609060101010101" pitchFamily="49" charset="-122"/>
                <a:ea typeface="楷体" panose="02010609060101010101" pitchFamily="49" charset="-122"/>
              </a:rPr>
              <a:t>Byte</a:t>
            </a:r>
            <a:r>
              <a:rPr lang="zh-CN" altLang="en-US" sz="2600" dirty="0">
                <a:latin typeface="楷体" panose="02010609060101010101" pitchFamily="49" charset="-122"/>
                <a:ea typeface="楷体" panose="02010609060101010101" pitchFamily="49" charset="-122"/>
              </a:rPr>
              <a:t>、</a:t>
            </a:r>
            <a:r>
              <a:rPr lang="en-US" altLang="zh-CN" sz="2600" dirty="0">
                <a:latin typeface="楷体" panose="02010609060101010101" pitchFamily="49" charset="-122"/>
                <a:ea typeface="楷体" panose="02010609060101010101" pitchFamily="49" charset="-122"/>
              </a:rPr>
              <a:t>Integer</a:t>
            </a:r>
            <a:r>
              <a:rPr lang="zh-CN" altLang="en-US" sz="2600" dirty="0">
                <a:latin typeface="楷体" panose="02010609060101010101" pitchFamily="49" charset="-122"/>
                <a:ea typeface="楷体" panose="02010609060101010101" pitchFamily="49" charset="-122"/>
              </a:rPr>
              <a:t>、</a:t>
            </a:r>
            <a:r>
              <a:rPr lang="en-US" altLang="zh-CN" sz="2600" dirty="0">
                <a:latin typeface="楷体" panose="02010609060101010101" pitchFamily="49" charset="-122"/>
                <a:ea typeface="楷体" panose="02010609060101010101" pitchFamily="49" charset="-122"/>
              </a:rPr>
              <a:t>Short</a:t>
            </a:r>
            <a:r>
              <a:rPr lang="zh-CN" altLang="en-US" sz="2600" dirty="0">
                <a:latin typeface="楷体" panose="02010609060101010101" pitchFamily="49" charset="-122"/>
                <a:ea typeface="楷体" panose="02010609060101010101" pitchFamily="49" charset="-122"/>
              </a:rPr>
              <a:t>和</a:t>
            </a:r>
            <a:r>
              <a:rPr lang="en-US" altLang="zh-CN" sz="2600" dirty="0">
                <a:latin typeface="楷体" panose="02010609060101010101" pitchFamily="49" charset="-122"/>
                <a:ea typeface="楷体" panose="02010609060101010101" pitchFamily="49" charset="-122"/>
              </a:rPr>
              <a:t>Long</a:t>
            </a:r>
            <a:r>
              <a:rPr lang="zh-CN" altLang="en-US" sz="2600" dirty="0">
                <a:latin typeface="楷体" panose="02010609060101010101" pitchFamily="49" charset="-122"/>
                <a:ea typeface="楷体" panose="02010609060101010101" pitchFamily="49" charset="-122"/>
              </a:rPr>
              <a:t>类型的对象：</a:t>
            </a:r>
          </a:p>
          <a:p>
            <a:pPr indent="457200" algn="ctr">
              <a:lnSpc>
                <a:spcPct val="120000"/>
              </a:lnSpc>
            </a:pPr>
            <a:r>
              <a:rPr lang="en-US" altLang="zh-CN" sz="2600" dirty="0">
                <a:solidFill>
                  <a:srgbClr val="FF0000"/>
                </a:solidFill>
                <a:latin typeface="楷体" panose="02010609060101010101" pitchFamily="49" charset="-122"/>
                <a:ea typeface="楷体" panose="02010609060101010101" pitchFamily="49" charset="-122"/>
              </a:rPr>
              <a:t>Byte(byte </a:t>
            </a:r>
            <a:r>
              <a:rPr lang="en-US" altLang="zh-CN" sz="2600" dirty="0" err="1">
                <a:solidFill>
                  <a:srgbClr val="FF0000"/>
                </a:solidFill>
                <a:latin typeface="楷体" panose="02010609060101010101" pitchFamily="49" charset="-122"/>
                <a:ea typeface="楷体" panose="02010609060101010101" pitchFamily="49" charset="-122"/>
              </a:rPr>
              <a:t>num</a:t>
            </a:r>
            <a:r>
              <a:rPr lang="en-US" altLang="zh-CN" sz="2600" dirty="0">
                <a:solidFill>
                  <a:srgbClr val="FF0000"/>
                </a:solidFill>
                <a:latin typeface="楷体" panose="02010609060101010101" pitchFamily="49" charset="-122"/>
                <a:ea typeface="楷体" panose="02010609060101010101" pitchFamily="49" charset="-122"/>
              </a:rPr>
              <a:t>)  Short(short </a:t>
            </a:r>
            <a:r>
              <a:rPr lang="en-US" altLang="zh-CN" sz="2600" dirty="0" err="1">
                <a:solidFill>
                  <a:srgbClr val="FF0000"/>
                </a:solidFill>
                <a:latin typeface="楷体" panose="02010609060101010101" pitchFamily="49" charset="-122"/>
                <a:ea typeface="楷体" panose="02010609060101010101" pitchFamily="49" charset="-122"/>
              </a:rPr>
              <a:t>num</a:t>
            </a:r>
            <a:r>
              <a:rPr lang="en-US" altLang="zh-CN" sz="2600" dirty="0">
                <a:solidFill>
                  <a:srgbClr val="FF0000"/>
                </a:solidFill>
                <a:latin typeface="楷体" panose="02010609060101010101" pitchFamily="49" charset="-122"/>
                <a:ea typeface="楷体" panose="02010609060101010101" pitchFamily="49" charset="-122"/>
              </a:rPr>
              <a:t>)  </a:t>
            </a:r>
            <a:endParaRPr lang="en-US" altLang="zh-CN" sz="2600" dirty="0" smtClean="0">
              <a:solidFill>
                <a:srgbClr val="FF0000"/>
              </a:solidFill>
              <a:latin typeface="楷体" panose="02010609060101010101" pitchFamily="49" charset="-122"/>
              <a:ea typeface="楷体" panose="02010609060101010101" pitchFamily="49" charset="-122"/>
            </a:endParaRPr>
          </a:p>
          <a:p>
            <a:pPr indent="457200" algn="ctr">
              <a:lnSpc>
                <a:spcPct val="120000"/>
              </a:lnSpc>
            </a:pPr>
            <a:r>
              <a:rPr lang="en-US" altLang="zh-CN" sz="2600" dirty="0" smtClean="0">
                <a:solidFill>
                  <a:srgbClr val="FF0000"/>
                </a:solidFill>
                <a:latin typeface="楷体" panose="02010609060101010101" pitchFamily="49" charset="-122"/>
                <a:ea typeface="楷体" panose="02010609060101010101" pitchFamily="49" charset="-122"/>
              </a:rPr>
              <a:t>Integer(</a:t>
            </a:r>
            <a:r>
              <a:rPr lang="en-US" altLang="zh-CN" sz="2600" dirty="0" err="1" smtClean="0">
                <a:solidFill>
                  <a:srgbClr val="FF0000"/>
                </a:solidFill>
                <a:latin typeface="楷体" panose="02010609060101010101" pitchFamily="49" charset="-122"/>
                <a:ea typeface="楷体" panose="02010609060101010101" pitchFamily="49" charset="-122"/>
              </a:rPr>
              <a:t>int</a:t>
            </a:r>
            <a:r>
              <a:rPr lang="en-US" altLang="zh-CN" sz="2600" dirty="0" smtClean="0">
                <a:solidFill>
                  <a:srgbClr val="FF0000"/>
                </a:solidFill>
                <a:latin typeface="楷体" panose="02010609060101010101" pitchFamily="49" charset="-122"/>
                <a:ea typeface="楷体" panose="02010609060101010101" pitchFamily="49" charset="-122"/>
              </a:rPr>
              <a:t> </a:t>
            </a:r>
            <a:r>
              <a:rPr lang="en-US" altLang="zh-CN" sz="2600" dirty="0" err="1" smtClean="0">
                <a:solidFill>
                  <a:srgbClr val="FF0000"/>
                </a:solidFill>
                <a:latin typeface="楷体" panose="02010609060101010101" pitchFamily="49" charset="-122"/>
                <a:ea typeface="楷体" panose="02010609060101010101" pitchFamily="49" charset="-122"/>
              </a:rPr>
              <a:t>num</a:t>
            </a:r>
            <a:r>
              <a:rPr lang="en-US" altLang="zh-CN" sz="2600" dirty="0" smtClean="0">
                <a:solidFill>
                  <a:srgbClr val="FF0000"/>
                </a:solidFill>
                <a:latin typeface="楷体" panose="02010609060101010101" pitchFamily="49" charset="-122"/>
                <a:ea typeface="楷体" panose="02010609060101010101" pitchFamily="49" charset="-122"/>
              </a:rPr>
              <a:t>) Long(long </a:t>
            </a:r>
            <a:r>
              <a:rPr lang="en-US" altLang="zh-CN" sz="2600" dirty="0" err="1" smtClean="0">
                <a:solidFill>
                  <a:srgbClr val="FF0000"/>
                </a:solidFill>
                <a:latin typeface="楷体" panose="02010609060101010101" pitchFamily="49" charset="-122"/>
                <a:ea typeface="楷体" panose="02010609060101010101" pitchFamily="49" charset="-122"/>
              </a:rPr>
              <a:t>num</a:t>
            </a:r>
            <a:r>
              <a:rPr lang="en-US" altLang="zh-CN" sz="2600" dirty="0" smtClean="0">
                <a:solidFill>
                  <a:srgbClr val="FF0000"/>
                </a:solidFill>
                <a:latin typeface="楷体" panose="02010609060101010101" pitchFamily="49" charset="-122"/>
                <a:ea typeface="楷体" panose="02010609060101010101" pitchFamily="49" charset="-122"/>
              </a:rPr>
              <a:t>)</a:t>
            </a:r>
          </a:p>
          <a:p>
            <a:pPr indent="457200">
              <a:lnSpc>
                <a:spcPct val="120000"/>
              </a:lnSpc>
            </a:pPr>
            <a:r>
              <a:rPr lang="en-US" altLang="zh-CN" sz="2600" dirty="0" smtClean="0">
                <a:latin typeface="楷体" panose="02010609060101010101" pitchFamily="49" charset="-122"/>
                <a:ea typeface="楷体" panose="02010609060101010101" pitchFamily="49" charset="-122"/>
              </a:rPr>
              <a:t> </a:t>
            </a:r>
          </a:p>
          <a:p>
            <a:pPr indent="457200">
              <a:lnSpc>
                <a:spcPct val="120000"/>
              </a:lnSpc>
            </a:pPr>
            <a:r>
              <a:rPr lang="en-US" altLang="zh-CN" sz="2600" dirty="0" smtClean="0">
                <a:latin typeface="楷体" panose="02010609060101010101" pitchFamily="49" charset="-122"/>
                <a:ea typeface="楷体" panose="02010609060101010101" pitchFamily="49" charset="-122"/>
              </a:rPr>
              <a:t>Byte</a:t>
            </a:r>
            <a:r>
              <a:rPr lang="zh-CN" altLang="en-US" sz="2600" dirty="0">
                <a:latin typeface="楷体" panose="02010609060101010101" pitchFamily="49" charset="-122"/>
                <a:ea typeface="楷体" panose="02010609060101010101" pitchFamily="49" charset="-122"/>
              </a:rPr>
              <a:t>、</a:t>
            </a:r>
            <a:r>
              <a:rPr lang="en-US" altLang="zh-CN" sz="2600" dirty="0">
                <a:latin typeface="楷体" panose="02010609060101010101" pitchFamily="49" charset="-122"/>
                <a:ea typeface="楷体" panose="02010609060101010101" pitchFamily="49" charset="-122"/>
              </a:rPr>
              <a:t>Short</a:t>
            </a:r>
            <a:r>
              <a:rPr lang="zh-CN" altLang="en-US" sz="2600" dirty="0">
                <a:latin typeface="楷体" panose="02010609060101010101" pitchFamily="49" charset="-122"/>
                <a:ea typeface="楷体" panose="02010609060101010101" pitchFamily="49" charset="-122"/>
              </a:rPr>
              <a:t>、</a:t>
            </a:r>
            <a:r>
              <a:rPr lang="en-US" altLang="zh-CN" sz="2600" dirty="0">
                <a:latin typeface="楷体" panose="02010609060101010101" pitchFamily="49" charset="-122"/>
                <a:ea typeface="楷体" panose="02010609060101010101" pitchFamily="49" charset="-122"/>
              </a:rPr>
              <a:t>Integer</a:t>
            </a:r>
            <a:r>
              <a:rPr lang="zh-CN" altLang="en-US" sz="2600" dirty="0">
                <a:latin typeface="楷体" panose="02010609060101010101" pitchFamily="49" charset="-122"/>
                <a:ea typeface="楷体" panose="02010609060101010101" pitchFamily="49" charset="-122"/>
              </a:rPr>
              <a:t>和</a:t>
            </a:r>
            <a:r>
              <a:rPr lang="en-US" altLang="zh-CN" sz="2600" dirty="0">
                <a:latin typeface="楷体" panose="02010609060101010101" pitchFamily="49" charset="-122"/>
                <a:ea typeface="楷体" panose="02010609060101010101" pitchFamily="49" charset="-122"/>
              </a:rPr>
              <a:t>Long</a:t>
            </a:r>
            <a:r>
              <a:rPr lang="zh-CN" altLang="en-US" sz="2600" dirty="0">
                <a:latin typeface="楷体" panose="02010609060101010101" pitchFamily="49" charset="-122"/>
                <a:ea typeface="楷体" panose="02010609060101010101" pitchFamily="49" charset="-122"/>
              </a:rPr>
              <a:t>对象分别调用</a:t>
            </a:r>
            <a:r>
              <a:rPr lang="en-US" altLang="zh-CN" sz="2600" dirty="0" err="1">
                <a:latin typeface="楷体" panose="02010609060101010101" pitchFamily="49" charset="-122"/>
                <a:ea typeface="楷体" panose="02010609060101010101" pitchFamily="49" charset="-122"/>
              </a:rPr>
              <a:t>byteValue</a:t>
            </a:r>
            <a:r>
              <a:rPr lang="en-US" altLang="zh-CN" sz="2600" dirty="0">
                <a:latin typeface="楷体" panose="02010609060101010101" pitchFamily="49" charset="-122"/>
                <a:ea typeface="楷体" panose="02010609060101010101" pitchFamily="49" charset="-122"/>
              </a:rPr>
              <a:t> ()</a:t>
            </a:r>
            <a:r>
              <a:rPr lang="zh-CN" altLang="en-US" sz="2600" dirty="0">
                <a:latin typeface="楷体" panose="02010609060101010101" pitchFamily="49" charset="-122"/>
                <a:ea typeface="楷体" panose="02010609060101010101" pitchFamily="49" charset="-122"/>
              </a:rPr>
              <a:t>、</a:t>
            </a:r>
            <a:r>
              <a:rPr lang="en-US" altLang="zh-CN" sz="2600" dirty="0" err="1">
                <a:latin typeface="楷体" panose="02010609060101010101" pitchFamily="49" charset="-122"/>
                <a:ea typeface="楷体" panose="02010609060101010101" pitchFamily="49" charset="-122"/>
              </a:rPr>
              <a:t>shortValue</a:t>
            </a:r>
            <a:r>
              <a:rPr lang="en-US" altLang="zh-CN" sz="2600" dirty="0">
                <a:latin typeface="楷体" panose="02010609060101010101" pitchFamily="49" charset="-122"/>
                <a:ea typeface="楷体" panose="02010609060101010101" pitchFamily="49" charset="-122"/>
              </a:rPr>
              <a:t>()</a:t>
            </a:r>
            <a:r>
              <a:rPr lang="zh-CN" altLang="en-US" sz="2600" dirty="0">
                <a:latin typeface="楷体" panose="02010609060101010101" pitchFamily="49" charset="-122"/>
                <a:ea typeface="楷体" panose="02010609060101010101" pitchFamily="49" charset="-122"/>
              </a:rPr>
              <a:t>、</a:t>
            </a:r>
            <a:r>
              <a:rPr lang="en-US" altLang="zh-CN" sz="2600" dirty="0" err="1">
                <a:latin typeface="楷体" panose="02010609060101010101" pitchFamily="49" charset="-122"/>
                <a:ea typeface="楷体" panose="02010609060101010101" pitchFamily="49" charset="-122"/>
              </a:rPr>
              <a:t>intValue</a:t>
            </a:r>
            <a:r>
              <a:rPr lang="en-US" altLang="zh-CN" sz="2600" dirty="0">
                <a:latin typeface="楷体" panose="02010609060101010101" pitchFamily="49" charset="-122"/>
                <a:ea typeface="楷体" panose="02010609060101010101" pitchFamily="49" charset="-122"/>
              </a:rPr>
              <a:t>()</a:t>
            </a:r>
            <a:r>
              <a:rPr lang="zh-CN" altLang="en-US" sz="2600" dirty="0">
                <a:latin typeface="楷体" panose="02010609060101010101" pitchFamily="49" charset="-122"/>
                <a:ea typeface="楷体" panose="02010609060101010101" pitchFamily="49" charset="-122"/>
              </a:rPr>
              <a:t>和</a:t>
            </a:r>
            <a:r>
              <a:rPr lang="en-US" altLang="zh-CN" sz="2600" dirty="0" err="1">
                <a:latin typeface="楷体" panose="02010609060101010101" pitchFamily="49" charset="-122"/>
                <a:ea typeface="楷体" panose="02010609060101010101" pitchFamily="49" charset="-122"/>
              </a:rPr>
              <a:t>longValue</a:t>
            </a:r>
            <a:r>
              <a:rPr lang="en-US" altLang="zh-CN" sz="2600" dirty="0">
                <a:latin typeface="楷体" panose="02010609060101010101" pitchFamily="49" charset="-122"/>
                <a:ea typeface="楷体" panose="02010609060101010101" pitchFamily="49" charset="-122"/>
              </a:rPr>
              <a:t> ()</a:t>
            </a:r>
            <a:r>
              <a:rPr lang="zh-CN" altLang="en-US" sz="2600" dirty="0">
                <a:latin typeface="楷体" panose="02010609060101010101" pitchFamily="49" charset="-122"/>
                <a:ea typeface="楷体" panose="02010609060101010101" pitchFamily="49" charset="-122"/>
              </a:rPr>
              <a:t>方法返回对象含有的基本型数据。</a:t>
            </a:r>
          </a:p>
        </p:txBody>
      </p:sp>
    </p:spTree>
    <p:extLst>
      <p:ext uri="{BB962C8B-B14F-4D97-AF65-F5344CB8AC3E}">
        <p14:creationId xmlns:p14="http://schemas.microsoft.com/office/powerpoint/2010/main" xmlns="" val="30444178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smtClean="0"/>
              <a:t>3. </a:t>
            </a:r>
            <a:r>
              <a:rPr lang="zh-CN" altLang="en-US" dirty="0" smtClean="0"/>
              <a:t>基本数据类型的类包装</a:t>
            </a:r>
            <a:endParaRPr lang="zh-CN" altLang="en-US" dirty="0"/>
          </a:p>
        </p:txBody>
      </p:sp>
      <p:sp>
        <p:nvSpPr>
          <p:cNvPr id="5" name="Rectangle 1"/>
          <p:cNvSpPr>
            <a:spLocks noChangeArrowheads="1"/>
          </p:cNvSpPr>
          <p:nvPr/>
        </p:nvSpPr>
        <p:spPr bwMode="auto">
          <a:xfrm>
            <a:off x="2479675" y="13716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sp>
        <p:nvSpPr>
          <p:cNvPr id="6" name="矩形 5"/>
          <p:cNvSpPr/>
          <p:nvPr/>
        </p:nvSpPr>
        <p:spPr>
          <a:xfrm>
            <a:off x="289376" y="1371600"/>
            <a:ext cx="8354013" cy="523220"/>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3</a:t>
            </a:r>
            <a:r>
              <a:rPr lang="zh-CN" altLang="en-US" sz="2800" dirty="0" smtClean="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Character</a:t>
            </a:r>
            <a:r>
              <a:rPr lang="zh-CN" altLang="en-US" sz="2800" dirty="0">
                <a:latin typeface="楷体" panose="02010609060101010101" pitchFamily="49" charset="-122"/>
                <a:ea typeface="楷体" panose="02010609060101010101" pitchFamily="49" charset="-122"/>
              </a:rPr>
              <a:t>类</a:t>
            </a:r>
          </a:p>
        </p:txBody>
      </p:sp>
      <p:sp>
        <p:nvSpPr>
          <p:cNvPr id="2" name="矩形 1"/>
          <p:cNvSpPr/>
          <p:nvPr/>
        </p:nvSpPr>
        <p:spPr>
          <a:xfrm>
            <a:off x="468767" y="2215484"/>
            <a:ext cx="8163047" cy="3194721"/>
          </a:xfrm>
          <a:prstGeom prst="rect">
            <a:avLst/>
          </a:prstGeom>
        </p:spPr>
        <p:txBody>
          <a:bodyPr wrap="square">
            <a:spAutoFit/>
          </a:bodyPr>
          <a:lstStyle/>
          <a:p>
            <a:pPr indent="457200">
              <a:lnSpc>
                <a:spcPct val="120000"/>
              </a:lnSpc>
            </a:pPr>
            <a:r>
              <a:rPr lang="zh-CN" altLang="en-US" sz="2800" dirty="0">
                <a:latin typeface="楷体" panose="02010609060101010101" pitchFamily="49" charset="-122"/>
                <a:ea typeface="楷体" panose="02010609060101010101" pitchFamily="49" charset="-122"/>
              </a:rPr>
              <a:t>使用</a:t>
            </a:r>
            <a:r>
              <a:rPr lang="en-US" altLang="zh-CN" sz="2800" dirty="0">
                <a:latin typeface="楷体" panose="02010609060101010101" pitchFamily="49" charset="-122"/>
                <a:ea typeface="楷体" panose="02010609060101010101" pitchFamily="49" charset="-122"/>
              </a:rPr>
              <a:t>Character</a:t>
            </a:r>
            <a:r>
              <a:rPr lang="zh-CN" altLang="en-US" sz="2800" dirty="0">
                <a:latin typeface="楷体" panose="02010609060101010101" pitchFamily="49" charset="-122"/>
                <a:ea typeface="楷体" panose="02010609060101010101" pitchFamily="49" charset="-122"/>
              </a:rPr>
              <a:t>类的构造方法：</a:t>
            </a:r>
          </a:p>
          <a:p>
            <a:pPr indent="457200">
              <a:lnSpc>
                <a:spcPct val="120000"/>
              </a:lnSpc>
            </a:pPr>
            <a:r>
              <a:rPr lang="zh-CN" altLang="en-US" sz="2800" dirty="0">
                <a:latin typeface="楷体" panose="02010609060101010101" pitchFamily="49" charset="-122"/>
                <a:ea typeface="楷体" panose="02010609060101010101" pitchFamily="49" charset="-122"/>
              </a:rPr>
              <a:t>        </a:t>
            </a:r>
            <a:r>
              <a:rPr lang="en-US" altLang="zh-CN" sz="2800" dirty="0" smtClean="0">
                <a:solidFill>
                  <a:srgbClr val="FF0000"/>
                </a:solidFill>
                <a:latin typeface="楷体" panose="02010609060101010101" pitchFamily="49" charset="-122"/>
                <a:ea typeface="楷体" panose="02010609060101010101" pitchFamily="49" charset="-122"/>
              </a:rPr>
              <a:t>Character(char </a:t>
            </a:r>
            <a:r>
              <a:rPr lang="en-US" altLang="zh-CN" sz="2800" dirty="0">
                <a:solidFill>
                  <a:srgbClr val="FF0000"/>
                </a:solidFill>
                <a:latin typeface="楷体" panose="02010609060101010101" pitchFamily="49" charset="-122"/>
                <a:ea typeface="楷体" panose="02010609060101010101" pitchFamily="49" charset="-122"/>
              </a:rPr>
              <a:t>c)</a:t>
            </a:r>
          </a:p>
          <a:p>
            <a:pPr indent="457200">
              <a:lnSpc>
                <a:spcPct val="120000"/>
              </a:lnSpc>
            </a:pPr>
            <a:r>
              <a:rPr lang="en-US" altLang="zh-CN" sz="2800" dirty="0" smtClean="0">
                <a:latin typeface="楷体" panose="02010609060101010101" pitchFamily="49" charset="-122"/>
                <a:ea typeface="楷体" panose="02010609060101010101" pitchFamily="49" charset="-122"/>
              </a:rPr>
              <a:t>		</a:t>
            </a:r>
            <a:r>
              <a:rPr lang="zh-CN" altLang="en-US" sz="2800" dirty="0" smtClean="0">
                <a:latin typeface="楷体" panose="02010609060101010101" pitchFamily="49" charset="-122"/>
                <a:ea typeface="楷体" panose="02010609060101010101" pitchFamily="49" charset="-122"/>
              </a:rPr>
              <a:t>创建</a:t>
            </a:r>
            <a:r>
              <a:rPr lang="zh-CN" altLang="en-US" sz="2800" dirty="0">
                <a:latin typeface="楷体" panose="02010609060101010101" pitchFamily="49" charset="-122"/>
                <a:ea typeface="楷体" panose="02010609060101010101" pitchFamily="49" charset="-122"/>
              </a:rPr>
              <a:t>一个</a:t>
            </a:r>
            <a:r>
              <a:rPr lang="en-US" altLang="zh-CN" sz="2800" dirty="0">
                <a:latin typeface="楷体" panose="02010609060101010101" pitchFamily="49" charset="-122"/>
                <a:ea typeface="楷体" panose="02010609060101010101" pitchFamily="49" charset="-122"/>
              </a:rPr>
              <a:t>Character</a:t>
            </a:r>
            <a:r>
              <a:rPr lang="zh-CN" altLang="en-US" sz="2800" dirty="0">
                <a:latin typeface="楷体" panose="02010609060101010101" pitchFamily="49" charset="-122"/>
                <a:ea typeface="楷体" panose="02010609060101010101" pitchFamily="49" charset="-122"/>
              </a:rPr>
              <a:t>类型的对象</a:t>
            </a:r>
            <a:r>
              <a:rPr lang="zh-CN" altLang="en-US" sz="2800" dirty="0" smtClean="0">
                <a:latin typeface="楷体" panose="02010609060101010101" pitchFamily="49" charset="-122"/>
                <a:ea typeface="楷体" panose="02010609060101010101" pitchFamily="49" charset="-122"/>
              </a:rPr>
              <a:t>。</a:t>
            </a:r>
            <a:endParaRPr lang="en-US" altLang="zh-CN" sz="2800" dirty="0" smtClean="0">
              <a:latin typeface="楷体" panose="02010609060101010101" pitchFamily="49" charset="-122"/>
              <a:ea typeface="楷体" panose="02010609060101010101" pitchFamily="49" charset="-122"/>
            </a:endParaRPr>
          </a:p>
          <a:p>
            <a:pPr indent="457200">
              <a:lnSpc>
                <a:spcPct val="120000"/>
              </a:lnSpc>
            </a:pPr>
            <a:endParaRPr lang="en-US" altLang="zh-CN" sz="2800" dirty="0" smtClean="0">
              <a:latin typeface="楷体" panose="02010609060101010101" pitchFamily="49" charset="-122"/>
              <a:ea typeface="楷体" panose="02010609060101010101" pitchFamily="49" charset="-122"/>
            </a:endParaRPr>
          </a:p>
          <a:p>
            <a:pPr indent="457200">
              <a:lnSpc>
                <a:spcPct val="120000"/>
              </a:lnSpc>
            </a:pPr>
            <a:r>
              <a:rPr lang="en-US" altLang="zh-CN" sz="2800" dirty="0" smtClean="0">
                <a:latin typeface="楷体" panose="02010609060101010101" pitchFamily="49" charset="-122"/>
                <a:ea typeface="楷体" panose="02010609060101010101" pitchFamily="49" charset="-122"/>
              </a:rPr>
              <a:t>Character</a:t>
            </a:r>
            <a:r>
              <a:rPr lang="zh-CN" altLang="en-US" sz="2800" dirty="0">
                <a:latin typeface="楷体" panose="02010609060101010101" pitchFamily="49" charset="-122"/>
                <a:ea typeface="楷体" panose="02010609060101010101" pitchFamily="49" charset="-122"/>
              </a:rPr>
              <a:t>对象调用</a:t>
            </a:r>
            <a:r>
              <a:rPr lang="en-US" altLang="zh-CN" sz="2800" dirty="0" err="1">
                <a:latin typeface="楷体" panose="02010609060101010101" pitchFamily="49" charset="-122"/>
                <a:ea typeface="楷体" panose="02010609060101010101" pitchFamily="49" charset="-122"/>
              </a:rPr>
              <a:t>charValue</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方法可以返回该对象含有的</a:t>
            </a:r>
            <a:r>
              <a:rPr lang="en-US" altLang="zh-CN" sz="2800" dirty="0">
                <a:latin typeface="楷体" panose="02010609060101010101" pitchFamily="49" charset="-122"/>
                <a:ea typeface="楷体" panose="02010609060101010101" pitchFamily="49" charset="-122"/>
              </a:rPr>
              <a:t>char</a:t>
            </a:r>
            <a:r>
              <a:rPr lang="zh-CN" altLang="en-US" sz="2800" dirty="0">
                <a:latin typeface="楷体" panose="02010609060101010101" pitchFamily="49" charset="-122"/>
                <a:ea typeface="楷体" panose="02010609060101010101" pitchFamily="49" charset="-122"/>
              </a:rPr>
              <a:t>型</a:t>
            </a:r>
            <a:r>
              <a:rPr lang="zh-CN" altLang="en-US" sz="2800" dirty="0" smtClean="0">
                <a:latin typeface="楷体" panose="02010609060101010101" pitchFamily="49" charset="-122"/>
                <a:ea typeface="楷体" panose="02010609060101010101" pitchFamily="49" charset="-122"/>
              </a:rPr>
              <a:t>数据。</a:t>
            </a:r>
            <a:endParaRPr lang="zh-CN" altLang="en-US"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13007097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smtClean="0"/>
              <a:t>3. </a:t>
            </a:r>
            <a:r>
              <a:rPr lang="zh-CN" altLang="en-US" dirty="0" smtClean="0"/>
              <a:t>基本数据类型的类包装</a:t>
            </a:r>
            <a:endParaRPr lang="zh-CN" altLang="en-US" dirty="0"/>
          </a:p>
        </p:txBody>
      </p:sp>
      <p:sp>
        <p:nvSpPr>
          <p:cNvPr id="5" name="Rectangle 1"/>
          <p:cNvSpPr>
            <a:spLocks noChangeArrowheads="1"/>
          </p:cNvSpPr>
          <p:nvPr/>
        </p:nvSpPr>
        <p:spPr bwMode="auto">
          <a:xfrm>
            <a:off x="2479675" y="13716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sp>
        <p:nvSpPr>
          <p:cNvPr id="6" name="矩形 5"/>
          <p:cNvSpPr/>
          <p:nvPr/>
        </p:nvSpPr>
        <p:spPr>
          <a:xfrm>
            <a:off x="289376" y="1371600"/>
            <a:ext cx="8354013" cy="523220"/>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4</a:t>
            </a:r>
            <a:r>
              <a:rPr lang="zh-CN" altLang="en-US" sz="2800" dirty="0">
                <a:latin typeface="楷体" panose="02010609060101010101" pitchFamily="49" charset="-122"/>
                <a:ea typeface="楷体" panose="02010609060101010101" pitchFamily="49" charset="-122"/>
              </a:rPr>
              <a:t>、自动装箱与拆</a:t>
            </a:r>
            <a:r>
              <a:rPr lang="zh-CN" altLang="en-US" sz="2800" dirty="0" smtClean="0">
                <a:latin typeface="楷体" panose="02010609060101010101" pitchFamily="49" charset="-122"/>
                <a:ea typeface="楷体" panose="02010609060101010101" pitchFamily="49" charset="-122"/>
              </a:rPr>
              <a:t>箱</a:t>
            </a:r>
            <a:endParaRPr lang="zh-CN" altLang="en-US" sz="2800" dirty="0">
              <a:latin typeface="楷体" panose="02010609060101010101" pitchFamily="49" charset="-122"/>
              <a:ea typeface="楷体" panose="02010609060101010101" pitchFamily="49" charset="-122"/>
            </a:endParaRPr>
          </a:p>
        </p:txBody>
      </p:sp>
      <p:sp>
        <p:nvSpPr>
          <p:cNvPr id="2" name="矩形 1"/>
          <p:cNvSpPr/>
          <p:nvPr/>
        </p:nvSpPr>
        <p:spPr>
          <a:xfrm>
            <a:off x="468767" y="2065013"/>
            <a:ext cx="8163047" cy="4160178"/>
          </a:xfrm>
          <a:prstGeom prst="rect">
            <a:avLst/>
          </a:prstGeom>
        </p:spPr>
        <p:txBody>
          <a:bodyPr wrap="square">
            <a:spAutoFit/>
          </a:bodyPr>
          <a:lstStyle/>
          <a:p>
            <a:pPr indent="457200">
              <a:lnSpc>
                <a:spcPct val="120000"/>
              </a:lnSpc>
            </a:pPr>
            <a:r>
              <a:rPr lang="zh-CN" altLang="en-US" sz="2800" dirty="0">
                <a:latin typeface="楷体" panose="02010609060101010101" pitchFamily="49" charset="-122"/>
                <a:ea typeface="楷体" panose="02010609060101010101" pitchFamily="49" charset="-122"/>
              </a:rPr>
              <a:t>自动装箱就是允许把一个基本数据类型的值直接赋值给基本数据类型相对应的类的实例，例如：</a:t>
            </a:r>
          </a:p>
          <a:p>
            <a:pPr indent="457200">
              <a:lnSpc>
                <a:spcPct val="120000"/>
              </a:lnSpc>
            </a:pPr>
            <a:r>
              <a:rPr lang="zh-CN" altLang="en-US" sz="2800" dirty="0">
                <a:latin typeface="楷体" panose="02010609060101010101" pitchFamily="49" charset="-122"/>
                <a:ea typeface="楷体" panose="02010609060101010101" pitchFamily="49" charset="-122"/>
              </a:rPr>
              <a:t>     </a:t>
            </a:r>
            <a:r>
              <a:rPr lang="en-US" altLang="zh-CN" sz="2800" dirty="0">
                <a:solidFill>
                  <a:srgbClr val="FF0000"/>
                </a:solidFill>
                <a:latin typeface="楷体" panose="02010609060101010101" pitchFamily="49" charset="-122"/>
                <a:ea typeface="楷体" panose="02010609060101010101" pitchFamily="49" charset="-122"/>
              </a:rPr>
              <a:t>Integer number = 100;</a:t>
            </a:r>
          </a:p>
          <a:p>
            <a:pPr indent="457200">
              <a:lnSpc>
                <a:spcPct val="120000"/>
              </a:lnSpc>
            </a:pPr>
            <a:r>
              <a:rPr lang="zh-CN" altLang="en-US" sz="2800" dirty="0">
                <a:latin typeface="楷体" panose="02010609060101010101" pitchFamily="49" charset="-122"/>
                <a:ea typeface="楷体" panose="02010609060101010101" pitchFamily="49" charset="-122"/>
              </a:rPr>
              <a:t>或 </a:t>
            </a:r>
          </a:p>
          <a:p>
            <a:pPr indent="457200">
              <a:lnSpc>
                <a:spcPct val="120000"/>
              </a:lnSpc>
            </a:pPr>
            <a:r>
              <a:rPr lang="zh-CN" altLang="en-US" sz="2800" dirty="0">
                <a:latin typeface="楷体" panose="02010609060101010101" pitchFamily="49" charset="-122"/>
                <a:ea typeface="楷体" panose="02010609060101010101" pitchFamily="49" charset="-122"/>
              </a:rPr>
              <a:t>    </a:t>
            </a:r>
            <a:r>
              <a:rPr lang="en-US" altLang="zh-CN" sz="2800" dirty="0" smtClean="0">
                <a:latin typeface="楷体" panose="02010609060101010101" pitchFamily="49" charset="-122"/>
                <a:ea typeface="楷体" panose="02010609060101010101" pitchFamily="49" charset="-122"/>
              </a:rPr>
              <a:t>	</a:t>
            </a:r>
            <a:r>
              <a:rPr lang="en-US" altLang="zh-CN" sz="2800" dirty="0" err="1" smtClean="0">
                <a:solidFill>
                  <a:srgbClr val="FF0000"/>
                </a:solidFill>
                <a:latin typeface="楷体" panose="02010609060101010101" pitchFamily="49" charset="-122"/>
                <a:ea typeface="楷体" panose="02010609060101010101" pitchFamily="49" charset="-122"/>
              </a:rPr>
              <a:t>int</a:t>
            </a:r>
            <a:r>
              <a:rPr lang="en-US" altLang="zh-CN" sz="2800" dirty="0" smtClean="0">
                <a:solidFill>
                  <a:srgbClr val="FF0000"/>
                </a:solidFill>
                <a:latin typeface="楷体" panose="02010609060101010101" pitchFamily="49" charset="-122"/>
                <a:ea typeface="楷体" panose="02010609060101010101" pitchFamily="49" charset="-122"/>
              </a:rPr>
              <a:t> </a:t>
            </a:r>
            <a:r>
              <a:rPr lang="en-US" altLang="zh-CN" sz="2800" dirty="0">
                <a:solidFill>
                  <a:srgbClr val="FF0000"/>
                </a:solidFill>
                <a:latin typeface="楷体" panose="02010609060101010101" pitchFamily="49" charset="-122"/>
                <a:ea typeface="楷体" panose="02010609060101010101" pitchFamily="49" charset="-122"/>
              </a:rPr>
              <a:t>m = 100;</a:t>
            </a:r>
          </a:p>
          <a:p>
            <a:pPr indent="457200">
              <a:lnSpc>
                <a:spcPct val="120000"/>
              </a:lnSpc>
            </a:pPr>
            <a:r>
              <a:rPr lang="en-US" altLang="zh-CN" sz="2800" dirty="0">
                <a:solidFill>
                  <a:srgbClr val="FF0000"/>
                </a:solidFill>
                <a:latin typeface="楷体" panose="02010609060101010101" pitchFamily="49" charset="-122"/>
                <a:ea typeface="楷体" panose="02010609060101010101" pitchFamily="49" charset="-122"/>
              </a:rPr>
              <a:t>    </a:t>
            </a:r>
            <a:r>
              <a:rPr lang="en-US" altLang="zh-CN" sz="2800" dirty="0" smtClean="0">
                <a:solidFill>
                  <a:srgbClr val="FF0000"/>
                </a:solidFill>
                <a:latin typeface="楷体" panose="02010609060101010101" pitchFamily="49" charset="-122"/>
                <a:ea typeface="楷体" panose="02010609060101010101" pitchFamily="49" charset="-122"/>
              </a:rPr>
              <a:t>	Integer </a:t>
            </a:r>
            <a:r>
              <a:rPr lang="en-US" altLang="zh-CN" sz="2800" dirty="0">
                <a:solidFill>
                  <a:srgbClr val="FF0000"/>
                </a:solidFill>
                <a:latin typeface="楷体" panose="02010609060101010101" pitchFamily="49" charset="-122"/>
                <a:ea typeface="楷体" panose="02010609060101010101" pitchFamily="49" charset="-122"/>
              </a:rPr>
              <a:t>number = m;</a:t>
            </a:r>
          </a:p>
          <a:p>
            <a:pPr indent="457200">
              <a:lnSpc>
                <a:spcPct val="120000"/>
              </a:lnSpc>
            </a:pPr>
            <a:r>
              <a:rPr lang="zh-CN" altLang="en-US" sz="2800" dirty="0">
                <a:latin typeface="楷体" panose="02010609060101010101" pitchFamily="49" charset="-122"/>
                <a:ea typeface="楷体" panose="02010609060101010101" pitchFamily="49" charset="-122"/>
              </a:rPr>
              <a:t>上述语句的装箱过程是：</a:t>
            </a:r>
          </a:p>
          <a:p>
            <a:pPr indent="457200">
              <a:lnSpc>
                <a:spcPct val="120000"/>
              </a:lnSpc>
            </a:pPr>
            <a:r>
              <a:rPr lang="zh-CN" altLang="en-US" sz="2800" dirty="0">
                <a:latin typeface="楷体" panose="02010609060101010101" pitchFamily="49" charset="-122"/>
                <a:ea typeface="楷体" panose="02010609060101010101" pitchFamily="49" charset="-122"/>
              </a:rPr>
              <a:t>  </a:t>
            </a:r>
            <a:r>
              <a:rPr lang="en-US" altLang="zh-CN" sz="2800" dirty="0" smtClean="0">
                <a:solidFill>
                  <a:srgbClr val="FF0000"/>
                </a:solidFill>
                <a:latin typeface="楷体" panose="02010609060101010101" pitchFamily="49" charset="-122"/>
                <a:ea typeface="楷体" panose="02010609060101010101" pitchFamily="49" charset="-122"/>
              </a:rPr>
              <a:t>Integer </a:t>
            </a:r>
            <a:r>
              <a:rPr lang="en-US" altLang="zh-CN" sz="2800" dirty="0">
                <a:solidFill>
                  <a:srgbClr val="FF0000"/>
                </a:solidFill>
                <a:latin typeface="楷体" panose="02010609060101010101" pitchFamily="49" charset="-122"/>
                <a:ea typeface="楷体" panose="02010609060101010101" pitchFamily="49" charset="-122"/>
              </a:rPr>
              <a:t>number = new Integer(m);</a:t>
            </a:r>
          </a:p>
        </p:txBody>
      </p:sp>
    </p:spTree>
    <p:extLst>
      <p:ext uri="{BB962C8B-B14F-4D97-AF65-F5344CB8AC3E}">
        <p14:creationId xmlns:p14="http://schemas.microsoft.com/office/powerpoint/2010/main" xmlns="" val="9910592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a:t>
            </a:r>
            <a:r>
              <a:rPr lang="zh-CN" altLang="en-US" dirty="0" smtClean="0"/>
              <a:t>包</a:t>
            </a:r>
            <a:endParaRPr lang="zh-CN" altLang="en-US" dirty="0"/>
          </a:p>
        </p:txBody>
      </p:sp>
      <p:sp>
        <p:nvSpPr>
          <p:cNvPr id="5" name="Rectangle 3"/>
          <p:cNvSpPr>
            <a:spLocks noChangeArrowheads="1"/>
          </p:cNvSpPr>
          <p:nvPr/>
        </p:nvSpPr>
        <p:spPr bwMode="auto">
          <a:xfrm>
            <a:off x="475869" y="1631156"/>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kumimoji="1" sz="3200" b="1">
                <a:solidFill>
                  <a:schemeClr val="tx1"/>
                </a:solidFill>
                <a:latin typeface="Tahoma" pitchFamily="34" charset="0"/>
                <a:ea typeface="宋体" charset="-122"/>
              </a:defRPr>
            </a:lvl1pPr>
            <a:lvl2pPr marL="742950" indent="-285750" eaLnBrk="0" hangingPunct="0">
              <a:defRPr kumimoji="1" sz="3200" b="1">
                <a:solidFill>
                  <a:schemeClr val="tx1"/>
                </a:solidFill>
                <a:latin typeface="Tahoma" pitchFamily="34" charset="0"/>
                <a:ea typeface="宋体" charset="-122"/>
              </a:defRPr>
            </a:lvl2pPr>
            <a:lvl3pPr marL="1143000" indent="-228600" eaLnBrk="0" hangingPunct="0">
              <a:defRPr kumimoji="1" sz="3200" b="1">
                <a:solidFill>
                  <a:schemeClr val="tx1"/>
                </a:solidFill>
                <a:latin typeface="Tahoma" pitchFamily="34" charset="0"/>
                <a:ea typeface="宋体" charset="-122"/>
              </a:defRPr>
            </a:lvl3pPr>
            <a:lvl4pPr marL="1600200" indent="-228600" eaLnBrk="0" hangingPunct="0">
              <a:defRPr kumimoji="1" sz="3200" b="1">
                <a:solidFill>
                  <a:schemeClr val="tx1"/>
                </a:solidFill>
                <a:latin typeface="Tahoma" pitchFamily="34" charset="0"/>
                <a:ea typeface="宋体" charset="-122"/>
              </a:defRPr>
            </a:lvl4pPr>
            <a:lvl5pPr marL="2057400" indent="-228600" eaLnBrk="0" hangingPunct="0">
              <a:defRPr kumimoji="1" sz="32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32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32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32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3200" b="1">
                <a:solidFill>
                  <a:schemeClr val="tx1"/>
                </a:solidFill>
                <a:latin typeface="Tahoma" pitchFamily="34" charset="0"/>
                <a:ea typeface="宋体" charset="-122"/>
              </a:defRPr>
            </a:lvl9pPr>
          </a:lstStyle>
          <a:p>
            <a:pPr eaLnBrk="1" hangingPunct="1">
              <a:spcBef>
                <a:spcPct val="20000"/>
              </a:spcBef>
              <a:buClr>
                <a:schemeClr val="tx2"/>
              </a:buClr>
              <a:buFont typeface="Wingdings" pitchFamily="2" charset="2"/>
              <a:buBlip>
                <a:blip r:embed="rId3"/>
              </a:buBlip>
            </a:pPr>
            <a:r>
              <a:rPr lang="zh-CN" altLang="en-US" sz="2800" b="0" dirty="0">
                <a:latin typeface="楷体" panose="02010609060101010101" pitchFamily="49" charset="-122"/>
                <a:ea typeface="楷体" panose="02010609060101010101" pitchFamily="49" charset="-122"/>
              </a:rPr>
              <a:t>树形文件系统</a:t>
            </a:r>
          </a:p>
          <a:p>
            <a:pPr lvl="1" eaLnBrk="1" hangingPunct="1">
              <a:spcBef>
                <a:spcPct val="20000"/>
              </a:spcBef>
              <a:buClr>
                <a:schemeClr val="tx2"/>
              </a:buClr>
              <a:buSzPct val="80000"/>
              <a:buFont typeface="Wingdings" pitchFamily="2" charset="2"/>
              <a:buBlip>
                <a:blip r:embed="rId4"/>
              </a:buBlip>
            </a:pPr>
            <a:r>
              <a:rPr lang="zh-CN" altLang="en-US" sz="2400" b="0" dirty="0">
                <a:latin typeface="楷体" panose="02010609060101010101" pitchFamily="49" charset="-122"/>
                <a:ea typeface="楷体" panose="02010609060101010101" pitchFamily="49" charset="-122"/>
              </a:rPr>
              <a:t>使用目录解决文件同名冲突问题</a:t>
            </a:r>
          </a:p>
          <a:p>
            <a:pPr lvl="1" eaLnBrk="1" hangingPunct="1">
              <a:spcBef>
                <a:spcPct val="20000"/>
              </a:spcBef>
              <a:buClr>
                <a:schemeClr val="tx2"/>
              </a:buClr>
              <a:buSzPct val="80000"/>
              <a:buFont typeface="Wingdings" pitchFamily="2" charset="2"/>
              <a:buBlip>
                <a:blip r:embed="rId4"/>
              </a:buBlip>
            </a:pPr>
            <a:endParaRPr lang="zh-CN" altLang="en-US" sz="2400" b="0" dirty="0">
              <a:latin typeface="楷体" panose="02010609060101010101" pitchFamily="49" charset="-122"/>
              <a:ea typeface="楷体" panose="02010609060101010101" pitchFamily="49" charset="-122"/>
            </a:endParaRPr>
          </a:p>
          <a:p>
            <a:pPr eaLnBrk="1" hangingPunct="1">
              <a:spcBef>
                <a:spcPct val="20000"/>
              </a:spcBef>
              <a:buClr>
                <a:schemeClr val="tx2"/>
              </a:buClr>
              <a:buFont typeface="Wingdings" pitchFamily="2" charset="2"/>
              <a:buBlip>
                <a:blip r:embed="rId3"/>
              </a:buBlip>
            </a:pPr>
            <a:r>
              <a:rPr lang="zh-CN" altLang="en-US" sz="2800" b="0" dirty="0">
                <a:latin typeface="楷体" panose="02010609060101010101" pitchFamily="49" charset="-122"/>
                <a:ea typeface="楷体" panose="02010609060101010101" pitchFamily="49" charset="-122"/>
              </a:rPr>
              <a:t>如何存放两个同名的类而不冲突？</a:t>
            </a:r>
          </a:p>
          <a:p>
            <a:pPr eaLnBrk="1" hangingPunct="1">
              <a:spcBef>
                <a:spcPct val="20000"/>
              </a:spcBef>
              <a:buClr>
                <a:schemeClr val="tx2"/>
              </a:buClr>
              <a:buFont typeface="Wingdings" pitchFamily="2" charset="2"/>
              <a:buBlip>
                <a:blip r:embed="rId3"/>
              </a:buBlip>
            </a:pPr>
            <a:endParaRPr lang="zh-CN" altLang="en-US" sz="2800" b="0" dirty="0">
              <a:latin typeface="楷体" panose="02010609060101010101" pitchFamily="49" charset="-122"/>
              <a:ea typeface="楷体" panose="02010609060101010101" pitchFamily="49" charset="-122"/>
            </a:endParaRPr>
          </a:p>
        </p:txBody>
      </p:sp>
      <p:pic>
        <p:nvPicPr>
          <p:cNvPr id="6" name="Picture 4" descr="treefile"/>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235319" y="1404144"/>
            <a:ext cx="2449512" cy="4537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7" name="Group 5"/>
          <p:cNvGrpSpPr>
            <a:grpSpLocks/>
          </p:cNvGrpSpPr>
          <p:nvPr/>
        </p:nvGrpSpPr>
        <p:grpSpPr bwMode="auto">
          <a:xfrm>
            <a:off x="547306" y="3921119"/>
            <a:ext cx="2230618" cy="1865312"/>
            <a:chOff x="476" y="2527"/>
            <a:chExt cx="1089" cy="1175"/>
          </a:xfrm>
        </p:grpSpPr>
        <p:sp>
          <p:nvSpPr>
            <p:cNvPr id="8" name="AutoShape 6"/>
            <p:cNvSpPr>
              <a:spLocks noChangeArrowheads="1"/>
            </p:cNvSpPr>
            <p:nvPr/>
          </p:nvSpPr>
          <p:spPr bwMode="gray">
            <a:xfrm>
              <a:off x="703" y="2704"/>
              <a:ext cx="862" cy="998"/>
            </a:xfrm>
            <a:prstGeom prst="foldedCorner">
              <a:avLst>
                <a:gd name="adj" fmla="val 12500"/>
              </a:avLst>
            </a:prstGeom>
            <a:gradFill rotWithShape="1">
              <a:gsLst>
                <a:gs pos="0">
                  <a:srgbClr val="FFFF99"/>
                </a:gs>
                <a:gs pos="100000">
                  <a:srgbClr val="FFFF99">
                    <a:gamma/>
                    <a:tint val="0"/>
                    <a:invGamma/>
                  </a:srgbClr>
                </a:gs>
              </a:gsLst>
              <a:lin ang="5400000" scaled="1"/>
            </a:gradFill>
            <a:ln w="9525">
              <a:solidFill>
                <a:srgbClr val="FF9900"/>
              </a:solidFill>
              <a:round/>
              <a:headEnd/>
              <a:tailEnd/>
            </a:ln>
            <a:effectLst>
              <a:outerShdw dist="107763" dir="8100000" algn="ctr" rotWithShape="0">
                <a:schemeClr val="bg2">
                  <a:alpha val="50000"/>
                </a:schemeClr>
              </a:outerShdw>
            </a:effectLst>
          </p:spPr>
          <p:txBody>
            <a:bodyPr wrap="none" anchor="ctr"/>
            <a:lstStyle/>
            <a:p>
              <a:pPr>
                <a:spcBef>
                  <a:spcPct val="20000"/>
                </a:spcBef>
                <a:defRPr/>
              </a:pPr>
              <a:r>
                <a:rPr lang="en-US" altLang="zh-CN" sz="2400">
                  <a:latin typeface="楷体" panose="02010609060101010101" pitchFamily="49" charset="-122"/>
                  <a:ea typeface="楷体" panose="02010609060101010101" pitchFamily="49" charset="-122"/>
                </a:rPr>
                <a:t>Sort.java</a:t>
              </a:r>
            </a:p>
          </p:txBody>
        </p:sp>
        <p:sp>
          <p:nvSpPr>
            <p:cNvPr id="9" name="AutoShape 7"/>
            <p:cNvSpPr>
              <a:spLocks noChangeArrowheads="1"/>
            </p:cNvSpPr>
            <p:nvPr/>
          </p:nvSpPr>
          <p:spPr bwMode="auto">
            <a:xfrm>
              <a:off x="476" y="2527"/>
              <a:ext cx="862" cy="404"/>
            </a:xfrm>
            <a:prstGeom prst="roundRect">
              <a:avLst>
                <a:gd name="adj" fmla="val 16667"/>
              </a:avLst>
            </a:prstGeom>
            <a:gradFill rotWithShape="1">
              <a:gsLst>
                <a:gs pos="0">
                  <a:srgbClr val="CC99FF"/>
                </a:gs>
                <a:gs pos="100000">
                  <a:srgbClr val="FFFFFF"/>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wrap="none" anchor="ctr"/>
            <a:lstStyle>
              <a:lvl1pPr eaLnBrk="0" hangingPunct="0">
                <a:defRPr kumimoji="1" sz="3200" b="1">
                  <a:solidFill>
                    <a:schemeClr val="tx1"/>
                  </a:solidFill>
                  <a:latin typeface="Tahoma" pitchFamily="34" charset="0"/>
                  <a:ea typeface="宋体" charset="-122"/>
                </a:defRPr>
              </a:lvl1pPr>
              <a:lvl2pPr marL="742950" indent="-285750" eaLnBrk="0" hangingPunct="0">
                <a:defRPr kumimoji="1" sz="3200" b="1">
                  <a:solidFill>
                    <a:schemeClr val="tx1"/>
                  </a:solidFill>
                  <a:latin typeface="Tahoma" pitchFamily="34" charset="0"/>
                  <a:ea typeface="宋体" charset="-122"/>
                </a:defRPr>
              </a:lvl2pPr>
              <a:lvl3pPr marL="1143000" indent="-228600" eaLnBrk="0" hangingPunct="0">
                <a:defRPr kumimoji="1" sz="3200" b="1">
                  <a:solidFill>
                    <a:schemeClr val="tx1"/>
                  </a:solidFill>
                  <a:latin typeface="Tahoma" pitchFamily="34" charset="0"/>
                  <a:ea typeface="宋体" charset="-122"/>
                </a:defRPr>
              </a:lvl3pPr>
              <a:lvl4pPr marL="1600200" indent="-228600" eaLnBrk="0" hangingPunct="0">
                <a:defRPr kumimoji="1" sz="3200" b="1">
                  <a:solidFill>
                    <a:schemeClr val="tx1"/>
                  </a:solidFill>
                  <a:latin typeface="Tahoma" pitchFamily="34" charset="0"/>
                  <a:ea typeface="宋体" charset="-122"/>
                </a:defRPr>
              </a:lvl4pPr>
              <a:lvl5pPr marL="2057400" indent="-228600" eaLnBrk="0" hangingPunct="0">
                <a:defRPr kumimoji="1" sz="32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32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32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32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3200" b="1">
                  <a:solidFill>
                    <a:schemeClr val="tx1"/>
                  </a:solidFill>
                  <a:latin typeface="Tahoma" pitchFamily="34" charset="0"/>
                  <a:ea typeface="宋体" charset="-122"/>
                </a:defRPr>
              </a:lvl9pPr>
            </a:lstStyle>
            <a:p>
              <a:pPr eaLnBrk="1" hangingPunct="1"/>
              <a:r>
                <a:rPr lang="zh-CN" altLang="en-US" sz="2400" dirty="0">
                  <a:latin typeface="楷体" panose="02010609060101010101" pitchFamily="49" charset="-122"/>
                  <a:ea typeface="楷体" panose="02010609060101010101" pitchFamily="49" charset="-122"/>
                </a:rPr>
                <a:t>插入排序                      </a:t>
              </a:r>
            </a:p>
          </p:txBody>
        </p:sp>
      </p:grpSp>
      <p:grpSp>
        <p:nvGrpSpPr>
          <p:cNvPr id="10" name="Group 8"/>
          <p:cNvGrpSpPr>
            <a:grpSpLocks/>
          </p:cNvGrpSpPr>
          <p:nvPr/>
        </p:nvGrpSpPr>
        <p:grpSpPr bwMode="auto">
          <a:xfrm>
            <a:off x="3256980" y="3848094"/>
            <a:ext cx="2240987" cy="1866900"/>
            <a:chOff x="2336" y="2481"/>
            <a:chExt cx="1088" cy="1176"/>
          </a:xfrm>
        </p:grpSpPr>
        <p:sp>
          <p:nvSpPr>
            <p:cNvPr id="11" name="AutoShape 9"/>
            <p:cNvSpPr>
              <a:spLocks noChangeArrowheads="1"/>
            </p:cNvSpPr>
            <p:nvPr/>
          </p:nvSpPr>
          <p:spPr bwMode="gray">
            <a:xfrm>
              <a:off x="2562" y="2659"/>
              <a:ext cx="862" cy="998"/>
            </a:xfrm>
            <a:prstGeom prst="foldedCorner">
              <a:avLst>
                <a:gd name="adj" fmla="val 12500"/>
              </a:avLst>
            </a:prstGeom>
            <a:gradFill rotWithShape="1">
              <a:gsLst>
                <a:gs pos="0">
                  <a:srgbClr val="FFFF99"/>
                </a:gs>
                <a:gs pos="100000">
                  <a:srgbClr val="FFFF99">
                    <a:gamma/>
                    <a:tint val="0"/>
                    <a:invGamma/>
                  </a:srgbClr>
                </a:gs>
              </a:gsLst>
              <a:lin ang="5400000" scaled="1"/>
            </a:gradFill>
            <a:ln w="9525">
              <a:solidFill>
                <a:srgbClr val="FF9900"/>
              </a:solidFill>
              <a:round/>
              <a:headEnd/>
              <a:tailEnd/>
            </a:ln>
            <a:effectLst>
              <a:outerShdw dist="107763" dir="8100000" algn="ctr" rotWithShape="0">
                <a:schemeClr val="bg2">
                  <a:alpha val="50000"/>
                </a:schemeClr>
              </a:outerShdw>
            </a:effectLst>
          </p:spPr>
          <p:txBody>
            <a:bodyPr wrap="none" anchor="ctr"/>
            <a:lstStyle/>
            <a:p>
              <a:pPr>
                <a:spcBef>
                  <a:spcPct val="20000"/>
                </a:spcBef>
                <a:defRPr/>
              </a:pPr>
              <a:r>
                <a:rPr lang="en-US" altLang="zh-CN" sz="2400" dirty="0">
                  <a:latin typeface="楷体" panose="02010609060101010101" pitchFamily="49" charset="-122"/>
                  <a:ea typeface="楷体" panose="02010609060101010101" pitchFamily="49" charset="-122"/>
                </a:rPr>
                <a:t>Sort.java</a:t>
              </a:r>
            </a:p>
          </p:txBody>
        </p:sp>
        <p:sp>
          <p:nvSpPr>
            <p:cNvPr id="12" name="AutoShape 10"/>
            <p:cNvSpPr>
              <a:spLocks noChangeArrowheads="1"/>
            </p:cNvSpPr>
            <p:nvPr/>
          </p:nvSpPr>
          <p:spPr bwMode="auto">
            <a:xfrm>
              <a:off x="2336" y="2481"/>
              <a:ext cx="862" cy="404"/>
            </a:xfrm>
            <a:prstGeom prst="roundRect">
              <a:avLst>
                <a:gd name="adj" fmla="val 16667"/>
              </a:avLst>
            </a:prstGeom>
            <a:gradFill rotWithShape="1">
              <a:gsLst>
                <a:gs pos="0">
                  <a:srgbClr val="CC99FF"/>
                </a:gs>
                <a:gs pos="100000">
                  <a:srgbClr val="FFFFFF"/>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wrap="none" anchor="ctr"/>
            <a:lstStyle>
              <a:lvl1pPr eaLnBrk="0" hangingPunct="0">
                <a:defRPr kumimoji="1" sz="3200" b="1">
                  <a:solidFill>
                    <a:schemeClr val="tx1"/>
                  </a:solidFill>
                  <a:latin typeface="Tahoma" pitchFamily="34" charset="0"/>
                  <a:ea typeface="宋体" charset="-122"/>
                </a:defRPr>
              </a:lvl1pPr>
              <a:lvl2pPr marL="742950" indent="-285750" eaLnBrk="0" hangingPunct="0">
                <a:defRPr kumimoji="1" sz="3200" b="1">
                  <a:solidFill>
                    <a:schemeClr val="tx1"/>
                  </a:solidFill>
                  <a:latin typeface="Tahoma" pitchFamily="34" charset="0"/>
                  <a:ea typeface="宋体" charset="-122"/>
                </a:defRPr>
              </a:lvl2pPr>
              <a:lvl3pPr marL="1143000" indent="-228600" eaLnBrk="0" hangingPunct="0">
                <a:defRPr kumimoji="1" sz="3200" b="1">
                  <a:solidFill>
                    <a:schemeClr val="tx1"/>
                  </a:solidFill>
                  <a:latin typeface="Tahoma" pitchFamily="34" charset="0"/>
                  <a:ea typeface="宋体" charset="-122"/>
                </a:defRPr>
              </a:lvl3pPr>
              <a:lvl4pPr marL="1600200" indent="-228600" eaLnBrk="0" hangingPunct="0">
                <a:defRPr kumimoji="1" sz="3200" b="1">
                  <a:solidFill>
                    <a:schemeClr val="tx1"/>
                  </a:solidFill>
                  <a:latin typeface="Tahoma" pitchFamily="34" charset="0"/>
                  <a:ea typeface="宋体" charset="-122"/>
                </a:defRPr>
              </a:lvl4pPr>
              <a:lvl5pPr marL="2057400" indent="-228600" eaLnBrk="0" hangingPunct="0">
                <a:defRPr kumimoji="1" sz="32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32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32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32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3200" b="1">
                  <a:solidFill>
                    <a:schemeClr val="tx1"/>
                  </a:solidFill>
                  <a:latin typeface="Tahoma" pitchFamily="34" charset="0"/>
                  <a:ea typeface="宋体" charset="-122"/>
                </a:defRPr>
              </a:lvl9pPr>
            </a:lstStyle>
            <a:p>
              <a:pPr eaLnBrk="1" hangingPunct="1"/>
              <a:r>
                <a:rPr lang="zh-CN" altLang="en-US" sz="2400">
                  <a:latin typeface="楷体" panose="02010609060101010101" pitchFamily="49" charset="-122"/>
                  <a:ea typeface="楷体" panose="02010609060101010101" pitchFamily="49" charset="-122"/>
                </a:rPr>
                <a:t>冒泡排序                 </a:t>
              </a:r>
            </a:p>
          </p:txBody>
        </p:sp>
      </p:grpSp>
    </p:spTree>
    <p:extLst>
      <p:ext uri="{BB962C8B-B14F-4D97-AF65-F5344CB8AC3E}">
        <p14:creationId xmlns:p14="http://schemas.microsoft.com/office/powerpoint/2010/main" xmlns="" val="290679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wipe(left)">
                                      <p:cBhvr>
                                        <p:cTn id="11" dur="500"/>
                                        <p:tgtEl>
                                          <p:spTgt spid="5">
                                            <p:txEl>
                                              <p:pRg st="0" end="0"/>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left)">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wipe(left)">
                                      <p:cBhvr>
                                        <p:cTn id="20" dur="500"/>
                                        <p:tgtEl>
                                          <p:spTgt spid="5">
                                            <p:txEl>
                                              <p:pRg st="3" end="3"/>
                                            </p:txEl>
                                          </p:spTgt>
                                        </p:tgtEl>
                                      </p:cBhvr>
                                    </p:animEffect>
                                  </p:childTnLst>
                                </p:cTn>
                              </p:par>
                            </p:childTnLst>
                          </p:cTn>
                        </p:par>
                        <p:par>
                          <p:cTn id="21" fill="hold">
                            <p:stCondLst>
                              <p:cond delay="500"/>
                            </p:stCondLst>
                            <p:childTnLst>
                              <p:par>
                                <p:cTn id="22" presetID="5" presetClass="entr" presetSubtype="1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checkerboard(across)">
                                      <p:cBhvr>
                                        <p:cTn id="24" dur="500"/>
                                        <p:tgtEl>
                                          <p:spTgt spid="7"/>
                                        </p:tgtEl>
                                      </p:cBhvr>
                                    </p:animEffect>
                                  </p:childTnLst>
                                </p:cTn>
                              </p:par>
                            </p:childTnLst>
                          </p:cTn>
                        </p:par>
                        <p:par>
                          <p:cTn id="25" fill="hold">
                            <p:stCondLst>
                              <p:cond delay="1000"/>
                            </p:stCondLst>
                            <p:childTnLst>
                              <p:par>
                                <p:cTn id="26" presetID="5" presetClass="entr" presetSubtype="10"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checkerboard(across)">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smtClean="0"/>
              <a:t>3. </a:t>
            </a:r>
            <a:r>
              <a:rPr lang="zh-CN" altLang="en-US" dirty="0" smtClean="0"/>
              <a:t>基本数据类型的类包装</a:t>
            </a:r>
            <a:endParaRPr lang="zh-CN" altLang="en-US" dirty="0"/>
          </a:p>
        </p:txBody>
      </p:sp>
      <p:sp>
        <p:nvSpPr>
          <p:cNvPr id="5" name="Rectangle 1"/>
          <p:cNvSpPr>
            <a:spLocks noChangeArrowheads="1"/>
          </p:cNvSpPr>
          <p:nvPr/>
        </p:nvSpPr>
        <p:spPr bwMode="auto">
          <a:xfrm>
            <a:off x="2479675" y="13716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sp>
        <p:nvSpPr>
          <p:cNvPr id="6" name="矩形 5"/>
          <p:cNvSpPr/>
          <p:nvPr/>
        </p:nvSpPr>
        <p:spPr>
          <a:xfrm>
            <a:off x="289376" y="1517463"/>
            <a:ext cx="8354013" cy="523220"/>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4</a:t>
            </a:r>
            <a:r>
              <a:rPr lang="zh-CN" altLang="en-US" sz="2800" dirty="0">
                <a:latin typeface="楷体" panose="02010609060101010101" pitchFamily="49" charset="-122"/>
                <a:ea typeface="楷体" panose="02010609060101010101" pitchFamily="49" charset="-122"/>
              </a:rPr>
              <a:t>、自动装箱与拆</a:t>
            </a:r>
            <a:r>
              <a:rPr lang="zh-CN" altLang="en-US" sz="2800" dirty="0" smtClean="0">
                <a:latin typeface="楷体" panose="02010609060101010101" pitchFamily="49" charset="-122"/>
                <a:ea typeface="楷体" panose="02010609060101010101" pitchFamily="49" charset="-122"/>
              </a:rPr>
              <a:t>箱</a:t>
            </a:r>
            <a:endParaRPr lang="zh-CN" altLang="en-US" sz="2800" dirty="0">
              <a:latin typeface="楷体" panose="02010609060101010101" pitchFamily="49" charset="-122"/>
              <a:ea typeface="楷体" panose="02010609060101010101" pitchFamily="49" charset="-122"/>
            </a:endParaRPr>
          </a:p>
        </p:txBody>
      </p:sp>
      <p:sp>
        <p:nvSpPr>
          <p:cNvPr id="2" name="矩形 1"/>
          <p:cNvSpPr/>
          <p:nvPr/>
        </p:nvSpPr>
        <p:spPr>
          <a:xfrm>
            <a:off x="289376" y="2250208"/>
            <a:ext cx="8443739" cy="3194721"/>
          </a:xfrm>
          <a:prstGeom prst="rect">
            <a:avLst/>
          </a:prstGeom>
        </p:spPr>
        <p:txBody>
          <a:bodyPr wrap="square">
            <a:spAutoFit/>
          </a:bodyPr>
          <a:lstStyle/>
          <a:p>
            <a:pPr indent="457200">
              <a:lnSpc>
                <a:spcPct val="120000"/>
              </a:lnSpc>
            </a:pPr>
            <a:r>
              <a:rPr lang="zh-CN" altLang="en-US" sz="2800" dirty="0">
                <a:latin typeface="楷体" panose="02010609060101010101" pitchFamily="49" charset="-122"/>
                <a:ea typeface="楷体" panose="02010609060101010101" pitchFamily="49" charset="-122"/>
              </a:rPr>
              <a:t>自动拆箱就是允许把基本数据类型的类的实例当作相应的基本数据类型来使用，例如：</a:t>
            </a:r>
            <a:r>
              <a:rPr lang="en-US" altLang="zh-CN" sz="2800" dirty="0">
                <a:latin typeface="楷体" panose="02010609060101010101" pitchFamily="49" charset="-122"/>
                <a:ea typeface="楷体" panose="02010609060101010101" pitchFamily="49" charset="-122"/>
              </a:rPr>
              <a:t>number</a:t>
            </a:r>
            <a:r>
              <a:rPr lang="zh-CN" altLang="en-US" sz="2800" dirty="0">
                <a:latin typeface="楷体" panose="02010609060101010101" pitchFamily="49" charset="-122"/>
                <a:ea typeface="楷体" panose="02010609060101010101" pitchFamily="49" charset="-122"/>
              </a:rPr>
              <a:t>是一个</a:t>
            </a:r>
            <a:r>
              <a:rPr lang="en-US" altLang="zh-CN" sz="2800" dirty="0">
                <a:latin typeface="楷体" panose="02010609060101010101" pitchFamily="49" charset="-122"/>
                <a:ea typeface="楷体" panose="02010609060101010101" pitchFamily="49" charset="-122"/>
              </a:rPr>
              <a:t>Integer</a:t>
            </a:r>
            <a:r>
              <a:rPr lang="zh-CN" altLang="en-US" sz="2800" dirty="0">
                <a:latin typeface="楷体" panose="02010609060101010101" pitchFamily="49" charset="-122"/>
                <a:ea typeface="楷体" panose="02010609060101010101" pitchFamily="49" charset="-122"/>
              </a:rPr>
              <a:t>对象，那么允许：</a:t>
            </a:r>
          </a:p>
          <a:p>
            <a:pPr indent="457200">
              <a:lnSpc>
                <a:spcPct val="120000"/>
              </a:lnSpc>
            </a:pPr>
            <a:r>
              <a:rPr lang="zh-CN" altLang="en-US" sz="2800" dirty="0">
                <a:latin typeface="楷体" panose="02010609060101010101" pitchFamily="49" charset="-122"/>
                <a:ea typeface="楷体" panose="02010609060101010101" pitchFamily="49" charset="-122"/>
              </a:rPr>
              <a:t>    </a:t>
            </a:r>
            <a:r>
              <a:rPr lang="en-US" altLang="zh-CN" sz="2800" dirty="0" smtClean="0">
                <a:latin typeface="楷体" panose="02010609060101010101" pitchFamily="49" charset="-122"/>
                <a:ea typeface="楷体" panose="02010609060101010101" pitchFamily="49" charset="-122"/>
              </a:rPr>
              <a:t>	</a:t>
            </a:r>
            <a:r>
              <a:rPr lang="en-US" altLang="zh-CN" sz="2800" dirty="0" err="1" smtClean="0">
                <a:solidFill>
                  <a:srgbClr val="FF0000"/>
                </a:solidFill>
                <a:latin typeface="楷体" panose="02010609060101010101" pitchFamily="49" charset="-122"/>
                <a:ea typeface="楷体" panose="02010609060101010101" pitchFamily="49" charset="-122"/>
              </a:rPr>
              <a:t>int</a:t>
            </a:r>
            <a:r>
              <a:rPr lang="en-US" altLang="zh-CN" sz="2800" dirty="0" smtClean="0">
                <a:solidFill>
                  <a:srgbClr val="FF0000"/>
                </a:solidFill>
                <a:latin typeface="楷体" panose="02010609060101010101" pitchFamily="49" charset="-122"/>
                <a:ea typeface="楷体" panose="02010609060101010101" pitchFamily="49" charset="-122"/>
              </a:rPr>
              <a:t> </a:t>
            </a:r>
            <a:r>
              <a:rPr lang="en-US" altLang="zh-CN" sz="2800" dirty="0">
                <a:solidFill>
                  <a:srgbClr val="FF0000"/>
                </a:solidFill>
                <a:latin typeface="楷体" panose="02010609060101010101" pitchFamily="49" charset="-122"/>
                <a:ea typeface="楷体" panose="02010609060101010101" pitchFamily="49" charset="-122"/>
              </a:rPr>
              <a:t>x = </a:t>
            </a:r>
            <a:r>
              <a:rPr lang="en-US" altLang="zh-CN" sz="2800" dirty="0" smtClean="0">
                <a:solidFill>
                  <a:srgbClr val="FF0000"/>
                </a:solidFill>
                <a:latin typeface="楷体" panose="02010609060101010101" pitchFamily="49" charset="-122"/>
                <a:ea typeface="楷体" panose="02010609060101010101" pitchFamily="49" charset="-122"/>
              </a:rPr>
              <a:t>number + number</a:t>
            </a:r>
            <a:r>
              <a:rPr lang="en-US" altLang="zh-CN" sz="2800" dirty="0">
                <a:solidFill>
                  <a:srgbClr val="FF0000"/>
                </a:solidFill>
                <a:latin typeface="楷体" panose="02010609060101010101" pitchFamily="49" charset="-122"/>
                <a:ea typeface="楷体" panose="02010609060101010101" pitchFamily="49" charset="-122"/>
              </a:rPr>
              <a:t>;</a:t>
            </a:r>
          </a:p>
          <a:p>
            <a:pPr indent="457200">
              <a:lnSpc>
                <a:spcPct val="120000"/>
              </a:lnSpc>
            </a:pPr>
            <a:r>
              <a:rPr lang="zh-CN" altLang="en-US" sz="2800" dirty="0">
                <a:latin typeface="楷体" panose="02010609060101010101" pitchFamily="49" charset="-122"/>
                <a:ea typeface="楷体" panose="02010609060101010101" pitchFamily="49" charset="-122"/>
              </a:rPr>
              <a:t>上述语句的拆箱过程是</a:t>
            </a:r>
            <a:r>
              <a:rPr lang="zh-CN" altLang="en-US" sz="2800" dirty="0" smtClean="0">
                <a:latin typeface="楷体" panose="02010609060101010101" pitchFamily="49" charset="-122"/>
                <a:ea typeface="楷体" panose="02010609060101010101" pitchFamily="49" charset="-122"/>
              </a:rPr>
              <a:t>：</a:t>
            </a:r>
            <a:endParaRPr lang="en-US" altLang="zh-CN" sz="2800" dirty="0" smtClean="0">
              <a:latin typeface="楷体" panose="02010609060101010101" pitchFamily="49" charset="-122"/>
              <a:ea typeface="楷体" panose="02010609060101010101" pitchFamily="49" charset="-122"/>
            </a:endParaRPr>
          </a:p>
          <a:p>
            <a:pPr indent="457200">
              <a:lnSpc>
                <a:spcPct val="120000"/>
              </a:lnSpc>
            </a:pPr>
            <a:r>
              <a:rPr lang="en-US" altLang="zh-CN" sz="2800" dirty="0" err="1" smtClean="0">
                <a:solidFill>
                  <a:srgbClr val="FF0000"/>
                </a:solidFill>
                <a:latin typeface="楷体" panose="02010609060101010101" pitchFamily="49" charset="-122"/>
                <a:ea typeface="楷体" panose="02010609060101010101" pitchFamily="49" charset="-122"/>
              </a:rPr>
              <a:t>int</a:t>
            </a:r>
            <a:r>
              <a:rPr lang="en-US" altLang="zh-CN" sz="2800" dirty="0" smtClean="0">
                <a:solidFill>
                  <a:srgbClr val="FF0000"/>
                </a:solidFill>
                <a:latin typeface="楷体" panose="02010609060101010101" pitchFamily="49" charset="-122"/>
                <a:ea typeface="楷体" panose="02010609060101010101" pitchFamily="49" charset="-122"/>
              </a:rPr>
              <a:t> </a:t>
            </a:r>
            <a:r>
              <a:rPr lang="en-US" altLang="zh-CN" sz="2800" dirty="0">
                <a:solidFill>
                  <a:srgbClr val="FF0000"/>
                </a:solidFill>
                <a:latin typeface="楷体" panose="02010609060101010101" pitchFamily="49" charset="-122"/>
                <a:ea typeface="楷体" panose="02010609060101010101" pitchFamily="49" charset="-122"/>
              </a:rPr>
              <a:t>x </a:t>
            </a:r>
            <a:r>
              <a:rPr lang="en-US" altLang="zh-CN" sz="2800" dirty="0" smtClean="0">
                <a:solidFill>
                  <a:srgbClr val="FF0000"/>
                </a:solidFill>
                <a:latin typeface="楷体" panose="02010609060101010101" pitchFamily="49" charset="-122"/>
                <a:ea typeface="楷体" panose="02010609060101010101" pitchFamily="49" charset="-122"/>
              </a:rPr>
              <a:t>= </a:t>
            </a:r>
            <a:r>
              <a:rPr lang="en-US" altLang="zh-CN" sz="2800" dirty="0" err="1" smtClean="0">
                <a:solidFill>
                  <a:srgbClr val="FF0000"/>
                </a:solidFill>
                <a:latin typeface="楷体" panose="02010609060101010101" pitchFamily="49" charset="-122"/>
                <a:ea typeface="楷体" panose="02010609060101010101" pitchFamily="49" charset="-122"/>
              </a:rPr>
              <a:t>number.intValue</a:t>
            </a:r>
            <a:r>
              <a:rPr lang="en-US" altLang="zh-CN" sz="2800" dirty="0">
                <a:solidFill>
                  <a:srgbClr val="FF0000"/>
                </a:solidFill>
                <a:latin typeface="楷体" panose="02010609060101010101" pitchFamily="49" charset="-122"/>
                <a:ea typeface="楷体" panose="02010609060101010101" pitchFamily="49" charset="-122"/>
              </a:rPr>
              <a:t>()+</a:t>
            </a:r>
            <a:r>
              <a:rPr lang="en-US" altLang="zh-CN" sz="2800" dirty="0" err="1">
                <a:solidFill>
                  <a:srgbClr val="FF0000"/>
                </a:solidFill>
                <a:latin typeface="楷体" panose="02010609060101010101" pitchFamily="49" charset="-122"/>
                <a:ea typeface="楷体" panose="02010609060101010101" pitchFamily="49" charset="-122"/>
              </a:rPr>
              <a:t>number.intValue</a:t>
            </a:r>
            <a:r>
              <a:rPr lang="en-US" altLang="zh-CN" sz="2800" dirty="0">
                <a:solidFill>
                  <a:srgbClr val="FF0000"/>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xmlns="" val="25062556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zh-CN" altLang="en-US" dirty="0" smtClean="0"/>
              <a:t>课程小结</a:t>
            </a:r>
            <a:endParaRPr lang="zh-CN" altLang="en-US" dirty="0"/>
          </a:p>
        </p:txBody>
      </p:sp>
      <p:sp>
        <p:nvSpPr>
          <p:cNvPr id="5" name="矩形 4"/>
          <p:cNvSpPr/>
          <p:nvPr/>
        </p:nvSpPr>
        <p:spPr>
          <a:xfrm>
            <a:off x="389610" y="1577940"/>
            <a:ext cx="8372426" cy="4570482"/>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1</a:t>
            </a:r>
            <a:r>
              <a:rPr lang="zh-CN" altLang="en-US" sz="2800" dirty="0" smtClean="0">
                <a:latin typeface="楷体" panose="02010609060101010101" pitchFamily="49" charset="-122"/>
                <a:ea typeface="楷体" panose="02010609060101010101" pitchFamily="49" charset="-122"/>
              </a:rPr>
              <a:t>、包和</a:t>
            </a:r>
            <a:r>
              <a:rPr lang="en-US" altLang="zh-CN" sz="2800" dirty="0" smtClean="0">
                <a:latin typeface="楷体" panose="02010609060101010101" pitchFamily="49" charset="-122"/>
                <a:ea typeface="楷体" panose="02010609060101010101" pitchFamily="49" charset="-122"/>
              </a:rPr>
              <a:t>import</a:t>
            </a:r>
            <a:r>
              <a:rPr lang="zh-CN" altLang="en-US" sz="2800" dirty="0" smtClean="0">
                <a:latin typeface="楷体" panose="02010609060101010101" pitchFamily="49" charset="-122"/>
                <a:ea typeface="楷体" panose="02010609060101010101" pitchFamily="49" charset="-122"/>
              </a:rPr>
              <a:t>关键字</a:t>
            </a:r>
            <a:endParaRPr lang="en-US" altLang="zh-CN" sz="2800" dirty="0" smtClean="0">
              <a:latin typeface="楷体" panose="02010609060101010101" pitchFamily="49" charset="-122"/>
              <a:ea typeface="楷体" panose="02010609060101010101" pitchFamily="49" charset="-122"/>
            </a:endParaRPr>
          </a:p>
          <a:p>
            <a:pPr lvl="1">
              <a:spcAft>
                <a:spcPts val="600"/>
              </a:spcAft>
            </a:pP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）包通过</a:t>
            </a:r>
            <a:r>
              <a:rPr lang="en-US" altLang="zh-CN" sz="2400" dirty="0" smtClean="0">
                <a:latin typeface="楷体" panose="02010609060101010101" pitchFamily="49" charset="-122"/>
                <a:ea typeface="楷体" panose="02010609060101010101" pitchFamily="49" charset="-122"/>
              </a:rPr>
              <a:t>package</a:t>
            </a:r>
            <a:r>
              <a:rPr lang="zh-CN" altLang="en-US" sz="2400" dirty="0" smtClean="0">
                <a:latin typeface="楷体" panose="02010609060101010101" pitchFamily="49" charset="-122"/>
                <a:ea typeface="楷体" panose="02010609060101010101" pitchFamily="49" charset="-122"/>
              </a:rPr>
              <a:t>关键字声明，包语句是文件中的第一个语句；（</a:t>
            </a:r>
            <a:r>
              <a:rPr lang="en-US" altLang="zh-CN" sz="2400" dirty="0" smtClean="0">
                <a:latin typeface="楷体" panose="02010609060101010101" pitchFamily="49" charset="-122"/>
                <a:ea typeface="楷体" panose="02010609060101010101" pitchFamily="49" charset="-122"/>
              </a:rPr>
              <a:t>2</a:t>
            </a:r>
            <a:r>
              <a:rPr lang="zh-CN" altLang="en-US" sz="2400" dirty="0" smtClean="0">
                <a:latin typeface="楷体" panose="02010609060101010101" pitchFamily="49" charset="-122"/>
                <a:ea typeface="楷体" panose="02010609060101010101" pitchFamily="49" charset="-122"/>
              </a:rPr>
              <a:t>）可以通过</a:t>
            </a:r>
            <a:r>
              <a:rPr lang="en-US" altLang="zh-CN" sz="2400" dirty="0" smtClean="0">
                <a:latin typeface="楷体" panose="02010609060101010101" pitchFamily="49" charset="-122"/>
                <a:ea typeface="楷体" panose="02010609060101010101" pitchFamily="49" charset="-122"/>
              </a:rPr>
              <a:t>import</a:t>
            </a:r>
            <a:r>
              <a:rPr lang="zh-CN" altLang="en-US" sz="2400" dirty="0" smtClean="0">
                <a:latin typeface="楷体" panose="02010609060101010101" pitchFamily="49" charset="-122"/>
                <a:ea typeface="楷体" panose="02010609060101010101" pitchFamily="49" charset="-122"/>
              </a:rPr>
              <a:t>语句，导入包及包中的类，</a:t>
            </a:r>
            <a:r>
              <a:rPr lang="en-US" altLang="zh-CN" sz="2400" dirty="0" smtClean="0">
                <a:latin typeface="楷体" panose="02010609060101010101" pitchFamily="49" charset="-122"/>
                <a:ea typeface="楷体" panose="02010609060101010101" pitchFamily="49" charset="-122"/>
              </a:rPr>
              <a:t>import</a:t>
            </a:r>
            <a:r>
              <a:rPr lang="zh-CN" altLang="en-US" sz="2400" dirty="0" smtClean="0">
                <a:latin typeface="楷体" panose="02010609060101010101" pitchFamily="49" charset="-122"/>
                <a:ea typeface="楷体" panose="02010609060101010101" pitchFamily="49" charset="-122"/>
              </a:rPr>
              <a:t>语句在</a:t>
            </a:r>
            <a:r>
              <a:rPr lang="en-US" altLang="zh-CN" sz="2400" dirty="0" smtClean="0">
                <a:latin typeface="楷体" panose="02010609060101010101" pitchFamily="49" charset="-122"/>
                <a:ea typeface="楷体" panose="02010609060101010101" pitchFamily="49" charset="-122"/>
              </a:rPr>
              <a:t>package</a:t>
            </a:r>
            <a:r>
              <a:rPr lang="zh-CN" altLang="en-US" sz="2400" dirty="0" smtClean="0">
                <a:latin typeface="楷体" panose="02010609060101010101" pitchFamily="49" charset="-122"/>
                <a:ea typeface="楷体" panose="02010609060101010101" pitchFamily="49" charset="-122"/>
              </a:rPr>
              <a:t>语句和类声明的中间；（</a:t>
            </a:r>
            <a:r>
              <a:rPr lang="en-US" altLang="zh-CN" sz="2400" dirty="0" smtClean="0">
                <a:latin typeface="楷体" panose="02010609060101010101" pitchFamily="49" charset="-122"/>
                <a:ea typeface="楷体" panose="02010609060101010101" pitchFamily="49" charset="-122"/>
              </a:rPr>
              <a:t>3</a:t>
            </a:r>
            <a:r>
              <a:rPr lang="zh-CN" altLang="en-US" sz="2400" dirty="0" smtClean="0">
                <a:latin typeface="楷体" panose="02010609060101010101" pitchFamily="49" charset="-122"/>
                <a:ea typeface="楷体" panose="02010609060101010101" pitchFamily="49" charset="-122"/>
              </a:rPr>
              <a:t>）包的编译和运行；</a:t>
            </a:r>
            <a:endParaRPr lang="en-US" altLang="zh-CN" sz="2400" dirty="0" smtClean="0">
              <a:latin typeface="楷体" panose="02010609060101010101" pitchFamily="49" charset="-122"/>
              <a:ea typeface="楷体" panose="02010609060101010101" pitchFamily="49" charset="-122"/>
            </a:endParaRPr>
          </a:p>
          <a:p>
            <a:pPr marL="342900" lvl="1"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2</a:t>
            </a:r>
            <a:r>
              <a:rPr lang="zh-CN" altLang="en-US" sz="2800" dirty="0" smtClean="0">
                <a:latin typeface="楷体" panose="02010609060101010101" pitchFamily="49" charset="-122"/>
                <a:ea typeface="楷体" panose="02010609060101010101" pitchFamily="49" charset="-122"/>
              </a:rPr>
              <a:t>、访问权限</a:t>
            </a:r>
            <a:endParaRPr lang="en-US" altLang="zh-CN" sz="2800" dirty="0" smtClean="0">
              <a:latin typeface="楷体" panose="02010609060101010101" pitchFamily="49" charset="-122"/>
              <a:ea typeface="楷体" panose="02010609060101010101" pitchFamily="49" charset="-122"/>
            </a:endParaRPr>
          </a:p>
          <a:p>
            <a:pPr lvl="1">
              <a:spcAft>
                <a:spcPts val="600"/>
              </a:spcAft>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）修饰成员变量和方法有</a:t>
            </a:r>
            <a:r>
              <a:rPr lang="en-US" altLang="zh-CN" sz="2400" dirty="0" smtClean="0">
                <a:latin typeface="楷体" panose="02010609060101010101" pitchFamily="49" charset="-122"/>
                <a:ea typeface="楷体" panose="02010609060101010101" pitchFamily="49" charset="-122"/>
              </a:rPr>
              <a:t>public/protect/private</a:t>
            </a:r>
            <a:r>
              <a:rPr lang="zh-CN" altLang="en-US" sz="2400" dirty="0" smtClean="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a:t>
            </a: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public</a:t>
            </a:r>
            <a:r>
              <a:rPr lang="zh-CN" altLang="en-US" sz="2400" dirty="0" smtClean="0">
                <a:latin typeface="楷体" panose="02010609060101010101" pitchFamily="49" charset="-122"/>
                <a:ea typeface="楷体" panose="02010609060101010101" pitchFamily="49" charset="-122"/>
              </a:rPr>
              <a:t>类和友好类（</a:t>
            </a:r>
            <a:r>
              <a:rPr lang="en-US" altLang="zh-CN" sz="2400" dirty="0" smtClean="0">
                <a:latin typeface="楷体" panose="02010609060101010101" pitchFamily="49" charset="-122"/>
                <a:ea typeface="楷体" panose="02010609060101010101" pitchFamily="49" charset="-122"/>
              </a:rPr>
              <a:t>3</a:t>
            </a:r>
            <a:r>
              <a:rPr lang="zh-CN" altLang="en-US" sz="2400" dirty="0" smtClean="0">
                <a:latin typeface="楷体" panose="02010609060101010101" pitchFamily="49" charset="-122"/>
                <a:ea typeface="楷体" panose="02010609060101010101" pitchFamily="49" charset="-122"/>
              </a:rPr>
              <a:t>）访问权限级别</a:t>
            </a:r>
            <a:endParaRPr lang="en-US" altLang="zh-CN" sz="2400" dirty="0">
              <a:latin typeface="楷体" panose="02010609060101010101" pitchFamily="49" charset="-122"/>
              <a:ea typeface="楷体" panose="02010609060101010101" pitchFamily="49" charset="-122"/>
            </a:endParaRPr>
          </a:p>
          <a:p>
            <a:pPr marL="342900" lvl="1" indent="-342900">
              <a:spcBef>
                <a:spcPts val="600"/>
              </a:spcBef>
              <a:buFont typeface="Wingdings" panose="05000000000000000000" pitchFamily="2" charset="2"/>
              <a:buChar char="Ø"/>
            </a:pPr>
            <a:r>
              <a:rPr lang="en-US" altLang="zh-CN" sz="2800" dirty="0">
                <a:latin typeface="楷体" panose="02010609060101010101" pitchFamily="49" charset="-122"/>
                <a:ea typeface="楷体" panose="02010609060101010101" pitchFamily="49" charset="-122"/>
              </a:rPr>
              <a:t>3</a:t>
            </a:r>
            <a:r>
              <a:rPr lang="zh-CN" altLang="en-US" sz="2800" dirty="0" smtClean="0">
                <a:latin typeface="楷体" panose="02010609060101010101" pitchFamily="49" charset="-122"/>
                <a:ea typeface="楷体" panose="02010609060101010101" pitchFamily="49" charset="-122"/>
              </a:rPr>
              <a:t>、基本类型的类包装</a:t>
            </a:r>
            <a:endParaRPr lang="en-US" altLang="zh-CN" sz="2400" dirty="0">
              <a:latin typeface="楷体" panose="02010609060101010101" pitchFamily="49" charset="-122"/>
              <a:ea typeface="楷体" panose="02010609060101010101" pitchFamily="49" charset="-122"/>
            </a:endParaRPr>
          </a:p>
          <a:p>
            <a:pPr lvl="1"/>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）可以通过基本类型的封装类来定义对象，并调用相关方法</a:t>
            </a:r>
            <a:endParaRPr lang="en-US" altLang="zh-CN" sz="24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3466900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a:t>
            </a:r>
            <a:r>
              <a:rPr lang="zh-CN" altLang="en-US" dirty="0" smtClean="0"/>
              <a:t>包</a:t>
            </a:r>
            <a:endParaRPr lang="zh-CN" altLang="en-US" dirty="0"/>
          </a:p>
        </p:txBody>
      </p:sp>
      <p:sp>
        <p:nvSpPr>
          <p:cNvPr id="2" name="矩形 1"/>
          <p:cNvSpPr/>
          <p:nvPr/>
        </p:nvSpPr>
        <p:spPr>
          <a:xfrm>
            <a:off x="318162" y="1497633"/>
            <a:ext cx="8288807" cy="1643527"/>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lnSpc>
                <a:spcPct val="120000"/>
              </a:lnSpc>
            </a:pPr>
            <a:r>
              <a:rPr lang="zh-CN" altLang="en-US" sz="2800" b="1" dirty="0" smtClean="0">
                <a:latin typeface="楷体" panose="02010609060101010101" pitchFamily="49" charset="-122"/>
                <a:ea typeface="楷体" panose="02010609060101010101" pitchFamily="49" charset="-122"/>
              </a:rPr>
              <a:t>包</a:t>
            </a:r>
            <a:r>
              <a:rPr lang="zh-CN" altLang="en-US" sz="2800" dirty="0" smtClean="0">
                <a:latin typeface="楷体" panose="02010609060101010101" pitchFamily="49" charset="-122"/>
                <a:ea typeface="楷体" panose="02010609060101010101" pitchFamily="49" charset="-122"/>
              </a:rPr>
              <a:t>是</a:t>
            </a:r>
            <a:r>
              <a:rPr lang="en-US" altLang="zh-CN" sz="2800" dirty="0" smtClean="0">
                <a:latin typeface="楷体" panose="02010609060101010101" pitchFamily="49" charset="-122"/>
                <a:ea typeface="楷体" panose="02010609060101010101" pitchFamily="49" charset="-122"/>
              </a:rPr>
              <a:t>Java</a:t>
            </a:r>
            <a:r>
              <a:rPr lang="zh-CN" altLang="en-US" sz="2800" dirty="0" smtClean="0">
                <a:latin typeface="楷体" panose="02010609060101010101" pitchFamily="49" charset="-122"/>
                <a:ea typeface="楷体" panose="02010609060101010101" pitchFamily="49" charset="-122"/>
              </a:rPr>
              <a:t>语言中有效的管理类的一个机制，提供了类的多层命名空间，用于解决类的命名冲突、类文件管理等问题。</a:t>
            </a:r>
            <a:endParaRPr lang="en-US" altLang="zh-CN" sz="2800" dirty="0" smtClean="0">
              <a:latin typeface="楷体" panose="02010609060101010101" pitchFamily="49" charset="-122"/>
              <a:ea typeface="楷体" panose="02010609060101010101" pitchFamily="49" charset="-122"/>
            </a:endParaRPr>
          </a:p>
        </p:txBody>
      </p:sp>
      <p:sp>
        <p:nvSpPr>
          <p:cNvPr id="3" name="矩形 2"/>
          <p:cNvSpPr/>
          <p:nvPr/>
        </p:nvSpPr>
        <p:spPr>
          <a:xfrm>
            <a:off x="419597" y="3212912"/>
            <a:ext cx="8354013" cy="523220"/>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1</a:t>
            </a:r>
            <a:r>
              <a:rPr lang="zh-CN" altLang="en-US" sz="2800" dirty="0" smtClean="0">
                <a:latin typeface="楷体" panose="02010609060101010101" pitchFamily="49" charset="-122"/>
                <a:ea typeface="楷体" panose="02010609060101010101" pitchFamily="49" charset="-122"/>
              </a:rPr>
              <a:t>、包语句</a:t>
            </a:r>
            <a:endParaRPr lang="en-US" altLang="zh-CN" sz="2800" dirty="0">
              <a:latin typeface="楷体" panose="02010609060101010101" pitchFamily="49" charset="-122"/>
              <a:ea typeface="楷体" panose="02010609060101010101" pitchFamily="49" charset="-122"/>
            </a:endParaRPr>
          </a:p>
        </p:txBody>
      </p:sp>
      <p:sp>
        <p:nvSpPr>
          <p:cNvPr id="7" name="矩形 6"/>
          <p:cNvSpPr/>
          <p:nvPr/>
        </p:nvSpPr>
        <p:spPr>
          <a:xfrm>
            <a:off x="1347332" y="4535570"/>
            <a:ext cx="3337509" cy="54072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ct val="120000"/>
              </a:lnSpc>
            </a:pPr>
            <a:r>
              <a:rPr lang="en-US" altLang="zh-CN" sz="2800" dirty="0">
                <a:solidFill>
                  <a:srgbClr val="FF6600"/>
                </a:solidFill>
                <a:latin typeface="楷体" panose="02010609060101010101" pitchFamily="49" charset="-122"/>
                <a:ea typeface="楷体" panose="02010609060101010101" pitchFamily="49" charset="-122"/>
              </a:rPr>
              <a:t>p</a:t>
            </a:r>
            <a:r>
              <a:rPr lang="en-US" altLang="zh-CN" sz="2800" dirty="0" smtClean="0">
                <a:solidFill>
                  <a:srgbClr val="FF6600"/>
                </a:solidFill>
                <a:latin typeface="楷体" panose="02010609060101010101" pitchFamily="49" charset="-122"/>
                <a:ea typeface="楷体" panose="02010609060101010101" pitchFamily="49" charset="-122"/>
              </a:rPr>
              <a:t>ackage </a:t>
            </a:r>
            <a:r>
              <a:rPr lang="zh-CN" altLang="en-US" sz="2800" dirty="0" smtClean="0">
                <a:solidFill>
                  <a:srgbClr val="FF6600"/>
                </a:solidFill>
                <a:latin typeface="楷体" panose="02010609060101010101" pitchFamily="49" charset="-122"/>
                <a:ea typeface="楷体" panose="02010609060101010101" pitchFamily="49" charset="-122"/>
              </a:rPr>
              <a:t>包名；</a:t>
            </a:r>
            <a:endParaRPr lang="en-US" altLang="zh-CN" sz="2800" dirty="0" smtClean="0">
              <a:solidFill>
                <a:srgbClr val="FF6600"/>
              </a:solidFill>
              <a:latin typeface="楷体" panose="02010609060101010101" pitchFamily="49" charset="-122"/>
              <a:ea typeface="楷体" panose="02010609060101010101" pitchFamily="49" charset="-122"/>
            </a:endParaRPr>
          </a:p>
        </p:txBody>
      </p:sp>
      <p:sp>
        <p:nvSpPr>
          <p:cNvPr id="8" name="矩形 7"/>
          <p:cNvSpPr/>
          <p:nvPr/>
        </p:nvSpPr>
        <p:spPr>
          <a:xfrm>
            <a:off x="318162" y="3908332"/>
            <a:ext cx="8288807" cy="54072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lnSpc>
                <a:spcPct val="120000"/>
              </a:lnSpc>
            </a:pPr>
            <a:r>
              <a:rPr lang="zh-CN" altLang="en-US" sz="2800" dirty="0" smtClean="0">
                <a:latin typeface="楷体" panose="02010609060101010101" pitchFamily="49" charset="-122"/>
                <a:ea typeface="楷体" panose="02010609060101010101" pitchFamily="49" charset="-122"/>
              </a:rPr>
              <a:t>通过关键字</a:t>
            </a:r>
            <a:r>
              <a:rPr lang="en-US" altLang="zh-CN" sz="2800" dirty="0" smtClean="0">
                <a:latin typeface="楷体" panose="02010609060101010101" pitchFamily="49" charset="-122"/>
                <a:ea typeface="楷体" panose="02010609060101010101" pitchFamily="49" charset="-122"/>
              </a:rPr>
              <a:t>package</a:t>
            </a:r>
            <a:r>
              <a:rPr lang="zh-CN" altLang="en-US" sz="2800" dirty="0" smtClean="0">
                <a:latin typeface="楷体" panose="02010609060101010101" pitchFamily="49" charset="-122"/>
                <a:ea typeface="楷体" panose="02010609060101010101" pitchFamily="49" charset="-122"/>
              </a:rPr>
              <a:t>声明包：</a:t>
            </a:r>
            <a:endParaRPr lang="en-US" altLang="zh-CN" sz="28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6549294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a:t>
            </a:r>
            <a:r>
              <a:rPr lang="zh-CN" altLang="en-US" dirty="0" smtClean="0"/>
              <a:t>包</a:t>
            </a:r>
            <a:endParaRPr lang="zh-CN" altLang="en-US" dirty="0"/>
          </a:p>
        </p:txBody>
      </p:sp>
      <p:sp>
        <p:nvSpPr>
          <p:cNvPr id="3" name="矩形 2"/>
          <p:cNvSpPr/>
          <p:nvPr/>
        </p:nvSpPr>
        <p:spPr>
          <a:xfrm>
            <a:off x="419596" y="1441742"/>
            <a:ext cx="8354013" cy="523220"/>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1</a:t>
            </a:r>
            <a:r>
              <a:rPr lang="zh-CN" altLang="en-US" sz="2800" dirty="0" smtClean="0">
                <a:latin typeface="楷体" panose="02010609060101010101" pitchFamily="49" charset="-122"/>
                <a:ea typeface="楷体" panose="02010609060101010101" pitchFamily="49" charset="-122"/>
              </a:rPr>
              <a:t>、包语句</a:t>
            </a:r>
            <a:endParaRPr lang="en-US" altLang="zh-CN" sz="2800" dirty="0">
              <a:latin typeface="楷体" panose="02010609060101010101" pitchFamily="49" charset="-122"/>
              <a:ea typeface="楷体" panose="02010609060101010101" pitchFamily="49" charset="-122"/>
            </a:endParaRPr>
          </a:p>
        </p:txBody>
      </p:sp>
      <p:sp>
        <p:nvSpPr>
          <p:cNvPr id="9" name="矩形 8"/>
          <p:cNvSpPr/>
          <p:nvPr/>
        </p:nvSpPr>
        <p:spPr>
          <a:xfrm>
            <a:off x="419596" y="2728889"/>
            <a:ext cx="8288807" cy="3637919"/>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lnSpc>
                <a:spcPct val="120000"/>
              </a:lnSpc>
              <a:buFont typeface="Wingdings" panose="05000000000000000000" pitchFamily="2" charset="2"/>
              <a:buChar char="Ø"/>
            </a:pPr>
            <a:r>
              <a:rPr lang="zh-CN" altLang="en-US" sz="2400" dirty="0" smtClean="0">
                <a:solidFill>
                  <a:srgbClr val="FF6600"/>
                </a:solidFill>
                <a:latin typeface="楷体" panose="02010609060101010101" pitchFamily="49" charset="-122"/>
                <a:ea typeface="楷体" panose="02010609060101010101" pitchFamily="49" charset="-122"/>
              </a:rPr>
              <a:t>在</a:t>
            </a:r>
            <a:r>
              <a:rPr lang="en-US" altLang="zh-CN" sz="2400" dirty="0" smtClean="0">
                <a:solidFill>
                  <a:srgbClr val="FF6600"/>
                </a:solidFill>
                <a:latin typeface="楷体" panose="02010609060101010101" pitchFamily="49" charset="-122"/>
                <a:ea typeface="楷体" panose="02010609060101010101" pitchFamily="49" charset="-122"/>
              </a:rPr>
              <a:t>package</a:t>
            </a:r>
            <a:r>
              <a:rPr lang="zh-CN" altLang="en-US" sz="2400" dirty="0">
                <a:solidFill>
                  <a:srgbClr val="FF6600"/>
                </a:solidFill>
                <a:latin typeface="楷体" panose="02010609060101010101" pitchFamily="49" charset="-122"/>
                <a:ea typeface="楷体" panose="02010609060101010101" pitchFamily="49" charset="-122"/>
              </a:rPr>
              <a:t>语句要作为源文件的第一条语句，并且一个包</a:t>
            </a:r>
            <a:r>
              <a:rPr lang="zh-CN" altLang="en-US" sz="2400" dirty="0" smtClean="0">
                <a:solidFill>
                  <a:srgbClr val="FF6600"/>
                </a:solidFill>
                <a:latin typeface="楷体" panose="02010609060101010101" pitchFamily="49" charset="-122"/>
                <a:ea typeface="楷体" panose="02010609060101010101" pitchFamily="49" charset="-122"/>
              </a:rPr>
              <a:t>中至多</a:t>
            </a:r>
            <a:r>
              <a:rPr lang="zh-CN" altLang="en-US" sz="2400" dirty="0">
                <a:solidFill>
                  <a:srgbClr val="FF6600"/>
                </a:solidFill>
                <a:latin typeface="楷体" panose="02010609060101010101" pitchFamily="49" charset="-122"/>
                <a:ea typeface="楷体" panose="02010609060101010101" pitchFamily="49" charset="-122"/>
              </a:rPr>
              <a:t>写一条包</a:t>
            </a:r>
            <a:r>
              <a:rPr lang="zh-CN" altLang="en-US" sz="2400" dirty="0" smtClean="0">
                <a:solidFill>
                  <a:srgbClr val="FF6600"/>
                </a:solidFill>
                <a:latin typeface="楷体" panose="02010609060101010101" pitchFamily="49" charset="-122"/>
                <a:ea typeface="楷体" panose="02010609060101010101" pitchFamily="49" charset="-122"/>
              </a:rPr>
              <a:t>语句；</a:t>
            </a:r>
            <a:endParaRPr lang="en-US" altLang="zh-CN" sz="2400" dirty="0" smtClean="0">
              <a:solidFill>
                <a:srgbClr val="FF6600"/>
              </a:solidFill>
              <a:latin typeface="楷体" panose="02010609060101010101" pitchFamily="49" charset="-122"/>
              <a:ea typeface="楷体" panose="02010609060101010101" pitchFamily="49" charset="-122"/>
            </a:endParaRPr>
          </a:p>
          <a:p>
            <a:pPr marL="457200" indent="-457200">
              <a:lnSpc>
                <a:spcPct val="120000"/>
              </a:lnSpc>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rPr>
              <a:t>如果源程序中省略了</a:t>
            </a:r>
            <a:r>
              <a:rPr lang="en-US" altLang="zh-CN" sz="2400" dirty="0">
                <a:latin typeface="楷体" panose="02010609060101010101" pitchFamily="49" charset="-122"/>
                <a:ea typeface="楷体" panose="02010609060101010101" pitchFamily="49" charset="-122"/>
              </a:rPr>
              <a:t>package</a:t>
            </a:r>
            <a:r>
              <a:rPr lang="zh-CN" altLang="en-US" sz="2400" dirty="0">
                <a:latin typeface="楷体" panose="02010609060101010101" pitchFamily="49" charset="-122"/>
                <a:ea typeface="楷体" panose="02010609060101010101" pitchFamily="49" charset="-122"/>
              </a:rPr>
              <a:t>语句，源文件中所定义命名的类被隐含地认为是无名包的一部分，只要这些类的字节码被存放在相同的目录中，那么它们就属于同一个包，但没有包</a:t>
            </a:r>
            <a:r>
              <a:rPr lang="zh-CN" altLang="en-US" sz="2400" dirty="0" smtClean="0">
                <a:latin typeface="楷体" panose="02010609060101010101" pitchFamily="49" charset="-122"/>
                <a:ea typeface="楷体" panose="02010609060101010101" pitchFamily="49" charset="-122"/>
              </a:rPr>
              <a:t>名；</a:t>
            </a:r>
            <a:endParaRPr lang="en-US" altLang="zh-CN" sz="2400" dirty="0" smtClean="0">
              <a:latin typeface="楷体" panose="02010609060101010101" pitchFamily="49" charset="-122"/>
              <a:ea typeface="楷体" panose="02010609060101010101" pitchFamily="49" charset="-122"/>
            </a:endParaRPr>
          </a:p>
          <a:p>
            <a:pPr marL="457200" indent="-457200">
              <a:lnSpc>
                <a:spcPct val="120000"/>
              </a:lnSpc>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rPr>
              <a:t>包名可以是一个合法的标识符，也可以是若干个标识符加“</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分割而</a:t>
            </a:r>
            <a:r>
              <a:rPr lang="zh-CN" altLang="en-US" sz="2400" dirty="0" smtClean="0">
                <a:latin typeface="楷体" panose="02010609060101010101" pitchFamily="49" charset="-122"/>
                <a:ea typeface="楷体" panose="02010609060101010101" pitchFamily="49" charset="-122"/>
              </a:rPr>
              <a:t>成。</a:t>
            </a:r>
            <a:endParaRPr lang="zh-CN" altLang="en-US" sz="2400" dirty="0">
              <a:latin typeface="楷体" panose="02010609060101010101" pitchFamily="49" charset="-122"/>
              <a:ea typeface="楷体" panose="02010609060101010101" pitchFamily="49" charset="-122"/>
            </a:endParaRPr>
          </a:p>
        </p:txBody>
      </p:sp>
      <p:sp>
        <p:nvSpPr>
          <p:cNvPr id="8" name="矩形 7"/>
          <p:cNvSpPr/>
          <p:nvPr/>
        </p:nvSpPr>
        <p:spPr>
          <a:xfrm>
            <a:off x="513955" y="2070160"/>
            <a:ext cx="3337509" cy="54072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ct val="120000"/>
              </a:lnSpc>
            </a:pPr>
            <a:r>
              <a:rPr lang="en-US" altLang="zh-CN" sz="2800" dirty="0">
                <a:solidFill>
                  <a:srgbClr val="FF6600"/>
                </a:solidFill>
                <a:latin typeface="楷体" panose="02010609060101010101" pitchFamily="49" charset="-122"/>
                <a:ea typeface="楷体" panose="02010609060101010101" pitchFamily="49" charset="-122"/>
              </a:rPr>
              <a:t>p</a:t>
            </a:r>
            <a:r>
              <a:rPr lang="en-US" altLang="zh-CN" sz="2800" dirty="0" smtClean="0">
                <a:solidFill>
                  <a:srgbClr val="FF6600"/>
                </a:solidFill>
                <a:latin typeface="楷体" panose="02010609060101010101" pitchFamily="49" charset="-122"/>
                <a:ea typeface="楷体" panose="02010609060101010101" pitchFamily="49" charset="-122"/>
              </a:rPr>
              <a:t>ackage </a:t>
            </a:r>
            <a:r>
              <a:rPr lang="zh-CN" altLang="en-US" sz="2800" dirty="0" smtClean="0">
                <a:solidFill>
                  <a:srgbClr val="FF6600"/>
                </a:solidFill>
                <a:latin typeface="楷体" panose="02010609060101010101" pitchFamily="49" charset="-122"/>
                <a:ea typeface="楷体" panose="02010609060101010101" pitchFamily="49" charset="-122"/>
              </a:rPr>
              <a:t>包名；</a:t>
            </a:r>
            <a:endParaRPr lang="en-US" altLang="zh-CN" sz="2800" dirty="0" smtClean="0">
              <a:solidFill>
                <a:srgbClr val="FF6600"/>
              </a:solidFill>
              <a:latin typeface="楷体" panose="02010609060101010101" pitchFamily="49" charset="-122"/>
              <a:ea typeface="楷体" panose="02010609060101010101" pitchFamily="49" charset="-122"/>
            </a:endParaRPr>
          </a:p>
        </p:txBody>
      </p:sp>
      <p:sp>
        <p:nvSpPr>
          <p:cNvPr id="10" name="矩形 9"/>
          <p:cNvSpPr/>
          <p:nvPr/>
        </p:nvSpPr>
        <p:spPr>
          <a:xfrm>
            <a:off x="4596602" y="1610226"/>
            <a:ext cx="3753103" cy="919867"/>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ct val="120000"/>
              </a:lnSpc>
            </a:pPr>
            <a:r>
              <a:rPr lang="en-US" altLang="zh-CN" sz="2400" dirty="0">
                <a:solidFill>
                  <a:srgbClr val="0000FF"/>
                </a:solidFill>
                <a:latin typeface="楷体" panose="02010609060101010101" pitchFamily="49" charset="-122"/>
                <a:ea typeface="楷体" panose="02010609060101010101" pitchFamily="49" charset="-122"/>
              </a:rPr>
              <a:t>p</a:t>
            </a:r>
            <a:r>
              <a:rPr lang="en-US" altLang="zh-CN" sz="2400" dirty="0" smtClean="0">
                <a:solidFill>
                  <a:srgbClr val="0000FF"/>
                </a:solidFill>
                <a:latin typeface="楷体" panose="02010609060101010101" pitchFamily="49" charset="-122"/>
                <a:ea typeface="楷体" panose="02010609060101010101" pitchFamily="49" charset="-122"/>
              </a:rPr>
              <a:t>ackage sunrise</a:t>
            </a:r>
          </a:p>
          <a:p>
            <a:pPr>
              <a:lnSpc>
                <a:spcPct val="120000"/>
              </a:lnSpc>
            </a:pPr>
            <a:r>
              <a:rPr lang="en-US" altLang="zh-CN" sz="2400" dirty="0" smtClean="0">
                <a:solidFill>
                  <a:srgbClr val="0000FF"/>
                </a:solidFill>
                <a:latin typeface="楷体" panose="02010609060101010101" pitchFamily="49" charset="-122"/>
                <a:ea typeface="楷体" panose="02010609060101010101" pitchFamily="49" charset="-122"/>
              </a:rPr>
              <a:t>Package sun.com.cn</a:t>
            </a:r>
          </a:p>
        </p:txBody>
      </p:sp>
    </p:spTree>
    <p:extLst>
      <p:ext uri="{BB962C8B-B14F-4D97-AF65-F5344CB8AC3E}">
        <p14:creationId xmlns:p14="http://schemas.microsoft.com/office/powerpoint/2010/main" xmlns="" val="421543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a:t>
            </a:r>
            <a:r>
              <a:rPr lang="zh-CN" altLang="en-US" dirty="0" smtClean="0"/>
              <a:t>包</a:t>
            </a:r>
            <a:endParaRPr lang="zh-CN" altLang="en-US" dirty="0"/>
          </a:p>
        </p:txBody>
      </p:sp>
      <p:sp>
        <p:nvSpPr>
          <p:cNvPr id="3" name="矩形 2"/>
          <p:cNvSpPr/>
          <p:nvPr/>
        </p:nvSpPr>
        <p:spPr>
          <a:xfrm>
            <a:off x="289377" y="1800555"/>
            <a:ext cx="8354013" cy="523220"/>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2</a:t>
            </a:r>
            <a:r>
              <a:rPr lang="zh-CN" altLang="en-US" sz="2800" dirty="0" smtClean="0">
                <a:latin typeface="楷体" panose="02010609060101010101" pitchFamily="49" charset="-122"/>
                <a:ea typeface="楷体" panose="02010609060101010101" pitchFamily="49" charset="-122"/>
              </a:rPr>
              <a:t>、有包名的类的存储目录</a:t>
            </a:r>
            <a:endParaRPr lang="en-US" altLang="zh-CN" sz="2800" dirty="0">
              <a:latin typeface="楷体" panose="02010609060101010101" pitchFamily="49" charset="-122"/>
              <a:ea typeface="楷体" panose="02010609060101010101" pitchFamily="49" charset="-122"/>
            </a:endParaRPr>
          </a:p>
        </p:txBody>
      </p:sp>
      <p:sp>
        <p:nvSpPr>
          <p:cNvPr id="7" name="矩形 6"/>
          <p:cNvSpPr/>
          <p:nvPr/>
        </p:nvSpPr>
        <p:spPr>
          <a:xfrm>
            <a:off x="546917" y="2647957"/>
            <a:ext cx="8223794" cy="3194721"/>
          </a:xfrm>
          <a:prstGeom prst="rect">
            <a:avLst/>
          </a:prstGeom>
        </p:spPr>
        <p:txBody>
          <a:bodyPr wrap="square">
            <a:spAutoFit/>
          </a:bodyPr>
          <a:lstStyle/>
          <a:p>
            <a:pPr>
              <a:lnSpc>
                <a:spcPct val="120000"/>
              </a:lnSpc>
            </a:pPr>
            <a:r>
              <a:rPr lang="zh-CN" altLang="zh-CN" sz="2800" dirty="0">
                <a:latin typeface="楷体" panose="02010609060101010101" pitchFamily="49" charset="-122"/>
                <a:ea typeface="楷体" panose="02010609060101010101" pitchFamily="49" charset="-122"/>
              </a:rPr>
              <a:t>假设程序如下使用了包语句：</a:t>
            </a:r>
          </a:p>
          <a:p>
            <a:pPr>
              <a:lnSpc>
                <a:spcPct val="120000"/>
              </a:lnSpc>
            </a:pPr>
            <a:r>
              <a:rPr lang="en-US" altLang="zh-CN" sz="2800" b="1" dirty="0" smtClean="0">
                <a:solidFill>
                  <a:srgbClr val="C00000"/>
                </a:solidFill>
                <a:latin typeface="楷体" panose="02010609060101010101" pitchFamily="49" charset="-122"/>
                <a:ea typeface="楷体" panose="02010609060101010101" pitchFamily="49" charset="-122"/>
              </a:rPr>
              <a:t>       	</a:t>
            </a:r>
            <a:r>
              <a:rPr lang="en-US" altLang="zh-CN" sz="2800" dirty="0" smtClean="0">
                <a:solidFill>
                  <a:srgbClr val="0000FF"/>
                </a:solidFill>
                <a:latin typeface="楷体" panose="02010609060101010101" pitchFamily="49" charset="-122"/>
                <a:ea typeface="楷体" panose="02010609060101010101" pitchFamily="49" charset="-122"/>
              </a:rPr>
              <a:t>package </a:t>
            </a:r>
            <a:r>
              <a:rPr lang="en-US" altLang="zh-CN" sz="2800" dirty="0" err="1">
                <a:solidFill>
                  <a:srgbClr val="0000FF"/>
                </a:solidFill>
                <a:latin typeface="楷体" panose="02010609060101010101" pitchFamily="49" charset="-122"/>
                <a:ea typeface="楷体" panose="02010609060101010101" pitchFamily="49" charset="-122"/>
              </a:rPr>
              <a:t>tom.jiafei</a:t>
            </a:r>
            <a:r>
              <a:rPr lang="en-US" altLang="zh-CN" sz="2800" dirty="0">
                <a:solidFill>
                  <a:srgbClr val="0000FF"/>
                </a:solidFill>
                <a:latin typeface="楷体" panose="02010609060101010101" pitchFamily="49" charset="-122"/>
                <a:ea typeface="楷体" panose="02010609060101010101" pitchFamily="49" charset="-122"/>
              </a:rPr>
              <a:t>;</a:t>
            </a:r>
            <a:endParaRPr lang="zh-CN" altLang="zh-CN" sz="2800" dirty="0">
              <a:solidFill>
                <a:srgbClr val="0000FF"/>
              </a:solidFill>
              <a:latin typeface="楷体" panose="02010609060101010101" pitchFamily="49" charset="-122"/>
              <a:ea typeface="楷体" panose="02010609060101010101" pitchFamily="49" charset="-122"/>
            </a:endParaRPr>
          </a:p>
          <a:p>
            <a:pPr>
              <a:lnSpc>
                <a:spcPct val="120000"/>
              </a:lnSpc>
            </a:pPr>
            <a:r>
              <a:rPr lang="zh-CN" altLang="en-US" sz="2800" dirty="0" smtClean="0">
                <a:latin typeface="楷体" panose="02010609060101010101" pitchFamily="49" charset="-122"/>
                <a:ea typeface="楷体" panose="02010609060101010101" pitchFamily="49" charset="-122"/>
              </a:rPr>
              <a:t>则存储文件的目录必须包括如下结构：</a:t>
            </a:r>
            <a:endParaRPr lang="en-US" altLang="zh-CN" sz="2800" dirty="0" smtClean="0">
              <a:latin typeface="楷体" panose="02010609060101010101" pitchFamily="49" charset="-122"/>
              <a:ea typeface="楷体" panose="02010609060101010101" pitchFamily="49" charset="-122"/>
            </a:endParaRPr>
          </a:p>
          <a:p>
            <a:pPr>
              <a:lnSpc>
                <a:spcPct val="120000"/>
              </a:lnSpc>
            </a:pPr>
            <a:r>
              <a:rPr lang="en-US" altLang="zh-CN" sz="2800" dirty="0" smtClean="0">
                <a:solidFill>
                  <a:srgbClr val="0000FF"/>
                </a:solidFill>
                <a:latin typeface="楷体" panose="02010609060101010101" pitchFamily="49" charset="-122"/>
                <a:ea typeface="楷体" panose="02010609060101010101" pitchFamily="49" charset="-122"/>
              </a:rPr>
              <a:t>		   </a:t>
            </a:r>
            <a:r>
              <a:rPr lang="zh-CN" altLang="zh-CN" sz="2800" dirty="0" smtClean="0">
                <a:solidFill>
                  <a:srgbClr val="0000FF"/>
                </a:solidFill>
                <a:latin typeface="楷体" panose="02010609060101010101" pitchFamily="49" charset="-122"/>
                <a:ea typeface="楷体" panose="02010609060101010101" pitchFamily="49" charset="-122"/>
              </a:rPr>
              <a:t>…</a:t>
            </a:r>
            <a:r>
              <a:rPr lang="en-US" altLang="zh-CN" sz="2800" dirty="0">
                <a:solidFill>
                  <a:srgbClr val="0000FF"/>
                </a:solidFill>
                <a:latin typeface="楷体" panose="02010609060101010101" pitchFamily="49" charset="-122"/>
                <a:ea typeface="楷体" panose="02010609060101010101" pitchFamily="49" charset="-122"/>
              </a:rPr>
              <a:t>\</a:t>
            </a:r>
            <a:r>
              <a:rPr lang="en-US" altLang="zh-CN" sz="2800" dirty="0" smtClean="0">
                <a:solidFill>
                  <a:srgbClr val="0000FF"/>
                </a:solidFill>
                <a:latin typeface="楷体" panose="02010609060101010101" pitchFamily="49" charset="-122"/>
                <a:ea typeface="楷体" panose="02010609060101010101" pitchFamily="49" charset="-122"/>
              </a:rPr>
              <a:t>tom\</a:t>
            </a:r>
            <a:r>
              <a:rPr lang="en-US" altLang="zh-CN" sz="2800" dirty="0" err="1" smtClean="0">
                <a:solidFill>
                  <a:srgbClr val="0000FF"/>
                </a:solidFill>
                <a:latin typeface="楷体" panose="02010609060101010101" pitchFamily="49" charset="-122"/>
                <a:ea typeface="楷体" panose="02010609060101010101" pitchFamily="49" charset="-122"/>
              </a:rPr>
              <a:t>jiafei</a:t>
            </a:r>
            <a:endParaRPr lang="en-US" altLang="zh-CN" sz="2800" dirty="0" smtClean="0">
              <a:latin typeface="楷体" panose="02010609060101010101" pitchFamily="49" charset="-122"/>
              <a:ea typeface="楷体" panose="02010609060101010101" pitchFamily="49" charset="-122"/>
            </a:endParaRPr>
          </a:p>
          <a:p>
            <a:pPr>
              <a:lnSpc>
                <a:spcPct val="120000"/>
              </a:lnSpc>
            </a:pPr>
            <a:r>
              <a:rPr lang="zh-CN" altLang="zh-CN" sz="2800" dirty="0" smtClean="0">
                <a:solidFill>
                  <a:srgbClr val="FF0000"/>
                </a:solidFill>
                <a:latin typeface="楷体" panose="02010609060101010101" pitchFamily="49" charset="-122"/>
                <a:ea typeface="楷体" panose="02010609060101010101" pitchFamily="49" charset="-122"/>
              </a:rPr>
              <a:t>类</a:t>
            </a:r>
            <a:r>
              <a:rPr lang="zh-CN" altLang="zh-CN" sz="2800" dirty="0">
                <a:solidFill>
                  <a:srgbClr val="FF0000"/>
                </a:solidFill>
                <a:latin typeface="楷体" panose="02010609060101010101" pitchFamily="49" charset="-122"/>
                <a:ea typeface="楷体" panose="02010609060101010101" pitchFamily="49" charset="-122"/>
              </a:rPr>
              <a:t>的字节码文件需要保存</a:t>
            </a:r>
            <a:r>
              <a:rPr lang="zh-CN" altLang="zh-CN" sz="2800" dirty="0" smtClean="0">
                <a:latin typeface="楷体" panose="02010609060101010101" pitchFamily="49" charset="-122"/>
                <a:ea typeface="楷体" panose="02010609060101010101" pitchFamily="49" charset="-122"/>
              </a:rPr>
              <a:t>在</a:t>
            </a:r>
            <a:r>
              <a:rPr lang="zh-CN" altLang="en-US" sz="2800" dirty="0" smtClean="0">
                <a:latin typeface="楷体" panose="02010609060101010101" pitchFamily="49" charset="-122"/>
                <a:ea typeface="楷体" panose="02010609060101010101" pitchFamily="49" charset="-122"/>
              </a:rPr>
              <a:t>如下</a:t>
            </a:r>
            <a:r>
              <a:rPr lang="zh-CN" altLang="zh-CN" sz="2800" dirty="0" smtClean="0">
                <a:latin typeface="楷体" panose="02010609060101010101" pitchFamily="49" charset="-122"/>
                <a:ea typeface="楷体" panose="02010609060101010101" pitchFamily="49" charset="-122"/>
              </a:rPr>
              <a:t>的</a:t>
            </a:r>
            <a:r>
              <a:rPr lang="zh-CN" altLang="zh-CN" sz="2800" dirty="0">
                <a:latin typeface="楷体" panose="02010609060101010101" pitchFamily="49" charset="-122"/>
                <a:ea typeface="楷体" panose="02010609060101010101" pitchFamily="49" charset="-122"/>
              </a:rPr>
              <a:t>路径</a:t>
            </a:r>
            <a:r>
              <a:rPr lang="zh-CN" altLang="zh-CN" sz="2800" dirty="0" smtClean="0">
                <a:latin typeface="楷体" panose="02010609060101010101" pitchFamily="49" charset="-122"/>
                <a:ea typeface="楷体" panose="02010609060101010101" pitchFamily="49" charset="-122"/>
              </a:rPr>
              <a:t>中</a:t>
            </a:r>
            <a:r>
              <a:rPr lang="zh-CN" altLang="en-US" sz="2800" dirty="0" smtClean="0">
                <a:latin typeface="楷体" panose="02010609060101010101" pitchFamily="49" charset="-122"/>
                <a:ea typeface="楷体" panose="02010609060101010101" pitchFamily="49" charset="-122"/>
              </a:rPr>
              <a:t>：</a:t>
            </a:r>
            <a:endParaRPr lang="zh-CN" altLang="zh-CN" sz="2800" dirty="0">
              <a:latin typeface="楷体" panose="02010609060101010101" pitchFamily="49" charset="-122"/>
              <a:ea typeface="楷体" panose="02010609060101010101" pitchFamily="49" charset="-122"/>
            </a:endParaRPr>
          </a:p>
          <a:p>
            <a:pPr>
              <a:lnSpc>
                <a:spcPct val="120000"/>
              </a:lnSpc>
            </a:pPr>
            <a:r>
              <a:rPr lang="en-US" altLang="zh-CN" sz="2800" b="1" dirty="0" smtClean="0">
                <a:solidFill>
                  <a:srgbClr val="C00000"/>
                </a:solidFill>
                <a:latin typeface="楷体" panose="02010609060101010101" pitchFamily="49" charset="-122"/>
                <a:ea typeface="楷体" panose="02010609060101010101" pitchFamily="49" charset="-122"/>
              </a:rPr>
              <a:t>		   </a:t>
            </a:r>
            <a:r>
              <a:rPr lang="zh-CN" altLang="zh-CN" sz="2800" dirty="0" smtClean="0">
                <a:solidFill>
                  <a:srgbClr val="0000FF"/>
                </a:solidFill>
                <a:latin typeface="楷体" panose="02010609060101010101" pitchFamily="49" charset="-122"/>
                <a:ea typeface="楷体" panose="02010609060101010101" pitchFamily="49" charset="-122"/>
              </a:rPr>
              <a:t>…</a:t>
            </a:r>
            <a:r>
              <a:rPr lang="en-US" altLang="zh-CN" sz="2800" dirty="0">
                <a:solidFill>
                  <a:srgbClr val="0000FF"/>
                </a:solidFill>
                <a:latin typeface="楷体" panose="02010609060101010101" pitchFamily="49" charset="-122"/>
                <a:ea typeface="楷体" panose="02010609060101010101" pitchFamily="49" charset="-122"/>
              </a:rPr>
              <a:t>\</a:t>
            </a:r>
            <a:r>
              <a:rPr lang="en-US" altLang="zh-CN" sz="2800" dirty="0" smtClean="0">
                <a:solidFill>
                  <a:srgbClr val="0000FF"/>
                </a:solidFill>
                <a:latin typeface="楷体" panose="02010609060101010101" pitchFamily="49" charset="-122"/>
                <a:ea typeface="楷体" panose="02010609060101010101" pitchFamily="49" charset="-122"/>
              </a:rPr>
              <a:t>tom\</a:t>
            </a:r>
            <a:r>
              <a:rPr lang="en-US" altLang="zh-CN" sz="2800" dirty="0" err="1" smtClean="0">
                <a:solidFill>
                  <a:srgbClr val="0000FF"/>
                </a:solidFill>
                <a:latin typeface="楷体" panose="02010609060101010101" pitchFamily="49" charset="-122"/>
                <a:ea typeface="楷体" panose="02010609060101010101" pitchFamily="49" charset="-122"/>
              </a:rPr>
              <a:t>jiafei</a:t>
            </a:r>
            <a:endParaRPr lang="en-US" altLang="zh-CN" sz="2800" dirty="0" smtClean="0">
              <a:solidFill>
                <a:srgbClr val="0000FF"/>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19646643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a:t>
            </a:r>
            <a:r>
              <a:rPr lang="zh-CN" altLang="en-US" dirty="0" smtClean="0"/>
              <a:t>包</a:t>
            </a:r>
            <a:endParaRPr lang="zh-CN" altLang="en-US" dirty="0"/>
          </a:p>
        </p:txBody>
      </p:sp>
      <p:sp>
        <p:nvSpPr>
          <p:cNvPr id="3" name="矩形 2"/>
          <p:cNvSpPr/>
          <p:nvPr/>
        </p:nvSpPr>
        <p:spPr>
          <a:xfrm>
            <a:off x="289377" y="1533849"/>
            <a:ext cx="8354013" cy="523220"/>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3</a:t>
            </a:r>
            <a:r>
              <a:rPr lang="zh-CN" altLang="en-US" sz="2800" dirty="0" smtClean="0">
                <a:latin typeface="楷体" panose="02010609060101010101" pitchFamily="49" charset="-122"/>
                <a:ea typeface="楷体" panose="02010609060101010101" pitchFamily="49" charset="-122"/>
              </a:rPr>
              <a:t>、编译和运行有包名的类</a:t>
            </a:r>
            <a:endParaRPr lang="en-US" altLang="zh-CN" sz="2800" dirty="0">
              <a:latin typeface="楷体" panose="02010609060101010101" pitchFamily="49" charset="-122"/>
              <a:ea typeface="楷体" panose="02010609060101010101" pitchFamily="49" charset="-122"/>
            </a:endParaRPr>
          </a:p>
        </p:txBody>
      </p:sp>
      <p:sp>
        <p:nvSpPr>
          <p:cNvPr id="7" name="矩形 6"/>
          <p:cNvSpPr/>
          <p:nvPr/>
        </p:nvSpPr>
        <p:spPr>
          <a:xfrm>
            <a:off x="419596" y="2809878"/>
            <a:ext cx="8223794" cy="3194721"/>
          </a:xfrm>
          <a:prstGeom prst="rect">
            <a:avLst/>
          </a:prstGeom>
        </p:spPr>
        <p:txBody>
          <a:bodyPr wrap="square">
            <a:spAutoFit/>
          </a:bodyPr>
          <a:lstStyle/>
          <a:p>
            <a:pPr indent="457200">
              <a:lnSpc>
                <a:spcPct val="120000"/>
              </a:lnSpc>
            </a:pPr>
            <a:r>
              <a:rPr lang="zh-CN" altLang="en-US" sz="2800" dirty="0" smtClean="0">
                <a:solidFill>
                  <a:srgbClr val="000000"/>
                </a:solidFill>
                <a:latin typeface="楷体" panose="02010609060101010101" pitchFamily="49" charset="-122"/>
                <a:ea typeface="楷体" panose="02010609060101010101" pitchFamily="49" charset="-122"/>
              </a:rPr>
              <a:t>编写两个类的</a:t>
            </a:r>
            <a:r>
              <a:rPr lang="zh-CN" altLang="en-US" sz="2800" dirty="0">
                <a:solidFill>
                  <a:srgbClr val="000000"/>
                </a:solidFill>
                <a:latin typeface="楷体" panose="02010609060101010101" pitchFamily="49" charset="-122"/>
                <a:ea typeface="楷体" panose="02010609060101010101" pitchFamily="49" charset="-122"/>
              </a:rPr>
              <a:t>源</a:t>
            </a:r>
            <a:r>
              <a:rPr lang="zh-CN" altLang="en-US" sz="2800" dirty="0" smtClean="0">
                <a:solidFill>
                  <a:srgbClr val="000000"/>
                </a:solidFill>
                <a:latin typeface="楷体" panose="02010609060101010101" pitchFamily="49" charset="-122"/>
                <a:ea typeface="楷体" panose="02010609060101010101" pitchFamily="49" charset="-122"/>
              </a:rPr>
              <a:t>文件，一个是</a:t>
            </a:r>
            <a:r>
              <a:rPr lang="en-US" altLang="zh-CN" sz="2800" dirty="0" smtClean="0">
                <a:solidFill>
                  <a:srgbClr val="000000"/>
                </a:solidFill>
                <a:latin typeface="楷体" panose="02010609060101010101" pitchFamily="49" charset="-122"/>
                <a:ea typeface="楷体" panose="02010609060101010101" pitchFamily="49" charset="-122"/>
              </a:rPr>
              <a:t>Student.java</a:t>
            </a:r>
            <a:r>
              <a:rPr lang="zh-CN" altLang="en-US" sz="2800" dirty="0" smtClean="0">
                <a:solidFill>
                  <a:srgbClr val="000000"/>
                </a:solidFill>
                <a:latin typeface="楷体" panose="02010609060101010101" pitchFamily="49" charset="-122"/>
                <a:ea typeface="楷体" panose="02010609060101010101" pitchFamily="49" charset="-122"/>
              </a:rPr>
              <a:t>，一个是</a:t>
            </a:r>
            <a:r>
              <a:rPr lang="en-US" altLang="zh-CN" sz="2800" dirty="0" smtClean="0">
                <a:solidFill>
                  <a:srgbClr val="000000"/>
                </a:solidFill>
                <a:latin typeface="楷体" panose="02010609060101010101" pitchFamily="49" charset="-122"/>
                <a:ea typeface="楷体" panose="02010609060101010101" pitchFamily="49" charset="-122"/>
              </a:rPr>
              <a:t>Example5_11.java</a:t>
            </a:r>
            <a:r>
              <a:rPr lang="zh-CN" altLang="en-US" sz="2800" dirty="0" smtClean="0">
                <a:solidFill>
                  <a:srgbClr val="000000"/>
                </a:solidFill>
                <a:latin typeface="楷体" panose="02010609060101010101" pitchFamily="49" charset="-122"/>
                <a:ea typeface="楷体" panose="02010609060101010101" pitchFamily="49" charset="-122"/>
              </a:rPr>
              <a:t>，这两个文件都包括有包语句：</a:t>
            </a:r>
            <a:endParaRPr lang="en-US" altLang="zh-CN" sz="2800" dirty="0" smtClean="0">
              <a:solidFill>
                <a:srgbClr val="000000"/>
              </a:solidFill>
              <a:latin typeface="楷体" panose="02010609060101010101" pitchFamily="49" charset="-122"/>
              <a:ea typeface="楷体" panose="02010609060101010101" pitchFamily="49" charset="-122"/>
            </a:endParaRPr>
          </a:p>
          <a:p>
            <a:pPr indent="457200">
              <a:lnSpc>
                <a:spcPct val="120000"/>
              </a:lnSpc>
            </a:pPr>
            <a:r>
              <a:rPr lang="en-US" altLang="zh-CN" sz="2800" dirty="0">
                <a:solidFill>
                  <a:srgbClr val="000000"/>
                </a:solidFill>
                <a:latin typeface="楷体" panose="02010609060101010101" pitchFamily="49" charset="-122"/>
                <a:ea typeface="楷体" panose="02010609060101010101" pitchFamily="49" charset="-122"/>
              </a:rPr>
              <a:t>	</a:t>
            </a:r>
            <a:r>
              <a:rPr lang="en-US" altLang="zh-CN" sz="2800" dirty="0" smtClean="0">
                <a:solidFill>
                  <a:srgbClr val="000000"/>
                </a:solidFill>
                <a:latin typeface="楷体" panose="02010609060101010101" pitchFamily="49" charset="-122"/>
                <a:ea typeface="楷体" panose="02010609060101010101" pitchFamily="49" charset="-122"/>
              </a:rPr>
              <a:t>	 </a:t>
            </a:r>
            <a:r>
              <a:rPr lang="en-US" altLang="zh-CN" sz="2800" dirty="0" smtClean="0">
                <a:solidFill>
                  <a:srgbClr val="0000FF"/>
                </a:solidFill>
                <a:latin typeface="楷体" panose="02010609060101010101" pitchFamily="49" charset="-122"/>
                <a:ea typeface="楷体" panose="02010609060101010101" pitchFamily="49" charset="-122"/>
              </a:rPr>
              <a:t>package </a:t>
            </a:r>
            <a:r>
              <a:rPr lang="en-US" altLang="zh-CN" sz="2800" dirty="0" err="1">
                <a:solidFill>
                  <a:srgbClr val="0000FF"/>
                </a:solidFill>
                <a:latin typeface="楷体" panose="02010609060101010101" pitchFamily="49" charset="-122"/>
                <a:ea typeface="楷体" panose="02010609060101010101" pitchFamily="49" charset="-122"/>
              </a:rPr>
              <a:t>tom.jiafei</a:t>
            </a:r>
            <a:r>
              <a:rPr lang="en-US" altLang="zh-CN" sz="2800" dirty="0" smtClean="0">
                <a:solidFill>
                  <a:srgbClr val="0000FF"/>
                </a:solidFill>
                <a:latin typeface="楷体" panose="02010609060101010101" pitchFamily="49" charset="-122"/>
                <a:ea typeface="楷体" panose="02010609060101010101" pitchFamily="49" charset="-122"/>
              </a:rPr>
              <a:t>;</a:t>
            </a:r>
          </a:p>
          <a:p>
            <a:pPr indent="457200">
              <a:lnSpc>
                <a:spcPct val="120000"/>
              </a:lnSpc>
            </a:pPr>
            <a:r>
              <a:rPr lang="zh-CN" altLang="en-US" sz="2800" dirty="0" smtClean="0">
                <a:solidFill>
                  <a:srgbClr val="000000"/>
                </a:solidFill>
                <a:latin typeface="楷体" panose="02010609060101010101" pitchFamily="49" charset="-122"/>
                <a:ea typeface="楷体" panose="02010609060101010101" pitchFamily="49" charset="-122"/>
              </a:rPr>
              <a:t>源文件存储在：</a:t>
            </a:r>
            <a:endParaRPr lang="en-US" altLang="zh-CN" sz="2800" dirty="0" smtClean="0">
              <a:solidFill>
                <a:srgbClr val="000000"/>
              </a:solidFill>
              <a:latin typeface="楷体" panose="02010609060101010101" pitchFamily="49" charset="-122"/>
              <a:ea typeface="楷体" panose="02010609060101010101" pitchFamily="49" charset="-122"/>
            </a:endParaRPr>
          </a:p>
          <a:p>
            <a:pPr indent="457200">
              <a:lnSpc>
                <a:spcPct val="120000"/>
              </a:lnSpc>
            </a:pPr>
            <a:r>
              <a:rPr lang="en-US" altLang="zh-CN" sz="2800" dirty="0">
                <a:solidFill>
                  <a:srgbClr val="000000"/>
                </a:solidFill>
                <a:latin typeface="楷体" panose="02010609060101010101" pitchFamily="49" charset="-122"/>
                <a:ea typeface="楷体" panose="02010609060101010101" pitchFamily="49" charset="-122"/>
              </a:rPr>
              <a:t>		</a:t>
            </a:r>
            <a:r>
              <a:rPr lang="en-US" altLang="zh-CN" sz="2800" dirty="0" smtClean="0">
                <a:solidFill>
                  <a:srgbClr val="000000"/>
                </a:solidFill>
                <a:latin typeface="楷体" panose="02010609060101010101" pitchFamily="49" charset="-122"/>
                <a:ea typeface="楷体" panose="02010609060101010101" pitchFamily="49" charset="-122"/>
              </a:rPr>
              <a:t>    C:\tom\jiafei</a:t>
            </a:r>
            <a:endParaRPr lang="en-US" altLang="zh-CN" sz="2800" dirty="0">
              <a:solidFill>
                <a:srgbClr val="000000"/>
              </a:solidFill>
              <a:latin typeface="楷体" panose="02010609060101010101" pitchFamily="49" charset="-122"/>
              <a:ea typeface="楷体" panose="02010609060101010101" pitchFamily="49" charset="-122"/>
            </a:endParaRPr>
          </a:p>
        </p:txBody>
      </p:sp>
      <p:sp>
        <p:nvSpPr>
          <p:cNvPr id="5" name="矩形 4"/>
          <p:cNvSpPr/>
          <p:nvPr/>
        </p:nvSpPr>
        <p:spPr>
          <a:xfrm>
            <a:off x="419595" y="2145237"/>
            <a:ext cx="4481163" cy="609398"/>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lnSpc>
                <a:spcPct val="120000"/>
              </a:lnSpc>
              <a:buFont typeface="Wingdings" panose="05000000000000000000" pitchFamily="2" charset="2"/>
              <a:buChar char="l"/>
            </a:pPr>
            <a:r>
              <a:rPr lang="zh-CN" altLang="en-US" sz="2800" dirty="0" smtClean="0">
                <a:solidFill>
                  <a:srgbClr val="000000"/>
                </a:solidFill>
                <a:latin typeface="楷体" panose="02010609060101010101" pitchFamily="49" charset="-122"/>
                <a:ea typeface="楷体" panose="02010609060101010101" pitchFamily="49" charset="-122"/>
              </a:rPr>
              <a:t>（</a:t>
            </a:r>
            <a:r>
              <a:rPr lang="en-US" altLang="zh-CN" sz="2800" dirty="0" smtClean="0">
                <a:solidFill>
                  <a:srgbClr val="000000"/>
                </a:solidFill>
                <a:latin typeface="楷体" panose="02010609060101010101" pitchFamily="49" charset="-122"/>
                <a:ea typeface="楷体" panose="02010609060101010101" pitchFamily="49" charset="-122"/>
              </a:rPr>
              <a:t>1</a:t>
            </a:r>
            <a:r>
              <a:rPr lang="zh-CN" altLang="en-US" sz="2800" dirty="0" smtClean="0">
                <a:solidFill>
                  <a:srgbClr val="000000"/>
                </a:solidFill>
                <a:latin typeface="楷体" panose="02010609060101010101" pitchFamily="49" charset="-122"/>
                <a:ea typeface="楷体" panose="02010609060101010101" pitchFamily="49" charset="-122"/>
              </a:rPr>
              <a:t>）编译有包名的类</a:t>
            </a:r>
            <a:endParaRPr lang="en-US" altLang="zh-CN" sz="2800" dirty="0" smtClean="0">
              <a:solidFill>
                <a:srgbClr val="00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14678779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a:t>
            </a:r>
            <a:r>
              <a:rPr lang="zh-CN" altLang="en-US" dirty="0" smtClean="0"/>
              <a:t>包</a:t>
            </a:r>
            <a:endParaRPr lang="zh-CN" altLang="en-US" dirty="0"/>
          </a:p>
        </p:txBody>
      </p:sp>
      <p:sp>
        <p:nvSpPr>
          <p:cNvPr id="3" name="矩形 2"/>
          <p:cNvSpPr/>
          <p:nvPr/>
        </p:nvSpPr>
        <p:spPr>
          <a:xfrm>
            <a:off x="289377" y="1533849"/>
            <a:ext cx="8354013" cy="523220"/>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3</a:t>
            </a:r>
            <a:r>
              <a:rPr lang="zh-CN" altLang="en-US" sz="2800" dirty="0" smtClean="0">
                <a:latin typeface="楷体" panose="02010609060101010101" pitchFamily="49" charset="-122"/>
                <a:ea typeface="楷体" panose="02010609060101010101" pitchFamily="49" charset="-122"/>
              </a:rPr>
              <a:t>、编译和运行有包名的类</a:t>
            </a:r>
            <a:endParaRPr lang="en-US" altLang="zh-CN" sz="2800" dirty="0">
              <a:latin typeface="楷体" panose="02010609060101010101" pitchFamily="49" charset="-122"/>
              <a:ea typeface="楷体" panose="02010609060101010101" pitchFamily="49" charset="-122"/>
            </a:endParaRPr>
          </a:p>
        </p:txBody>
      </p:sp>
      <p:sp>
        <p:nvSpPr>
          <p:cNvPr id="7" name="矩形 6"/>
          <p:cNvSpPr/>
          <p:nvPr/>
        </p:nvSpPr>
        <p:spPr>
          <a:xfrm>
            <a:off x="419596" y="2778907"/>
            <a:ext cx="8223794" cy="609398"/>
          </a:xfrm>
          <a:prstGeom prst="rect">
            <a:avLst/>
          </a:prstGeom>
        </p:spPr>
        <p:txBody>
          <a:bodyPr wrap="square">
            <a:spAutoFit/>
          </a:bodyPr>
          <a:lstStyle/>
          <a:p>
            <a:pPr marL="457200" indent="-457200">
              <a:lnSpc>
                <a:spcPct val="120000"/>
              </a:lnSpc>
              <a:buFont typeface="Wingdings" panose="05000000000000000000" pitchFamily="2" charset="2"/>
              <a:buChar char="ü"/>
            </a:pPr>
            <a:r>
              <a:rPr lang="zh-CN" altLang="en-US" sz="2800" dirty="0" smtClean="0">
                <a:solidFill>
                  <a:srgbClr val="000000"/>
                </a:solidFill>
                <a:latin typeface="楷体" panose="02010609060101010101" pitchFamily="49" charset="-122"/>
                <a:ea typeface="楷体" panose="02010609060101010101" pitchFamily="49" charset="-122"/>
              </a:rPr>
              <a:t>可以</a:t>
            </a:r>
            <a:r>
              <a:rPr lang="en-US" altLang="zh-CN" sz="2800" dirty="0" smtClean="0">
                <a:solidFill>
                  <a:srgbClr val="000000"/>
                </a:solidFill>
                <a:latin typeface="楷体" panose="02010609060101010101" pitchFamily="49" charset="-122"/>
                <a:ea typeface="楷体" panose="02010609060101010101" pitchFamily="49" charset="-122"/>
              </a:rPr>
              <a:t>tom</a:t>
            </a:r>
            <a:r>
              <a:rPr lang="zh-CN" altLang="en-US" sz="2800" dirty="0" smtClean="0">
                <a:solidFill>
                  <a:srgbClr val="000000"/>
                </a:solidFill>
                <a:latin typeface="楷体" panose="02010609060101010101" pitchFamily="49" charset="-122"/>
                <a:ea typeface="楷体" panose="02010609060101010101" pitchFamily="49" charset="-122"/>
              </a:rPr>
              <a:t>所在的目录下，对文件进行编译：</a:t>
            </a:r>
            <a:endParaRPr lang="en-US" altLang="zh-CN" sz="2800" dirty="0">
              <a:solidFill>
                <a:srgbClr val="000000"/>
              </a:solidFill>
              <a:latin typeface="楷体" panose="02010609060101010101" pitchFamily="49" charset="-122"/>
              <a:ea typeface="楷体" panose="02010609060101010101" pitchFamily="49" charset="-122"/>
            </a:endParaRPr>
          </a:p>
        </p:txBody>
      </p:sp>
      <p:sp>
        <p:nvSpPr>
          <p:cNvPr id="5" name="矩形 4"/>
          <p:cNvSpPr/>
          <p:nvPr/>
        </p:nvSpPr>
        <p:spPr>
          <a:xfrm>
            <a:off x="419595" y="2145237"/>
            <a:ext cx="4481163" cy="609398"/>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lnSpc>
                <a:spcPct val="120000"/>
              </a:lnSpc>
              <a:buFont typeface="Wingdings" panose="05000000000000000000" pitchFamily="2" charset="2"/>
              <a:buChar char="l"/>
            </a:pPr>
            <a:r>
              <a:rPr lang="zh-CN" altLang="en-US" sz="2800" dirty="0" smtClean="0">
                <a:solidFill>
                  <a:srgbClr val="000000"/>
                </a:solidFill>
                <a:latin typeface="楷体" panose="02010609060101010101" pitchFamily="49" charset="-122"/>
                <a:ea typeface="楷体" panose="02010609060101010101" pitchFamily="49" charset="-122"/>
              </a:rPr>
              <a:t>（</a:t>
            </a:r>
            <a:r>
              <a:rPr lang="en-US" altLang="zh-CN" sz="2800" dirty="0" smtClean="0">
                <a:solidFill>
                  <a:srgbClr val="000000"/>
                </a:solidFill>
                <a:latin typeface="楷体" panose="02010609060101010101" pitchFamily="49" charset="-122"/>
                <a:ea typeface="楷体" panose="02010609060101010101" pitchFamily="49" charset="-122"/>
              </a:rPr>
              <a:t>1</a:t>
            </a:r>
            <a:r>
              <a:rPr lang="zh-CN" altLang="en-US" sz="2800" dirty="0" smtClean="0">
                <a:solidFill>
                  <a:srgbClr val="000000"/>
                </a:solidFill>
                <a:latin typeface="楷体" panose="02010609060101010101" pitchFamily="49" charset="-122"/>
                <a:ea typeface="楷体" panose="02010609060101010101" pitchFamily="49" charset="-122"/>
              </a:rPr>
              <a:t>）编译有包名的类</a:t>
            </a:r>
            <a:endParaRPr lang="en-US" altLang="zh-CN" sz="2800" dirty="0" smtClean="0">
              <a:solidFill>
                <a:srgbClr val="000000"/>
              </a:solidFill>
              <a:latin typeface="楷体" panose="02010609060101010101" pitchFamily="49" charset="-122"/>
              <a:ea typeface="楷体" panose="02010609060101010101" pitchFamily="49" charset="-122"/>
            </a:endParaRP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03684" y="3483796"/>
            <a:ext cx="6525398" cy="103032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8" name="矩形 7"/>
          <p:cNvSpPr/>
          <p:nvPr/>
        </p:nvSpPr>
        <p:spPr>
          <a:xfrm>
            <a:off x="354486" y="4643514"/>
            <a:ext cx="8223794" cy="609398"/>
          </a:xfrm>
          <a:prstGeom prst="rect">
            <a:avLst/>
          </a:prstGeom>
        </p:spPr>
        <p:txBody>
          <a:bodyPr wrap="square">
            <a:spAutoFit/>
          </a:bodyPr>
          <a:lstStyle/>
          <a:p>
            <a:pPr marL="457200" indent="-457200">
              <a:lnSpc>
                <a:spcPct val="120000"/>
              </a:lnSpc>
              <a:buFont typeface="Wingdings" panose="05000000000000000000" pitchFamily="2" charset="2"/>
              <a:buChar char="ü"/>
            </a:pPr>
            <a:r>
              <a:rPr lang="zh-CN" altLang="en-US" sz="2800" dirty="0" smtClean="0">
                <a:solidFill>
                  <a:srgbClr val="000000"/>
                </a:solidFill>
                <a:latin typeface="楷体" panose="02010609060101010101" pitchFamily="49" charset="-122"/>
                <a:ea typeface="楷体" panose="02010609060101010101" pitchFamily="49" charset="-122"/>
              </a:rPr>
              <a:t>可以在源文件所在目录下，对文件进行编译：</a:t>
            </a:r>
            <a:endParaRPr lang="en-US" altLang="zh-CN" sz="2800" dirty="0">
              <a:solidFill>
                <a:srgbClr val="000000"/>
              </a:solidFill>
              <a:latin typeface="楷体" panose="02010609060101010101" pitchFamily="49" charset="-122"/>
              <a:ea typeface="楷体" panose="02010609060101010101" pitchFamily="49" charset="-122"/>
            </a:endParaRPr>
          </a:p>
        </p:txBody>
      </p:sp>
      <p:pic>
        <p:nvPicPr>
          <p:cNvPr id="614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535816" y="5491190"/>
            <a:ext cx="4957582" cy="58551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41901037"/>
      </p:ext>
    </p:extLst>
  </p:cSld>
  <p:clrMapOvr>
    <a:masterClrMapping/>
  </p:clrMapOvr>
  <p:timing>
    <p:tnLst>
      <p:par>
        <p:cTn id="1" dur="indefinite" restart="never" nodeType="tmRoot"/>
      </p:par>
    </p:tnLst>
  </p:timing>
</p:sld>
</file>

<file path=ppt/theme/theme1.xml><?xml version="1.0" encoding="utf-8"?>
<a:theme xmlns:a="http://schemas.openxmlformats.org/drawingml/2006/main" name="rainsdrops_II">
  <a:themeElements>
    <a:clrScheme name="绿色">
      <a:dk1>
        <a:srgbClr val="003300"/>
      </a:dk1>
      <a:lt1>
        <a:srgbClr val="FFFFFF"/>
      </a:lt1>
      <a:dk2>
        <a:srgbClr val="507800"/>
      </a:dk2>
      <a:lt2>
        <a:srgbClr val="135113"/>
      </a:lt2>
      <a:accent1>
        <a:srgbClr val="8FAD2F"/>
      </a:accent1>
      <a:accent2>
        <a:srgbClr val="F2EF62"/>
      </a:accent2>
      <a:accent3>
        <a:srgbClr val="FFFFFF"/>
      </a:accent3>
      <a:accent4>
        <a:srgbClr val="002A00"/>
      </a:accent4>
      <a:accent5>
        <a:srgbClr val="C6D3AD"/>
      </a:accent5>
      <a:accent6>
        <a:srgbClr val="DBD958"/>
      </a:accent6>
      <a:hlink>
        <a:srgbClr val="BAD16F"/>
      </a:hlink>
      <a:folHlink>
        <a:srgbClr val="DBE8B2"/>
      </a:folHlink>
    </a:clrScheme>
    <a:fontScheme name="rainsdrops_I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rainsdrops_II 1">
        <a:dk1>
          <a:srgbClr val="142328"/>
        </a:dk1>
        <a:lt1>
          <a:srgbClr val="FFFFFF"/>
        </a:lt1>
        <a:dk2>
          <a:srgbClr val="38629A"/>
        </a:dk2>
        <a:lt2>
          <a:srgbClr val="1E3750"/>
        </a:lt2>
        <a:accent1>
          <a:srgbClr val="8EB7FD"/>
        </a:accent1>
        <a:accent2>
          <a:srgbClr val="F9DDF9"/>
        </a:accent2>
        <a:accent3>
          <a:srgbClr val="FFFFFF"/>
        </a:accent3>
        <a:accent4>
          <a:srgbClr val="0F1C21"/>
        </a:accent4>
        <a:accent5>
          <a:srgbClr val="C6D8FE"/>
        </a:accent5>
        <a:accent6>
          <a:srgbClr val="E2C8E2"/>
        </a:accent6>
        <a:hlink>
          <a:srgbClr val="B6D5F4"/>
        </a:hlink>
        <a:folHlink>
          <a:srgbClr val="DAE4F2"/>
        </a:folHlink>
      </a:clrScheme>
      <a:clrMap bg1="lt1" tx1="dk1" bg2="lt2" tx2="dk2" accent1="accent1" accent2="accent2" accent3="accent3" accent4="accent4" accent5="accent5" accent6="accent6" hlink="hlink" folHlink="folHlink"/>
    </a:extraClrScheme>
    <a:extraClrScheme>
      <a:clrScheme name="rainsdrops_II 2">
        <a:dk1>
          <a:srgbClr val="003300"/>
        </a:dk1>
        <a:lt1>
          <a:srgbClr val="FFFFFF"/>
        </a:lt1>
        <a:dk2>
          <a:srgbClr val="507800"/>
        </a:dk2>
        <a:lt2>
          <a:srgbClr val="135113"/>
        </a:lt2>
        <a:accent1>
          <a:srgbClr val="8FAD2F"/>
        </a:accent1>
        <a:accent2>
          <a:srgbClr val="F2EF62"/>
        </a:accent2>
        <a:accent3>
          <a:srgbClr val="FFFFFF"/>
        </a:accent3>
        <a:accent4>
          <a:srgbClr val="002A00"/>
        </a:accent4>
        <a:accent5>
          <a:srgbClr val="C6D3AD"/>
        </a:accent5>
        <a:accent6>
          <a:srgbClr val="DBD958"/>
        </a:accent6>
        <a:hlink>
          <a:srgbClr val="BAD16F"/>
        </a:hlink>
        <a:folHlink>
          <a:srgbClr val="DBE8B2"/>
        </a:folHlink>
      </a:clrScheme>
      <a:clrMap bg1="lt1" tx1="dk1" bg2="lt2" tx2="dk2" accent1="accent1" accent2="accent2" accent3="accent3" accent4="accent4" accent5="accent5" accent6="accent6" hlink="hlink" folHlink="folHlink"/>
    </a:extraClrScheme>
    <a:extraClrScheme>
      <a:clrScheme name="rainsdrops_II 3">
        <a:dk1>
          <a:srgbClr val="0B1F27"/>
        </a:dk1>
        <a:lt1>
          <a:srgbClr val="FFFFFF"/>
        </a:lt1>
        <a:dk2>
          <a:srgbClr val="266984"/>
        </a:dk2>
        <a:lt2>
          <a:srgbClr val="1B4A5D"/>
        </a:lt2>
        <a:accent1>
          <a:srgbClr val="389BC2"/>
        </a:accent1>
        <a:accent2>
          <a:srgbClr val="D7D7D7"/>
        </a:accent2>
        <a:accent3>
          <a:srgbClr val="FFFFFF"/>
        </a:accent3>
        <a:accent4>
          <a:srgbClr val="081920"/>
        </a:accent4>
        <a:accent5>
          <a:srgbClr val="AECBDD"/>
        </a:accent5>
        <a:accent6>
          <a:srgbClr val="C3C3C3"/>
        </a:accent6>
        <a:hlink>
          <a:srgbClr val="9ACDE2"/>
        </a:hlink>
        <a:folHlink>
          <a:srgbClr val="C9E4EF"/>
        </a:folHlink>
      </a:clrScheme>
      <a:clrMap bg1="lt1" tx1="dk1" bg2="lt2" tx2="dk2" accent1="accent1" accent2="accent2" accent3="accent3" accent4="accent4" accent5="accent5" accent6="accent6" hlink="hlink" folHlink="folHlink"/>
    </a:extraClrScheme>
    <a:extraClrScheme>
      <a:clrScheme name="rainsdrops_II 4">
        <a:dk1>
          <a:srgbClr val="39340D"/>
        </a:dk1>
        <a:lt1>
          <a:srgbClr val="FFFFFF"/>
        </a:lt1>
        <a:dk2>
          <a:srgbClr val="808000"/>
        </a:dk2>
        <a:lt2>
          <a:srgbClr val="6A6018"/>
        </a:lt2>
        <a:accent1>
          <a:srgbClr val="AD9E2F"/>
        </a:accent1>
        <a:accent2>
          <a:srgbClr val="A6E0B4"/>
        </a:accent2>
        <a:accent3>
          <a:srgbClr val="FFFFFF"/>
        </a:accent3>
        <a:accent4>
          <a:srgbClr val="2F2B09"/>
        </a:accent4>
        <a:accent5>
          <a:srgbClr val="D3CCAD"/>
        </a:accent5>
        <a:accent6>
          <a:srgbClr val="96CBA3"/>
        </a:accent6>
        <a:hlink>
          <a:srgbClr val="DBCF79"/>
        </a:hlink>
        <a:folHlink>
          <a:srgbClr val="ECE6B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rainsdrops_II</Template>
  <TotalTime>14162</TotalTime>
  <Words>3326</Words>
  <Application>Microsoft Office PowerPoint</Application>
  <PresentationFormat>全屏显示(4:3)</PresentationFormat>
  <Paragraphs>366</Paragraphs>
  <Slides>41</Slides>
  <Notes>41</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rainsdrops_II</vt:lpstr>
      <vt:lpstr>幻灯片 1</vt:lpstr>
      <vt:lpstr>课程要求</vt:lpstr>
      <vt:lpstr>幻灯片 3</vt:lpstr>
      <vt:lpstr> 1. 包</vt:lpstr>
      <vt:lpstr> 1. 包</vt:lpstr>
      <vt:lpstr> 1. 包</vt:lpstr>
      <vt:lpstr> 1. 包</vt:lpstr>
      <vt:lpstr> 1. 包</vt:lpstr>
      <vt:lpstr> 1. 包</vt:lpstr>
      <vt:lpstr> 1. 包</vt:lpstr>
      <vt:lpstr> 1. 包</vt:lpstr>
      <vt:lpstr> 1. 包</vt:lpstr>
      <vt:lpstr> 1. 包</vt:lpstr>
      <vt:lpstr> 1. 包</vt:lpstr>
      <vt:lpstr> 1. 包</vt:lpstr>
      <vt:lpstr> 1. 包</vt:lpstr>
      <vt:lpstr> 1. 包</vt:lpstr>
      <vt:lpstr> 1. 包</vt:lpstr>
      <vt:lpstr> 1. 包</vt:lpstr>
      <vt:lpstr> 1. 包</vt:lpstr>
      <vt:lpstr>幻灯片 21</vt:lpstr>
      <vt:lpstr> 2. 访问权限</vt:lpstr>
      <vt:lpstr> 2. 访问权限</vt:lpstr>
      <vt:lpstr> 2. 访问权限</vt:lpstr>
      <vt:lpstr> 2. 访问权限</vt:lpstr>
      <vt:lpstr> 2. 访问权限</vt:lpstr>
      <vt:lpstr> 2. 访问权限</vt:lpstr>
      <vt:lpstr> 2. 访问权限</vt:lpstr>
      <vt:lpstr> 2. 访问权限</vt:lpstr>
      <vt:lpstr> 2. 访问权限</vt:lpstr>
      <vt:lpstr> 2. 访问权限</vt:lpstr>
      <vt:lpstr> 2. 访问权限</vt:lpstr>
      <vt:lpstr> 2. 访问权限</vt:lpstr>
      <vt:lpstr>幻灯片 34</vt:lpstr>
      <vt:lpstr>3. 基本数据类型的类包装</vt:lpstr>
      <vt:lpstr>3. 基本数据类型的类包装</vt:lpstr>
      <vt:lpstr>3. 基本数据类型的类包装</vt:lpstr>
      <vt:lpstr>3. 基本数据类型的类包装</vt:lpstr>
      <vt:lpstr>3. 基本数据类型的类包装</vt:lpstr>
      <vt:lpstr>3. 基本数据类型的类包装</vt:lpstr>
      <vt:lpstr>课程小结</vt:lpstr>
    </vt:vector>
  </TitlesOfParts>
  <Company>sdibt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讲课</dc:title>
  <dc:creator>葛诗煜</dc:creator>
  <cp:lastModifiedBy>Administrator</cp:lastModifiedBy>
  <cp:revision>1003</cp:revision>
  <dcterms:created xsi:type="dcterms:W3CDTF">2010-02-01T09:14:32Z</dcterms:created>
  <dcterms:modified xsi:type="dcterms:W3CDTF">2021-09-06T22:24:48Z</dcterms:modified>
</cp:coreProperties>
</file>