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63"/>
  </p:notesMasterIdLst>
  <p:handoutMasterIdLst>
    <p:handoutMasterId r:id="rId64"/>
  </p:handoutMasterIdLst>
  <p:sldIdLst>
    <p:sldId id="353" r:id="rId2"/>
    <p:sldId id="366" r:id="rId3"/>
    <p:sldId id="367" r:id="rId4"/>
    <p:sldId id="380" r:id="rId5"/>
    <p:sldId id="563" r:id="rId6"/>
    <p:sldId id="564" r:id="rId7"/>
    <p:sldId id="565" r:id="rId8"/>
    <p:sldId id="569" r:id="rId9"/>
    <p:sldId id="568" r:id="rId10"/>
    <p:sldId id="570" r:id="rId11"/>
    <p:sldId id="571" r:id="rId12"/>
    <p:sldId id="572" r:id="rId13"/>
    <p:sldId id="573" r:id="rId14"/>
    <p:sldId id="574" r:id="rId15"/>
    <p:sldId id="575" r:id="rId16"/>
    <p:sldId id="589" r:id="rId17"/>
    <p:sldId id="576" r:id="rId18"/>
    <p:sldId id="581" r:id="rId19"/>
    <p:sldId id="582" r:id="rId20"/>
    <p:sldId id="583" r:id="rId21"/>
    <p:sldId id="586" r:id="rId22"/>
    <p:sldId id="587" r:id="rId23"/>
    <p:sldId id="591" r:id="rId24"/>
    <p:sldId id="588" r:id="rId25"/>
    <p:sldId id="590" r:id="rId26"/>
    <p:sldId id="592" r:id="rId27"/>
    <p:sldId id="595" r:id="rId28"/>
    <p:sldId id="597" r:id="rId29"/>
    <p:sldId id="598" r:id="rId30"/>
    <p:sldId id="599" r:id="rId31"/>
    <p:sldId id="601" r:id="rId32"/>
    <p:sldId id="600" r:id="rId33"/>
    <p:sldId id="603" r:id="rId34"/>
    <p:sldId id="604" r:id="rId35"/>
    <p:sldId id="605" r:id="rId36"/>
    <p:sldId id="606" r:id="rId37"/>
    <p:sldId id="611" r:id="rId38"/>
    <p:sldId id="609" r:id="rId39"/>
    <p:sldId id="610" r:id="rId40"/>
    <p:sldId id="612" r:id="rId41"/>
    <p:sldId id="619" r:id="rId42"/>
    <p:sldId id="632" r:id="rId43"/>
    <p:sldId id="607" r:id="rId44"/>
    <p:sldId id="614" r:id="rId45"/>
    <p:sldId id="617" r:id="rId46"/>
    <p:sldId id="616" r:id="rId47"/>
    <p:sldId id="615" r:id="rId48"/>
    <p:sldId id="618" r:id="rId49"/>
    <p:sldId id="621" r:id="rId50"/>
    <p:sldId id="622" r:id="rId51"/>
    <p:sldId id="623" r:id="rId52"/>
    <p:sldId id="624" r:id="rId53"/>
    <p:sldId id="620" r:id="rId54"/>
    <p:sldId id="625" r:id="rId55"/>
    <p:sldId id="627" r:id="rId56"/>
    <p:sldId id="626" r:id="rId57"/>
    <p:sldId id="628" r:id="rId58"/>
    <p:sldId id="629" r:id="rId59"/>
    <p:sldId id="631" r:id="rId60"/>
    <p:sldId id="630" r:id="rId61"/>
    <p:sldId id="498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558FF"/>
    <a:srgbClr val="000000"/>
    <a:srgbClr val="FF6600"/>
    <a:srgbClr val="000099"/>
    <a:srgbClr val="0000FF"/>
    <a:srgbClr val="9FDAFF"/>
    <a:srgbClr val="CCECFF"/>
    <a:srgbClr val="00FF00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7389" autoAdjust="0"/>
  </p:normalViewPr>
  <p:slideViewPr>
    <p:cSldViewPr snapToGrid="0">
      <p:cViewPr varScale="1">
        <p:scale>
          <a:sx n="99" d="100"/>
          <a:sy n="99" d="100"/>
        </p:scale>
        <p:origin x="-19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503F888B-E886-4B7C-B9EB-91DABCAB75FB}" type="datetimeFigureOut">
              <a:rPr lang="zh-CN" altLang="en-US"/>
              <a:pPr>
                <a:defRPr/>
              </a:pPr>
              <a:t>2021-9-7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DC36057A-7C1E-4E85-842E-9E2D9633AD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38198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ea typeface="Gulim" pitchFamily="34" charset="-127"/>
              </a:defRPr>
            </a:lvl1pPr>
          </a:lstStyle>
          <a:p>
            <a:pPr>
              <a:defRPr/>
            </a:pPr>
            <a:fld id="{60A33E64-031E-41EB-AA6F-4FC7D55586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6147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968989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968989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968989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9689896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57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58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59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60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61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968989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33E64-031E-41EB-AA6F-4FC7D55586C9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766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685800" y="1447800"/>
            <a:ext cx="8153400" cy="6699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00200" y="22098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53200"/>
            <a:ext cx="21336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553200"/>
            <a:ext cx="28956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E292C3D3-743E-46D5-9465-689DC0D8C3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9" name="Picture 9" descr="index_r3_c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805376"/>
            <a:ext cx="9144000" cy="105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1571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7632A-DB9F-4FFB-A5D4-F14368A0582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6689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F211C-4C65-4EA8-8696-E26F9A548BE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97786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04800"/>
            <a:ext cx="8229600" cy="601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9B7AB-CE1C-4340-B4CE-38B9CA09D1D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57855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xmlns="" val="291757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99730"/>
            <a:ext cx="9144000" cy="704126"/>
          </a:xfrm>
        </p:spPr>
        <p:txBody>
          <a:bodyPr/>
          <a:lstStyle>
            <a:lvl1pPr>
              <a:defRPr sz="3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D93EF-33C5-46B4-A9C4-E224A2DEE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94224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0099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B33C9-B260-424F-8060-E61CEE7826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1556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D0405-5201-4042-B721-C89995B415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07128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7DB5F-68DB-4E44-AB16-6A7CB15129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2517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FA8C1-A471-4168-85E7-6ACBBE60D64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3227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F1F17-8F85-467A-9586-031F0079B6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8876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04A85-6DCD-46E5-9AB3-52838020896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836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DBA2B-0CD3-43B1-BF37-573A4566B89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85723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Grp="1" noChangeArrowheads="1"/>
          </p:cNvSpPr>
          <p:nvPr>
            <p:ph type="title"/>
          </p:nvPr>
        </p:nvSpPr>
        <p:spPr bwMode="white">
          <a:xfrm>
            <a:off x="0" y="482600"/>
            <a:ext cx="91440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1027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fld id="{9D4D88C9-938C-404B-8594-3C580268B44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325" name="Freeform 37"/>
          <p:cNvSpPr>
            <a:spLocks/>
          </p:cNvSpPr>
          <p:nvPr/>
        </p:nvSpPr>
        <p:spPr bwMode="ltGray">
          <a:xfrm>
            <a:off x="2438400" y="0"/>
            <a:ext cx="6705600" cy="139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8" y="88"/>
              </a:cxn>
              <a:cxn ang="0">
                <a:pos x="4224" y="88"/>
              </a:cxn>
              <a:cxn ang="0">
                <a:pos x="4224" y="0"/>
              </a:cxn>
              <a:cxn ang="0">
                <a:pos x="0" y="0"/>
              </a:cxn>
            </a:cxnLst>
            <a:rect l="0" t="0" r="r" b="b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030" name="Group 129"/>
          <p:cNvGrpSpPr>
            <a:grpSpLocks/>
          </p:cNvGrpSpPr>
          <p:nvPr/>
        </p:nvGrpSpPr>
        <p:grpSpPr bwMode="auto">
          <a:xfrm>
            <a:off x="2657475" y="4763"/>
            <a:ext cx="6351588" cy="134937"/>
            <a:chOff x="1674" y="3"/>
            <a:chExt cx="4001" cy="85"/>
          </a:xfrm>
        </p:grpSpPr>
        <p:sp>
          <p:nvSpPr>
            <p:cNvPr id="12375" name="Rectangle 87"/>
            <p:cNvSpPr>
              <a:spLocks noChangeArrowheads="1"/>
            </p:cNvSpPr>
            <p:nvPr userDrawn="1"/>
          </p:nvSpPr>
          <p:spPr bwMode="black">
            <a:xfrm>
              <a:off x="1674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88" name="Rectangle 100"/>
            <p:cNvSpPr>
              <a:spLocks noChangeArrowheads="1"/>
            </p:cNvSpPr>
            <p:nvPr userDrawn="1"/>
          </p:nvSpPr>
          <p:spPr bwMode="black">
            <a:xfrm>
              <a:off x="1810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89" name="Rectangle 101"/>
            <p:cNvSpPr>
              <a:spLocks noChangeArrowheads="1"/>
            </p:cNvSpPr>
            <p:nvPr userDrawn="1"/>
          </p:nvSpPr>
          <p:spPr bwMode="black">
            <a:xfrm>
              <a:off x="1946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0" name="Rectangle 102"/>
            <p:cNvSpPr>
              <a:spLocks noChangeArrowheads="1"/>
            </p:cNvSpPr>
            <p:nvPr userDrawn="1"/>
          </p:nvSpPr>
          <p:spPr bwMode="black">
            <a:xfrm>
              <a:off x="2082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1" name="Rectangle 103"/>
            <p:cNvSpPr>
              <a:spLocks noChangeArrowheads="1"/>
            </p:cNvSpPr>
            <p:nvPr userDrawn="1"/>
          </p:nvSpPr>
          <p:spPr bwMode="black">
            <a:xfrm>
              <a:off x="2218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2" name="Rectangle 104"/>
            <p:cNvSpPr>
              <a:spLocks noChangeArrowheads="1"/>
            </p:cNvSpPr>
            <p:nvPr userDrawn="1"/>
          </p:nvSpPr>
          <p:spPr bwMode="black">
            <a:xfrm>
              <a:off x="2354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3" name="Rectangle 105"/>
            <p:cNvSpPr>
              <a:spLocks noChangeArrowheads="1"/>
            </p:cNvSpPr>
            <p:nvPr userDrawn="1"/>
          </p:nvSpPr>
          <p:spPr bwMode="black">
            <a:xfrm>
              <a:off x="2490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4" name="Rectangle 106"/>
            <p:cNvSpPr>
              <a:spLocks noChangeArrowheads="1"/>
            </p:cNvSpPr>
            <p:nvPr userDrawn="1"/>
          </p:nvSpPr>
          <p:spPr bwMode="black">
            <a:xfrm>
              <a:off x="2626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5" name="Rectangle 107"/>
            <p:cNvSpPr>
              <a:spLocks noChangeArrowheads="1"/>
            </p:cNvSpPr>
            <p:nvPr userDrawn="1"/>
          </p:nvSpPr>
          <p:spPr bwMode="black">
            <a:xfrm>
              <a:off x="2762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6" name="Rectangle 108"/>
            <p:cNvSpPr>
              <a:spLocks noChangeArrowheads="1"/>
            </p:cNvSpPr>
            <p:nvPr userDrawn="1"/>
          </p:nvSpPr>
          <p:spPr bwMode="black">
            <a:xfrm>
              <a:off x="2898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7" name="Rectangle 109"/>
            <p:cNvSpPr>
              <a:spLocks noChangeArrowheads="1"/>
            </p:cNvSpPr>
            <p:nvPr userDrawn="1"/>
          </p:nvSpPr>
          <p:spPr bwMode="black">
            <a:xfrm>
              <a:off x="3034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8" name="Rectangle 110"/>
            <p:cNvSpPr>
              <a:spLocks noChangeArrowheads="1"/>
            </p:cNvSpPr>
            <p:nvPr userDrawn="1"/>
          </p:nvSpPr>
          <p:spPr bwMode="black">
            <a:xfrm>
              <a:off x="3170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399" name="Rectangle 111"/>
            <p:cNvSpPr>
              <a:spLocks noChangeArrowheads="1"/>
            </p:cNvSpPr>
            <p:nvPr userDrawn="1"/>
          </p:nvSpPr>
          <p:spPr bwMode="black">
            <a:xfrm>
              <a:off x="3306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0" name="Rectangle 112"/>
            <p:cNvSpPr>
              <a:spLocks noChangeArrowheads="1"/>
            </p:cNvSpPr>
            <p:nvPr userDrawn="1"/>
          </p:nvSpPr>
          <p:spPr bwMode="black">
            <a:xfrm>
              <a:off x="3442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1" name="Rectangle 113"/>
            <p:cNvSpPr>
              <a:spLocks noChangeArrowheads="1"/>
            </p:cNvSpPr>
            <p:nvPr userDrawn="1"/>
          </p:nvSpPr>
          <p:spPr bwMode="black">
            <a:xfrm>
              <a:off x="3578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2" name="Rectangle 114"/>
            <p:cNvSpPr>
              <a:spLocks noChangeArrowheads="1"/>
            </p:cNvSpPr>
            <p:nvPr userDrawn="1"/>
          </p:nvSpPr>
          <p:spPr bwMode="black">
            <a:xfrm>
              <a:off x="3714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3" name="Rectangle 115"/>
            <p:cNvSpPr>
              <a:spLocks noChangeArrowheads="1"/>
            </p:cNvSpPr>
            <p:nvPr userDrawn="1"/>
          </p:nvSpPr>
          <p:spPr bwMode="black">
            <a:xfrm>
              <a:off x="3850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4" name="Rectangle 116"/>
            <p:cNvSpPr>
              <a:spLocks noChangeArrowheads="1"/>
            </p:cNvSpPr>
            <p:nvPr userDrawn="1"/>
          </p:nvSpPr>
          <p:spPr bwMode="black">
            <a:xfrm>
              <a:off x="3986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5" name="Rectangle 117"/>
            <p:cNvSpPr>
              <a:spLocks noChangeArrowheads="1"/>
            </p:cNvSpPr>
            <p:nvPr userDrawn="1"/>
          </p:nvSpPr>
          <p:spPr bwMode="black">
            <a:xfrm>
              <a:off x="4122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6" name="Rectangle 118"/>
            <p:cNvSpPr>
              <a:spLocks noChangeArrowheads="1"/>
            </p:cNvSpPr>
            <p:nvPr userDrawn="1"/>
          </p:nvSpPr>
          <p:spPr bwMode="black">
            <a:xfrm>
              <a:off x="4258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7" name="Rectangle 119"/>
            <p:cNvSpPr>
              <a:spLocks noChangeArrowheads="1"/>
            </p:cNvSpPr>
            <p:nvPr userDrawn="1"/>
          </p:nvSpPr>
          <p:spPr bwMode="black">
            <a:xfrm>
              <a:off x="4394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8" name="Rectangle 120"/>
            <p:cNvSpPr>
              <a:spLocks noChangeArrowheads="1"/>
            </p:cNvSpPr>
            <p:nvPr userDrawn="1"/>
          </p:nvSpPr>
          <p:spPr bwMode="black">
            <a:xfrm>
              <a:off x="4530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09" name="Rectangle 121"/>
            <p:cNvSpPr>
              <a:spLocks noChangeArrowheads="1"/>
            </p:cNvSpPr>
            <p:nvPr userDrawn="1"/>
          </p:nvSpPr>
          <p:spPr bwMode="black">
            <a:xfrm>
              <a:off x="4666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10" name="Rectangle 122"/>
            <p:cNvSpPr>
              <a:spLocks noChangeArrowheads="1"/>
            </p:cNvSpPr>
            <p:nvPr userDrawn="1"/>
          </p:nvSpPr>
          <p:spPr bwMode="black">
            <a:xfrm>
              <a:off x="4802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11" name="Rectangle 123"/>
            <p:cNvSpPr>
              <a:spLocks noChangeArrowheads="1"/>
            </p:cNvSpPr>
            <p:nvPr userDrawn="1"/>
          </p:nvSpPr>
          <p:spPr bwMode="black">
            <a:xfrm>
              <a:off x="4938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12" name="Rectangle 124"/>
            <p:cNvSpPr>
              <a:spLocks noChangeArrowheads="1"/>
            </p:cNvSpPr>
            <p:nvPr userDrawn="1"/>
          </p:nvSpPr>
          <p:spPr bwMode="black">
            <a:xfrm>
              <a:off x="5074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13" name="Rectangle 125"/>
            <p:cNvSpPr>
              <a:spLocks noChangeArrowheads="1"/>
            </p:cNvSpPr>
            <p:nvPr userDrawn="1"/>
          </p:nvSpPr>
          <p:spPr bwMode="black">
            <a:xfrm>
              <a:off x="5210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14" name="Rectangle 126"/>
            <p:cNvSpPr>
              <a:spLocks noChangeArrowheads="1"/>
            </p:cNvSpPr>
            <p:nvPr userDrawn="1"/>
          </p:nvSpPr>
          <p:spPr bwMode="black">
            <a:xfrm>
              <a:off x="5346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15" name="Rectangle 127"/>
            <p:cNvSpPr>
              <a:spLocks noChangeArrowheads="1"/>
            </p:cNvSpPr>
            <p:nvPr userDrawn="1"/>
          </p:nvSpPr>
          <p:spPr bwMode="black">
            <a:xfrm>
              <a:off x="5482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2416" name="Rectangle 128"/>
            <p:cNvSpPr>
              <a:spLocks noChangeArrowheads="1"/>
            </p:cNvSpPr>
            <p:nvPr userDrawn="1"/>
          </p:nvSpPr>
          <p:spPr bwMode="black">
            <a:xfrm>
              <a:off x="5618" y="3"/>
              <a:ext cx="57" cy="85"/>
            </a:xfrm>
            <a:prstGeom prst="rect">
              <a:avLst/>
            </a:prstGeom>
            <a:gradFill rotWithShape="1">
              <a:gsLst>
                <a:gs pos="0">
                  <a:srgbClr val="0558FF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  <p:cxnSp>
        <p:nvCxnSpPr>
          <p:cNvPr id="41" name="直接连接符 40"/>
          <p:cNvCxnSpPr/>
          <p:nvPr userDrawn="1"/>
        </p:nvCxnSpPr>
        <p:spPr bwMode="auto">
          <a:xfrm>
            <a:off x="1092200" y="6364288"/>
            <a:ext cx="70104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gradFill flip="none" rotWithShape="1">
              <a:gsLst>
                <a:gs pos="0">
                  <a:srgbClr val="0070C0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3" r:id="rId2"/>
    <p:sldLayoutId id="2147483952" r:id="rId3"/>
    <p:sldLayoutId id="2147483951" r:id="rId4"/>
    <p:sldLayoutId id="2147483950" r:id="rId5"/>
    <p:sldLayoutId id="2147483949" r:id="rId6"/>
    <p:sldLayoutId id="2147483948" r:id="rId7"/>
    <p:sldLayoutId id="2147483947" r:id="rId8"/>
    <p:sldLayoutId id="2147483946" r:id="rId9"/>
    <p:sldLayoutId id="2147483945" r:id="rId10"/>
    <p:sldLayoutId id="2147483944" r:id="rId11"/>
    <p:sldLayoutId id="2147483943" r:id="rId12"/>
    <p:sldLayoutId id="214748395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rgbClr val="000099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rgbClr val="000099"/>
          </a:solidFill>
          <a:latin typeface="黑体" pitchFamily="2" charset="-122"/>
          <a:ea typeface="黑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rgbClr val="000099"/>
          </a:solidFill>
          <a:latin typeface="黑体" pitchFamily="2" charset="-122"/>
          <a:ea typeface="黑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rgbClr val="000099"/>
          </a:solidFill>
          <a:latin typeface="黑体" pitchFamily="2" charset="-122"/>
          <a:ea typeface="黑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rgbClr val="000099"/>
          </a:solidFill>
          <a:latin typeface="黑体" pitchFamily="2" charset="-122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991" y="1385122"/>
            <a:ext cx="750520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第五章 类和对象（一）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9293" y="4091706"/>
            <a:ext cx="75052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计算机科学与技术学院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余远 </a:t>
            </a:r>
            <a:r>
              <a:rPr lang="en-US" altLang="zh-CN" sz="2800" smtClean="0">
                <a:latin typeface="隶书" panose="02010509060101010101" pitchFamily="49" charset="-122"/>
                <a:ea typeface="隶书" panose="02010509060101010101" pitchFamily="49" charset="-122"/>
              </a:rPr>
              <a:t>15966588017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9112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</a:t>
            </a:r>
            <a:r>
              <a:rPr lang="zh-CN" altLang="en-US" dirty="0"/>
              <a:t>类</a:t>
            </a:r>
            <a:r>
              <a:rPr lang="zh-CN" altLang="en-US" dirty="0" smtClean="0"/>
              <a:t>、成员变量、方法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9769" y="1544627"/>
            <a:ext cx="2621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、类的结构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93671" y="2940452"/>
            <a:ext cx="295465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class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类名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类体的内容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} 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6019" y="2196369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类的结构包括两个部分：类声明和类体。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7345" y="4779997"/>
            <a:ext cx="84912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其中，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class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是关键字，用来定义类，“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class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类名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”是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类的声明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部分，两个大括号以及之间的内容是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类体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598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</a:t>
            </a:r>
            <a:r>
              <a:rPr lang="zh-CN" altLang="en-US" dirty="0"/>
              <a:t>类</a:t>
            </a:r>
            <a:r>
              <a:rPr lang="zh-CN" altLang="en-US" dirty="0" smtClean="0"/>
              <a:t>、成员变量、方法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9769" y="1544627"/>
            <a:ext cx="2621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、类的结构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14226" y="2276602"/>
            <a:ext cx="75895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[public]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[abstract|final</a:t>
            </a: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class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4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zh-CN" altLang="zh-CN" sz="24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class_name</a:t>
            </a:r>
            <a:r>
              <a:rPr lang="zh-CN" altLang="zh-CN" sz="24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endParaRPr lang="en-US" altLang="zh-CN" sz="2400" dirty="0">
              <a:solidFill>
                <a:srgbClr val="0558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extends&lt;class_name&gt;]</a:t>
            </a:r>
            <a:r>
              <a:rPr lang="zh-CN" altLang="zh-CN" sz="24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[implements&lt;interface_name&gt;] 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{    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//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成员变量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&lt;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property_type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&gt; &lt;property&gt;;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  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//方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法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function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} 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8337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</a:t>
            </a:r>
            <a:r>
              <a:rPr lang="zh-CN" altLang="en-US" dirty="0"/>
              <a:t>类</a:t>
            </a:r>
            <a:r>
              <a:rPr lang="zh-CN" altLang="en-US" dirty="0" smtClean="0"/>
              <a:t>、成员变量、方法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9769" y="1544627"/>
            <a:ext cx="2621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、类的声明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14226" y="2189518"/>
            <a:ext cx="75895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[public]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[abstract|final</a:t>
            </a: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class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4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zh-CN" altLang="zh-CN" sz="24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class_name</a:t>
            </a:r>
            <a:r>
              <a:rPr lang="zh-CN" altLang="zh-CN" sz="24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endParaRPr lang="en-US" altLang="zh-CN" sz="2400" dirty="0">
              <a:solidFill>
                <a:srgbClr val="0558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extends&lt;class_name&gt;]</a:t>
            </a:r>
            <a:r>
              <a:rPr lang="zh-CN" altLang="zh-CN" sz="24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[implements&lt;interface_name</a:t>
            </a:r>
            <a:r>
              <a:rPr lang="zh-CN" altLang="zh-CN" sz="24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&gt;]</a:t>
            </a:r>
            <a:endParaRPr lang="en-US" altLang="zh-CN" sz="2400" dirty="0" smtClean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类体；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9769" y="3519717"/>
            <a:ext cx="85329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public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：表示共有，可以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被其他类和程序访问。每个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Java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程序的主类都必须是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public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abstract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：表示抽象类，抽象类不能被实例化，抽象类中有抽象方法；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final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：表示该类不可以被继承；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class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：声明类的关键字；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class_name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：类的名字；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4894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</a:t>
            </a:r>
            <a:r>
              <a:rPr lang="zh-CN" altLang="en-US" dirty="0"/>
              <a:t>类</a:t>
            </a:r>
            <a:r>
              <a:rPr lang="zh-CN" altLang="en-US" dirty="0" smtClean="0"/>
              <a:t>、成员变量、方法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9769" y="1544627"/>
            <a:ext cx="2621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、类的声明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14226" y="2131462"/>
            <a:ext cx="75895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[public]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[abstract|final</a:t>
            </a: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class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4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zh-CN" altLang="zh-CN" sz="24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class_name</a:t>
            </a:r>
            <a:r>
              <a:rPr lang="zh-CN" altLang="zh-CN" sz="24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endParaRPr lang="en-US" altLang="zh-CN" sz="2400" dirty="0">
              <a:solidFill>
                <a:srgbClr val="0558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zh-CN" sz="24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extends&lt;class_name&gt;]</a:t>
            </a:r>
            <a:r>
              <a:rPr lang="zh-CN" altLang="zh-CN" sz="24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[implements&lt;interface_name</a:t>
            </a:r>
            <a:r>
              <a:rPr lang="zh-CN" altLang="zh-CN" sz="24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&gt;]</a:t>
            </a:r>
            <a:endParaRPr lang="en-US" altLang="zh-CN" sz="2400" dirty="0" smtClean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类体；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8119" y="4361529"/>
            <a:ext cx="61526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extends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：表示该类是继承其他类。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implements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：表示实现某些接口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671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</a:t>
            </a:r>
            <a:r>
              <a:rPr lang="zh-CN" altLang="en-US" dirty="0"/>
              <a:t>类</a:t>
            </a:r>
            <a:r>
              <a:rPr lang="zh-CN" altLang="en-US" dirty="0" smtClean="0"/>
              <a:t>、成员变量、方法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9769" y="1544627"/>
            <a:ext cx="2621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、类的声明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3516" y="2271878"/>
            <a:ext cx="2031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en-US" altLang="zh-CN" sz="2400" dirty="0" err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class_name</a:t>
            </a:r>
            <a:r>
              <a:rPr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endParaRPr lang="zh-CN" altLang="en-US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3516" y="2895603"/>
            <a:ext cx="82281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命名要求：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符合标识符命名规则；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最好使用拉丁字母，首字母大写，表示为类；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名最好容易识别、见名能够知道该类的基本意思。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69178" y="5342426"/>
            <a:ext cx="47896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  </a:t>
            </a:r>
            <a:r>
              <a:rPr lang="en-US" altLang="zh-CN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class People{}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class </a:t>
            </a:r>
            <a:r>
              <a:rPr lang="en-US" altLang="zh-CN" sz="2400" dirty="0" err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StrongMan</a:t>
            </a:r>
            <a:r>
              <a:rPr lang="en-US" altLang="zh-CN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{}  </a:t>
            </a:r>
            <a:endParaRPr lang="zh-CN" altLang="en-US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6989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类、成员变量、方法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544627"/>
            <a:ext cx="1903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、类体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8062" y="3080301"/>
            <a:ext cx="621195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属性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-&gt;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  -&gt;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类的变量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-&gt;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数据的操作 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-&gt;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类的方法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769" y="2262727"/>
            <a:ext cx="844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类体：是根据抽象描述一类事物共有的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属性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2649" y="4383777"/>
            <a:ext cx="80842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抽象的关键是抓住事物的两个方面：属性和功能，即数据以及在数据上的操作。因此，类体由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变量的声明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组成。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0150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类、成员变量、方法</a:t>
            </a:r>
          </a:p>
        </p:txBody>
      </p:sp>
      <p:sp>
        <p:nvSpPr>
          <p:cNvPr id="6" name="矩形 5"/>
          <p:cNvSpPr/>
          <p:nvPr/>
        </p:nvSpPr>
        <p:spPr>
          <a:xfrm>
            <a:off x="444282" y="2154933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类体由变量的声明和</a:t>
            </a:r>
            <a:r>
              <a:rPr lang="zh-CN" altLang="en-US" sz="28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方法组成：</a:t>
            </a:r>
            <a:endParaRPr lang="zh-CN" altLang="en-US" sz="28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4578" y="2800130"/>
            <a:ext cx="69318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class </a:t>
            </a:r>
            <a:r>
              <a:rPr lang="zh-CN" altLang="en-US" sz="24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类名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成员变量</a:t>
            </a:r>
            <a:endParaRPr lang="en-US" altLang="zh-CN" sz="24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域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变量（成员变量）的声明；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 </a:t>
            </a:r>
            <a:r>
              <a:rPr lang="zh-CN" altLang="en-US" sz="2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endParaRPr lang="en-US" altLang="zh-CN" sz="24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方法声明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方法体；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}</a:t>
            </a: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} 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左大括号 1"/>
          <p:cNvSpPr/>
          <p:nvPr/>
        </p:nvSpPr>
        <p:spPr bwMode="auto">
          <a:xfrm>
            <a:off x="4227459" y="4526094"/>
            <a:ext cx="110206" cy="744085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21272" y="446546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局部变量的声明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75702" y="4902089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语句（对成员变量和局部变量的操作）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769" y="1544627"/>
            <a:ext cx="1903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、类体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3267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类、成员变量、方法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544627"/>
            <a:ext cx="2621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、成员变量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6969" y="2277160"/>
            <a:ext cx="40575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）成员变量的构成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7431" y="2980651"/>
            <a:ext cx="88720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[public|protected|private]</a:t>
            </a:r>
            <a:r>
              <a:rPr lang="zh-CN" altLang="zh-CN" sz="22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[static</a:t>
            </a:r>
            <a:r>
              <a:rPr lang="zh-CN" altLang="zh-CN" sz="22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zh-CN" sz="22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zh-CN" sz="2200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final</a:t>
            </a:r>
            <a:r>
              <a:rPr lang="zh-CN" altLang="zh-CN" sz="2200" dirty="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zh-CN" sz="2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zh-CN" altLang="zh-CN" sz="2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type&gt;</a:t>
            </a:r>
            <a:r>
              <a:rPr lang="zh-CN" altLang="zh-CN" sz="22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&lt;variable_name</a:t>
            </a:r>
            <a:r>
              <a:rPr lang="zh-CN" altLang="zh-CN" sz="2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en-US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zh-CN" altLang="zh-CN" sz="2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9769" y="3519717"/>
            <a:ext cx="85329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public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protected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private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：用于表示成员变量的访问权限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static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：表示该成员变量为类变量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，或称为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静态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变量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final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：表示将该成员变量声明为常量，其值无法更改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type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：表示变量的类型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variable_name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：表示变量的名字。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7881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类、成员变量、方法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06969" y="2277160"/>
            <a:ext cx="40575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）成员变量的类型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9769" y="2947419"/>
            <a:ext cx="8141088" cy="21605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成员变量和局部变量的类型可以是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中的任何一种数据类型，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包括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基本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类型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：整型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、浮点型、字符型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371600" lvl="2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引用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类型：数组、对象和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9769" y="1544627"/>
            <a:ext cx="2621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、成员变量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1430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en-US" dirty="0" smtClean="0"/>
              <a:t>类、</a:t>
            </a:r>
            <a:r>
              <a:rPr lang="zh-CN" altLang="en-US" dirty="0"/>
              <a:t>成员变量、方法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06969" y="1986880"/>
            <a:ext cx="40575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）成员变量的类型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769" y="2553642"/>
            <a:ext cx="8532974" cy="40811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初始化的默认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值：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整数型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byte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short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long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）默认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值为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indent="457200">
              <a:lnSpc>
                <a:spcPct val="12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单精度浮点型（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float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的默认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值为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0.0f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indent="457200">
              <a:lnSpc>
                <a:spcPct val="12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双精度浮点型（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double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的默认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值为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0.0d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indent="457200">
              <a:lnSpc>
                <a:spcPct val="12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字符型（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char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）默认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值为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‘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’。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布尔型的基本类型变量的默认值为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false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indent="457200">
              <a:lnSpc>
                <a:spcPct val="12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数组引用类型的变量的默认值为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null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。如果创建了数组变量的实例，但没有显式地为每个元素赋值，则数组中的元素初始化值采用数组数据类型对应的默认值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5255" y="1443029"/>
            <a:ext cx="2621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、成员变量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945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7777" y="1493796"/>
            <a:ext cx="2565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课程要求</a:t>
            </a:r>
            <a:endParaRPr lang="zh-CN" altLang="zh-CN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60364" y="2317478"/>
            <a:ext cx="75740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、了解面向对象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特性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、掌握类的结构，成员变量及方法的使用用和基本要求；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、掌握创建对象和使用对象的方法，了解对象的内存模型。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706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类、成员变量、方法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06969" y="1972366"/>
            <a:ext cx="47756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）成员变量的有效范围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9767" y="2489788"/>
            <a:ext cx="8474917" cy="11264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成员变量在整个类内都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有效，其有效性和他在类体中书写的先后位置无关。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5255" y="1355945"/>
            <a:ext cx="2621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、成员变量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1274" y="3616250"/>
            <a:ext cx="5470669" cy="29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85571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类、成员变量、方法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06969" y="1972366"/>
            <a:ext cx="47756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）成员变量的有效范围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9767" y="2591386"/>
            <a:ext cx="8474917" cy="16435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成员变量可以在声明的时候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赋值，但是不可以在类体中有单独的赋值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语句，类体不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可以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有除了变量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的声明和方法的定义以外的其它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8730" y="4282302"/>
            <a:ext cx="7255720" cy="23821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zh-CN" altLang="en-US" sz="24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 </a:t>
            </a:r>
            <a:r>
              <a:rPr lang="en-US" altLang="zh-CN" sz="24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class Name{</a:t>
            </a:r>
          </a:p>
          <a:p>
            <a:pPr indent="457200"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en-US" altLang="zh-CN" sz="2400" dirty="0" err="1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4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a;</a:t>
            </a:r>
            <a:endParaRPr lang="en-US" altLang="zh-CN" sz="2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4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4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a = 4</a:t>
            </a:r>
            <a:r>
              <a:rPr lang="zh-CN" altLang="en-US" sz="24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24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</a:p>
          <a:p>
            <a:pPr indent="457200">
              <a:lnSpc>
                <a:spcPct val="12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400" dirty="0" err="1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4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j = 4</a:t>
            </a:r>
            <a:r>
              <a:rPr lang="zh-CN" altLang="en-US" sz="24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√</a:t>
            </a:r>
            <a:endParaRPr lang="en-US" altLang="zh-CN" sz="2400" dirty="0" smtClean="0">
              <a:solidFill>
                <a:srgbClr val="0558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4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4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}</a:t>
            </a:r>
            <a:endParaRPr lang="zh-CN" altLang="en-US" sz="2400" dirty="0">
              <a:solidFill>
                <a:srgbClr val="0558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5255" y="1443029"/>
            <a:ext cx="2621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、成员变量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3892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类、成员变量、方法</a:t>
            </a:r>
          </a:p>
        </p:txBody>
      </p:sp>
      <p:sp>
        <p:nvSpPr>
          <p:cNvPr id="11" name="矩形 10"/>
          <p:cNvSpPr/>
          <p:nvPr/>
        </p:nvSpPr>
        <p:spPr>
          <a:xfrm>
            <a:off x="516689" y="2291674"/>
            <a:ext cx="47756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）成员变量的编程风格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8383" y="3099376"/>
            <a:ext cx="7647605" cy="21605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一行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只声明一个变量。 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变量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的名字符合标识符规定。 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变量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名字见名知意，避免容易混淆的变量名字。</a:t>
            </a:r>
          </a:p>
        </p:txBody>
      </p:sp>
      <p:sp>
        <p:nvSpPr>
          <p:cNvPr id="10" name="矩形 9"/>
          <p:cNvSpPr/>
          <p:nvPr/>
        </p:nvSpPr>
        <p:spPr>
          <a:xfrm>
            <a:off x="335255" y="1602683"/>
            <a:ext cx="2621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、成员变量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5133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类、成员变量、方法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341431"/>
            <a:ext cx="1903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4283" y="1987026"/>
            <a:ext cx="8474917" cy="19490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可以定义类的行为，行为表示一个对象能够做的事情或者能够从一个对象取得的信息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的各种功能操作都是用方法来实现的，属性只不过提供了相应的数据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01311" y="4033835"/>
            <a:ext cx="69318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class </a:t>
            </a:r>
            <a:r>
              <a:rPr lang="zh-CN" altLang="en-US" sz="20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类名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0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成员变量</a:t>
            </a:r>
            <a:endParaRPr lang="en-US" altLang="zh-CN" sz="20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域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变量（成员变量）的声明；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0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endParaRPr lang="en-US" altLang="zh-CN" sz="20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方法声明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方法体；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}</a:t>
            </a: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} 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左大括号 12"/>
          <p:cNvSpPr/>
          <p:nvPr/>
        </p:nvSpPr>
        <p:spPr bwMode="auto">
          <a:xfrm>
            <a:off x="4172880" y="5444492"/>
            <a:ext cx="110206" cy="744085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66693" y="538386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局部变量的声明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21123" y="5820487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语句（对成员变量和局部变量的操作）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3109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类、成员变量、方法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399487"/>
            <a:ext cx="1903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6689" y="1979185"/>
            <a:ext cx="3339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）方法的结构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7547" y="2588413"/>
            <a:ext cx="8474917" cy="540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769" y="2588413"/>
            <a:ext cx="8462695" cy="16435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方法也包括两个部分：方法的声明和方法体。方法的声明中包括方法的名字、方法的返回值及方法的参数。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93312" y="4231940"/>
            <a:ext cx="53265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 </a:t>
            </a:r>
            <a:r>
              <a:rPr lang="en-US" altLang="zh-CN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double </a:t>
            </a:r>
            <a:r>
              <a:rPr lang="en-US" altLang="zh-CN" sz="2400" dirty="0" err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getSpeed</a:t>
            </a:r>
            <a:r>
              <a:rPr lang="en-US" altLang="zh-CN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() {</a:t>
            </a: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</a:t>
            </a:r>
            <a:r>
              <a:rPr lang="en-US" altLang="zh-CN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	double speed = 5;</a:t>
            </a:r>
            <a:endParaRPr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	return speed</a:t>
            </a:r>
            <a:r>
              <a:rPr lang="zh-CN" altLang="en-US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	} </a:t>
            </a:r>
            <a:endParaRPr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3574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类、成员变量、方法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399487"/>
            <a:ext cx="1903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6689" y="2008213"/>
            <a:ext cx="3339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）方法的声明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0955" y="2551841"/>
            <a:ext cx="700897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public class Test {</a:t>
            </a:r>
          </a:p>
          <a:p>
            <a:r>
              <a:rPr lang="en-US" altLang="zh-CN" sz="22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sz="2200" dirty="0" err="1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public|private|protected</a:t>
            </a:r>
            <a:r>
              <a:rPr lang="en-US" altLang="zh-CN" sz="22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][static]</a:t>
            </a:r>
          </a:p>
          <a:p>
            <a:r>
              <a:rPr lang="en-US" altLang="zh-CN" sz="22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en-US" altLang="zh-CN" sz="2200" dirty="0" err="1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void|return_type</a:t>
            </a:r>
            <a:r>
              <a:rPr lang="en-US" altLang="zh-CN" sz="22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&gt;&lt;</a:t>
            </a:r>
            <a:r>
              <a:rPr lang="en-US" altLang="zh-CN" sz="2200" dirty="0" err="1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method_name</a:t>
            </a:r>
            <a:r>
              <a:rPr lang="en-US" altLang="zh-CN" sz="22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&gt;([</a:t>
            </a:r>
            <a:r>
              <a:rPr lang="en-US" altLang="zh-CN" sz="2200" dirty="0" err="1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paramList</a:t>
            </a:r>
            <a:r>
              <a:rPr lang="en-US" altLang="zh-CN" sz="22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]) {</a:t>
            </a:r>
          </a:p>
          <a:p>
            <a:r>
              <a:rPr lang="en-US" altLang="zh-CN" sz="22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// </a:t>
            </a:r>
            <a:r>
              <a:rPr lang="zh-CN" altLang="en-US" sz="22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方法体</a:t>
            </a:r>
          </a:p>
          <a:p>
            <a:r>
              <a:rPr lang="en-US" altLang="zh-CN" sz="22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}</a:t>
            </a:r>
            <a:endParaRPr lang="zh-CN" altLang="en-US" sz="22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2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zh-CN" altLang="en-US" sz="22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4564" y="4724379"/>
            <a:ext cx="81701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public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protected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private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：表示方法的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访问权限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static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：表示方法为类方法，或称为静态方法；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final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：表示限定该成员方法不能被重写或重载。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abstract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：表示限定该成员方法为抽象方法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9014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类、成员变量、方法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399487"/>
            <a:ext cx="1903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6689" y="1979185"/>
            <a:ext cx="3339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）方法的声明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1647" y="2595383"/>
            <a:ext cx="735732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public class Test {</a:t>
            </a:r>
          </a:p>
          <a:p>
            <a:r>
              <a:rPr lang="en-US" altLang="zh-CN" sz="22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sz="2200" dirty="0" err="1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public|private|protected</a:t>
            </a:r>
            <a:r>
              <a:rPr lang="en-US" altLang="zh-CN" sz="22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][static]</a:t>
            </a:r>
          </a:p>
          <a:p>
            <a:r>
              <a:rPr lang="en-US" altLang="zh-CN" sz="22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en-US" altLang="zh-CN" sz="2200" dirty="0" err="1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void|return_type</a:t>
            </a:r>
            <a:r>
              <a:rPr lang="en-US" altLang="zh-CN" sz="22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&gt;&lt;</a:t>
            </a:r>
            <a:r>
              <a:rPr lang="en-US" altLang="zh-CN" sz="2200" dirty="0" err="1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method_name</a:t>
            </a:r>
            <a:r>
              <a:rPr lang="en-US" altLang="zh-CN" sz="22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&gt;([</a:t>
            </a:r>
            <a:r>
              <a:rPr lang="en-US" altLang="zh-CN" sz="2200" dirty="0" err="1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paramList</a:t>
            </a:r>
            <a:r>
              <a:rPr lang="en-US" altLang="zh-CN" sz="22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]) {</a:t>
            </a:r>
          </a:p>
          <a:p>
            <a:r>
              <a:rPr lang="en-US" altLang="zh-CN" sz="22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// </a:t>
            </a:r>
            <a:r>
              <a:rPr lang="zh-CN" altLang="en-US" sz="22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方法体</a:t>
            </a:r>
          </a:p>
          <a:p>
            <a:r>
              <a:rPr lang="en-US" altLang="zh-CN" sz="22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}</a:t>
            </a:r>
            <a:endParaRPr lang="zh-CN" altLang="en-US" sz="22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2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zh-CN" altLang="en-US" sz="22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3307" y="4767921"/>
            <a:ext cx="84604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eturn_type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：表示返回值，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可以是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的任何一种类型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之一，如果没有返回值，返回值类型为</a:t>
            </a:r>
            <a:r>
              <a:rPr lang="en-US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sz="24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ethod_name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：表示方法的名字，需要符合标识符定义要求。</a:t>
            </a:r>
            <a:endParaRPr lang="en-US" altLang="zh-CN" sz="2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paramList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：表示参数列表，需要包括变量的类型和变量名，可以没有参数列表。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8195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类、成员变量、方法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399487"/>
            <a:ext cx="1903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6689" y="1979185"/>
            <a:ext cx="2621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）方法体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01311" y="3917723"/>
            <a:ext cx="69318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class </a:t>
            </a:r>
            <a:r>
              <a:rPr lang="zh-CN" altLang="en-US" sz="20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类名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0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成员变量</a:t>
            </a:r>
            <a:endParaRPr lang="en-US" altLang="zh-CN" sz="20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域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变量（成员变量）的声明；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0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endParaRPr lang="en-US" altLang="zh-CN" sz="20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方法声明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方法体；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}</a:t>
            </a: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} 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9769" y="2588413"/>
            <a:ext cx="8462695" cy="11264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方法体的内容包括：局部变量的声明和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语句。方法体内部可以对成员变量和局部变量进行操作。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左大括号 8"/>
          <p:cNvSpPr/>
          <p:nvPr/>
        </p:nvSpPr>
        <p:spPr bwMode="auto">
          <a:xfrm>
            <a:off x="4230936" y="5284838"/>
            <a:ext cx="110206" cy="744085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24749" y="522421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局部变量的声明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79179" y="5660833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语句（对成员变量和局部变量的操作）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4141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类、成员变量、方法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399487"/>
            <a:ext cx="1903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6689" y="1979185"/>
            <a:ext cx="2621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）方法体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9769" y="2588413"/>
            <a:ext cx="8462695" cy="11264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局部变量：在方法体中声明的变量和方法的参数称为局部变量。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01311" y="3845501"/>
            <a:ext cx="6931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en-US" altLang="zh-CN" sz="240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getSum</a:t>
            </a:r>
            <a:r>
              <a:rPr lang="en-US" altLang="zh-CN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n){</a:t>
            </a:r>
          </a:p>
          <a:p>
            <a:r>
              <a:rPr lang="en-US" altLang="zh-CN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en-US" altLang="zh-CN" sz="240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sum = 0;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for(</a:t>
            </a:r>
            <a:r>
              <a:rPr lang="en-US" altLang="zh-CN" sz="240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 1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2400" dirty="0" err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&lt;= n; </a:t>
            </a:r>
            <a:r>
              <a:rPr lang="en-US" altLang="zh-CN" sz="240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++){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sum = sum + 1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}</a:t>
            </a:r>
          </a:p>
          <a:p>
            <a:r>
              <a:rPr lang="en-US" altLang="zh-CN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xmlns="" val="3453104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类、成员变量、方法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399487"/>
            <a:ext cx="1903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6689" y="1979185"/>
            <a:ext cx="2621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）方法体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588413"/>
            <a:ext cx="8462695" cy="540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局部变量的使用范围：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9058" y="3310798"/>
            <a:ext cx="79559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成员变量的操作只能放在方法中，方法可以对成员变量和该方法体中声明的局部变量进行操作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局部变量只在声明它的方法内有效。方法参数在整个方法内有效，方法内的局部变量从声明它的位置之后开始有效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306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57989" y="1502925"/>
            <a:ext cx="67432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第五章 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类和对象（一）</a:t>
            </a:r>
            <a:endParaRPr lang="zh-CN" altLang="zh-CN" sz="32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1516" y="2628434"/>
            <a:ext cx="66782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面向对象的特性</a:t>
            </a:r>
            <a:endParaRPr lang="en-US" altLang="zh-CN" sz="32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类、成员变量、方法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003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类、成员变量、方法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399487"/>
            <a:ext cx="1903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6689" y="1979185"/>
            <a:ext cx="2621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）方法体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588413"/>
            <a:ext cx="8462695" cy="540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局部变量的使用范围：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3314" y="3278780"/>
            <a:ext cx="79460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如果局部变量在一个复合语句中，则该局部变量的有效范围是该复合语句，如果局部变量的声明是在循环体中，则该局部变量的有效范围在该循环体。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局部变量没有默认值，必须显示赋值。</a:t>
            </a:r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2569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类、成员变量、方法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399487"/>
            <a:ext cx="1903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6689" y="1979185"/>
            <a:ext cx="2621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）方法体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588413"/>
            <a:ext cx="8462695" cy="540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区分成员变量和局部变量：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9058" y="3310798"/>
            <a:ext cx="79559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如果局部变量的名字与成员变量的名字相同，则成员变量被隐藏，即这个成员变量在这个方法内暂时失效。 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如果仍然想在该方法中，使用被隐藏的成员变量，可以通过关键字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this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实现（后续讲解）。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4175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类、成员变量、方法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399487"/>
            <a:ext cx="1903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6689" y="1979185"/>
            <a:ext cx="29803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main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769" y="2588413"/>
            <a:ext cx="8462695" cy="16435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一个应用程序中必须要有一个类包括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main()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方法，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main()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方法是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应用程序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的入口方法，程序在运行的时候，第一个执行的方法就是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main()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方法。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01524" y="4376787"/>
            <a:ext cx="61863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public static void main(String </a:t>
            </a:r>
            <a:r>
              <a:rPr lang="en-US" altLang="zh-CN"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args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[]){</a:t>
            </a: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方法体；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91086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类、成员变量、方法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399487"/>
            <a:ext cx="1903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6689" y="1979185"/>
            <a:ext cx="29803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main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67704" y="2664103"/>
            <a:ext cx="718658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public static void main(String 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args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[]){</a:t>
            </a:r>
          </a:p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方法体；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516689" y="4111180"/>
            <a:ext cx="85329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访问控制权限是公有的（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public</a:t>
            </a:r>
            <a:r>
              <a:rPr lang="zh-CN" altLang="en-US" sz="28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）；</a:t>
            </a:r>
            <a:endParaRPr lang="en-US" altLang="zh-CN" sz="28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sz="28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ain()</a:t>
            </a:r>
            <a:r>
              <a:rPr lang="zh-CN" altLang="en-US" sz="28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方法是静态的；</a:t>
            </a:r>
            <a:endParaRPr lang="en-US" altLang="zh-CN" sz="28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main()</a:t>
            </a:r>
            <a:r>
              <a:rPr lang="zh-CN" altLang="en-US" sz="28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方法没有返回值；</a:t>
            </a:r>
            <a:endParaRPr lang="en-US" altLang="zh-CN" sz="28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main</a:t>
            </a:r>
            <a:r>
              <a:rPr lang="en-US" altLang="zh-CN" sz="28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en-US" sz="28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具有一个字符串数组参数，用来接收</a:t>
            </a:r>
            <a:r>
              <a:rPr lang="zh-CN" altLang="en-US" sz="28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</a:t>
            </a:r>
            <a:r>
              <a:rPr lang="en-US" altLang="zh-CN" sz="28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Java 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程序的命令行参数。</a:t>
            </a:r>
            <a:endParaRPr lang="en-US" altLang="zh-CN" sz="28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3174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类、成员变量、方法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399487"/>
            <a:ext cx="1903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6689" y="1979185"/>
            <a:ext cx="29803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main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6689" y="2509794"/>
            <a:ext cx="825720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en-US" altLang="zh-CN" sz="2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public </a:t>
            </a:r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class testunit5 {</a:t>
            </a:r>
          </a:p>
          <a:p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public static void main(String[] </a:t>
            </a:r>
            <a:r>
              <a:rPr lang="en-US" altLang="zh-CN" sz="2200" dirty="0" err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args</a:t>
            </a:r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{</a:t>
            </a:r>
          </a:p>
          <a:p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  </a:t>
            </a:r>
            <a:r>
              <a:rPr lang="en-US" altLang="zh-CN" sz="2200" dirty="0" err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n = </a:t>
            </a:r>
            <a:r>
              <a:rPr lang="en-US" altLang="zh-CN" sz="2200" dirty="0" err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args.length</a:t>
            </a:r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    // </a:t>
            </a:r>
            <a:r>
              <a:rPr lang="zh-CN" altLang="en-US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获取参数数量</a:t>
            </a:r>
          </a:p>
          <a:p>
            <a:r>
              <a:rPr lang="zh-CN" altLang="en-US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  </a:t>
            </a:r>
            <a:r>
              <a:rPr lang="en-US" altLang="zh-CN" sz="2200" dirty="0" err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System.out.println</a:t>
            </a:r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</a:t>
            </a:r>
            <a:r>
              <a:rPr lang="zh-CN" altLang="en-US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一共有 </a:t>
            </a:r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"+n+" </a:t>
            </a:r>
            <a:r>
              <a:rPr lang="zh-CN" altLang="en-US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个参数</a:t>
            </a:r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");</a:t>
            </a:r>
          </a:p>
          <a:p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  if(n &gt; 0) {   </a:t>
            </a:r>
          </a:p>
          <a:p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      // </a:t>
            </a:r>
            <a:r>
              <a:rPr lang="zh-CN" altLang="en-US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判断参数个数是否大于</a:t>
            </a:r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      for(</a:t>
            </a:r>
            <a:r>
              <a:rPr lang="en-US" altLang="zh-CN" sz="2200" dirty="0" err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200" dirty="0" err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 0;i &lt; </a:t>
            </a:r>
            <a:r>
              <a:rPr lang="en-US" altLang="zh-CN" sz="2200" dirty="0" err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n;i</a:t>
            </a:r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++) {</a:t>
            </a:r>
          </a:p>
          <a:p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          </a:t>
            </a:r>
            <a:r>
              <a:rPr lang="en-US" altLang="zh-CN" sz="2200" dirty="0" err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System.out.println</a:t>
            </a:r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200" dirty="0" err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args</a:t>
            </a:r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sz="2200" dirty="0" err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]);</a:t>
            </a:r>
          </a:p>
          <a:p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      }</a:t>
            </a:r>
          </a:p>
          <a:p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  }</a:t>
            </a:r>
          </a:p>
          <a:p>
            <a:r>
              <a:rPr lang="en-US" altLang="zh-CN" sz="2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}</a:t>
            </a:r>
          </a:p>
          <a:p>
            <a:r>
              <a:rPr lang="en-US" altLang="zh-CN" sz="2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}</a:t>
            </a:r>
            <a:endParaRPr lang="zh-CN" altLang="en-US" sz="22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8403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类、成员变量、方法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399487"/>
            <a:ext cx="1903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6689" y="1979185"/>
            <a:ext cx="29803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main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0577" y="2640420"/>
            <a:ext cx="8257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：（</a:t>
            </a:r>
            <a:r>
              <a:rPr lang="en-US" altLang="zh-CN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）输入</a:t>
            </a:r>
            <a:r>
              <a:rPr lang="en-US" altLang="zh-CN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个参数</a:t>
            </a:r>
            <a:endParaRPr lang="zh-CN" altLang="en-US" sz="2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3833" y="2471940"/>
            <a:ext cx="5160509" cy="9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08520" y="3692710"/>
            <a:ext cx="8257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）输入</a:t>
            </a:r>
            <a:r>
              <a:rPr lang="en-US" altLang="zh-CN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个参数</a:t>
            </a:r>
            <a:endParaRPr lang="zh-CN" altLang="en-US" sz="2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55734" y="3610123"/>
            <a:ext cx="5484155" cy="109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16631" y="4933892"/>
            <a:ext cx="8257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）输入</a:t>
            </a:r>
            <a:r>
              <a:rPr lang="en-US" altLang="zh-CN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个参数</a:t>
            </a:r>
            <a:endParaRPr lang="zh-CN" altLang="en-US" sz="2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26680" y="4933892"/>
            <a:ext cx="5957661" cy="177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24092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类、成员变量、方法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399487"/>
            <a:ext cx="1903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6689" y="1979185"/>
            <a:ext cx="29803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）构造方法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6743" y="2662637"/>
            <a:ext cx="8592457" cy="15748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构造方法是一种特殊方法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，是用来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初始化类的一个新的对象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，当程序用类创建时（使用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new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运算符时），系统会使用它的构造方法。</a:t>
            </a:r>
          </a:p>
        </p:txBody>
      </p:sp>
    </p:spTree>
    <p:extLst>
      <p:ext uri="{BB962C8B-B14F-4D97-AF65-F5344CB8AC3E}">
        <p14:creationId xmlns:p14="http://schemas.microsoft.com/office/powerpoint/2010/main" xmlns="" val="1721094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类、成员变量、方法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355945"/>
            <a:ext cx="1903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8633" y="1921129"/>
            <a:ext cx="29803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）构造方法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6743" y="2473955"/>
            <a:ext cx="8592457" cy="37117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中的每个类都有一个默认的构造方法，该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默认的构造方法是无参数的，且方法体中没有语句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构造方法可以重载，即一个类中可以编写若干个构造方法，但必须保证他们的参数不同，即参数的个数不同，或者是参数的类型不同。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类里定义了一个或多个构造方法，那么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不提供默认的构造方法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8220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类、成员变量、方法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399487"/>
            <a:ext cx="1903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6689" y="1979185"/>
            <a:ext cx="29803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）构造方法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6743" y="2575553"/>
            <a:ext cx="8592457" cy="4228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构造方法的编写要求：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）构造方法的名字要与类名完全相同；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）构造方法可以有多个输入参数，但构造方间的参数必须是不同的；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）构造方法没有返回值，也不能写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void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，构造方法返回的实际上是对象类型本身（对象的实例）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也注意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不要在构造方法里使用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return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来返回当前类的对象，因为构造方法的返回值是隐式的。</a:t>
            </a:r>
          </a:p>
        </p:txBody>
      </p:sp>
    </p:spTree>
    <p:extLst>
      <p:ext uri="{BB962C8B-B14F-4D97-AF65-F5344CB8AC3E}">
        <p14:creationId xmlns:p14="http://schemas.microsoft.com/office/powerpoint/2010/main" xmlns="" val="2263089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类、成员变量、方法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399487"/>
            <a:ext cx="1903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6689" y="1979185"/>
            <a:ext cx="29803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）构造方法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229" y="2648123"/>
            <a:ext cx="8592457" cy="16435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构造方法的编写要求：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4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）构造方法也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不能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被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static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final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abstract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关键字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修饰。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1311" y="4537604"/>
            <a:ext cx="69318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：（</a:t>
            </a:r>
            <a:r>
              <a:rPr lang="en-US" altLang="zh-CN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）系统默认的构造方法</a:t>
            </a:r>
            <a:endParaRPr lang="en-US" altLang="zh-CN" sz="2800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Ladder(){</a:t>
            </a:r>
          </a:p>
          <a:p>
            <a:r>
              <a:rPr lang="en-US" altLang="zh-CN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5778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面向对象的特性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333282" y="2795376"/>
            <a:ext cx="8403117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、封装性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327A6EDD-4365-4AF2-8DD6-294585A7B8E6}"/>
              </a:ext>
            </a:extLst>
          </p:cNvPr>
          <p:cNvSpPr/>
          <p:nvPr/>
        </p:nvSpPr>
        <p:spPr>
          <a:xfrm>
            <a:off x="318163" y="3450440"/>
            <a:ext cx="8578492" cy="26776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面向对象的编程核心思想之一就是将数据和数据的操作封装在一起。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将抽象得到的数据和数据的操作相结合，形成一个有机的整体，形成基本的封装单位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类，隐藏属性和实现细节，对外提供接口。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8163" y="1528089"/>
            <a:ext cx="8288807" cy="11264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面向对象语言有三个重要的特性：封装、继承和多态。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492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类、成员变量、方法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399487"/>
            <a:ext cx="1903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6689" y="1979185"/>
            <a:ext cx="29803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）构造方法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1311" y="2625238"/>
            <a:ext cx="693187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zh-CN" altLang="en-US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：（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）类中自己定义的构造方法</a:t>
            </a:r>
            <a:endParaRPr lang="en-US" altLang="zh-CN" sz="2600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class Point</a:t>
            </a:r>
            <a:r>
              <a:rPr lang="zh-CN" altLang="en-US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（）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en-US" altLang="zh-CN" sz="260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60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x,y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r>
              <a:rPr lang="en-US" altLang="zh-CN" sz="2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Point(){</a:t>
            </a:r>
          </a:p>
          <a:p>
            <a:r>
              <a:rPr lang="en-US" altLang="zh-CN" sz="2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x = 1;</a:t>
            </a:r>
          </a:p>
          <a:p>
            <a:r>
              <a:rPr lang="en-US" altLang="zh-CN" sz="2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y = 1;}</a:t>
            </a:r>
          </a:p>
          <a:p>
            <a:r>
              <a:rPr lang="en-US" altLang="zh-CN" sz="2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Point(</a:t>
            </a:r>
            <a:r>
              <a:rPr lang="en-US" altLang="zh-CN" sz="260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a, </a:t>
            </a:r>
            <a:r>
              <a:rPr lang="en-US" altLang="zh-CN" sz="260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b)</a:t>
            </a:r>
          </a:p>
          <a:p>
            <a:r>
              <a:rPr lang="en-US" altLang="zh-CN" sz="2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x = a;</a:t>
            </a:r>
          </a:p>
          <a:p>
            <a:r>
              <a:rPr lang="en-US" altLang="zh-CN" sz="2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y = b;}</a:t>
            </a:r>
          </a:p>
          <a:p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xmlns="" val="2172763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类、成员变量、方法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399487"/>
            <a:ext cx="1903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6689" y="1978054"/>
            <a:ext cx="8568403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zh-CN" altLang="en-US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：（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3</a:t>
            </a:r>
            <a:r>
              <a:rPr lang="zh-CN" altLang="en-US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）</a:t>
            </a:r>
            <a:r>
              <a:rPr lang="zh-CN" altLang="en-US" sz="2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如果一个类中定义了构造方法。</a:t>
            </a:r>
            <a:r>
              <a:rPr lang="en-US" altLang="zh-CN" sz="2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Java</a:t>
            </a:r>
            <a:r>
              <a:rPr lang="zh-CN" altLang="en-US" sz="2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不再提供默认的构造方法</a:t>
            </a:r>
            <a:endParaRPr lang="en-US" altLang="zh-CN" sz="26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r>
              <a:rPr lang="en-US" altLang="zh-CN" sz="2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class Point</a:t>
            </a:r>
            <a:r>
              <a:rPr lang="zh-CN" altLang="en-US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（）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r>
              <a:rPr lang="en-US" altLang="zh-CN" sz="2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60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x</a:t>
            </a:r>
            <a:r>
              <a:rPr lang="zh-CN" altLang="en-US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600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Point(</a:t>
            </a:r>
            <a:r>
              <a:rPr lang="en-US" altLang="zh-CN" sz="260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a, </a:t>
            </a:r>
            <a:r>
              <a:rPr lang="en-US" altLang="zh-CN" sz="260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b)</a:t>
            </a:r>
          </a:p>
          <a:p>
            <a:r>
              <a:rPr lang="en-US" altLang="zh-CN" sz="2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x = a;</a:t>
            </a:r>
          </a:p>
          <a:p>
            <a:r>
              <a:rPr lang="en-US" altLang="zh-CN" sz="2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y = b;}</a:t>
            </a:r>
          </a:p>
          <a:p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}</a:t>
            </a:r>
          </a:p>
          <a:p>
            <a:r>
              <a:rPr lang="en-US" altLang="zh-CN" sz="2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主类中：</a:t>
            </a:r>
            <a:endParaRPr lang="en-US" altLang="zh-CN" sz="2600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Point p1 = new Point();   </a:t>
            </a:r>
            <a:r>
              <a:rPr lang="en-US" altLang="zh-CN" sz="2600" dirty="0" smtClean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</a:p>
          <a:p>
            <a:r>
              <a:rPr lang="en-US" altLang="zh-CN" sz="2600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600" dirty="0" smtClean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Point p1 = new Point(10,11)</a:t>
            </a:r>
            <a:r>
              <a:rPr lang="zh-CN" altLang="en-US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 </a:t>
            </a:r>
            <a:r>
              <a:rPr lang="zh-CN" altLang="en-US" sz="2600" dirty="0" smtClean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√</a:t>
            </a:r>
            <a:endParaRPr lang="en-US" altLang="zh-CN" sz="2600" dirty="0" smtClean="0">
              <a:solidFill>
                <a:srgbClr val="FF66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8785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类、成员变量、方法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238558" y="1399487"/>
            <a:ext cx="1903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061" y="2065524"/>
            <a:ext cx="879423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zh-CN" altLang="en-US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：（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4</a:t>
            </a:r>
            <a:r>
              <a:rPr lang="zh-CN" altLang="en-US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）</a:t>
            </a:r>
            <a:r>
              <a:rPr lang="zh-CN" altLang="en-US" sz="2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注意，</a:t>
            </a:r>
            <a:r>
              <a:rPr lang="en-US" altLang="zh-CN" sz="2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void Point(</a:t>
            </a:r>
            <a:r>
              <a:rPr lang="en-US" altLang="zh-CN" sz="26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int</a:t>
            </a:r>
            <a:r>
              <a:rPr lang="en-US" altLang="zh-CN" sz="2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a, </a:t>
            </a:r>
            <a:r>
              <a:rPr lang="en-US" altLang="zh-CN" sz="26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int</a:t>
            </a:r>
            <a:r>
              <a:rPr lang="en-US" altLang="zh-CN" sz="2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b)</a:t>
            </a:r>
            <a:r>
              <a:rPr lang="zh-CN" altLang="en-US" sz="2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和</a:t>
            </a:r>
            <a:r>
              <a:rPr lang="en-US" altLang="zh-CN" sz="26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int</a:t>
            </a:r>
            <a:r>
              <a:rPr lang="en-US" altLang="zh-CN" sz="2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Point()</a:t>
            </a:r>
            <a:r>
              <a:rPr lang="zh-CN" altLang="en-US" sz="2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都不是构造方法</a:t>
            </a:r>
            <a:endParaRPr lang="en-US" altLang="zh-CN" sz="26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r>
              <a:rPr lang="en-US" altLang="zh-CN" sz="2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class Point</a:t>
            </a:r>
            <a:r>
              <a:rPr lang="zh-CN" altLang="en-US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（）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r>
              <a:rPr lang="en-US" altLang="zh-CN" sz="2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double x</a:t>
            </a:r>
            <a:r>
              <a:rPr lang="zh-CN" altLang="en-US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600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void Point(</a:t>
            </a:r>
            <a:r>
              <a:rPr lang="en-US" altLang="zh-CN" sz="260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a, </a:t>
            </a:r>
            <a:r>
              <a:rPr lang="en-US" altLang="zh-CN" sz="260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b){	</a:t>
            </a:r>
          </a:p>
          <a:p>
            <a:r>
              <a:rPr lang="en-US" altLang="zh-CN" sz="2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x = a;</a:t>
            </a:r>
          </a:p>
          <a:p>
            <a:r>
              <a:rPr lang="en-US" altLang="zh-CN" sz="2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y = b;}</a:t>
            </a:r>
          </a:p>
          <a:p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en-US" altLang="zh-CN" sz="260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Point(double a</a:t>
            </a:r>
            <a:r>
              <a:rPr lang="zh-CN" altLang="en-US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60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b){</a:t>
            </a:r>
          </a:p>
          <a:p>
            <a:r>
              <a:rPr lang="en-US" altLang="zh-CN" sz="2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x = a</a:t>
            </a:r>
            <a:r>
              <a:rPr lang="zh-CN" altLang="en-US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 = b;</a:t>
            </a:r>
          </a:p>
          <a:p>
            <a:r>
              <a:rPr lang="en-US" altLang="zh-CN" sz="2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6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return 1;}}</a:t>
            </a:r>
          </a:p>
        </p:txBody>
      </p:sp>
    </p:spTree>
    <p:extLst>
      <p:ext uri="{BB962C8B-B14F-4D97-AF65-F5344CB8AC3E}">
        <p14:creationId xmlns:p14="http://schemas.microsoft.com/office/powerpoint/2010/main" xmlns="" val="3237800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类、成员变量、方法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399487"/>
            <a:ext cx="3159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、类的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UML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类图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3201" y="2140122"/>
            <a:ext cx="8636000" cy="20919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UML(Unified Modeling Language Diagram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，统一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建模语言，又称标准建模语言。是用来对软件密集系统进行可视化建模的一种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语言。在这里，我们用来描述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系统中类的静态结构。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23337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类、成员变量、方法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204629" y="1384973"/>
            <a:ext cx="3159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、类的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UML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类图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3201" y="1980468"/>
            <a:ext cx="4891313" cy="47459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使用一个长方形描述一个类的主要构成，将长方形垂直地分为三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层：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名字层：具体的类的名字；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变量层（属性层）：重要的变量名称及类型；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方法层（操作层）：重要的方法，包括方法名、参数列表和类型。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254168" y="1868265"/>
            <a:ext cx="3497943" cy="42288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5254170" y="2743200"/>
            <a:ext cx="34979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矩形 8"/>
          <p:cNvSpPr/>
          <p:nvPr/>
        </p:nvSpPr>
        <p:spPr>
          <a:xfrm>
            <a:off x="5954483" y="1980468"/>
            <a:ext cx="2097315" cy="540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Ladder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5254170" y="4528457"/>
            <a:ext cx="34979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矩形 11"/>
          <p:cNvSpPr/>
          <p:nvPr/>
        </p:nvSpPr>
        <p:spPr>
          <a:xfrm>
            <a:off x="5395683" y="2887611"/>
            <a:ext cx="2097315" cy="13234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above:float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ottom:float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area:float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area:float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98615" y="4751468"/>
            <a:ext cx="3409047" cy="7078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computerArea:float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setHeight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float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）：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void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35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57989" y="1502925"/>
            <a:ext cx="67432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第五章 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类和对象（一）</a:t>
            </a:r>
            <a:endParaRPr lang="zh-CN" altLang="zh-CN" sz="32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1516" y="2628434"/>
            <a:ext cx="66782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面向对象的特性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类、成员变量、方法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  <a:endParaRPr lang="en-US" altLang="zh-CN" sz="3200" dirty="0" smtClean="0">
              <a:solidFill>
                <a:srgbClr val="FF66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98318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 smtClean="0"/>
              <a:t>3.</a:t>
            </a:r>
            <a:r>
              <a:rPr lang="zh-CN" altLang="en-US" dirty="0" smtClean="0"/>
              <a:t>对象 创建对象 使用对象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4629" y="1617197"/>
            <a:ext cx="1903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、对象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115" y="2211133"/>
            <a:ext cx="8469086" cy="36431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是面向对象语言中最重用的一种数据类型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，可以用来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声明变量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对象的创建包括对象的声明和为对象分配变量变量。</a:t>
            </a:r>
          </a:p>
          <a:p>
            <a:pPr indent="457200">
              <a:lnSpc>
                <a:spcPct val="12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每个对象都是相互独立的，在内存中占有独立的内存地址，并且每个对象都具有自己的生命周期，当一个对象的生命周期结束时，对象就变成了垃圾，由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Java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虚拟机自带的垃圾回收机制处理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41163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对象 创建对象 使用对象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559141"/>
            <a:ext cx="2621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、创建对象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5789" y="2238067"/>
            <a:ext cx="3339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）对象的声明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770" y="3049455"/>
            <a:ext cx="83205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用类声明的变量成为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对象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。一般格式：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3474" y="4612597"/>
            <a:ext cx="54414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e.g.   Ladder 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ladder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49770" y="5495387"/>
            <a:ext cx="8321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此时，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ladder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仅为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空对象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，不能使用。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78197" y="3950802"/>
            <a:ext cx="3740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类的名字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对象的名字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9535846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对象 创建对象 使用对象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559141"/>
            <a:ext cx="2621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、创建对象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5789" y="2238067"/>
            <a:ext cx="40575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）为对象分配变量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0736" y="2827727"/>
            <a:ext cx="8320506" cy="10577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new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运算符和类的构造方法为声明的对象分配变量，即创建对象。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13591" y="4085680"/>
            <a:ext cx="49173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对象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= new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构造方法；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460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对象 创建对象 使用对象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559141"/>
            <a:ext cx="2621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、创建对象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5789" y="2238067"/>
            <a:ext cx="40575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）对象的内存模型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5789" y="2960823"/>
            <a:ext cx="79552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）声明对象时：声明对象变量时，内存中还没有任何数据，此时的变量是一个空对象，空对象不能使用。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29305205"/>
              </p:ext>
            </p:extLst>
          </p:nvPr>
        </p:nvGraphicFramePr>
        <p:xfrm>
          <a:off x="5689600" y="4539343"/>
          <a:ext cx="2286000" cy="1489075"/>
        </p:xfrm>
        <a:graphic>
          <a:graphicData uri="http://schemas.openxmlformats.org/presentationml/2006/ole">
            <p:oleObj spid="_x0000_s4113" name="位图图像" r:id="rId4" imgW="1448002" imgH="942857" progId="PBrush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448013" y="5029109"/>
            <a:ext cx="50459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en-US" altLang="zh-CN" sz="280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XiyoujiRenwu</a:t>
            </a:r>
            <a:r>
              <a:rPr lang="en-US" altLang="zh-CN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zhubajie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8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575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面向对象的特性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318163" y="1511562"/>
            <a:ext cx="8403117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、封装性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27A6EDD-4365-4AF2-8DD6-294585A7B8E6}"/>
              </a:ext>
            </a:extLst>
          </p:cNvPr>
          <p:cNvSpPr/>
          <p:nvPr/>
        </p:nvSpPr>
        <p:spPr>
          <a:xfrm>
            <a:off x="318163" y="2115130"/>
            <a:ext cx="8578492" cy="4228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封装性的优点表现为：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）提高类和系统的安全性，外部不需要知道内部的实现过程，仅需要通过接口调用即可，可以隐藏系统实现细节；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）提高软件使用的重复率，降低成本；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提高了代码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独立性，建立了系统间的松耦合关系，对象之间通过相互方法的调用，实现对象之间消息的传递。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58916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对象 创建对象 使用对象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559141"/>
            <a:ext cx="2621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、创建对象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5789" y="2238067"/>
            <a:ext cx="40575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）对象的内存模型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5789" y="2960823"/>
            <a:ext cx="7955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）为对象分配变量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4504" y="3635737"/>
            <a:ext cx="68145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en-US" altLang="zh-CN" sz="280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zhubajie</a:t>
            </a:r>
            <a:r>
              <a:rPr lang="en-US" altLang="zh-CN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 new </a:t>
            </a:r>
            <a:r>
              <a:rPr lang="en-US" altLang="zh-CN" sz="280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XiyoujiRenwu</a:t>
            </a:r>
            <a:r>
              <a:rPr lang="en-US" altLang="zh-CN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8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63362410"/>
              </p:ext>
            </p:extLst>
          </p:nvPr>
        </p:nvGraphicFramePr>
        <p:xfrm>
          <a:off x="5036456" y="4045413"/>
          <a:ext cx="3715657" cy="2284042"/>
        </p:xfrm>
        <a:graphic>
          <a:graphicData uri="http://schemas.openxmlformats.org/presentationml/2006/ole">
            <p:oleObj spid="_x0000_s5140" name="位图图像" r:id="rId4" imgW="2534004" imgH="1600000" progId="PBrush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364283" y="4455517"/>
            <a:ext cx="400451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两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个步骤：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a)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为变量分配内存；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）返回一个引用给对象变量；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24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对象 创建对象 使用对象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355945"/>
            <a:ext cx="2621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、创建对象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5789" y="1918759"/>
            <a:ext cx="40575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）对象的内存模型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5788" y="2510889"/>
            <a:ext cx="84204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）创建多个不同的对象，分配不同的地址空间，改变其中一个对象的状态，不会影响其他对象的状态。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5320317"/>
              </p:ext>
            </p:extLst>
          </p:nvPr>
        </p:nvGraphicFramePr>
        <p:xfrm>
          <a:off x="837484" y="3825458"/>
          <a:ext cx="7422624" cy="2661727"/>
        </p:xfrm>
        <a:graphic>
          <a:graphicData uri="http://schemas.openxmlformats.org/presentationml/2006/ole">
            <p:oleObj spid="_x0000_s6161" name="位图图像" r:id="rId4" imgW="4828571" imgH="1828571" progId="PBrush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1569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对象 创建对象 使用对象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355945"/>
            <a:ext cx="2621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、创建对象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5789" y="1918759"/>
            <a:ext cx="40575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）对象的内存模型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5788" y="2510889"/>
            <a:ext cx="84204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）类变量的赋值，是将变量的引用赋值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两个变量具有相同的实体。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en-US" altLang="zh-CN" sz="280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zhubajie</a:t>
            </a:r>
            <a:r>
              <a:rPr lang="en-US" altLang="zh-CN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 </a:t>
            </a:r>
            <a:r>
              <a:rPr lang="en-US" altLang="zh-CN" sz="280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sunwukong</a:t>
            </a:r>
            <a:r>
              <a:rPr lang="en-US" altLang="zh-CN" sz="28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zh-CN" altLang="en-US" sz="28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68539390"/>
              </p:ext>
            </p:extLst>
          </p:nvPr>
        </p:nvGraphicFramePr>
        <p:xfrm>
          <a:off x="1004724" y="4039227"/>
          <a:ext cx="7422624" cy="2661727"/>
        </p:xfrm>
        <a:graphic>
          <a:graphicData uri="http://schemas.openxmlformats.org/presentationml/2006/ole">
            <p:oleObj spid="_x0000_s7186" name="位图图像" r:id="rId4" imgW="4828571" imgH="1828571" progId="PBrush">
              <p:embed/>
            </p:oleObj>
          </a:graphicData>
        </a:graphic>
      </p:graphicFrame>
      <p:sp>
        <p:nvSpPr>
          <p:cNvPr id="12" name="任意多边形 11"/>
          <p:cNvSpPr/>
          <p:nvPr/>
        </p:nvSpPr>
        <p:spPr bwMode="auto">
          <a:xfrm>
            <a:off x="1403241" y="5395369"/>
            <a:ext cx="4141216" cy="1135441"/>
          </a:xfrm>
          <a:custGeom>
            <a:avLst/>
            <a:gdLst>
              <a:gd name="connsiteX0" fmla="*/ 4141216 w 4141216"/>
              <a:gd name="connsiteY0" fmla="*/ 29028 h 1135441"/>
              <a:gd name="connsiteX1" fmla="*/ 3662245 w 4141216"/>
              <a:gd name="connsiteY1" fmla="*/ 769257 h 1135441"/>
              <a:gd name="connsiteX2" fmla="*/ 2210816 w 4141216"/>
              <a:gd name="connsiteY2" fmla="*/ 1132114 h 1135441"/>
              <a:gd name="connsiteX3" fmla="*/ 628759 w 4141216"/>
              <a:gd name="connsiteY3" fmla="*/ 914400 h 1135441"/>
              <a:gd name="connsiteX4" fmla="*/ 91730 w 4141216"/>
              <a:gd name="connsiteY4" fmla="*/ 348342 h 1135441"/>
              <a:gd name="connsiteX5" fmla="*/ 4645 w 4141216"/>
              <a:gd name="connsiteY5" fmla="*/ 0 h 113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1216" h="1135441">
                <a:moveTo>
                  <a:pt x="4141216" y="29028"/>
                </a:moveTo>
                <a:cubicBezTo>
                  <a:pt x="4062597" y="307218"/>
                  <a:pt x="3983978" y="585409"/>
                  <a:pt x="3662245" y="769257"/>
                </a:cubicBezTo>
                <a:cubicBezTo>
                  <a:pt x="3340512" y="953105"/>
                  <a:pt x="2716397" y="1107924"/>
                  <a:pt x="2210816" y="1132114"/>
                </a:cubicBezTo>
                <a:cubicBezTo>
                  <a:pt x="1705235" y="1156305"/>
                  <a:pt x="981940" y="1045029"/>
                  <a:pt x="628759" y="914400"/>
                </a:cubicBezTo>
                <a:cubicBezTo>
                  <a:pt x="275578" y="783771"/>
                  <a:pt x="195749" y="500742"/>
                  <a:pt x="91730" y="348342"/>
                </a:cubicBezTo>
                <a:cubicBezTo>
                  <a:pt x="-12289" y="195942"/>
                  <a:pt x="-3822" y="97971"/>
                  <a:pt x="4645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直接连接符 15"/>
          <p:cNvCxnSpPr>
            <a:stCxn id="12" idx="5"/>
          </p:cNvCxnSpPr>
          <p:nvPr/>
        </p:nvCxnSpPr>
        <p:spPr bwMode="auto">
          <a:xfrm flipH="1">
            <a:off x="1295400" y="5395369"/>
            <a:ext cx="112486" cy="1646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1403241" y="5395369"/>
            <a:ext cx="111234" cy="1646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 flipV="1">
            <a:off x="1857375" y="4255090"/>
            <a:ext cx="5200650" cy="9048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 flipV="1">
            <a:off x="1857375" y="4531315"/>
            <a:ext cx="5200650" cy="628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V="1">
            <a:off x="1857375" y="4845640"/>
            <a:ext cx="5200650" cy="3143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 flipV="1">
            <a:off x="1857375" y="5090568"/>
            <a:ext cx="5200650" cy="693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>
            <a:off x="1857375" y="5159965"/>
            <a:ext cx="5200650" cy="2354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>
            <a:off x="1857375" y="5125266"/>
            <a:ext cx="5200650" cy="5109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>
            <a:off x="1857375" y="5159965"/>
            <a:ext cx="5200650" cy="714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矩形 35"/>
          <p:cNvSpPr/>
          <p:nvPr/>
        </p:nvSpPr>
        <p:spPr bwMode="auto">
          <a:xfrm>
            <a:off x="1001658" y="5002802"/>
            <a:ext cx="914400" cy="377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0x111A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297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对象 创建对象 使用对象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559141"/>
            <a:ext cx="2621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、使用对象</a:t>
            </a:r>
          </a:p>
        </p:txBody>
      </p:sp>
      <p:sp>
        <p:nvSpPr>
          <p:cNvPr id="7" name="矩形 6"/>
          <p:cNvSpPr/>
          <p:nvPr/>
        </p:nvSpPr>
        <p:spPr>
          <a:xfrm>
            <a:off x="505789" y="2289067"/>
            <a:ext cx="83205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通过使用运算符“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”，对象可以实现对自己变量的访问和方法的调用。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3557" y="3376759"/>
            <a:ext cx="4955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使用对象操作自己的变量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6469" y="3925343"/>
            <a:ext cx="24586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对象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变量；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556" y="4638801"/>
            <a:ext cx="4955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2)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使用对象调用类中的方法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16469" y="5208116"/>
            <a:ext cx="24586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对象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方法；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53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对象 创建对象 使用对象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559141"/>
            <a:ext cx="40575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、对象的引用和实体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91389741"/>
              </p:ext>
            </p:extLst>
          </p:nvPr>
        </p:nvGraphicFramePr>
        <p:xfrm>
          <a:off x="4690775" y="2520951"/>
          <a:ext cx="3714750" cy="2284413"/>
        </p:xfrm>
        <a:graphic>
          <a:graphicData uri="http://schemas.openxmlformats.org/presentationml/2006/ole">
            <p:oleObj spid="_x0000_s8210" name="位图图像" r:id="rId4" imgW="2534004" imgH="1600000" progId="PBrush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49769" y="2247034"/>
            <a:ext cx="4305358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引用：类声明的变量称作为对象，对象中负责存放引用，确保对象可以操作分配给对象的变量以及调用类中的方法；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实体：分配给对象的变量习惯被称作为实体；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769" y="5835196"/>
            <a:ext cx="8475576" cy="54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没有实体的对象成为空对象，空对象不能被使用。</a:t>
            </a:r>
          </a:p>
        </p:txBody>
      </p:sp>
    </p:spTree>
    <p:extLst>
      <p:ext uri="{BB962C8B-B14F-4D97-AF65-F5344CB8AC3E}">
        <p14:creationId xmlns:p14="http://schemas.microsoft.com/office/powerpoint/2010/main" xmlns="" val="308180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对象 创建对象 使用对象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559141"/>
            <a:ext cx="40575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、对象的引用和实体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0605" y="2281168"/>
            <a:ext cx="8140346" cy="11264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一个类创建的两个对象，如果具有相同的引用，那么就具有完全相同的实体。 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0669050"/>
              </p:ext>
            </p:extLst>
          </p:nvPr>
        </p:nvGraphicFramePr>
        <p:xfrm>
          <a:off x="4672387" y="3761498"/>
          <a:ext cx="4057521" cy="1600200"/>
        </p:xfrm>
        <a:graphic>
          <a:graphicData uri="http://schemas.openxmlformats.org/presentationml/2006/ole">
            <p:oleObj spid="_x0000_s9248" name="位图图像" r:id="rId4" imgW="4142857" imgH="1352381" progId="PBrush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81196559"/>
              </p:ext>
            </p:extLst>
          </p:nvPr>
        </p:nvGraphicFramePr>
        <p:xfrm>
          <a:off x="340639" y="3754571"/>
          <a:ext cx="4066651" cy="1676400"/>
        </p:xfrm>
        <a:graphic>
          <a:graphicData uri="http://schemas.openxmlformats.org/presentationml/2006/ole">
            <p:oleObj spid="_x0000_s9249" name="位图图像" r:id="rId5" imgW="4610744" imgH="1114581" progId="PBrush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4015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对象 创建对象 使用对象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559141"/>
            <a:ext cx="2621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、垃圾收集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736" y="2230582"/>
            <a:ext cx="8320506" cy="16435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的垃圾收集机制：周期性的检测某个实体是否已经不再被任何对象拥有（以无引用），就释放实体占有的内存。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80744652"/>
              </p:ext>
            </p:extLst>
          </p:nvPr>
        </p:nvGraphicFramePr>
        <p:xfrm>
          <a:off x="1004724" y="4039227"/>
          <a:ext cx="7422624" cy="2661727"/>
        </p:xfrm>
        <a:graphic>
          <a:graphicData uri="http://schemas.openxmlformats.org/presentationml/2006/ole">
            <p:oleObj spid="_x0000_s10256" name="位图图像" r:id="rId4" imgW="4828571" imgH="1828571" progId="PBrush">
              <p:embed/>
            </p:oleObj>
          </a:graphicData>
        </a:graphic>
      </p:graphicFrame>
      <p:sp>
        <p:nvSpPr>
          <p:cNvPr id="10" name="任意多边形 9"/>
          <p:cNvSpPr/>
          <p:nvPr/>
        </p:nvSpPr>
        <p:spPr bwMode="auto">
          <a:xfrm>
            <a:off x="1403241" y="5395369"/>
            <a:ext cx="4141216" cy="1135441"/>
          </a:xfrm>
          <a:custGeom>
            <a:avLst/>
            <a:gdLst>
              <a:gd name="connsiteX0" fmla="*/ 4141216 w 4141216"/>
              <a:gd name="connsiteY0" fmla="*/ 29028 h 1135441"/>
              <a:gd name="connsiteX1" fmla="*/ 3662245 w 4141216"/>
              <a:gd name="connsiteY1" fmla="*/ 769257 h 1135441"/>
              <a:gd name="connsiteX2" fmla="*/ 2210816 w 4141216"/>
              <a:gd name="connsiteY2" fmla="*/ 1132114 h 1135441"/>
              <a:gd name="connsiteX3" fmla="*/ 628759 w 4141216"/>
              <a:gd name="connsiteY3" fmla="*/ 914400 h 1135441"/>
              <a:gd name="connsiteX4" fmla="*/ 91730 w 4141216"/>
              <a:gd name="connsiteY4" fmla="*/ 348342 h 1135441"/>
              <a:gd name="connsiteX5" fmla="*/ 4645 w 4141216"/>
              <a:gd name="connsiteY5" fmla="*/ 0 h 113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1216" h="1135441">
                <a:moveTo>
                  <a:pt x="4141216" y="29028"/>
                </a:moveTo>
                <a:cubicBezTo>
                  <a:pt x="4062597" y="307218"/>
                  <a:pt x="3983978" y="585409"/>
                  <a:pt x="3662245" y="769257"/>
                </a:cubicBezTo>
                <a:cubicBezTo>
                  <a:pt x="3340512" y="953105"/>
                  <a:pt x="2716397" y="1107924"/>
                  <a:pt x="2210816" y="1132114"/>
                </a:cubicBezTo>
                <a:cubicBezTo>
                  <a:pt x="1705235" y="1156305"/>
                  <a:pt x="981940" y="1045029"/>
                  <a:pt x="628759" y="914400"/>
                </a:cubicBezTo>
                <a:cubicBezTo>
                  <a:pt x="275578" y="783771"/>
                  <a:pt x="195749" y="500742"/>
                  <a:pt x="91730" y="348342"/>
                </a:cubicBezTo>
                <a:cubicBezTo>
                  <a:pt x="-12289" y="195942"/>
                  <a:pt x="-3822" y="97971"/>
                  <a:pt x="4645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直接连接符 10"/>
          <p:cNvCxnSpPr>
            <a:stCxn id="10" idx="5"/>
          </p:cNvCxnSpPr>
          <p:nvPr/>
        </p:nvCxnSpPr>
        <p:spPr bwMode="auto">
          <a:xfrm flipH="1">
            <a:off x="1295400" y="5395369"/>
            <a:ext cx="112486" cy="1646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>
            <a:off x="1403241" y="5395369"/>
            <a:ext cx="111234" cy="1646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1857375" y="4255090"/>
            <a:ext cx="5200650" cy="9048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 flipV="1">
            <a:off x="1857375" y="4531315"/>
            <a:ext cx="5200650" cy="628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1857375" y="4845640"/>
            <a:ext cx="5200650" cy="3143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flipV="1">
            <a:off x="1857375" y="5090568"/>
            <a:ext cx="5200650" cy="693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>
            <a:off x="1857375" y="5159965"/>
            <a:ext cx="5200650" cy="2354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>
            <a:off x="1857375" y="5125266"/>
            <a:ext cx="5200650" cy="5109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/>
          <p:nvPr/>
        </p:nvCxnSpPr>
        <p:spPr bwMode="auto">
          <a:xfrm>
            <a:off x="1857375" y="5159965"/>
            <a:ext cx="5200650" cy="714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1001658" y="5002802"/>
            <a:ext cx="914400" cy="377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0x111A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424545" y="3985322"/>
            <a:ext cx="1828800" cy="213838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16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对象 创建对象 使用对象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399487"/>
            <a:ext cx="47756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、成员变量和方法的调用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25160" y="2699963"/>
            <a:ext cx="8077200" cy="341632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kern="1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成员</a:t>
            </a:r>
            <a:r>
              <a:rPr lang="zh-CN" altLang="en-US" sz="2400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方法可以对该类的成员变量直接访问。</a:t>
            </a:r>
          </a:p>
          <a:p>
            <a:pPr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kern="12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en-US" altLang="zh-CN" kern="12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class </a:t>
            </a:r>
            <a:r>
              <a:rPr lang="en-US" altLang="zh-CN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Box{</a:t>
            </a:r>
          </a:p>
          <a:p>
            <a:pPr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en-US" altLang="zh-CN" kern="1200" dirty="0" err="1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kern="12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width,height,depth</a:t>
            </a:r>
            <a:r>
              <a:rPr lang="en-US" altLang="zh-CN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void </a:t>
            </a:r>
            <a:r>
              <a:rPr lang="en-US" altLang="zh-CN" kern="1200" dirty="0" err="1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setDim</a:t>
            </a:r>
            <a:r>
              <a:rPr lang="en-US" altLang="zh-CN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kern="1200" dirty="0" err="1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kern="1200" dirty="0" err="1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w,int</a:t>
            </a:r>
            <a:r>
              <a:rPr lang="en-US" altLang="zh-CN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kern="1200" dirty="0" err="1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h,int</a:t>
            </a:r>
            <a:r>
              <a:rPr lang="en-US" altLang="zh-CN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d){</a:t>
            </a:r>
          </a:p>
          <a:p>
            <a:pPr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	</a:t>
            </a:r>
            <a:r>
              <a:rPr lang="en-US" altLang="zh-CN" kern="1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width</a:t>
            </a:r>
            <a:r>
              <a:rPr lang="en-US" altLang="zh-CN" kern="12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w;</a:t>
            </a:r>
          </a:p>
          <a:p>
            <a:pPr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	</a:t>
            </a:r>
            <a:r>
              <a:rPr lang="en-US" altLang="zh-CN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height</a:t>
            </a:r>
            <a:r>
              <a:rPr lang="en-US" altLang="zh-CN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 h;</a:t>
            </a:r>
          </a:p>
          <a:p>
            <a:pPr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	</a:t>
            </a:r>
            <a:r>
              <a:rPr lang="en-US" altLang="zh-CN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depth</a:t>
            </a:r>
            <a:r>
              <a:rPr lang="en-US" altLang="zh-CN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 d;</a:t>
            </a:r>
          </a:p>
          <a:p>
            <a:pPr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}</a:t>
            </a:r>
          </a:p>
          <a:p>
            <a:pPr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kern="12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}</a:t>
            </a:r>
            <a:endParaRPr lang="en-US" altLang="zh-CN" kern="1200" dirty="0">
              <a:solidFill>
                <a:srgbClr val="0558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2110" y="2058086"/>
            <a:ext cx="45817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）在同一个类的内部：</a:t>
            </a:r>
          </a:p>
        </p:txBody>
      </p:sp>
    </p:spTree>
    <p:extLst>
      <p:ext uri="{BB962C8B-B14F-4D97-AF65-F5344CB8AC3E}">
        <p14:creationId xmlns:p14="http://schemas.microsoft.com/office/powerpoint/2010/main" xmlns="" val="25681614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对象 创建对象 使用对象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399487"/>
            <a:ext cx="47756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、成员变量和方法的调用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13844" y="2704874"/>
            <a:ext cx="8794231" cy="3847207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在类的内部，成员方法之间可以相互直接访问（调用）。</a:t>
            </a:r>
          </a:p>
          <a:p>
            <a:pPr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class Box{</a:t>
            </a:r>
          </a:p>
          <a:p>
            <a:pPr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kern="1200" dirty="0" err="1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000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000" kern="1200" dirty="0" err="1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width,height,depth</a:t>
            </a:r>
            <a:r>
              <a:rPr lang="en-US" altLang="zh-CN" sz="2000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void </a:t>
            </a:r>
            <a:r>
              <a:rPr lang="en-US" altLang="zh-CN" sz="2000" kern="1200" dirty="0" err="1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setDim</a:t>
            </a:r>
            <a:r>
              <a:rPr lang="en-US" altLang="zh-CN" sz="2000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000" kern="1200" dirty="0" err="1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000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kern="1200" dirty="0" err="1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w,int</a:t>
            </a:r>
            <a:r>
              <a:rPr lang="en-US" altLang="zh-CN" sz="2000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kern="1200" dirty="0" err="1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h,int</a:t>
            </a:r>
            <a:r>
              <a:rPr lang="en-US" altLang="zh-CN" sz="2000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d){</a:t>
            </a:r>
          </a:p>
          <a:p>
            <a:pPr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	width = w;	height = h;	depth = d;</a:t>
            </a:r>
          </a:p>
          <a:p>
            <a:pPr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en-US" altLang="zh-CN" sz="2000" kern="12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kern="12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printInfo</a:t>
            </a:r>
            <a:r>
              <a:rPr lang="en-US" altLang="zh-CN" sz="2000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();</a:t>
            </a:r>
          </a:p>
          <a:p>
            <a:pPr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}</a:t>
            </a:r>
          </a:p>
          <a:p>
            <a:pPr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 </a:t>
            </a:r>
            <a:r>
              <a:rPr lang="en-US" altLang="zh-CN" sz="2000" kern="12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printInfo</a:t>
            </a:r>
            <a:r>
              <a:rPr lang="en-US" altLang="zh-CN" sz="2000" kern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en-US" altLang="zh-CN" sz="2000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pPr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en-US" altLang="zh-CN" sz="2000" kern="1200" dirty="0" err="1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System.out.println</a:t>
            </a:r>
            <a:r>
              <a:rPr lang="en-US" altLang="zh-CN" sz="2000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(“</a:t>
            </a:r>
            <a:r>
              <a:rPr lang="zh-CN" altLang="en-US" sz="2000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长：”</a:t>
            </a:r>
            <a:r>
              <a:rPr lang="en-US" altLang="zh-CN" sz="2000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+width+”</a:t>
            </a:r>
            <a:r>
              <a:rPr lang="zh-CN" altLang="en-US" sz="2000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宽：”</a:t>
            </a:r>
          </a:p>
          <a:p>
            <a:pPr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kern="12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			+</a:t>
            </a:r>
            <a:r>
              <a:rPr lang="en-US" altLang="zh-CN" sz="2000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height +”</a:t>
            </a:r>
            <a:r>
              <a:rPr lang="zh-CN" altLang="en-US" sz="2000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高：”</a:t>
            </a:r>
            <a:r>
              <a:rPr lang="en-US" altLang="zh-CN" sz="2000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+depth);</a:t>
            </a:r>
          </a:p>
          <a:p>
            <a:pPr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}</a:t>
            </a:r>
          </a:p>
          <a:p>
            <a:pPr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582110" y="2058086"/>
            <a:ext cx="45817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）在同一个类的内部：</a:t>
            </a:r>
          </a:p>
        </p:txBody>
      </p:sp>
    </p:spTree>
    <p:extLst>
      <p:ext uri="{BB962C8B-B14F-4D97-AF65-F5344CB8AC3E}">
        <p14:creationId xmlns:p14="http://schemas.microsoft.com/office/powerpoint/2010/main" xmlns="" val="24538974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对象 创建对象 使用对象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399487"/>
            <a:ext cx="47756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、成员变量和方法的调用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2110" y="2058086"/>
            <a:ext cx="45817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）在同一个类的内部：</a:t>
            </a: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85694" y="2816086"/>
            <a:ext cx="796632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800" b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457200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也可以通过建立一个对象，来对成员变量和方法进行访问</a:t>
            </a:r>
            <a:r>
              <a:rPr lang="zh-CN" altLang="en-US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对象</a:t>
            </a:r>
            <a:r>
              <a:rPr lang="en-US" altLang="zh-CN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成员变量（成员方法）；</a:t>
            </a:r>
            <a:endParaRPr lang="en-US" altLang="zh-CN" dirty="0" smtClean="0">
              <a:solidFill>
                <a:srgbClr val="0558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457200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457200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如果是通过</a:t>
            </a:r>
            <a:r>
              <a:rPr lang="en-US" altLang="zh-CN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static</a:t>
            </a:r>
            <a:r>
              <a:rPr lang="zh-CN" altLang="en-US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修饰的成员变量和方法，还可以通过</a:t>
            </a:r>
            <a:r>
              <a:rPr lang="zh-CN" altLang="en-US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类名</a:t>
            </a:r>
            <a:r>
              <a:rPr lang="en-US" altLang="zh-CN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成员变量（成员方法）</a:t>
            </a:r>
            <a:r>
              <a:rPr lang="zh-CN" altLang="en-US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来进行访问。</a:t>
            </a:r>
            <a:endParaRPr lang="en-US" altLang="zh-CN" kern="12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566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面向对象的特性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318163" y="1555104"/>
            <a:ext cx="8403117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、继承性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327A6EDD-4365-4AF2-8DD6-294585A7B8E6}"/>
              </a:ext>
            </a:extLst>
          </p:cNvPr>
          <p:cNvSpPr/>
          <p:nvPr/>
        </p:nvSpPr>
        <p:spPr>
          <a:xfrm>
            <a:off x="318163" y="2216728"/>
            <a:ext cx="8578492" cy="37117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继承性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表现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为子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类拥有父类的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全部属性和功能，即子类继承了父类的数据和数据上的操作，同时，子类也可以具有独立的属性和功能。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仅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支持直接的单继承。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继承性的优点表现为：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）可以帮助建立类之间的层级关系；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）进一步提高代码的可重用性，提高开发效率。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46207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对象 创建对象 使用对象</a:t>
            </a:r>
          </a:p>
        </p:txBody>
      </p:sp>
      <p:sp>
        <p:nvSpPr>
          <p:cNvPr id="3" name="矩形 2"/>
          <p:cNvSpPr/>
          <p:nvPr/>
        </p:nvSpPr>
        <p:spPr>
          <a:xfrm>
            <a:off x="349769" y="1399487"/>
            <a:ext cx="47756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、成员变量和方法的调用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01487" y="2729588"/>
            <a:ext cx="8794231" cy="193899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一个类的“外界”想要访问类内部</a:t>
            </a:r>
            <a:r>
              <a:rPr lang="zh-CN" altLang="en-US" sz="2400" kern="1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的变量及方法，</a:t>
            </a:r>
            <a:r>
              <a:rPr lang="zh-CN" altLang="en-US" sz="2400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需要使用该类创建对象。通过创建</a:t>
            </a:r>
            <a:r>
              <a:rPr lang="zh-CN" altLang="en-US" sz="2400" kern="1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对象</a:t>
            </a:r>
            <a:r>
              <a:rPr lang="zh-CN" altLang="en-US" sz="2400" kern="1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实体配合运算符</a:t>
            </a:r>
            <a:r>
              <a:rPr lang="zh-CN" altLang="en-US" sz="2400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en-US" altLang="zh-CN" sz="2400" kern="1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.”</a:t>
            </a:r>
            <a:r>
              <a:rPr lang="zh-CN" altLang="en-US" sz="2400" kern="12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zh-CN" altLang="en-US" sz="2400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，进行方法的调用。</a:t>
            </a:r>
          </a:p>
          <a:p>
            <a:pPr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kern="12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 </a:t>
            </a:r>
            <a:r>
              <a:rPr lang="en-US" altLang="zh-CN" kern="12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Box </a:t>
            </a:r>
            <a:r>
              <a:rPr lang="en-US" altLang="zh-CN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b1 = new Box();</a:t>
            </a:r>
          </a:p>
          <a:p>
            <a:pPr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kern="12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b1.setDim(3,4,5</a:t>
            </a:r>
            <a:r>
              <a:rPr lang="en-US" altLang="zh-CN" kern="1200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</a:p>
        </p:txBody>
      </p:sp>
      <p:sp>
        <p:nvSpPr>
          <p:cNvPr id="2" name="矩形 1"/>
          <p:cNvSpPr/>
          <p:nvPr/>
        </p:nvSpPr>
        <p:spPr>
          <a:xfrm>
            <a:off x="470897" y="2021015"/>
            <a:ext cx="3863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）在不同类之间：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230320" y="4849018"/>
            <a:ext cx="87942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800" b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45720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如为</a:t>
            </a:r>
            <a:r>
              <a:rPr lang="en-US" altLang="zh-CN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static</a:t>
            </a:r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修饰过</a:t>
            </a:r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的变量或方法还可以</a:t>
            </a:r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在该类的外部通过类名</a:t>
            </a:r>
            <a:r>
              <a:rPr lang="en-US" altLang="zh-CN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方法名</a:t>
            </a:r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（）</a:t>
            </a:r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进行调用。</a:t>
            </a:r>
          </a:p>
          <a:p>
            <a:pPr lvl="1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kern="1200" dirty="0" smtClean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 </a:t>
            </a:r>
            <a:r>
              <a:rPr lang="en-US" altLang="zh-CN" dirty="0" err="1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Math.sqrt</a:t>
            </a:r>
            <a:r>
              <a:rPr lang="en-US" altLang="zh-CN" dirty="0">
                <a:solidFill>
                  <a:srgbClr val="0558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(85);</a:t>
            </a:r>
          </a:p>
        </p:txBody>
      </p:sp>
    </p:spTree>
    <p:extLst>
      <p:ext uri="{BB962C8B-B14F-4D97-AF65-F5344CB8AC3E}">
        <p14:creationId xmlns:p14="http://schemas.microsoft.com/office/powerpoint/2010/main" xmlns="" val="691906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zh-CN" altLang="en-US" dirty="0" smtClean="0"/>
              <a:t>课程小结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0080" y="1612662"/>
            <a:ext cx="812272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、面向对象的特性包括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封装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性、继承性、多态性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、类、成员变量、方法；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）类的结构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）成员变量的定义方法及使用要求；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）方法的构成、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main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方法、构造方法；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1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、对象：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）创建对象：声明及为对象分配元素：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）使用对象；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）对象的内存模型：对象的引用和实体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04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1. </a:t>
            </a:r>
            <a:r>
              <a:rPr lang="zh-CN" altLang="en-US" dirty="0" smtClean="0"/>
              <a:t>面向对象的特性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05BC26FA-78E6-467A-A967-B595E6DEFC44}"/>
              </a:ext>
            </a:extLst>
          </p:cNvPr>
          <p:cNvSpPr/>
          <p:nvPr/>
        </p:nvSpPr>
        <p:spPr>
          <a:xfrm>
            <a:off x="332677" y="1351908"/>
            <a:ext cx="8403117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、多态性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327A6EDD-4365-4AF2-8DD6-294585A7B8E6}"/>
              </a:ext>
            </a:extLst>
          </p:cNvPr>
          <p:cNvSpPr/>
          <p:nvPr/>
        </p:nvSpPr>
        <p:spPr>
          <a:xfrm>
            <a:off x="332677" y="1984504"/>
            <a:ext cx="8578492" cy="47459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多态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是指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同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一个行为具有多个不同表现形式或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形态，多态表现为两种：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）操作名称的多态，即多个操作具有相同的名字，但这些操作所接受的消息的类型必须不同；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）另一种多态为和继承相关，是指同一个操作被不同类型对象调用时，可能产生不同的行为。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多态的优点表现为：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）提高了代码的可扩展性，增加了程序的灵活性。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439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57989" y="1502925"/>
            <a:ext cx="67432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第五章 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类和对象（一）</a:t>
            </a:r>
            <a:endParaRPr lang="zh-CN" altLang="zh-CN" sz="32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1516" y="2628434"/>
            <a:ext cx="66782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面向对象的特性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类、成员变量、方法</a:t>
            </a:r>
            <a:endParaRPr lang="en-US" altLang="zh-CN" sz="32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139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523482"/>
            <a:ext cx="9144000" cy="704126"/>
          </a:xfrm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2.</a:t>
            </a:r>
            <a:r>
              <a:rPr lang="zh-CN" altLang="en-US" dirty="0"/>
              <a:t>类</a:t>
            </a:r>
            <a:r>
              <a:rPr lang="zh-CN" altLang="en-US" dirty="0" smtClean="0"/>
              <a:t>、成员变量、方法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27A6EDD-4365-4AF2-8DD6-294585A7B8E6}"/>
              </a:ext>
            </a:extLst>
          </p:cNvPr>
          <p:cNvSpPr/>
          <p:nvPr/>
        </p:nvSpPr>
        <p:spPr>
          <a:xfrm>
            <a:off x="318163" y="1708728"/>
            <a:ext cx="8578492" cy="37117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是面向对象的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编程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，类是表示客观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世界某类群体的一些基本特征抽象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类封装了一类对象的状态和方法，因此，类是用来创建对象的模板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类是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组成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程序的基本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要素，所有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Java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程序都是基于类的。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是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Java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中的一种重要的引用数据类型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，用类声明的变量叫做对象。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9506574"/>
      </p:ext>
    </p:extLst>
  </p:cSld>
  <p:clrMapOvr>
    <a:masterClrMapping/>
  </p:clrMapOvr>
</p:sld>
</file>

<file path=ppt/theme/theme1.xml><?xml version="1.0" encoding="utf-8"?>
<a:theme xmlns:a="http://schemas.openxmlformats.org/drawingml/2006/main" name="rainsdrops_II">
  <a:themeElements>
    <a:clrScheme name="绿色">
      <a:dk1>
        <a:srgbClr val="003300"/>
      </a:dk1>
      <a:lt1>
        <a:srgbClr val="FFFFFF"/>
      </a:lt1>
      <a:dk2>
        <a:srgbClr val="507800"/>
      </a:dk2>
      <a:lt2>
        <a:srgbClr val="135113"/>
      </a:lt2>
      <a:accent1>
        <a:srgbClr val="8FAD2F"/>
      </a:accent1>
      <a:accent2>
        <a:srgbClr val="F2EF62"/>
      </a:accent2>
      <a:accent3>
        <a:srgbClr val="FFFFFF"/>
      </a:accent3>
      <a:accent4>
        <a:srgbClr val="002A00"/>
      </a:accent4>
      <a:accent5>
        <a:srgbClr val="C6D3AD"/>
      </a:accent5>
      <a:accent6>
        <a:srgbClr val="DBD958"/>
      </a:accent6>
      <a:hlink>
        <a:srgbClr val="BAD16F"/>
      </a:hlink>
      <a:folHlink>
        <a:srgbClr val="DBE8B2"/>
      </a:folHlink>
    </a:clrScheme>
    <a:fontScheme name="rainsdrops_I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rainsdrops_II 1">
        <a:dk1>
          <a:srgbClr val="142328"/>
        </a:dk1>
        <a:lt1>
          <a:srgbClr val="FFFFFF"/>
        </a:lt1>
        <a:dk2>
          <a:srgbClr val="38629A"/>
        </a:dk2>
        <a:lt2>
          <a:srgbClr val="1E3750"/>
        </a:lt2>
        <a:accent1>
          <a:srgbClr val="8EB7FD"/>
        </a:accent1>
        <a:accent2>
          <a:srgbClr val="F9DDF9"/>
        </a:accent2>
        <a:accent3>
          <a:srgbClr val="FFFFFF"/>
        </a:accent3>
        <a:accent4>
          <a:srgbClr val="0F1C21"/>
        </a:accent4>
        <a:accent5>
          <a:srgbClr val="C6D8FE"/>
        </a:accent5>
        <a:accent6>
          <a:srgbClr val="E2C8E2"/>
        </a:accent6>
        <a:hlink>
          <a:srgbClr val="B6D5F4"/>
        </a:hlink>
        <a:folHlink>
          <a:srgbClr val="DAE4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insdrops_II 2">
        <a:dk1>
          <a:srgbClr val="003300"/>
        </a:dk1>
        <a:lt1>
          <a:srgbClr val="FFFFFF"/>
        </a:lt1>
        <a:dk2>
          <a:srgbClr val="507800"/>
        </a:dk2>
        <a:lt2>
          <a:srgbClr val="135113"/>
        </a:lt2>
        <a:accent1>
          <a:srgbClr val="8FAD2F"/>
        </a:accent1>
        <a:accent2>
          <a:srgbClr val="F2EF62"/>
        </a:accent2>
        <a:accent3>
          <a:srgbClr val="FFFFFF"/>
        </a:accent3>
        <a:accent4>
          <a:srgbClr val="002A00"/>
        </a:accent4>
        <a:accent5>
          <a:srgbClr val="C6D3AD"/>
        </a:accent5>
        <a:accent6>
          <a:srgbClr val="DBD958"/>
        </a:accent6>
        <a:hlink>
          <a:srgbClr val="BAD16F"/>
        </a:hlink>
        <a:folHlink>
          <a:srgbClr val="DBE8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insdrops_II 3">
        <a:dk1>
          <a:srgbClr val="0B1F27"/>
        </a:dk1>
        <a:lt1>
          <a:srgbClr val="FFFFFF"/>
        </a:lt1>
        <a:dk2>
          <a:srgbClr val="266984"/>
        </a:dk2>
        <a:lt2>
          <a:srgbClr val="1B4A5D"/>
        </a:lt2>
        <a:accent1>
          <a:srgbClr val="389BC2"/>
        </a:accent1>
        <a:accent2>
          <a:srgbClr val="D7D7D7"/>
        </a:accent2>
        <a:accent3>
          <a:srgbClr val="FFFFFF"/>
        </a:accent3>
        <a:accent4>
          <a:srgbClr val="081920"/>
        </a:accent4>
        <a:accent5>
          <a:srgbClr val="AECBDD"/>
        </a:accent5>
        <a:accent6>
          <a:srgbClr val="C3C3C3"/>
        </a:accent6>
        <a:hlink>
          <a:srgbClr val="9ACDE2"/>
        </a:hlink>
        <a:folHlink>
          <a:srgbClr val="C9E4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insdrops_II 4">
        <a:dk1>
          <a:srgbClr val="39340D"/>
        </a:dk1>
        <a:lt1>
          <a:srgbClr val="FFFFFF"/>
        </a:lt1>
        <a:dk2>
          <a:srgbClr val="808000"/>
        </a:dk2>
        <a:lt2>
          <a:srgbClr val="6A6018"/>
        </a:lt2>
        <a:accent1>
          <a:srgbClr val="AD9E2F"/>
        </a:accent1>
        <a:accent2>
          <a:srgbClr val="A6E0B4"/>
        </a:accent2>
        <a:accent3>
          <a:srgbClr val="FFFFFF"/>
        </a:accent3>
        <a:accent4>
          <a:srgbClr val="2F2B09"/>
        </a:accent4>
        <a:accent5>
          <a:srgbClr val="D3CCAD"/>
        </a:accent5>
        <a:accent6>
          <a:srgbClr val="96CBA3"/>
        </a:accent6>
        <a:hlink>
          <a:srgbClr val="DBCF79"/>
        </a:hlink>
        <a:folHlink>
          <a:srgbClr val="ECE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rainsdrops_II</Template>
  <TotalTime>12952</TotalTime>
  <Words>5381</Words>
  <Application>Microsoft Office PowerPoint</Application>
  <PresentationFormat>全屏显示(4:3)</PresentationFormat>
  <Paragraphs>533</Paragraphs>
  <Slides>61</Slides>
  <Notes>61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3" baseType="lpstr">
      <vt:lpstr>rainsdrops_II</vt:lpstr>
      <vt:lpstr>位图图像</vt:lpstr>
      <vt:lpstr>幻灯片 1</vt:lpstr>
      <vt:lpstr>幻灯片 2</vt:lpstr>
      <vt:lpstr>幻灯片 3</vt:lpstr>
      <vt:lpstr> 1. 面向对象的特性</vt:lpstr>
      <vt:lpstr> 1. 面向对象的特性</vt:lpstr>
      <vt:lpstr> 1. 面向对象的特性</vt:lpstr>
      <vt:lpstr> 1. 面向对象的特性</vt:lpstr>
      <vt:lpstr>幻灯片 8</vt:lpstr>
      <vt:lpstr> 2.类、成员变量、方法</vt:lpstr>
      <vt:lpstr> 2.类、成员变量、方法</vt:lpstr>
      <vt:lpstr> 2.类、成员变量、方法</vt:lpstr>
      <vt:lpstr> 2.类、成员变量、方法</vt:lpstr>
      <vt:lpstr> 2.类、成员变量、方法</vt:lpstr>
      <vt:lpstr> 2.类、成员变量、方法</vt:lpstr>
      <vt:lpstr>2.类、成员变量、方法</vt:lpstr>
      <vt:lpstr>2.类、成员变量、方法</vt:lpstr>
      <vt:lpstr>2.类、成员变量、方法</vt:lpstr>
      <vt:lpstr>2.类、成员变量、方法</vt:lpstr>
      <vt:lpstr>2.类、成员变量、方法</vt:lpstr>
      <vt:lpstr>2.类、成员变量、方法</vt:lpstr>
      <vt:lpstr>2.类、成员变量、方法</vt:lpstr>
      <vt:lpstr>2.类、成员变量、方法</vt:lpstr>
      <vt:lpstr>2.类、成员变量、方法</vt:lpstr>
      <vt:lpstr>2.类、成员变量、方法</vt:lpstr>
      <vt:lpstr>2.类、成员变量、方法</vt:lpstr>
      <vt:lpstr>2.类、成员变量、方法</vt:lpstr>
      <vt:lpstr>2.类、成员变量、方法</vt:lpstr>
      <vt:lpstr>2.类、成员变量、方法</vt:lpstr>
      <vt:lpstr>2.类、成员变量、方法</vt:lpstr>
      <vt:lpstr>2.类、成员变量、方法</vt:lpstr>
      <vt:lpstr>2.类、成员变量、方法</vt:lpstr>
      <vt:lpstr>2.类、成员变量、方法</vt:lpstr>
      <vt:lpstr>2.类、成员变量、方法</vt:lpstr>
      <vt:lpstr>2.类、成员变量、方法</vt:lpstr>
      <vt:lpstr>2.类、成员变量、方法</vt:lpstr>
      <vt:lpstr>2.类、成员变量、方法</vt:lpstr>
      <vt:lpstr>2.类、成员变量、方法</vt:lpstr>
      <vt:lpstr>2.类、成员变量、方法</vt:lpstr>
      <vt:lpstr>2.类、成员变量、方法</vt:lpstr>
      <vt:lpstr>2.类、成员变量、方法</vt:lpstr>
      <vt:lpstr>2.类、成员变量、方法</vt:lpstr>
      <vt:lpstr>2.类、成员变量、方法</vt:lpstr>
      <vt:lpstr>2.类、成员变量、方法</vt:lpstr>
      <vt:lpstr>2.类、成员变量、方法</vt:lpstr>
      <vt:lpstr>幻灯片 45</vt:lpstr>
      <vt:lpstr>3.对象 创建对象 使用对象</vt:lpstr>
      <vt:lpstr>3.对象 创建对象 使用对象</vt:lpstr>
      <vt:lpstr>3.对象 创建对象 使用对象</vt:lpstr>
      <vt:lpstr>3.对象 创建对象 使用对象</vt:lpstr>
      <vt:lpstr>3.对象 创建对象 使用对象</vt:lpstr>
      <vt:lpstr>3.对象 创建对象 使用对象</vt:lpstr>
      <vt:lpstr>3.对象 创建对象 使用对象</vt:lpstr>
      <vt:lpstr>3.对象 创建对象 使用对象</vt:lpstr>
      <vt:lpstr>3.对象 创建对象 使用对象</vt:lpstr>
      <vt:lpstr>3.对象 创建对象 使用对象</vt:lpstr>
      <vt:lpstr>3.对象 创建对象 使用对象</vt:lpstr>
      <vt:lpstr>3.对象 创建对象 使用对象</vt:lpstr>
      <vt:lpstr>3.对象 创建对象 使用对象</vt:lpstr>
      <vt:lpstr>3.对象 创建对象 使用对象</vt:lpstr>
      <vt:lpstr>3.对象 创建对象 使用对象</vt:lpstr>
      <vt:lpstr>课程小结</vt:lpstr>
    </vt:vector>
  </TitlesOfParts>
  <Company>sdibt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讲课</dc:title>
  <dc:creator>葛诗煜</dc:creator>
  <cp:lastModifiedBy>Administrator</cp:lastModifiedBy>
  <cp:revision>927</cp:revision>
  <dcterms:created xsi:type="dcterms:W3CDTF">2010-02-01T09:14:32Z</dcterms:created>
  <dcterms:modified xsi:type="dcterms:W3CDTF">2021-09-06T22:24:21Z</dcterms:modified>
</cp:coreProperties>
</file>