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8"/>
  </p:notesMasterIdLst>
  <p:handoutMasterIdLst>
    <p:handoutMasterId r:id="rId49"/>
  </p:handoutMasterIdLst>
  <p:sldIdLst>
    <p:sldId id="353" r:id="rId2"/>
    <p:sldId id="366" r:id="rId3"/>
    <p:sldId id="367" r:id="rId4"/>
    <p:sldId id="380" r:id="rId5"/>
    <p:sldId id="369" r:id="rId6"/>
    <p:sldId id="356" r:id="rId7"/>
    <p:sldId id="381" r:id="rId8"/>
    <p:sldId id="382" r:id="rId9"/>
    <p:sldId id="379" r:id="rId10"/>
    <p:sldId id="385" r:id="rId11"/>
    <p:sldId id="386" r:id="rId12"/>
    <p:sldId id="383" r:id="rId13"/>
    <p:sldId id="387" r:id="rId14"/>
    <p:sldId id="388" r:id="rId15"/>
    <p:sldId id="389" r:id="rId16"/>
    <p:sldId id="390" r:id="rId17"/>
    <p:sldId id="374" r:id="rId18"/>
    <p:sldId id="402" r:id="rId19"/>
    <p:sldId id="403" r:id="rId20"/>
    <p:sldId id="404" r:id="rId21"/>
    <p:sldId id="405" r:id="rId22"/>
    <p:sldId id="415" r:id="rId23"/>
    <p:sldId id="368" r:id="rId24"/>
    <p:sldId id="375" r:id="rId25"/>
    <p:sldId id="392" r:id="rId26"/>
    <p:sldId id="393" r:id="rId27"/>
    <p:sldId id="394" r:id="rId28"/>
    <p:sldId id="378" r:id="rId29"/>
    <p:sldId id="395" r:id="rId30"/>
    <p:sldId id="396" r:id="rId31"/>
    <p:sldId id="398" r:id="rId32"/>
    <p:sldId id="397" r:id="rId33"/>
    <p:sldId id="399" r:id="rId34"/>
    <p:sldId id="400" r:id="rId35"/>
    <p:sldId id="406" r:id="rId36"/>
    <p:sldId id="408" r:id="rId37"/>
    <p:sldId id="407" r:id="rId38"/>
    <p:sldId id="401" r:id="rId39"/>
    <p:sldId id="409" r:id="rId40"/>
    <p:sldId id="410" r:id="rId41"/>
    <p:sldId id="411" r:id="rId42"/>
    <p:sldId id="413" r:id="rId43"/>
    <p:sldId id="412" r:id="rId44"/>
    <p:sldId id="414" r:id="rId45"/>
    <p:sldId id="377" r:id="rId46"/>
    <p:sldId id="416"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FF6600"/>
    <a:srgbClr val="0558FF"/>
    <a:srgbClr val="0000FF"/>
    <a:srgbClr val="000099"/>
    <a:srgbClr val="9FDAFF"/>
    <a:srgbClr val="CCECFF"/>
    <a:srgbClr val="00FF0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952" autoAdjust="0"/>
  </p:normalViewPr>
  <p:slideViewPr>
    <p:cSldViewPr snapToGrid="0">
      <p:cViewPr>
        <p:scale>
          <a:sx n="90" d="100"/>
          <a:sy n="90" d="100"/>
        </p:scale>
        <p:origin x="-2244" y="-390"/>
      </p:cViewPr>
      <p:guideLst>
        <p:guide orient="horz" pos="2160"/>
        <p:guide pos="2880"/>
      </p:guideLst>
    </p:cSldViewPr>
  </p:slideViewPr>
  <p:outlineViewPr>
    <p:cViewPr>
      <p:scale>
        <a:sx n="33" d="100"/>
        <a:sy n="33" d="100"/>
      </p:scale>
      <p:origin x="12" y="9732"/>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503F888B-E886-4B7C-B9EB-91DABCAB75FB}" type="datetimeFigureOut">
              <a:rPr lang="zh-CN" altLang="en-US"/>
              <a:pPr>
                <a:defRPr/>
              </a:pPr>
              <a:t>2021-8-30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宋体" pitchFamily="2" charset="-122"/>
              </a:defRPr>
            </a:lvl1pPr>
          </a:lstStyle>
          <a:p>
            <a:pPr>
              <a:defRPr/>
            </a:pPr>
            <a:fld id="{DC36057A-7C1E-4E85-842E-9E2D9633ADC5}" type="slidenum">
              <a:rPr lang="zh-CN" altLang="en-US"/>
              <a:pPr>
                <a:defRPr/>
              </a:pPr>
              <a:t>‹#›</a:t>
            </a:fld>
            <a:endParaRPr lang="zh-CN" altLang="en-US"/>
          </a:p>
        </p:txBody>
      </p:sp>
    </p:spTree>
    <p:extLst>
      <p:ext uri="{BB962C8B-B14F-4D97-AF65-F5344CB8AC3E}">
        <p14:creationId xmlns:p14="http://schemas.microsoft.com/office/powerpoint/2010/main" xmlns="" val="403819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ea typeface="Gulim" pitchFamily="34" charset="-127"/>
              </a:defRPr>
            </a:lvl1pPr>
          </a:lstStyle>
          <a:p>
            <a:pPr>
              <a:defRPr/>
            </a:pPr>
            <a:endParaRPr lang="en-US" altLang="ko-KR"/>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ea typeface="Gulim" pitchFamily="34" charset="-127"/>
              </a:defRPr>
            </a:lvl1pPr>
          </a:lstStyle>
          <a:p>
            <a:pPr>
              <a:defRPr/>
            </a:pPr>
            <a:fld id="{60A33E64-031E-41EB-AA6F-4FC7D55586C9}" type="slidenum">
              <a:rPr lang="ko-KR" altLang="en-US"/>
              <a:pPr>
                <a:defRPr/>
              </a:pPr>
              <a:t>‹#›</a:t>
            </a:fld>
            <a:endParaRPr lang="en-US" altLang="ko-KR"/>
          </a:p>
        </p:txBody>
      </p:sp>
    </p:spTree>
    <p:extLst>
      <p:ext uri="{BB962C8B-B14F-4D97-AF65-F5344CB8AC3E}">
        <p14:creationId xmlns:p14="http://schemas.microsoft.com/office/powerpoint/2010/main" xmlns="" val="366147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a:t>
            </a:fld>
            <a:endParaRPr lang="en-US" altLang="ko-KR"/>
          </a:p>
        </p:txBody>
      </p:sp>
    </p:spTree>
    <p:extLst>
      <p:ext uri="{BB962C8B-B14F-4D97-AF65-F5344CB8AC3E}">
        <p14:creationId xmlns:p14="http://schemas.microsoft.com/office/powerpoint/2010/main" xmlns="" val="96898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10</a:t>
            </a:fld>
            <a:endParaRPr lang="en-US" altLang="ko-KR"/>
          </a:p>
        </p:txBody>
      </p:sp>
    </p:spTree>
    <p:extLst>
      <p:ext uri="{BB962C8B-B14F-4D97-AF65-F5344CB8AC3E}">
        <p14:creationId xmlns:p14="http://schemas.microsoft.com/office/powerpoint/2010/main" xmlns="" val="1483812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11</a:t>
            </a:fld>
            <a:endParaRPr lang="en-US" altLang="ko-KR"/>
          </a:p>
        </p:txBody>
      </p:sp>
    </p:spTree>
    <p:extLst>
      <p:ext uri="{BB962C8B-B14F-4D97-AF65-F5344CB8AC3E}">
        <p14:creationId xmlns:p14="http://schemas.microsoft.com/office/powerpoint/2010/main" xmlns="" val="93222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12</a:t>
            </a:fld>
            <a:endParaRPr lang="en-US" altLang="ko-KR"/>
          </a:p>
        </p:txBody>
      </p:sp>
    </p:spTree>
    <p:extLst>
      <p:ext uri="{BB962C8B-B14F-4D97-AF65-F5344CB8AC3E}">
        <p14:creationId xmlns:p14="http://schemas.microsoft.com/office/powerpoint/2010/main" xmlns="" val="95241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13</a:t>
            </a:fld>
            <a:endParaRPr lang="en-US" altLang="ko-KR"/>
          </a:p>
        </p:txBody>
      </p:sp>
    </p:spTree>
    <p:extLst>
      <p:ext uri="{BB962C8B-B14F-4D97-AF65-F5344CB8AC3E}">
        <p14:creationId xmlns:p14="http://schemas.microsoft.com/office/powerpoint/2010/main" xmlns="" val="4280662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14</a:t>
            </a:fld>
            <a:endParaRPr lang="en-US" altLang="ko-KR"/>
          </a:p>
        </p:txBody>
      </p:sp>
    </p:spTree>
    <p:extLst>
      <p:ext uri="{BB962C8B-B14F-4D97-AF65-F5344CB8AC3E}">
        <p14:creationId xmlns:p14="http://schemas.microsoft.com/office/powerpoint/2010/main" xmlns="" val="90386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15</a:t>
            </a:fld>
            <a:endParaRPr lang="en-US" altLang="ko-KR"/>
          </a:p>
        </p:txBody>
      </p:sp>
    </p:spTree>
    <p:extLst>
      <p:ext uri="{BB962C8B-B14F-4D97-AF65-F5344CB8AC3E}">
        <p14:creationId xmlns:p14="http://schemas.microsoft.com/office/powerpoint/2010/main" xmlns="" val="298639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16</a:t>
            </a:fld>
            <a:endParaRPr lang="en-US" altLang="ko-KR"/>
          </a:p>
        </p:txBody>
      </p:sp>
    </p:spTree>
    <p:extLst>
      <p:ext uri="{BB962C8B-B14F-4D97-AF65-F5344CB8AC3E}">
        <p14:creationId xmlns:p14="http://schemas.microsoft.com/office/powerpoint/2010/main" xmlns="" val="3891316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17</a:t>
            </a:fld>
            <a:endParaRPr lang="en-US" altLang="ko-KR"/>
          </a:p>
        </p:txBody>
      </p:sp>
    </p:spTree>
    <p:extLst>
      <p:ext uri="{BB962C8B-B14F-4D97-AF65-F5344CB8AC3E}">
        <p14:creationId xmlns:p14="http://schemas.microsoft.com/office/powerpoint/2010/main" xmlns="" val="968989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a:t>
            </a:fld>
            <a:endParaRPr lang="en-US" altLang="ko-KR"/>
          </a:p>
        </p:txBody>
      </p:sp>
    </p:spTree>
    <p:extLst>
      <p:ext uri="{BB962C8B-B14F-4D97-AF65-F5344CB8AC3E}">
        <p14:creationId xmlns:p14="http://schemas.microsoft.com/office/powerpoint/2010/main" xmlns="" val="968989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a:t>
            </a:fld>
            <a:endParaRPr lang="en-US" altLang="ko-KR"/>
          </a:p>
        </p:txBody>
      </p:sp>
    </p:spTree>
    <p:extLst>
      <p:ext uri="{BB962C8B-B14F-4D97-AF65-F5344CB8AC3E}">
        <p14:creationId xmlns:p14="http://schemas.microsoft.com/office/powerpoint/2010/main" xmlns="" val="968989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37</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38</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40</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41</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42</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43</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44</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6</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7</a:t>
            </a:fld>
            <a:endParaRPr lang="en-US" altLang="ko-KR"/>
          </a:p>
        </p:txBody>
      </p:sp>
    </p:spTree>
    <p:extLst>
      <p:ext uri="{BB962C8B-B14F-4D97-AF65-F5344CB8AC3E}">
        <p14:creationId xmlns:p14="http://schemas.microsoft.com/office/powerpoint/2010/main" xmlns="" val="2762439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楷体" panose="02010609060101010101" pitchFamily="49" charset="-122"/>
                <a:ea typeface="楷体" panose="02010609060101010101" pitchFamily="49" charset="-122"/>
              </a:rPr>
              <a:t>多重运算符重载：对已有的运算符赋予多重含义；</a:t>
            </a:r>
            <a:endParaRPr lang="en-US" altLang="zh-CN" sz="1200" dirty="0" smtClean="0">
              <a:latin typeface="楷体" panose="02010609060101010101" pitchFamily="49" charset="-122"/>
              <a:ea typeface="楷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楷体" panose="02010609060101010101" pitchFamily="49" charset="-122"/>
                <a:ea typeface="楷体" panose="02010609060101010101" pitchFamily="49" charset="-122"/>
              </a:rPr>
              <a:t>多重继承：一个类可以继承多个父类</a:t>
            </a: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8</a:t>
            </a:fld>
            <a:endParaRPr lang="en-US" altLang="ko-KR"/>
          </a:p>
        </p:txBody>
      </p:sp>
    </p:spTree>
    <p:extLst>
      <p:ext uri="{BB962C8B-B14F-4D97-AF65-F5344CB8AC3E}">
        <p14:creationId xmlns:p14="http://schemas.microsoft.com/office/powerpoint/2010/main" xmlns="" val="180562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9</a:t>
            </a:fld>
            <a:endParaRPr lang="en-US" altLang="ko-KR"/>
          </a:p>
        </p:txBody>
      </p:sp>
    </p:spTree>
    <p:extLst>
      <p:ext uri="{BB962C8B-B14F-4D97-AF65-F5344CB8AC3E}">
        <p14:creationId xmlns:p14="http://schemas.microsoft.com/office/powerpoint/2010/main" xmlns="" val="94766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13333" name="Rectangle 21"/>
          <p:cNvSpPr>
            <a:spLocks noGrp="1" noChangeArrowheads="1"/>
          </p:cNvSpPr>
          <p:nvPr>
            <p:ph type="ctrTitle" sz="quarter"/>
          </p:nvPr>
        </p:nvSpPr>
        <p:spPr bwMode="black">
          <a:xfrm>
            <a:off x="685800" y="1447800"/>
            <a:ext cx="8153400" cy="669925"/>
          </a:xfrm>
        </p:spPr>
        <p:txBody>
          <a:bodyPr/>
          <a:lstStyle>
            <a:lvl1pPr algn="ctr">
              <a:defRPr sz="3600"/>
            </a:lvl1pPr>
          </a:lstStyle>
          <a:p>
            <a:r>
              <a:rPr lang="zh-CN" altLang="en-US"/>
              <a:t>单击此处编辑母版标题样式</a:t>
            </a:r>
            <a:endParaRPr lang="en-US" altLang="ko-KR"/>
          </a:p>
        </p:txBody>
      </p:sp>
      <p:sp>
        <p:nvSpPr>
          <p:cNvPr id="13334" name="Rectangle 22"/>
          <p:cNvSpPr>
            <a:spLocks noGrp="1" noChangeArrowheads="1"/>
          </p:cNvSpPr>
          <p:nvPr>
            <p:ph type="subTitle" sz="quarter" idx="1"/>
          </p:nvPr>
        </p:nvSpPr>
        <p:spPr>
          <a:xfrm>
            <a:off x="1600200" y="2209800"/>
            <a:ext cx="6400800" cy="533400"/>
          </a:xfrm>
        </p:spPr>
        <p:txBody>
          <a:bodyPr/>
          <a:lstStyle>
            <a:lvl1pPr marL="0" indent="0" algn="ctr">
              <a:buFont typeface="Wingdings" pitchFamily="2" charset="2"/>
              <a:buNone/>
              <a:defRPr sz="2000" b="0">
                <a:solidFill>
                  <a:schemeClr val="tx1"/>
                </a:solidFill>
              </a:defRPr>
            </a:lvl1pPr>
          </a:lstStyle>
          <a:p>
            <a:r>
              <a:rPr lang="zh-CN" altLang="en-US"/>
              <a:t>单击此处编辑母版副标题样式</a:t>
            </a:r>
            <a:endParaRPr lang="en-US" altLang="ko-KR"/>
          </a:p>
        </p:txBody>
      </p:sp>
      <p:sp>
        <p:nvSpPr>
          <p:cNvPr id="6" name="Rectangle 23"/>
          <p:cNvSpPr>
            <a:spLocks noGrp="1" noChangeArrowheads="1"/>
          </p:cNvSpPr>
          <p:nvPr>
            <p:ph type="dt" sz="quarter" idx="10"/>
          </p:nvPr>
        </p:nvSpPr>
        <p:spPr bwMode="auto">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7" name="Rectangle 24"/>
          <p:cNvSpPr>
            <a:spLocks noGrp="1" noChangeArrowheads="1"/>
          </p:cNvSpPr>
          <p:nvPr>
            <p:ph type="ftr" sz="quarter" idx="11"/>
          </p:nvPr>
        </p:nvSpPr>
        <p:spPr bwMode="auto">
          <a:xfrm>
            <a:off x="3124200" y="65532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a:latin typeface="Times New Roman" pitchFamily="18" charset="0"/>
              </a:defRPr>
            </a:lvl1pPr>
          </a:lstStyle>
          <a:p>
            <a:pPr>
              <a:defRPr/>
            </a:pPr>
            <a:fld id="{E292C3D3-743E-46D5-9465-689DC0D8C36E}" type="slidenum">
              <a:rPr lang="ko-KR" altLang="en-US"/>
              <a:pPr>
                <a:defRPr/>
              </a:pPr>
              <a:t>‹#›</a:t>
            </a:fld>
            <a:endParaRPr lang="en-US" altLang="ko-KR"/>
          </a:p>
        </p:txBody>
      </p:sp>
      <p:pic>
        <p:nvPicPr>
          <p:cNvPr id="9" name="Picture 9" descr="index_r3_c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5805376"/>
            <a:ext cx="9144000" cy="105262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8"/>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7064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571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BCB7632A-DB9F-4FFB-A5D4-F14368A05823}" type="slidenum">
              <a:rPr lang="ko-KR" altLang="en-US"/>
              <a:pPr>
                <a:defRPr/>
              </a:pPr>
              <a:t>‹#›</a:t>
            </a:fld>
            <a:endParaRPr lang="en-US" altLang="ko-KR"/>
          </a:p>
        </p:txBody>
      </p:sp>
    </p:spTree>
    <p:extLst>
      <p:ext uri="{BB962C8B-B14F-4D97-AF65-F5344CB8AC3E}">
        <p14:creationId xmlns:p14="http://schemas.microsoft.com/office/powerpoint/2010/main" xmlns="" val="37668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04800"/>
            <a:ext cx="20574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04800"/>
            <a:ext cx="60198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9CF211C-4C65-4EA8-8696-E26F9A548BEA}" type="slidenum">
              <a:rPr lang="ko-KR" altLang="en-US"/>
              <a:pPr>
                <a:defRPr/>
              </a:pPr>
              <a:t>‹#›</a:t>
            </a:fld>
            <a:endParaRPr lang="en-US" altLang="ko-KR"/>
          </a:p>
        </p:txBody>
      </p:sp>
    </p:spTree>
    <p:extLst>
      <p:ext uri="{BB962C8B-B14F-4D97-AF65-F5344CB8AC3E}">
        <p14:creationId xmlns:p14="http://schemas.microsoft.com/office/powerpoint/2010/main" xmlns="" val="197786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0"/>
            <a:ext cx="8229600" cy="601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5"/>
          <p:cNvSpPr>
            <a:spLocks noGrp="1" noChangeArrowheads="1"/>
          </p:cNvSpPr>
          <p:nvPr>
            <p:ph type="sldNum" sz="quarter" idx="10"/>
          </p:nvPr>
        </p:nvSpPr>
        <p:spPr>
          <a:ln/>
        </p:spPr>
        <p:txBody>
          <a:bodyPr/>
          <a:lstStyle>
            <a:lvl1pPr>
              <a:defRPr/>
            </a:lvl1pPr>
          </a:lstStyle>
          <a:p>
            <a:pPr>
              <a:defRPr/>
            </a:pPr>
            <a:fld id="{A479B7AB-CE1C-4340-B4CE-38B9CA09D1D4}" type="slidenum">
              <a:rPr lang="ko-KR" altLang="en-US"/>
              <a:pPr>
                <a:defRPr/>
              </a:pPr>
              <a:t>‹#›</a:t>
            </a:fld>
            <a:endParaRPr lang="en-US" altLang="ko-KR"/>
          </a:p>
        </p:txBody>
      </p:sp>
    </p:spTree>
    <p:extLst>
      <p:ext uri="{BB962C8B-B14F-4D97-AF65-F5344CB8AC3E}">
        <p14:creationId xmlns:p14="http://schemas.microsoft.com/office/powerpoint/2010/main" xmlns="" val="165785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xmlns="" val="291757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99730"/>
            <a:ext cx="9144000" cy="704126"/>
          </a:xfrm>
        </p:spPr>
        <p:txBody>
          <a:bodyPr/>
          <a:lstStyle>
            <a:lvl1pPr>
              <a:defRPr sz="3000">
                <a:solidFill>
                  <a:srgbClr val="0000FF"/>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b="0">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EBD93EF-33C5-46B4-A9C4-E224A2DEE8AE}" type="slidenum">
              <a:rPr lang="ko-KR" altLang="en-US"/>
              <a:pPr>
                <a:defRPr/>
              </a:pPr>
              <a:t>‹#›</a:t>
            </a:fld>
            <a:endParaRPr lang="en-US" altLang="ko-KR"/>
          </a:p>
        </p:txBody>
      </p:sp>
    </p:spTree>
    <p:extLst>
      <p:ext uri="{BB962C8B-B14F-4D97-AF65-F5344CB8AC3E}">
        <p14:creationId xmlns:p14="http://schemas.microsoft.com/office/powerpoint/2010/main" xmlns="" val="194224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000099"/>
                </a:solidFill>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FC5B33C9-B260-424F-8060-E61CEE78263E}" type="slidenum">
              <a:rPr lang="ko-KR" altLang="en-US"/>
              <a:pPr>
                <a:defRPr/>
              </a:pPr>
              <a:t>‹#›</a:t>
            </a:fld>
            <a:endParaRPr lang="en-US" altLang="ko-KR"/>
          </a:p>
        </p:txBody>
      </p:sp>
    </p:spTree>
    <p:extLst>
      <p:ext uri="{BB962C8B-B14F-4D97-AF65-F5344CB8AC3E}">
        <p14:creationId xmlns:p14="http://schemas.microsoft.com/office/powerpoint/2010/main" xmlns="" val="201556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
          <p:cNvSpPr>
            <a:spLocks noGrp="1" noChangeArrowheads="1"/>
          </p:cNvSpPr>
          <p:nvPr>
            <p:ph type="sldNum" sz="quarter" idx="10"/>
          </p:nvPr>
        </p:nvSpPr>
        <p:spPr>
          <a:ln/>
        </p:spPr>
        <p:txBody>
          <a:bodyPr/>
          <a:lstStyle>
            <a:lvl1pPr>
              <a:defRPr/>
            </a:lvl1pPr>
          </a:lstStyle>
          <a:p>
            <a:pPr>
              <a:defRPr/>
            </a:pPr>
            <a:fld id="{9D2D0405-5201-4042-B721-C89995B4154E}" type="slidenum">
              <a:rPr lang="ko-KR" altLang="en-US"/>
              <a:pPr>
                <a:defRPr/>
              </a:pPr>
              <a:t>‹#›</a:t>
            </a:fld>
            <a:endParaRPr lang="en-US" altLang="ko-KR"/>
          </a:p>
        </p:txBody>
      </p:sp>
    </p:spTree>
    <p:extLst>
      <p:ext uri="{BB962C8B-B14F-4D97-AF65-F5344CB8AC3E}">
        <p14:creationId xmlns:p14="http://schemas.microsoft.com/office/powerpoint/2010/main" xmlns="" val="407128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
          <p:cNvSpPr>
            <a:spLocks noGrp="1" noChangeArrowheads="1"/>
          </p:cNvSpPr>
          <p:nvPr>
            <p:ph type="sldNum" sz="quarter" idx="10"/>
          </p:nvPr>
        </p:nvSpPr>
        <p:spPr>
          <a:ln/>
        </p:spPr>
        <p:txBody>
          <a:bodyPr/>
          <a:lstStyle>
            <a:lvl1pPr>
              <a:defRPr/>
            </a:lvl1pPr>
          </a:lstStyle>
          <a:p>
            <a:pPr>
              <a:defRPr/>
            </a:pPr>
            <a:fld id="{F837DB5F-68DB-4E44-AB16-6A7CB15129E1}" type="slidenum">
              <a:rPr lang="ko-KR" altLang="en-US"/>
              <a:pPr>
                <a:defRPr/>
              </a:pPr>
              <a:t>‹#›</a:t>
            </a:fld>
            <a:endParaRPr lang="en-US" altLang="ko-KR"/>
          </a:p>
        </p:txBody>
      </p:sp>
    </p:spTree>
    <p:extLst>
      <p:ext uri="{BB962C8B-B14F-4D97-AF65-F5344CB8AC3E}">
        <p14:creationId xmlns:p14="http://schemas.microsoft.com/office/powerpoint/2010/main" xmlns="" val="332517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5"/>
          <p:cNvSpPr>
            <a:spLocks noGrp="1" noChangeArrowheads="1"/>
          </p:cNvSpPr>
          <p:nvPr>
            <p:ph type="sldNum" sz="quarter" idx="10"/>
          </p:nvPr>
        </p:nvSpPr>
        <p:spPr>
          <a:ln/>
        </p:spPr>
        <p:txBody>
          <a:bodyPr/>
          <a:lstStyle>
            <a:lvl1pPr>
              <a:defRPr/>
            </a:lvl1pPr>
          </a:lstStyle>
          <a:p>
            <a:pPr>
              <a:defRPr/>
            </a:pPr>
            <a:fld id="{5F6FA8C1-A471-4168-85E7-6ACBBE60D644}" type="slidenum">
              <a:rPr lang="ko-KR" altLang="en-US"/>
              <a:pPr>
                <a:defRPr/>
              </a:pPr>
              <a:t>‹#›</a:t>
            </a:fld>
            <a:endParaRPr lang="en-US" altLang="ko-KR"/>
          </a:p>
        </p:txBody>
      </p:sp>
    </p:spTree>
    <p:extLst>
      <p:ext uri="{BB962C8B-B14F-4D97-AF65-F5344CB8AC3E}">
        <p14:creationId xmlns:p14="http://schemas.microsoft.com/office/powerpoint/2010/main" xmlns="" val="31322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B4EF1F17-8F85-467A-9586-031F0079B6F4}" type="slidenum">
              <a:rPr lang="ko-KR" altLang="en-US"/>
              <a:pPr>
                <a:defRPr/>
              </a:pPr>
              <a:t>‹#›</a:t>
            </a:fld>
            <a:endParaRPr lang="en-US" altLang="ko-KR"/>
          </a:p>
        </p:txBody>
      </p:sp>
    </p:spTree>
    <p:extLst>
      <p:ext uri="{BB962C8B-B14F-4D97-AF65-F5344CB8AC3E}">
        <p14:creationId xmlns:p14="http://schemas.microsoft.com/office/powerpoint/2010/main" xmlns="" val="37887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FB304A85-6DCD-46E5-9AB3-52838020896C}" type="slidenum">
              <a:rPr lang="ko-KR" altLang="en-US"/>
              <a:pPr>
                <a:defRPr/>
              </a:pPr>
              <a:t>‹#›</a:t>
            </a:fld>
            <a:endParaRPr lang="en-US" altLang="ko-KR"/>
          </a:p>
        </p:txBody>
      </p:sp>
    </p:spTree>
    <p:extLst>
      <p:ext uri="{BB962C8B-B14F-4D97-AF65-F5344CB8AC3E}">
        <p14:creationId xmlns:p14="http://schemas.microsoft.com/office/powerpoint/2010/main" xmlns="" val="14836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C0DBA2B-0CD3-43B1-BF37-573A4566B890}" type="slidenum">
              <a:rPr lang="ko-KR" altLang="en-US"/>
              <a:pPr>
                <a:defRPr/>
              </a:pPr>
              <a:t>‹#›</a:t>
            </a:fld>
            <a:endParaRPr lang="en-US" altLang="ko-KR"/>
          </a:p>
        </p:txBody>
      </p:sp>
    </p:spTree>
    <p:extLst>
      <p:ext uri="{BB962C8B-B14F-4D97-AF65-F5344CB8AC3E}">
        <p14:creationId xmlns:p14="http://schemas.microsoft.com/office/powerpoint/2010/main" xmlns="" val="38572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white">
          <a:xfrm>
            <a:off x="0" y="482600"/>
            <a:ext cx="9144000" cy="609600"/>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027" name="Rectangle 22"/>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黑体" pitchFamily="2" charset="-122"/>
                <a:ea typeface="黑体" pitchFamily="2" charset="-122"/>
              </a:defRPr>
            </a:lvl1pPr>
          </a:lstStyle>
          <a:p>
            <a:pPr>
              <a:defRPr/>
            </a:pPr>
            <a:fld id="{9D4D88C9-938C-404B-8594-3C580268B445}" type="slidenum">
              <a:rPr lang="ko-KR" altLang="en-US"/>
              <a:pPr>
                <a:defRPr/>
              </a:pPr>
              <a:t>‹#›</a:t>
            </a:fld>
            <a:endParaRPr lang="en-US" altLang="ko-KR"/>
          </a:p>
        </p:txBody>
      </p:sp>
      <p:sp>
        <p:nvSpPr>
          <p:cNvPr id="12325" name="Freeform 37"/>
          <p:cNvSpPr>
            <a:spLocks/>
          </p:cNvSpPr>
          <p:nvPr/>
        </p:nvSpPr>
        <p:spPr bwMode="ltGray">
          <a:xfrm>
            <a:off x="2438400" y="0"/>
            <a:ext cx="6705600" cy="139700"/>
          </a:xfrm>
          <a:custGeom>
            <a:avLst/>
            <a:gdLst/>
            <a:ahLst/>
            <a:cxnLst>
              <a:cxn ang="0">
                <a:pos x="0" y="0"/>
              </a:cxn>
              <a:cxn ang="0">
                <a:pos x="88" y="88"/>
              </a:cxn>
              <a:cxn ang="0">
                <a:pos x="4224" y="88"/>
              </a:cxn>
              <a:cxn ang="0">
                <a:pos x="4224" y="0"/>
              </a:cxn>
              <a:cxn ang="0">
                <a:pos x="0" y="0"/>
              </a:cxn>
            </a:cxnLst>
            <a:rect l="0" t="0" r="r" b="b"/>
            <a:pathLst>
              <a:path w="4224" h="88">
                <a:moveTo>
                  <a:pt x="0" y="0"/>
                </a:moveTo>
                <a:lnTo>
                  <a:pt x="88" y="88"/>
                </a:lnTo>
                <a:lnTo>
                  <a:pt x="4224" y="88"/>
                </a:lnTo>
                <a:lnTo>
                  <a:pt x="4224" y="0"/>
                </a:lnTo>
                <a:lnTo>
                  <a:pt x="0" y="0"/>
                </a:lnTo>
                <a:close/>
              </a:path>
            </a:pathLst>
          </a:custGeom>
          <a:solidFill>
            <a:srgbClr val="CCECFF"/>
          </a:solidFill>
          <a:ln w="9525" cap="flat" cmpd="sng">
            <a:noFill/>
            <a:prstDash val="solid"/>
            <a:round/>
            <a:headEnd/>
            <a:tailEnd/>
          </a:ln>
          <a:effectLst/>
        </p:spPr>
        <p:txBody>
          <a:bodyPr/>
          <a:lstStyle/>
          <a:p>
            <a:pPr eaLnBrk="0" hangingPunct="0">
              <a:defRPr/>
            </a:pPr>
            <a:endParaRPr lang="zh-CN" altLang="en-US">
              <a:latin typeface="黑体" pitchFamily="2" charset="-122"/>
              <a:ea typeface="黑体" pitchFamily="2" charset="-122"/>
            </a:endParaRPr>
          </a:p>
        </p:txBody>
      </p:sp>
      <p:grpSp>
        <p:nvGrpSpPr>
          <p:cNvPr id="1030" name="Group 129"/>
          <p:cNvGrpSpPr>
            <a:grpSpLocks/>
          </p:cNvGrpSpPr>
          <p:nvPr/>
        </p:nvGrpSpPr>
        <p:grpSpPr bwMode="auto">
          <a:xfrm>
            <a:off x="2657475" y="4763"/>
            <a:ext cx="6351588" cy="134937"/>
            <a:chOff x="1674" y="3"/>
            <a:chExt cx="4001" cy="85"/>
          </a:xfrm>
        </p:grpSpPr>
        <p:sp>
          <p:nvSpPr>
            <p:cNvPr id="12375" name="Rectangle 87"/>
            <p:cNvSpPr>
              <a:spLocks noChangeArrowheads="1"/>
            </p:cNvSpPr>
            <p:nvPr userDrawn="1"/>
          </p:nvSpPr>
          <p:spPr bwMode="black">
            <a:xfrm>
              <a:off x="16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8" name="Rectangle 100"/>
            <p:cNvSpPr>
              <a:spLocks noChangeArrowheads="1"/>
            </p:cNvSpPr>
            <p:nvPr userDrawn="1"/>
          </p:nvSpPr>
          <p:spPr bwMode="black">
            <a:xfrm>
              <a:off x="18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9" name="Rectangle 101"/>
            <p:cNvSpPr>
              <a:spLocks noChangeArrowheads="1"/>
            </p:cNvSpPr>
            <p:nvPr userDrawn="1"/>
          </p:nvSpPr>
          <p:spPr bwMode="black">
            <a:xfrm>
              <a:off x="19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0" name="Rectangle 102"/>
            <p:cNvSpPr>
              <a:spLocks noChangeArrowheads="1"/>
            </p:cNvSpPr>
            <p:nvPr userDrawn="1"/>
          </p:nvSpPr>
          <p:spPr bwMode="black">
            <a:xfrm>
              <a:off x="20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1" name="Rectangle 103"/>
            <p:cNvSpPr>
              <a:spLocks noChangeArrowheads="1"/>
            </p:cNvSpPr>
            <p:nvPr userDrawn="1"/>
          </p:nvSpPr>
          <p:spPr bwMode="black">
            <a:xfrm>
              <a:off x="22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2" name="Rectangle 104"/>
            <p:cNvSpPr>
              <a:spLocks noChangeArrowheads="1"/>
            </p:cNvSpPr>
            <p:nvPr userDrawn="1"/>
          </p:nvSpPr>
          <p:spPr bwMode="black">
            <a:xfrm>
              <a:off x="235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3" name="Rectangle 105"/>
            <p:cNvSpPr>
              <a:spLocks noChangeArrowheads="1"/>
            </p:cNvSpPr>
            <p:nvPr userDrawn="1"/>
          </p:nvSpPr>
          <p:spPr bwMode="black">
            <a:xfrm>
              <a:off x="249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4" name="Rectangle 106"/>
            <p:cNvSpPr>
              <a:spLocks noChangeArrowheads="1"/>
            </p:cNvSpPr>
            <p:nvPr userDrawn="1"/>
          </p:nvSpPr>
          <p:spPr bwMode="black">
            <a:xfrm>
              <a:off x="262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5" name="Rectangle 107"/>
            <p:cNvSpPr>
              <a:spLocks noChangeArrowheads="1"/>
            </p:cNvSpPr>
            <p:nvPr userDrawn="1"/>
          </p:nvSpPr>
          <p:spPr bwMode="black">
            <a:xfrm>
              <a:off x="276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6" name="Rectangle 108"/>
            <p:cNvSpPr>
              <a:spLocks noChangeArrowheads="1"/>
            </p:cNvSpPr>
            <p:nvPr userDrawn="1"/>
          </p:nvSpPr>
          <p:spPr bwMode="black">
            <a:xfrm>
              <a:off x="289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7" name="Rectangle 109"/>
            <p:cNvSpPr>
              <a:spLocks noChangeArrowheads="1"/>
            </p:cNvSpPr>
            <p:nvPr userDrawn="1"/>
          </p:nvSpPr>
          <p:spPr bwMode="black">
            <a:xfrm>
              <a:off x="303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8" name="Rectangle 110"/>
            <p:cNvSpPr>
              <a:spLocks noChangeArrowheads="1"/>
            </p:cNvSpPr>
            <p:nvPr userDrawn="1"/>
          </p:nvSpPr>
          <p:spPr bwMode="black">
            <a:xfrm>
              <a:off x="317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9" name="Rectangle 111"/>
            <p:cNvSpPr>
              <a:spLocks noChangeArrowheads="1"/>
            </p:cNvSpPr>
            <p:nvPr userDrawn="1"/>
          </p:nvSpPr>
          <p:spPr bwMode="black">
            <a:xfrm>
              <a:off x="330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0" name="Rectangle 112"/>
            <p:cNvSpPr>
              <a:spLocks noChangeArrowheads="1"/>
            </p:cNvSpPr>
            <p:nvPr userDrawn="1"/>
          </p:nvSpPr>
          <p:spPr bwMode="black">
            <a:xfrm>
              <a:off x="344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1" name="Rectangle 113"/>
            <p:cNvSpPr>
              <a:spLocks noChangeArrowheads="1"/>
            </p:cNvSpPr>
            <p:nvPr userDrawn="1"/>
          </p:nvSpPr>
          <p:spPr bwMode="black">
            <a:xfrm>
              <a:off x="357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2" name="Rectangle 114"/>
            <p:cNvSpPr>
              <a:spLocks noChangeArrowheads="1"/>
            </p:cNvSpPr>
            <p:nvPr userDrawn="1"/>
          </p:nvSpPr>
          <p:spPr bwMode="black">
            <a:xfrm>
              <a:off x="371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3" name="Rectangle 115"/>
            <p:cNvSpPr>
              <a:spLocks noChangeArrowheads="1"/>
            </p:cNvSpPr>
            <p:nvPr userDrawn="1"/>
          </p:nvSpPr>
          <p:spPr bwMode="black">
            <a:xfrm>
              <a:off x="385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4" name="Rectangle 116"/>
            <p:cNvSpPr>
              <a:spLocks noChangeArrowheads="1"/>
            </p:cNvSpPr>
            <p:nvPr userDrawn="1"/>
          </p:nvSpPr>
          <p:spPr bwMode="black">
            <a:xfrm>
              <a:off x="398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5" name="Rectangle 117"/>
            <p:cNvSpPr>
              <a:spLocks noChangeArrowheads="1"/>
            </p:cNvSpPr>
            <p:nvPr userDrawn="1"/>
          </p:nvSpPr>
          <p:spPr bwMode="black">
            <a:xfrm>
              <a:off x="412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6" name="Rectangle 118"/>
            <p:cNvSpPr>
              <a:spLocks noChangeArrowheads="1"/>
            </p:cNvSpPr>
            <p:nvPr userDrawn="1"/>
          </p:nvSpPr>
          <p:spPr bwMode="black">
            <a:xfrm>
              <a:off x="425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7" name="Rectangle 119"/>
            <p:cNvSpPr>
              <a:spLocks noChangeArrowheads="1"/>
            </p:cNvSpPr>
            <p:nvPr userDrawn="1"/>
          </p:nvSpPr>
          <p:spPr bwMode="black">
            <a:xfrm>
              <a:off x="439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8" name="Rectangle 120"/>
            <p:cNvSpPr>
              <a:spLocks noChangeArrowheads="1"/>
            </p:cNvSpPr>
            <p:nvPr userDrawn="1"/>
          </p:nvSpPr>
          <p:spPr bwMode="black">
            <a:xfrm>
              <a:off x="453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9" name="Rectangle 121"/>
            <p:cNvSpPr>
              <a:spLocks noChangeArrowheads="1"/>
            </p:cNvSpPr>
            <p:nvPr userDrawn="1"/>
          </p:nvSpPr>
          <p:spPr bwMode="black">
            <a:xfrm>
              <a:off x="466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0" name="Rectangle 122"/>
            <p:cNvSpPr>
              <a:spLocks noChangeArrowheads="1"/>
            </p:cNvSpPr>
            <p:nvPr userDrawn="1"/>
          </p:nvSpPr>
          <p:spPr bwMode="black">
            <a:xfrm>
              <a:off x="480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1" name="Rectangle 123"/>
            <p:cNvSpPr>
              <a:spLocks noChangeArrowheads="1"/>
            </p:cNvSpPr>
            <p:nvPr userDrawn="1"/>
          </p:nvSpPr>
          <p:spPr bwMode="black">
            <a:xfrm>
              <a:off x="493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2" name="Rectangle 124"/>
            <p:cNvSpPr>
              <a:spLocks noChangeArrowheads="1"/>
            </p:cNvSpPr>
            <p:nvPr userDrawn="1"/>
          </p:nvSpPr>
          <p:spPr bwMode="black">
            <a:xfrm>
              <a:off x="50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3" name="Rectangle 125"/>
            <p:cNvSpPr>
              <a:spLocks noChangeArrowheads="1"/>
            </p:cNvSpPr>
            <p:nvPr userDrawn="1"/>
          </p:nvSpPr>
          <p:spPr bwMode="black">
            <a:xfrm>
              <a:off x="52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4" name="Rectangle 126"/>
            <p:cNvSpPr>
              <a:spLocks noChangeArrowheads="1"/>
            </p:cNvSpPr>
            <p:nvPr userDrawn="1"/>
          </p:nvSpPr>
          <p:spPr bwMode="black">
            <a:xfrm>
              <a:off x="53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5" name="Rectangle 127"/>
            <p:cNvSpPr>
              <a:spLocks noChangeArrowheads="1"/>
            </p:cNvSpPr>
            <p:nvPr userDrawn="1"/>
          </p:nvSpPr>
          <p:spPr bwMode="black">
            <a:xfrm>
              <a:off x="54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6" name="Rectangle 128"/>
            <p:cNvSpPr>
              <a:spLocks noChangeArrowheads="1"/>
            </p:cNvSpPr>
            <p:nvPr userDrawn="1"/>
          </p:nvSpPr>
          <p:spPr bwMode="black">
            <a:xfrm>
              <a:off x="56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grpSp>
      <p:cxnSp>
        <p:nvCxnSpPr>
          <p:cNvPr id="41" name="直接连接符 40"/>
          <p:cNvCxnSpPr/>
          <p:nvPr userDrawn="1"/>
        </p:nvCxnSpPr>
        <p:spPr bwMode="auto">
          <a:xfrm>
            <a:off x="1092200" y="6364288"/>
            <a:ext cx="7010400" cy="0"/>
          </a:xfrm>
          <a:prstGeom prst="line">
            <a:avLst/>
          </a:prstGeom>
          <a:solidFill>
            <a:schemeClr val="accent1"/>
          </a:solidFill>
          <a:ln w="63500" cap="flat" cmpd="sng" algn="ctr">
            <a:gradFill flip="none" rotWithShape="1">
              <a:gsLst>
                <a:gs pos="0">
                  <a:srgbClr val="0070C0"/>
                </a:gs>
                <a:gs pos="39999">
                  <a:srgbClr val="85C2FF"/>
                </a:gs>
                <a:gs pos="70000">
                  <a:srgbClr val="C4D6EB"/>
                </a:gs>
                <a:gs pos="100000">
                  <a:srgbClr val="FFEBFA"/>
                </a:gs>
              </a:gsLst>
              <a:path path="shape">
                <a:fillToRect l="50000" t="50000" r="50000" b="50000"/>
              </a:path>
              <a:tileRect/>
            </a:gra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954" r:id="rId1"/>
    <p:sldLayoutId id="2147483953" r:id="rId2"/>
    <p:sldLayoutId id="2147483952" r:id="rId3"/>
    <p:sldLayoutId id="2147483951" r:id="rId4"/>
    <p:sldLayoutId id="2147483950" r:id="rId5"/>
    <p:sldLayoutId id="2147483949" r:id="rId6"/>
    <p:sldLayoutId id="2147483948" r:id="rId7"/>
    <p:sldLayoutId id="2147483947" r:id="rId8"/>
    <p:sldLayoutId id="2147483946" r:id="rId9"/>
    <p:sldLayoutId id="2147483945" r:id="rId10"/>
    <p:sldLayoutId id="2147483944" r:id="rId11"/>
    <p:sldLayoutId id="2147483943" r:id="rId12"/>
    <p:sldLayoutId id="2147483955" r:id="rId13"/>
  </p:sldLayoutIdLst>
  <p:txStyles>
    <p:titleStyle>
      <a:lvl1pPr algn="l" rtl="0" eaLnBrk="0" fontAlgn="base" hangingPunct="0">
        <a:spcBef>
          <a:spcPct val="0"/>
        </a:spcBef>
        <a:spcAft>
          <a:spcPct val="0"/>
        </a:spcAft>
        <a:defRPr sz="3200" b="1">
          <a:solidFill>
            <a:srgbClr val="000099"/>
          </a:solidFill>
          <a:latin typeface="黑体" pitchFamily="2" charset="-122"/>
          <a:ea typeface="黑体" pitchFamily="2" charset="-122"/>
          <a:cs typeface="+mj-cs"/>
        </a:defRPr>
      </a:lvl1pPr>
      <a:lvl2pPr algn="l" rtl="0" eaLnBrk="0" fontAlgn="base" hangingPunct="0">
        <a:spcBef>
          <a:spcPct val="0"/>
        </a:spcBef>
        <a:spcAft>
          <a:spcPct val="0"/>
        </a:spcAft>
        <a:defRPr sz="3200" b="1">
          <a:solidFill>
            <a:srgbClr val="000099"/>
          </a:solidFill>
          <a:latin typeface="黑体" pitchFamily="2" charset="-122"/>
          <a:ea typeface="黑体" pitchFamily="2" charset="-122"/>
        </a:defRPr>
      </a:lvl2pPr>
      <a:lvl3pPr algn="l" rtl="0" eaLnBrk="0" fontAlgn="base" hangingPunct="0">
        <a:spcBef>
          <a:spcPct val="0"/>
        </a:spcBef>
        <a:spcAft>
          <a:spcPct val="0"/>
        </a:spcAft>
        <a:defRPr sz="3200" b="1">
          <a:solidFill>
            <a:srgbClr val="000099"/>
          </a:solidFill>
          <a:latin typeface="黑体" pitchFamily="2" charset="-122"/>
          <a:ea typeface="黑体" pitchFamily="2" charset="-122"/>
        </a:defRPr>
      </a:lvl3pPr>
      <a:lvl4pPr algn="l" rtl="0" eaLnBrk="0" fontAlgn="base" hangingPunct="0">
        <a:spcBef>
          <a:spcPct val="0"/>
        </a:spcBef>
        <a:spcAft>
          <a:spcPct val="0"/>
        </a:spcAft>
        <a:defRPr sz="3200" b="1">
          <a:solidFill>
            <a:srgbClr val="000099"/>
          </a:solidFill>
          <a:latin typeface="黑体" pitchFamily="2" charset="-122"/>
          <a:ea typeface="黑体" pitchFamily="2" charset="-122"/>
        </a:defRPr>
      </a:lvl4pPr>
      <a:lvl5pPr algn="l" rtl="0" eaLnBrk="0" fontAlgn="base" hangingPunct="0">
        <a:spcBef>
          <a:spcPct val="0"/>
        </a:spcBef>
        <a:spcAft>
          <a:spcPct val="0"/>
        </a:spcAft>
        <a:defRPr sz="3200" b="1">
          <a:solidFill>
            <a:srgbClr val="000099"/>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rgbClr val="000099"/>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rgbClr val="000099"/>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rgbClr val="000099"/>
          </a:solidFill>
          <a:latin typeface="黑体" pitchFamily="2" charset="-122"/>
          <a:ea typeface="黑体" pitchFamily="2" charset="-122"/>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rgbClr val="000099"/>
          </a:solidFill>
          <a:latin typeface="黑体" pitchFamily="2" charset="-122"/>
          <a:ea typeface="黑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rgbClr val="000099"/>
          </a:solidFill>
          <a:latin typeface="黑体" pitchFamily="2" charset="-122"/>
          <a:ea typeface="黑体" pitchFamily="2"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s://www.runoob.com/eclipse/eclipse-tutorial.html" TargetMode="Externa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991" y="1385122"/>
            <a:ext cx="7505205" cy="2031325"/>
          </a:xfrm>
          <a:prstGeom prst="rect">
            <a:avLst/>
          </a:prstGeom>
          <a:noFill/>
        </p:spPr>
        <p:txBody>
          <a:bodyPr wrap="square" rtlCol="0">
            <a:spAutoFit/>
          </a:bodyPr>
          <a:lstStyle/>
          <a:p>
            <a:pPr algn="ctr">
              <a:lnSpc>
                <a:spcPct val="150000"/>
              </a:lnSpc>
            </a:pPr>
            <a:r>
              <a:rPr lang="en-US" altLang="zh-CN" sz="4000" b="1" dirty="0">
                <a:latin typeface="微软雅黑" panose="020B0503020204020204" pitchFamily="34" charset="-122"/>
                <a:ea typeface="微软雅黑" panose="020B0503020204020204" pitchFamily="34" charset="-122"/>
              </a:rPr>
              <a:t>JAVA</a:t>
            </a:r>
            <a:r>
              <a:rPr lang="zh-CN" altLang="en-US" sz="4000" b="1" dirty="0">
                <a:latin typeface="微软雅黑" panose="020B0503020204020204" pitchFamily="34" charset="-122"/>
                <a:ea typeface="微软雅黑" panose="020B0503020204020204" pitchFamily="34" charset="-122"/>
              </a:rPr>
              <a:t>程序设计</a:t>
            </a:r>
            <a:endParaRPr lang="en-US" altLang="zh-CN" sz="4000" b="1" dirty="0">
              <a:latin typeface="微软雅黑" panose="020B0503020204020204" pitchFamily="34" charset="-122"/>
              <a:ea typeface="微软雅黑" panose="020B0503020204020204" pitchFamily="34" charset="-122"/>
            </a:endParaRPr>
          </a:p>
          <a:p>
            <a:pPr algn="ctr">
              <a:lnSpc>
                <a:spcPct val="150000"/>
              </a:lnSpc>
            </a:pPr>
            <a:r>
              <a:rPr lang="zh-CN" altLang="en-US" sz="4400" b="1" dirty="0">
                <a:latin typeface="微软雅黑" panose="020B0503020204020204" pitchFamily="34" charset="-122"/>
                <a:ea typeface="微软雅黑" panose="020B0503020204020204" pitchFamily="34" charset="-122"/>
              </a:rPr>
              <a:t>第一章 </a:t>
            </a:r>
            <a:r>
              <a:rPr lang="en-US" altLang="zh-CN" sz="4400" b="1" dirty="0">
                <a:latin typeface="微软雅黑" panose="020B0503020204020204" pitchFamily="34" charset="-122"/>
                <a:ea typeface="微软雅黑" panose="020B0503020204020204" pitchFamily="34" charset="-122"/>
              </a:rPr>
              <a:t>JAVA</a:t>
            </a:r>
            <a:r>
              <a:rPr lang="zh-CN" altLang="en-US" sz="4400" b="1" dirty="0">
                <a:latin typeface="微软雅黑" panose="020B0503020204020204" pitchFamily="34" charset="-122"/>
                <a:ea typeface="微软雅黑" panose="020B0503020204020204" pitchFamily="34" charset="-122"/>
              </a:rPr>
              <a:t>入门</a:t>
            </a:r>
          </a:p>
        </p:txBody>
      </p:sp>
      <p:sp>
        <p:nvSpPr>
          <p:cNvPr id="5" name="TextBox 4"/>
          <p:cNvSpPr txBox="1"/>
          <p:nvPr/>
        </p:nvSpPr>
        <p:spPr>
          <a:xfrm>
            <a:off x="829293" y="4091706"/>
            <a:ext cx="7505205" cy="954107"/>
          </a:xfrm>
          <a:prstGeom prst="rect">
            <a:avLst/>
          </a:prstGeom>
          <a:noFill/>
        </p:spPr>
        <p:txBody>
          <a:bodyPr wrap="square" rtlCol="0">
            <a:spAutoFit/>
          </a:bodyPr>
          <a:lstStyle/>
          <a:p>
            <a:pPr algn="ctr"/>
            <a:r>
              <a:rPr lang="zh-CN" altLang="en-US" sz="2800" dirty="0">
                <a:latin typeface="隶书" panose="02010509060101010101" pitchFamily="49" charset="-122"/>
                <a:ea typeface="隶书" panose="02010509060101010101" pitchFamily="49" charset="-122"/>
              </a:rPr>
              <a:t>计算机科学与技术学院</a:t>
            </a:r>
            <a:endParaRPr lang="en-US" altLang="zh-CN" sz="2800" dirty="0">
              <a:latin typeface="隶书" panose="02010509060101010101" pitchFamily="49" charset="-122"/>
              <a:ea typeface="隶书" panose="02010509060101010101" pitchFamily="49" charset="-122"/>
            </a:endParaRPr>
          </a:p>
          <a:p>
            <a:pPr algn="ctr"/>
            <a:r>
              <a:rPr lang="zh-CN" altLang="en-US" sz="2800" smtClean="0">
                <a:latin typeface="隶书" panose="02010509060101010101" pitchFamily="49" charset="-122"/>
                <a:ea typeface="隶书" panose="02010509060101010101" pitchFamily="49" charset="-122"/>
              </a:rPr>
              <a:t>余远 </a:t>
            </a:r>
            <a:r>
              <a:rPr lang="en-US" altLang="zh-CN" sz="2800" smtClean="0">
                <a:latin typeface="隶书" panose="02010509060101010101" pitchFamily="49" charset="-122"/>
                <a:ea typeface="隶书" panose="02010509060101010101" pitchFamily="49" charset="-122"/>
              </a:rPr>
              <a:t>15966588017</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xmlns="" val="4219112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5" name="矩形 4">
            <a:extLst>
              <a:ext uri="{FF2B5EF4-FFF2-40B4-BE49-F238E27FC236}">
                <a16:creationId xmlns="" xmlns:a16="http://schemas.microsoft.com/office/drawing/2014/main" id="{206877ED-E1D0-4EA8-8FBB-09773E73480F}"/>
              </a:ext>
            </a:extLst>
          </p:cNvPr>
          <p:cNvSpPr/>
          <p:nvPr/>
        </p:nvSpPr>
        <p:spPr>
          <a:xfrm>
            <a:off x="598015" y="1545297"/>
            <a:ext cx="525414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a:t>
            </a:r>
            <a:r>
              <a:rPr lang="zh-CN" altLang="zh-CN" sz="2800" b="1" dirty="0">
                <a:latin typeface="楷体" panose="02010609060101010101" pitchFamily="49" charset="-122"/>
                <a:ea typeface="楷体" panose="02010609060101010101" pitchFamily="49" charset="-122"/>
              </a:rPr>
              <a:t>面向对象的编程语言</a:t>
            </a:r>
            <a:endParaRPr lang="zh-CN" altLang="en-US" sz="2800" b="1" dirty="0">
              <a:latin typeface="楷体" panose="02010609060101010101" pitchFamily="49" charset="-122"/>
              <a:ea typeface="楷体" panose="02010609060101010101" pitchFamily="49" charset="-122"/>
            </a:endParaRPr>
          </a:p>
        </p:txBody>
      </p:sp>
      <p:sp>
        <p:nvSpPr>
          <p:cNvPr id="7" name="矩形 6">
            <a:extLst>
              <a:ext uri="{FF2B5EF4-FFF2-40B4-BE49-F238E27FC236}">
                <a16:creationId xmlns="" xmlns:a16="http://schemas.microsoft.com/office/drawing/2014/main" id="{05BC26FA-78E6-467A-A967-B595E6DEFC44}"/>
              </a:ext>
            </a:extLst>
          </p:cNvPr>
          <p:cNvSpPr/>
          <p:nvPr/>
        </p:nvSpPr>
        <p:spPr>
          <a:xfrm>
            <a:off x="362821" y="2832119"/>
            <a:ext cx="8403117" cy="156966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400" dirty="0">
                <a:latin typeface="楷体" panose="02010609060101010101" pitchFamily="49" charset="-122"/>
                <a:ea typeface="楷体" panose="02010609060101010101" pitchFamily="49" charset="-122"/>
              </a:rPr>
              <a:t>是以“对象”为中心的编程思想。当解决一个问题的时候，面向对象会把事物抽象成对象的概念，就是说这个问题里面有哪些对象，然后给对象赋一些属性和方法，然后让每个对象去执行自己的方法，问题得到解决。</a:t>
            </a:r>
          </a:p>
        </p:txBody>
      </p:sp>
      <p:sp>
        <p:nvSpPr>
          <p:cNvPr id="9" name="矩形 8">
            <a:extLst>
              <a:ext uri="{FF2B5EF4-FFF2-40B4-BE49-F238E27FC236}">
                <a16:creationId xmlns="" xmlns:a16="http://schemas.microsoft.com/office/drawing/2014/main" id="{E746D4A2-3BCE-4D62-9CE9-8419B7A06407}"/>
              </a:ext>
            </a:extLst>
          </p:cNvPr>
          <p:cNvSpPr/>
          <p:nvPr/>
        </p:nvSpPr>
        <p:spPr>
          <a:xfrm>
            <a:off x="218041" y="2196653"/>
            <a:ext cx="4277759"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en-US" altLang="zh-CN" sz="2400" dirty="0" smtClean="0">
                <a:solidFill>
                  <a:srgbClr val="333333"/>
                </a:solidFill>
                <a:latin typeface="楷体" panose="02010609060101010101" pitchFamily="49" charset="-122"/>
                <a:ea typeface="楷体" panose="02010609060101010101" pitchFamily="49" charset="-122"/>
              </a:rPr>
              <a:t>2</a:t>
            </a:r>
            <a:r>
              <a:rPr lang="zh-CN" altLang="en-US" sz="2400" dirty="0" smtClean="0">
                <a:solidFill>
                  <a:srgbClr val="333333"/>
                </a:solidFill>
                <a:latin typeface="楷体" panose="02010609060101010101" pitchFamily="49" charset="-122"/>
                <a:ea typeface="楷体" panose="02010609060101010101" pitchFamily="49" charset="-122"/>
              </a:rPr>
              <a:t>、面向对象</a:t>
            </a:r>
            <a:r>
              <a:rPr lang="zh-CN" altLang="en-US" sz="2400" dirty="0">
                <a:solidFill>
                  <a:srgbClr val="333333"/>
                </a:solidFill>
                <a:latin typeface="楷体" panose="02010609060101010101" pitchFamily="49" charset="-122"/>
                <a:ea typeface="楷体" panose="02010609060101010101" pitchFamily="49" charset="-122"/>
              </a:rPr>
              <a:t>的编程</a:t>
            </a:r>
            <a:endParaRPr lang="en-US" altLang="zh-CN" sz="2400" dirty="0">
              <a:solidFill>
                <a:srgbClr val="333333"/>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699465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5" name="矩形 4">
            <a:extLst>
              <a:ext uri="{FF2B5EF4-FFF2-40B4-BE49-F238E27FC236}">
                <a16:creationId xmlns="" xmlns:a16="http://schemas.microsoft.com/office/drawing/2014/main" id="{206877ED-E1D0-4EA8-8FBB-09773E73480F}"/>
              </a:ext>
            </a:extLst>
          </p:cNvPr>
          <p:cNvSpPr/>
          <p:nvPr/>
        </p:nvSpPr>
        <p:spPr>
          <a:xfrm>
            <a:off x="598015" y="1545297"/>
            <a:ext cx="525414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a:t>
            </a:r>
            <a:r>
              <a:rPr lang="zh-CN" altLang="zh-CN" sz="2800" b="1" dirty="0">
                <a:latin typeface="楷体" panose="02010609060101010101" pitchFamily="49" charset="-122"/>
                <a:ea typeface="楷体" panose="02010609060101010101" pitchFamily="49" charset="-122"/>
              </a:rPr>
              <a:t>面向对象的编程语言</a:t>
            </a:r>
            <a:endParaRPr lang="zh-CN" altLang="en-US" sz="2800" b="1"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 xmlns:a16="http://schemas.microsoft.com/office/drawing/2014/main" id="{6C4BBDE7-F1C4-424B-A5A0-0A09A8517934}"/>
              </a:ext>
            </a:extLst>
          </p:cNvPr>
          <p:cNvSpPr/>
          <p:nvPr/>
        </p:nvSpPr>
        <p:spPr>
          <a:xfrm>
            <a:off x="218041" y="2196653"/>
            <a:ext cx="4277759"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en-US" altLang="zh-CN" sz="2400" dirty="0">
                <a:solidFill>
                  <a:srgbClr val="333333"/>
                </a:solidFill>
                <a:latin typeface="楷体" panose="02010609060101010101" pitchFamily="49" charset="-122"/>
                <a:ea typeface="楷体" panose="02010609060101010101" pitchFamily="49" charset="-122"/>
              </a:rPr>
              <a:t>2</a:t>
            </a:r>
            <a:r>
              <a:rPr lang="zh-CN" altLang="en-US" sz="2400" dirty="0">
                <a:solidFill>
                  <a:srgbClr val="333333"/>
                </a:solidFill>
                <a:latin typeface="楷体" panose="02010609060101010101" pitchFamily="49" charset="-122"/>
                <a:ea typeface="楷体" panose="02010609060101010101" pitchFamily="49" charset="-122"/>
              </a:rPr>
              <a:t>、面向对象的编程</a:t>
            </a:r>
            <a:endParaRPr lang="en-US" altLang="zh-CN" sz="2400" dirty="0">
              <a:solidFill>
                <a:srgbClr val="333333"/>
              </a:solidFill>
              <a:latin typeface="楷体" panose="02010609060101010101" pitchFamily="49" charset="-122"/>
              <a:ea typeface="楷体" panose="02010609060101010101" pitchFamily="49" charset="-122"/>
            </a:endParaRPr>
          </a:p>
        </p:txBody>
      </p:sp>
      <p:sp>
        <p:nvSpPr>
          <p:cNvPr id="10" name="矩形 9">
            <a:extLst>
              <a:ext uri="{FF2B5EF4-FFF2-40B4-BE49-F238E27FC236}">
                <a16:creationId xmlns="" xmlns:a16="http://schemas.microsoft.com/office/drawing/2014/main" id="{A0102FBC-1E81-4CB7-BC0A-E12870CCCE69}"/>
              </a:ext>
            </a:extLst>
          </p:cNvPr>
          <p:cNvSpPr/>
          <p:nvPr/>
        </p:nvSpPr>
        <p:spPr>
          <a:xfrm>
            <a:off x="491335" y="2690480"/>
            <a:ext cx="5186035" cy="400110"/>
          </a:xfrm>
          <a:prstGeom prst="rect">
            <a:avLst/>
          </a:prstGeom>
        </p:spPr>
        <p:txBody>
          <a:bodyPr wrap="none">
            <a:spAutoFit/>
          </a:bodyPr>
          <a:lstStyle/>
          <a:p>
            <a:r>
              <a:rPr lang="en-US" altLang="zh-CN" sz="2000" dirty="0">
                <a:solidFill>
                  <a:srgbClr val="1A1A1A"/>
                </a:solidFill>
                <a:latin typeface="楷体" panose="02010609060101010101" pitchFamily="49" charset="-122"/>
                <a:ea typeface="楷体" panose="02010609060101010101" pitchFamily="49" charset="-122"/>
              </a:rPr>
              <a:t>e.g.</a:t>
            </a:r>
            <a:r>
              <a:rPr lang="zh-CN" altLang="en-US" sz="2000" dirty="0">
                <a:solidFill>
                  <a:srgbClr val="1A1A1A"/>
                </a:solidFill>
                <a:latin typeface="楷体" panose="02010609060101010101" pitchFamily="49" charset="-122"/>
                <a:ea typeface="楷体" panose="02010609060101010101" pitchFamily="49" charset="-122"/>
              </a:rPr>
              <a:t>洗衣机里面放有脏衣服，怎么洗干净？</a:t>
            </a:r>
            <a:endParaRPr lang="zh-CN" altLang="en-US" sz="2000" dirty="0">
              <a:latin typeface="楷体" panose="02010609060101010101" pitchFamily="49" charset="-122"/>
              <a:ea typeface="楷体" panose="02010609060101010101" pitchFamily="49" charset="-122"/>
            </a:endParaRPr>
          </a:p>
        </p:txBody>
      </p:sp>
      <p:sp>
        <p:nvSpPr>
          <p:cNvPr id="2" name="矩形 1">
            <a:extLst>
              <a:ext uri="{FF2B5EF4-FFF2-40B4-BE49-F238E27FC236}">
                <a16:creationId xmlns="" xmlns:a16="http://schemas.microsoft.com/office/drawing/2014/main" id="{4FAAF442-8440-4D7E-AC86-8CE5A78ED6FE}"/>
              </a:ext>
            </a:extLst>
          </p:cNvPr>
          <p:cNvSpPr/>
          <p:nvPr/>
        </p:nvSpPr>
        <p:spPr>
          <a:xfrm>
            <a:off x="491335" y="3087149"/>
            <a:ext cx="8134505" cy="3155090"/>
          </a:xfrm>
          <a:prstGeom prst="rect">
            <a:avLst/>
          </a:prstGeom>
        </p:spPr>
        <p:txBody>
          <a:bodyPr wrap="square">
            <a:spAutoFit/>
          </a:bodyPr>
          <a:lstStyle/>
          <a:p>
            <a:r>
              <a:rPr lang="en-US" altLang="zh-CN" sz="2000" dirty="0">
                <a:solidFill>
                  <a:srgbClr val="1A1A1A"/>
                </a:solidFill>
                <a:latin typeface="楷体" panose="02010609060101010101" pitchFamily="49" charset="-122"/>
                <a:ea typeface="楷体" panose="02010609060101010101" pitchFamily="49" charset="-122"/>
              </a:rPr>
              <a:t>1</a:t>
            </a:r>
            <a:r>
              <a:rPr lang="zh-CN" altLang="en-US" sz="2000" dirty="0">
                <a:solidFill>
                  <a:srgbClr val="1A1A1A"/>
                </a:solidFill>
                <a:latin typeface="楷体" panose="02010609060101010101" pitchFamily="49" charset="-122"/>
                <a:ea typeface="楷体" panose="02010609060101010101" pitchFamily="49" charset="-122"/>
              </a:rPr>
              <a:t>、先创建两个对象：“洗衣机”对象和“人”对象 </a:t>
            </a:r>
          </a:p>
          <a:p>
            <a:r>
              <a:rPr lang="en-US" altLang="zh-CN" sz="2000" dirty="0">
                <a:solidFill>
                  <a:srgbClr val="1A1A1A"/>
                </a:solidFill>
                <a:latin typeface="楷体" panose="02010609060101010101" pitchFamily="49" charset="-122"/>
                <a:ea typeface="楷体" panose="02010609060101010101" pitchFamily="49" charset="-122"/>
              </a:rPr>
              <a:t>2</a:t>
            </a:r>
            <a:r>
              <a:rPr lang="zh-CN" altLang="en-US" sz="2000" dirty="0">
                <a:solidFill>
                  <a:srgbClr val="1A1A1A"/>
                </a:solidFill>
                <a:latin typeface="楷体" panose="02010609060101010101" pitchFamily="49" charset="-122"/>
                <a:ea typeface="楷体" panose="02010609060101010101" pitchFamily="49" charset="-122"/>
              </a:rPr>
              <a:t>、针对对象“洗衣机”加入一些属性和方法：“洗衣服方法”“清洗方法”、“烘干方法” </a:t>
            </a:r>
          </a:p>
          <a:p>
            <a:r>
              <a:rPr lang="en-US" altLang="zh-CN" sz="2000" dirty="0">
                <a:solidFill>
                  <a:srgbClr val="1A1A1A"/>
                </a:solidFill>
                <a:latin typeface="楷体" panose="02010609060101010101" pitchFamily="49" charset="-122"/>
                <a:ea typeface="楷体" panose="02010609060101010101" pitchFamily="49" charset="-122"/>
              </a:rPr>
              <a:t>3</a:t>
            </a:r>
            <a:r>
              <a:rPr lang="zh-CN" altLang="en-US" sz="2000" dirty="0">
                <a:solidFill>
                  <a:srgbClr val="1A1A1A"/>
                </a:solidFill>
                <a:latin typeface="楷体" panose="02010609060101010101" pitchFamily="49" charset="-122"/>
                <a:ea typeface="楷体" panose="02010609060101010101" pitchFamily="49" charset="-122"/>
              </a:rPr>
              <a:t>、针对对象“人”加入属性和方法：“加洗衣粉方法”、“加水方法”</a:t>
            </a:r>
          </a:p>
          <a:p>
            <a:r>
              <a:rPr lang="en-US" altLang="zh-CN" sz="2000" dirty="0">
                <a:solidFill>
                  <a:srgbClr val="1A1A1A"/>
                </a:solidFill>
                <a:latin typeface="楷体" panose="02010609060101010101" pitchFamily="49" charset="-122"/>
                <a:ea typeface="楷体" panose="02010609060101010101" pitchFamily="49" charset="-122"/>
              </a:rPr>
              <a:t>4</a:t>
            </a:r>
            <a:r>
              <a:rPr lang="zh-CN" altLang="en-US" sz="2000" dirty="0">
                <a:solidFill>
                  <a:srgbClr val="1A1A1A"/>
                </a:solidFill>
                <a:latin typeface="楷体" panose="02010609060101010101" pitchFamily="49" charset="-122"/>
                <a:ea typeface="楷体" panose="02010609060101010101" pitchFamily="49" charset="-122"/>
              </a:rPr>
              <a:t>、然后执行</a:t>
            </a:r>
          </a:p>
          <a:p>
            <a:r>
              <a:rPr lang="en-US" altLang="zh-CN" sz="2000" dirty="0">
                <a:solidFill>
                  <a:srgbClr val="1A1A1A"/>
                </a:solidFill>
                <a:latin typeface="楷体" panose="02010609060101010101" pitchFamily="49" charset="-122"/>
                <a:ea typeface="楷体" panose="02010609060101010101" pitchFamily="49" charset="-122"/>
              </a:rPr>
              <a:t>	</a:t>
            </a:r>
            <a:r>
              <a:rPr lang="zh-CN" altLang="en-US" sz="2000" dirty="0">
                <a:solidFill>
                  <a:srgbClr val="1A1A1A"/>
                </a:solidFill>
                <a:latin typeface="楷体" panose="02010609060101010101" pitchFamily="49" charset="-122"/>
                <a:ea typeface="楷体" panose="02010609060101010101" pitchFamily="49" charset="-122"/>
              </a:rPr>
              <a:t>人</a:t>
            </a:r>
            <a:r>
              <a:rPr lang="en-US" altLang="zh-CN" sz="2000" dirty="0">
                <a:solidFill>
                  <a:srgbClr val="1A1A1A"/>
                </a:solidFill>
                <a:latin typeface="楷体" panose="02010609060101010101" pitchFamily="49" charset="-122"/>
                <a:ea typeface="楷体" panose="02010609060101010101" pitchFamily="49" charset="-122"/>
              </a:rPr>
              <a:t>.</a:t>
            </a:r>
            <a:r>
              <a:rPr lang="zh-CN" altLang="en-US" sz="2000" dirty="0">
                <a:solidFill>
                  <a:srgbClr val="1A1A1A"/>
                </a:solidFill>
                <a:latin typeface="楷体" panose="02010609060101010101" pitchFamily="49" charset="-122"/>
                <a:ea typeface="楷体" panose="02010609060101010101" pitchFamily="49" charset="-122"/>
              </a:rPr>
              <a:t>加洗衣粉</a:t>
            </a:r>
          </a:p>
          <a:p>
            <a:r>
              <a:rPr lang="en-US" altLang="zh-CN" sz="2000" dirty="0">
                <a:solidFill>
                  <a:srgbClr val="1A1A1A"/>
                </a:solidFill>
                <a:latin typeface="楷体" panose="02010609060101010101" pitchFamily="49" charset="-122"/>
                <a:ea typeface="楷体" panose="02010609060101010101" pitchFamily="49" charset="-122"/>
              </a:rPr>
              <a:t>	</a:t>
            </a:r>
            <a:r>
              <a:rPr lang="zh-CN" altLang="en-US" sz="2000" dirty="0">
                <a:solidFill>
                  <a:srgbClr val="1A1A1A"/>
                </a:solidFill>
                <a:latin typeface="楷体" panose="02010609060101010101" pitchFamily="49" charset="-122"/>
                <a:ea typeface="楷体" panose="02010609060101010101" pitchFamily="49" charset="-122"/>
              </a:rPr>
              <a:t>人</a:t>
            </a:r>
            <a:r>
              <a:rPr lang="en-US" altLang="zh-CN" sz="2000" dirty="0">
                <a:solidFill>
                  <a:srgbClr val="1A1A1A"/>
                </a:solidFill>
                <a:latin typeface="楷体" panose="02010609060101010101" pitchFamily="49" charset="-122"/>
                <a:ea typeface="楷体" panose="02010609060101010101" pitchFamily="49" charset="-122"/>
              </a:rPr>
              <a:t>.</a:t>
            </a:r>
            <a:r>
              <a:rPr lang="zh-CN" altLang="en-US" sz="2000" dirty="0">
                <a:solidFill>
                  <a:srgbClr val="1A1A1A"/>
                </a:solidFill>
                <a:latin typeface="楷体" panose="02010609060101010101" pitchFamily="49" charset="-122"/>
                <a:ea typeface="楷体" panose="02010609060101010101" pitchFamily="49" charset="-122"/>
              </a:rPr>
              <a:t>加水 </a:t>
            </a:r>
          </a:p>
          <a:p>
            <a:r>
              <a:rPr lang="en-US" altLang="zh-CN" sz="2000" dirty="0">
                <a:solidFill>
                  <a:srgbClr val="1A1A1A"/>
                </a:solidFill>
                <a:latin typeface="楷体" panose="02010609060101010101" pitchFamily="49" charset="-122"/>
                <a:ea typeface="楷体" panose="02010609060101010101" pitchFamily="49" charset="-122"/>
              </a:rPr>
              <a:t>	</a:t>
            </a:r>
            <a:r>
              <a:rPr lang="zh-CN" altLang="en-US" sz="2000" dirty="0">
                <a:solidFill>
                  <a:srgbClr val="1A1A1A"/>
                </a:solidFill>
                <a:latin typeface="楷体" panose="02010609060101010101" pitchFamily="49" charset="-122"/>
                <a:ea typeface="楷体" panose="02010609060101010101" pitchFamily="49" charset="-122"/>
              </a:rPr>
              <a:t>洗衣机</a:t>
            </a:r>
            <a:r>
              <a:rPr lang="en-US" altLang="zh-CN" sz="2000" dirty="0">
                <a:solidFill>
                  <a:srgbClr val="1A1A1A"/>
                </a:solidFill>
                <a:latin typeface="楷体" panose="02010609060101010101" pitchFamily="49" charset="-122"/>
                <a:ea typeface="楷体" panose="02010609060101010101" pitchFamily="49" charset="-122"/>
              </a:rPr>
              <a:t>.</a:t>
            </a:r>
            <a:r>
              <a:rPr lang="zh-CN" altLang="en-US" sz="2000" dirty="0">
                <a:solidFill>
                  <a:srgbClr val="1A1A1A"/>
                </a:solidFill>
                <a:latin typeface="楷体" panose="02010609060101010101" pitchFamily="49" charset="-122"/>
                <a:ea typeface="楷体" panose="02010609060101010101" pitchFamily="49" charset="-122"/>
              </a:rPr>
              <a:t>洗衣服</a:t>
            </a:r>
          </a:p>
          <a:p>
            <a:r>
              <a:rPr lang="en-US" altLang="zh-CN" sz="2000" dirty="0">
                <a:solidFill>
                  <a:srgbClr val="1A1A1A"/>
                </a:solidFill>
                <a:latin typeface="楷体" panose="02010609060101010101" pitchFamily="49" charset="-122"/>
                <a:ea typeface="楷体" panose="02010609060101010101" pitchFamily="49" charset="-122"/>
              </a:rPr>
              <a:t>	</a:t>
            </a:r>
            <a:r>
              <a:rPr lang="zh-CN" altLang="en-US" sz="2000" dirty="0">
                <a:solidFill>
                  <a:srgbClr val="1A1A1A"/>
                </a:solidFill>
                <a:latin typeface="楷体" panose="02010609060101010101" pitchFamily="49" charset="-122"/>
                <a:ea typeface="楷体" panose="02010609060101010101" pitchFamily="49" charset="-122"/>
              </a:rPr>
              <a:t>洗衣机</a:t>
            </a:r>
            <a:r>
              <a:rPr lang="en-US" altLang="zh-CN" sz="2000" dirty="0">
                <a:solidFill>
                  <a:srgbClr val="1A1A1A"/>
                </a:solidFill>
                <a:latin typeface="楷体" panose="02010609060101010101" pitchFamily="49" charset="-122"/>
                <a:ea typeface="楷体" panose="02010609060101010101" pitchFamily="49" charset="-122"/>
              </a:rPr>
              <a:t>.</a:t>
            </a:r>
            <a:r>
              <a:rPr lang="zh-CN" altLang="en-US" sz="2000" dirty="0">
                <a:solidFill>
                  <a:srgbClr val="1A1A1A"/>
                </a:solidFill>
                <a:latin typeface="楷体" panose="02010609060101010101" pitchFamily="49" charset="-122"/>
                <a:ea typeface="楷体" panose="02010609060101010101" pitchFamily="49" charset="-122"/>
              </a:rPr>
              <a:t>清洗</a:t>
            </a:r>
          </a:p>
          <a:p>
            <a:r>
              <a:rPr lang="en-US" altLang="zh-CN" sz="2000" dirty="0">
                <a:solidFill>
                  <a:srgbClr val="1A1A1A"/>
                </a:solidFill>
                <a:latin typeface="楷体" panose="02010609060101010101" pitchFamily="49" charset="-122"/>
                <a:ea typeface="楷体" panose="02010609060101010101" pitchFamily="49" charset="-122"/>
              </a:rPr>
              <a:t>	</a:t>
            </a:r>
            <a:r>
              <a:rPr lang="zh-CN" altLang="en-US" sz="2000" dirty="0">
                <a:solidFill>
                  <a:srgbClr val="1A1A1A"/>
                </a:solidFill>
                <a:latin typeface="楷体" panose="02010609060101010101" pitchFamily="49" charset="-122"/>
                <a:ea typeface="楷体" panose="02010609060101010101" pitchFamily="49" charset="-122"/>
              </a:rPr>
              <a:t>洗衣机</a:t>
            </a:r>
            <a:r>
              <a:rPr lang="en-US" altLang="zh-CN" sz="2000" dirty="0">
                <a:solidFill>
                  <a:srgbClr val="1A1A1A"/>
                </a:solidFill>
                <a:latin typeface="楷体" panose="02010609060101010101" pitchFamily="49" charset="-122"/>
                <a:ea typeface="楷体" panose="02010609060101010101" pitchFamily="49" charset="-122"/>
              </a:rPr>
              <a:t>.</a:t>
            </a:r>
            <a:r>
              <a:rPr lang="zh-CN" altLang="en-US" sz="2000" dirty="0">
                <a:solidFill>
                  <a:srgbClr val="1A1A1A"/>
                </a:solidFill>
                <a:latin typeface="楷体" panose="02010609060101010101" pitchFamily="49" charset="-122"/>
                <a:ea typeface="楷体" panose="02010609060101010101" pitchFamily="49" charset="-122"/>
              </a:rPr>
              <a:t>烘干</a:t>
            </a:r>
          </a:p>
        </p:txBody>
      </p:sp>
    </p:spTree>
    <p:extLst>
      <p:ext uri="{BB962C8B-B14F-4D97-AF65-F5344CB8AC3E}">
        <p14:creationId xmlns:p14="http://schemas.microsoft.com/office/powerpoint/2010/main" xmlns="" val="3150561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7" name="矩形 6">
            <a:extLst>
              <a:ext uri="{FF2B5EF4-FFF2-40B4-BE49-F238E27FC236}">
                <a16:creationId xmlns="" xmlns:a16="http://schemas.microsoft.com/office/drawing/2014/main" id="{30686A8D-B181-4335-B4E5-3C34A57E2B01}"/>
              </a:ext>
            </a:extLst>
          </p:cNvPr>
          <p:cNvSpPr/>
          <p:nvPr/>
        </p:nvSpPr>
        <p:spPr>
          <a:xfrm>
            <a:off x="598015" y="1545297"/>
            <a:ext cx="525414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）平台无关性</a:t>
            </a:r>
          </a:p>
        </p:txBody>
      </p:sp>
      <p:sp>
        <p:nvSpPr>
          <p:cNvPr id="2" name="矩形 1">
            <a:extLst>
              <a:ext uri="{FF2B5EF4-FFF2-40B4-BE49-F238E27FC236}">
                <a16:creationId xmlns="" xmlns:a16="http://schemas.microsoft.com/office/drawing/2014/main" id="{E4B0F11F-DE2A-4DCE-B2A8-4521366456AF}"/>
              </a:ext>
            </a:extLst>
          </p:cNvPr>
          <p:cNvSpPr/>
          <p:nvPr/>
        </p:nvSpPr>
        <p:spPr>
          <a:xfrm>
            <a:off x="369117" y="2727357"/>
            <a:ext cx="8426740" cy="345479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平台：</a:t>
            </a:r>
            <a:r>
              <a:rPr lang="en-US" altLang="zh-CN" sz="2400" dirty="0">
                <a:latin typeface="楷体" panose="02010609060101010101" pitchFamily="49" charset="-122"/>
                <a:ea typeface="楷体" panose="02010609060101010101" pitchFamily="49" charset="-122"/>
              </a:rPr>
              <a:t> </a:t>
            </a:r>
          </a:p>
          <a:p>
            <a:pPr indent="457200"/>
            <a:r>
              <a:rPr lang="zh-CN" altLang="zh-CN" sz="2400" dirty="0">
                <a:latin typeface="楷体" panose="02010609060101010101" pitchFamily="49" charset="-122"/>
                <a:ea typeface="楷体" panose="02010609060101010101" pitchFamily="49" charset="-122"/>
              </a:rPr>
              <a:t>平台是由</a:t>
            </a:r>
            <a:r>
              <a:rPr lang="zh-CN" altLang="zh-CN" sz="2400" b="1" dirty="0">
                <a:latin typeface="楷体" panose="02010609060101010101" pitchFamily="49" charset="-122"/>
                <a:ea typeface="楷体" panose="02010609060101010101" pitchFamily="49" charset="-122"/>
              </a:rPr>
              <a:t>操作系统</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OS</a:t>
            </a:r>
            <a:r>
              <a:rPr lang="zh-CN" altLang="zh-CN" sz="2400" dirty="0">
                <a:latin typeface="楷体" panose="02010609060101010101" pitchFamily="49" charset="-122"/>
                <a:ea typeface="楷体" panose="02010609060101010101" pitchFamily="49" charset="-122"/>
              </a:rPr>
              <a:t>）和</a:t>
            </a:r>
            <a:r>
              <a:rPr lang="zh-CN" altLang="zh-CN" sz="2400" b="1" dirty="0">
                <a:latin typeface="楷体" panose="02010609060101010101" pitchFamily="49" charset="-122"/>
                <a:ea typeface="楷体" panose="02010609060101010101" pitchFamily="49" charset="-122"/>
              </a:rPr>
              <a:t>处理器</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CPU</a:t>
            </a:r>
            <a:r>
              <a:rPr lang="zh-CN" altLang="zh-CN" sz="2400" dirty="0">
                <a:latin typeface="楷体" panose="02010609060101010101" pitchFamily="49" charset="-122"/>
                <a:ea typeface="楷体" panose="02010609060101010101" pitchFamily="49" charset="-122"/>
              </a:rPr>
              <a:t>）所构成。与平台无关是指软件的运行不因操作系统、处理器的变化</a:t>
            </a:r>
            <a:r>
              <a:rPr lang="zh-CN" altLang="en-US" sz="2400" dirty="0">
                <a:latin typeface="楷体" panose="02010609060101010101" pitchFamily="49" charset="-122"/>
                <a:ea typeface="楷体" panose="02010609060101010101" pitchFamily="49" charset="-122"/>
              </a:rPr>
              <a:t>，而</a:t>
            </a:r>
            <a:r>
              <a:rPr lang="zh-CN" altLang="zh-CN" sz="2400" dirty="0">
                <a:latin typeface="楷体" panose="02010609060101010101" pitchFamily="49" charset="-122"/>
                <a:ea typeface="楷体" panose="02010609060101010101" pitchFamily="49" charset="-122"/>
              </a:rPr>
              <a:t>发生无法运行或出现运行错误</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342900" indent="-342900">
              <a:spcBef>
                <a:spcPts val="300"/>
              </a:spcBef>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机器指令：</a:t>
            </a:r>
            <a:endParaRPr lang="en-US" altLang="zh-CN" sz="2400" dirty="0">
              <a:latin typeface="楷体" panose="02010609060101010101" pitchFamily="49" charset="-122"/>
              <a:ea typeface="楷体" panose="02010609060101010101" pitchFamily="49" charset="-122"/>
            </a:endParaRPr>
          </a:p>
          <a:p>
            <a:pPr indent="457200"/>
            <a:r>
              <a:rPr lang="zh-CN" altLang="zh-CN" sz="2400" dirty="0">
                <a:latin typeface="楷体" panose="02010609060101010101" pitchFamily="49" charset="-122"/>
                <a:ea typeface="楷体" panose="02010609060101010101" pitchFamily="49" charset="-122"/>
              </a:rPr>
              <a:t>每个平台都会形成自己独特的机器指令，所谓平台的机器指令就是可以被该平台直接识别、执行的一种由</a:t>
            </a:r>
            <a:r>
              <a:rPr lang="en-US" altLang="zh-CN" sz="2400" dirty="0">
                <a:latin typeface="楷体" panose="02010609060101010101" pitchFamily="49" charset="-122"/>
                <a:ea typeface="楷体" panose="02010609060101010101" pitchFamily="49" charset="-122"/>
              </a:rPr>
              <a:t>0,1</a:t>
            </a:r>
            <a:r>
              <a:rPr lang="zh-CN" altLang="zh-CN" sz="2400" dirty="0">
                <a:latin typeface="楷体" panose="02010609060101010101" pitchFamily="49" charset="-122"/>
                <a:ea typeface="楷体" panose="02010609060101010101" pitchFamily="49" charset="-122"/>
              </a:rPr>
              <a:t>组成的序列代码。相同的</a:t>
            </a:r>
            <a:r>
              <a:rPr lang="en-US" altLang="zh-CN" sz="2400" dirty="0">
                <a:latin typeface="楷体" panose="02010609060101010101" pitchFamily="49" charset="-122"/>
                <a:ea typeface="楷体" panose="02010609060101010101" pitchFamily="49" charset="-122"/>
              </a:rPr>
              <a:t>CPU</a:t>
            </a:r>
            <a:r>
              <a:rPr lang="zh-CN" altLang="zh-CN" sz="2400" dirty="0">
                <a:latin typeface="楷体" panose="02010609060101010101" pitchFamily="49" charset="-122"/>
                <a:ea typeface="楷体" panose="02010609060101010101" pitchFamily="49" charset="-122"/>
              </a:rPr>
              <a:t>和不同的操作系统所形成的平台的机器指令可能是不同的</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8" name="矩形 7">
            <a:extLst>
              <a:ext uri="{FF2B5EF4-FFF2-40B4-BE49-F238E27FC236}">
                <a16:creationId xmlns="" xmlns:a16="http://schemas.microsoft.com/office/drawing/2014/main" id="{85489A7A-29D9-41BB-8C2C-0FD6CFD81C83}"/>
              </a:ext>
            </a:extLst>
          </p:cNvPr>
          <p:cNvSpPr/>
          <p:nvPr/>
        </p:nvSpPr>
        <p:spPr>
          <a:xfrm>
            <a:off x="218041" y="2196653"/>
            <a:ext cx="4277759"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en-US" altLang="zh-CN" sz="2400" dirty="0">
                <a:solidFill>
                  <a:srgbClr val="333333"/>
                </a:solidFill>
                <a:latin typeface="楷体" panose="02010609060101010101" pitchFamily="49" charset="-122"/>
                <a:ea typeface="楷体" panose="02010609060101010101" pitchFamily="49" charset="-122"/>
              </a:rPr>
              <a:t>1</a:t>
            </a:r>
            <a:r>
              <a:rPr lang="zh-CN" altLang="en-US" sz="2400" dirty="0">
                <a:solidFill>
                  <a:srgbClr val="333333"/>
                </a:solidFill>
                <a:latin typeface="楷体" panose="02010609060101010101" pitchFamily="49" charset="-122"/>
                <a:ea typeface="楷体" panose="02010609060101010101" pitchFamily="49" charset="-122"/>
              </a:rPr>
              <a:t>、平台与机器指令</a:t>
            </a:r>
            <a:endParaRPr lang="en-US" altLang="zh-CN" sz="2400" dirty="0">
              <a:solidFill>
                <a:srgbClr val="333333"/>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432312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7" name="矩形 6">
            <a:extLst>
              <a:ext uri="{FF2B5EF4-FFF2-40B4-BE49-F238E27FC236}">
                <a16:creationId xmlns="" xmlns:a16="http://schemas.microsoft.com/office/drawing/2014/main" id="{30686A8D-B181-4335-B4E5-3C34A57E2B01}"/>
              </a:ext>
            </a:extLst>
          </p:cNvPr>
          <p:cNvSpPr/>
          <p:nvPr/>
        </p:nvSpPr>
        <p:spPr>
          <a:xfrm>
            <a:off x="598015" y="1545297"/>
            <a:ext cx="525414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）平台无关性</a:t>
            </a:r>
          </a:p>
        </p:txBody>
      </p:sp>
      <p:sp>
        <p:nvSpPr>
          <p:cNvPr id="2" name="矩形 1">
            <a:extLst>
              <a:ext uri="{FF2B5EF4-FFF2-40B4-BE49-F238E27FC236}">
                <a16:creationId xmlns="" xmlns:a16="http://schemas.microsoft.com/office/drawing/2014/main" id="{E4B0F11F-DE2A-4DCE-B2A8-4521366456AF}"/>
              </a:ext>
            </a:extLst>
          </p:cNvPr>
          <p:cNvSpPr/>
          <p:nvPr/>
        </p:nvSpPr>
        <p:spPr>
          <a:xfrm>
            <a:off x="369117" y="2685412"/>
            <a:ext cx="8426740" cy="156966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C/C++</a:t>
            </a:r>
            <a:r>
              <a:rPr lang="zh-CN" altLang="en-US" sz="2400" dirty="0">
                <a:latin typeface="楷体" panose="02010609060101010101" pitchFamily="49" charset="-122"/>
                <a:ea typeface="楷体" panose="02010609060101010101" pitchFamily="49" charset="-122"/>
              </a:rPr>
              <a:t>针对当前源程序所在的特定平台对其源文件进行编译、连接，生成机器指令，那么就不能保证</a:t>
            </a:r>
            <a:r>
              <a:rPr lang="en-US" altLang="zh-CN" sz="2400" dirty="0">
                <a:latin typeface="楷体" panose="02010609060101010101" pitchFamily="49" charset="-122"/>
                <a:ea typeface="楷体" panose="02010609060101010101" pitchFamily="49" charset="-122"/>
              </a:rPr>
              <a:t>C/C++</a:t>
            </a:r>
            <a:r>
              <a:rPr lang="zh-CN" altLang="en-US" sz="2400" dirty="0">
                <a:latin typeface="楷体" panose="02010609060101010101" pitchFamily="49" charset="-122"/>
                <a:ea typeface="楷体" panose="02010609060101010101" pitchFamily="49" charset="-122"/>
              </a:rPr>
              <a:t>源程序所产生的可执行文件在所有的平台上都能正确的被运行，其原因是不同平台可能具有不同的机器指令。</a:t>
            </a:r>
            <a:endParaRPr lang="en-US" altLang="zh-CN" sz="2400" dirty="0">
              <a:latin typeface="楷体" panose="02010609060101010101" pitchFamily="49" charset="-122"/>
              <a:ea typeface="楷体" panose="02010609060101010101" pitchFamily="49" charset="-122"/>
            </a:endParaRPr>
          </a:p>
        </p:txBody>
      </p:sp>
      <p:sp>
        <p:nvSpPr>
          <p:cNvPr id="8" name="矩形 7">
            <a:extLst>
              <a:ext uri="{FF2B5EF4-FFF2-40B4-BE49-F238E27FC236}">
                <a16:creationId xmlns="" xmlns:a16="http://schemas.microsoft.com/office/drawing/2014/main" id="{85489A7A-29D9-41BB-8C2C-0FD6CFD81C83}"/>
              </a:ext>
            </a:extLst>
          </p:cNvPr>
          <p:cNvSpPr/>
          <p:nvPr/>
        </p:nvSpPr>
        <p:spPr>
          <a:xfrm>
            <a:off x="218041" y="2196653"/>
            <a:ext cx="4277759"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en-US" altLang="zh-CN" sz="2400" dirty="0">
                <a:solidFill>
                  <a:srgbClr val="333333"/>
                </a:solidFill>
                <a:latin typeface="楷体" panose="02010609060101010101" pitchFamily="49" charset="-122"/>
                <a:ea typeface="楷体" panose="02010609060101010101" pitchFamily="49" charset="-122"/>
              </a:rPr>
              <a:t>2</a:t>
            </a:r>
            <a:r>
              <a:rPr lang="zh-CN" altLang="en-US" sz="2400" dirty="0">
                <a:solidFill>
                  <a:srgbClr val="333333"/>
                </a:solidFill>
                <a:latin typeface="楷体" panose="02010609060101010101" pitchFamily="49" charset="-122"/>
                <a:ea typeface="楷体" panose="02010609060101010101" pitchFamily="49" charset="-122"/>
              </a:rPr>
              <a:t>、</a:t>
            </a:r>
            <a:r>
              <a:rPr lang="en-US" altLang="zh-CN" sz="2400" dirty="0">
                <a:solidFill>
                  <a:srgbClr val="333333"/>
                </a:solidFill>
                <a:latin typeface="楷体" panose="02010609060101010101" pitchFamily="49" charset="-122"/>
                <a:ea typeface="楷体" panose="02010609060101010101" pitchFamily="49" charset="-122"/>
              </a:rPr>
              <a:t>C/C++</a:t>
            </a:r>
            <a:r>
              <a:rPr lang="zh-CN" altLang="en-US" sz="2400" dirty="0">
                <a:solidFill>
                  <a:srgbClr val="333333"/>
                </a:solidFill>
                <a:latin typeface="楷体" panose="02010609060101010101" pitchFamily="49" charset="-122"/>
                <a:ea typeface="楷体" panose="02010609060101010101" pitchFamily="49" charset="-122"/>
              </a:rPr>
              <a:t>程序依赖平台</a:t>
            </a:r>
            <a:endParaRPr lang="en-US" altLang="zh-CN" sz="2400" dirty="0">
              <a:solidFill>
                <a:srgbClr val="333333"/>
              </a:solidFill>
              <a:latin typeface="楷体" panose="02010609060101010101" pitchFamily="49" charset="-122"/>
              <a:ea typeface="楷体" panose="02010609060101010101" pitchFamily="49" charset="-122"/>
            </a:endParaRPr>
          </a:p>
        </p:txBody>
      </p:sp>
      <p:pic>
        <p:nvPicPr>
          <p:cNvPr id="6" name="Picture 2">
            <a:extLst>
              <a:ext uri="{FF2B5EF4-FFF2-40B4-BE49-F238E27FC236}">
                <a16:creationId xmlns="" xmlns:a16="http://schemas.microsoft.com/office/drawing/2014/main" id="{A9B34E9A-7E61-4E4B-BFCA-02DB7E501FD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9764" y="4174278"/>
            <a:ext cx="7205446" cy="2160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95396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7" name="矩形 6">
            <a:extLst>
              <a:ext uri="{FF2B5EF4-FFF2-40B4-BE49-F238E27FC236}">
                <a16:creationId xmlns="" xmlns:a16="http://schemas.microsoft.com/office/drawing/2014/main" id="{30686A8D-B181-4335-B4E5-3C34A57E2B01}"/>
              </a:ext>
            </a:extLst>
          </p:cNvPr>
          <p:cNvSpPr/>
          <p:nvPr/>
        </p:nvSpPr>
        <p:spPr>
          <a:xfrm>
            <a:off x="598015" y="1545297"/>
            <a:ext cx="525414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）平台无关性</a:t>
            </a:r>
          </a:p>
        </p:txBody>
      </p:sp>
      <p:sp>
        <p:nvSpPr>
          <p:cNvPr id="2" name="矩形 1">
            <a:extLst>
              <a:ext uri="{FF2B5EF4-FFF2-40B4-BE49-F238E27FC236}">
                <a16:creationId xmlns="" xmlns:a16="http://schemas.microsoft.com/office/drawing/2014/main" id="{E4B0F11F-DE2A-4DCE-B2A8-4521366456AF}"/>
              </a:ext>
            </a:extLst>
          </p:cNvPr>
          <p:cNvSpPr/>
          <p:nvPr/>
        </p:nvSpPr>
        <p:spPr>
          <a:xfrm>
            <a:off x="369117" y="2828025"/>
            <a:ext cx="8426740" cy="2308324"/>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语言提供的编译器不针对特定的操作系统和</a:t>
            </a:r>
            <a:r>
              <a:rPr lang="en-US" altLang="zh-CN" sz="2400" dirty="0">
                <a:latin typeface="楷体" panose="02010609060101010101" pitchFamily="49" charset="-122"/>
                <a:ea typeface="楷体" panose="02010609060101010101" pitchFamily="49" charset="-122"/>
              </a:rPr>
              <a:t>CPU</a:t>
            </a:r>
            <a:r>
              <a:rPr lang="zh-CN" altLang="en-US" sz="2400" dirty="0">
                <a:latin typeface="楷体" panose="02010609060101010101" pitchFamily="49" charset="-122"/>
                <a:ea typeface="楷体" panose="02010609060101010101" pitchFamily="49" charset="-122"/>
              </a:rPr>
              <a:t>芯片进行编译，而是针对</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虚拟机把</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源程序编译成称为字节码的“中间代码”。</a:t>
            </a:r>
            <a:endParaRPr lang="en-US" altLang="zh-CN" sz="2400" dirty="0">
              <a:latin typeface="楷体" panose="02010609060101010101" pitchFamily="49" charset="-122"/>
              <a:ea typeface="楷体" panose="02010609060101010101" pitchFamily="49" charset="-122"/>
            </a:endParaRPr>
          </a:p>
          <a:p>
            <a:pPr indent="457200"/>
            <a:r>
              <a:rPr lang="zh-CN" altLang="en-US" sz="2400" dirty="0">
                <a:latin typeface="楷体" panose="02010609060101010101" pitchFamily="49" charset="-122"/>
                <a:ea typeface="楷体" panose="02010609060101010101" pitchFamily="49" charset="-122"/>
              </a:rPr>
              <a:t>比如，</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源文件中的“</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被编译成字节码指令：</a:t>
            </a:r>
            <a:r>
              <a:rPr lang="en-US" altLang="zh-CN" sz="2400" dirty="0">
                <a:latin typeface="楷体" panose="02010609060101010101" pitchFamily="49" charset="-122"/>
                <a:ea typeface="楷体" panose="02010609060101010101" pitchFamily="49" charset="-122"/>
              </a:rPr>
              <a:t>1111 0000</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虚拟机负责解释运行字节码，将字节码翻译成虚拟机所在平台的机器码，并让当前平台运行该机器码。</a:t>
            </a:r>
          </a:p>
        </p:txBody>
      </p:sp>
      <p:sp>
        <p:nvSpPr>
          <p:cNvPr id="8" name="矩形 7">
            <a:extLst>
              <a:ext uri="{FF2B5EF4-FFF2-40B4-BE49-F238E27FC236}">
                <a16:creationId xmlns="" xmlns:a16="http://schemas.microsoft.com/office/drawing/2014/main" id="{85489A7A-29D9-41BB-8C2C-0FD6CFD81C83}"/>
              </a:ext>
            </a:extLst>
          </p:cNvPr>
          <p:cNvSpPr/>
          <p:nvPr/>
        </p:nvSpPr>
        <p:spPr>
          <a:xfrm>
            <a:off x="218041" y="2196653"/>
            <a:ext cx="4277759"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en-US" altLang="zh-CN" sz="2400" dirty="0">
                <a:solidFill>
                  <a:srgbClr val="333333"/>
                </a:solidFill>
                <a:latin typeface="楷体" panose="02010609060101010101" pitchFamily="49" charset="-122"/>
                <a:ea typeface="楷体" panose="02010609060101010101" pitchFamily="49" charset="-122"/>
              </a:rPr>
              <a:t>3</a:t>
            </a:r>
            <a:r>
              <a:rPr lang="zh-CN" altLang="en-US" sz="2400" dirty="0">
                <a:solidFill>
                  <a:srgbClr val="333333"/>
                </a:solidFill>
                <a:latin typeface="楷体" panose="02010609060101010101" pitchFamily="49" charset="-122"/>
                <a:ea typeface="楷体" panose="02010609060101010101" pitchFamily="49" charset="-122"/>
              </a:rPr>
              <a:t>、</a:t>
            </a:r>
            <a:r>
              <a:rPr lang="en-US" altLang="zh-CN" sz="2400" dirty="0">
                <a:solidFill>
                  <a:srgbClr val="333333"/>
                </a:solidFill>
                <a:latin typeface="楷体" panose="02010609060101010101" pitchFamily="49" charset="-122"/>
                <a:ea typeface="楷体" panose="02010609060101010101" pitchFamily="49" charset="-122"/>
              </a:rPr>
              <a:t>Java</a:t>
            </a:r>
            <a:r>
              <a:rPr lang="zh-CN" altLang="zh-CN" sz="2400" dirty="0">
                <a:solidFill>
                  <a:srgbClr val="333333"/>
                </a:solidFill>
                <a:latin typeface="楷体" panose="02010609060101010101" pitchFamily="49" charset="-122"/>
                <a:ea typeface="楷体" panose="02010609060101010101" pitchFamily="49" charset="-122"/>
              </a:rPr>
              <a:t>虚拟机与字节码</a:t>
            </a:r>
            <a:endParaRPr lang="en-US" altLang="zh-CN" sz="2400" dirty="0">
              <a:solidFill>
                <a:srgbClr val="333333"/>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789587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7" name="矩形 6">
            <a:extLst>
              <a:ext uri="{FF2B5EF4-FFF2-40B4-BE49-F238E27FC236}">
                <a16:creationId xmlns="" xmlns:a16="http://schemas.microsoft.com/office/drawing/2014/main" id="{30686A8D-B181-4335-B4E5-3C34A57E2B01}"/>
              </a:ext>
            </a:extLst>
          </p:cNvPr>
          <p:cNvSpPr/>
          <p:nvPr/>
        </p:nvSpPr>
        <p:spPr>
          <a:xfrm>
            <a:off x="598015" y="1545297"/>
            <a:ext cx="525414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）平台无关性</a:t>
            </a:r>
          </a:p>
        </p:txBody>
      </p:sp>
      <p:sp>
        <p:nvSpPr>
          <p:cNvPr id="8" name="矩形 7">
            <a:extLst>
              <a:ext uri="{FF2B5EF4-FFF2-40B4-BE49-F238E27FC236}">
                <a16:creationId xmlns="" xmlns:a16="http://schemas.microsoft.com/office/drawing/2014/main" id="{85489A7A-29D9-41BB-8C2C-0FD6CFD81C83}"/>
              </a:ext>
            </a:extLst>
          </p:cNvPr>
          <p:cNvSpPr/>
          <p:nvPr/>
        </p:nvSpPr>
        <p:spPr>
          <a:xfrm>
            <a:off x="218041" y="2196653"/>
            <a:ext cx="4277759"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en-US" altLang="zh-CN" sz="2400" dirty="0">
                <a:solidFill>
                  <a:srgbClr val="333333"/>
                </a:solidFill>
                <a:latin typeface="楷体" panose="02010609060101010101" pitchFamily="49" charset="-122"/>
                <a:ea typeface="楷体" panose="02010609060101010101" pitchFamily="49" charset="-122"/>
              </a:rPr>
              <a:t>3</a:t>
            </a:r>
            <a:r>
              <a:rPr lang="zh-CN" altLang="en-US" sz="2400" dirty="0">
                <a:solidFill>
                  <a:srgbClr val="333333"/>
                </a:solidFill>
                <a:latin typeface="楷体" panose="02010609060101010101" pitchFamily="49" charset="-122"/>
                <a:ea typeface="楷体" panose="02010609060101010101" pitchFamily="49" charset="-122"/>
              </a:rPr>
              <a:t>、</a:t>
            </a:r>
            <a:r>
              <a:rPr lang="en-US" altLang="zh-CN" sz="2400" dirty="0">
                <a:solidFill>
                  <a:srgbClr val="333333"/>
                </a:solidFill>
                <a:latin typeface="楷体" panose="02010609060101010101" pitchFamily="49" charset="-122"/>
                <a:ea typeface="楷体" panose="02010609060101010101" pitchFamily="49" charset="-122"/>
              </a:rPr>
              <a:t>Java</a:t>
            </a:r>
            <a:r>
              <a:rPr lang="zh-CN" altLang="zh-CN" sz="2400" dirty="0">
                <a:solidFill>
                  <a:srgbClr val="333333"/>
                </a:solidFill>
                <a:latin typeface="楷体" panose="02010609060101010101" pitchFamily="49" charset="-122"/>
                <a:ea typeface="楷体" panose="02010609060101010101" pitchFamily="49" charset="-122"/>
              </a:rPr>
              <a:t>虚拟机与字节码</a:t>
            </a:r>
            <a:endParaRPr lang="en-US" altLang="zh-CN" sz="2400" dirty="0">
              <a:solidFill>
                <a:srgbClr val="333333"/>
              </a:solidFill>
              <a:latin typeface="楷体" panose="02010609060101010101" pitchFamily="49" charset="-122"/>
              <a:ea typeface="楷体" panose="02010609060101010101" pitchFamily="49" charset="-122"/>
            </a:endParaRPr>
          </a:p>
        </p:txBody>
      </p:sp>
      <p:sp>
        <p:nvSpPr>
          <p:cNvPr id="6" name="矩形 5">
            <a:extLst>
              <a:ext uri="{FF2B5EF4-FFF2-40B4-BE49-F238E27FC236}">
                <a16:creationId xmlns="" xmlns:a16="http://schemas.microsoft.com/office/drawing/2014/main" id="{507DC59B-2BC9-4143-BD86-F1ABA94717C0}"/>
              </a:ext>
            </a:extLst>
          </p:cNvPr>
          <p:cNvSpPr/>
          <p:nvPr/>
        </p:nvSpPr>
        <p:spPr>
          <a:xfrm>
            <a:off x="335560" y="2669121"/>
            <a:ext cx="8405768" cy="156966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400" dirty="0">
                <a:latin typeface="楷体" panose="02010609060101010101" pitchFamily="49" charset="-122"/>
                <a:ea typeface="楷体" panose="02010609060101010101" pitchFamily="49" charset="-122"/>
              </a:rPr>
              <a:t>在一个计算机上编译得到的字节码文件可以复制到任何一个安装了</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运行环境的计算机上直接使用。字节码由</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虚拟机负责解释运行，即</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虚拟机负责将字节码翻译成本地计算机的机器码，并将机器码交给本地的操作系统来运行。</a:t>
            </a:r>
          </a:p>
        </p:txBody>
      </p:sp>
      <p:pic>
        <p:nvPicPr>
          <p:cNvPr id="9" name="Picture 2">
            <a:extLst>
              <a:ext uri="{FF2B5EF4-FFF2-40B4-BE49-F238E27FC236}">
                <a16:creationId xmlns="" xmlns:a16="http://schemas.microsoft.com/office/drawing/2014/main" id="{E0A66A7D-5860-4E21-85D3-94D8B4BCF89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11354" y="4299976"/>
            <a:ext cx="5875220" cy="2464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5">
            <a:extLst>
              <a:ext uri="{FF2B5EF4-FFF2-40B4-BE49-F238E27FC236}">
                <a16:creationId xmlns="" xmlns:a16="http://schemas.microsoft.com/office/drawing/2014/main" id="{488EE099-5707-446A-8284-90000A65EE85}"/>
              </a:ext>
            </a:extLst>
          </p:cNvPr>
          <p:cNvSpPr txBox="1"/>
          <p:nvPr/>
        </p:nvSpPr>
        <p:spPr>
          <a:xfrm>
            <a:off x="4648964" y="1533344"/>
            <a:ext cx="4277760" cy="584775"/>
          </a:xfrm>
          <a:prstGeom prst="rect">
            <a:avLst/>
          </a:prstGeom>
          <a:noFill/>
        </p:spPr>
        <p:txBody>
          <a:bodyPr wrap="square" lIns="91440" tIns="45720" rIns="91440" bIns="45720">
            <a:spAutoFit/>
          </a:bodyPr>
          <a:lstStyle>
            <a:defPPr>
              <a:defRPr lang="en-US"/>
            </a:defPPr>
            <a:lvl1pPr algn="ctr">
              <a:defRPr sz="4000" b="1" cap="none" spc="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defRPr>
            </a:lvl1pPr>
          </a:lstStyle>
          <a:p>
            <a:r>
              <a:rPr lang="zh-CN" altLang="en-US" sz="3200" dirty="0">
                <a:latin typeface="楷体" panose="02010609060101010101" pitchFamily="49" charset="-122"/>
                <a:ea typeface="楷体" panose="02010609060101010101" pitchFamily="49" charset="-122"/>
              </a:rPr>
              <a:t>特别适用于网络编程</a:t>
            </a:r>
            <a:endParaRPr lang="zh-CN"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283915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7" name="矩形 6">
            <a:extLst>
              <a:ext uri="{FF2B5EF4-FFF2-40B4-BE49-F238E27FC236}">
                <a16:creationId xmlns="" xmlns:a16="http://schemas.microsoft.com/office/drawing/2014/main" id="{30686A8D-B181-4335-B4E5-3C34A57E2B01}"/>
              </a:ext>
            </a:extLst>
          </p:cNvPr>
          <p:cNvSpPr/>
          <p:nvPr/>
        </p:nvSpPr>
        <p:spPr>
          <a:xfrm>
            <a:off x="584367" y="1818257"/>
            <a:ext cx="525414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）多线程</a:t>
            </a:r>
          </a:p>
        </p:txBody>
      </p:sp>
      <p:sp>
        <p:nvSpPr>
          <p:cNvPr id="10" name="内容占位符 2">
            <a:extLst>
              <a:ext uri="{FF2B5EF4-FFF2-40B4-BE49-F238E27FC236}">
                <a16:creationId xmlns="" xmlns:a16="http://schemas.microsoft.com/office/drawing/2014/main" id="{67F43FC0-4142-4D96-95C4-110F6C5DEDA8}"/>
              </a:ext>
            </a:extLst>
          </p:cNvPr>
          <p:cNvSpPr>
            <a:spLocks noGrp="1"/>
          </p:cNvSpPr>
          <p:nvPr>
            <p:ph idx="1"/>
          </p:nvPr>
        </p:nvSpPr>
        <p:spPr>
          <a:xfrm>
            <a:off x="408198" y="2366319"/>
            <a:ext cx="8438481" cy="269266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indent="457200">
              <a:lnSpc>
                <a:spcPct val="120000"/>
              </a:lnSpc>
              <a:spcBef>
                <a:spcPct val="0"/>
              </a:spcBef>
              <a:buNone/>
            </a:pPr>
            <a:r>
              <a:rPr lang="en-US" altLang="zh-CN" sz="2400" kern="1200" dirty="0">
                <a:solidFill>
                  <a:schemeClr val="tx1"/>
                </a:solidFill>
                <a:latin typeface="楷体" panose="02010609060101010101" pitchFamily="49" charset="-122"/>
                <a:ea typeface="楷体" panose="02010609060101010101" pitchFamily="49" charset="-122"/>
              </a:rPr>
              <a:t>Java</a:t>
            </a:r>
            <a:r>
              <a:rPr lang="zh-CN" altLang="zh-CN" sz="2400" kern="1200" dirty="0">
                <a:solidFill>
                  <a:schemeClr val="tx1"/>
                </a:solidFill>
                <a:latin typeface="楷体" panose="02010609060101010101" pitchFamily="49" charset="-122"/>
                <a:ea typeface="楷体" panose="02010609060101010101" pitchFamily="49" charset="-122"/>
              </a:rPr>
              <a:t>的特点之一就是内置对多线程的支持。多线程允许同时完成多个任务。实际上多线程使人产生多个任务在同时执行的错觉，因为，目前的计算机的处理器在同一时刻只能执行一个线程，但处理器可以在不同的线程之间快速地切换，由于处理器速度非常快，远远超过了人接收信息的速度，所以给人的感觉好像多个任务在同时执行</a:t>
            </a:r>
            <a:r>
              <a:rPr lang="zh-CN" altLang="en-US" sz="2400" kern="1200" dirty="0">
                <a:solidFill>
                  <a:schemeClr val="tx1"/>
                </a:solidFill>
                <a:latin typeface="楷体" panose="02010609060101010101" pitchFamily="49" charset="-122"/>
                <a:ea typeface="楷体" panose="02010609060101010101" pitchFamily="49" charset="-122"/>
              </a:rPr>
              <a:t>。</a:t>
            </a:r>
            <a:endParaRPr lang="zh-CN" altLang="zh-CN" sz="2400" kern="12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003704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7533" y="954276"/>
            <a:ext cx="4926275" cy="584775"/>
          </a:xfrm>
          <a:prstGeom prst="rect">
            <a:avLst/>
          </a:prstGeom>
        </p:spPr>
        <p:txBody>
          <a:bodyPr wrap="square">
            <a:spAutoFit/>
          </a:bodyPr>
          <a:lstStyle/>
          <a:p>
            <a:r>
              <a:rPr lang="zh-CN" altLang="en-US" sz="3200" b="1" dirty="0">
                <a:effectLst/>
                <a:latin typeface="微软雅黑" panose="020B0503020204020204" pitchFamily="34" charset="-122"/>
                <a:ea typeface="微软雅黑" panose="020B0503020204020204" pitchFamily="34" charset="-122"/>
              </a:rPr>
              <a:t>第一章  </a:t>
            </a:r>
            <a:r>
              <a:rPr lang="en-US" altLang="zh-CN" sz="3200" b="1" dirty="0">
                <a:effectLst/>
                <a:latin typeface="微软雅黑" panose="020B0503020204020204" pitchFamily="34" charset="-122"/>
                <a:ea typeface="微软雅黑" panose="020B0503020204020204" pitchFamily="34" charset="-122"/>
              </a:rPr>
              <a:t>JAVA</a:t>
            </a:r>
            <a:r>
              <a:rPr lang="zh-CN" altLang="en-US" sz="3200" b="1" dirty="0">
                <a:effectLst/>
                <a:latin typeface="微软雅黑" panose="020B0503020204020204" pitchFamily="34" charset="-122"/>
                <a:ea typeface="微软雅黑" panose="020B0503020204020204" pitchFamily="34" charset="-122"/>
              </a:rPr>
              <a:t>入门</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658455" y="1586414"/>
            <a:ext cx="7764781" cy="4170372"/>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en-US" altLang="zh-CN" sz="3600" dirty="0">
                <a:latin typeface="华文新魏" panose="02010800040101010101" pitchFamily="2" charset="-122"/>
                <a:ea typeface="华文新魏" panose="02010800040101010101" pitchFamily="2" charset="-122"/>
              </a:rPr>
              <a:t>JAVA</a:t>
            </a:r>
            <a:r>
              <a:rPr lang="zh-CN" altLang="en-US" sz="3600" dirty="0">
                <a:latin typeface="华文新魏" panose="02010800040101010101" pitchFamily="2" charset="-122"/>
                <a:ea typeface="华文新魏" panose="02010800040101010101" pitchFamily="2" charset="-122"/>
              </a:rPr>
              <a:t>概述</a:t>
            </a:r>
            <a:endParaRPr lang="en-US" altLang="zh-CN" sz="3600" dirty="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600" dirty="0">
                <a:solidFill>
                  <a:srgbClr val="FF0000"/>
                </a:solidFill>
                <a:latin typeface="华文新魏" panose="02010800040101010101" pitchFamily="2" charset="-122"/>
                <a:ea typeface="华文新魏" panose="02010800040101010101" pitchFamily="2" charset="-122"/>
              </a:rPr>
              <a:t>JAVA</a:t>
            </a:r>
            <a:r>
              <a:rPr lang="zh-CN" altLang="en-US" sz="3600" dirty="0">
                <a:solidFill>
                  <a:srgbClr val="FF0000"/>
                </a:solidFill>
                <a:latin typeface="华文新魏" panose="02010800040101010101" pitchFamily="2" charset="-122"/>
                <a:ea typeface="华文新魏" panose="02010800040101010101" pitchFamily="2" charset="-122"/>
              </a:rPr>
              <a:t>开发环境的</a:t>
            </a:r>
            <a:r>
              <a:rPr lang="zh-CN" altLang="en-US" sz="3600" dirty="0" smtClean="0">
                <a:solidFill>
                  <a:srgbClr val="FF0000"/>
                </a:solidFill>
                <a:latin typeface="华文新魏" panose="02010800040101010101" pitchFamily="2" charset="-122"/>
                <a:ea typeface="华文新魏" panose="02010800040101010101" pitchFamily="2" charset="-122"/>
              </a:rPr>
              <a:t>搭建</a:t>
            </a:r>
            <a:endParaRPr lang="en-US" altLang="zh-CN" sz="3600" dirty="0" smtClean="0">
              <a:solidFill>
                <a:srgbClr val="FF0000"/>
              </a:solidFill>
              <a:latin typeface="华文新魏" panose="02010800040101010101" pitchFamily="2" charset="-122"/>
              <a:ea typeface="华文新魏" panose="02010800040101010101" pitchFamily="2" charset="-122"/>
            </a:endParaRPr>
          </a:p>
          <a:p>
            <a:pPr marL="800100" lvl="1" indent="-342900">
              <a:lnSpc>
                <a:spcPct val="125000"/>
              </a:lnSpc>
              <a:buFont typeface="Wingdings" panose="05000000000000000000" pitchFamily="2" charset="2"/>
              <a:buChar char="l"/>
            </a:pPr>
            <a:r>
              <a:rPr lang="en-US" altLang="zh-CN" sz="2800" dirty="0" smtClean="0">
                <a:solidFill>
                  <a:srgbClr val="FF0000"/>
                </a:solidFill>
                <a:latin typeface="楷体" panose="02010609060101010101" pitchFamily="49" charset="-122"/>
                <a:ea typeface="楷体" panose="02010609060101010101" pitchFamily="49" charset="-122"/>
              </a:rPr>
              <a:t>1</a:t>
            </a:r>
            <a:r>
              <a:rPr lang="zh-CN" altLang="en-US" sz="2800" dirty="0" smtClean="0">
                <a:solidFill>
                  <a:srgbClr val="FF0000"/>
                </a:solidFill>
                <a:latin typeface="楷体" panose="02010609060101010101" pitchFamily="49" charset="-122"/>
                <a:ea typeface="楷体" panose="02010609060101010101" pitchFamily="49" charset="-122"/>
              </a:rPr>
              <a:t>、</a:t>
            </a:r>
            <a:r>
              <a:rPr lang="en-US" altLang="zh-CN" sz="2800" dirty="0">
                <a:solidFill>
                  <a:srgbClr val="FF0000"/>
                </a:solidFill>
                <a:latin typeface="楷体" panose="02010609060101010101" pitchFamily="49" charset="-122"/>
                <a:ea typeface="楷体" panose="02010609060101010101" pitchFamily="49" charset="-122"/>
              </a:rPr>
              <a:t>Java</a:t>
            </a:r>
            <a:r>
              <a:rPr lang="zh-CN" altLang="en-US" sz="2800" dirty="0">
                <a:solidFill>
                  <a:srgbClr val="FF0000"/>
                </a:solidFill>
                <a:latin typeface="楷体" panose="02010609060101010101" pitchFamily="49" charset="-122"/>
                <a:ea typeface="楷体" panose="02010609060101010101" pitchFamily="49" charset="-122"/>
              </a:rPr>
              <a:t>项目开发</a:t>
            </a:r>
            <a:r>
              <a:rPr lang="zh-CN" altLang="en-US" sz="2800" dirty="0" smtClean="0">
                <a:solidFill>
                  <a:srgbClr val="FF0000"/>
                </a:solidFill>
                <a:latin typeface="楷体" panose="02010609060101010101" pitchFamily="49" charset="-122"/>
                <a:ea typeface="楷体" panose="02010609060101010101" pitchFamily="49" charset="-122"/>
              </a:rPr>
              <a:t>流程</a:t>
            </a:r>
            <a:endParaRPr lang="en-US" altLang="zh-CN" sz="2800" dirty="0" smtClean="0">
              <a:solidFill>
                <a:srgbClr val="FF0000"/>
              </a:solidFill>
              <a:latin typeface="楷体" panose="02010609060101010101" pitchFamily="49" charset="-122"/>
              <a:ea typeface="楷体" panose="02010609060101010101" pitchFamily="49" charset="-122"/>
            </a:endParaRPr>
          </a:p>
          <a:p>
            <a:pPr marL="800100" lvl="1" indent="-342900">
              <a:lnSpc>
                <a:spcPct val="125000"/>
              </a:lnSpc>
              <a:buFont typeface="Wingdings" panose="05000000000000000000" pitchFamily="2" charset="2"/>
              <a:buChar char="l"/>
            </a:pPr>
            <a:r>
              <a:rPr lang="en-US" altLang="zh-CN" sz="2800" dirty="0" smtClean="0">
                <a:solidFill>
                  <a:srgbClr val="FF0000"/>
                </a:solidFill>
                <a:latin typeface="楷体" panose="02010609060101010101" pitchFamily="49" charset="-122"/>
                <a:ea typeface="楷体" panose="02010609060101010101" pitchFamily="49" charset="-122"/>
              </a:rPr>
              <a:t>2</a:t>
            </a:r>
            <a:r>
              <a:rPr lang="zh-CN" altLang="en-US" sz="2800" dirty="0" smtClean="0">
                <a:solidFill>
                  <a:srgbClr val="FF0000"/>
                </a:solidFill>
                <a:latin typeface="楷体" panose="02010609060101010101" pitchFamily="49" charset="-122"/>
                <a:ea typeface="楷体" panose="02010609060101010101" pitchFamily="49" charset="-122"/>
              </a:rPr>
              <a:t>、</a:t>
            </a:r>
            <a:r>
              <a:rPr lang="en-US" altLang="zh-CN" sz="2800" dirty="0" smtClean="0">
                <a:solidFill>
                  <a:srgbClr val="FF0000"/>
                </a:solidFill>
                <a:latin typeface="楷体" panose="02010609060101010101" pitchFamily="49" charset="-122"/>
                <a:ea typeface="楷体" panose="02010609060101010101" pitchFamily="49" charset="-122"/>
              </a:rPr>
              <a:t>Java</a:t>
            </a:r>
            <a:r>
              <a:rPr lang="zh-CN" altLang="en-US" sz="2800" dirty="0">
                <a:solidFill>
                  <a:srgbClr val="FF0000"/>
                </a:solidFill>
                <a:latin typeface="楷体" panose="02010609060101010101" pitchFamily="49" charset="-122"/>
                <a:ea typeface="楷体" panose="02010609060101010101" pitchFamily="49" charset="-122"/>
              </a:rPr>
              <a:t>文件的编译和运行</a:t>
            </a:r>
            <a:r>
              <a:rPr lang="zh-CN" altLang="en-US" sz="2800" dirty="0" smtClean="0">
                <a:solidFill>
                  <a:srgbClr val="FF0000"/>
                </a:solidFill>
                <a:latin typeface="楷体" panose="02010609060101010101" pitchFamily="49" charset="-122"/>
                <a:ea typeface="楷体" panose="02010609060101010101" pitchFamily="49" charset="-122"/>
              </a:rPr>
              <a:t>流程</a:t>
            </a:r>
            <a:endParaRPr lang="en-US" altLang="zh-CN" sz="2800" dirty="0" smtClean="0">
              <a:solidFill>
                <a:srgbClr val="FF0000"/>
              </a:solidFill>
              <a:latin typeface="楷体" panose="02010609060101010101" pitchFamily="49" charset="-122"/>
              <a:ea typeface="楷体" panose="02010609060101010101" pitchFamily="49" charset="-122"/>
            </a:endParaRPr>
          </a:p>
          <a:p>
            <a:pPr marL="800100" lvl="1" indent="-342900">
              <a:lnSpc>
                <a:spcPct val="125000"/>
              </a:lnSpc>
              <a:buFont typeface="Wingdings" panose="05000000000000000000" pitchFamily="2" charset="2"/>
              <a:buChar char="l"/>
            </a:pPr>
            <a:r>
              <a:rPr lang="en-US" altLang="zh-CN" sz="2800" dirty="0" smtClean="0">
                <a:solidFill>
                  <a:srgbClr val="FF0000"/>
                </a:solidFill>
                <a:latin typeface="楷体" panose="02010609060101010101" pitchFamily="49" charset="-122"/>
                <a:ea typeface="楷体" panose="02010609060101010101" pitchFamily="49" charset="-122"/>
              </a:rPr>
              <a:t>3</a:t>
            </a:r>
            <a:r>
              <a:rPr lang="zh-CN" altLang="en-US" sz="2800" dirty="0" smtClean="0">
                <a:solidFill>
                  <a:srgbClr val="FF0000"/>
                </a:solidFill>
                <a:latin typeface="楷体" panose="02010609060101010101" pitchFamily="49" charset="-122"/>
                <a:ea typeface="楷体" panose="02010609060101010101" pitchFamily="49" charset="-122"/>
              </a:rPr>
              <a:t>、</a:t>
            </a:r>
            <a:r>
              <a:rPr lang="en-US" altLang="zh-CN" sz="2800" dirty="0" smtClean="0">
                <a:solidFill>
                  <a:srgbClr val="FF0000"/>
                </a:solidFill>
                <a:latin typeface="楷体" panose="02010609060101010101" pitchFamily="49" charset="-122"/>
                <a:ea typeface="楷体" panose="02010609060101010101" pitchFamily="49" charset="-122"/>
              </a:rPr>
              <a:t>Java</a:t>
            </a:r>
            <a:r>
              <a:rPr lang="zh-CN" altLang="en-US" sz="2800" dirty="0" smtClean="0">
                <a:solidFill>
                  <a:srgbClr val="FF0000"/>
                </a:solidFill>
                <a:latin typeface="楷体" panose="02010609060101010101" pitchFamily="49" charset="-122"/>
                <a:ea typeface="楷体" panose="02010609060101010101" pitchFamily="49" charset="-122"/>
              </a:rPr>
              <a:t>程序</a:t>
            </a:r>
            <a:r>
              <a:rPr lang="zh-CN" altLang="en-US" sz="2800" dirty="0">
                <a:solidFill>
                  <a:srgbClr val="FF0000"/>
                </a:solidFill>
                <a:latin typeface="楷体" panose="02010609060101010101" pitchFamily="49" charset="-122"/>
                <a:ea typeface="楷体" panose="02010609060101010101" pitchFamily="49" charset="-122"/>
              </a:rPr>
              <a:t>常用的开发</a:t>
            </a:r>
            <a:r>
              <a:rPr lang="zh-CN" altLang="en-US" sz="2800" dirty="0" smtClean="0">
                <a:solidFill>
                  <a:srgbClr val="FF0000"/>
                </a:solidFill>
                <a:latin typeface="楷体" panose="02010609060101010101" pitchFamily="49" charset="-122"/>
                <a:ea typeface="楷体" panose="02010609060101010101" pitchFamily="49" charset="-122"/>
              </a:rPr>
              <a:t>平台</a:t>
            </a:r>
            <a:endParaRPr lang="en-US" altLang="zh-CN" sz="2800" dirty="0" smtClean="0">
              <a:solidFill>
                <a:srgbClr val="FF0000"/>
              </a:solidFill>
              <a:latin typeface="楷体" panose="02010609060101010101" pitchFamily="49" charset="-122"/>
              <a:ea typeface="楷体" panose="02010609060101010101" pitchFamily="49" charset="-122"/>
            </a:endParaRPr>
          </a:p>
          <a:p>
            <a:pPr marL="800100" lvl="1" indent="-342900">
              <a:lnSpc>
                <a:spcPct val="125000"/>
              </a:lnSpc>
              <a:buFont typeface="Wingdings" panose="05000000000000000000" pitchFamily="2" charset="2"/>
              <a:buChar char="l"/>
            </a:pPr>
            <a:r>
              <a:rPr lang="en-US" altLang="zh-CN" sz="2800" dirty="0" smtClean="0">
                <a:solidFill>
                  <a:srgbClr val="FF0000"/>
                </a:solidFill>
                <a:latin typeface="楷体" panose="02010609060101010101" pitchFamily="49" charset="-122"/>
                <a:ea typeface="楷体" panose="02010609060101010101" pitchFamily="49" charset="-122"/>
              </a:rPr>
              <a:t>4</a:t>
            </a:r>
            <a:r>
              <a:rPr lang="zh-CN" altLang="en-US" sz="2800" dirty="0" smtClean="0">
                <a:solidFill>
                  <a:srgbClr val="FF0000"/>
                </a:solidFill>
                <a:latin typeface="楷体" panose="02010609060101010101" pitchFamily="49" charset="-122"/>
                <a:ea typeface="楷体" panose="02010609060101010101" pitchFamily="49" charset="-122"/>
              </a:rPr>
              <a:t>、</a:t>
            </a:r>
            <a:r>
              <a:rPr lang="en-US" altLang="zh-CN" sz="2800" dirty="0" smtClean="0">
                <a:solidFill>
                  <a:srgbClr val="FF0000"/>
                </a:solidFill>
                <a:latin typeface="楷体" panose="02010609060101010101" pitchFamily="49" charset="-122"/>
                <a:ea typeface="楷体" panose="02010609060101010101" pitchFamily="49" charset="-122"/>
              </a:rPr>
              <a:t>JDK</a:t>
            </a:r>
            <a:r>
              <a:rPr lang="zh-CN" altLang="en-US" sz="2800" dirty="0">
                <a:solidFill>
                  <a:srgbClr val="FF0000"/>
                </a:solidFill>
                <a:latin typeface="楷体" panose="02010609060101010101" pitchFamily="49" charset="-122"/>
                <a:ea typeface="楷体" panose="02010609060101010101" pitchFamily="49" charset="-122"/>
              </a:rPr>
              <a:t>开发环境</a:t>
            </a:r>
            <a:r>
              <a:rPr lang="zh-CN" altLang="en-US" sz="2800" dirty="0" smtClean="0">
                <a:solidFill>
                  <a:srgbClr val="FF0000"/>
                </a:solidFill>
                <a:latin typeface="楷体" panose="02010609060101010101" pitchFamily="49" charset="-122"/>
                <a:ea typeface="楷体" panose="02010609060101010101" pitchFamily="49" charset="-122"/>
              </a:rPr>
              <a:t>搭建</a:t>
            </a:r>
            <a:endParaRPr lang="en-US" altLang="zh-CN" sz="2800" dirty="0" smtClean="0">
              <a:solidFill>
                <a:srgbClr val="FF0000"/>
              </a:solidFill>
              <a:latin typeface="楷体" panose="02010609060101010101" pitchFamily="49" charset="-122"/>
              <a:ea typeface="楷体" panose="02010609060101010101" pitchFamily="49" charset="-122"/>
            </a:endParaRPr>
          </a:p>
          <a:p>
            <a:pPr marL="800100" lvl="1" indent="-342900">
              <a:lnSpc>
                <a:spcPct val="125000"/>
              </a:lnSpc>
              <a:buFont typeface="Wingdings" panose="05000000000000000000" pitchFamily="2" charset="2"/>
              <a:buChar char="l"/>
            </a:pPr>
            <a:r>
              <a:rPr lang="en-US" altLang="zh-CN" sz="2800" dirty="0" smtClean="0">
                <a:solidFill>
                  <a:srgbClr val="FF0000"/>
                </a:solidFill>
                <a:latin typeface="楷体" panose="02010609060101010101" pitchFamily="49" charset="-122"/>
                <a:ea typeface="楷体" panose="02010609060101010101" pitchFamily="49" charset="-122"/>
              </a:rPr>
              <a:t>5</a:t>
            </a:r>
            <a:r>
              <a:rPr lang="zh-CN" altLang="en-US" sz="2800" dirty="0" smtClean="0">
                <a:solidFill>
                  <a:srgbClr val="FF0000"/>
                </a:solidFill>
                <a:latin typeface="楷体" panose="02010609060101010101" pitchFamily="49" charset="-122"/>
                <a:ea typeface="楷体" panose="02010609060101010101" pitchFamily="49" charset="-122"/>
              </a:rPr>
              <a:t>、</a:t>
            </a:r>
            <a:r>
              <a:rPr lang="en-US" altLang="zh-CN" sz="2800" dirty="0" smtClean="0">
                <a:solidFill>
                  <a:srgbClr val="FF0000"/>
                </a:solidFill>
                <a:latin typeface="楷体" panose="02010609060101010101" pitchFamily="49" charset="-122"/>
                <a:ea typeface="楷体" panose="02010609060101010101" pitchFamily="49" charset="-122"/>
              </a:rPr>
              <a:t>Eclipse</a:t>
            </a:r>
            <a:r>
              <a:rPr lang="zh-CN" altLang="en-US" sz="2800" dirty="0">
                <a:solidFill>
                  <a:srgbClr val="FF0000"/>
                </a:solidFill>
                <a:latin typeface="楷体" panose="02010609060101010101" pitchFamily="49" charset="-122"/>
                <a:ea typeface="楷体" panose="02010609060101010101" pitchFamily="49" charset="-122"/>
              </a:rPr>
              <a:t>开发环境</a:t>
            </a:r>
            <a:r>
              <a:rPr lang="zh-CN" altLang="en-US" sz="2800" dirty="0" smtClean="0">
                <a:solidFill>
                  <a:srgbClr val="FF0000"/>
                </a:solidFill>
                <a:latin typeface="楷体" panose="02010609060101010101" pitchFamily="49" charset="-122"/>
                <a:ea typeface="楷体" panose="02010609060101010101" pitchFamily="49" charset="-122"/>
              </a:rPr>
              <a:t>搭建</a:t>
            </a:r>
            <a:endParaRPr lang="zh-CN" altLang="zh-CN" sz="28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27194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2" name="TextBox 1"/>
          <p:cNvSpPr txBox="1"/>
          <p:nvPr/>
        </p:nvSpPr>
        <p:spPr>
          <a:xfrm>
            <a:off x="332509" y="1410533"/>
            <a:ext cx="4762005"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2.1</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Java</a:t>
            </a:r>
            <a:r>
              <a:rPr lang="zh-CN" altLang="en-US" sz="2800" b="1" dirty="0" smtClean="0">
                <a:latin typeface="楷体" panose="02010609060101010101" pitchFamily="49" charset="-122"/>
                <a:ea typeface="楷体" panose="02010609060101010101" pitchFamily="49" charset="-122"/>
              </a:rPr>
              <a:t>项目开发流程</a:t>
            </a:r>
            <a:endParaRPr lang="zh-CN" altLang="zh-CN" sz="2800" b="1" dirty="0">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8422" y="2169851"/>
            <a:ext cx="7899360" cy="376837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椭圆 2"/>
          <p:cNvSpPr/>
          <p:nvPr/>
        </p:nvSpPr>
        <p:spPr bwMode="auto">
          <a:xfrm>
            <a:off x="3743661" y="2259106"/>
            <a:ext cx="1925619" cy="1280160"/>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974685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6434" y="2125606"/>
            <a:ext cx="8686800" cy="174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2" name="TextBox 1"/>
          <p:cNvSpPr txBox="1"/>
          <p:nvPr/>
        </p:nvSpPr>
        <p:spPr>
          <a:xfrm>
            <a:off x="332509" y="1410533"/>
            <a:ext cx="5842380"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2.2</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Java</a:t>
            </a:r>
            <a:r>
              <a:rPr lang="zh-CN" altLang="en-US" sz="2800" b="1" dirty="0" smtClean="0">
                <a:latin typeface="楷体" panose="02010609060101010101" pitchFamily="49" charset="-122"/>
                <a:ea typeface="楷体" panose="02010609060101010101" pitchFamily="49" charset="-122"/>
              </a:rPr>
              <a:t>文件的编译和运行流程</a:t>
            </a:r>
            <a:endParaRPr lang="zh-CN" altLang="zh-CN" sz="2800" b="1" dirty="0">
              <a:latin typeface="楷体" panose="02010609060101010101" pitchFamily="49" charset="-122"/>
              <a:ea typeface="楷体" panose="02010609060101010101" pitchFamily="49" charset="-122"/>
            </a:endParaRPr>
          </a:p>
        </p:txBody>
      </p:sp>
      <p:sp>
        <p:nvSpPr>
          <p:cNvPr id="5" name="矩形 4"/>
          <p:cNvSpPr/>
          <p:nvPr/>
        </p:nvSpPr>
        <p:spPr>
          <a:xfrm>
            <a:off x="289169" y="3908662"/>
            <a:ext cx="8564065"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indent="457200" eaLnBrk="0" hangingPunct="0">
              <a:buClr>
                <a:schemeClr val="tx1"/>
              </a:buClr>
              <a:buFont typeface="Wingdings" pitchFamily="2" charset="2"/>
              <a:buNone/>
            </a:pPr>
            <a:r>
              <a:rPr lang="zh-CN" altLang="en-US" sz="2400" b="1" dirty="0">
                <a:latin typeface="楷体" panose="02010609060101010101" pitchFamily="49" charset="-122"/>
                <a:ea typeface="楷体" panose="02010609060101010101" pitchFamily="49" charset="-122"/>
              </a:rPr>
              <a:t>字节码</a:t>
            </a:r>
            <a:r>
              <a:rPr lang="zh-CN" altLang="en-US" sz="2400" b="1" dirty="0" smtClean="0">
                <a:latin typeface="楷体" panose="02010609060101010101" pitchFamily="49" charset="-122"/>
                <a:ea typeface="楷体" panose="02010609060101010101" pitchFamily="49" charset="-122"/>
              </a:rPr>
              <a:t>文件 </a:t>
            </a:r>
            <a:r>
              <a:rPr lang="zh-CN" altLang="en-US" sz="2400" dirty="0" smtClean="0">
                <a:latin typeface="楷体" panose="02010609060101010101" pitchFamily="49" charset="-122"/>
                <a:ea typeface="楷体" panose="02010609060101010101" pitchFamily="49" charset="-122"/>
              </a:rPr>
              <a:t>是</a:t>
            </a:r>
            <a:r>
              <a:rPr lang="zh-CN" altLang="en-US" sz="2400" dirty="0">
                <a:latin typeface="楷体" panose="02010609060101010101" pitchFamily="49" charset="-122"/>
                <a:ea typeface="楷体" panose="02010609060101010101" pitchFamily="49" charset="-122"/>
              </a:rPr>
              <a:t>一种和任何具体机器环境及操作系统环境无关的中间代码。它是一种二进制文件，是 </a:t>
            </a:r>
            <a:r>
              <a:rPr lang="en-US" altLang="zh-CN" sz="2400" dirty="0">
                <a:latin typeface="楷体" panose="02010609060101010101" pitchFamily="49" charset="-122"/>
                <a:ea typeface="楷体" panose="02010609060101010101" pitchFamily="49" charset="-122"/>
              </a:rPr>
              <a:t>Java </a:t>
            </a:r>
            <a:r>
              <a:rPr lang="zh-CN" altLang="en-US" sz="2400" dirty="0">
                <a:latin typeface="楷体" panose="02010609060101010101" pitchFamily="49" charset="-122"/>
                <a:ea typeface="楷体" panose="02010609060101010101" pitchFamily="49" charset="-122"/>
              </a:rPr>
              <a:t>源文件由 </a:t>
            </a:r>
            <a:r>
              <a:rPr lang="en-US" altLang="zh-CN" sz="2400" dirty="0">
                <a:latin typeface="楷体" panose="02010609060101010101" pitchFamily="49" charset="-122"/>
                <a:ea typeface="楷体" panose="02010609060101010101" pitchFamily="49" charset="-122"/>
              </a:rPr>
              <a:t>Java </a:t>
            </a:r>
            <a:r>
              <a:rPr lang="zh-CN" altLang="en-US" sz="2400" dirty="0">
                <a:latin typeface="楷体" panose="02010609060101010101" pitchFamily="49" charset="-122"/>
                <a:ea typeface="楷体" panose="02010609060101010101" pitchFamily="49" charset="-122"/>
              </a:rPr>
              <a:t>编译器编译后生成的目标代码文件。编程人员和计算机都无法直接读懂字节码文件，它必须由专用的 </a:t>
            </a:r>
            <a:r>
              <a:rPr lang="en-US" altLang="zh-CN" sz="2400" dirty="0">
                <a:latin typeface="楷体" panose="02010609060101010101" pitchFamily="49" charset="-122"/>
                <a:ea typeface="楷体" panose="02010609060101010101" pitchFamily="49" charset="-122"/>
              </a:rPr>
              <a:t>Java </a:t>
            </a:r>
            <a:r>
              <a:rPr lang="zh-CN" altLang="en-US" sz="2400" dirty="0">
                <a:latin typeface="楷体" panose="02010609060101010101" pitchFamily="49" charset="-122"/>
                <a:ea typeface="楷体" panose="02010609060101010101" pitchFamily="49" charset="-122"/>
              </a:rPr>
              <a:t>解释器来解释执行，因此 </a:t>
            </a:r>
            <a:r>
              <a:rPr lang="en-US" altLang="zh-CN" sz="2400" dirty="0">
                <a:latin typeface="楷体" panose="02010609060101010101" pitchFamily="49" charset="-122"/>
                <a:ea typeface="楷体" panose="02010609060101010101" pitchFamily="49" charset="-122"/>
              </a:rPr>
              <a:t>Java </a:t>
            </a:r>
            <a:r>
              <a:rPr lang="zh-CN" altLang="en-US" sz="2400" dirty="0">
                <a:latin typeface="楷体" panose="02010609060101010101" pitchFamily="49" charset="-122"/>
                <a:ea typeface="楷体" panose="02010609060101010101" pitchFamily="49" charset="-122"/>
              </a:rPr>
              <a:t>是一种在编译基础上进行解释运行的语言。</a:t>
            </a:r>
          </a:p>
        </p:txBody>
      </p:sp>
    </p:spTree>
    <p:extLst>
      <p:ext uri="{BB962C8B-B14F-4D97-AF65-F5344CB8AC3E}">
        <p14:creationId xmlns:p14="http://schemas.microsoft.com/office/powerpoint/2010/main" xmlns="" val="1834116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268" y="1464448"/>
            <a:ext cx="2565069" cy="523220"/>
          </a:xfrm>
          <a:prstGeom prst="rect">
            <a:avLst/>
          </a:prstGeom>
        </p:spPr>
        <p:txBody>
          <a:bodyPr wrap="square">
            <a:spAutoFit/>
          </a:bodyPr>
          <a:lstStyle/>
          <a:p>
            <a:r>
              <a:rPr lang="zh-CN" altLang="en-US" sz="2800" b="1" dirty="0">
                <a:latin typeface="微软雅黑" panose="020B0503020204020204" pitchFamily="34" charset="-122"/>
                <a:ea typeface="微软雅黑" panose="020B0503020204020204" pitchFamily="34" charset="-122"/>
              </a:rPr>
              <a:t>课程要求</a:t>
            </a:r>
            <a:endParaRPr lang="zh-CN" altLang="zh-CN" sz="2800" b="1" dirty="0">
              <a:effectLst/>
              <a:latin typeface="微软雅黑" panose="020B0503020204020204" pitchFamily="34" charset="-122"/>
              <a:ea typeface="微软雅黑" panose="020B0503020204020204" pitchFamily="34" charset="-122"/>
            </a:endParaRPr>
          </a:p>
        </p:txBody>
      </p:sp>
      <p:sp>
        <p:nvSpPr>
          <p:cNvPr id="2" name="矩形 1"/>
          <p:cNvSpPr/>
          <p:nvPr/>
        </p:nvSpPr>
        <p:spPr>
          <a:xfrm>
            <a:off x="709995" y="2317474"/>
            <a:ext cx="8175817" cy="2708434"/>
          </a:xfrm>
          <a:prstGeom prst="rect">
            <a:avLst/>
          </a:prstGeom>
        </p:spPr>
        <p:txBody>
          <a:bodyPr wrap="square">
            <a:spAutoFit/>
          </a:bodyPr>
          <a:lstStyle/>
          <a:p>
            <a:pPr marL="342900" indent="-342900">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、掌握</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语言的特点</a:t>
            </a:r>
            <a:endParaRPr lang="en-US" altLang="zh-CN" sz="2800" dirty="0">
              <a:latin typeface="楷体" panose="02010609060101010101" pitchFamily="49" charset="-122"/>
              <a:ea typeface="楷体" panose="02010609060101010101" pitchFamily="49" charset="-122"/>
            </a:endParaRPr>
          </a:p>
          <a:p>
            <a:pPr marL="457200" indent="-4572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、掌握</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文件的编译</a:t>
            </a:r>
            <a:r>
              <a:rPr lang="zh-CN" altLang="en-US" sz="2800" dirty="0">
                <a:latin typeface="楷体" panose="02010609060101010101" pitchFamily="49" charset="-122"/>
                <a:ea typeface="楷体" panose="02010609060101010101" pitchFamily="49" charset="-122"/>
              </a:rPr>
              <a:t>和运行</a:t>
            </a:r>
            <a:r>
              <a:rPr lang="zh-CN" altLang="en-US" sz="2800" dirty="0" smtClean="0">
                <a:latin typeface="楷体" panose="02010609060101010101" pitchFamily="49" charset="-122"/>
                <a:ea typeface="楷体" panose="02010609060101010101" pitchFamily="49" charset="-122"/>
              </a:rPr>
              <a:t>流程</a:t>
            </a:r>
            <a:endParaRPr lang="en-US" altLang="zh-CN" sz="2800" dirty="0">
              <a:latin typeface="楷体" panose="02010609060101010101" pitchFamily="49" charset="-122"/>
              <a:ea typeface="楷体" panose="02010609060101010101" pitchFamily="49" charset="-122"/>
            </a:endParaRPr>
          </a:p>
          <a:p>
            <a:pPr marL="0" lvl="1" indent="-4572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、知道</a:t>
            </a:r>
            <a:r>
              <a:rPr lang="en-US" altLang="zh-CN" sz="2800" dirty="0" smtClean="0">
                <a:latin typeface="楷体" panose="02010609060101010101" pitchFamily="49" charset="-122"/>
                <a:ea typeface="楷体" panose="02010609060101010101" pitchFamily="49" charset="-122"/>
              </a:rPr>
              <a:t>JDK</a:t>
            </a:r>
            <a:r>
              <a:rPr lang="zh-CN" altLang="en-US" sz="2800" dirty="0">
                <a:latin typeface="楷体" panose="02010609060101010101" pitchFamily="49" charset="-122"/>
                <a:ea typeface="楷体" panose="02010609060101010101" pitchFamily="49" charset="-122"/>
              </a:rPr>
              <a:t>的三个</a:t>
            </a:r>
            <a:r>
              <a:rPr lang="zh-CN" altLang="en-US" sz="2800" dirty="0" smtClean="0">
                <a:latin typeface="楷体" panose="02010609060101010101" pitchFamily="49" charset="-122"/>
                <a:ea typeface="楷体" panose="02010609060101010101" pitchFamily="49" charset="-122"/>
              </a:rPr>
              <a:t>版本</a:t>
            </a:r>
            <a:endParaRPr lang="en-US" altLang="zh-CN" sz="2800" dirty="0">
              <a:latin typeface="楷体" panose="02010609060101010101" pitchFamily="49" charset="-122"/>
              <a:ea typeface="楷体" panose="02010609060101010101" pitchFamily="49" charset="-122"/>
            </a:endParaRPr>
          </a:p>
          <a:p>
            <a:pPr marL="0" lvl="1" indent="-4572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、掌握</a:t>
            </a:r>
            <a:r>
              <a:rPr lang="en-US" altLang="zh-CN" sz="2800" dirty="0">
                <a:latin typeface="楷体" panose="02010609060101010101" pitchFamily="49" charset="-122"/>
                <a:ea typeface="楷体" panose="02010609060101010101" pitchFamily="49" charset="-122"/>
              </a:rPr>
              <a:t>JDK</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eclipse</a:t>
            </a:r>
            <a:r>
              <a:rPr lang="zh-CN" altLang="en-US" sz="2800" dirty="0">
                <a:latin typeface="楷体" panose="02010609060101010101" pitchFamily="49" charset="-122"/>
                <a:ea typeface="楷体" panose="02010609060101010101" pitchFamily="49" charset="-122"/>
              </a:rPr>
              <a:t>的开发环境的安装</a:t>
            </a:r>
            <a:r>
              <a:rPr lang="zh-CN" altLang="en-US" sz="2800" dirty="0" smtClean="0">
                <a:latin typeface="楷体" panose="02010609060101010101" pitchFamily="49" charset="-122"/>
                <a:ea typeface="楷体" panose="02010609060101010101" pitchFamily="49" charset="-122"/>
              </a:rPr>
              <a:t>和基本</a:t>
            </a: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的使用方法。</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277063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2" name="TextBox 1"/>
          <p:cNvSpPr txBox="1"/>
          <p:nvPr/>
        </p:nvSpPr>
        <p:spPr>
          <a:xfrm>
            <a:off x="332509" y="1410533"/>
            <a:ext cx="5842380"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2.2</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Java</a:t>
            </a:r>
            <a:r>
              <a:rPr lang="zh-CN" altLang="en-US" sz="2800" b="1" dirty="0" smtClean="0">
                <a:latin typeface="楷体" panose="02010609060101010101" pitchFamily="49" charset="-122"/>
                <a:ea typeface="楷体" panose="02010609060101010101" pitchFamily="49" charset="-122"/>
              </a:rPr>
              <a:t>文件的编译和运行流程</a:t>
            </a:r>
            <a:endParaRPr lang="zh-CN" altLang="zh-CN" sz="2800" b="1" dirty="0">
              <a:latin typeface="楷体" panose="02010609060101010101" pitchFamily="49" charset="-122"/>
              <a:ea typeface="楷体" panose="02010609060101010101" pitchFamily="49" charset="-122"/>
            </a:endParaRPr>
          </a:p>
        </p:txBody>
      </p:sp>
      <p:sp>
        <p:nvSpPr>
          <p:cNvPr id="5" name="矩形 4"/>
          <p:cNvSpPr/>
          <p:nvPr/>
        </p:nvSpPr>
        <p:spPr>
          <a:xfrm>
            <a:off x="289169" y="3919420"/>
            <a:ext cx="8564065"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indent="457200" eaLnBrk="0" hangingPunct="0">
              <a:buClr>
                <a:schemeClr val="tx1"/>
              </a:buClr>
              <a:buFont typeface="Wingdings" pitchFamily="2" charset="2"/>
              <a:buNone/>
            </a:pPr>
            <a:r>
              <a:rPr lang="en-US" altLang="zh-CN" sz="2400" b="1" dirty="0">
                <a:latin typeface="楷体" panose="02010609060101010101" pitchFamily="49" charset="-122"/>
                <a:ea typeface="楷体" panose="02010609060101010101" pitchFamily="49" charset="-122"/>
              </a:rPr>
              <a:t>Java</a:t>
            </a:r>
            <a:r>
              <a:rPr lang="zh-CN" altLang="en-US" sz="2400" b="1" dirty="0">
                <a:latin typeface="楷体" panose="02010609060101010101" pitchFamily="49" charset="-122"/>
                <a:ea typeface="楷体" panose="02010609060101010101" pitchFamily="49" charset="-122"/>
              </a:rPr>
              <a:t>解释器：</a:t>
            </a:r>
            <a:r>
              <a:rPr lang="zh-CN" altLang="en-US" sz="2400" dirty="0">
                <a:latin typeface="楷体" panose="02010609060101010101" pitchFamily="49" charset="-122"/>
                <a:ea typeface="楷体" panose="02010609060101010101" pitchFamily="49" charset="-122"/>
              </a:rPr>
              <a:t>解释器是</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虚拟机非常重要的一部分，它的工作就是把字节码转化为机器码并在特定的平台进行运行。</a:t>
            </a:r>
            <a:endParaRPr lang="en-US" altLang="zh-CN" sz="2400" dirty="0" smtClean="0">
              <a:latin typeface="楷体" panose="02010609060101010101" pitchFamily="49" charset="-122"/>
              <a:ea typeface="楷体" panose="02010609060101010101" pitchFamily="49" charset="-122"/>
            </a:endParaRPr>
          </a:p>
          <a:p>
            <a:pPr indent="457200" eaLnBrk="0" hangingPunct="0">
              <a:buClr>
                <a:schemeClr val="tx1"/>
              </a:buClr>
              <a:buFont typeface="Wingdings" pitchFamily="2" charset="2"/>
              <a:buNone/>
            </a:pPr>
            <a:r>
              <a:rPr lang="en-US" altLang="zh-CN" sz="2400" b="1" dirty="0" smtClean="0">
                <a:latin typeface="楷体" panose="02010609060101010101" pitchFamily="49" charset="-122"/>
                <a:ea typeface="楷体" panose="02010609060101010101" pitchFamily="49" charset="-122"/>
              </a:rPr>
              <a:t>Java </a:t>
            </a:r>
            <a:r>
              <a:rPr lang="zh-CN" altLang="en-US" sz="2400" b="1" dirty="0">
                <a:latin typeface="楷体" panose="02010609060101010101" pitchFamily="49" charset="-122"/>
                <a:ea typeface="楷体" panose="02010609060101010101" pitchFamily="49" charset="-122"/>
              </a:rPr>
              <a:t>虚拟机（</a:t>
            </a:r>
            <a:r>
              <a:rPr lang="en-US" altLang="zh-CN" sz="2400" b="1" dirty="0">
                <a:latin typeface="楷体" panose="02010609060101010101" pitchFamily="49" charset="-122"/>
                <a:ea typeface="楷体" panose="02010609060101010101" pitchFamily="49" charset="-122"/>
              </a:rPr>
              <a:t>JVM</a:t>
            </a:r>
            <a:r>
              <a:rPr lang="zh-CN" altLang="en-US" sz="2400" b="1"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在</a:t>
            </a:r>
            <a:r>
              <a:rPr lang="zh-CN" altLang="en-US" sz="2400" dirty="0">
                <a:latin typeface="楷体" panose="02010609060101010101" pitchFamily="49" charset="-122"/>
                <a:ea typeface="楷体" panose="02010609060101010101" pitchFamily="49" charset="-122"/>
              </a:rPr>
              <a:t>运行 </a:t>
            </a:r>
            <a:r>
              <a:rPr lang="en-US" altLang="zh-CN" sz="2400" dirty="0">
                <a:latin typeface="楷体" panose="02010609060101010101" pitchFamily="49" charset="-122"/>
                <a:ea typeface="楷体" panose="02010609060101010101" pitchFamily="49" charset="-122"/>
              </a:rPr>
              <a:t>Java </a:t>
            </a:r>
            <a:r>
              <a:rPr lang="zh-CN" altLang="en-US" sz="2400" dirty="0">
                <a:latin typeface="楷体" panose="02010609060101010101" pitchFamily="49" charset="-122"/>
                <a:ea typeface="楷体" panose="02010609060101010101" pitchFamily="49" charset="-122"/>
              </a:rPr>
              <a:t>程序时，首先会启动 </a:t>
            </a:r>
            <a:r>
              <a:rPr lang="en-US" altLang="zh-CN" sz="2400" dirty="0">
                <a:latin typeface="楷体" panose="02010609060101010101" pitchFamily="49" charset="-122"/>
                <a:ea typeface="楷体" panose="02010609060101010101" pitchFamily="49" charset="-122"/>
              </a:rPr>
              <a:t>JVM</a:t>
            </a:r>
            <a:r>
              <a:rPr lang="zh-CN" altLang="en-US" sz="2400" dirty="0">
                <a:latin typeface="楷体" panose="02010609060101010101" pitchFamily="49" charset="-122"/>
                <a:ea typeface="楷体" panose="02010609060101010101" pitchFamily="49" charset="-122"/>
              </a:rPr>
              <a:t>，然后由它来负责解释执行 </a:t>
            </a:r>
            <a:r>
              <a:rPr lang="en-US" altLang="zh-CN" sz="2400" dirty="0">
                <a:latin typeface="楷体" panose="02010609060101010101" pitchFamily="49" charset="-122"/>
                <a:ea typeface="楷体" panose="02010609060101010101" pitchFamily="49" charset="-122"/>
              </a:rPr>
              <a:t>Java </a:t>
            </a:r>
            <a:r>
              <a:rPr lang="zh-CN" altLang="en-US" sz="2400" dirty="0">
                <a:latin typeface="楷体" panose="02010609060101010101" pitchFamily="49" charset="-122"/>
                <a:ea typeface="楷体" panose="02010609060101010101" pitchFamily="49" charset="-122"/>
              </a:rPr>
              <a:t>的字节码</a:t>
            </a:r>
            <a:r>
              <a:rPr lang="zh-CN" altLang="en-US" sz="2400" dirty="0" smtClean="0">
                <a:latin typeface="楷体" panose="02010609060101010101" pitchFamily="49" charset="-122"/>
                <a:ea typeface="楷体" panose="02010609060101010101" pitchFamily="49" charset="-122"/>
              </a:rPr>
              <a:t>程序。</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虚拟机在执行字节码时，把字节码解释成具体平台上的机器指令执行。</a:t>
            </a:r>
            <a:endParaRPr lang="zh-CN" altLang="en-US" sz="2400" b="1" dirty="0">
              <a:latin typeface="楷体" panose="02010609060101010101" pitchFamily="49" charset="-122"/>
              <a:ea typeface="楷体" panose="02010609060101010101" pitchFamily="49" charset="-122"/>
            </a:endParaRPr>
          </a:p>
        </p:txBody>
      </p:sp>
      <p:pic>
        <p:nvPicPr>
          <p:cNvPr id="6"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6434" y="2125606"/>
            <a:ext cx="8686800" cy="174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21807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2" name="TextBox 1"/>
          <p:cNvSpPr txBox="1"/>
          <p:nvPr/>
        </p:nvSpPr>
        <p:spPr>
          <a:xfrm>
            <a:off x="332509" y="1410533"/>
            <a:ext cx="5842380"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2.3</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JAVA</a:t>
            </a:r>
            <a:r>
              <a:rPr lang="zh-CN" altLang="en-US" sz="2800" b="1" dirty="0" smtClean="0">
                <a:latin typeface="楷体" panose="02010609060101010101" pitchFamily="49" charset="-122"/>
                <a:ea typeface="楷体" panose="02010609060101010101" pitchFamily="49" charset="-122"/>
              </a:rPr>
              <a:t>程序常用的开发平台</a:t>
            </a:r>
            <a:endParaRPr lang="zh-CN" altLang="zh-CN" sz="2800" b="1" dirty="0">
              <a:latin typeface="楷体" panose="02010609060101010101" pitchFamily="49" charset="-122"/>
              <a:ea typeface="楷体" panose="02010609060101010101" pitchFamily="49" charset="-122"/>
            </a:endParaRPr>
          </a:p>
        </p:txBody>
      </p:sp>
      <p:sp>
        <p:nvSpPr>
          <p:cNvPr id="6" name="内容占位符 2">
            <a:extLst>
              <a:ext uri="{FF2B5EF4-FFF2-40B4-BE49-F238E27FC236}">
                <a16:creationId xmlns="" xmlns:a16="http://schemas.microsoft.com/office/drawing/2014/main" id="{CC2E7D3A-48B1-4D1D-A361-C998F4E9E271}"/>
              </a:ext>
            </a:extLst>
          </p:cNvPr>
          <p:cNvSpPr>
            <a:spLocks noGrp="1"/>
          </p:cNvSpPr>
          <p:nvPr>
            <p:ph idx="1"/>
          </p:nvPr>
        </p:nvSpPr>
        <p:spPr>
          <a:xfrm>
            <a:off x="348925" y="1986300"/>
            <a:ext cx="8403118" cy="4624343"/>
          </a:xfrm>
        </p:spPr>
        <p:txBody>
          <a:bodyPr wrap="square">
            <a:spAutoFit/>
          </a:bodyPr>
          <a:lstStyle/>
          <a:p>
            <a:pPr>
              <a:lnSpc>
                <a:spcPct val="100000"/>
              </a:lnSpc>
              <a:spcBef>
                <a:spcPct val="0"/>
              </a:spcBef>
              <a:spcAft>
                <a:spcPts val="300"/>
              </a:spcAft>
              <a:buChar char="Ø"/>
            </a:pPr>
            <a:r>
              <a:rPr lang="zh-CN" altLang="en-US" sz="2400" kern="1200" dirty="0" smtClean="0">
                <a:solidFill>
                  <a:schemeClr val="tx1"/>
                </a:solidFill>
                <a:latin typeface="楷体" panose="02010609060101010101" pitchFamily="49" charset="-122"/>
                <a:ea typeface="楷体" panose="02010609060101010101" pitchFamily="49" charset="-122"/>
              </a:rPr>
              <a:t>源码的编译工具</a:t>
            </a:r>
            <a:endParaRPr lang="en-US" altLang="zh-CN" sz="2400" kern="1200" dirty="0" smtClean="0">
              <a:solidFill>
                <a:schemeClr val="tx1"/>
              </a:solidFill>
              <a:latin typeface="楷体" panose="02010609060101010101" pitchFamily="49" charset="-122"/>
              <a:ea typeface="楷体" panose="02010609060101010101" pitchFamily="49" charset="-122"/>
            </a:endParaRPr>
          </a:p>
          <a:p>
            <a:pPr marL="400050" lvl="2" indent="0">
              <a:lnSpc>
                <a:spcPct val="100000"/>
              </a:lnSpc>
              <a:spcBef>
                <a:spcPct val="0"/>
              </a:spcBef>
              <a:spcAft>
                <a:spcPts val="300"/>
              </a:spcAft>
              <a:buClr>
                <a:schemeClr val="tx1"/>
              </a:buClr>
              <a:buSzTx/>
              <a:buNone/>
            </a:pP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源代码本质上其实就是普通的文本文件，任何可以编辑文本文件的编辑器都可以作为我们的</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代码编辑工具。如：</a:t>
            </a:r>
            <a:r>
              <a:rPr lang="en-US" altLang="zh-CN" sz="2000" kern="1200" dirty="0">
                <a:solidFill>
                  <a:schemeClr val="tx1"/>
                </a:solidFill>
                <a:latin typeface="楷体" panose="02010609060101010101" pitchFamily="49" charset="-122"/>
                <a:ea typeface="楷体" panose="02010609060101010101" pitchFamily="49" charset="-122"/>
              </a:rPr>
              <a:t>WINDOWS</a:t>
            </a:r>
            <a:r>
              <a:rPr lang="zh-CN" altLang="en-US" sz="2000" kern="1200" dirty="0">
                <a:solidFill>
                  <a:schemeClr val="tx1"/>
                </a:solidFill>
                <a:latin typeface="楷体" panose="02010609060101010101" pitchFamily="49" charset="-122"/>
                <a:ea typeface="楷体" panose="02010609060101010101" pitchFamily="49" charset="-122"/>
              </a:rPr>
              <a:t>记事本、写字板、</a:t>
            </a:r>
            <a:r>
              <a:rPr lang="en-US" altLang="zh-CN" sz="2000" kern="1200" dirty="0">
                <a:solidFill>
                  <a:schemeClr val="tx1"/>
                </a:solidFill>
                <a:latin typeface="楷体" panose="02010609060101010101" pitchFamily="49" charset="-122"/>
                <a:ea typeface="楷体" panose="02010609060101010101" pitchFamily="49" charset="-122"/>
              </a:rPr>
              <a:t>word</a:t>
            </a:r>
            <a:r>
              <a:rPr lang="zh-CN" altLang="en-US" sz="2000" kern="1200" dirty="0">
                <a:solidFill>
                  <a:schemeClr val="tx1"/>
                </a:solidFill>
                <a:latin typeface="楷体" panose="02010609060101010101" pitchFamily="49" charset="-122"/>
                <a:ea typeface="楷体" panose="02010609060101010101" pitchFamily="49" charset="-122"/>
              </a:rPr>
              <a:t>等。也可以选用一些功能比较强大的类似记事本的工具，比如：</a:t>
            </a:r>
            <a:r>
              <a:rPr lang="en-US" altLang="zh-CN" sz="2000" kern="1200" dirty="0">
                <a:solidFill>
                  <a:schemeClr val="tx1"/>
                </a:solidFill>
                <a:latin typeface="楷体" panose="02010609060101010101" pitchFamily="49" charset="-122"/>
                <a:ea typeface="楷体" panose="02010609060101010101" pitchFamily="49" charset="-122"/>
              </a:rPr>
              <a:t>Notepad++</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Sublime Text</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err="1">
                <a:solidFill>
                  <a:schemeClr val="tx1"/>
                </a:solidFill>
                <a:latin typeface="楷体" panose="02010609060101010101" pitchFamily="49" charset="-122"/>
                <a:ea typeface="楷体" panose="02010609060101010101" pitchFamily="49" charset="-122"/>
              </a:rPr>
              <a:t>editplus</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err="1">
                <a:solidFill>
                  <a:schemeClr val="tx1"/>
                </a:solidFill>
                <a:latin typeface="楷体" panose="02010609060101010101" pitchFamily="49" charset="-122"/>
                <a:ea typeface="楷体" panose="02010609060101010101" pitchFamily="49" charset="-122"/>
              </a:rPr>
              <a:t>ultraedit</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vim</a:t>
            </a:r>
            <a:r>
              <a:rPr lang="zh-CN" altLang="en-US" sz="2000" kern="1200" dirty="0">
                <a:solidFill>
                  <a:schemeClr val="tx1"/>
                </a:solidFill>
                <a:latin typeface="楷体" panose="02010609060101010101" pitchFamily="49" charset="-122"/>
                <a:ea typeface="楷体" panose="02010609060101010101" pitchFamily="49" charset="-122"/>
              </a:rPr>
              <a:t>等</a:t>
            </a:r>
            <a:r>
              <a:rPr lang="zh-CN" altLang="en-US" sz="2000" kern="1200" dirty="0" smtClean="0">
                <a:solidFill>
                  <a:schemeClr val="tx1"/>
                </a:solidFill>
                <a:latin typeface="楷体" panose="02010609060101010101" pitchFamily="49" charset="-122"/>
                <a:ea typeface="楷体" panose="02010609060101010101" pitchFamily="49" charset="-122"/>
              </a:rPr>
              <a:t>。</a:t>
            </a:r>
            <a:endParaRPr lang="en-US" altLang="zh-CN" kern="1200" dirty="0" smtClean="0">
              <a:solidFill>
                <a:schemeClr val="tx1"/>
              </a:solidFill>
              <a:latin typeface="楷体" panose="02010609060101010101" pitchFamily="49" charset="-122"/>
              <a:ea typeface="楷体" panose="02010609060101010101" pitchFamily="49" charset="-122"/>
            </a:endParaRPr>
          </a:p>
          <a:p>
            <a:pPr marL="342900" lvl="1" indent="-342900">
              <a:lnSpc>
                <a:spcPct val="100000"/>
              </a:lnSpc>
              <a:spcBef>
                <a:spcPts val="600"/>
              </a:spcBef>
              <a:spcAft>
                <a:spcPts val="300"/>
              </a:spcAft>
              <a:buClr>
                <a:schemeClr val="tx1"/>
              </a:buClr>
              <a:buSzTx/>
              <a:buFont typeface="Wingdings" pitchFamily="2" charset="2"/>
              <a:buChar char="Ø"/>
            </a:pPr>
            <a:r>
              <a:rPr lang="en-US" altLang="zh-CN" kern="1200" dirty="0">
                <a:solidFill>
                  <a:schemeClr val="tx1"/>
                </a:solidFill>
                <a:latin typeface="楷体" panose="02010609060101010101" pitchFamily="49" charset="-122"/>
                <a:ea typeface="楷体" panose="02010609060101010101" pitchFamily="49" charset="-122"/>
              </a:rPr>
              <a:t>java</a:t>
            </a:r>
            <a:r>
              <a:rPr lang="zh-CN" altLang="en-US" kern="1200" dirty="0">
                <a:solidFill>
                  <a:schemeClr val="tx1"/>
                </a:solidFill>
                <a:latin typeface="楷体" panose="02010609060101010101" pitchFamily="49" charset="-122"/>
                <a:ea typeface="楷体" panose="02010609060101010101" pitchFamily="49" charset="-122"/>
              </a:rPr>
              <a:t>编译执行</a:t>
            </a:r>
            <a:r>
              <a:rPr lang="zh-CN" altLang="en-US" kern="1200" dirty="0" smtClean="0">
                <a:solidFill>
                  <a:schemeClr val="tx1"/>
                </a:solidFill>
                <a:latin typeface="楷体" panose="02010609060101010101" pitchFamily="49" charset="-122"/>
                <a:ea typeface="楷体" panose="02010609060101010101" pitchFamily="49" charset="-122"/>
              </a:rPr>
              <a:t>工具</a:t>
            </a:r>
            <a:endParaRPr lang="en-US" altLang="zh-CN" kern="1200" dirty="0" smtClean="0">
              <a:solidFill>
                <a:schemeClr val="tx1"/>
              </a:solidFill>
              <a:latin typeface="楷体" panose="02010609060101010101" pitchFamily="49" charset="-122"/>
              <a:ea typeface="楷体" panose="02010609060101010101" pitchFamily="49" charset="-122"/>
            </a:endParaRPr>
          </a:p>
          <a:p>
            <a:pPr marL="400050" lvl="2" indent="0">
              <a:lnSpc>
                <a:spcPct val="100000"/>
              </a:lnSpc>
              <a:spcBef>
                <a:spcPct val="0"/>
              </a:spcBef>
              <a:spcAft>
                <a:spcPts val="300"/>
              </a:spcAft>
              <a:buClr>
                <a:schemeClr val="tx1"/>
              </a:buClr>
              <a:buSzTx/>
              <a:buNone/>
            </a:pPr>
            <a:r>
              <a:rPr lang="zh-CN" altLang="en-US" sz="2000" kern="1200" dirty="0">
                <a:solidFill>
                  <a:schemeClr val="tx1"/>
                </a:solidFill>
                <a:latin typeface="楷体" panose="02010609060101010101" pitchFamily="49" charset="-122"/>
                <a:ea typeface="楷体" panose="02010609060101010101" pitchFamily="49" charset="-122"/>
              </a:rPr>
              <a:t>要想编译、执行编写的</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代码</a:t>
            </a:r>
            <a:r>
              <a:rPr lang="zh-CN" altLang="en-US" sz="2000" kern="1200" dirty="0" smtClean="0">
                <a:solidFill>
                  <a:schemeClr val="tx1"/>
                </a:solidFill>
                <a:latin typeface="楷体" panose="02010609060101010101" pitchFamily="49" charset="-122"/>
                <a:ea typeface="楷体" panose="02010609060101010101" pitchFamily="49" charset="-122"/>
              </a:rPr>
              <a:t>，需要</a:t>
            </a:r>
            <a:r>
              <a:rPr lang="zh-CN" altLang="en-US" sz="2000" kern="1200" dirty="0">
                <a:solidFill>
                  <a:schemeClr val="tx1"/>
                </a:solidFill>
                <a:latin typeface="楷体" panose="02010609060101010101" pitchFamily="49" charset="-122"/>
                <a:ea typeface="楷体" panose="02010609060101010101" pitchFamily="49" charset="-122"/>
              </a:rPr>
              <a:t>一个编译和执行的</a:t>
            </a:r>
            <a:r>
              <a:rPr lang="zh-CN" altLang="en-US" sz="2000" kern="1200" dirty="0" smtClean="0">
                <a:solidFill>
                  <a:schemeClr val="tx1"/>
                </a:solidFill>
                <a:latin typeface="楷体" panose="02010609060101010101" pitchFamily="49" charset="-122"/>
                <a:ea typeface="楷体" panose="02010609060101010101" pitchFamily="49" charset="-122"/>
              </a:rPr>
              <a:t>工具，采用的是</a:t>
            </a:r>
            <a:r>
              <a:rPr lang="en-US" altLang="zh-CN" sz="2000" kern="1200" dirty="0" smtClean="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官方提供的</a:t>
            </a:r>
            <a:r>
              <a:rPr lang="en-US" altLang="zh-CN" sz="2000" kern="1200" dirty="0">
                <a:solidFill>
                  <a:schemeClr val="tx1"/>
                </a:solidFill>
                <a:latin typeface="楷体" panose="02010609060101010101" pitchFamily="49" charset="-122"/>
                <a:ea typeface="楷体" panose="02010609060101010101" pitchFamily="49" charset="-122"/>
              </a:rPr>
              <a:t>JDK</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Java Development Kit</a:t>
            </a:r>
            <a:r>
              <a:rPr lang="zh-CN" altLang="en-US" sz="2000" kern="1200" dirty="0" smtClean="0">
                <a:solidFill>
                  <a:schemeClr val="tx1"/>
                </a:solidFill>
                <a:latin typeface="楷体" panose="02010609060101010101" pitchFamily="49" charset="-122"/>
                <a:ea typeface="楷体" panose="02010609060101010101" pitchFamily="49" charset="-122"/>
              </a:rPr>
              <a:t>）。</a:t>
            </a:r>
            <a:r>
              <a:rPr lang="en-US" altLang="zh-CN" sz="2000" kern="1200" dirty="0" smtClean="0">
                <a:solidFill>
                  <a:schemeClr val="tx1"/>
                </a:solidFill>
                <a:latin typeface="楷体" panose="02010609060101010101" pitchFamily="49" charset="-122"/>
                <a:ea typeface="楷体" panose="02010609060101010101" pitchFamily="49" charset="-122"/>
              </a:rPr>
              <a:t>JDK</a:t>
            </a:r>
            <a:r>
              <a:rPr lang="zh-CN" altLang="en-US" sz="2000" kern="1200" dirty="0" smtClean="0">
                <a:solidFill>
                  <a:schemeClr val="tx1"/>
                </a:solidFill>
                <a:latin typeface="楷体" panose="02010609060101010101" pitchFamily="49" charset="-122"/>
                <a:ea typeface="楷体" panose="02010609060101010101" pitchFamily="49" charset="-122"/>
              </a:rPr>
              <a:t>包含</a:t>
            </a:r>
            <a:r>
              <a:rPr lang="zh-CN" altLang="en-US" sz="2000" kern="1200" dirty="0">
                <a:solidFill>
                  <a:schemeClr val="tx1"/>
                </a:solidFill>
                <a:latin typeface="楷体" panose="02010609060101010101" pitchFamily="49" charset="-122"/>
                <a:ea typeface="楷体" panose="02010609060101010101" pitchFamily="49" charset="-122"/>
              </a:rPr>
              <a:t>了</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的运行环境，</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工具和</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基础的类库等</a:t>
            </a:r>
            <a:r>
              <a:rPr lang="zh-CN" altLang="en-US" sz="2000" kern="1200" dirty="0" smtClean="0">
                <a:solidFill>
                  <a:schemeClr val="tx1"/>
                </a:solidFill>
                <a:latin typeface="楷体" panose="02010609060101010101" pitchFamily="49" charset="-122"/>
                <a:ea typeface="楷体" panose="02010609060101010101" pitchFamily="49" charset="-122"/>
              </a:rPr>
              <a:t>。</a:t>
            </a:r>
            <a:endParaRPr lang="en-US" altLang="zh-CN" sz="2000" kern="1200" dirty="0" smtClean="0">
              <a:solidFill>
                <a:schemeClr val="tx1"/>
              </a:solidFill>
              <a:latin typeface="楷体" panose="02010609060101010101" pitchFamily="49" charset="-122"/>
              <a:ea typeface="楷体" panose="02010609060101010101" pitchFamily="49" charset="-122"/>
            </a:endParaRPr>
          </a:p>
          <a:p>
            <a:pPr marL="342900" lvl="1" indent="-342900">
              <a:lnSpc>
                <a:spcPct val="100000"/>
              </a:lnSpc>
              <a:spcBef>
                <a:spcPts val="600"/>
              </a:spcBef>
              <a:spcAft>
                <a:spcPts val="300"/>
              </a:spcAft>
              <a:buClr>
                <a:schemeClr val="tx1"/>
              </a:buClr>
              <a:buSzTx/>
              <a:buFont typeface="Wingdings" pitchFamily="2" charset="2"/>
              <a:buChar char="Ø"/>
            </a:pPr>
            <a:r>
              <a:rPr lang="en-US" altLang="zh-CN" kern="1200" dirty="0">
                <a:solidFill>
                  <a:schemeClr val="tx1"/>
                </a:solidFill>
                <a:latin typeface="楷体" panose="02010609060101010101" pitchFamily="49" charset="-122"/>
                <a:ea typeface="楷体" panose="02010609060101010101" pitchFamily="49" charset="-122"/>
              </a:rPr>
              <a:t>java</a:t>
            </a:r>
            <a:r>
              <a:rPr lang="zh-CN" altLang="en-US" kern="1200" dirty="0">
                <a:solidFill>
                  <a:schemeClr val="tx1"/>
                </a:solidFill>
                <a:latin typeface="楷体" panose="02010609060101010101" pitchFamily="49" charset="-122"/>
                <a:ea typeface="楷体" panose="02010609060101010101" pitchFamily="49" charset="-122"/>
              </a:rPr>
              <a:t>集成开发工具</a:t>
            </a:r>
          </a:p>
          <a:p>
            <a:pPr marL="400050" lvl="2" indent="0">
              <a:lnSpc>
                <a:spcPct val="100000"/>
              </a:lnSpc>
              <a:spcBef>
                <a:spcPct val="0"/>
              </a:spcBef>
              <a:spcAft>
                <a:spcPts val="300"/>
              </a:spcAft>
              <a:buClr>
                <a:schemeClr val="tx1"/>
              </a:buClr>
              <a:buSzTx/>
              <a:buNone/>
            </a:pPr>
            <a:r>
              <a:rPr lang="zh-CN" altLang="en-US" sz="2000" kern="1200" dirty="0">
                <a:solidFill>
                  <a:schemeClr val="tx1"/>
                </a:solidFill>
                <a:latin typeface="楷体" panose="02010609060101010101" pitchFamily="49" charset="-122"/>
                <a:ea typeface="楷体" panose="02010609060101010101" pitchFamily="49" charset="-122"/>
              </a:rPr>
              <a:t>所谓集成集成开发工具，就是把代码的编写、调试、编译、执行都集成到一个工具中了，不用单独在为每个环节使用工具</a:t>
            </a:r>
            <a:r>
              <a:rPr lang="zh-CN" altLang="en-US" sz="2000" kern="1200" dirty="0" smtClean="0">
                <a:solidFill>
                  <a:schemeClr val="tx1"/>
                </a:solidFill>
                <a:latin typeface="楷体" panose="02010609060101010101" pitchFamily="49" charset="-122"/>
                <a:ea typeface="楷体" panose="02010609060101010101" pitchFamily="49" charset="-122"/>
              </a:rPr>
              <a:t>。常用的有：</a:t>
            </a:r>
            <a:r>
              <a:rPr lang="en-US" altLang="zh-CN" sz="2000" kern="1200" dirty="0" smtClean="0">
                <a:solidFill>
                  <a:schemeClr val="tx1"/>
                </a:solidFill>
                <a:latin typeface="楷体" panose="02010609060101010101" pitchFamily="49" charset="-122"/>
                <a:ea typeface="楷体" panose="02010609060101010101" pitchFamily="49" charset="-122"/>
              </a:rPr>
              <a:t>Eclipse</a:t>
            </a:r>
            <a:r>
              <a:rPr lang="zh-CN" altLang="en-US" sz="2000" kern="1200" dirty="0" smtClean="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 IntelliJ IDEA</a:t>
            </a:r>
            <a:r>
              <a:rPr lang="zh-CN" altLang="en-US" sz="2000" kern="1200" dirty="0" smtClean="0">
                <a:solidFill>
                  <a:schemeClr val="tx1"/>
                </a:solidFill>
                <a:latin typeface="楷体" panose="02010609060101010101" pitchFamily="49" charset="-122"/>
                <a:ea typeface="楷体" panose="02010609060101010101" pitchFamily="49" charset="-122"/>
              </a:rPr>
              <a:t>、</a:t>
            </a:r>
            <a:r>
              <a:rPr lang="en-US" altLang="zh-CN" sz="2000" kern="1200" dirty="0" smtClean="0">
                <a:solidFill>
                  <a:schemeClr val="tx1"/>
                </a:solidFill>
                <a:latin typeface="楷体" panose="02010609060101010101" pitchFamily="49" charset="-122"/>
                <a:ea typeface="楷体" panose="02010609060101010101" pitchFamily="49" charset="-122"/>
              </a:rPr>
              <a:t> </a:t>
            </a:r>
            <a:r>
              <a:rPr lang="en-US" altLang="zh-CN" sz="2000" kern="1200" dirty="0" err="1" smtClean="0">
                <a:solidFill>
                  <a:schemeClr val="tx1"/>
                </a:solidFill>
                <a:latin typeface="楷体" panose="02010609060101010101" pitchFamily="49" charset="-122"/>
                <a:ea typeface="楷体" panose="02010609060101010101" pitchFamily="49" charset="-122"/>
              </a:rPr>
              <a:t>MyEclipse</a:t>
            </a:r>
            <a:r>
              <a:rPr lang="zh-CN" altLang="en-US" sz="2000" kern="1200" dirty="0" smtClean="0">
                <a:solidFill>
                  <a:schemeClr val="tx1"/>
                </a:solidFill>
                <a:latin typeface="楷体" panose="02010609060101010101" pitchFamily="49" charset="-122"/>
                <a:ea typeface="楷体" panose="02010609060101010101" pitchFamily="49" charset="-122"/>
              </a:rPr>
              <a:t>等。</a:t>
            </a:r>
            <a:endParaRPr lang="en-US" altLang="zh-CN" sz="2000" kern="12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253646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82465" y="1410533"/>
            <a:ext cx="2743201" cy="11407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2" name="TextBox 1"/>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6" name="内容占位符 2">
            <a:extLst>
              <a:ext uri="{FF2B5EF4-FFF2-40B4-BE49-F238E27FC236}">
                <a16:creationId xmlns="" xmlns:a16="http://schemas.microsoft.com/office/drawing/2014/main" id="{B0668B73-4701-42FF-835E-72EE58A82252}"/>
              </a:ext>
            </a:extLst>
          </p:cNvPr>
          <p:cNvSpPr>
            <a:spLocks noGrp="1"/>
          </p:cNvSpPr>
          <p:nvPr>
            <p:ph idx="1"/>
          </p:nvPr>
        </p:nvSpPr>
        <p:spPr>
          <a:xfrm>
            <a:off x="310993" y="1976966"/>
            <a:ext cx="8607096" cy="4878259"/>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indent="0">
              <a:lnSpc>
                <a:spcPct val="100000"/>
              </a:lnSpc>
              <a:spcBef>
                <a:spcPct val="0"/>
              </a:spcBef>
              <a:spcAft>
                <a:spcPts val="300"/>
              </a:spcAft>
              <a:buNone/>
            </a:pPr>
            <a:r>
              <a:rPr lang="zh-CN" altLang="en-US" sz="2000" kern="1200" dirty="0">
                <a:solidFill>
                  <a:schemeClr val="tx1"/>
                </a:solidFill>
                <a:latin typeface="楷体" panose="02010609060101010101" pitchFamily="49" charset="-122"/>
                <a:ea typeface="楷体" panose="02010609060101010101" pitchFamily="49" charset="-122"/>
              </a:rPr>
              <a:t>了解</a:t>
            </a:r>
            <a:r>
              <a:rPr lang="en-US" altLang="zh-CN" sz="2000" kern="1200" dirty="0">
                <a:solidFill>
                  <a:schemeClr val="tx1"/>
                </a:solidFill>
                <a:latin typeface="楷体" panose="02010609060101010101" pitchFamily="49" charset="-122"/>
                <a:ea typeface="楷体" panose="02010609060101010101" pitchFamily="49" charset="-122"/>
              </a:rPr>
              <a:t>JDK</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JRE</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JVM</a:t>
            </a:r>
            <a:r>
              <a:rPr lang="zh-CN" altLang="en-US" sz="2000" kern="1200" dirty="0">
                <a:solidFill>
                  <a:schemeClr val="tx1"/>
                </a:solidFill>
                <a:latin typeface="楷体" panose="02010609060101010101" pitchFamily="49" charset="-122"/>
                <a:ea typeface="楷体" panose="02010609060101010101" pitchFamily="49" charset="-122"/>
              </a:rPr>
              <a:t>分别是什么及它们之间的</a:t>
            </a:r>
            <a:r>
              <a:rPr lang="zh-CN" altLang="en-US" sz="2000" kern="1200" dirty="0" smtClean="0">
                <a:solidFill>
                  <a:schemeClr val="tx1"/>
                </a:solidFill>
                <a:latin typeface="楷体" panose="02010609060101010101" pitchFamily="49" charset="-122"/>
                <a:ea typeface="楷体" panose="02010609060101010101" pitchFamily="49" charset="-122"/>
              </a:rPr>
              <a:t>关系</a:t>
            </a:r>
            <a:endParaRPr lang="en-US" altLang="zh-CN" sz="2000" kern="1200" dirty="0">
              <a:solidFill>
                <a:schemeClr val="tx1"/>
              </a:solidFill>
              <a:latin typeface="楷体" panose="02010609060101010101" pitchFamily="49" charset="-122"/>
              <a:ea typeface="楷体" panose="02010609060101010101" pitchFamily="49" charset="-122"/>
            </a:endParaRPr>
          </a:p>
          <a:p>
            <a:pPr>
              <a:lnSpc>
                <a:spcPct val="100000"/>
              </a:lnSpc>
              <a:spcBef>
                <a:spcPct val="0"/>
              </a:spcBef>
              <a:spcAft>
                <a:spcPts val="300"/>
              </a:spcAft>
              <a:buChar char="Ø"/>
            </a:pPr>
            <a:r>
              <a:rPr lang="en-US" altLang="zh-CN" sz="2400" kern="1200" dirty="0" smtClean="0">
                <a:solidFill>
                  <a:schemeClr val="tx1"/>
                </a:solidFill>
                <a:latin typeface="楷体" panose="02010609060101010101" pitchFamily="49" charset="-122"/>
                <a:ea typeface="楷体" panose="02010609060101010101" pitchFamily="49" charset="-122"/>
              </a:rPr>
              <a:t>JDK</a:t>
            </a:r>
            <a:endParaRPr lang="zh-CN" altLang="zh-CN" sz="2400" kern="1200" dirty="0">
              <a:solidFill>
                <a:schemeClr val="tx1"/>
              </a:solidFill>
              <a:latin typeface="楷体" panose="02010609060101010101" pitchFamily="49" charset="-122"/>
              <a:ea typeface="楷体" panose="02010609060101010101" pitchFamily="49" charset="-122"/>
            </a:endParaRPr>
          </a:p>
          <a:p>
            <a:pPr marL="0" indent="457200">
              <a:lnSpc>
                <a:spcPct val="100000"/>
              </a:lnSpc>
              <a:spcBef>
                <a:spcPct val="0"/>
              </a:spcBef>
              <a:spcAft>
                <a:spcPts val="300"/>
              </a:spcAft>
              <a:buNone/>
            </a:pPr>
            <a:r>
              <a:rPr lang="en-US" altLang="zh-CN" sz="2000" kern="1200" dirty="0" smtClean="0">
                <a:solidFill>
                  <a:schemeClr val="tx1"/>
                </a:solidFill>
                <a:latin typeface="楷体" panose="02010609060101010101" pitchFamily="49" charset="-122"/>
                <a:ea typeface="楷体" panose="02010609060101010101" pitchFamily="49" charset="-122"/>
              </a:rPr>
              <a:t>Java </a:t>
            </a:r>
            <a:r>
              <a:rPr lang="en-US" altLang="zh-CN" sz="2000" kern="1200" dirty="0">
                <a:solidFill>
                  <a:schemeClr val="tx1"/>
                </a:solidFill>
                <a:latin typeface="楷体" panose="02010609060101010101" pitchFamily="49" charset="-122"/>
                <a:ea typeface="楷体" panose="02010609060101010101" pitchFamily="49" charset="-122"/>
              </a:rPr>
              <a:t>Development </a:t>
            </a:r>
            <a:r>
              <a:rPr lang="en-US" altLang="zh-CN" sz="2000" kern="1200" dirty="0" smtClean="0">
                <a:solidFill>
                  <a:schemeClr val="tx1"/>
                </a:solidFill>
                <a:latin typeface="楷体" panose="02010609060101010101" pitchFamily="49" charset="-122"/>
                <a:ea typeface="楷体" panose="02010609060101010101" pitchFamily="49" charset="-122"/>
              </a:rPr>
              <a:t>Kit</a:t>
            </a:r>
            <a:r>
              <a:rPr lang="zh-CN" altLang="en-US" sz="2000" kern="1200" dirty="0" smtClean="0">
                <a:solidFill>
                  <a:schemeClr val="tx1"/>
                </a:solidFill>
                <a:latin typeface="楷体" panose="02010609060101010101" pitchFamily="49" charset="-122"/>
                <a:ea typeface="楷体" panose="02010609060101010101" pitchFamily="49" charset="-122"/>
              </a:rPr>
              <a:t>是</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的标准开发</a:t>
            </a:r>
            <a:r>
              <a:rPr lang="zh-CN" altLang="en-US" sz="2000" kern="1200" dirty="0" smtClean="0">
                <a:solidFill>
                  <a:schemeClr val="tx1"/>
                </a:solidFill>
                <a:latin typeface="楷体" panose="02010609060101010101" pitchFamily="49" charset="-122"/>
                <a:ea typeface="楷体" panose="02010609060101010101" pitchFamily="49" charset="-122"/>
              </a:rPr>
              <a:t>工具包。它</a:t>
            </a:r>
            <a:r>
              <a:rPr lang="zh-CN" altLang="en-US" sz="2000" kern="1200" dirty="0">
                <a:solidFill>
                  <a:schemeClr val="tx1"/>
                </a:solidFill>
                <a:latin typeface="楷体" panose="02010609060101010101" pitchFamily="49" charset="-122"/>
                <a:ea typeface="楷体" panose="02010609060101010101" pitchFamily="49" charset="-122"/>
              </a:rPr>
              <a:t>提供了编译、运行</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程序所需的各种工具和资源，包括</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编译器、</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运行环境</a:t>
            </a:r>
            <a:r>
              <a:rPr lang="en-US" altLang="zh-CN" sz="2000" kern="1200" dirty="0">
                <a:solidFill>
                  <a:schemeClr val="tx1"/>
                </a:solidFill>
                <a:latin typeface="楷体" panose="02010609060101010101" pitchFamily="49" charset="-122"/>
                <a:ea typeface="楷体" panose="02010609060101010101" pitchFamily="49" charset="-122"/>
              </a:rPr>
              <a:t>JRE</a:t>
            </a:r>
            <a:r>
              <a:rPr lang="zh-CN" altLang="en-US" sz="2000" kern="1200" dirty="0">
                <a:solidFill>
                  <a:schemeClr val="tx1"/>
                </a:solidFill>
                <a:latin typeface="楷体" panose="02010609060101010101" pitchFamily="49" charset="-122"/>
                <a:ea typeface="楷体" panose="02010609060101010101" pitchFamily="49" charset="-122"/>
              </a:rPr>
              <a:t>，以及常用的</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基础类库等，是整个</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的核心。</a:t>
            </a:r>
            <a:endParaRPr lang="zh-CN" altLang="zh-CN" sz="2000" kern="1200" dirty="0" smtClean="0">
              <a:solidFill>
                <a:schemeClr val="tx1"/>
              </a:solidFill>
              <a:latin typeface="楷体" panose="02010609060101010101" pitchFamily="49" charset="-122"/>
              <a:ea typeface="楷体" panose="02010609060101010101" pitchFamily="49" charset="-122"/>
            </a:endParaRPr>
          </a:p>
          <a:p>
            <a:pPr>
              <a:lnSpc>
                <a:spcPct val="100000"/>
              </a:lnSpc>
              <a:spcBef>
                <a:spcPct val="0"/>
              </a:spcBef>
              <a:spcAft>
                <a:spcPts val="300"/>
              </a:spcAft>
              <a:buChar char="Ø"/>
            </a:pPr>
            <a:r>
              <a:rPr lang="en-US" altLang="zh-CN" sz="2400" kern="1200" dirty="0" smtClean="0">
                <a:solidFill>
                  <a:schemeClr val="tx1"/>
                </a:solidFill>
                <a:latin typeface="楷体" panose="02010609060101010101" pitchFamily="49" charset="-122"/>
                <a:ea typeface="楷体" panose="02010609060101010101" pitchFamily="49" charset="-122"/>
              </a:rPr>
              <a:t>JRE</a:t>
            </a:r>
            <a:endParaRPr lang="zh-CN" altLang="zh-CN" sz="2400" kern="1200" dirty="0" smtClean="0">
              <a:solidFill>
                <a:schemeClr val="tx1"/>
              </a:solidFill>
              <a:latin typeface="楷体" panose="02010609060101010101" pitchFamily="49" charset="-122"/>
              <a:ea typeface="楷体" panose="02010609060101010101" pitchFamily="49" charset="-122"/>
            </a:endParaRPr>
          </a:p>
          <a:p>
            <a:pPr marL="0" indent="457200">
              <a:lnSpc>
                <a:spcPct val="100000"/>
              </a:lnSpc>
              <a:spcBef>
                <a:spcPct val="0"/>
              </a:spcBef>
              <a:spcAft>
                <a:spcPts val="300"/>
              </a:spcAft>
              <a:buNone/>
            </a:pPr>
            <a:r>
              <a:rPr lang="en-US" altLang="zh-CN" sz="2000" kern="1200" dirty="0">
                <a:solidFill>
                  <a:schemeClr val="tx1"/>
                </a:solidFill>
                <a:latin typeface="楷体" panose="02010609060101010101" pitchFamily="49" charset="-122"/>
                <a:ea typeface="楷体" panose="02010609060101010101" pitchFamily="49" charset="-122"/>
              </a:rPr>
              <a:t>Java runtime environment </a:t>
            </a:r>
            <a:r>
              <a:rPr lang="zh-CN" altLang="en-US" sz="2000" kern="1200" dirty="0">
                <a:solidFill>
                  <a:schemeClr val="tx1"/>
                </a:solidFill>
                <a:latin typeface="楷体" panose="02010609060101010101" pitchFamily="49" charset="-122"/>
                <a:ea typeface="楷体" panose="02010609060101010101" pitchFamily="49" charset="-122"/>
              </a:rPr>
              <a:t>是运行基于</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语言编写的程序所不可缺少的运行环境，用于解释执行</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的字节码文件</a:t>
            </a:r>
            <a:r>
              <a:rPr lang="zh-CN" altLang="en-US" sz="2000" kern="1200" dirty="0" smtClean="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JRE</a:t>
            </a:r>
            <a:r>
              <a:rPr lang="zh-CN" altLang="en-US" sz="2000" kern="1200" dirty="0">
                <a:solidFill>
                  <a:schemeClr val="tx1"/>
                </a:solidFill>
                <a:latin typeface="楷体" panose="02010609060101010101" pitchFamily="49" charset="-122"/>
                <a:ea typeface="楷体" panose="02010609060101010101" pitchFamily="49" charset="-122"/>
              </a:rPr>
              <a:t>中包含了</a:t>
            </a:r>
            <a:r>
              <a:rPr lang="en-US" altLang="zh-CN" sz="2000" kern="1200" dirty="0">
                <a:solidFill>
                  <a:schemeClr val="tx1"/>
                </a:solidFill>
                <a:latin typeface="楷体" panose="02010609060101010101" pitchFamily="49" charset="-122"/>
                <a:ea typeface="楷体" panose="02010609060101010101" pitchFamily="49" charset="-122"/>
              </a:rPr>
              <a:t>Java virtual machine</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JVM</a:t>
            </a:r>
            <a:r>
              <a:rPr lang="zh-CN" altLang="en-US"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runtime class libraries</a:t>
            </a:r>
            <a:r>
              <a:rPr lang="zh-CN" altLang="en-US" sz="2000" kern="1200" dirty="0">
                <a:solidFill>
                  <a:schemeClr val="tx1"/>
                </a:solidFill>
                <a:latin typeface="楷体" panose="02010609060101010101" pitchFamily="49" charset="-122"/>
                <a:ea typeface="楷体" panose="02010609060101010101" pitchFamily="49" charset="-122"/>
              </a:rPr>
              <a:t>和</a:t>
            </a:r>
            <a:r>
              <a:rPr lang="en-US" altLang="zh-CN" sz="2000" kern="1200" dirty="0">
                <a:solidFill>
                  <a:schemeClr val="tx1"/>
                </a:solidFill>
                <a:latin typeface="楷体" panose="02010609060101010101" pitchFamily="49" charset="-122"/>
                <a:ea typeface="楷体" panose="02010609060101010101" pitchFamily="49" charset="-122"/>
              </a:rPr>
              <a:t>Java application launcher</a:t>
            </a:r>
            <a:r>
              <a:rPr lang="zh-CN" altLang="en-US" sz="2000" kern="1200" dirty="0">
                <a:solidFill>
                  <a:schemeClr val="tx1"/>
                </a:solidFill>
                <a:latin typeface="楷体" panose="02010609060101010101" pitchFamily="49" charset="-122"/>
                <a:ea typeface="楷体" panose="02010609060101010101" pitchFamily="49" charset="-122"/>
              </a:rPr>
              <a:t>，这些是运行</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程序的必要组件。</a:t>
            </a:r>
            <a:endParaRPr lang="en-US" altLang="zh-CN" sz="2000" kern="1200" dirty="0" smtClean="0">
              <a:solidFill>
                <a:schemeClr val="tx1"/>
              </a:solidFill>
              <a:latin typeface="楷体" panose="02010609060101010101" pitchFamily="49" charset="-122"/>
              <a:ea typeface="楷体" panose="02010609060101010101" pitchFamily="49" charset="-122"/>
            </a:endParaRPr>
          </a:p>
          <a:p>
            <a:pPr>
              <a:lnSpc>
                <a:spcPct val="100000"/>
              </a:lnSpc>
              <a:spcBef>
                <a:spcPct val="0"/>
              </a:spcBef>
              <a:spcAft>
                <a:spcPts val="300"/>
              </a:spcAft>
              <a:buChar char="Ø"/>
            </a:pPr>
            <a:r>
              <a:rPr lang="en-US" altLang="zh-CN" sz="2400" kern="1200" dirty="0">
                <a:solidFill>
                  <a:schemeClr val="tx1"/>
                </a:solidFill>
                <a:latin typeface="楷体" panose="02010609060101010101" pitchFamily="49" charset="-122"/>
                <a:ea typeface="楷体" panose="02010609060101010101" pitchFamily="49" charset="-122"/>
              </a:rPr>
              <a:t>JVM </a:t>
            </a:r>
            <a:endParaRPr lang="en-US" altLang="zh-CN" sz="2400" kern="1200" dirty="0" smtClean="0">
              <a:solidFill>
                <a:schemeClr val="tx1"/>
              </a:solidFill>
              <a:latin typeface="楷体" panose="02010609060101010101" pitchFamily="49" charset="-122"/>
              <a:ea typeface="楷体" panose="02010609060101010101" pitchFamily="49" charset="-122"/>
            </a:endParaRPr>
          </a:p>
          <a:p>
            <a:pPr marL="0" indent="457200">
              <a:lnSpc>
                <a:spcPct val="100000"/>
              </a:lnSpc>
              <a:spcBef>
                <a:spcPct val="0"/>
              </a:spcBef>
              <a:spcAft>
                <a:spcPts val="300"/>
              </a:spcAft>
              <a:buNone/>
            </a:pPr>
            <a:r>
              <a:rPr lang="en-US" altLang="zh-CN" sz="2000" kern="1200" dirty="0">
                <a:solidFill>
                  <a:schemeClr val="tx1"/>
                </a:solidFill>
                <a:latin typeface="楷体" panose="02010609060101010101" pitchFamily="49" charset="-122"/>
                <a:ea typeface="楷体" panose="02010609060101010101" pitchFamily="49" charset="-122"/>
              </a:rPr>
              <a:t>Java Virtual Machine </a:t>
            </a:r>
            <a:r>
              <a:rPr lang="zh-CN" altLang="en-US" sz="2000" kern="1200" dirty="0">
                <a:solidFill>
                  <a:schemeClr val="tx1"/>
                </a:solidFill>
                <a:latin typeface="楷体" panose="02010609060101010101" pitchFamily="49" charset="-122"/>
                <a:ea typeface="楷体" panose="02010609060101010101" pitchFamily="49" charset="-122"/>
              </a:rPr>
              <a:t>是</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的虚拟机，是</a:t>
            </a:r>
            <a:r>
              <a:rPr lang="en-US" altLang="zh-CN" sz="2000" kern="1200" dirty="0">
                <a:solidFill>
                  <a:schemeClr val="tx1"/>
                </a:solidFill>
                <a:latin typeface="楷体" panose="02010609060101010101" pitchFamily="49" charset="-122"/>
                <a:ea typeface="楷体" panose="02010609060101010101" pitchFamily="49" charset="-122"/>
              </a:rPr>
              <a:t>JRE</a:t>
            </a:r>
            <a:r>
              <a:rPr lang="zh-CN" altLang="en-US" sz="2000" kern="1200" dirty="0">
                <a:solidFill>
                  <a:schemeClr val="tx1"/>
                </a:solidFill>
                <a:latin typeface="楷体" panose="02010609060101010101" pitchFamily="49" charset="-122"/>
                <a:ea typeface="楷体" panose="02010609060101010101" pitchFamily="49" charset="-122"/>
              </a:rPr>
              <a:t>的一部分。它是整个</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实现跨平台的最核心的部分，负责解释执行字节码文件，是可运行</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en-US" sz="2000" kern="1200" dirty="0">
                <a:solidFill>
                  <a:schemeClr val="tx1"/>
                </a:solidFill>
                <a:latin typeface="楷体" panose="02010609060101010101" pitchFamily="49" charset="-122"/>
                <a:ea typeface="楷体" panose="02010609060101010101" pitchFamily="49" charset="-122"/>
              </a:rPr>
              <a:t>字节码文件的虚拟计算机。</a:t>
            </a:r>
            <a:endParaRPr lang="zh-CN" altLang="zh-CN" sz="2000" kern="12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335374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2" name="TextBox 1"/>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6" name="内容占位符 2">
            <a:extLst>
              <a:ext uri="{FF2B5EF4-FFF2-40B4-BE49-F238E27FC236}">
                <a16:creationId xmlns="" xmlns:a16="http://schemas.microsoft.com/office/drawing/2014/main" id="{B0668B73-4701-42FF-835E-72EE58A82252}"/>
              </a:ext>
            </a:extLst>
          </p:cNvPr>
          <p:cNvSpPr>
            <a:spLocks noGrp="1"/>
          </p:cNvSpPr>
          <p:nvPr>
            <p:ph idx="1"/>
          </p:nvPr>
        </p:nvSpPr>
        <p:spPr>
          <a:xfrm>
            <a:off x="332509" y="2030756"/>
            <a:ext cx="8584987" cy="4570482"/>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indent="0">
              <a:lnSpc>
                <a:spcPct val="100000"/>
              </a:lnSpc>
              <a:spcBef>
                <a:spcPct val="0"/>
              </a:spcBef>
              <a:spcAft>
                <a:spcPts val="300"/>
              </a:spcAft>
              <a:buNone/>
            </a:pPr>
            <a:r>
              <a:rPr lang="en-US" altLang="zh-CN" sz="2400" kern="1200" dirty="0" smtClean="0">
                <a:solidFill>
                  <a:schemeClr val="tx1"/>
                </a:solidFill>
                <a:latin typeface="楷体" panose="02010609060101010101" pitchFamily="49" charset="-122"/>
                <a:ea typeface="楷体" panose="02010609060101010101" pitchFamily="49" charset="-122"/>
              </a:rPr>
              <a:t>JDK</a:t>
            </a:r>
            <a:r>
              <a:rPr lang="zh-CN" altLang="en-US" sz="2400" kern="1200" dirty="0" smtClean="0">
                <a:solidFill>
                  <a:schemeClr val="tx1"/>
                </a:solidFill>
                <a:latin typeface="楷体" panose="02010609060101010101" pitchFamily="49" charset="-122"/>
                <a:ea typeface="楷体" panose="02010609060101010101" pitchFamily="49" charset="-122"/>
              </a:rPr>
              <a:t>的版本介绍：</a:t>
            </a:r>
            <a:endParaRPr lang="en-US" altLang="zh-CN" sz="2400" kern="1200" dirty="0" smtClean="0">
              <a:solidFill>
                <a:schemeClr val="tx1"/>
              </a:solidFill>
              <a:latin typeface="楷体" panose="02010609060101010101" pitchFamily="49" charset="-122"/>
              <a:ea typeface="楷体" panose="02010609060101010101" pitchFamily="49" charset="-122"/>
            </a:endParaRPr>
          </a:p>
          <a:p>
            <a:pPr>
              <a:lnSpc>
                <a:spcPct val="100000"/>
              </a:lnSpc>
              <a:spcBef>
                <a:spcPct val="0"/>
              </a:spcBef>
              <a:spcAft>
                <a:spcPts val="300"/>
              </a:spcAft>
              <a:buChar char="Ø"/>
            </a:pPr>
            <a:r>
              <a:rPr lang="en-US" altLang="zh-CN" sz="2400" kern="1200" dirty="0" smtClean="0">
                <a:solidFill>
                  <a:schemeClr val="tx1"/>
                </a:solidFill>
                <a:latin typeface="楷体" panose="02010609060101010101" pitchFamily="49" charset="-122"/>
                <a:ea typeface="楷体" panose="02010609060101010101" pitchFamily="49" charset="-122"/>
              </a:rPr>
              <a:t>Java </a:t>
            </a:r>
            <a:r>
              <a:rPr lang="en-US" altLang="zh-CN" sz="2400" kern="1200" dirty="0">
                <a:solidFill>
                  <a:schemeClr val="tx1"/>
                </a:solidFill>
                <a:latin typeface="楷体" panose="02010609060101010101" pitchFamily="49" charset="-122"/>
                <a:ea typeface="楷体" panose="02010609060101010101" pitchFamily="49" charset="-122"/>
              </a:rPr>
              <a:t>SE </a:t>
            </a:r>
            <a:endParaRPr lang="zh-CN" altLang="zh-CN" sz="2400" kern="1200" dirty="0">
              <a:solidFill>
                <a:schemeClr val="tx1"/>
              </a:solidFill>
              <a:latin typeface="楷体" panose="02010609060101010101" pitchFamily="49" charset="-122"/>
              <a:ea typeface="楷体" panose="02010609060101010101" pitchFamily="49" charset="-122"/>
            </a:endParaRPr>
          </a:p>
          <a:p>
            <a:pPr marL="0" indent="457200">
              <a:lnSpc>
                <a:spcPct val="100000"/>
              </a:lnSpc>
              <a:spcBef>
                <a:spcPct val="0"/>
              </a:spcBef>
              <a:spcAft>
                <a:spcPts val="300"/>
              </a:spcAft>
              <a:buNone/>
            </a:pPr>
            <a:r>
              <a:rPr lang="en-US" altLang="zh-CN" sz="2000" kern="1200" dirty="0">
                <a:solidFill>
                  <a:schemeClr val="tx1"/>
                </a:solidFill>
                <a:latin typeface="楷体" panose="02010609060101010101" pitchFamily="49" charset="-122"/>
                <a:ea typeface="楷体" panose="02010609060101010101" pitchFamily="49" charset="-122"/>
              </a:rPr>
              <a:t>Java SE</a:t>
            </a:r>
            <a:r>
              <a:rPr lang="zh-CN" altLang="zh-CN"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J2SE</a:t>
            </a:r>
            <a:r>
              <a:rPr lang="zh-CN" altLang="zh-CN" sz="2000" kern="1200" dirty="0">
                <a:solidFill>
                  <a:schemeClr val="tx1"/>
                </a:solidFill>
                <a:latin typeface="楷体" panose="02010609060101010101" pitchFamily="49" charset="-122"/>
                <a:ea typeface="楷体" panose="02010609060101010101" pitchFamily="49" charset="-122"/>
              </a:rPr>
              <a:t>）称为</a:t>
            </a:r>
            <a:r>
              <a:rPr lang="en-US" altLang="zh-CN" sz="2000" b="1" kern="1200" dirty="0">
                <a:solidFill>
                  <a:schemeClr val="tx1"/>
                </a:solidFill>
                <a:latin typeface="楷体" panose="02010609060101010101" pitchFamily="49" charset="-122"/>
                <a:ea typeface="楷体" panose="02010609060101010101" pitchFamily="49" charset="-122"/>
              </a:rPr>
              <a:t>Java</a:t>
            </a:r>
            <a:r>
              <a:rPr lang="zh-CN" altLang="zh-CN" sz="2000" b="1" kern="1200" dirty="0">
                <a:solidFill>
                  <a:schemeClr val="tx1"/>
                </a:solidFill>
                <a:latin typeface="楷体" panose="02010609060101010101" pitchFamily="49" charset="-122"/>
                <a:ea typeface="楷体" panose="02010609060101010101" pitchFamily="49" charset="-122"/>
              </a:rPr>
              <a:t>标准版或</a:t>
            </a:r>
            <a:r>
              <a:rPr lang="en-US" altLang="zh-CN" sz="2000" b="1" kern="1200" dirty="0">
                <a:solidFill>
                  <a:schemeClr val="tx1"/>
                </a:solidFill>
                <a:latin typeface="楷体" panose="02010609060101010101" pitchFamily="49" charset="-122"/>
                <a:ea typeface="楷体" panose="02010609060101010101" pitchFamily="49" charset="-122"/>
              </a:rPr>
              <a:t>Java </a:t>
            </a:r>
            <a:r>
              <a:rPr lang="zh-CN" altLang="zh-CN" sz="2000" b="1" kern="1200" dirty="0">
                <a:solidFill>
                  <a:schemeClr val="tx1"/>
                </a:solidFill>
                <a:latin typeface="楷体" panose="02010609060101010101" pitchFamily="49" charset="-122"/>
                <a:ea typeface="楷体" panose="02010609060101010101" pitchFamily="49" charset="-122"/>
              </a:rPr>
              <a:t>标准平台</a:t>
            </a:r>
            <a:r>
              <a:rPr lang="zh-CN" altLang="zh-CN"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Java SE </a:t>
            </a:r>
            <a:r>
              <a:rPr lang="zh-CN" altLang="zh-CN" sz="2000" kern="1200" dirty="0">
                <a:solidFill>
                  <a:schemeClr val="tx1"/>
                </a:solidFill>
                <a:latin typeface="楷体" panose="02010609060101010101" pitchFamily="49" charset="-122"/>
                <a:ea typeface="楷体" panose="02010609060101010101" pitchFamily="49" charset="-122"/>
              </a:rPr>
              <a:t>提供了标准的</a:t>
            </a:r>
            <a:r>
              <a:rPr lang="en-US" altLang="zh-CN" sz="2000" kern="1200" dirty="0">
                <a:solidFill>
                  <a:schemeClr val="tx1"/>
                </a:solidFill>
                <a:latin typeface="楷体" panose="02010609060101010101" pitchFamily="49" charset="-122"/>
                <a:ea typeface="楷体" panose="02010609060101010101" pitchFamily="49" charset="-122"/>
              </a:rPr>
              <a:t>JDK</a:t>
            </a:r>
            <a:r>
              <a:rPr lang="zh-CN" altLang="zh-CN" sz="2000" kern="1200" dirty="0">
                <a:solidFill>
                  <a:schemeClr val="tx1"/>
                </a:solidFill>
                <a:latin typeface="楷体" panose="02010609060101010101" pitchFamily="49" charset="-122"/>
                <a:ea typeface="楷体" panose="02010609060101010101" pitchFamily="49" charset="-122"/>
              </a:rPr>
              <a:t>。利用该平台可以开发</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zh-CN" sz="2000" kern="1200" dirty="0">
                <a:solidFill>
                  <a:schemeClr val="tx1"/>
                </a:solidFill>
                <a:latin typeface="楷体" panose="02010609060101010101" pitchFamily="49" charset="-122"/>
                <a:ea typeface="楷体" panose="02010609060101010101" pitchFamily="49" charset="-122"/>
              </a:rPr>
              <a:t>桌面应用程序和服务器应用程序。当前最新的</a:t>
            </a:r>
            <a:r>
              <a:rPr lang="en-US" altLang="zh-CN" sz="2000" kern="1200" dirty="0">
                <a:solidFill>
                  <a:schemeClr val="tx1"/>
                </a:solidFill>
                <a:latin typeface="楷体" panose="02010609060101010101" pitchFamily="49" charset="-122"/>
                <a:ea typeface="楷体" panose="02010609060101010101" pitchFamily="49" charset="-122"/>
              </a:rPr>
              <a:t>JDK</a:t>
            </a:r>
            <a:r>
              <a:rPr lang="zh-CN" altLang="zh-CN" sz="2000" kern="1200" dirty="0">
                <a:solidFill>
                  <a:schemeClr val="tx1"/>
                </a:solidFill>
                <a:latin typeface="楷体" panose="02010609060101010101" pitchFamily="49" charset="-122"/>
                <a:ea typeface="楷体" panose="02010609060101010101" pitchFamily="49" charset="-122"/>
              </a:rPr>
              <a:t>版本</a:t>
            </a:r>
            <a:r>
              <a:rPr lang="zh-CN" altLang="zh-CN" sz="2000" kern="1200">
                <a:solidFill>
                  <a:schemeClr val="tx1"/>
                </a:solidFill>
                <a:latin typeface="楷体" panose="02010609060101010101" pitchFamily="49" charset="-122"/>
                <a:ea typeface="楷体" panose="02010609060101010101" pitchFamily="49" charset="-122"/>
              </a:rPr>
              <a:t>为</a:t>
            </a:r>
            <a:r>
              <a:rPr lang="en-US" altLang="zh-CN" sz="2000" kern="1200" smtClean="0">
                <a:solidFill>
                  <a:schemeClr val="tx1"/>
                </a:solidFill>
                <a:latin typeface="楷体" panose="02010609060101010101" pitchFamily="49" charset="-122"/>
                <a:ea typeface="楷体" panose="02010609060101010101" pitchFamily="49" charset="-122"/>
              </a:rPr>
              <a:t>JDK16</a:t>
            </a:r>
            <a:r>
              <a:rPr lang="zh-CN" altLang="zh-CN" sz="2000" kern="1200" smtClean="0">
                <a:solidFill>
                  <a:schemeClr val="tx1"/>
                </a:solidFill>
                <a:latin typeface="楷体" panose="02010609060101010101" pitchFamily="49" charset="-122"/>
                <a:ea typeface="楷体" panose="02010609060101010101" pitchFamily="49" charset="-122"/>
              </a:rPr>
              <a:t>。</a:t>
            </a:r>
            <a:endParaRPr lang="zh-CN" altLang="zh-CN" sz="2000" kern="1200" dirty="0">
              <a:solidFill>
                <a:schemeClr val="tx1"/>
              </a:solidFill>
              <a:latin typeface="楷体" panose="02010609060101010101" pitchFamily="49" charset="-122"/>
              <a:ea typeface="楷体" panose="02010609060101010101" pitchFamily="49" charset="-122"/>
            </a:endParaRPr>
          </a:p>
          <a:p>
            <a:pPr>
              <a:lnSpc>
                <a:spcPct val="100000"/>
              </a:lnSpc>
              <a:spcBef>
                <a:spcPct val="0"/>
              </a:spcBef>
              <a:spcAft>
                <a:spcPts val="300"/>
              </a:spcAft>
              <a:buChar char="Ø"/>
            </a:pPr>
            <a:r>
              <a:rPr lang="en-US" altLang="zh-CN" sz="2400" kern="1200" dirty="0">
                <a:solidFill>
                  <a:schemeClr val="tx1"/>
                </a:solidFill>
                <a:latin typeface="楷体" panose="02010609060101010101" pitchFamily="49" charset="-122"/>
                <a:ea typeface="楷体" panose="02010609060101010101" pitchFamily="49" charset="-122"/>
              </a:rPr>
              <a:t>Java EE</a:t>
            </a:r>
            <a:endParaRPr lang="zh-CN" altLang="zh-CN" sz="2400" kern="1200" dirty="0">
              <a:solidFill>
                <a:schemeClr val="tx1"/>
              </a:solidFill>
              <a:latin typeface="楷体" panose="02010609060101010101" pitchFamily="49" charset="-122"/>
              <a:ea typeface="楷体" panose="02010609060101010101" pitchFamily="49" charset="-122"/>
            </a:endParaRPr>
          </a:p>
          <a:p>
            <a:pPr marL="0" indent="457200">
              <a:lnSpc>
                <a:spcPct val="100000"/>
              </a:lnSpc>
              <a:spcBef>
                <a:spcPct val="0"/>
              </a:spcBef>
              <a:spcAft>
                <a:spcPts val="300"/>
              </a:spcAft>
              <a:buNone/>
            </a:pPr>
            <a:r>
              <a:rPr lang="en-US" altLang="zh-CN" sz="2000" kern="1200" dirty="0">
                <a:solidFill>
                  <a:schemeClr val="tx1"/>
                </a:solidFill>
                <a:latin typeface="楷体" panose="02010609060101010101" pitchFamily="49" charset="-122"/>
                <a:ea typeface="楷体" panose="02010609060101010101" pitchFamily="49" charset="-122"/>
              </a:rPr>
              <a:t>Java EE</a:t>
            </a:r>
            <a:r>
              <a:rPr lang="zh-CN" altLang="zh-CN"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J2EE</a:t>
            </a:r>
            <a:r>
              <a:rPr lang="zh-CN" altLang="zh-CN" sz="2000" kern="1200" dirty="0">
                <a:solidFill>
                  <a:schemeClr val="tx1"/>
                </a:solidFill>
                <a:latin typeface="楷体" panose="02010609060101010101" pitchFamily="49" charset="-122"/>
                <a:ea typeface="楷体" panose="02010609060101010101" pitchFamily="49" charset="-122"/>
              </a:rPr>
              <a:t>）称为</a:t>
            </a:r>
            <a:r>
              <a:rPr lang="en-US" altLang="zh-CN" sz="2000" b="1" kern="1200" dirty="0">
                <a:solidFill>
                  <a:schemeClr val="tx1"/>
                </a:solidFill>
                <a:latin typeface="楷体" panose="02010609060101010101" pitchFamily="49" charset="-122"/>
                <a:ea typeface="楷体" panose="02010609060101010101" pitchFamily="49" charset="-122"/>
              </a:rPr>
              <a:t>Java</a:t>
            </a:r>
            <a:r>
              <a:rPr lang="zh-CN" altLang="zh-CN" sz="2000" b="1" kern="1200" dirty="0">
                <a:solidFill>
                  <a:schemeClr val="tx1"/>
                </a:solidFill>
                <a:latin typeface="楷体" panose="02010609060101010101" pitchFamily="49" charset="-122"/>
                <a:ea typeface="楷体" panose="02010609060101010101" pitchFamily="49" charset="-122"/>
              </a:rPr>
              <a:t>企业版或</a:t>
            </a:r>
            <a:r>
              <a:rPr lang="en-US" altLang="zh-CN" sz="2000" b="1" kern="1200" dirty="0">
                <a:solidFill>
                  <a:schemeClr val="tx1"/>
                </a:solidFill>
                <a:latin typeface="楷体" panose="02010609060101010101" pitchFamily="49" charset="-122"/>
                <a:ea typeface="楷体" panose="02010609060101010101" pitchFamily="49" charset="-122"/>
              </a:rPr>
              <a:t>Java</a:t>
            </a:r>
            <a:r>
              <a:rPr lang="zh-CN" altLang="zh-CN" sz="2000" b="1" kern="1200" dirty="0">
                <a:solidFill>
                  <a:schemeClr val="tx1"/>
                </a:solidFill>
                <a:latin typeface="楷体" panose="02010609060101010101" pitchFamily="49" charset="-122"/>
                <a:ea typeface="楷体" panose="02010609060101010101" pitchFamily="49" charset="-122"/>
              </a:rPr>
              <a:t>企业平台</a:t>
            </a:r>
            <a:r>
              <a:rPr lang="zh-CN" altLang="zh-CN" sz="2000" kern="1200" dirty="0">
                <a:solidFill>
                  <a:schemeClr val="tx1"/>
                </a:solidFill>
                <a:latin typeface="楷体" panose="02010609060101010101" pitchFamily="49" charset="-122"/>
                <a:ea typeface="楷体" panose="02010609060101010101" pitchFamily="49" charset="-122"/>
              </a:rPr>
              <a:t>。使用</a:t>
            </a:r>
            <a:r>
              <a:rPr lang="en-US" altLang="zh-CN" sz="2000" kern="1200" dirty="0">
                <a:solidFill>
                  <a:schemeClr val="tx1"/>
                </a:solidFill>
                <a:latin typeface="楷体" panose="02010609060101010101" pitchFamily="49" charset="-122"/>
                <a:ea typeface="楷体" panose="02010609060101010101" pitchFamily="49" charset="-122"/>
              </a:rPr>
              <a:t>Java EE</a:t>
            </a:r>
            <a:r>
              <a:rPr lang="zh-CN" altLang="zh-CN" sz="2000" kern="1200" dirty="0">
                <a:solidFill>
                  <a:schemeClr val="tx1"/>
                </a:solidFill>
                <a:latin typeface="楷体" panose="02010609060101010101" pitchFamily="49" charset="-122"/>
                <a:ea typeface="楷体" panose="02010609060101010101" pitchFamily="49" charset="-122"/>
              </a:rPr>
              <a:t>可以构建企业级的服务应用，</a:t>
            </a:r>
            <a:r>
              <a:rPr lang="en-US" altLang="zh-CN" sz="2000" kern="1200" dirty="0">
                <a:solidFill>
                  <a:schemeClr val="tx1"/>
                </a:solidFill>
                <a:latin typeface="楷体" panose="02010609060101010101" pitchFamily="49" charset="-122"/>
                <a:ea typeface="楷体" panose="02010609060101010101" pitchFamily="49" charset="-122"/>
              </a:rPr>
              <a:t>Java EE</a:t>
            </a:r>
            <a:r>
              <a:rPr lang="zh-CN" altLang="zh-CN" sz="2000" kern="1200" dirty="0">
                <a:solidFill>
                  <a:schemeClr val="tx1"/>
                </a:solidFill>
                <a:latin typeface="楷体" panose="02010609060101010101" pitchFamily="49" charset="-122"/>
                <a:ea typeface="楷体" panose="02010609060101010101" pitchFamily="49" charset="-122"/>
              </a:rPr>
              <a:t>平台包含了</a:t>
            </a:r>
            <a:r>
              <a:rPr lang="en-US" altLang="zh-CN" sz="2000" kern="1200" dirty="0">
                <a:solidFill>
                  <a:schemeClr val="tx1"/>
                </a:solidFill>
                <a:latin typeface="楷体" panose="02010609060101010101" pitchFamily="49" charset="-122"/>
                <a:ea typeface="楷体" panose="02010609060101010101" pitchFamily="49" charset="-122"/>
              </a:rPr>
              <a:t>Java SE</a:t>
            </a:r>
            <a:r>
              <a:rPr lang="zh-CN" altLang="zh-CN" sz="2000" kern="1200" dirty="0">
                <a:solidFill>
                  <a:schemeClr val="tx1"/>
                </a:solidFill>
                <a:latin typeface="楷体" panose="02010609060101010101" pitchFamily="49" charset="-122"/>
                <a:ea typeface="楷体" panose="02010609060101010101" pitchFamily="49" charset="-122"/>
              </a:rPr>
              <a:t>平台，并增加了附加类库，以便支持目录管理、交易管理和企业级消息处理等功能。</a:t>
            </a:r>
          </a:p>
          <a:p>
            <a:pPr>
              <a:lnSpc>
                <a:spcPct val="100000"/>
              </a:lnSpc>
              <a:spcBef>
                <a:spcPct val="0"/>
              </a:spcBef>
              <a:spcAft>
                <a:spcPts val="300"/>
              </a:spcAft>
              <a:buChar char="Ø"/>
            </a:pPr>
            <a:r>
              <a:rPr lang="en-US" altLang="zh-CN" sz="2400" kern="1200" dirty="0">
                <a:solidFill>
                  <a:schemeClr val="tx1"/>
                </a:solidFill>
                <a:latin typeface="楷体" panose="02010609060101010101" pitchFamily="49" charset="-122"/>
                <a:ea typeface="楷体" panose="02010609060101010101" pitchFamily="49" charset="-122"/>
              </a:rPr>
              <a:t>Java ME</a:t>
            </a:r>
            <a:endParaRPr lang="zh-CN" altLang="zh-CN" sz="2400" kern="1200" dirty="0">
              <a:solidFill>
                <a:schemeClr val="tx1"/>
              </a:solidFill>
              <a:latin typeface="楷体" panose="02010609060101010101" pitchFamily="49" charset="-122"/>
              <a:ea typeface="楷体" panose="02010609060101010101" pitchFamily="49" charset="-122"/>
            </a:endParaRPr>
          </a:p>
          <a:p>
            <a:pPr marL="0" indent="457200">
              <a:lnSpc>
                <a:spcPct val="100000"/>
              </a:lnSpc>
              <a:spcBef>
                <a:spcPct val="0"/>
              </a:spcBef>
              <a:spcAft>
                <a:spcPts val="300"/>
              </a:spcAft>
              <a:buNone/>
            </a:pPr>
            <a:r>
              <a:rPr lang="en-US" altLang="zh-CN" sz="2000" kern="1200" dirty="0">
                <a:solidFill>
                  <a:schemeClr val="tx1"/>
                </a:solidFill>
                <a:latin typeface="楷体" panose="02010609060101010101" pitchFamily="49" charset="-122"/>
                <a:ea typeface="楷体" panose="02010609060101010101" pitchFamily="49" charset="-122"/>
              </a:rPr>
              <a:t>Java ME</a:t>
            </a:r>
            <a:r>
              <a:rPr lang="zh-CN" altLang="zh-CN"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J2ME</a:t>
            </a:r>
            <a:r>
              <a:rPr lang="zh-CN" altLang="zh-CN" sz="2000" kern="1200" dirty="0">
                <a:solidFill>
                  <a:schemeClr val="tx1"/>
                </a:solidFill>
                <a:latin typeface="楷体" panose="02010609060101010101" pitchFamily="49" charset="-122"/>
                <a:ea typeface="楷体" panose="02010609060101010101" pitchFamily="49" charset="-122"/>
              </a:rPr>
              <a:t>）称为</a:t>
            </a:r>
            <a:r>
              <a:rPr lang="en-US" altLang="zh-CN" sz="2000" b="1" kern="1200" dirty="0">
                <a:solidFill>
                  <a:schemeClr val="tx1"/>
                </a:solidFill>
                <a:latin typeface="楷体" panose="02010609060101010101" pitchFamily="49" charset="-122"/>
                <a:ea typeface="楷体" panose="02010609060101010101" pitchFamily="49" charset="-122"/>
              </a:rPr>
              <a:t>Java</a:t>
            </a:r>
            <a:r>
              <a:rPr lang="zh-CN" altLang="zh-CN" sz="2000" b="1" kern="1200" dirty="0">
                <a:solidFill>
                  <a:schemeClr val="tx1"/>
                </a:solidFill>
                <a:latin typeface="楷体" panose="02010609060101010101" pitchFamily="49" charset="-122"/>
                <a:ea typeface="楷体" panose="02010609060101010101" pitchFamily="49" charset="-122"/>
              </a:rPr>
              <a:t>微型版或</a:t>
            </a:r>
            <a:r>
              <a:rPr lang="en-US" altLang="zh-CN" sz="2000" b="1" kern="1200" dirty="0">
                <a:solidFill>
                  <a:schemeClr val="tx1"/>
                </a:solidFill>
                <a:latin typeface="楷体" panose="02010609060101010101" pitchFamily="49" charset="-122"/>
                <a:ea typeface="楷体" panose="02010609060101010101" pitchFamily="49" charset="-122"/>
              </a:rPr>
              <a:t>Java</a:t>
            </a:r>
            <a:r>
              <a:rPr lang="zh-CN" altLang="zh-CN" sz="2000" b="1" kern="1200" dirty="0">
                <a:solidFill>
                  <a:schemeClr val="tx1"/>
                </a:solidFill>
                <a:latin typeface="楷体" panose="02010609060101010101" pitchFamily="49" charset="-122"/>
                <a:ea typeface="楷体" panose="02010609060101010101" pitchFamily="49" charset="-122"/>
              </a:rPr>
              <a:t>小型平台</a:t>
            </a:r>
            <a:r>
              <a:rPr lang="zh-CN" altLang="zh-CN" sz="2000" kern="1200" dirty="0">
                <a:solidFill>
                  <a:schemeClr val="tx1"/>
                </a:solidFill>
                <a:latin typeface="楷体" panose="02010609060101010101" pitchFamily="49" charset="-122"/>
                <a:ea typeface="楷体" panose="02010609060101010101" pitchFamily="49" charset="-122"/>
              </a:rPr>
              <a:t>。</a:t>
            </a:r>
            <a:r>
              <a:rPr lang="en-US" altLang="zh-CN" sz="2000" kern="1200" dirty="0">
                <a:solidFill>
                  <a:schemeClr val="tx1"/>
                </a:solidFill>
                <a:latin typeface="楷体" panose="02010609060101010101" pitchFamily="49" charset="-122"/>
                <a:ea typeface="楷体" panose="02010609060101010101" pitchFamily="49" charset="-122"/>
              </a:rPr>
              <a:t>Java ME</a:t>
            </a:r>
            <a:r>
              <a:rPr lang="zh-CN" altLang="zh-CN" sz="2000" kern="1200" dirty="0">
                <a:solidFill>
                  <a:schemeClr val="tx1"/>
                </a:solidFill>
                <a:latin typeface="楷体" panose="02010609060101010101" pitchFamily="49" charset="-122"/>
                <a:ea typeface="楷体" panose="02010609060101010101" pitchFamily="49" charset="-122"/>
              </a:rPr>
              <a:t>是一种很小的</a:t>
            </a:r>
            <a:r>
              <a:rPr lang="en-US" altLang="zh-CN" sz="2000" kern="1200" dirty="0">
                <a:solidFill>
                  <a:schemeClr val="tx1"/>
                </a:solidFill>
                <a:latin typeface="楷体" panose="02010609060101010101" pitchFamily="49" charset="-122"/>
                <a:ea typeface="楷体" panose="02010609060101010101" pitchFamily="49" charset="-122"/>
              </a:rPr>
              <a:t>Java</a:t>
            </a:r>
            <a:r>
              <a:rPr lang="zh-CN" altLang="zh-CN" sz="2000" kern="1200" dirty="0">
                <a:solidFill>
                  <a:schemeClr val="tx1"/>
                </a:solidFill>
                <a:latin typeface="楷体" panose="02010609060101010101" pitchFamily="49" charset="-122"/>
                <a:ea typeface="楷体" panose="02010609060101010101" pitchFamily="49" charset="-122"/>
              </a:rPr>
              <a:t>运行环境，用于嵌入式的消费产品中，如移动电话、掌上电脑或其它无线设备等</a:t>
            </a:r>
            <a:r>
              <a:rPr lang="zh-CN" altLang="en-US" sz="2000" kern="1200" dirty="0">
                <a:solidFill>
                  <a:schemeClr val="tx1"/>
                </a:solidFill>
                <a:latin typeface="楷体" panose="02010609060101010101" pitchFamily="49" charset="-122"/>
                <a:ea typeface="楷体" panose="02010609060101010101" pitchFamily="49" charset="-122"/>
              </a:rPr>
              <a:t>。</a:t>
            </a:r>
            <a:endParaRPr lang="zh-CN" altLang="zh-CN" sz="2000" kern="12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676620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2509" y="2080259"/>
            <a:ext cx="8434607" cy="39225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直接连接符 4"/>
          <p:cNvCxnSpPr/>
          <p:nvPr/>
        </p:nvCxnSpPr>
        <p:spPr bwMode="auto">
          <a:xfrm>
            <a:off x="4705350" y="5022850"/>
            <a:ext cx="57150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7" name="直接连接符 6"/>
          <p:cNvCxnSpPr/>
          <p:nvPr/>
        </p:nvCxnSpPr>
        <p:spPr bwMode="auto">
          <a:xfrm>
            <a:off x="4705350" y="5200650"/>
            <a:ext cx="819150"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9" name="直接箭头连接符 8"/>
          <p:cNvCxnSpPr/>
          <p:nvPr/>
        </p:nvCxnSpPr>
        <p:spPr bwMode="auto">
          <a:xfrm flipV="1">
            <a:off x="5327650" y="4864100"/>
            <a:ext cx="901700" cy="101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矩形 9"/>
          <p:cNvSpPr/>
          <p:nvPr/>
        </p:nvSpPr>
        <p:spPr>
          <a:xfrm>
            <a:off x="6317307" y="4664045"/>
            <a:ext cx="1475083" cy="400110"/>
          </a:xfrm>
          <a:prstGeom prst="rect">
            <a:avLst/>
          </a:prstGeom>
          <a:noFill/>
        </p:spPr>
        <p:txBody>
          <a:bodyPr wrap="none" lIns="91440" tIns="45720" rIns="91440" bIns="45720">
            <a:spAutoFit/>
          </a:bodyPr>
          <a:lstStyle/>
          <a:p>
            <a:pPr algn="ctr"/>
            <a:r>
              <a:rPr lang="zh-CN" altLang="en-US" sz="2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最新的版本</a:t>
            </a: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直接箭头连接符 11"/>
          <p:cNvCxnSpPr/>
          <p:nvPr/>
        </p:nvCxnSpPr>
        <p:spPr bwMode="auto">
          <a:xfrm>
            <a:off x="5524500" y="5118100"/>
            <a:ext cx="792807" cy="17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矩形 13"/>
          <p:cNvSpPr/>
          <p:nvPr/>
        </p:nvSpPr>
        <p:spPr>
          <a:xfrm>
            <a:off x="6317307" y="5118100"/>
            <a:ext cx="1991251" cy="400110"/>
          </a:xfrm>
          <a:prstGeom prst="rect">
            <a:avLst/>
          </a:prstGeom>
          <a:noFill/>
        </p:spPr>
        <p:txBody>
          <a:bodyPr wrap="none" lIns="91440" tIns="45720" rIns="91440" bIns="45720">
            <a:spAutoFit/>
          </a:bodyPr>
          <a:lstStyle/>
          <a:p>
            <a:pPr algn="ctr"/>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长期支持的版本</a:t>
            </a: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TextBox 10"/>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631499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3" name="矩形 2"/>
          <p:cNvSpPr/>
          <p:nvPr/>
        </p:nvSpPr>
        <p:spPr>
          <a:xfrm>
            <a:off x="203979" y="1943498"/>
            <a:ext cx="8649565" cy="156966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400" dirty="0">
                <a:latin typeface="楷体" panose="02010609060101010101" pitchFamily="49" charset="-122"/>
                <a:ea typeface="楷体" panose="02010609060101010101" pitchFamily="49" charset="-122"/>
              </a:rPr>
              <a:t>从</a:t>
            </a:r>
            <a:r>
              <a:rPr lang="en-US" altLang="zh-CN" sz="2400" dirty="0">
                <a:latin typeface="楷体" panose="02010609060101010101" pitchFamily="49" charset="-122"/>
                <a:ea typeface="楷体" panose="02010609060101010101" pitchFamily="49" charset="-122"/>
              </a:rPr>
              <a:t>2017</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9</a:t>
            </a:r>
            <a:r>
              <a:rPr lang="zh-CN" altLang="en-US" sz="2400" dirty="0">
                <a:latin typeface="楷体" panose="02010609060101010101" pitchFamily="49" charset="-122"/>
                <a:ea typeface="楷体" panose="02010609060101010101" pitchFamily="49" charset="-122"/>
              </a:rPr>
              <a:t>月发布</a:t>
            </a:r>
            <a:r>
              <a:rPr lang="en-US" altLang="zh-CN" sz="2400" dirty="0">
                <a:latin typeface="楷体" panose="02010609060101010101" pitchFamily="49" charset="-122"/>
                <a:ea typeface="楷体" panose="02010609060101010101" pitchFamily="49" charset="-122"/>
              </a:rPr>
              <a:t>Java 9</a:t>
            </a:r>
            <a:r>
              <a:rPr lang="zh-CN" altLang="en-US" sz="2400" dirty="0">
                <a:latin typeface="楷体" panose="02010609060101010101" pitchFamily="49" charset="-122"/>
                <a:ea typeface="楷体" panose="02010609060101010101" pitchFamily="49" charset="-122"/>
              </a:rPr>
              <a:t>开始，</a:t>
            </a:r>
            <a:r>
              <a:rPr lang="en-US" altLang="zh-CN" sz="2400" dirty="0">
                <a:latin typeface="楷体" panose="02010609060101010101" pitchFamily="49" charset="-122"/>
                <a:ea typeface="楷体" panose="02010609060101010101" pitchFamily="49" charset="-122"/>
              </a:rPr>
              <a:t>Oracle</a:t>
            </a:r>
            <a:r>
              <a:rPr lang="zh-CN" altLang="en-US" sz="2400" dirty="0">
                <a:latin typeface="楷体" panose="02010609060101010101" pitchFamily="49" charset="-122"/>
                <a:ea typeface="楷体" panose="02010609060101010101" pitchFamily="49" charset="-122"/>
              </a:rPr>
              <a:t>每六个月就会发布一个新版本的</a:t>
            </a:r>
            <a:r>
              <a:rPr lang="en-US" altLang="zh-CN" sz="2400" dirty="0">
                <a:latin typeface="楷体" panose="02010609060101010101" pitchFamily="49" charset="-122"/>
                <a:ea typeface="楷体" panose="02010609060101010101" pitchFamily="49" charset="-122"/>
              </a:rPr>
              <a:t>JDK</a:t>
            </a:r>
            <a:r>
              <a:rPr lang="zh-CN" altLang="en-US" sz="2400" dirty="0">
                <a:latin typeface="楷体" panose="02010609060101010101" pitchFamily="49" charset="-122"/>
                <a:ea typeface="楷体" panose="02010609060101010101" pitchFamily="49" charset="-122"/>
              </a:rPr>
              <a:t>，具体来说是每年的三月和九月</a:t>
            </a: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每三年会有一个“长期支持的版本”（</a:t>
            </a:r>
            <a:r>
              <a:rPr lang="en-US" altLang="zh-CN" sz="2400" dirty="0">
                <a:latin typeface="楷体" panose="02010609060101010101" pitchFamily="49" charset="-122"/>
                <a:ea typeface="楷体" panose="02010609060101010101" pitchFamily="49" charset="-122"/>
              </a:rPr>
              <a:t>Long Term Support release</a:t>
            </a:r>
            <a:r>
              <a:rPr lang="zh-CN" altLang="en-US" sz="2400" dirty="0">
                <a:latin typeface="楷体" panose="02010609060101010101" pitchFamily="49" charset="-122"/>
                <a:ea typeface="楷体" panose="02010609060101010101" pitchFamily="49" charset="-122"/>
              </a:rPr>
              <a:t>，简称</a:t>
            </a:r>
            <a:r>
              <a:rPr lang="en-US" altLang="zh-CN" sz="2400" dirty="0">
                <a:latin typeface="楷体" panose="02010609060101010101" pitchFamily="49" charset="-122"/>
                <a:ea typeface="楷体" panose="02010609060101010101" pitchFamily="49" charset="-122"/>
              </a:rPr>
              <a:t>LTS</a:t>
            </a:r>
            <a:r>
              <a:rPr lang="zh-CN" altLang="en-US" sz="2400" dirty="0">
                <a:latin typeface="楷体" panose="02010609060101010101" pitchFamily="49" charset="-122"/>
                <a:ea typeface="楷体" panose="02010609060101010101" pitchFamily="49" charset="-122"/>
              </a:rPr>
              <a:t>），该版本会提供为期三年的支持。</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669" y="3653885"/>
            <a:ext cx="4118867" cy="26142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5" name="矩形 14"/>
          <p:cNvSpPr/>
          <p:nvPr/>
        </p:nvSpPr>
        <p:spPr>
          <a:xfrm>
            <a:off x="5261866" y="3854567"/>
            <a:ext cx="3591678" cy="193899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程序员可以选择长期支持版本，版本支持相对稳定；</a:t>
            </a:r>
            <a:endParaRPr lang="en-US" altLang="zh-CN" sz="2400"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也可以选择最新版本，体验最新的功能。</a:t>
            </a:r>
            <a:endParaRPr lang="zh-CN" altLang="en-US" sz="2400" dirty="0">
              <a:latin typeface="楷体" panose="02010609060101010101" pitchFamily="49" charset="-122"/>
              <a:ea typeface="楷体" panose="02010609060101010101" pitchFamily="49" charset="-122"/>
            </a:endParaRPr>
          </a:p>
        </p:txBody>
      </p:sp>
      <p:sp>
        <p:nvSpPr>
          <p:cNvPr id="7" name="TextBox 6"/>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832146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2509" y="2159598"/>
            <a:ext cx="8262851" cy="3810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椭圆 4"/>
          <p:cNvSpPr/>
          <p:nvPr/>
        </p:nvSpPr>
        <p:spPr bwMode="auto">
          <a:xfrm>
            <a:off x="5217457" y="3539264"/>
            <a:ext cx="2205318" cy="34424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516172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38992" y="2100887"/>
            <a:ext cx="3124200" cy="628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矩形 6"/>
          <p:cNvSpPr/>
          <p:nvPr/>
        </p:nvSpPr>
        <p:spPr>
          <a:xfrm>
            <a:off x="332509" y="2184380"/>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、安装包文件</a:t>
            </a:r>
            <a:endParaRPr lang="zh-CN" altLang="en-US" sz="2400" dirty="0">
              <a:latin typeface="楷体" panose="02010609060101010101" pitchFamily="49" charset="-122"/>
              <a:ea typeface="楷体" panose="02010609060101010101" pitchFamily="49" charset="-122"/>
            </a:endParaRPr>
          </a:p>
        </p:txBody>
      </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38992" y="2978411"/>
            <a:ext cx="4848225" cy="3676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矩形 8"/>
          <p:cNvSpPr/>
          <p:nvPr/>
        </p:nvSpPr>
        <p:spPr>
          <a:xfrm>
            <a:off x="332510" y="3044232"/>
            <a:ext cx="2550540"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JDK</a:t>
            </a:r>
            <a:r>
              <a:rPr lang="zh-CN" altLang="en-US" sz="2400" dirty="0" smtClean="0">
                <a:latin typeface="楷体" panose="02010609060101010101" pitchFamily="49" charset="-122"/>
                <a:ea typeface="楷体" panose="02010609060101010101" pitchFamily="49" charset="-122"/>
              </a:rPr>
              <a:t>安装向导</a:t>
            </a:r>
            <a:endParaRPr lang="zh-CN" altLang="en-US" sz="2400" dirty="0">
              <a:latin typeface="楷体" panose="02010609060101010101" pitchFamily="49" charset="-122"/>
              <a:ea typeface="楷体" panose="02010609060101010101" pitchFamily="49" charset="-122"/>
            </a:endParaRPr>
          </a:p>
        </p:txBody>
      </p:sp>
      <p:sp>
        <p:nvSpPr>
          <p:cNvPr id="8" name="TextBox 7"/>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857899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5383" y="2296086"/>
            <a:ext cx="4905375" cy="3771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矩形 7"/>
          <p:cNvSpPr/>
          <p:nvPr/>
        </p:nvSpPr>
        <p:spPr>
          <a:xfrm>
            <a:off x="461601" y="2178329"/>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、选择安装路径</a:t>
            </a:r>
            <a:endParaRPr lang="zh-CN" altLang="en-US" sz="2400" dirty="0">
              <a:latin typeface="楷体" panose="02010609060101010101" pitchFamily="49" charset="-122"/>
              <a:ea typeface="楷体" panose="02010609060101010101" pitchFamily="49" charset="-122"/>
            </a:endParaRPr>
          </a:p>
        </p:txBody>
      </p:sp>
      <p:sp>
        <p:nvSpPr>
          <p:cNvPr id="6" name="椭圆 5"/>
          <p:cNvSpPr/>
          <p:nvPr/>
        </p:nvSpPr>
        <p:spPr bwMode="auto">
          <a:xfrm>
            <a:off x="3281082" y="5002306"/>
            <a:ext cx="2700170" cy="537882"/>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0" name="矩形 9"/>
          <p:cNvSpPr/>
          <p:nvPr/>
        </p:nvSpPr>
        <p:spPr>
          <a:xfrm>
            <a:off x="332509" y="4301751"/>
            <a:ext cx="3185242" cy="1938992"/>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400" dirty="0" smtClean="0">
                <a:latin typeface="楷体" panose="02010609060101010101" pitchFamily="49" charset="-122"/>
                <a:ea typeface="楷体" panose="02010609060101010101" pitchFamily="49" charset="-122"/>
              </a:rPr>
              <a:t>一般情况下，</a:t>
            </a:r>
            <a:r>
              <a:rPr lang="en-US" altLang="zh-CN" sz="2400" dirty="0" smtClean="0">
                <a:latin typeface="楷体" panose="02010609060101010101" pitchFamily="49" charset="-122"/>
                <a:ea typeface="楷体" panose="02010609060101010101" pitchFamily="49" charset="-122"/>
              </a:rPr>
              <a:t>C</a:t>
            </a:r>
            <a:r>
              <a:rPr lang="zh-CN" altLang="en-US" sz="2400" dirty="0" smtClean="0">
                <a:latin typeface="楷体" panose="02010609060101010101" pitchFamily="49" charset="-122"/>
                <a:ea typeface="楷体" panose="02010609060101010101" pitchFamily="49" charset="-122"/>
              </a:rPr>
              <a:t>盘空间足够的话，不要选择其它盘安装，方便后面环境变量的正确设置。</a:t>
            </a:r>
            <a:endParaRPr lang="zh-CN" altLang="en-US" sz="2400" dirty="0">
              <a:latin typeface="楷体" panose="02010609060101010101" pitchFamily="49" charset="-122"/>
              <a:ea typeface="楷体" panose="02010609060101010101" pitchFamily="49" charset="-122"/>
            </a:endParaRPr>
          </a:p>
        </p:txBody>
      </p:sp>
      <p:sp>
        <p:nvSpPr>
          <p:cNvPr id="9" name="TextBox 8"/>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244975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8" name="矩形 7"/>
          <p:cNvSpPr/>
          <p:nvPr/>
        </p:nvSpPr>
        <p:spPr>
          <a:xfrm>
            <a:off x="461601" y="2178329"/>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4</a:t>
            </a:r>
            <a:r>
              <a:rPr lang="zh-CN" altLang="en-US" sz="2400" dirty="0" smtClean="0">
                <a:latin typeface="楷体" panose="02010609060101010101" pitchFamily="49" charset="-122"/>
                <a:ea typeface="楷体" panose="02010609060101010101" pitchFamily="49" charset="-122"/>
              </a:rPr>
              <a:t>、文件的安装</a:t>
            </a:r>
            <a:endParaRPr lang="zh-CN" altLang="en-US" sz="2400" dirty="0">
              <a:latin typeface="楷体" panose="02010609060101010101" pitchFamily="49" charset="-122"/>
              <a:ea typeface="楷体" panose="02010609060101010101" pitchFamily="49" charset="-122"/>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0074" y="1443758"/>
            <a:ext cx="3273385" cy="25042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矩形 8"/>
          <p:cNvSpPr/>
          <p:nvPr/>
        </p:nvSpPr>
        <p:spPr>
          <a:xfrm>
            <a:off x="461599" y="4685460"/>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5</a:t>
            </a:r>
            <a:r>
              <a:rPr lang="zh-CN" altLang="en-US" sz="2400" dirty="0" smtClean="0">
                <a:latin typeface="楷体" panose="02010609060101010101" pitchFamily="49" charset="-122"/>
                <a:ea typeface="楷体" panose="02010609060101010101" pitchFamily="49" charset="-122"/>
              </a:rPr>
              <a:t>、文件安装完成</a:t>
            </a:r>
            <a:endParaRPr lang="zh-CN" altLang="en-US" sz="2400" dirty="0">
              <a:latin typeface="楷体" panose="02010609060101010101" pitchFamily="49" charset="-122"/>
              <a:ea typeface="楷体" panose="02010609060101010101" pitchFamily="49" charset="-122"/>
            </a:endParaRPr>
          </a:p>
        </p:txBody>
      </p:sp>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97639" y="4582759"/>
            <a:ext cx="3273387" cy="20923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49865" y="4582759"/>
            <a:ext cx="2455480" cy="20923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5"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97639" y="4128697"/>
            <a:ext cx="5807706" cy="419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TextBox 9"/>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261431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3745" y="954286"/>
            <a:ext cx="4926275" cy="584775"/>
          </a:xfrm>
          <a:prstGeom prst="rect">
            <a:avLst/>
          </a:prstGeom>
        </p:spPr>
        <p:txBody>
          <a:bodyPr wrap="square">
            <a:spAutoFit/>
          </a:bodyPr>
          <a:lstStyle/>
          <a:p>
            <a:r>
              <a:rPr lang="zh-CN" altLang="en-US" sz="3200" b="1" dirty="0">
                <a:effectLst/>
                <a:latin typeface="微软雅黑" panose="020B0503020204020204" pitchFamily="34" charset="-122"/>
                <a:ea typeface="微软雅黑" panose="020B0503020204020204" pitchFamily="34" charset="-122"/>
              </a:rPr>
              <a:t>第一章  </a:t>
            </a:r>
            <a:r>
              <a:rPr lang="en-US" altLang="zh-CN" sz="3200" b="1" dirty="0">
                <a:effectLst/>
                <a:latin typeface="微软雅黑" panose="020B0503020204020204" pitchFamily="34" charset="-122"/>
                <a:ea typeface="微软雅黑" panose="020B0503020204020204" pitchFamily="34" charset="-122"/>
              </a:rPr>
              <a:t>JAVA</a:t>
            </a:r>
            <a:r>
              <a:rPr lang="zh-CN" altLang="en-US" sz="3200" b="1" dirty="0">
                <a:effectLst/>
                <a:latin typeface="微软雅黑" panose="020B0503020204020204" pitchFamily="34" charset="-122"/>
                <a:ea typeface="微软雅黑" panose="020B0503020204020204" pitchFamily="34" charset="-122"/>
              </a:rPr>
              <a:t>入门</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895125" y="1790113"/>
            <a:ext cx="5384800" cy="2708434"/>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en-US" altLang="zh-CN" sz="3600" dirty="0">
                <a:solidFill>
                  <a:srgbClr val="FF0000"/>
                </a:solidFill>
                <a:latin typeface="华文新魏" panose="02010800040101010101" pitchFamily="2" charset="-122"/>
                <a:ea typeface="华文新魏" panose="02010800040101010101" pitchFamily="2" charset="-122"/>
              </a:rPr>
              <a:t>JAVA</a:t>
            </a:r>
            <a:r>
              <a:rPr lang="zh-CN" altLang="en-US" sz="3600" dirty="0" smtClean="0">
                <a:solidFill>
                  <a:srgbClr val="FF0000"/>
                </a:solidFill>
                <a:latin typeface="华文新魏" panose="02010800040101010101" pitchFamily="2" charset="-122"/>
                <a:ea typeface="华文新魏" panose="02010800040101010101" pitchFamily="2" charset="-122"/>
              </a:rPr>
              <a:t>概述</a:t>
            </a:r>
            <a:endParaRPr lang="en-US" altLang="zh-CN" sz="3600" dirty="0" smtClean="0">
              <a:solidFill>
                <a:srgbClr val="FF0000"/>
              </a:solidFill>
              <a:latin typeface="华文新魏" panose="02010800040101010101" pitchFamily="2" charset="-122"/>
              <a:ea typeface="华文新魏" panose="02010800040101010101" pitchFamily="2" charset="-122"/>
            </a:endParaRPr>
          </a:p>
          <a:p>
            <a:pPr marL="800100" lvl="1" indent="-342900">
              <a:lnSpc>
                <a:spcPct val="125000"/>
              </a:lnSpc>
              <a:buFont typeface="Wingdings" panose="05000000000000000000" pitchFamily="2" charset="2"/>
              <a:buChar char="l"/>
            </a:pPr>
            <a:r>
              <a:rPr lang="en-US" altLang="zh-CN" sz="3200" dirty="0" smtClean="0">
                <a:solidFill>
                  <a:srgbClr val="FF0000"/>
                </a:solidFill>
                <a:latin typeface="华文新魏" panose="02010800040101010101" pitchFamily="2" charset="-122"/>
                <a:ea typeface="华文新魏" panose="02010800040101010101" pitchFamily="2" charset="-122"/>
              </a:rPr>
              <a:t>1</a:t>
            </a:r>
            <a:r>
              <a:rPr lang="zh-CN" altLang="en-US" sz="3200" dirty="0" smtClean="0">
                <a:solidFill>
                  <a:srgbClr val="FF0000"/>
                </a:solidFill>
                <a:latin typeface="华文新魏" panose="02010800040101010101" pitchFamily="2" charset="-122"/>
                <a:ea typeface="华文新魏" panose="02010800040101010101" pitchFamily="2" charset="-122"/>
              </a:rPr>
              <a:t>、</a:t>
            </a:r>
            <a:r>
              <a:rPr lang="en-US" altLang="zh-CN" sz="3200" dirty="0" smtClean="0">
                <a:solidFill>
                  <a:srgbClr val="FF0000"/>
                </a:solidFill>
                <a:latin typeface="华文新魏" panose="02010800040101010101" pitchFamily="2" charset="-122"/>
                <a:ea typeface="华文新魏" panose="02010800040101010101" pitchFamily="2" charset="-122"/>
              </a:rPr>
              <a:t>JAVA</a:t>
            </a:r>
            <a:r>
              <a:rPr lang="zh-CN" altLang="en-US" sz="3200" dirty="0" smtClean="0">
                <a:solidFill>
                  <a:srgbClr val="FF0000"/>
                </a:solidFill>
                <a:latin typeface="华文新魏" panose="02010800040101010101" pitchFamily="2" charset="-122"/>
                <a:ea typeface="华文新魏" panose="02010800040101010101" pitchFamily="2" charset="-122"/>
              </a:rPr>
              <a:t>的起源</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800100" lvl="1" indent="-342900">
              <a:lnSpc>
                <a:spcPct val="125000"/>
              </a:lnSpc>
              <a:buFont typeface="Wingdings" panose="05000000000000000000" pitchFamily="2" charset="2"/>
              <a:buChar char="l"/>
            </a:pPr>
            <a:r>
              <a:rPr lang="en-US" altLang="zh-CN" sz="3200" dirty="0" smtClean="0">
                <a:solidFill>
                  <a:srgbClr val="FF0000"/>
                </a:solidFill>
                <a:latin typeface="华文新魏" panose="02010800040101010101" pitchFamily="2" charset="-122"/>
                <a:ea typeface="华文新魏" panose="02010800040101010101" pitchFamily="2" charset="-122"/>
              </a:rPr>
              <a:t>2</a:t>
            </a:r>
            <a:r>
              <a:rPr lang="zh-CN" altLang="en-US" sz="3200" dirty="0" smtClean="0">
                <a:solidFill>
                  <a:srgbClr val="FF0000"/>
                </a:solidFill>
                <a:latin typeface="华文新魏" panose="02010800040101010101" pitchFamily="2" charset="-122"/>
                <a:ea typeface="华文新魏" panose="02010800040101010101" pitchFamily="2" charset="-122"/>
              </a:rPr>
              <a:t>、</a:t>
            </a:r>
            <a:r>
              <a:rPr lang="en-US" altLang="zh-CN" sz="3200" dirty="0" smtClean="0">
                <a:solidFill>
                  <a:srgbClr val="FF0000"/>
                </a:solidFill>
                <a:latin typeface="华文新魏" panose="02010800040101010101" pitchFamily="2" charset="-122"/>
                <a:ea typeface="华文新魏" panose="02010800040101010101" pitchFamily="2" charset="-122"/>
              </a:rPr>
              <a:t>JAVA</a:t>
            </a:r>
            <a:r>
              <a:rPr lang="zh-CN" altLang="en-US" sz="3200" dirty="0" smtClean="0">
                <a:solidFill>
                  <a:srgbClr val="FF0000"/>
                </a:solidFill>
                <a:latin typeface="华文新魏" panose="02010800040101010101" pitchFamily="2" charset="-122"/>
                <a:ea typeface="华文新魏" panose="02010800040101010101" pitchFamily="2" charset="-122"/>
              </a:rPr>
              <a:t>语言的特点</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600" dirty="0" smtClean="0">
                <a:latin typeface="华文新魏" panose="02010800040101010101" pitchFamily="2" charset="-122"/>
                <a:ea typeface="华文新魏" panose="02010800040101010101" pitchFamily="2" charset="-122"/>
              </a:rPr>
              <a:t>JAVA</a:t>
            </a:r>
            <a:r>
              <a:rPr lang="zh-CN" altLang="en-US" sz="3600" dirty="0">
                <a:latin typeface="华文新魏" panose="02010800040101010101" pitchFamily="2" charset="-122"/>
                <a:ea typeface="华文新魏" panose="02010800040101010101" pitchFamily="2" charset="-122"/>
              </a:rPr>
              <a:t>开发环境的</a:t>
            </a:r>
            <a:r>
              <a:rPr lang="zh-CN" altLang="en-US" sz="3600" dirty="0" smtClean="0">
                <a:latin typeface="华文新魏" panose="02010800040101010101" pitchFamily="2" charset="-122"/>
                <a:ea typeface="华文新魏" panose="02010800040101010101" pitchFamily="2" charset="-122"/>
              </a:rPr>
              <a:t>搭建</a:t>
            </a:r>
            <a:endParaRPr lang="en-US" altLang="zh-CN"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540030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8" name="矩形 7"/>
          <p:cNvSpPr/>
          <p:nvPr/>
        </p:nvSpPr>
        <p:spPr>
          <a:xfrm>
            <a:off x="461601" y="2178329"/>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6</a:t>
            </a:r>
            <a:r>
              <a:rPr lang="zh-CN" altLang="en-US" sz="2400" dirty="0" smtClean="0">
                <a:latin typeface="楷体" panose="02010609060101010101" pitchFamily="49" charset="-122"/>
                <a:ea typeface="楷体" panose="02010609060101010101" pitchFamily="49" charset="-122"/>
              </a:rPr>
              <a:t>、设置环境变量</a:t>
            </a:r>
            <a:endParaRPr lang="zh-CN" altLang="en-US" sz="2400" dirty="0">
              <a:latin typeface="楷体" panose="02010609060101010101" pitchFamily="49" charset="-122"/>
              <a:ea typeface="楷体" panose="02010609060101010101" pitchFamily="49" charset="-122"/>
            </a:endParaRPr>
          </a:p>
        </p:txBody>
      </p:sp>
      <p:sp>
        <p:nvSpPr>
          <p:cNvPr id="10" name="矩形 9"/>
          <p:cNvSpPr/>
          <p:nvPr/>
        </p:nvSpPr>
        <p:spPr>
          <a:xfrm>
            <a:off x="741298" y="2810809"/>
            <a:ext cx="8144517"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400" dirty="0" smtClean="0">
                <a:latin typeface="楷体" panose="02010609060101010101" pitchFamily="49" charset="-122"/>
                <a:ea typeface="楷体" panose="02010609060101010101" pitchFamily="49" charset="-122"/>
              </a:rPr>
              <a:t>选择“我的电脑”右键“属性”，右侧选择“高级系统设置”</a:t>
            </a:r>
            <a:endParaRPr lang="zh-CN" altLang="en-US" sz="2400" dirty="0">
              <a:latin typeface="楷体" panose="02010609060101010101" pitchFamily="49" charset="-122"/>
              <a:ea typeface="楷体" panose="02010609060101010101" pitchFamily="49" charset="-122"/>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3599" y="3607425"/>
            <a:ext cx="4552950" cy="2009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椭圆 2"/>
          <p:cNvSpPr/>
          <p:nvPr/>
        </p:nvSpPr>
        <p:spPr bwMode="auto">
          <a:xfrm>
            <a:off x="1699708" y="5186894"/>
            <a:ext cx="1839558" cy="430306"/>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537873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8" name="矩形 7"/>
          <p:cNvSpPr/>
          <p:nvPr/>
        </p:nvSpPr>
        <p:spPr>
          <a:xfrm>
            <a:off x="461601" y="2178329"/>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6</a:t>
            </a:r>
            <a:r>
              <a:rPr lang="zh-CN" altLang="en-US" sz="2400" dirty="0" smtClean="0">
                <a:latin typeface="楷体" panose="02010609060101010101" pitchFamily="49" charset="-122"/>
                <a:ea typeface="楷体" panose="02010609060101010101" pitchFamily="49" charset="-122"/>
              </a:rPr>
              <a:t>、设置环境变量</a:t>
            </a:r>
            <a:endParaRPr lang="zh-CN" altLang="en-US" sz="2400" dirty="0">
              <a:latin typeface="楷体" panose="02010609060101010101" pitchFamily="49" charset="-122"/>
              <a:ea typeface="楷体" panose="02010609060101010101" pitchFamily="49" charset="-122"/>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07238" y="2021886"/>
            <a:ext cx="3737514" cy="41074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椭圆 1"/>
          <p:cNvSpPr/>
          <p:nvPr/>
        </p:nvSpPr>
        <p:spPr bwMode="auto">
          <a:xfrm>
            <a:off x="5378824" y="2178329"/>
            <a:ext cx="860611" cy="46166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1" name="椭圆 10"/>
          <p:cNvSpPr/>
          <p:nvPr/>
        </p:nvSpPr>
        <p:spPr bwMode="auto">
          <a:xfrm>
            <a:off x="6854414" y="5138476"/>
            <a:ext cx="1590338" cy="46166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020934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8" name="矩形 7"/>
          <p:cNvSpPr/>
          <p:nvPr/>
        </p:nvSpPr>
        <p:spPr>
          <a:xfrm>
            <a:off x="400267" y="2081509"/>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6</a:t>
            </a:r>
            <a:r>
              <a:rPr lang="zh-CN" altLang="en-US" sz="2400" dirty="0" smtClean="0">
                <a:latin typeface="楷体" panose="02010609060101010101" pitchFamily="49" charset="-122"/>
                <a:ea typeface="楷体" panose="02010609060101010101" pitchFamily="49" charset="-122"/>
              </a:rPr>
              <a:t>、设置环境变量</a:t>
            </a:r>
            <a:endParaRPr lang="zh-CN" altLang="en-US" sz="2400" dirty="0">
              <a:latin typeface="楷体" panose="02010609060101010101" pitchFamily="49" charset="-122"/>
              <a:ea typeface="楷体" panose="02010609060101010101" pitchFamily="49" charset="-122"/>
            </a:endParaRPr>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22607" y="2207155"/>
            <a:ext cx="3885697" cy="42751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椭圆 4"/>
          <p:cNvSpPr/>
          <p:nvPr/>
        </p:nvSpPr>
        <p:spPr bwMode="auto">
          <a:xfrm>
            <a:off x="5669280" y="5421854"/>
            <a:ext cx="1280160" cy="548640"/>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1601" y="2756254"/>
            <a:ext cx="3279314" cy="23190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9" name="直接箭头连接符 8"/>
          <p:cNvCxnSpPr>
            <a:stCxn id="5" idx="2"/>
          </p:cNvCxnSpPr>
          <p:nvPr/>
        </p:nvCxnSpPr>
        <p:spPr bwMode="auto">
          <a:xfrm flipH="1" flipV="1">
            <a:off x="2979868" y="3797449"/>
            <a:ext cx="2689412" cy="18987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椭圆 13"/>
          <p:cNvSpPr/>
          <p:nvPr/>
        </p:nvSpPr>
        <p:spPr bwMode="auto">
          <a:xfrm>
            <a:off x="1638679" y="3561471"/>
            <a:ext cx="925158" cy="214463"/>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9" name="矩形 18"/>
          <p:cNvSpPr/>
          <p:nvPr/>
        </p:nvSpPr>
        <p:spPr>
          <a:xfrm>
            <a:off x="252314" y="5263487"/>
            <a:ext cx="4244381" cy="120032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400" dirty="0" smtClean="0">
                <a:latin typeface="楷体" panose="02010609060101010101" pitchFamily="49" charset="-122"/>
                <a:ea typeface="楷体" panose="02010609060101010101" pitchFamily="49" charset="-122"/>
              </a:rPr>
              <a:t>新建“系统变量”，变量名为</a:t>
            </a:r>
            <a:r>
              <a:rPr lang="en-US" altLang="zh-CN" sz="2400" dirty="0" smtClean="0">
                <a:latin typeface="楷体" panose="02010609060101010101" pitchFamily="49" charset="-122"/>
                <a:ea typeface="楷体" panose="02010609060101010101" pitchFamily="49" charset="-122"/>
              </a:rPr>
              <a:t>JAVA_HOME</a:t>
            </a:r>
            <a:r>
              <a:rPr lang="zh-CN" altLang="en-US" sz="2400" dirty="0" smtClean="0">
                <a:latin typeface="楷体" panose="02010609060101010101" pitchFamily="49" charset="-122"/>
                <a:ea typeface="楷体" panose="02010609060101010101" pitchFamily="49" charset="-122"/>
              </a:rPr>
              <a:t>，值为</a:t>
            </a:r>
            <a:r>
              <a:rPr lang="en-US" altLang="zh-CN" sz="2400" dirty="0" smtClean="0">
                <a:latin typeface="楷体" panose="02010609060101010101" pitchFamily="49" charset="-122"/>
                <a:ea typeface="楷体" panose="02010609060101010101" pitchFamily="49" charset="-122"/>
              </a:rPr>
              <a:t>JDK</a:t>
            </a:r>
            <a:r>
              <a:rPr lang="zh-CN" altLang="en-US" sz="2400" dirty="0" smtClean="0">
                <a:latin typeface="楷体" panose="02010609060101010101" pitchFamily="49" charset="-122"/>
                <a:ea typeface="楷体" panose="02010609060101010101" pitchFamily="49" charset="-122"/>
              </a:rPr>
              <a:t>的安装目录。</a:t>
            </a:r>
            <a:endParaRPr lang="zh-CN" altLang="en-US" sz="2400" dirty="0">
              <a:latin typeface="楷体" panose="02010609060101010101" pitchFamily="49" charset="-122"/>
              <a:ea typeface="楷体" panose="02010609060101010101" pitchFamily="49" charset="-122"/>
            </a:endParaRPr>
          </a:p>
        </p:txBody>
      </p:sp>
      <p:sp>
        <p:nvSpPr>
          <p:cNvPr id="11" name="TextBox 10"/>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442410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0938" y="1830899"/>
            <a:ext cx="4598950" cy="46499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椭圆 1"/>
          <p:cNvSpPr/>
          <p:nvPr/>
        </p:nvSpPr>
        <p:spPr bwMode="auto">
          <a:xfrm>
            <a:off x="4130937" y="5023817"/>
            <a:ext cx="3636085" cy="344244"/>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0" name="椭圆 9"/>
          <p:cNvSpPr/>
          <p:nvPr/>
        </p:nvSpPr>
        <p:spPr bwMode="auto">
          <a:xfrm>
            <a:off x="5981250" y="5518668"/>
            <a:ext cx="1101891" cy="355002"/>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12" name="直接箭头连接符 11"/>
          <p:cNvCxnSpPr/>
          <p:nvPr/>
        </p:nvCxnSpPr>
        <p:spPr bwMode="auto">
          <a:xfrm flipH="1" flipV="1">
            <a:off x="3539268" y="5529427"/>
            <a:ext cx="2441982" cy="1667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921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3548" y="3435159"/>
            <a:ext cx="3165720" cy="31773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6" name="椭圆 15"/>
          <p:cNvSpPr/>
          <p:nvPr/>
        </p:nvSpPr>
        <p:spPr bwMode="auto">
          <a:xfrm>
            <a:off x="1247889" y="4485935"/>
            <a:ext cx="946673" cy="225910"/>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22" name="矩形 21"/>
          <p:cNvSpPr/>
          <p:nvPr/>
        </p:nvSpPr>
        <p:spPr>
          <a:xfrm>
            <a:off x="213304" y="2022330"/>
            <a:ext cx="3799302" cy="120032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400" dirty="0">
                <a:latin typeface="楷体" panose="02010609060101010101" pitchFamily="49" charset="-122"/>
                <a:ea typeface="楷体" panose="02010609060101010101" pitchFamily="49" charset="-122"/>
              </a:rPr>
              <a:t>编辑</a:t>
            </a:r>
            <a:r>
              <a:rPr lang="en-US" altLang="zh-CN" sz="2400" dirty="0">
                <a:latin typeface="楷体" panose="02010609060101010101" pitchFamily="49" charset="-122"/>
                <a:ea typeface="楷体" panose="02010609060101010101" pitchFamily="49" charset="-122"/>
              </a:rPr>
              <a:t>Path</a:t>
            </a:r>
            <a:r>
              <a:rPr lang="zh-CN" altLang="en-US" sz="2400" dirty="0" smtClean="0">
                <a:latin typeface="楷体" panose="02010609060101010101" pitchFamily="49" charset="-122"/>
                <a:ea typeface="楷体" panose="02010609060101010101" pitchFamily="49" charset="-122"/>
              </a:rPr>
              <a:t>变量，把</a:t>
            </a:r>
            <a:r>
              <a:rPr lang="en-US" altLang="zh-CN" sz="2400" dirty="0">
                <a:latin typeface="楷体" panose="02010609060101010101" pitchFamily="49" charset="-122"/>
                <a:ea typeface="楷体" panose="02010609060101010101" pitchFamily="49" charset="-122"/>
              </a:rPr>
              <a:t>%JAVA_HOME%\bin;</a:t>
            </a:r>
            <a:r>
              <a:rPr lang="zh-CN" altLang="en-US" sz="2400" dirty="0">
                <a:latin typeface="楷体" panose="02010609060101010101" pitchFamily="49" charset="-122"/>
                <a:ea typeface="楷体" panose="02010609060101010101" pitchFamily="49" charset="-122"/>
              </a:rPr>
              <a:t>这个变量</a:t>
            </a:r>
            <a:r>
              <a:rPr lang="zh-CN" altLang="en-US" sz="2400" dirty="0" smtClean="0">
                <a:latin typeface="楷体" panose="02010609060101010101" pitchFamily="49" charset="-122"/>
                <a:ea typeface="楷体" panose="02010609060101010101" pitchFamily="49" charset="-122"/>
              </a:rPr>
              <a:t>插入，点击“确定”。</a:t>
            </a:r>
            <a:endParaRPr lang="zh-CN" altLang="en-US" sz="2400" dirty="0">
              <a:latin typeface="楷体" panose="02010609060101010101" pitchFamily="49" charset="-122"/>
              <a:ea typeface="楷体" panose="02010609060101010101" pitchFamily="49" charset="-122"/>
            </a:endParaRPr>
          </a:p>
        </p:txBody>
      </p:sp>
      <p:sp>
        <p:nvSpPr>
          <p:cNvPr id="11" name="TextBox 10"/>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27776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2509" y="2883528"/>
            <a:ext cx="6115050" cy="2686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8" name="矩形 7"/>
          <p:cNvSpPr/>
          <p:nvPr/>
        </p:nvSpPr>
        <p:spPr>
          <a:xfrm>
            <a:off x="332509" y="2328251"/>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a:latin typeface="楷体" panose="02010609060101010101" pitchFamily="49" charset="-122"/>
                <a:ea typeface="楷体" panose="02010609060101010101" pitchFamily="49" charset="-122"/>
              </a:rPr>
              <a:t>7</a:t>
            </a:r>
            <a:r>
              <a:rPr lang="zh-CN" altLang="en-US" sz="2400" dirty="0" smtClean="0">
                <a:latin typeface="楷体" panose="02010609060101010101" pitchFamily="49" charset="-122"/>
                <a:ea typeface="楷体" panose="02010609060101010101" pitchFamily="49" charset="-122"/>
              </a:rPr>
              <a:t>、验证</a:t>
            </a:r>
            <a:r>
              <a:rPr lang="en-US" altLang="zh-CN" sz="2400" dirty="0" smtClean="0">
                <a:latin typeface="楷体" panose="02010609060101010101" pitchFamily="49" charset="-122"/>
                <a:ea typeface="楷体" panose="02010609060101010101" pitchFamily="49" charset="-122"/>
              </a:rPr>
              <a:t>JDK</a:t>
            </a:r>
            <a:r>
              <a:rPr lang="zh-CN" altLang="en-US" sz="2400" dirty="0" smtClean="0">
                <a:latin typeface="楷体" panose="02010609060101010101" pitchFamily="49" charset="-122"/>
                <a:ea typeface="楷体" panose="02010609060101010101" pitchFamily="49" charset="-122"/>
              </a:rPr>
              <a:t>安装的正确性</a:t>
            </a:r>
            <a:endParaRPr lang="zh-CN" altLang="en-US" sz="2400" dirty="0">
              <a:latin typeface="楷体" panose="02010609060101010101" pitchFamily="49" charset="-122"/>
              <a:ea typeface="楷体" panose="02010609060101010101" pitchFamily="49" charset="-122"/>
            </a:endParaRPr>
          </a:p>
        </p:txBody>
      </p:sp>
      <p:sp>
        <p:nvSpPr>
          <p:cNvPr id="2" name="椭圆 1"/>
          <p:cNvSpPr/>
          <p:nvPr/>
        </p:nvSpPr>
        <p:spPr bwMode="auto">
          <a:xfrm>
            <a:off x="1533172" y="2883528"/>
            <a:ext cx="4184724" cy="315052"/>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0000"/>
              </a:solidFill>
              <a:effectLst/>
              <a:latin typeface="Times New Roman" pitchFamily="18" charset="0"/>
            </a:endParaRPr>
          </a:p>
        </p:txBody>
      </p:sp>
      <p:sp>
        <p:nvSpPr>
          <p:cNvPr id="9" name="椭圆 8"/>
          <p:cNvSpPr/>
          <p:nvPr/>
        </p:nvSpPr>
        <p:spPr bwMode="auto">
          <a:xfrm>
            <a:off x="332509" y="3198580"/>
            <a:ext cx="6326475" cy="415989"/>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0000"/>
              </a:solidFill>
              <a:effectLst/>
              <a:latin typeface="Times New Roman" pitchFamily="18" charset="0"/>
            </a:endParaRPr>
          </a:p>
        </p:txBody>
      </p:sp>
      <p:sp>
        <p:nvSpPr>
          <p:cNvPr id="10" name="椭圆 9"/>
          <p:cNvSpPr/>
          <p:nvPr/>
        </p:nvSpPr>
        <p:spPr bwMode="auto">
          <a:xfrm>
            <a:off x="1290918" y="3653044"/>
            <a:ext cx="2398955" cy="315052"/>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0000"/>
              </a:solidFill>
              <a:effectLst/>
              <a:latin typeface="Times New Roman" pitchFamily="18" charset="0"/>
            </a:endParaRPr>
          </a:p>
        </p:txBody>
      </p:sp>
      <p:sp>
        <p:nvSpPr>
          <p:cNvPr id="6" name="椭圆 5"/>
          <p:cNvSpPr/>
          <p:nvPr/>
        </p:nvSpPr>
        <p:spPr bwMode="auto">
          <a:xfrm>
            <a:off x="-1" y="3968096"/>
            <a:ext cx="5575045" cy="1731177"/>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12" name="直接箭头连接符 11"/>
          <p:cNvCxnSpPr/>
          <p:nvPr/>
        </p:nvCxnSpPr>
        <p:spPr bwMode="auto">
          <a:xfrm flipV="1">
            <a:off x="5575044" y="4464442"/>
            <a:ext cx="1342123" cy="43646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矩形 13"/>
          <p:cNvSpPr/>
          <p:nvPr/>
        </p:nvSpPr>
        <p:spPr>
          <a:xfrm>
            <a:off x="7033653" y="3990349"/>
            <a:ext cx="1899651" cy="830997"/>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400" dirty="0" smtClean="0">
                <a:latin typeface="楷体" panose="02010609060101010101" pitchFamily="49" charset="-122"/>
                <a:ea typeface="楷体" panose="02010609060101010101" pitchFamily="49" charset="-122"/>
              </a:rPr>
              <a:t>说明</a:t>
            </a:r>
            <a:r>
              <a:rPr lang="en-US" altLang="zh-CN" sz="2400" dirty="0" smtClean="0">
                <a:latin typeface="楷体" panose="02010609060101010101" pitchFamily="49" charset="-122"/>
                <a:ea typeface="楷体" panose="02010609060101010101" pitchFamily="49" charset="-122"/>
              </a:rPr>
              <a:t>JDK</a:t>
            </a:r>
            <a:r>
              <a:rPr lang="zh-CN" altLang="en-US" sz="2400" dirty="0" smtClean="0">
                <a:latin typeface="楷体" panose="02010609060101010101" pitchFamily="49" charset="-122"/>
                <a:ea typeface="楷体" panose="02010609060101010101" pitchFamily="49" charset="-122"/>
              </a:rPr>
              <a:t>安装成功。</a:t>
            </a:r>
            <a:endParaRPr lang="zh-CN" altLang="en-US" sz="2400" dirty="0">
              <a:latin typeface="楷体" panose="02010609060101010101" pitchFamily="49" charset="-122"/>
              <a:ea typeface="楷体" panose="02010609060101010101" pitchFamily="49" charset="-122"/>
            </a:endParaRPr>
          </a:p>
        </p:txBody>
      </p:sp>
      <p:sp>
        <p:nvSpPr>
          <p:cNvPr id="13" name="TextBox 12"/>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999741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8" name="矩形 7"/>
          <p:cNvSpPr/>
          <p:nvPr/>
        </p:nvSpPr>
        <p:spPr>
          <a:xfrm>
            <a:off x="304845" y="2080502"/>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8</a:t>
            </a:r>
            <a:r>
              <a:rPr lang="zh-CN" altLang="en-US" sz="2400" dirty="0" smtClean="0">
                <a:latin typeface="楷体" panose="02010609060101010101" pitchFamily="49" charset="-122"/>
                <a:ea typeface="楷体" panose="02010609060101010101" pitchFamily="49" charset="-122"/>
              </a:rPr>
              <a:t>、实践一个</a:t>
            </a:r>
            <a:r>
              <a:rPr lang="en-US" altLang="zh-CN" sz="2400" dirty="0" smtClean="0">
                <a:latin typeface="楷体" panose="02010609060101010101" pitchFamily="49" charset="-122"/>
                <a:ea typeface="楷体" panose="02010609060101010101" pitchFamily="49" charset="-122"/>
              </a:rPr>
              <a:t>JAVA</a:t>
            </a:r>
            <a:r>
              <a:rPr lang="zh-CN" altLang="en-US" sz="2400" dirty="0" smtClean="0">
                <a:latin typeface="楷体" panose="02010609060101010101" pitchFamily="49" charset="-122"/>
                <a:ea typeface="楷体" panose="02010609060101010101" pitchFamily="49" charset="-122"/>
              </a:rPr>
              <a:t>程序</a:t>
            </a:r>
            <a:endParaRPr lang="zh-CN" altLang="en-US" sz="2400" dirty="0">
              <a:latin typeface="楷体" panose="02010609060101010101" pitchFamily="49" charset="-122"/>
              <a:ea typeface="楷体" panose="02010609060101010101" pitchFamily="49" charset="-122"/>
            </a:endParaRPr>
          </a:p>
        </p:txBody>
      </p:sp>
      <p:sp>
        <p:nvSpPr>
          <p:cNvPr id="13" name="TextBox 12"/>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3" name="矩形 2"/>
          <p:cNvSpPr/>
          <p:nvPr/>
        </p:nvSpPr>
        <p:spPr>
          <a:xfrm>
            <a:off x="481742" y="2701978"/>
            <a:ext cx="699045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编写</a:t>
            </a:r>
            <a:r>
              <a:rPr lang="zh-CN" altLang="en-US" sz="2400" dirty="0" smtClean="0">
                <a:latin typeface="楷体" panose="02010609060101010101" pitchFamily="49" charset="-122"/>
                <a:ea typeface="楷体" panose="02010609060101010101" pitchFamily="49" charset="-122"/>
              </a:rPr>
              <a:t>源文件并保存</a:t>
            </a:r>
            <a:endParaRPr lang="zh-CN" altLang="en-US" sz="2400" dirty="0">
              <a:latin typeface="楷体" panose="02010609060101010101" pitchFamily="49" charset="-122"/>
              <a:ea typeface="楷体" panose="02010609060101010101" pitchFamily="49" charset="-122"/>
            </a:endParaRPr>
          </a:p>
        </p:txBody>
      </p:sp>
      <p:sp>
        <p:nvSpPr>
          <p:cNvPr id="5" name="矩形 4"/>
          <p:cNvSpPr/>
          <p:nvPr/>
        </p:nvSpPr>
        <p:spPr>
          <a:xfrm>
            <a:off x="332509" y="3969572"/>
            <a:ext cx="8015822" cy="2054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lvl="1" indent="-342900" eaLnBrk="0" hangingPunct="0">
              <a:spcBef>
                <a:spcPts val="600"/>
              </a:spcBef>
              <a:spcAft>
                <a:spcPts val="300"/>
              </a:spcAft>
              <a:buClr>
                <a:schemeClr val="tx1"/>
              </a:buClr>
              <a:buFont typeface="Wingdings" pitchFamily="2" charset="2"/>
              <a:buChar char="Ø"/>
            </a:pPr>
            <a:r>
              <a:rPr lang="zh-CN" altLang="en-US" sz="2400" dirty="0" smtClean="0">
                <a:latin typeface="楷体" panose="02010609060101010101" pitchFamily="49" charset="-122"/>
                <a:ea typeface="楷体" panose="02010609060101010101" pitchFamily="49" charset="-122"/>
              </a:rPr>
              <a:t>注意事项</a:t>
            </a:r>
            <a:endParaRPr lang="en-US" altLang="zh-CN" sz="2400" dirty="0" smtClean="0">
              <a:latin typeface="楷体" panose="02010609060101010101" pitchFamily="49" charset="-122"/>
              <a:ea typeface="楷体" panose="02010609060101010101" pitchFamily="49" charset="-122"/>
            </a:endParaRPr>
          </a:p>
          <a:p>
            <a:pPr marL="800100" lvl="2" indent="-342900" eaLnBrk="0" hangingPunct="0">
              <a:spcBef>
                <a:spcPts val="600"/>
              </a:spcBef>
              <a:spcAft>
                <a:spcPts val="300"/>
              </a:spcAft>
              <a:buClr>
                <a:schemeClr val="tx1"/>
              </a:buClr>
              <a:buFont typeface="Arial" panose="020B0604020202020204" pitchFamily="34" charset="0"/>
              <a:buChar char="•"/>
            </a:pPr>
            <a:r>
              <a:rPr lang="en-US" altLang="zh-CN" sz="2400" dirty="0" smtClean="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源程序中语句所涉及到的小括号及标点符号都是英文状态下输入的括号和标点符号，比如“大家好!”中的引号必须是英文状态下的引号，而字符串里面的符号不受汉字符或英文字符的限制。 </a:t>
            </a:r>
            <a:endParaRPr lang="en-US" altLang="zh-CN" sz="2400" dirty="0" smtClean="0">
              <a:latin typeface="楷体" panose="02010609060101010101" pitchFamily="49" charset="-122"/>
              <a:ea typeface="楷体" panose="02010609060101010101" pitchFamily="49" charset="-122"/>
            </a:endParaRPr>
          </a:p>
        </p:txBody>
      </p:sp>
      <p:pic>
        <p:nvPicPr>
          <p:cNvPr id="9" name="图片 8"/>
          <p:cNvPicPr>
            <a:picLocks noChangeAspect="1"/>
          </p:cNvPicPr>
          <p:nvPr/>
        </p:nvPicPr>
        <p:blipFill>
          <a:blip r:embed="rId3" cstate="print"/>
          <a:stretch>
            <a:fillRect/>
          </a:stretch>
        </p:blipFill>
        <p:spPr>
          <a:xfrm>
            <a:off x="3626822" y="2358881"/>
            <a:ext cx="4514286" cy="1609524"/>
          </a:xfrm>
          <a:prstGeom prst="rect">
            <a:avLst/>
          </a:prstGeom>
        </p:spPr>
      </p:pic>
    </p:spTree>
    <p:extLst>
      <p:ext uri="{BB962C8B-B14F-4D97-AF65-F5344CB8AC3E}">
        <p14:creationId xmlns:p14="http://schemas.microsoft.com/office/powerpoint/2010/main" xmlns="" val="12316249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8" name="矩形 7"/>
          <p:cNvSpPr/>
          <p:nvPr/>
        </p:nvSpPr>
        <p:spPr>
          <a:xfrm>
            <a:off x="304845" y="2080502"/>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8</a:t>
            </a:r>
            <a:r>
              <a:rPr lang="zh-CN" altLang="en-US" sz="2400" dirty="0" smtClean="0">
                <a:latin typeface="楷体" panose="02010609060101010101" pitchFamily="49" charset="-122"/>
                <a:ea typeface="楷体" panose="02010609060101010101" pitchFamily="49" charset="-122"/>
              </a:rPr>
              <a:t>、实践一个</a:t>
            </a:r>
            <a:r>
              <a:rPr lang="en-US" altLang="zh-CN" sz="2400" dirty="0" smtClean="0">
                <a:latin typeface="楷体" panose="02010609060101010101" pitchFamily="49" charset="-122"/>
                <a:ea typeface="楷体" panose="02010609060101010101" pitchFamily="49" charset="-122"/>
              </a:rPr>
              <a:t>JAVA</a:t>
            </a:r>
            <a:r>
              <a:rPr lang="zh-CN" altLang="en-US" sz="2400" dirty="0" smtClean="0">
                <a:latin typeface="楷体" panose="02010609060101010101" pitchFamily="49" charset="-122"/>
                <a:ea typeface="楷体" panose="02010609060101010101" pitchFamily="49" charset="-122"/>
              </a:rPr>
              <a:t>程序</a:t>
            </a:r>
            <a:endParaRPr lang="zh-CN" altLang="en-US" sz="2400" dirty="0">
              <a:latin typeface="楷体" panose="02010609060101010101" pitchFamily="49" charset="-122"/>
              <a:ea typeface="楷体" panose="02010609060101010101" pitchFamily="49" charset="-122"/>
            </a:endParaRPr>
          </a:p>
        </p:txBody>
      </p:sp>
      <p:sp>
        <p:nvSpPr>
          <p:cNvPr id="13" name="TextBox 12"/>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3" name="矩形 2"/>
          <p:cNvSpPr/>
          <p:nvPr/>
        </p:nvSpPr>
        <p:spPr>
          <a:xfrm>
            <a:off x="481742" y="2701978"/>
            <a:ext cx="699045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编写</a:t>
            </a:r>
            <a:r>
              <a:rPr lang="zh-CN" altLang="en-US" sz="2400" dirty="0" smtClean="0">
                <a:latin typeface="楷体" panose="02010609060101010101" pitchFamily="49" charset="-122"/>
                <a:ea typeface="楷体" panose="02010609060101010101" pitchFamily="49" charset="-122"/>
              </a:rPr>
              <a:t>源文件并保存</a:t>
            </a:r>
            <a:endParaRPr lang="zh-CN" altLang="en-US" sz="2400" dirty="0">
              <a:latin typeface="楷体" panose="02010609060101010101" pitchFamily="49" charset="-122"/>
              <a:ea typeface="楷体" panose="02010609060101010101" pitchFamily="49" charset="-122"/>
            </a:endParaRPr>
          </a:p>
        </p:txBody>
      </p:sp>
      <p:sp>
        <p:nvSpPr>
          <p:cNvPr id="5" name="矩形 4"/>
          <p:cNvSpPr/>
          <p:nvPr/>
        </p:nvSpPr>
        <p:spPr>
          <a:xfrm>
            <a:off x="332509" y="3969572"/>
            <a:ext cx="8015822" cy="2423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lvl="1" indent="-342900" eaLnBrk="0" hangingPunct="0">
              <a:spcBef>
                <a:spcPts val="600"/>
              </a:spcBef>
              <a:spcAft>
                <a:spcPts val="300"/>
              </a:spcAft>
              <a:buClr>
                <a:schemeClr val="tx1"/>
              </a:buClr>
              <a:buFont typeface="Wingdings" pitchFamily="2" charset="2"/>
              <a:buChar char="Ø"/>
            </a:pPr>
            <a:r>
              <a:rPr lang="zh-CN" altLang="en-US" sz="2400" dirty="0" smtClean="0">
                <a:latin typeface="楷体" panose="02010609060101010101" pitchFamily="49" charset="-122"/>
                <a:ea typeface="楷体" panose="02010609060101010101" pitchFamily="49" charset="-122"/>
              </a:rPr>
              <a:t>注意事项</a:t>
            </a:r>
            <a:endParaRPr lang="en-US" altLang="zh-CN" sz="2400" dirty="0" smtClean="0">
              <a:latin typeface="楷体" panose="02010609060101010101" pitchFamily="49" charset="-122"/>
              <a:ea typeface="楷体" panose="02010609060101010101" pitchFamily="49" charset="-122"/>
            </a:endParaRPr>
          </a:p>
          <a:p>
            <a:pPr marL="800100" lvl="2" indent="-342900" eaLnBrk="0" hangingPunct="0">
              <a:spcBef>
                <a:spcPts val="600"/>
              </a:spcBef>
              <a:spcAft>
                <a:spcPts val="300"/>
              </a:spcAft>
              <a:buClr>
                <a:schemeClr val="tx1"/>
              </a:buClr>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如果源文件中有多个类，那么只能有一个类是</a:t>
            </a:r>
            <a:r>
              <a:rPr lang="en-US" altLang="zh-CN" sz="2400" dirty="0">
                <a:latin typeface="楷体" panose="02010609060101010101" pitchFamily="49" charset="-122"/>
                <a:ea typeface="楷体" panose="02010609060101010101" pitchFamily="49" charset="-122"/>
              </a:rPr>
              <a:t>public</a:t>
            </a:r>
            <a:r>
              <a:rPr lang="zh-CN" altLang="en-US" sz="2400" dirty="0">
                <a:latin typeface="楷体" panose="02010609060101010101" pitchFamily="49" charset="-122"/>
                <a:ea typeface="楷体" panose="02010609060101010101" pitchFamily="49" charset="-122"/>
              </a:rPr>
              <a:t>类；如果有一个类是</a:t>
            </a:r>
            <a:r>
              <a:rPr lang="en-US" altLang="zh-CN" sz="2400" dirty="0">
                <a:latin typeface="楷体" panose="02010609060101010101" pitchFamily="49" charset="-122"/>
                <a:ea typeface="楷体" panose="02010609060101010101" pitchFamily="49" charset="-122"/>
              </a:rPr>
              <a:t>public</a:t>
            </a:r>
            <a:r>
              <a:rPr lang="zh-CN" altLang="en-US" sz="2400" dirty="0">
                <a:latin typeface="楷体" panose="02010609060101010101" pitchFamily="49" charset="-122"/>
                <a:ea typeface="楷体" panose="02010609060101010101" pitchFamily="49" charset="-122"/>
              </a:rPr>
              <a:t>类，那么源文件的名字必须与这个类的名字完全相同，扩展名</a:t>
            </a:r>
            <a:r>
              <a:rPr lang="zh-CN" altLang="en-US" sz="2400" dirty="0" smtClean="0">
                <a:latin typeface="楷体" panose="02010609060101010101" pitchFamily="49" charset="-122"/>
                <a:ea typeface="楷体" panose="02010609060101010101" pitchFamily="49" charset="-122"/>
              </a:rPr>
              <a:t>是</a:t>
            </a:r>
            <a:r>
              <a:rPr lang="en-US" altLang="zh-CN" sz="2400" dirty="0" smtClean="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；如果源文件没有</a:t>
            </a:r>
            <a:r>
              <a:rPr lang="en-US" altLang="zh-CN" sz="2400" dirty="0">
                <a:latin typeface="楷体" panose="02010609060101010101" pitchFamily="49" charset="-122"/>
                <a:ea typeface="楷体" panose="02010609060101010101" pitchFamily="49" charset="-122"/>
              </a:rPr>
              <a:t>public</a:t>
            </a:r>
            <a:r>
              <a:rPr lang="zh-CN" altLang="en-US" sz="2400" dirty="0">
                <a:latin typeface="楷体" panose="02010609060101010101" pitchFamily="49" charset="-122"/>
                <a:ea typeface="楷体" panose="02010609060101010101" pitchFamily="49" charset="-122"/>
              </a:rPr>
              <a:t>类，那么源文件的名字只要和某个类的名字相同，并且扩展名</a:t>
            </a:r>
            <a:r>
              <a:rPr lang="zh-CN" altLang="en-US" sz="2400" dirty="0" smtClean="0">
                <a:latin typeface="楷体" panose="02010609060101010101" pitchFamily="49" charset="-122"/>
                <a:ea typeface="楷体" panose="02010609060101010101" pitchFamily="49" charset="-122"/>
              </a:rPr>
              <a:t>是</a:t>
            </a:r>
            <a:r>
              <a:rPr lang="en-US" altLang="zh-CN" sz="2400" dirty="0" smtClean="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就可以了。</a:t>
            </a:r>
          </a:p>
        </p:txBody>
      </p:sp>
      <p:pic>
        <p:nvPicPr>
          <p:cNvPr id="9" name="图片 8"/>
          <p:cNvPicPr>
            <a:picLocks noChangeAspect="1"/>
          </p:cNvPicPr>
          <p:nvPr/>
        </p:nvPicPr>
        <p:blipFill>
          <a:blip r:embed="rId3" cstate="print"/>
          <a:stretch>
            <a:fillRect/>
          </a:stretch>
        </p:blipFill>
        <p:spPr>
          <a:xfrm>
            <a:off x="3626822" y="2358881"/>
            <a:ext cx="4514286" cy="1609524"/>
          </a:xfrm>
          <a:prstGeom prst="rect">
            <a:avLst/>
          </a:prstGeom>
        </p:spPr>
      </p:pic>
    </p:spTree>
    <p:extLst>
      <p:ext uri="{BB962C8B-B14F-4D97-AF65-F5344CB8AC3E}">
        <p14:creationId xmlns:p14="http://schemas.microsoft.com/office/powerpoint/2010/main" xmlns="" val="3775667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8" name="矩形 7"/>
          <p:cNvSpPr/>
          <p:nvPr/>
        </p:nvSpPr>
        <p:spPr>
          <a:xfrm>
            <a:off x="304845" y="2080502"/>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8</a:t>
            </a:r>
            <a:r>
              <a:rPr lang="zh-CN" altLang="en-US" sz="2400" dirty="0" smtClean="0">
                <a:latin typeface="楷体" panose="02010609060101010101" pitchFamily="49" charset="-122"/>
                <a:ea typeface="楷体" panose="02010609060101010101" pitchFamily="49" charset="-122"/>
              </a:rPr>
              <a:t>、实践一个</a:t>
            </a:r>
            <a:r>
              <a:rPr lang="en-US" altLang="zh-CN" sz="2400" dirty="0" smtClean="0">
                <a:latin typeface="楷体" panose="02010609060101010101" pitchFamily="49" charset="-122"/>
                <a:ea typeface="楷体" panose="02010609060101010101" pitchFamily="49" charset="-122"/>
              </a:rPr>
              <a:t>JAVA</a:t>
            </a:r>
            <a:r>
              <a:rPr lang="zh-CN" altLang="en-US" sz="2400" dirty="0" smtClean="0">
                <a:latin typeface="楷体" panose="02010609060101010101" pitchFamily="49" charset="-122"/>
                <a:ea typeface="楷体" panose="02010609060101010101" pitchFamily="49" charset="-122"/>
              </a:rPr>
              <a:t>程序</a:t>
            </a:r>
            <a:endParaRPr lang="zh-CN" altLang="en-US" sz="2400" dirty="0">
              <a:latin typeface="楷体" panose="02010609060101010101" pitchFamily="49" charset="-122"/>
              <a:ea typeface="楷体" panose="02010609060101010101" pitchFamily="49" charset="-122"/>
            </a:endParaRPr>
          </a:p>
        </p:txBody>
      </p:sp>
      <p:sp>
        <p:nvSpPr>
          <p:cNvPr id="13" name="TextBox 12"/>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3" name="矩形 2"/>
          <p:cNvSpPr/>
          <p:nvPr/>
        </p:nvSpPr>
        <p:spPr>
          <a:xfrm>
            <a:off x="862629" y="3139260"/>
            <a:ext cx="699045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Ø"/>
            </a:pPr>
            <a:r>
              <a:rPr lang="zh-CN" altLang="en-US" sz="2400" dirty="0" smtClean="0">
                <a:latin typeface="楷体" panose="02010609060101010101" pitchFamily="49" charset="-122"/>
                <a:ea typeface="楷体" panose="02010609060101010101" pitchFamily="49" charset="-122"/>
              </a:rPr>
              <a:t>编译源文件</a:t>
            </a:r>
            <a:endParaRPr lang="zh-CN" altLang="en-US" sz="2400" dirty="0">
              <a:latin typeface="楷体" panose="02010609060101010101" pitchFamily="49" charset="-122"/>
              <a:ea typeface="楷体" panose="02010609060101010101" pitchFamily="49" charset="-122"/>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18076" y="3222454"/>
            <a:ext cx="3952875" cy="295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矩形 8"/>
          <p:cNvSpPr/>
          <p:nvPr/>
        </p:nvSpPr>
        <p:spPr>
          <a:xfrm>
            <a:off x="461601" y="4046531"/>
            <a:ext cx="8015822" cy="216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lvl="1" indent="-342900" eaLnBrk="0" hangingPunct="0">
              <a:spcBef>
                <a:spcPts val="600"/>
              </a:spcBef>
              <a:spcAft>
                <a:spcPts val="300"/>
              </a:spcAft>
              <a:buClr>
                <a:schemeClr val="tx1"/>
              </a:buClr>
              <a:buFont typeface="Wingdings" pitchFamily="2" charset="2"/>
              <a:buChar char="Ø"/>
            </a:pPr>
            <a:r>
              <a:rPr lang="zh-CN" altLang="en-US" sz="2400" dirty="0" smtClean="0">
                <a:latin typeface="楷体" panose="02010609060101010101" pitchFamily="49" charset="-122"/>
                <a:ea typeface="楷体" panose="02010609060101010101" pitchFamily="49" charset="-122"/>
              </a:rPr>
              <a:t>注意事项</a:t>
            </a:r>
            <a:endParaRPr lang="en-US" altLang="zh-CN" sz="2400" dirty="0" smtClean="0">
              <a:latin typeface="楷体" panose="02010609060101010101" pitchFamily="49" charset="-122"/>
              <a:ea typeface="楷体" panose="02010609060101010101" pitchFamily="49" charset="-122"/>
            </a:endParaRPr>
          </a:p>
          <a:p>
            <a:pPr marL="800100" lvl="2" indent="-342900" eaLnBrk="0" hangingPunct="0">
              <a:spcBef>
                <a:spcPts val="600"/>
              </a:spcBef>
              <a:spcAft>
                <a:spcPts val="300"/>
              </a:spcAft>
              <a:buClr>
                <a:schemeClr val="tx1"/>
              </a:buClr>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进入文件所在的逻辑分区的目录</a:t>
            </a:r>
            <a:r>
              <a:rPr lang="zh-CN" altLang="en-US" sz="2400" dirty="0">
                <a:latin typeface="楷体" panose="02010609060101010101" pitchFamily="49" charset="-122"/>
                <a:ea typeface="楷体" panose="02010609060101010101" pitchFamily="49" charset="-122"/>
              </a:rPr>
              <a:t>中，使用编译器</a:t>
            </a:r>
            <a:r>
              <a:rPr lang="en-US" altLang="zh-CN" sz="2400" dirty="0" err="1">
                <a:latin typeface="楷体" panose="02010609060101010101" pitchFamily="49" charset="-122"/>
                <a:ea typeface="楷体" panose="02010609060101010101" pitchFamily="49" charset="-122"/>
              </a:rPr>
              <a:t>javac</a:t>
            </a:r>
            <a:r>
              <a:rPr lang="zh-CN" altLang="en-US" sz="2400" dirty="0">
                <a:latin typeface="楷体" panose="02010609060101010101" pitchFamily="49" charset="-122"/>
                <a:ea typeface="楷体" panose="02010609060101010101" pitchFamily="49" charset="-122"/>
              </a:rPr>
              <a:t>编译源文件。 </a:t>
            </a:r>
            <a:endParaRPr lang="en-US" altLang="zh-CN" sz="2400" dirty="0" smtClean="0">
              <a:latin typeface="楷体" panose="02010609060101010101" pitchFamily="49" charset="-122"/>
              <a:ea typeface="楷体" panose="02010609060101010101" pitchFamily="49" charset="-122"/>
            </a:endParaRPr>
          </a:p>
          <a:p>
            <a:pPr marL="800100" lvl="2" indent="-342900" eaLnBrk="0" hangingPunct="0">
              <a:spcBef>
                <a:spcPts val="600"/>
              </a:spcBef>
              <a:spcAft>
                <a:spcPts val="300"/>
              </a:spcAft>
              <a:buClr>
                <a:schemeClr val="tx1"/>
              </a:buClr>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若出现</a:t>
            </a:r>
            <a:r>
              <a:rPr lang="en-US" altLang="zh-CN" sz="2400" dirty="0" smtClean="0">
                <a:latin typeface="楷体" panose="02010609060101010101" pitchFamily="49" charset="-122"/>
                <a:ea typeface="楷体" panose="02010609060101010101" pitchFamily="49" charset="-122"/>
              </a:rPr>
              <a:t>file Not Found</a:t>
            </a:r>
            <a:r>
              <a:rPr lang="zh-CN" altLang="en-US" sz="2400" dirty="0" smtClean="0">
                <a:latin typeface="楷体" panose="02010609060101010101" pitchFamily="49" charset="-122"/>
                <a:ea typeface="楷体" panose="02010609060101010101" pitchFamily="49" charset="-122"/>
              </a:rPr>
              <a:t>时，请检查文件名是否与类名相同，且扩展名是否仅为</a:t>
            </a:r>
            <a:r>
              <a:rPr lang="en-US" altLang="zh-CN" sz="2400" dirty="0" smtClean="0">
                <a:latin typeface="楷体" panose="02010609060101010101" pitchFamily="49" charset="-122"/>
                <a:ea typeface="楷体" panose="02010609060101010101" pitchFamily="49" charset="-122"/>
              </a:rPr>
              <a:t>.java</a:t>
            </a:r>
            <a:r>
              <a:rPr lang="zh-CN" altLang="en-US" sz="2400" dirty="0" smtClean="0">
                <a:latin typeface="楷体" panose="02010609060101010101" pitchFamily="49" charset="-122"/>
                <a:ea typeface="楷体" panose="02010609060101010101" pitchFamily="49" charset="-122"/>
              </a:rPr>
              <a:t>。</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355663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98029" y="2906453"/>
            <a:ext cx="5791200" cy="1419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2.4</a:t>
            </a:r>
            <a:r>
              <a:rPr lang="zh-CN" altLang="zh-CN"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JDK</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6" name="矩形 5"/>
          <p:cNvSpPr/>
          <p:nvPr/>
        </p:nvSpPr>
        <p:spPr>
          <a:xfrm>
            <a:off x="304845" y="2080502"/>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8</a:t>
            </a:r>
            <a:r>
              <a:rPr lang="zh-CN" altLang="en-US" sz="2400" dirty="0" smtClean="0">
                <a:latin typeface="楷体" panose="02010609060101010101" pitchFamily="49" charset="-122"/>
                <a:ea typeface="楷体" panose="02010609060101010101" pitchFamily="49" charset="-122"/>
              </a:rPr>
              <a:t>、实践一个</a:t>
            </a:r>
            <a:r>
              <a:rPr lang="en-US" altLang="zh-CN" sz="2400" dirty="0" smtClean="0">
                <a:latin typeface="楷体" panose="02010609060101010101" pitchFamily="49" charset="-122"/>
                <a:ea typeface="楷体" panose="02010609060101010101" pitchFamily="49" charset="-122"/>
              </a:rPr>
              <a:t>JAVA</a:t>
            </a:r>
            <a:r>
              <a:rPr lang="zh-CN" altLang="en-US" sz="2400" dirty="0" smtClean="0">
                <a:latin typeface="楷体" panose="02010609060101010101" pitchFamily="49" charset="-122"/>
                <a:ea typeface="楷体" panose="02010609060101010101" pitchFamily="49" charset="-122"/>
              </a:rPr>
              <a:t>程序</a:t>
            </a:r>
            <a:endParaRPr lang="zh-CN" altLang="en-US" sz="2400" dirty="0">
              <a:latin typeface="楷体" panose="02010609060101010101" pitchFamily="49" charset="-122"/>
              <a:ea typeface="楷体" panose="02010609060101010101" pitchFamily="49" charset="-122"/>
            </a:endParaRPr>
          </a:p>
        </p:txBody>
      </p:sp>
      <p:sp>
        <p:nvSpPr>
          <p:cNvPr id="8" name="矩形 7"/>
          <p:cNvSpPr/>
          <p:nvPr/>
        </p:nvSpPr>
        <p:spPr>
          <a:xfrm>
            <a:off x="604444" y="2788120"/>
            <a:ext cx="699045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运行</a:t>
            </a:r>
          </a:p>
        </p:txBody>
      </p:sp>
      <p:sp>
        <p:nvSpPr>
          <p:cNvPr id="9" name="矩形 8"/>
          <p:cNvSpPr/>
          <p:nvPr/>
        </p:nvSpPr>
        <p:spPr>
          <a:xfrm>
            <a:off x="304845" y="4091215"/>
            <a:ext cx="8693435" cy="2423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lvl="1" indent="-342900" eaLnBrk="0" hangingPunct="0">
              <a:spcBef>
                <a:spcPts val="600"/>
              </a:spcBef>
              <a:spcAft>
                <a:spcPts val="300"/>
              </a:spcAft>
              <a:buClr>
                <a:schemeClr val="tx1"/>
              </a:buClr>
              <a:buFont typeface="Wingdings" pitchFamily="2" charset="2"/>
              <a:buChar char="Ø"/>
            </a:pPr>
            <a:r>
              <a:rPr lang="zh-CN" altLang="en-US" sz="2400" dirty="0" smtClean="0">
                <a:latin typeface="楷体" panose="02010609060101010101" pitchFamily="49" charset="-122"/>
                <a:ea typeface="楷体" panose="02010609060101010101" pitchFamily="49" charset="-122"/>
              </a:rPr>
              <a:t>注意事项</a:t>
            </a:r>
            <a:endParaRPr lang="en-US" altLang="zh-CN" sz="2400" dirty="0" smtClean="0">
              <a:latin typeface="楷体" panose="02010609060101010101" pitchFamily="49" charset="-122"/>
              <a:ea typeface="楷体" panose="02010609060101010101" pitchFamily="49" charset="-122"/>
            </a:endParaRPr>
          </a:p>
          <a:p>
            <a:pPr marL="800100" lvl="2" indent="-342900" eaLnBrk="0" hangingPunct="0">
              <a:spcBef>
                <a:spcPts val="600"/>
              </a:spcBef>
              <a:spcAft>
                <a:spcPts val="300"/>
              </a:spcAft>
              <a:buClr>
                <a:schemeClr val="tx1"/>
              </a:buClr>
              <a:buFont typeface="Arial" panose="020B0604020202020204" pitchFamily="34" charset="0"/>
              <a:buChar char="•"/>
            </a:pPr>
            <a:r>
              <a:rPr lang="zh-CN" altLang="en-US" sz="2400" dirty="0" smtClean="0">
                <a:latin typeface="楷体" panose="02010609060101010101" pitchFamily="49" charset="-122"/>
                <a:ea typeface="楷体" panose="02010609060101010101" pitchFamily="49" charset="-122"/>
              </a:rPr>
              <a:t>如果出现错误提示为：“</a:t>
            </a:r>
            <a:r>
              <a:rPr lang="en-US" altLang="zh-CN" sz="2400" dirty="0" err="1" smtClean="0">
                <a:latin typeface="楷体" panose="02010609060101010101" pitchFamily="49" charset="-122"/>
                <a:ea typeface="楷体" panose="02010609060101010101" pitchFamily="49" charset="-122"/>
              </a:rPr>
              <a:t>java.lang.ClassNotFoundException:Hello</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检查</a:t>
            </a:r>
            <a:r>
              <a:rPr lang="en-US" altLang="zh-CN" sz="2400" dirty="0" err="1" smtClean="0">
                <a:latin typeface="楷体" panose="02010609060101010101" pitchFamily="49" charset="-122"/>
                <a:ea typeface="楷体" panose="02010609060101010101" pitchFamily="49" charset="-122"/>
              </a:rPr>
              <a:t>classpath</a:t>
            </a:r>
            <a:r>
              <a:rPr lang="zh-CN" altLang="en-US" sz="2400" dirty="0" smtClean="0">
                <a:latin typeface="楷体" panose="02010609060101010101" pitchFamily="49" charset="-122"/>
                <a:ea typeface="楷体" panose="02010609060101010101" pitchFamily="49" charset="-122"/>
              </a:rPr>
              <a:t>设置时</a:t>
            </a:r>
            <a:r>
              <a:rPr lang="en-US" altLang="zh-CN" sz="2400" dirty="0" smtClean="0">
                <a:latin typeface="楷体" panose="02010609060101010101" pitchFamily="49" charset="-122"/>
                <a:ea typeface="楷体" panose="02010609060101010101" pitchFamily="49" charset="-122"/>
              </a:rPr>
              <a:t>,Set </a:t>
            </a:r>
            <a:r>
              <a:rPr lang="en-US" altLang="zh-CN" sz="2400" dirty="0" err="1" smtClean="0">
                <a:latin typeface="楷体" panose="02010609060101010101" pitchFamily="49" charset="-122"/>
                <a:ea typeface="楷体" panose="02010609060101010101" pitchFamily="49" charset="-122"/>
              </a:rPr>
              <a:t>classpath</a:t>
            </a:r>
            <a:r>
              <a:rPr lang="en-US" altLang="zh-CN" sz="2400" dirty="0" smtClean="0">
                <a:latin typeface="楷体" panose="02010609060101010101" pitchFamily="49" charset="-122"/>
                <a:ea typeface="楷体" panose="02010609060101010101" pitchFamily="49" charset="-122"/>
              </a:rPr>
              <a:t>=%JAVA_HOME%\lib\tools.jar;%JAVA_HOME%\lib\dt.jar;</a:t>
            </a:r>
          </a:p>
        </p:txBody>
      </p:sp>
      <p:sp>
        <p:nvSpPr>
          <p:cNvPr id="2" name="椭圆 1"/>
          <p:cNvSpPr/>
          <p:nvPr/>
        </p:nvSpPr>
        <p:spPr bwMode="auto">
          <a:xfrm>
            <a:off x="3496235" y="3249785"/>
            <a:ext cx="1473798" cy="36628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537972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5" name="TextBox 4"/>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2.5</a:t>
            </a:r>
            <a:r>
              <a:rPr lang="zh-CN" altLang="zh-CN" sz="2800" b="1" dirty="0" smtClean="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Eclipse</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2509" y="2646044"/>
            <a:ext cx="5224037" cy="25818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68671" y="3807438"/>
            <a:ext cx="5102868" cy="25492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椭圆 6"/>
          <p:cNvSpPr/>
          <p:nvPr/>
        </p:nvSpPr>
        <p:spPr bwMode="auto">
          <a:xfrm>
            <a:off x="1194099" y="4511929"/>
            <a:ext cx="1519412" cy="677731"/>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0" name="椭圆 9"/>
          <p:cNvSpPr/>
          <p:nvPr/>
        </p:nvSpPr>
        <p:spPr bwMode="auto">
          <a:xfrm>
            <a:off x="5202090" y="4636093"/>
            <a:ext cx="1102084" cy="429405"/>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4" name="矩形 13"/>
          <p:cNvSpPr/>
          <p:nvPr/>
        </p:nvSpPr>
        <p:spPr>
          <a:xfrm>
            <a:off x="332508" y="2056195"/>
            <a:ext cx="3948473"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、安装包文件</a:t>
            </a:r>
            <a:endParaRPr lang="zh-CN" altLang="en-US" sz="2400" dirty="0">
              <a:latin typeface="楷体" panose="02010609060101010101" pitchFamily="49" charset="-122"/>
              <a:ea typeface="楷体" panose="02010609060101010101" pitchFamily="49" charset="-122"/>
            </a:endParaRPr>
          </a:p>
        </p:txBody>
      </p:sp>
      <p:pic>
        <p:nvPicPr>
          <p:cNvPr id="15"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758434" y="2103816"/>
            <a:ext cx="3045094" cy="366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41945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2" name="TextBox 1"/>
          <p:cNvSpPr txBox="1"/>
          <p:nvPr/>
        </p:nvSpPr>
        <p:spPr>
          <a:xfrm>
            <a:off x="332509" y="1537533"/>
            <a:ext cx="4762005"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Java</a:t>
            </a:r>
            <a:r>
              <a:rPr lang="zh-CN" altLang="en-US" sz="2800" b="1" dirty="0">
                <a:latin typeface="楷体" panose="02010609060101010101" pitchFamily="49" charset="-122"/>
                <a:ea typeface="楷体" panose="02010609060101010101" pitchFamily="49" charset="-122"/>
              </a:rPr>
              <a:t>的起源</a:t>
            </a:r>
            <a:endParaRPr lang="zh-CN" altLang="zh-CN" sz="2800" b="1" dirty="0">
              <a:latin typeface="楷体" panose="02010609060101010101" pitchFamily="49" charset="-122"/>
              <a:ea typeface="楷体" panose="02010609060101010101" pitchFamily="49" charset="-122"/>
            </a:endParaRPr>
          </a:p>
        </p:txBody>
      </p:sp>
      <p:sp>
        <p:nvSpPr>
          <p:cNvPr id="6" name="TextBox 5"/>
          <p:cNvSpPr txBox="1"/>
          <p:nvPr/>
        </p:nvSpPr>
        <p:spPr>
          <a:xfrm>
            <a:off x="698500" y="2171700"/>
            <a:ext cx="5346700" cy="461665"/>
          </a:xfrm>
          <a:prstGeom prst="rect">
            <a:avLst/>
          </a:prstGeom>
        </p:spPr>
        <p:txBody>
          <a:bodyPr wrap="square">
            <a:spAutoFit/>
          </a:bodyPr>
          <a:lstStyle>
            <a:defPPr>
              <a:defRPr lang="en-US"/>
            </a:defPPr>
            <a:lvl1pPr marL="342900" indent="-342900">
              <a:buFont typeface="Wingdings" panose="05000000000000000000" pitchFamily="2" charset="2"/>
              <a:buChar char="Ø"/>
              <a:defRPr sz="2400">
                <a:effectLst/>
                <a:latin typeface="楷体" panose="02010609060101010101" pitchFamily="49" charset="-122"/>
                <a:ea typeface="楷体" panose="02010609060101010101" pitchFamily="49" charset="-122"/>
              </a:defRPr>
            </a:lvl1pPr>
          </a:lstStyle>
          <a:p>
            <a:r>
              <a:rPr lang="zh-CN" altLang="en-US" dirty="0" smtClean="0"/>
              <a:t>程序</a:t>
            </a:r>
            <a:endParaRPr lang="zh-CN" altLang="en-US" dirty="0"/>
          </a:p>
        </p:txBody>
      </p:sp>
      <p:sp>
        <p:nvSpPr>
          <p:cNvPr id="3" name="矩形 2">
            <a:extLst>
              <a:ext uri="{FF2B5EF4-FFF2-40B4-BE49-F238E27FC236}">
                <a16:creationId xmlns="" xmlns:a16="http://schemas.microsoft.com/office/drawing/2014/main" id="{8801DDCB-F57E-4938-B2FD-E9B0CF548144}"/>
              </a:ext>
            </a:extLst>
          </p:cNvPr>
          <p:cNvSpPr/>
          <p:nvPr/>
        </p:nvSpPr>
        <p:spPr>
          <a:xfrm>
            <a:off x="998290" y="2744312"/>
            <a:ext cx="7692704" cy="1876625"/>
          </a:xfrm>
          <a:prstGeom prst="rect">
            <a:avLst/>
          </a:prstGeom>
        </p:spPr>
        <p:txBody>
          <a:bodyPr wrap="square">
            <a:spAutoFit/>
          </a:bodyPr>
          <a:lstStyle/>
          <a:p>
            <a:pPr marL="342900" indent="-342900">
              <a:lnSpc>
                <a:spcPct val="125000"/>
              </a:lnSpc>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程序通常是指完成某些事情的一种激励方式和过程；</a:t>
            </a:r>
            <a:endParaRPr lang="en-US" altLang="zh-CN" sz="2400" dirty="0">
              <a:latin typeface="楷体" panose="02010609060101010101" pitchFamily="49" charset="-122"/>
              <a:ea typeface="楷体" panose="02010609060101010101" pitchFamily="49" charset="-122"/>
            </a:endParaRPr>
          </a:p>
          <a:p>
            <a:pPr marL="342900" indent="-342900">
              <a:lnSpc>
                <a:spcPct val="125000"/>
              </a:lnSpc>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可以将程序看作是对执行的一系列动作的描述</a:t>
            </a:r>
            <a:r>
              <a:rPr lang="en-US" altLang="zh-CN" sz="2400" dirty="0">
                <a:latin typeface="楷体" panose="02010609060101010101" pitchFamily="49" charset="-122"/>
                <a:ea typeface="楷体" panose="02010609060101010101" pitchFamily="49" charset="-122"/>
              </a:rPr>
              <a:t>;</a:t>
            </a:r>
          </a:p>
          <a:p>
            <a:pPr marL="342900" indent="-342900">
              <a:lnSpc>
                <a:spcPct val="125000"/>
              </a:lnSpc>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计算机程序，为了让计算机执行某些操作，或解决某个问题，而编写的一系列有序指令的集合。</a:t>
            </a:r>
            <a:endParaRPr lang="en-US" altLang="zh-CN" sz="2400"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 xmlns:a16="http://schemas.microsoft.com/office/drawing/2014/main" id="{3BB841F7-3A4F-4783-BCC0-E2C407E62F4E}"/>
              </a:ext>
            </a:extLst>
          </p:cNvPr>
          <p:cNvSpPr txBox="1"/>
          <p:nvPr/>
        </p:nvSpPr>
        <p:spPr>
          <a:xfrm>
            <a:off x="1459684" y="5286803"/>
            <a:ext cx="1936459" cy="52322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机器语言</a:t>
            </a:r>
          </a:p>
        </p:txBody>
      </p:sp>
      <p:cxnSp>
        <p:nvCxnSpPr>
          <p:cNvPr id="8" name="直接箭头连接符 7">
            <a:extLst>
              <a:ext uri="{FF2B5EF4-FFF2-40B4-BE49-F238E27FC236}">
                <a16:creationId xmlns="" xmlns:a16="http://schemas.microsoft.com/office/drawing/2014/main" id="{697B2A0B-05A6-4BBB-AF75-B402AC3084FB}"/>
              </a:ext>
            </a:extLst>
          </p:cNvPr>
          <p:cNvCxnSpPr>
            <a:cxnSpLocks/>
          </p:cNvCxnSpPr>
          <p:nvPr/>
        </p:nvCxnSpPr>
        <p:spPr bwMode="auto">
          <a:xfrm>
            <a:off x="3138880" y="5601525"/>
            <a:ext cx="56485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文本框 8">
            <a:extLst>
              <a:ext uri="{FF2B5EF4-FFF2-40B4-BE49-F238E27FC236}">
                <a16:creationId xmlns="" xmlns:a16="http://schemas.microsoft.com/office/drawing/2014/main" id="{DE661B19-6749-4C75-B7C0-654266C1F80F}"/>
              </a:ext>
            </a:extLst>
          </p:cNvPr>
          <p:cNvSpPr txBox="1"/>
          <p:nvPr/>
        </p:nvSpPr>
        <p:spPr>
          <a:xfrm>
            <a:off x="3842857" y="5311970"/>
            <a:ext cx="1609288" cy="52322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汇编语言</a:t>
            </a:r>
          </a:p>
        </p:txBody>
      </p:sp>
      <p:cxnSp>
        <p:nvCxnSpPr>
          <p:cNvPr id="10" name="直接箭头连接符 9">
            <a:extLst>
              <a:ext uri="{FF2B5EF4-FFF2-40B4-BE49-F238E27FC236}">
                <a16:creationId xmlns="" xmlns:a16="http://schemas.microsoft.com/office/drawing/2014/main" id="{7C1B78DD-D0B9-4316-BB70-C938D34F047A}"/>
              </a:ext>
            </a:extLst>
          </p:cNvPr>
          <p:cNvCxnSpPr>
            <a:cxnSpLocks/>
          </p:cNvCxnSpPr>
          <p:nvPr/>
        </p:nvCxnSpPr>
        <p:spPr bwMode="auto">
          <a:xfrm>
            <a:off x="5559571" y="5584747"/>
            <a:ext cx="58117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文本框 10">
            <a:extLst>
              <a:ext uri="{FF2B5EF4-FFF2-40B4-BE49-F238E27FC236}">
                <a16:creationId xmlns="" xmlns:a16="http://schemas.microsoft.com/office/drawing/2014/main" id="{442E8E3E-6F65-408E-AF49-7D0A58057926}"/>
              </a:ext>
            </a:extLst>
          </p:cNvPr>
          <p:cNvSpPr txBox="1"/>
          <p:nvPr/>
        </p:nvSpPr>
        <p:spPr>
          <a:xfrm>
            <a:off x="6226030" y="5313709"/>
            <a:ext cx="1609288" cy="52322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高级语言</a:t>
            </a:r>
          </a:p>
        </p:txBody>
      </p:sp>
      <p:sp>
        <p:nvSpPr>
          <p:cNvPr id="16" name="文本框 15">
            <a:extLst>
              <a:ext uri="{FF2B5EF4-FFF2-40B4-BE49-F238E27FC236}">
                <a16:creationId xmlns="" xmlns:a16="http://schemas.microsoft.com/office/drawing/2014/main" id="{D103DBD8-B315-48D7-9DFF-A286739CA25E}"/>
              </a:ext>
            </a:extLst>
          </p:cNvPr>
          <p:cNvSpPr txBox="1"/>
          <p:nvPr/>
        </p:nvSpPr>
        <p:spPr>
          <a:xfrm>
            <a:off x="339426" y="4713851"/>
            <a:ext cx="2695990"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计算机程序语言</a:t>
            </a:r>
          </a:p>
        </p:txBody>
      </p:sp>
    </p:spTree>
    <p:extLst>
      <p:ext uri="{BB962C8B-B14F-4D97-AF65-F5344CB8AC3E}">
        <p14:creationId xmlns:p14="http://schemas.microsoft.com/office/powerpoint/2010/main" xmlns="" val="6549294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5" name="TextBox 4"/>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2.5</a:t>
            </a:r>
            <a:r>
              <a:rPr lang="zh-CN" altLang="zh-CN" sz="2800" b="1" dirty="0" smtClean="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eclipse</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11" name="矩形 10"/>
          <p:cNvSpPr/>
          <p:nvPr/>
        </p:nvSpPr>
        <p:spPr>
          <a:xfrm>
            <a:off x="526145" y="2196022"/>
            <a:ext cx="3658577"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e</a:t>
            </a:r>
            <a:r>
              <a:rPr lang="en-US" altLang="zh-CN" sz="2400" dirty="0" smtClean="0">
                <a:latin typeface="楷体" panose="02010609060101010101" pitchFamily="49" charset="-122"/>
                <a:ea typeface="楷体" panose="02010609060101010101" pitchFamily="49" charset="-122"/>
              </a:rPr>
              <a:t>clipse</a:t>
            </a:r>
            <a:r>
              <a:rPr lang="zh-CN" altLang="en-US" sz="2400" dirty="0" smtClean="0">
                <a:latin typeface="楷体" panose="02010609060101010101" pitchFamily="49" charset="-122"/>
                <a:ea typeface="楷体" panose="02010609060101010101" pitchFamily="49" charset="-122"/>
              </a:rPr>
              <a:t>安装向导</a:t>
            </a:r>
            <a:endParaRPr lang="zh-CN" altLang="en-US" sz="2400" dirty="0">
              <a:latin typeface="楷体" panose="02010609060101010101" pitchFamily="49" charset="-122"/>
              <a:ea typeface="楷体" panose="02010609060101010101" pitchFamily="49" charset="-122"/>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92301" y="2119615"/>
            <a:ext cx="4297288" cy="44339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77109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5" name="TextBox 4"/>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2.5</a:t>
            </a:r>
            <a:r>
              <a:rPr lang="zh-CN" altLang="zh-CN" sz="2800" b="1" dirty="0" smtClean="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eclipse</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11" name="矩形 10"/>
          <p:cNvSpPr/>
          <p:nvPr/>
        </p:nvSpPr>
        <p:spPr>
          <a:xfrm>
            <a:off x="526145" y="2196022"/>
            <a:ext cx="3658577"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e</a:t>
            </a:r>
            <a:r>
              <a:rPr lang="en-US" altLang="zh-CN" sz="2400" dirty="0" smtClean="0">
                <a:latin typeface="楷体" panose="02010609060101010101" pitchFamily="49" charset="-122"/>
                <a:ea typeface="楷体" panose="02010609060101010101" pitchFamily="49" charset="-122"/>
              </a:rPr>
              <a:t>clipse</a:t>
            </a:r>
            <a:r>
              <a:rPr lang="zh-CN" altLang="en-US" sz="2400" dirty="0" smtClean="0">
                <a:latin typeface="楷体" panose="02010609060101010101" pitchFamily="49" charset="-122"/>
                <a:ea typeface="楷体" panose="02010609060101010101" pitchFamily="49" charset="-122"/>
              </a:rPr>
              <a:t>安装向导</a:t>
            </a:r>
            <a:endParaRPr lang="zh-CN" altLang="en-US" sz="2400" dirty="0">
              <a:latin typeface="楷体" panose="02010609060101010101" pitchFamily="49" charset="-122"/>
              <a:ea typeface="楷体" panose="02010609060101010101" pitchFamily="49" charset="-122"/>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84722" y="2196022"/>
            <a:ext cx="4160641" cy="42869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1356" y="2990626"/>
            <a:ext cx="3330162" cy="32867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椭圆 1"/>
          <p:cNvSpPr/>
          <p:nvPr/>
        </p:nvSpPr>
        <p:spPr bwMode="auto">
          <a:xfrm>
            <a:off x="5094514" y="5099125"/>
            <a:ext cx="3005994" cy="46257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7" name="直接箭头连接符 6"/>
          <p:cNvCxnSpPr>
            <a:stCxn id="2" idx="2"/>
          </p:cNvCxnSpPr>
          <p:nvPr/>
        </p:nvCxnSpPr>
        <p:spPr bwMode="auto">
          <a:xfrm flipH="1">
            <a:off x="3313355" y="5330415"/>
            <a:ext cx="1781159" cy="71538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椭圆 7"/>
          <p:cNvSpPr/>
          <p:nvPr/>
        </p:nvSpPr>
        <p:spPr bwMode="auto">
          <a:xfrm>
            <a:off x="2713511" y="6045798"/>
            <a:ext cx="954847" cy="355002"/>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877504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5" name="TextBox 4"/>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2.5</a:t>
            </a:r>
            <a:r>
              <a:rPr lang="zh-CN" altLang="zh-CN" sz="2800" b="1" dirty="0" smtClean="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eclipse</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11" name="矩形 10"/>
          <p:cNvSpPr/>
          <p:nvPr/>
        </p:nvSpPr>
        <p:spPr>
          <a:xfrm>
            <a:off x="526145" y="2196022"/>
            <a:ext cx="3658577"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e</a:t>
            </a:r>
            <a:r>
              <a:rPr lang="en-US" altLang="zh-CN" sz="2400" dirty="0" smtClean="0">
                <a:latin typeface="楷体" panose="02010609060101010101" pitchFamily="49" charset="-122"/>
                <a:ea typeface="楷体" panose="02010609060101010101" pitchFamily="49" charset="-122"/>
              </a:rPr>
              <a:t>clipse</a:t>
            </a:r>
            <a:r>
              <a:rPr lang="zh-CN" altLang="en-US" sz="2400" dirty="0" smtClean="0">
                <a:latin typeface="楷体" panose="02010609060101010101" pitchFamily="49" charset="-122"/>
                <a:ea typeface="楷体" panose="02010609060101010101" pitchFamily="49" charset="-122"/>
              </a:rPr>
              <a:t>安装向导</a:t>
            </a:r>
            <a:endParaRPr lang="zh-CN" altLang="en-US" sz="2400" dirty="0">
              <a:latin typeface="楷体" panose="02010609060101010101" pitchFamily="49" charset="-122"/>
              <a:ea typeface="楷体" panose="02010609060101010101" pitchFamily="49" charset="-122"/>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2509" y="2797536"/>
            <a:ext cx="3615792" cy="36847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38597" y="2426854"/>
            <a:ext cx="3899319" cy="40685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椭圆 2"/>
          <p:cNvSpPr/>
          <p:nvPr/>
        </p:nvSpPr>
        <p:spPr bwMode="auto">
          <a:xfrm>
            <a:off x="1053757" y="5249732"/>
            <a:ext cx="2603351" cy="65621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10" name="直接箭头连接符 9"/>
          <p:cNvCxnSpPr/>
          <p:nvPr/>
        </p:nvCxnSpPr>
        <p:spPr bwMode="auto">
          <a:xfrm>
            <a:off x="3657108" y="5577840"/>
            <a:ext cx="14374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椭圆 11"/>
          <p:cNvSpPr/>
          <p:nvPr/>
        </p:nvSpPr>
        <p:spPr bwMode="auto">
          <a:xfrm>
            <a:off x="5094514" y="5131399"/>
            <a:ext cx="3343402" cy="446442"/>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xmlns="" val="1325440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5119" y="2947595"/>
            <a:ext cx="8574823" cy="33671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5" name="TextBox 4"/>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2.5</a:t>
            </a:r>
            <a:r>
              <a:rPr lang="zh-CN" altLang="zh-CN" sz="2800" b="1" dirty="0" smtClean="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eclipse</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sp>
        <p:nvSpPr>
          <p:cNvPr id="11" name="矩形 10"/>
          <p:cNvSpPr/>
          <p:nvPr/>
        </p:nvSpPr>
        <p:spPr>
          <a:xfrm>
            <a:off x="526145" y="2196022"/>
            <a:ext cx="3658577"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、运行</a:t>
            </a:r>
            <a:r>
              <a:rPr lang="en-US" altLang="zh-CN" sz="2400" dirty="0" smtClean="0">
                <a:latin typeface="楷体" panose="02010609060101010101" pitchFamily="49" charset="-122"/>
                <a:ea typeface="楷体" panose="02010609060101010101" pitchFamily="49" charset="-122"/>
              </a:rPr>
              <a:t>eclipse</a:t>
            </a:r>
            <a:endParaRPr lang="zh-CN" altLang="en-US" sz="2400" dirty="0">
              <a:latin typeface="楷体" panose="02010609060101010101" pitchFamily="49" charset="-122"/>
              <a:ea typeface="楷体" panose="02010609060101010101" pitchFamily="49" charset="-122"/>
            </a:endParaRPr>
          </a:p>
        </p:txBody>
      </p:sp>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93055" y="2153540"/>
            <a:ext cx="4399878" cy="19782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椭圆 13"/>
          <p:cNvSpPr/>
          <p:nvPr/>
        </p:nvSpPr>
        <p:spPr bwMode="auto">
          <a:xfrm>
            <a:off x="6271709" y="3755264"/>
            <a:ext cx="1097280" cy="355002"/>
          </a:xfrm>
          <a:prstGeom prst="ellips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15" name="矩形 14"/>
          <p:cNvSpPr/>
          <p:nvPr/>
        </p:nvSpPr>
        <p:spPr>
          <a:xfrm>
            <a:off x="244627" y="6374798"/>
            <a:ext cx="8705409" cy="369332"/>
          </a:xfrm>
          <a:prstGeom prst="rect">
            <a:avLst/>
          </a:prstGeom>
        </p:spPr>
        <p:txBody>
          <a:bodyPr wrap="square">
            <a:spAutoFit/>
          </a:bodyPr>
          <a:lstStyle/>
          <a:p>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Times New Roman" panose="02020603050405020304" pitchFamily="18" charset="0"/>
                <a:hlinkClick r:id="rId5"/>
              </a:rPr>
              <a:t>https://www.runoob.com/eclipse/eclipse-tutorial.html</a:t>
            </a:r>
            <a:endPar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Times New Roman" panose="02020603050405020304" pitchFamily="18" charset="0"/>
            </a:endParaRPr>
          </a:p>
        </p:txBody>
      </p:sp>
    </p:spTree>
    <p:extLst>
      <p:ext uri="{BB962C8B-B14F-4D97-AF65-F5344CB8AC3E}">
        <p14:creationId xmlns:p14="http://schemas.microsoft.com/office/powerpoint/2010/main" xmlns="" val="1398006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2. Java </a:t>
            </a:r>
            <a:r>
              <a:rPr lang="zh-CN" altLang="en-US" dirty="0"/>
              <a:t>开发环境的搭建</a:t>
            </a:r>
          </a:p>
        </p:txBody>
      </p:sp>
      <p:sp>
        <p:nvSpPr>
          <p:cNvPr id="5" name="TextBox 4"/>
          <p:cNvSpPr txBox="1"/>
          <p:nvPr/>
        </p:nvSpPr>
        <p:spPr>
          <a:xfrm>
            <a:off x="332509" y="1410533"/>
            <a:ext cx="4762005" cy="523220"/>
          </a:xfrm>
          <a:prstGeom prst="rect">
            <a:avLst/>
          </a:prstGeom>
          <a:noFill/>
        </p:spPr>
        <p:txBody>
          <a:bodyPr wrap="square" rtlCol="0">
            <a:spAutoFit/>
          </a:bodyPr>
          <a:lstStyle/>
          <a:p>
            <a:r>
              <a:rPr lang="en-US" altLang="zh-CN" sz="2800" b="1" dirty="0" smtClean="0">
                <a:latin typeface="楷体" panose="02010609060101010101" pitchFamily="49" charset="-122"/>
                <a:ea typeface="楷体" panose="02010609060101010101" pitchFamily="49" charset="-122"/>
              </a:rPr>
              <a:t>2.5</a:t>
            </a:r>
            <a:r>
              <a:rPr lang="zh-CN" altLang="zh-CN" sz="2800" b="1" dirty="0" smtClean="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eclipse</a:t>
            </a:r>
            <a:r>
              <a:rPr lang="zh-CN" altLang="en-US" sz="2800" b="1" dirty="0" smtClean="0">
                <a:latin typeface="楷体" panose="02010609060101010101" pitchFamily="49" charset="-122"/>
                <a:ea typeface="楷体" panose="02010609060101010101" pitchFamily="49" charset="-122"/>
              </a:rPr>
              <a:t>开发环境搭建</a:t>
            </a:r>
            <a:endParaRPr lang="zh-CN" altLang="zh-CN" sz="2800" b="1" dirty="0">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7125" y="2015172"/>
            <a:ext cx="8069480" cy="44643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41546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课程小结</a:t>
            </a:r>
            <a:endParaRPr lang="zh-CN" altLang="en-US" dirty="0"/>
          </a:p>
        </p:txBody>
      </p:sp>
      <p:sp>
        <p:nvSpPr>
          <p:cNvPr id="3" name="矩形 2"/>
          <p:cNvSpPr/>
          <p:nvPr/>
        </p:nvSpPr>
        <p:spPr>
          <a:xfrm>
            <a:off x="496534" y="1544688"/>
            <a:ext cx="8122722" cy="4878259"/>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的特点：</a:t>
            </a:r>
            <a:endParaRPr lang="en-US" altLang="zh-CN" sz="2800" dirty="0" smtClean="0">
              <a:latin typeface="楷体" panose="02010609060101010101" pitchFamily="49" charset="-122"/>
              <a:ea typeface="楷体" panose="02010609060101010101" pitchFamily="49" charset="-122"/>
            </a:endParaRPr>
          </a:p>
          <a:p>
            <a:pPr lvl="1"/>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）简单</a:t>
            </a:r>
            <a:r>
              <a:rPr lang="zh-CN" altLang="en-US" sz="2400" dirty="0" smtClean="0">
                <a:solidFill>
                  <a:srgbClr val="FF0000"/>
                </a:solidFill>
                <a:latin typeface="楷体" panose="02010609060101010101" pitchFamily="49" charset="-122"/>
                <a:ea typeface="楷体" panose="02010609060101010101" pitchFamily="49" charset="-122"/>
              </a:rPr>
              <a:t>（</a:t>
            </a:r>
            <a:r>
              <a:rPr lang="en-US" altLang="zh-CN" sz="2400" dirty="0" smtClean="0">
                <a:solidFill>
                  <a:srgbClr val="FF0000"/>
                </a:solidFill>
                <a:latin typeface="楷体" panose="02010609060101010101" pitchFamily="49" charset="-122"/>
                <a:ea typeface="楷体" panose="02010609060101010101" pitchFamily="49" charset="-122"/>
              </a:rPr>
              <a:t>2</a:t>
            </a:r>
            <a:r>
              <a:rPr lang="zh-CN" altLang="en-US" sz="2400" dirty="0" smtClean="0">
                <a:solidFill>
                  <a:srgbClr val="FF0000"/>
                </a:solidFill>
                <a:latin typeface="楷体" panose="02010609060101010101" pitchFamily="49" charset="-122"/>
                <a:ea typeface="楷体" panose="02010609060101010101" pitchFamily="49" charset="-122"/>
              </a:rPr>
              <a:t>）面向对象的编程（</a:t>
            </a:r>
            <a:r>
              <a:rPr lang="en-US" altLang="zh-CN" sz="2400" dirty="0" smtClean="0">
                <a:solidFill>
                  <a:srgbClr val="FF0000"/>
                </a:solidFill>
                <a:latin typeface="楷体" panose="02010609060101010101" pitchFamily="49" charset="-122"/>
                <a:ea typeface="楷体" panose="02010609060101010101" pitchFamily="49" charset="-122"/>
              </a:rPr>
              <a:t>3</a:t>
            </a:r>
            <a:r>
              <a:rPr lang="zh-CN" altLang="en-US" sz="2400" dirty="0" smtClean="0">
                <a:solidFill>
                  <a:srgbClr val="FF0000"/>
                </a:solidFill>
                <a:latin typeface="楷体" panose="02010609060101010101" pitchFamily="49" charset="-122"/>
                <a:ea typeface="楷体" panose="02010609060101010101" pitchFamily="49" charset="-122"/>
              </a:rPr>
              <a:t>）平台无关性</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4</a:t>
            </a:r>
            <a:r>
              <a:rPr lang="zh-CN" altLang="en-US" sz="2400" dirty="0" smtClean="0">
                <a:latin typeface="楷体" panose="02010609060101010101" pitchFamily="49" charset="-122"/>
                <a:ea typeface="楷体" panose="02010609060101010101" pitchFamily="49" charset="-122"/>
              </a:rPr>
              <a:t>）多线程</a:t>
            </a:r>
            <a:endParaRPr lang="zh-CN" altLang="zh-CN" sz="2400" dirty="0">
              <a:latin typeface="楷体" panose="02010609060101010101" pitchFamily="49" charset="-122"/>
              <a:ea typeface="楷体" panose="02010609060101010101" pitchFamily="49" charset="-122"/>
            </a:endParaRPr>
          </a:p>
          <a:p>
            <a:pPr marL="457200" indent="-457200">
              <a:spcBef>
                <a:spcPts val="18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文件编译和运行流程：</a:t>
            </a:r>
            <a:endParaRPr lang="en-US" altLang="zh-CN" sz="2800" dirty="0" smtClean="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）编写源文件（</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）编译生成字节码</a:t>
            </a:r>
            <a:r>
              <a:rPr lang="zh-CN" altLang="en-US" sz="2400" dirty="0" smtClean="0">
                <a:latin typeface="楷体" panose="02010609060101010101" pitchFamily="49" charset="-122"/>
                <a:ea typeface="楷体" panose="02010609060101010101" pitchFamily="49" charset="-122"/>
              </a:rPr>
              <a:t>文件（</a:t>
            </a:r>
            <a:r>
              <a:rPr lang="en-US" altLang="zh-CN" sz="2400" dirty="0" err="1" smtClean="0">
                <a:latin typeface="楷体" panose="02010609060101010101" pitchFamily="49" charset="-122"/>
                <a:ea typeface="楷体" panose="02010609060101010101" pitchFamily="49" charset="-122"/>
              </a:rPr>
              <a:t>javac</a:t>
            </a:r>
            <a:r>
              <a:rPr lang="zh-CN" altLang="en-US" sz="2400" dirty="0" smtClean="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）使用</a:t>
            </a:r>
            <a:r>
              <a:rPr lang="en-US" altLang="zh-CN" sz="2400" dirty="0">
                <a:latin typeface="楷体" panose="02010609060101010101" pitchFamily="49" charset="-122"/>
                <a:ea typeface="楷体" panose="02010609060101010101" pitchFamily="49" charset="-122"/>
              </a:rPr>
              <a:t>Java</a:t>
            </a:r>
            <a:r>
              <a:rPr lang="zh-CN" altLang="en-US" sz="2400" dirty="0">
                <a:latin typeface="楷体" panose="02010609060101010101" pitchFamily="49" charset="-122"/>
                <a:ea typeface="楷体" panose="02010609060101010101" pitchFamily="49" charset="-122"/>
              </a:rPr>
              <a:t>虚拟机解释执行字节码</a:t>
            </a:r>
            <a:r>
              <a:rPr lang="zh-CN" altLang="en-US" sz="2400" dirty="0" smtClean="0">
                <a:latin typeface="楷体" panose="02010609060101010101" pitchFamily="49" charset="-122"/>
                <a:ea typeface="楷体" panose="02010609060101010101" pitchFamily="49" charset="-122"/>
              </a:rPr>
              <a:t>文件（</a:t>
            </a:r>
            <a:r>
              <a:rPr lang="en-US" altLang="zh-CN" sz="2400" dirty="0" smtClean="0">
                <a:latin typeface="楷体" panose="02010609060101010101" pitchFamily="49" charset="-122"/>
                <a:ea typeface="楷体" panose="02010609060101010101" pitchFamily="49" charset="-122"/>
              </a:rPr>
              <a:t>java</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0" lvl="1" indent="-457200">
              <a:spcBef>
                <a:spcPts val="1800"/>
              </a:spcBef>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JDK</a:t>
            </a:r>
            <a:r>
              <a:rPr lang="zh-CN" altLang="en-US" sz="2800" dirty="0">
                <a:latin typeface="楷体" panose="02010609060101010101" pitchFamily="49" charset="-122"/>
                <a:ea typeface="楷体" panose="02010609060101010101" pitchFamily="49" charset="-122"/>
              </a:rPr>
              <a:t>的三个版本：</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Java SE </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Java EE</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Java ME</a:t>
            </a:r>
          </a:p>
          <a:p>
            <a:pPr marL="0" lvl="1" indent="-457200">
              <a:spcBef>
                <a:spcPts val="1800"/>
              </a:spcBef>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、掌握</a:t>
            </a:r>
            <a:r>
              <a:rPr lang="en-US" altLang="zh-CN" sz="2800" dirty="0" smtClean="0">
                <a:latin typeface="楷体" panose="02010609060101010101" pitchFamily="49" charset="-122"/>
                <a:ea typeface="楷体" panose="02010609060101010101" pitchFamily="49" charset="-122"/>
              </a:rPr>
              <a:t>JDK</a:t>
            </a:r>
            <a:r>
              <a:rPr lang="zh-CN" altLang="en-US" sz="2800" dirty="0" smtClean="0">
                <a:latin typeface="楷体" panose="02010609060101010101" pitchFamily="49" charset="-122"/>
                <a:ea typeface="楷体" panose="02010609060101010101" pitchFamily="49" charset="-122"/>
              </a:rPr>
              <a:t>和</a:t>
            </a:r>
            <a:r>
              <a:rPr lang="en-US" altLang="zh-CN" sz="2800" dirty="0" smtClean="0">
                <a:latin typeface="楷体" panose="02010609060101010101" pitchFamily="49" charset="-122"/>
                <a:ea typeface="楷体" panose="02010609060101010101" pitchFamily="49" charset="-122"/>
              </a:rPr>
              <a:t>eclipse</a:t>
            </a:r>
            <a:r>
              <a:rPr lang="zh-CN" altLang="en-US" sz="2800" dirty="0" smtClean="0">
                <a:latin typeface="楷体" panose="02010609060101010101" pitchFamily="49" charset="-122"/>
                <a:ea typeface="楷体" panose="02010609060101010101" pitchFamily="49" charset="-122"/>
              </a:rPr>
              <a:t>的</a:t>
            </a:r>
            <a:r>
              <a:rPr lang="zh-CN" altLang="en-US" sz="2800" dirty="0">
                <a:latin typeface="楷体" panose="02010609060101010101" pitchFamily="49" charset="-122"/>
                <a:ea typeface="楷体" panose="02010609060101010101" pitchFamily="49" charset="-122"/>
              </a:rPr>
              <a:t>开发</a:t>
            </a:r>
            <a:r>
              <a:rPr lang="zh-CN" altLang="en-US" sz="2800" dirty="0" smtClean="0">
                <a:latin typeface="楷体" panose="02010609060101010101" pitchFamily="49" charset="-122"/>
                <a:ea typeface="楷体" panose="02010609060101010101" pitchFamily="49" charset="-122"/>
              </a:rPr>
              <a:t>环境的下载及安装。</a:t>
            </a:r>
            <a:endParaRPr lang="en-US" altLang="zh-CN" sz="2800" dirty="0">
              <a:latin typeface="楷体" panose="02010609060101010101" pitchFamily="49" charset="-122"/>
              <a:ea typeface="楷体" panose="02010609060101010101" pitchFamily="49" charset="-122"/>
            </a:endParaRPr>
          </a:p>
          <a:p>
            <a:pPr lvl="1">
              <a:spcBef>
                <a:spcPts val="1200"/>
              </a:spcBef>
            </a:pP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469516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扫码加入课堂派课堂</a:t>
            </a:r>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43539" y="1541724"/>
            <a:ext cx="8856921" cy="49049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pic>
        <p:nvPicPr>
          <p:cNvPr id="5" name="Picture 2">
            <a:extLst>
              <a:ext uri="{FF2B5EF4-FFF2-40B4-BE49-F238E27FC236}">
                <a16:creationId xmlns="" xmlns:a16="http://schemas.microsoft.com/office/drawing/2014/main" id="{283B1320-7B38-4950-8841-2156E58434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00184" y="1515617"/>
            <a:ext cx="6166603" cy="3023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1">
            <a:extLst>
              <a:ext uri="{FF2B5EF4-FFF2-40B4-BE49-F238E27FC236}">
                <a16:creationId xmlns="" xmlns:a16="http://schemas.microsoft.com/office/drawing/2014/main" id="{BD702F75-DD11-4B11-BC87-ED2802EED05F}"/>
              </a:ext>
            </a:extLst>
          </p:cNvPr>
          <p:cNvSpPr txBox="1"/>
          <p:nvPr/>
        </p:nvSpPr>
        <p:spPr>
          <a:xfrm>
            <a:off x="332509" y="1537533"/>
            <a:ext cx="4762005"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Java</a:t>
            </a:r>
            <a:r>
              <a:rPr lang="zh-CN" altLang="en-US" sz="2800" b="1" dirty="0">
                <a:latin typeface="楷体" panose="02010609060101010101" pitchFamily="49" charset="-122"/>
                <a:ea typeface="楷体" panose="02010609060101010101" pitchFamily="49" charset="-122"/>
              </a:rPr>
              <a:t>的起源</a:t>
            </a:r>
            <a:endParaRPr lang="zh-CN" altLang="zh-CN" sz="2800" b="1" dirty="0">
              <a:latin typeface="楷体" panose="02010609060101010101" pitchFamily="49" charset="-122"/>
              <a:ea typeface="楷体" panose="02010609060101010101" pitchFamily="49" charset="-122"/>
            </a:endParaRPr>
          </a:p>
        </p:txBody>
      </p:sp>
      <p:sp>
        <p:nvSpPr>
          <p:cNvPr id="3" name="矩形 2">
            <a:extLst>
              <a:ext uri="{FF2B5EF4-FFF2-40B4-BE49-F238E27FC236}">
                <a16:creationId xmlns="" xmlns:a16="http://schemas.microsoft.com/office/drawing/2014/main" id="{0521C39B-ED47-42D2-BAE6-F04D9A8F47FD}"/>
              </a:ext>
            </a:extLst>
          </p:cNvPr>
          <p:cNvSpPr/>
          <p:nvPr/>
        </p:nvSpPr>
        <p:spPr>
          <a:xfrm>
            <a:off x="256309" y="4653638"/>
            <a:ext cx="8659091" cy="1938992"/>
          </a:xfrm>
          <a:prstGeom prst="rect">
            <a:avLst/>
          </a:prstGeom>
        </p:spPr>
        <p:txBody>
          <a:bodyPr wrap="square">
            <a:spAutoFit/>
          </a:bodyPr>
          <a:lstStyle/>
          <a:p>
            <a:pPr indent="457200"/>
            <a:r>
              <a:rPr lang="zh-CN" altLang="zh-CN" sz="2000" dirty="0">
                <a:latin typeface="楷体" panose="02010609060101010101" pitchFamily="49" charset="-122"/>
                <a:ea typeface="楷体" panose="02010609060101010101" pitchFamily="49" charset="-122"/>
              </a:rPr>
              <a:t>本课程特别需要</a:t>
            </a:r>
            <a:r>
              <a:rPr lang="en-US" altLang="zh-CN" sz="2000" dirty="0">
                <a:latin typeface="楷体" panose="02010609060101010101" pitchFamily="49" charset="-122"/>
                <a:ea typeface="楷体" panose="02010609060101010101" pitchFamily="49" charset="-122"/>
              </a:rPr>
              <a:t>C</a:t>
            </a:r>
            <a:r>
              <a:rPr lang="zh-CN" altLang="zh-CN" sz="2000" dirty="0">
                <a:latin typeface="楷体" panose="02010609060101010101" pitchFamily="49" charset="-122"/>
                <a:ea typeface="楷体" panose="02010609060101010101" pitchFamily="49" charset="-122"/>
              </a:rPr>
              <a:t>语言中的一些基础知识，例如，基本的控制语句，循环语句，数组等。</a:t>
            </a:r>
            <a:endParaRPr lang="en-US" altLang="zh-CN" sz="2000" dirty="0">
              <a:latin typeface="楷体" panose="02010609060101010101" pitchFamily="49" charset="-122"/>
              <a:ea typeface="楷体" panose="02010609060101010101" pitchFamily="49" charset="-122"/>
            </a:endParaRPr>
          </a:p>
          <a:p>
            <a:pPr indent="457200"/>
            <a:r>
              <a:rPr lang="en-US" altLang="zh-CN" sz="2000" dirty="0">
                <a:latin typeface="楷体" panose="02010609060101010101" pitchFamily="49" charset="-122"/>
                <a:ea typeface="楷体" panose="02010609060101010101" pitchFamily="49" charset="-122"/>
              </a:rPr>
              <a:t>Web</a:t>
            </a:r>
            <a:r>
              <a:rPr lang="zh-CN" altLang="zh-CN" sz="2000" dirty="0">
                <a:latin typeface="楷体" panose="02010609060101010101" pitchFamily="49" charset="-122"/>
                <a:ea typeface="楷体" panose="02010609060101010101" pitchFamily="49" charset="-122"/>
              </a:rPr>
              <a:t>设计相关的</a:t>
            </a:r>
            <a:r>
              <a:rPr lang="en-US" altLang="zh-CN" sz="2000" dirty="0">
                <a:latin typeface="楷体" panose="02010609060101010101" pitchFamily="49" charset="-122"/>
                <a:ea typeface="楷体" panose="02010609060101010101" pitchFamily="49" charset="-122"/>
              </a:rPr>
              <a:t>Java Server Page</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JSP</a:t>
            </a:r>
            <a:r>
              <a:rPr lang="zh-CN" altLang="zh-CN" sz="2000" dirty="0">
                <a:latin typeface="楷体" panose="02010609060101010101" pitchFamily="49" charset="-122"/>
                <a:ea typeface="楷体" panose="02010609060101010101" pitchFamily="49" charset="-122"/>
              </a:rPr>
              <a:t>）、手机程序设计相关的</a:t>
            </a:r>
            <a:r>
              <a:rPr lang="en-US" altLang="zh-CN" sz="2000" dirty="0">
                <a:latin typeface="楷体" panose="02010609060101010101" pitchFamily="49" charset="-122"/>
                <a:ea typeface="楷体" panose="02010609060101010101" pitchFamily="49" charset="-122"/>
              </a:rPr>
              <a:t>Android</a:t>
            </a:r>
            <a:r>
              <a:rPr lang="zh-CN" altLang="zh-CN" sz="2000" dirty="0">
                <a:latin typeface="楷体" panose="02010609060101010101" pitchFamily="49" charset="-122"/>
                <a:ea typeface="楷体" panose="02010609060101010101" pitchFamily="49" charset="-122"/>
              </a:rPr>
              <a:t>和</a:t>
            </a:r>
            <a:r>
              <a:rPr lang="en-US" altLang="zh-CN" sz="2000" dirty="0">
                <a:latin typeface="楷体" panose="02010609060101010101" pitchFamily="49" charset="-122"/>
                <a:ea typeface="楷体" panose="02010609060101010101" pitchFamily="49" charset="-122"/>
              </a:rPr>
              <a:t>Java Micro Edition</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Java ME</a:t>
            </a:r>
            <a:r>
              <a:rPr lang="zh-CN" altLang="zh-CN" sz="2000" dirty="0">
                <a:latin typeface="楷体" panose="02010609060101010101" pitchFamily="49" charset="-122"/>
                <a:ea typeface="楷体" panose="02010609060101010101" pitchFamily="49" charset="-122"/>
              </a:rPr>
              <a:t>），数据交换技术相关的</a:t>
            </a:r>
            <a:r>
              <a:rPr lang="en-US" altLang="zh-CN" sz="2000" dirty="0" err="1">
                <a:latin typeface="楷体" panose="02010609060101010101" pitchFamily="49" charset="-122"/>
                <a:ea typeface="楷体" panose="02010609060101010101" pitchFamily="49" charset="-122"/>
              </a:rPr>
              <a:t>eXtensible</a:t>
            </a:r>
            <a:r>
              <a:rPr lang="en-US" altLang="zh-CN" sz="2000" dirty="0">
                <a:latin typeface="楷体" panose="02010609060101010101" pitchFamily="49" charset="-122"/>
                <a:ea typeface="楷体" panose="02010609060101010101" pitchFamily="49" charset="-122"/>
              </a:rPr>
              <a:t> Markup Language</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XML</a:t>
            </a:r>
            <a:r>
              <a:rPr lang="zh-CN" altLang="zh-CN" sz="2000" dirty="0">
                <a:latin typeface="楷体" panose="02010609060101010101" pitchFamily="49" charset="-122"/>
                <a:ea typeface="楷体" panose="02010609060101010101" pitchFamily="49" charset="-122"/>
              </a:rPr>
              <a:t>）以及网络中间件设计相关的</a:t>
            </a:r>
            <a:r>
              <a:rPr lang="en-US" altLang="zh-CN" sz="2000" dirty="0">
                <a:latin typeface="楷体" panose="02010609060101010101" pitchFamily="49" charset="-122"/>
                <a:ea typeface="楷体" panose="02010609060101010101" pitchFamily="49" charset="-122"/>
              </a:rPr>
              <a:t>Java Enterprise Edition</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Java EE</a:t>
            </a:r>
            <a:r>
              <a:rPr lang="zh-CN"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7" name="矩形 6">
            <a:extLst>
              <a:ext uri="{FF2B5EF4-FFF2-40B4-BE49-F238E27FC236}">
                <a16:creationId xmlns="" xmlns:a16="http://schemas.microsoft.com/office/drawing/2014/main" id="{6210DB14-F5F4-4BEE-8ABE-B9C7606D42B3}"/>
              </a:ext>
            </a:extLst>
          </p:cNvPr>
          <p:cNvSpPr/>
          <p:nvPr/>
        </p:nvSpPr>
        <p:spPr>
          <a:xfrm>
            <a:off x="447834" y="2717011"/>
            <a:ext cx="1837025"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altLang="zh-CN" b="1" dirty="0"/>
              <a:t>Java</a:t>
            </a:r>
            <a:r>
              <a:rPr lang="zh-CN" altLang="en-US" b="1" dirty="0"/>
              <a:t>的先导知识与后继技术</a:t>
            </a:r>
          </a:p>
        </p:txBody>
      </p:sp>
    </p:spTree>
    <p:extLst>
      <p:ext uri="{BB962C8B-B14F-4D97-AF65-F5344CB8AC3E}">
        <p14:creationId xmlns:p14="http://schemas.microsoft.com/office/powerpoint/2010/main" xmlns="" val="122492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2" name="TextBox 1"/>
          <p:cNvSpPr txBox="1"/>
          <p:nvPr/>
        </p:nvSpPr>
        <p:spPr>
          <a:xfrm>
            <a:off x="332509" y="1410533"/>
            <a:ext cx="4762005"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Java</a:t>
            </a:r>
            <a:r>
              <a:rPr lang="zh-CN" altLang="en-US" sz="2800" b="1" dirty="0">
                <a:latin typeface="楷体" panose="02010609060101010101" pitchFamily="49" charset="-122"/>
                <a:ea typeface="楷体" panose="02010609060101010101" pitchFamily="49" charset="-122"/>
              </a:rPr>
              <a:t>的起源</a:t>
            </a:r>
            <a:endParaRPr lang="zh-CN" altLang="zh-CN" sz="2800" b="1" dirty="0">
              <a:latin typeface="楷体" panose="02010609060101010101" pitchFamily="49" charset="-122"/>
              <a:ea typeface="楷体" panose="02010609060101010101" pitchFamily="49" charset="-122"/>
            </a:endParaRPr>
          </a:p>
        </p:txBody>
      </p:sp>
      <p:sp>
        <p:nvSpPr>
          <p:cNvPr id="6" name="内容占位符 2">
            <a:extLst>
              <a:ext uri="{FF2B5EF4-FFF2-40B4-BE49-F238E27FC236}">
                <a16:creationId xmlns="" xmlns:a16="http://schemas.microsoft.com/office/drawing/2014/main" id="{CC2E7D3A-48B1-4D1D-A361-C998F4E9E271}"/>
              </a:ext>
            </a:extLst>
          </p:cNvPr>
          <p:cNvSpPr>
            <a:spLocks noGrp="1"/>
          </p:cNvSpPr>
          <p:nvPr>
            <p:ph idx="1"/>
          </p:nvPr>
        </p:nvSpPr>
        <p:spPr>
          <a:xfrm>
            <a:off x="370441" y="2308192"/>
            <a:ext cx="8403118" cy="3454792"/>
          </a:xfrm>
        </p:spPr>
        <p:txBody>
          <a:bodyPr wrap="square">
            <a:spAutoFit/>
          </a:bodyPr>
          <a:lstStyle/>
          <a:p>
            <a:pPr>
              <a:lnSpc>
                <a:spcPct val="100000"/>
              </a:lnSpc>
              <a:spcBef>
                <a:spcPct val="0"/>
              </a:spcBef>
              <a:spcAft>
                <a:spcPts val="300"/>
              </a:spcAft>
              <a:buChar char="Ø"/>
            </a:pPr>
            <a:r>
              <a:rPr lang="en-US" altLang="zh-CN" sz="2400" kern="1200" dirty="0">
                <a:solidFill>
                  <a:schemeClr val="tx1"/>
                </a:solidFill>
                <a:latin typeface="楷体" panose="02010609060101010101" pitchFamily="49" charset="-122"/>
                <a:ea typeface="楷体" panose="02010609060101010101" pitchFamily="49" charset="-122"/>
              </a:rPr>
              <a:t>1991</a:t>
            </a:r>
            <a:r>
              <a:rPr lang="zh-CN" altLang="en-US" sz="2400" kern="1200" dirty="0">
                <a:solidFill>
                  <a:schemeClr val="tx1"/>
                </a:solidFill>
                <a:latin typeface="楷体" panose="02010609060101010101" pitchFamily="49" charset="-122"/>
                <a:ea typeface="楷体" panose="02010609060101010101" pitchFamily="49" charset="-122"/>
              </a:rPr>
              <a:t>年</a:t>
            </a:r>
            <a:r>
              <a:rPr lang="en-US" altLang="zh-CN" sz="2400" kern="1200" dirty="0">
                <a:solidFill>
                  <a:schemeClr val="tx1"/>
                </a:solidFill>
                <a:latin typeface="楷体" panose="02010609060101010101" pitchFamily="49" charset="-122"/>
                <a:ea typeface="楷体" panose="02010609060101010101" pitchFamily="49" charset="-122"/>
              </a:rPr>
              <a:t>4</a:t>
            </a:r>
            <a:r>
              <a:rPr lang="zh-CN" altLang="en-US" sz="2400" kern="1200" dirty="0">
                <a:solidFill>
                  <a:schemeClr val="tx1"/>
                </a:solidFill>
                <a:latin typeface="楷体" panose="02010609060101010101" pitchFamily="49" charset="-122"/>
                <a:ea typeface="楷体" panose="02010609060101010101" pitchFamily="49" charset="-122"/>
              </a:rPr>
              <a:t>月，由</a:t>
            </a:r>
            <a:r>
              <a:rPr lang="en-US" altLang="zh-CN" sz="2400" kern="1200" dirty="0">
                <a:solidFill>
                  <a:schemeClr val="tx1"/>
                </a:solidFill>
                <a:latin typeface="楷体" panose="02010609060101010101" pitchFamily="49" charset="-122"/>
                <a:ea typeface="楷体" panose="02010609060101010101" pitchFamily="49" charset="-122"/>
              </a:rPr>
              <a:t>James Gosling</a:t>
            </a:r>
            <a:r>
              <a:rPr lang="zh-CN" altLang="en-US" sz="2400" kern="1200" dirty="0">
                <a:solidFill>
                  <a:schemeClr val="tx1"/>
                </a:solidFill>
                <a:latin typeface="楷体" panose="02010609060101010101" pitchFamily="49" charset="-122"/>
                <a:ea typeface="楷体" panose="02010609060101010101" pitchFamily="49" charset="-122"/>
              </a:rPr>
              <a:t>博士领导的绿色计划（</a:t>
            </a:r>
            <a:r>
              <a:rPr lang="en-US" altLang="zh-CN" sz="2400" kern="1200" dirty="0">
                <a:solidFill>
                  <a:schemeClr val="tx1"/>
                </a:solidFill>
                <a:latin typeface="楷体" panose="02010609060101010101" pitchFamily="49" charset="-122"/>
                <a:ea typeface="楷体" panose="02010609060101010101" pitchFamily="49" charset="-122"/>
              </a:rPr>
              <a:t>Green Project</a:t>
            </a:r>
            <a:r>
              <a:rPr lang="zh-CN" altLang="en-US" sz="2400" kern="1200" dirty="0">
                <a:solidFill>
                  <a:schemeClr val="tx1"/>
                </a:solidFill>
                <a:latin typeface="楷体" panose="02010609060101010101" pitchFamily="49" charset="-122"/>
                <a:ea typeface="楷体" panose="02010609060101010101" pitchFamily="49" charset="-122"/>
              </a:rPr>
              <a:t>）开始启动，此计划的目的是开发一种能够在各种消费性电子产品（如机顶盒、冰箱、收音机等）上运行的程序架构。这个计划的产品就是</a:t>
            </a:r>
            <a:r>
              <a:rPr lang="en-US" altLang="zh-CN" sz="2400" kern="1200" dirty="0">
                <a:solidFill>
                  <a:schemeClr val="tx1"/>
                </a:solidFill>
                <a:latin typeface="楷体" panose="02010609060101010101" pitchFamily="49" charset="-122"/>
                <a:ea typeface="楷体" panose="02010609060101010101" pitchFamily="49" charset="-122"/>
              </a:rPr>
              <a:t>Java</a:t>
            </a:r>
            <a:r>
              <a:rPr lang="zh-CN" altLang="en-US" sz="2400" kern="1200" dirty="0">
                <a:solidFill>
                  <a:schemeClr val="tx1"/>
                </a:solidFill>
                <a:latin typeface="楷体" panose="02010609060101010101" pitchFamily="49" charset="-122"/>
                <a:ea typeface="楷体" panose="02010609060101010101" pitchFamily="49" charset="-122"/>
              </a:rPr>
              <a:t>语言的前身：</a:t>
            </a:r>
            <a:r>
              <a:rPr lang="en-US" altLang="zh-CN" sz="2400" kern="1200" dirty="0">
                <a:solidFill>
                  <a:schemeClr val="tx1"/>
                </a:solidFill>
                <a:latin typeface="楷体" panose="02010609060101010101" pitchFamily="49" charset="-122"/>
                <a:ea typeface="楷体" panose="02010609060101010101" pitchFamily="49" charset="-122"/>
              </a:rPr>
              <a:t>Oak</a:t>
            </a:r>
            <a:r>
              <a:rPr lang="zh-CN" altLang="en-US" sz="2400" kern="1200" dirty="0">
                <a:solidFill>
                  <a:schemeClr val="tx1"/>
                </a:solidFill>
                <a:latin typeface="楷体" panose="02010609060101010101" pitchFamily="49" charset="-122"/>
                <a:ea typeface="楷体" panose="02010609060101010101" pitchFamily="49" charset="-122"/>
              </a:rPr>
              <a:t>。</a:t>
            </a:r>
            <a:endParaRPr lang="en-US" altLang="zh-CN" sz="2400" kern="1200" dirty="0">
              <a:solidFill>
                <a:schemeClr val="tx1"/>
              </a:solidFill>
              <a:latin typeface="楷体" panose="02010609060101010101" pitchFamily="49" charset="-122"/>
              <a:ea typeface="楷体" panose="02010609060101010101" pitchFamily="49" charset="-122"/>
            </a:endParaRPr>
          </a:p>
          <a:p>
            <a:pPr>
              <a:lnSpc>
                <a:spcPct val="100000"/>
              </a:lnSpc>
              <a:spcBef>
                <a:spcPct val="0"/>
              </a:spcBef>
              <a:spcAft>
                <a:spcPts val="300"/>
              </a:spcAft>
              <a:buFont typeface="Wingdings" pitchFamily="2" charset="2"/>
              <a:buChar char="Ø"/>
            </a:pPr>
            <a:r>
              <a:rPr lang="en-US" altLang="zh-CN" sz="2400" kern="1200" dirty="0">
                <a:solidFill>
                  <a:schemeClr val="tx1"/>
                </a:solidFill>
                <a:latin typeface="楷体" panose="02010609060101010101" pitchFamily="49" charset="-122"/>
                <a:ea typeface="楷体" panose="02010609060101010101" pitchFamily="49" charset="-122"/>
              </a:rPr>
              <a:t>1995</a:t>
            </a:r>
            <a:r>
              <a:rPr lang="zh-CN" altLang="en-US" sz="2400" kern="1200" dirty="0">
                <a:solidFill>
                  <a:schemeClr val="tx1"/>
                </a:solidFill>
                <a:latin typeface="楷体" panose="02010609060101010101" pitchFamily="49" charset="-122"/>
                <a:ea typeface="楷体" panose="02010609060101010101" pitchFamily="49" charset="-122"/>
              </a:rPr>
              <a:t>年互联网潮流的兴起，</a:t>
            </a:r>
            <a:r>
              <a:rPr lang="en-US" altLang="zh-CN" sz="2400" kern="1200" dirty="0">
                <a:solidFill>
                  <a:schemeClr val="tx1"/>
                </a:solidFill>
                <a:latin typeface="楷体" panose="02010609060101010101" pitchFamily="49" charset="-122"/>
                <a:ea typeface="楷体" panose="02010609060101010101" pitchFamily="49" charset="-122"/>
              </a:rPr>
              <a:t>Oak</a:t>
            </a:r>
            <a:r>
              <a:rPr lang="zh-CN" altLang="en-US" sz="2400" kern="1200" dirty="0">
                <a:solidFill>
                  <a:schemeClr val="tx1"/>
                </a:solidFill>
                <a:latin typeface="楷体" panose="02010609060101010101" pitchFamily="49" charset="-122"/>
                <a:ea typeface="楷体" panose="02010609060101010101" pitchFamily="49" charset="-122"/>
              </a:rPr>
              <a:t>迅速找到了最适合自己发展的市场定位并蜕变成为</a:t>
            </a:r>
            <a:r>
              <a:rPr lang="en-US" altLang="zh-CN" sz="2400" kern="1200" dirty="0">
                <a:solidFill>
                  <a:schemeClr val="tx1"/>
                </a:solidFill>
                <a:latin typeface="楷体" panose="02010609060101010101" pitchFamily="49" charset="-122"/>
                <a:ea typeface="楷体" panose="02010609060101010101" pitchFamily="49" charset="-122"/>
              </a:rPr>
              <a:t>Java</a:t>
            </a:r>
            <a:r>
              <a:rPr lang="zh-CN" altLang="en-US" sz="2400" kern="1200" dirty="0">
                <a:solidFill>
                  <a:schemeClr val="tx1"/>
                </a:solidFill>
                <a:latin typeface="楷体" panose="02010609060101010101" pitchFamily="49" charset="-122"/>
                <a:ea typeface="楷体" panose="02010609060101010101" pitchFamily="49" charset="-122"/>
              </a:rPr>
              <a:t>语言。</a:t>
            </a:r>
            <a:r>
              <a:rPr lang="en-US" altLang="zh-CN" sz="2400" kern="1200" dirty="0">
                <a:solidFill>
                  <a:schemeClr val="tx1"/>
                </a:solidFill>
                <a:latin typeface="楷体" panose="02010609060101010101" pitchFamily="49" charset="-122"/>
                <a:ea typeface="楷体" panose="02010609060101010101" pitchFamily="49" charset="-122"/>
              </a:rPr>
              <a:t>1995</a:t>
            </a:r>
            <a:r>
              <a:rPr lang="zh-CN" altLang="en-US" sz="2400" kern="1200" dirty="0">
                <a:solidFill>
                  <a:schemeClr val="tx1"/>
                </a:solidFill>
                <a:latin typeface="楷体" panose="02010609060101010101" pitchFamily="49" charset="-122"/>
                <a:ea typeface="楷体" panose="02010609060101010101" pitchFamily="49" charset="-122"/>
              </a:rPr>
              <a:t>年</a:t>
            </a:r>
            <a:r>
              <a:rPr lang="en-US" altLang="zh-CN" sz="2400" kern="1200" dirty="0">
                <a:solidFill>
                  <a:schemeClr val="tx1"/>
                </a:solidFill>
                <a:latin typeface="楷体" panose="02010609060101010101" pitchFamily="49" charset="-122"/>
                <a:ea typeface="楷体" panose="02010609060101010101" pitchFamily="49" charset="-122"/>
              </a:rPr>
              <a:t>5</a:t>
            </a:r>
            <a:r>
              <a:rPr lang="zh-CN" altLang="en-US" sz="2400" kern="1200" dirty="0">
                <a:solidFill>
                  <a:schemeClr val="tx1"/>
                </a:solidFill>
                <a:latin typeface="楷体" panose="02010609060101010101" pitchFamily="49" charset="-122"/>
                <a:ea typeface="楷体" panose="02010609060101010101" pitchFamily="49" charset="-122"/>
              </a:rPr>
              <a:t>月</a:t>
            </a:r>
            <a:r>
              <a:rPr lang="en-US" altLang="zh-CN" sz="2400" kern="1200" dirty="0">
                <a:solidFill>
                  <a:schemeClr val="tx1"/>
                </a:solidFill>
                <a:latin typeface="楷体" panose="02010609060101010101" pitchFamily="49" charset="-122"/>
                <a:ea typeface="楷体" panose="02010609060101010101" pitchFamily="49" charset="-122"/>
              </a:rPr>
              <a:t>23</a:t>
            </a:r>
            <a:r>
              <a:rPr lang="zh-CN" altLang="en-US" sz="2400" kern="1200" dirty="0">
                <a:solidFill>
                  <a:schemeClr val="tx1"/>
                </a:solidFill>
                <a:latin typeface="楷体" panose="02010609060101010101" pitchFamily="49" charset="-122"/>
                <a:ea typeface="楷体" panose="02010609060101010101" pitchFamily="49" charset="-122"/>
              </a:rPr>
              <a:t>日，</a:t>
            </a:r>
            <a:r>
              <a:rPr lang="en-US" altLang="zh-CN" sz="2400" kern="1200" dirty="0">
                <a:solidFill>
                  <a:schemeClr val="tx1"/>
                </a:solidFill>
                <a:latin typeface="楷体" panose="02010609060101010101" pitchFamily="49" charset="-122"/>
                <a:ea typeface="楷体" panose="02010609060101010101" pitchFamily="49" charset="-122"/>
              </a:rPr>
              <a:t>Oak</a:t>
            </a:r>
            <a:r>
              <a:rPr lang="zh-CN" altLang="en-US" sz="2400" kern="1200" dirty="0">
                <a:solidFill>
                  <a:schemeClr val="tx1"/>
                </a:solidFill>
                <a:latin typeface="楷体" panose="02010609060101010101" pitchFamily="49" charset="-122"/>
                <a:ea typeface="楷体" panose="02010609060101010101" pitchFamily="49" charset="-122"/>
              </a:rPr>
              <a:t>语言改名为</a:t>
            </a:r>
            <a:r>
              <a:rPr lang="en-US" altLang="zh-CN" sz="2400" kern="1200" dirty="0">
                <a:solidFill>
                  <a:schemeClr val="tx1"/>
                </a:solidFill>
                <a:latin typeface="楷体" panose="02010609060101010101" pitchFamily="49" charset="-122"/>
                <a:ea typeface="楷体" panose="02010609060101010101" pitchFamily="49" charset="-122"/>
              </a:rPr>
              <a:t>Java</a:t>
            </a:r>
            <a:r>
              <a:rPr lang="zh-CN" altLang="en-US" sz="2400" kern="1200" dirty="0">
                <a:solidFill>
                  <a:schemeClr val="tx1"/>
                </a:solidFill>
                <a:latin typeface="楷体" panose="02010609060101010101" pitchFamily="49" charset="-122"/>
                <a:ea typeface="楷体" panose="02010609060101010101" pitchFamily="49" charset="-122"/>
              </a:rPr>
              <a:t>，并且在</a:t>
            </a:r>
            <a:r>
              <a:rPr lang="en-US" altLang="zh-CN" sz="2400" kern="1200" dirty="0">
                <a:solidFill>
                  <a:schemeClr val="tx1"/>
                </a:solidFill>
                <a:latin typeface="楷体" panose="02010609060101010101" pitchFamily="49" charset="-122"/>
                <a:ea typeface="楷体" panose="02010609060101010101" pitchFamily="49" charset="-122"/>
              </a:rPr>
              <a:t>Sun World</a:t>
            </a:r>
            <a:r>
              <a:rPr lang="zh-CN" altLang="en-US" sz="2400" kern="1200" dirty="0">
                <a:solidFill>
                  <a:schemeClr val="tx1"/>
                </a:solidFill>
                <a:latin typeface="楷体" panose="02010609060101010101" pitchFamily="49" charset="-122"/>
                <a:ea typeface="楷体" panose="02010609060101010101" pitchFamily="49" charset="-122"/>
              </a:rPr>
              <a:t>大会上正式发布</a:t>
            </a:r>
            <a:r>
              <a:rPr lang="en-US" altLang="zh-CN" sz="2400" kern="1200" dirty="0">
                <a:solidFill>
                  <a:schemeClr val="tx1"/>
                </a:solidFill>
                <a:latin typeface="楷体" panose="02010609060101010101" pitchFamily="49" charset="-122"/>
                <a:ea typeface="楷体" panose="02010609060101010101" pitchFamily="49" charset="-122"/>
              </a:rPr>
              <a:t>Java 1.0</a:t>
            </a:r>
            <a:r>
              <a:rPr lang="zh-CN" altLang="en-US" sz="2400" kern="1200" dirty="0">
                <a:solidFill>
                  <a:schemeClr val="tx1"/>
                </a:solidFill>
                <a:latin typeface="楷体" panose="02010609060101010101" pitchFamily="49" charset="-122"/>
                <a:ea typeface="楷体" panose="02010609060101010101" pitchFamily="49" charset="-122"/>
              </a:rPr>
              <a:t>版本。</a:t>
            </a:r>
            <a:r>
              <a:rPr lang="en-US" altLang="zh-CN" sz="2400" kern="1200" dirty="0">
                <a:solidFill>
                  <a:schemeClr val="tx1"/>
                </a:solidFill>
                <a:latin typeface="楷体" panose="02010609060101010101" pitchFamily="49" charset="-122"/>
                <a:ea typeface="楷体" panose="02010609060101010101" pitchFamily="49" charset="-122"/>
              </a:rPr>
              <a:t>Java</a:t>
            </a:r>
            <a:r>
              <a:rPr lang="zh-CN" altLang="en-US" sz="2400" kern="1200" dirty="0">
                <a:solidFill>
                  <a:schemeClr val="tx1"/>
                </a:solidFill>
                <a:latin typeface="楷体" panose="02010609060101010101" pitchFamily="49" charset="-122"/>
                <a:ea typeface="楷体" panose="02010609060101010101" pitchFamily="49" charset="-122"/>
              </a:rPr>
              <a:t>语言第一次提出了“</a:t>
            </a:r>
            <a:r>
              <a:rPr lang="en-US" altLang="zh-CN" sz="2400" kern="1200" dirty="0">
                <a:solidFill>
                  <a:schemeClr val="tx1"/>
                </a:solidFill>
                <a:latin typeface="楷体" panose="02010609060101010101" pitchFamily="49" charset="-122"/>
                <a:ea typeface="楷体" panose="02010609060101010101" pitchFamily="49" charset="-122"/>
              </a:rPr>
              <a:t>Write Once</a:t>
            </a:r>
            <a:r>
              <a:rPr lang="zh-CN" altLang="en-US" sz="2400" kern="1200" dirty="0">
                <a:solidFill>
                  <a:schemeClr val="tx1"/>
                </a:solidFill>
                <a:latin typeface="楷体" panose="02010609060101010101" pitchFamily="49" charset="-122"/>
                <a:ea typeface="楷体" panose="02010609060101010101" pitchFamily="49" charset="-122"/>
              </a:rPr>
              <a:t>，</a:t>
            </a:r>
            <a:r>
              <a:rPr lang="en-US" altLang="zh-CN" sz="2400" kern="1200" dirty="0">
                <a:solidFill>
                  <a:schemeClr val="tx1"/>
                </a:solidFill>
                <a:latin typeface="楷体" panose="02010609060101010101" pitchFamily="49" charset="-122"/>
                <a:ea typeface="楷体" panose="02010609060101010101" pitchFamily="49" charset="-122"/>
              </a:rPr>
              <a:t>Run Anywhere”</a:t>
            </a:r>
            <a:r>
              <a:rPr lang="zh-CN" altLang="en-US" sz="2400" kern="1200" dirty="0">
                <a:solidFill>
                  <a:schemeClr val="tx1"/>
                </a:solidFill>
                <a:latin typeface="楷体" panose="02010609060101010101" pitchFamily="49" charset="-122"/>
                <a:ea typeface="楷体" panose="02010609060101010101" pitchFamily="49" charset="-122"/>
              </a:rPr>
              <a:t>的口号。</a:t>
            </a:r>
            <a:endParaRPr lang="en-US" altLang="zh-CN" sz="2400" kern="1200" dirty="0">
              <a:solidFill>
                <a:schemeClr val="tx1"/>
              </a:solidFill>
              <a:latin typeface="楷体" panose="02010609060101010101" pitchFamily="49" charset="-122"/>
              <a:ea typeface="楷体" panose="02010609060101010101" pitchFamily="49" charset="-122"/>
            </a:endParaRPr>
          </a:p>
        </p:txBody>
      </p:sp>
      <p:sp>
        <p:nvSpPr>
          <p:cNvPr id="7" name="TextBox 5">
            <a:extLst>
              <a:ext uri="{FF2B5EF4-FFF2-40B4-BE49-F238E27FC236}">
                <a16:creationId xmlns="" xmlns:a16="http://schemas.microsoft.com/office/drawing/2014/main" id="{3811363F-AB50-4E06-97A0-FC23355EEF79}"/>
              </a:ext>
            </a:extLst>
          </p:cNvPr>
          <p:cNvSpPr txBox="1"/>
          <p:nvPr/>
        </p:nvSpPr>
        <p:spPr>
          <a:xfrm>
            <a:off x="3775046" y="1536197"/>
            <a:ext cx="5125673" cy="584775"/>
          </a:xfrm>
          <a:prstGeom prst="rect">
            <a:avLst/>
          </a:prstGeom>
          <a:noFill/>
        </p:spPr>
        <p:txBody>
          <a:bodyPr wrap="square" lIns="91440" tIns="45720" rIns="91440" bIns="45720">
            <a:spAutoFit/>
          </a:bodyPr>
          <a:lstStyle>
            <a:defPPr>
              <a:defRPr lang="en-US"/>
            </a:defPPr>
            <a:lvl1pPr algn="ctr">
              <a:defRPr sz="4000" b="1" cap="none" spc="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defRPr>
            </a:lvl1pPr>
          </a:lstStyle>
          <a:p>
            <a:r>
              <a:rPr lang="en-US" altLang="zh-CN" sz="3200" dirty="0">
                <a:latin typeface="楷体" panose="02010609060101010101" pitchFamily="49" charset="-122"/>
                <a:ea typeface="楷体" panose="02010609060101010101" pitchFamily="49" charset="-122"/>
              </a:rPr>
              <a:t>Java</a:t>
            </a:r>
            <a:r>
              <a:rPr lang="zh-CN" altLang="en-US" sz="3200" dirty="0">
                <a:latin typeface="楷体" panose="02010609060101010101" pitchFamily="49" charset="-122"/>
                <a:ea typeface="楷体" panose="02010609060101010101" pitchFamily="49" charset="-122"/>
              </a:rPr>
              <a:t>之父</a:t>
            </a:r>
            <a:r>
              <a:rPr lang="en-US" altLang="zh-CN" sz="3200" dirty="0">
                <a:latin typeface="楷体" panose="02010609060101010101" pitchFamily="49" charset="-122"/>
                <a:ea typeface="楷体" panose="02010609060101010101" pitchFamily="49" charset="-122"/>
              </a:rPr>
              <a:t>–James Gosling</a:t>
            </a:r>
            <a:endParaRPr lang="zh-CN" altLang="zh-CN" sz="3200" dirty="0">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7118379" y="0"/>
            <a:ext cx="2025621" cy="1521811"/>
          </a:xfrm>
          <a:prstGeom prst="rect">
            <a:avLst/>
          </a:prstGeom>
          <a:noFill/>
          <a:ln w="9525">
            <a:noFill/>
            <a:miter lim="800000"/>
            <a:headEnd/>
            <a:tailEnd/>
          </a:ln>
        </p:spPr>
      </p:pic>
    </p:spTree>
    <p:extLst>
      <p:ext uri="{BB962C8B-B14F-4D97-AF65-F5344CB8AC3E}">
        <p14:creationId xmlns:p14="http://schemas.microsoft.com/office/powerpoint/2010/main" xmlns="" val="252201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2" name="TextBox 1"/>
          <p:cNvSpPr txBox="1"/>
          <p:nvPr/>
        </p:nvSpPr>
        <p:spPr>
          <a:xfrm>
            <a:off x="332509" y="1410533"/>
            <a:ext cx="4762005"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Java</a:t>
            </a:r>
            <a:r>
              <a:rPr lang="zh-CN" altLang="en-US" sz="2800" b="1" dirty="0">
                <a:latin typeface="楷体" panose="02010609060101010101" pitchFamily="49" charset="-122"/>
                <a:ea typeface="楷体" panose="02010609060101010101" pitchFamily="49" charset="-122"/>
              </a:rPr>
              <a:t>的起源</a:t>
            </a:r>
            <a:endParaRPr lang="zh-CN" altLang="zh-CN" sz="2800" b="1" dirty="0">
              <a:latin typeface="楷体" panose="02010609060101010101" pitchFamily="49" charset="-122"/>
              <a:ea typeface="楷体" panose="02010609060101010101" pitchFamily="49" charset="-122"/>
            </a:endParaRPr>
          </a:p>
        </p:txBody>
      </p:sp>
      <p:sp>
        <p:nvSpPr>
          <p:cNvPr id="6" name="内容占位符 2">
            <a:extLst>
              <a:ext uri="{FF2B5EF4-FFF2-40B4-BE49-F238E27FC236}">
                <a16:creationId xmlns="" xmlns:a16="http://schemas.microsoft.com/office/drawing/2014/main" id="{CC2E7D3A-48B1-4D1D-A361-C998F4E9E271}"/>
              </a:ext>
            </a:extLst>
          </p:cNvPr>
          <p:cNvSpPr>
            <a:spLocks noGrp="1"/>
          </p:cNvSpPr>
          <p:nvPr>
            <p:ph idx="1"/>
          </p:nvPr>
        </p:nvSpPr>
        <p:spPr>
          <a:xfrm>
            <a:off x="370441" y="2083122"/>
            <a:ext cx="8403118" cy="4501232"/>
          </a:xfrm>
        </p:spPr>
        <p:txBody>
          <a:bodyPr wrap="square">
            <a:spAutoFit/>
          </a:bodyPr>
          <a:lstStyle/>
          <a:p>
            <a:pPr>
              <a:lnSpc>
                <a:spcPct val="100000"/>
              </a:lnSpc>
              <a:spcBef>
                <a:spcPct val="0"/>
              </a:spcBef>
              <a:spcAft>
                <a:spcPts val="300"/>
              </a:spcAft>
              <a:buChar char="Ø"/>
            </a:pPr>
            <a:r>
              <a:rPr lang="en-US" altLang="zh-CN" sz="2400" kern="1200" smtClean="0">
                <a:solidFill>
                  <a:schemeClr val="tx1"/>
                </a:solidFill>
                <a:latin typeface="楷体" panose="02010609060101010101" pitchFamily="49" charset="-122"/>
                <a:ea typeface="楷体" panose="02010609060101010101" pitchFamily="49" charset="-122"/>
              </a:rPr>
              <a:t>1995</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a:t>
            </a:r>
            <a:r>
              <a:rPr lang="zh-CN" altLang="en-US" sz="2400" kern="1200" smtClean="0">
                <a:solidFill>
                  <a:schemeClr val="tx1"/>
                </a:solidFill>
                <a:latin typeface="楷体" panose="02010609060101010101" pitchFamily="49" charset="-122"/>
                <a:ea typeface="楷体" panose="02010609060101010101" pitchFamily="49" charset="-122"/>
              </a:rPr>
              <a:t>语言 </a:t>
            </a:r>
            <a:r>
              <a:rPr lang="en-US" altLang="zh-CN" sz="2400" kern="1200" smtClean="0">
                <a:solidFill>
                  <a:schemeClr val="tx1"/>
                </a:solidFill>
                <a:latin typeface="楷体" panose="02010609060101010101" pitchFamily="49" charset="-122"/>
                <a:ea typeface="楷体" panose="02010609060101010101" pitchFamily="49" charset="-122"/>
              </a:rPr>
              <a:t>Sun</a:t>
            </a:r>
            <a:r>
              <a:rPr lang="zh-CN" altLang="en-US" sz="2400" kern="1200" smtClean="0">
                <a:solidFill>
                  <a:schemeClr val="tx1"/>
                </a:solidFill>
                <a:latin typeface="楷体" panose="02010609060101010101" pitchFamily="49" charset="-122"/>
                <a:ea typeface="楷体" panose="02010609060101010101" pitchFamily="49" charset="-122"/>
              </a:rPr>
              <a:t>公司</a:t>
            </a:r>
          </a:p>
          <a:p>
            <a:pPr>
              <a:lnSpc>
                <a:spcPct val="100000"/>
              </a:lnSpc>
              <a:spcBef>
                <a:spcPct val="0"/>
              </a:spcBef>
              <a:spcAft>
                <a:spcPts val="300"/>
              </a:spcAft>
              <a:buChar char="Ø"/>
            </a:pPr>
            <a:r>
              <a:rPr lang="en-US" altLang="zh-CN" sz="2400" kern="1200" smtClean="0">
                <a:solidFill>
                  <a:schemeClr val="tx1"/>
                </a:solidFill>
                <a:latin typeface="楷体" panose="02010609060101010101" pitchFamily="49" charset="-122"/>
                <a:ea typeface="楷体" panose="02010609060101010101" pitchFamily="49" charset="-122"/>
              </a:rPr>
              <a:t>1996</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Java(1.0),1997</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Java(1.1)</a:t>
            </a:r>
          </a:p>
          <a:p>
            <a:pPr>
              <a:lnSpc>
                <a:spcPct val="100000"/>
              </a:lnSpc>
              <a:spcBef>
                <a:spcPct val="0"/>
              </a:spcBef>
              <a:spcAft>
                <a:spcPts val="300"/>
              </a:spcAft>
              <a:buChar char="Ø"/>
            </a:pPr>
            <a:r>
              <a:rPr lang="en-US" altLang="zh-CN" sz="2400" kern="1200" smtClean="0">
                <a:solidFill>
                  <a:schemeClr val="tx1"/>
                </a:solidFill>
                <a:latin typeface="楷体" panose="02010609060101010101" pitchFamily="49" charset="-122"/>
                <a:ea typeface="楷体" panose="02010609060101010101" pitchFamily="49" charset="-122"/>
              </a:rPr>
              <a:t>1998</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Java(1.2):Java</a:t>
            </a:r>
            <a:r>
              <a:rPr lang="zh-CN" altLang="en-US" sz="2400" kern="1200" dirty="0">
                <a:solidFill>
                  <a:schemeClr val="tx1"/>
                </a:solidFill>
                <a:latin typeface="楷体" panose="02010609060101010101" pitchFamily="49" charset="-122"/>
                <a:ea typeface="楷体" panose="02010609060101010101" pitchFamily="49" charset="-122"/>
              </a:rPr>
              <a:t>技术体系拆分为</a:t>
            </a:r>
            <a:r>
              <a:rPr lang="en-US" altLang="zh-CN" sz="2400" kern="1200" dirty="0">
                <a:solidFill>
                  <a:schemeClr val="tx1"/>
                </a:solidFill>
                <a:latin typeface="楷体" panose="02010609060101010101" pitchFamily="49" charset="-122"/>
                <a:ea typeface="楷体" panose="02010609060101010101" pitchFamily="49" charset="-122"/>
              </a:rPr>
              <a:t>3</a:t>
            </a:r>
            <a:r>
              <a:rPr lang="zh-CN" altLang="en-US" sz="2400" kern="1200" dirty="0">
                <a:solidFill>
                  <a:schemeClr val="tx1"/>
                </a:solidFill>
                <a:latin typeface="楷体" panose="02010609060101010101" pitchFamily="49" charset="-122"/>
                <a:ea typeface="楷体" panose="02010609060101010101" pitchFamily="49" charset="-122"/>
              </a:rPr>
              <a:t>个方向，分别是</a:t>
            </a:r>
            <a:r>
              <a:rPr lang="en-US" altLang="zh-CN" sz="2400" kern="1200" dirty="0">
                <a:solidFill>
                  <a:schemeClr val="tx1"/>
                </a:solidFill>
                <a:latin typeface="楷体" panose="02010609060101010101" pitchFamily="49" charset="-122"/>
                <a:ea typeface="楷体" panose="02010609060101010101" pitchFamily="49" charset="-122"/>
              </a:rPr>
              <a:t>J2SE</a:t>
            </a:r>
            <a:r>
              <a:rPr lang="zh-CN" altLang="en-US" sz="2400" kern="1200" dirty="0">
                <a:solidFill>
                  <a:schemeClr val="tx1"/>
                </a:solidFill>
                <a:latin typeface="楷体" panose="02010609060101010101" pitchFamily="49" charset="-122"/>
                <a:ea typeface="楷体" panose="02010609060101010101" pitchFamily="49" charset="-122"/>
              </a:rPr>
              <a:t>、</a:t>
            </a:r>
            <a:r>
              <a:rPr lang="en-US" altLang="zh-CN" sz="2400" kern="1200" dirty="0">
                <a:solidFill>
                  <a:schemeClr val="tx1"/>
                </a:solidFill>
                <a:latin typeface="楷体" panose="02010609060101010101" pitchFamily="49" charset="-122"/>
                <a:ea typeface="楷体" panose="02010609060101010101" pitchFamily="49" charset="-122"/>
              </a:rPr>
              <a:t>J2EE</a:t>
            </a:r>
            <a:r>
              <a:rPr lang="zh-CN" altLang="en-US" sz="2400" kern="1200" dirty="0">
                <a:solidFill>
                  <a:schemeClr val="tx1"/>
                </a:solidFill>
                <a:latin typeface="楷体" panose="02010609060101010101" pitchFamily="49" charset="-122"/>
                <a:ea typeface="楷体" panose="02010609060101010101" pitchFamily="49" charset="-122"/>
              </a:rPr>
              <a:t>和</a:t>
            </a:r>
            <a:r>
              <a:rPr lang="en-US" altLang="zh-CN" sz="2400" kern="1200">
                <a:solidFill>
                  <a:schemeClr val="tx1"/>
                </a:solidFill>
                <a:latin typeface="楷体" panose="02010609060101010101" pitchFamily="49" charset="-122"/>
                <a:ea typeface="楷体" panose="02010609060101010101" pitchFamily="49" charset="-122"/>
              </a:rPr>
              <a:t>J2ME</a:t>
            </a:r>
            <a:r>
              <a:rPr lang="zh-CN" altLang="en-US" sz="2400" kern="1200" smtClean="0">
                <a:solidFill>
                  <a:schemeClr val="tx1"/>
                </a:solidFill>
                <a:latin typeface="楷体" panose="02010609060101010101" pitchFamily="49" charset="-122"/>
                <a:ea typeface="楷体" panose="02010609060101010101" pitchFamily="49" charset="-122"/>
              </a:rPr>
              <a:t>。</a:t>
            </a:r>
            <a:endParaRPr lang="en-US" altLang="zh-CN" sz="2400" kern="1200" smtClean="0">
              <a:solidFill>
                <a:schemeClr val="tx1"/>
              </a:solidFill>
              <a:latin typeface="楷体" panose="02010609060101010101" pitchFamily="49" charset="-122"/>
              <a:ea typeface="楷体" panose="02010609060101010101" pitchFamily="49" charset="-122"/>
            </a:endParaRPr>
          </a:p>
          <a:p>
            <a:pPr>
              <a:lnSpc>
                <a:spcPct val="100000"/>
              </a:lnSpc>
              <a:spcBef>
                <a:spcPct val="0"/>
              </a:spcBef>
              <a:spcAft>
                <a:spcPts val="300"/>
              </a:spcAft>
              <a:buChar char="Ø"/>
            </a:pPr>
            <a:r>
              <a:rPr lang="en-US" altLang="zh-CN" sz="2400" kern="1200" smtClean="0">
                <a:solidFill>
                  <a:schemeClr val="tx1"/>
                </a:solidFill>
                <a:latin typeface="楷体" panose="02010609060101010101" pitchFamily="49" charset="-122"/>
                <a:ea typeface="楷体" panose="02010609060101010101" pitchFamily="49" charset="-122"/>
              </a:rPr>
              <a:t>2000</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Java(1.3),2002</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Java(1.4)</a:t>
            </a:r>
          </a:p>
          <a:p>
            <a:pPr>
              <a:lnSpc>
                <a:spcPct val="100000"/>
              </a:lnSpc>
              <a:spcBef>
                <a:spcPct val="0"/>
              </a:spcBef>
              <a:spcAft>
                <a:spcPts val="300"/>
              </a:spcAft>
              <a:buChar char="Ø"/>
            </a:pPr>
            <a:r>
              <a:rPr lang="en-US" altLang="zh-CN" sz="2400" b="1" kern="1200" smtClean="0">
                <a:solidFill>
                  <a:srgbClr val="FF0000"/>
                </a:solidFill>
                <a:latin typeface="楷体" panose="02010609060101010101" pitchFamily="49" charset="-122"/>
                <a:ea typeface="楷体" panose="02010609060101010101" pitchFamily="49" charset="-122"/>
              </a:rPr>
              <a:t>2004</a:t>
            </a:r>
            <a:r>
              <a:rPr lang="zh-CN" altLang="en-US" sz="2400" b="1" kern="1200" smtClean="0">
                <a:solidFill>
                  <a:srgbClr val="FF0000"/>
                </a:solidFill>
                <a:latin typeface="楷体" panose="02010609060101010101" pitchFamily="49" charset="-122"/>
                <a:ea typeface="楷体" panose="02010609060101010101" pitchFamily="49" charset="-122"/>
              </a:rPr>
              <a:t>年</a:t>
            </a:r>
            <a:r>
              <a:rPr lang="en-US" altLang="zh-CN" sz="2400" b="1" kern="1200" smtClean="0">
                <a:solidFill>
                  <a:srgbClr val="FF0000"/>
                </a:solidFill>
                <a:latin typeface="楷体" panose="02010609060101010101" pitchFamily="49" charset="-122"/>
                <a:ea typeface="楷体" panose="02010609060101010101" pitchFamily="49" charset="-122"/>
              </a:rPr>
              <a:t>Java(5.0)</a:t>
            </a:r>
          </a:p>
          <a:p>
            <a:pPr>
              <a:lnSpc>
                <a:spcPct val="100000"/>
              </a:lnSpc>
              <a:spcBef>
                <a:spcPct val="0"/>
              </a:spcBef>
              <a:spcAft>
                <a:spcPts val="300"/>
              </a:spcAft>
              <a:buChar char="Ø"/>
            </a:pPr>
            <a:r>
              <a:rPr lang="en-US" altLang="zh-CN" sz="2400" kern="1200" smtClean="0">
                <a:solidFill>
                  <a:schemeClr val="tx1"/>
                </a:solidFill>
                <a:latin typeface="楷体" panose="02010609060101010101" pitchFamily="49" charset="-122"/>
                <a:ea typeface="楷体" panose="02010609060101010101" pitchFamily="49" charset="-122"/>
              </a:rPr>
              <a:t>2006</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Java(6.0)</a:t>
            </a:r>
          </a:p>
          <a:p>
            <a:pPr>
              <a:lnSpc>
                <a:spcPct val="100000"/>
              </a:lnSpc>
              <a:spcBef>
                <a:spcPct val="0"/>
              </a:spcBef>
              <a:spcAft>
                <a:spcPts val="300"/>
              </a:spcAft>
              <a:buChar char="Ø"/>
            </a:pPr>
            <a:r>
              <a:rPr lang="en-US" altLang="zh-CN" sz="2400" kern="1200" smtClean="0">
                <a:solidFill>
                  <a:schemeClr val="tx1"/>
                </a:solidFill>
                <a:latin typeface="楷体" panose="02010609060101010101" pitchFamily="49" charset="-122"/>
                <a:ea typeface="楷体" panose="02010609060101010101" pitchFamily="49" charset="-122"/>
              </a:rPr>
              <a:t>2009</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Oracle</a:t>
            </a:r>
            <a:r>
              <a:rPr lang="zh-CN" altLang="en-US" sz="2400" kern="1200" smtClean="0">
                <a:solidFill>
                  <a:schemeClr val="tx1"/>
                </a:solidFill>
                <a:latin typeface="楷体" panose="02010609060101010101" pitchFamily="49" charset="-122"/>
                <a:ea typeface="楷体" panose="02010609060101010101" pitchFamily="49" charset="-122"/>
              </a:rPr>
              <a:t>甲骨文公司收购</a:t>
            </a:r>
            <a:r>
              <a:rPr lang="en-US" altLang="zh-CN" sz="2400" kern="1200" smtClean="0">
                <a:solidFill>
                  <a:schemeClr val="tx1"/>
                </a:solidFill>
                <a:latin typeface="楷体" panose="02010609060101010101" pitchFamily="49" charset="-122"/>
                <a:ea typeface="楷体" panose="02010609060101010101" pitchFamily="49" charset="-122"/>
              </a:rPr>
              <a:t>Sun</a:t>
            </a:r>
            <a:r>
              <a:rPr lang="zh-CN" altLang="en-US" sz="2400" kern="1200" smtClean="0">
                <a:solidFill>
                  <a:schemeClr val="tx1"/>
                </a:solidFill>
                <a:latin typeface="楷体" panose="02010609060101010101" pitchFamily="49" charset="-122"/>
                <a:ea typeface="楷体" panose="02010609060101010101" pitchFamily="49" charset="-122"/>
              </a:rPr>
              <a:t>公司</a:t>
            </a:r>
            <a:r>
              <a:rPr lang="en-US" altLang="zh-CN" sz="2400" kern="1200" smtClean="0">
                <a:solidFill>
                  <a:schemeClr val="tx1"/>
                </a:solidFill>
                <a:latin typeface="楷体" panose="02010609060101010101" pitchFamily="49" charset="-122"/>
                <a:ea typeface="楷体" panose="02010609060101010101" pitchFamily="49" charset="-122"/>
              </a:rPr>
              <a:t>,2011</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Java(7.0)</a:t>
            </a:r>
            <a:endParaRPr lang="en-US" altLang="zh-CN" sz="2400" kern="1200" dirty="0">
              <a:solidFill>
                <a:schemeClr val="tx1"/>
              </a:solidFill>
              <a:latin typeface="楷体" panose="02010609060101010101" pitchFamily="49" charset="-122"/>
              <a:ea typeface="楷体" panose="02010609060101010101" pitchFamily="49" charset="-122"/>
            </a:endParaRPr>
          </a:p>
          <a:p>
            <a:pPr>
              <a:lnSpc>
                <a:spcPct val="100000"/>
              </a:lnSpc>
              <a:spcBef>
                <a:spcPct val="0"/>
              </a:spcBef>
              <a:spcAft>
                <a:spcPts val="300"/>
              </a:spcAft>
              <a:buFont typeface="Wingdings" pitchFamily="2" charset="2"/>
              <a:buChar char="Ø"/>
            </a:pPr>
            <a:r>
              <a:rPr lang="en-US" altLang="zh-CN" sz="2400" b="1" kern="1200" smtClean="0">
                <a:solidFill>
                  <a:srgbClr val="FF0000"/>
                </a:solidFill>
                <a:latin typeface="楷体" panose="02010609060101010101" pitchFamily="49" charset="-122"/>
                <a:ea typeface="楷体" panose="02010609060101010101" pitchFamily="49" charset="-122"/>
              </a:rPr>
              <a:t>2014</a:t>
            </a:r>
            <a:r>
              <a:rPr lang="zh-CN" altLang="en-US" sz="2400" b="1" kern="1200" smtClean="0">
                <a:solidFill>
                  <a:srgbClr val="FF0000"/>
                </a:solidFill>
                <a:latin typeface="楷体" panose="02010609060101010101" pitchFamily="49" charset="-122"/>
                <a:ea typeface="楷体" panose="02010609060101010101" pitchFamily="49" charset="-122"/>
              </a:rPr>
              <a:t>年</a:t>
            </a:r>
            <a:r>
              <a:rPr lang="en-US" altLang="zh-CN" sz="2400" b="1" kern="1200" smtClean="0">
                <a:solidFill>
                  <a:srgbClr val="FF0000"/>
                </a:solidFill>
                <a:latin typeface="楷体" panose="02010609060101010101" pitchFamily="49" charset="-122"/>
                <a:ea typeface="楷体" panose="02010609060101010101" pitchFamily="49" charset="-122"/>
              </a:rPr>
              <a:t>Java(8.0)</a:t>
            </a:r>
          </a:p>
          <a:p>
            <a:pPr>
              <a:lnSpc>
                <a:spcPct val="100000"/>
              </a:lnSpc>
              <a:spcBef>
                <a:spcPct val="0"/>
              </a:spcBef>
              <a:spcAft>
                <a:spcPts val="300"/>
              </a:spcAft>
              <a:buFont typeface="Wingdings" pitchFamily="2" charset="2"/>
              <a:buChar char="Ø"/>
            </a:pPr>
            <a:r>
              <a:rPr lang="en-US" altLang="zh-CN" sz="2400" kern="1200" smtClean="0">
                <a:solidFill>
                  <a:schemeClr val="tx1"/>
                </a:solidFill>
                <a:latin typeface="楷体" panose="02010609060101010101" pitchFamily="49" charset="-122"/>
                <a:ea typeface="楷体" panose="02010609060101010101" pitchFamily="49" charset="-122"/>
              </a:rPr>
              <a:t>2017</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Java(9.0),2018</a:t>
            </a:r>
            <a:r>
              <a:rPr lang="zh-CN" altLang="en-US" sz="2400" kern="1200" smtClean="0">
                <a:solidFill>
                  <a:schemeClr val="tx1"/>
                </a:solidFill>
                <a:latin typeface="楷体" panose="02010609060101010101" pitchFamily="49" charset="-122"/>
                <a:ea typeface="楷体" panose="02010609060101010101" pitchFamily="49" charset="-122"/>
              </a:rPr>
              <a:t>年</a:t>
            </a:r>
            <a:r>
              <a:rPr lang="en-US" altLang="zh-CN" sz="2400" kern="1200" smtClean="0">
                <a:solidFill>
                  <a:schemeClr val="tx1"/>
                </a:solidFill>
                <a:latin typeface="楷体" panose="02010609060101010101" pitchFamily="49" charset="-122"/>
                <a:ea typeface="楷体" panose="02010609060101010101" pitchFamily="49" charset="-122"/>
              </a:rPr>
              <a:t>3</a:t>
            </a:r>
            <a:r>
              <a:rPr lang="zh-CN" altLang="en-US" sz="2400" kern="1200" smtClean="0">
                <a:solidFill>
                  <a:schemeClr val="tx1"/>
                </a:solidFill>
                <a:latin typeface="楷体" panose="02010609060101010101" pitchFamily="49" charset="-122"/>
                <a:ea typeface="楷体" panose="02010609060101010101" pitchFamily="49" charset="-122"/>
              </a:rPr>
              <a:t>月</a:t>
            </a:r>
            <a:r>
              <a:rPr lang="en-US" altLang="zh-CN" sz="2400" kern="1200" smtClean="0">
                <a:solidFill>
                  <a:schemeClr val="tx1"/>
                </a:solidFill>
                <a:latin typeface="楷体" panose="02010609060101010101" pitchFamily="49" charset="-122"/>
                <a:ea typeface="楷体" panose="02010609060101010101" pitchFamily="49" charset="-122"/>
              </a:rPr>
              <a:t>Java(10.0)</a:t>
            </a:r>
          </a:p>
          <a:p>
            <a:pPr>
              <a:lnSpc>
                <a:spcPct val="100000"/>
              </a:lnSpc>
              <a:spcBef>
                <a:spcPct val="0"/>
              </a:spcBef>
              <a:spcAft>
                <a:spcPts val="300"/>
              </a:spcAft>
              <a:buFont typeface="Wingdings" pitchFamily="2" charset="2"/>
              <a:buChar char="Ø"/>
            </a:pPr>
            <a:r>
              <a:rPr lang="en-US" altLang="zh-CN" sz="2400" b="1" kern="1200" smtClean="0">
                <a:solidFill>
                  <a:srgbClr val="FF0000"/>
                </a:solidFill>
                <a:latin typeface="楷体" panose="02010609060101010101" pitchFamily="49" charset="-122"/>
                <a:ea typeface="楷体" panose="02010609060101010101" pitchFamily="49" charset="-122"/>
              </a:rPr>
              <a:t>2018</a:t>
            </a:r>
            <a:r>
              <a:rPr lang="zh-CN" altLang="en-US" sz="2400" b="1" kern="1200" smtClean="0">
                <a:solidFill>
                  <a:srgbClr val="FF0000"/>
                </a:solidFill>
                <a:latin typeface="楷体" panose="02010609060101010101" pitchFamily="49" charset="-122"/>
                <a:ea typeface="楷体" panose="02010609060101010101" pitchFamily="49" charset="-122"/>
              </a:rPr>
              <a:t>年</a:t>
            </a:r>
            <a:r>
              <a:rPr lang="en-US" altLang="zh-CN" sz="2400" b="1" kern="1200" smtClean="0">
                <a:solidFill>
                  <a:srgbClr val="FF0000"/>
                </a:solidFill>
                <a:latin typeface="楷体" panose="02010609060101010101" pitchFamily="49" charset="-122"/>
                <a:ea typeface="楷体" panose="02010609060101010101" pitchFamily="49" charset="-122"/>
              </a:rPr>
              <a:t>9</a:t>
            </a:r>
            <a:r>
              <a:rPr lang="zh-CN" altLang="en-US" sz="2400" b="1" kern="1200" smtClean="0">
                <a:solidFill>
                  <a:srgbClr val="FF0000"/>
                </a:solidFill>
                <a:latin typeface="楷体" panose="02010609060101010101" pitchFamily="49" charset="-122"/>
                <a:ea typeface="楷体" panose="02010609060101010101" pitchFamily="49" charset="-122"/>
              </a:rPr>
              <a:t>月</a:t>
            </a:r>
            <a:r>
              <a:rPr lang="en-US" altLang="zh-CN" sz="2400" b="1" kern="1200" smtClean="0">
                <a:solidFill>
                  <a:srgbClr val="FF0000"/>
                </a:solidFill>
                <a:latin typeface="楷体" panose="02010609060101010101" pitchFamily="49" charset="-122"/>
                <a:ea typeface="楷体" panose="02010609060101010101" pitchFamily="49" charset="-122"/>
              </a:rPr>
              <a:t>Java(11.0) </a:t>
            </a:r>
            <a:endParaRPr lang="en-US" altLang="zh-CN" sz="2400" b="1" kern="12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187828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2" name="TextBox 1"/>
          <p:cNvSpPr txBox="1"/>
          <p:nvPr/>
        </p:nvSpPr>
        <p:spPr>
          <a:xfrm>
            <a:off x="332509" y="1410533"/>
            <a:ext cx="4762005" cy="523220"/>
          </a:xfrm>
          <a:prstGeom prst="rect">
            <a:avLst/>
          </a:prstGeom>
          <a:noFill/>
        </p:spPr>
        <p:txBody>
          <a:bodyPr wrap="square" rtlCol="0">
            <a:spAutoFit/>
          </a:bodyPr>
          <a:lstStyle/>
          <a:p>
            <a:r>
              <a:rPr lang="en-US" altLang="zh-CN" sz="2800" b="1" dirty="0">
                <a:latin typeface="楷体" panose="02010609060101010101" pitchFamily="49" charset="-122"/>
                <a:ea typeface="楷体" panose="02010609060101010101" pitchFamily="49" charset="-122"/>
              </a:rPr>
              <a:t>1.2</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Java</a:t>
            </a:r>
            <a:r>
              <a:rPr lang="zh-CN" altLang="en-US" sz="2800" b="1" dirty="0">
                <a:latin typeface="楷体" panose="02010609060101010101" pitchFamily="49" charset="-122"/>
                <a:ea typeface="楷体" panose="02010609060101010101" pitchFamily="49" charset="-122"/>
              </a:rPr>
              <a:t>的特点</a:t>
            </a:r>
            <a:endParaRPr lang="zh-CN" altLang="zh-CN" sz="2800" b="1" dirty="0">
              <a:latin typeface="楷体" panose="02010609060101010101" pitchFamily="49" charset="-122"/>
              <a:ea typeface="楷体" panose="02010609060101010101" pitchFamily="49" charset="-122"/>
            </a:endParaRPr>
          </a:p>
        </p:txBody>
      </p:sp>
      <p:sp>
        <p:nvSpPr>
          <p:cNvPr id="3" name="矩形 2">
            <a:extLst>
              <a:ext uri="{FF2B5EF4-FFF2-40B4-BE49-F238E27FC236}">
                <a16:creationId xmlns="" xmlns:a16="http://schemas.microsoft.com/office/drawing/2014/main" id="{327A6EDD-4365-4AF2-8DD6-294585A7B8E6}"/>
              </a:ext>
            </a:extLst>
          </p:cNvPr>
          <p:cNvSpPr/>
          <p:nvPr/>
        </p:nvSpPr>
        <p:spPr>
          <a:xfrm>
            <a:off x="370441" y="2074733"/>
            <a:ext cx="8403117" cy="120032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en-US" altLang="zh-CN" sz="2400" dirty="0">
                <a:solidFill>
                  <a:srgbClr val="333333"/>
                </a:solidFill>
                <a:latin typeface="楷体" panose="02010609060101010101" pitchFamily="49" charset="-122"/>
                <a:ea typeface="楷体" panose="02010609060101010101" pitchFamily="49" charset="-122"/>
              </a:rPr>
              <a:t>Java</a:t>
            </a:r>
            <a:r>
              <a:rPr lang="zh-CN" altLang="en-US" sz="2400" dirty="0">
                <a:solidFill>
                  <a:srgbClr val="333333"/>
                </a:solidFill>
                <a:latin typeface="楷体" panose="02010609060101010101" pitchFamily="49" charset="-122"/>
                <a:ea typeface="楷体" panose="02010609060101010101" pitchFamily="49" charset="-122"/>
              </a:rPr>
              <a:t>语言有很多优势：简单、面向对象、分布式、解释执行、鲁棒、安全、体系结构中立、可移植、高性能、多线程以及动态性。</a:t>
            </a:r>
            <a:endParaRPr lang="zh-CN" altLang="en-US" sz="2400" dirty="0">
              <a:latin typeface="楷体" panose="02010609060101010101" pitchFamily="49" charset="-122"/>
              <a:ea typeface="楷体" panose="02010609060101010101" pitchFamily="49" charset="-122"/>
            </a:endParaRPr>
          </a:p>
        </p:txBody>
      </p:sp>
      <p:sp>
        <p:nvSpPr>
          <p:cNvPr id="8" name="矩形 7">
            <a:extLst>
              <a:ext uri="{FF2B5EF4-FFF2-40B4-BE49-F238E27FC236}">
                <a16:creationId xmlns="" xmlns:a16="http://schemas.microsoft.com/office/drawing/2014/main" id="{AE61E7F7-BB13-4686-8177-D91A15F6EF32}"/>
              </a:ext>
            </a:extLst>
          </p:cNvPr>
          <p:cNvSpPr/>
          <p:nvPr/>
        </p:nvSpPr>
        <p:spPr>
          <a:xfrm>
            <a:off x="539292" y="3457987"/>
            <a:ext cx="297352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）简单</a:t>
            </a:r>
          </a:p>
        </p:txBody>
      </p:sp>
      <p:sp>
        <p:nvSpPr>
          <p:cNvPr id="9" name="矩形 8">
            <a:extLst>
              <a:ext uri="{FF2B5EF4-FFF2-40B4-BE49-F238E27FC236}">
                <a16:creationId xmlns="" xmlns:a16="http://schemas.microsoft.com/office/drawing/2014/main" id="{BF8EA837-6B1B-4E66-80F0-70F65B63AEAE}"/>
              </a:ext>
            </a:extLst>
          </p:cNvPr>
          <p:cNvSpPr/>
          <p:nvPr/>
        </p:nvSpPr>
        <p:spPr>
          <a:xfrm>
            <a:off x="1379220" y="4094188"/>
            <a:ext cx="7303385" cy="2308324"/>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en-US" altLang="zh-CN" sz="2400" dirty="0">
                <a:solidFill>
                  <a:srgbClr val="333333"/>
                </a:solidFill>
                <a:latin typeface="楷体" panose="02010609060101010101" pitchFamily="49" charset="-122"/>
                <a:ea typeface="楷体" panose="02010609060101010101" pitchFamily="49" charset="-122"/>
              </a:rPr>
              <a:t>Java</a:t>
            </a:r>
            <a:r>
              <a:rPr lang="zh-CN" altLang="en-US" sz="2400" dirty="0">
                <a:solidFill>
                  <a:srgbClr val="333333"/>
                </a:solidFill>
                <a:latin typeface="楷体" panose="02010609060101010101" pitchFamily="49" charset="-122"/>
                <a:ea typeface="楷体" panose="02010609060101010101" pitchFamily="49" charset="-122"/>
              </a:rPr>
              <a:t>语言通过最基本的方法就可以完成指定的任务</a:t>
            </a:r>
            <a:endParaRPr lang="en-US" altLang="zh-CN" sz="2400" dirty="0">
              <a:solidFill>
                <a:srgbClr val="333333"/>
              </a:solidFill>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l"/>
            </a:pPr>
            <a:r>
              <a:rPr lang="en-US" altLang="zh-CN" sz="2400" dirty="0">
                <a:solidFill>
                  <a:srgbClr val="333333"/>
                </a:solidFill>
                <a:latin typeface="楷体" panose="02010609060101010101" pitchFamily="49" charset="-122"/>
                <a:ea typeface="楷体" panose="02010609060101010101" pitchFamily="49" charset="-122"/>
              </a:rPr>
              <a:t>Java</a:t>
            </a:r>
            <a:r>
              <a:rPr lang="zh-CN" altLang="en-US" sz="2400" dirty="0">
                <a:solidFill>
                  <a:srgbClr val="333333"/>
                </a:solidFill>
                <a:latin typeface="楷体" panose="02010609060101010101" pitchFamily="49" charset="-122"/>
                <a:ea typeface="楷体" panose="02010609060101010101" pitchFamily="49" charset="-122"/>
              </a:rPr>
              <a:t>丢弃了</a:t>
            </a:r>
            <a:r>
              <a:rPr lang="en-US" altLang="zh-CN" sz="2400" dirty="0">
                <a:solidFill>
                  <a:srgbClr val="333333"/>
                </a:solidFill>
                <a:latin typeface="楷体" panose="02010609060101010101" pitchFamily="49" charset="-122"/>
                <a:ea typeface="楷体" panose="02010609060101010101" pitchFamily="49" charset="-122"/>
              </a:rPr>
              <a:t>C++</a:t>
            </a:r>
            <a:r>
              <a:rPr lang="zh-CN" altLang="en-US" sz="2400" dirty="0">
                <a:solidFill>
                  <a:srgbClr val="333333"/>
                </a:solidFill>
                <a:latin typeface="楷体" panose="02010609060101010101" pitchFamily="49" charset="-122"/>
                <a:ea typeface="楷体" panose="02010609060101010101" pitchFamily="49" charset="-122"/>
              </a:rPr>
              <a:t>中很难理解的运算符重载、多重继承等模糊的概念</a:t>
            </a:r>
            <a:endParaRPr lang="en-US" altLang="zh-CN" sz="2400" dirty="0">
              <a:solidFill>
                <a:srgbClr val="333333"/>
              </a:solidFill>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l"/>
            </a:pPr>
            <a:r>
              <a:rPr lang="en-US" altLang="zh-CN" sz="2400" dirty="0">
                <a:solidFill>
                  <a:srgbClr val="333333"/>
                </a:solidFill>
                <a:latin typeface="楷体" panose="02010609060101010101" pitchFamily="49" charset="-122"/>
                <a:ea typeface="楷体" panose="02010609060101010101" pitchFamily="49" charset="-122"/>
              </a:rPr>
              <a:t>Java</a:t>
            </a:r>
            <a:r>
              <a:rPr lang="zh-CN" altLang="en-US" sz="2400" dirty="0">
                <a:solidFill>
                  <a:srgbClr val="333333"/>
                </a:solidFill>
                <a:latin typeface="楷体" panose="02010609060101010101" pitchFamily="49" charset="-122"/>
                <a:ea typeface="楷体" panose="02010609060101010101" pitchFamily="49" charset="-122"/>
              </a:rPr>
              <a:t>语言不使用指针，而是使用引用</a:t>
            </a:r>
            <a:r>
              <a:rPr lang="zh-CN" altLang="en-US" sz="2400" dirty="0" smtClean="0">
                <a:solidFill>
                  <a:srgbClr val="333333"/>
                </a:solidFill>
                <a:latin typeface="楷体" panose="02010609060101010101" pitchFamily="49" charset="-122"/>
                <a:ea typeface="楷体" panose="02010609060101010101" pitchFamily="49" charset="-122"/>
              </a:rPr>
              <a:t>，并提供</a:t>
            </a:r>
            <a:r>
              <a:rPr lang="zh-CN" altLang="en-US" sz="2400" dirty="0">
                <a:solidFill>
                  <a:srgbClr val="333333"/>
                </a:solidFill>
                <a:latin typeface="楷体" panose="02010609060101010101" pitchFamily="49" charset="-122"/>
                <a:ea typeface="楷体" panose="02010609060101010101" pitchFamily="49" charset="-122"/>
              </a:rPr>
              <a:t>了自动的垃圾回收机制，使程序员不必为了内存管理而担忧。</a:t>
            </a:r>
            <a:endParaRPr lang="en-US" altLang="zh-CN" sz="2400" dirty="0">
              <a:solidFill>
                <a:srgbClr val="333333"/>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61545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Java </a:t>
            </a:r>
            <a:r>
              <a:rPr lang="zh-CN" altLang="en-US" dirty="0"/>
              <a:t>概述</a:t>
            </a:r>
          </a:p>
        </p:txBody>
      </p:sp>
      <p:sp>
        <p:nvSpPr>
          <p:cNvPr id="5" name="矩形 4">
            <a:extLst>
              <a:ext uri="{FF2B5EF4-FFF2-40B4-BE49-F238E27FC236}">
                <a16:creationId xmlns="" xmlns:a16="http://schemas.microsoft.com/office/drawing/2014/main" id="{206877ED-E1D0-4EA8-8FBB-09773E73480F}"/>
              </a:ext>
            </a:extLst>
          </p:cNvPr>
          <p:cNvSpPr/>
          <p:nvPr/>
        </p:nvSpPr>
        <p:spPr>
          <a:xfrm>
            <a:off x="598015" y="1545297"/>
            <a:ext cx="525414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eaLnBrk="0" hangingPunct="0">
              <a:spcAft>
                <a:spcPts val="300"/>
              </a:spcAft>
              <a:buClr>
                <a:schemeClr val="tx1"/>
              </a:buClr>
              <a:buFont typeface="Wingdings" pitchFamily="2" charset="2"/>
              <a:buChar char="Ø"/>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a:t>
            </a:r>
            <a:r>
              <a:rPr lang="zh-CN" altLang="zh-CN" sz="2800" b="1" dirty="0">
                <a:latin typeface="楷体" panose="02010609060101010101" pitchFamily="49" charset="-122"/>
                <a:ea typeface="楷体" panose="02010609060101010101" pitchFamily="49" charset="-122"/>
              </a:rPr>
              <a:t>面向对象的编程语言</a:t>
            </a:r>
            <a:endParaRPr lang="zh-CN" altLang="en-US" sz="2800" b="1" dirty="0">
              <a:latin typeface="楷体" panose="02010609060101010101" pitchFamily="49" charset="-122"/>
              <a:ea typeface="楷体" panose="02010609060101010101" pitchFamily="49" charset="-122"/>
            </a:endParaRPr>
          </a:p>
        </p:txBody>
      </p:sp>
      <p:sp>
        <p:nvSpPr>
          <p:cNvPr id="7" name="矩形 6">
            <a:extLst>
              <a:ext uri="{FF2B5EF4-FFF2-40B4-BE49-F238E27FC236}">
                <a16:creationId xmlns="" xmlns:a16="http://schemas.microsoft.com/office/drawing/2014/main" id="{05BC26FA-78E6-467A-A967-B595E6DEFC44}"/>
              </a:ext>
            </a:extLst>
          </p:cNvPr>
          <p:cNvSpPr/>
          <p:nvPr/>
        </p:nvSpPr>
        <p:spPr>
          <a:xfrm>
            <a:off x="362821" y="2760533"/>
            <a:ext cx="8403117" cy="1200329"/>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indent="457200"/>
            <a:r>
              <a:rPr lang="zh-CN" altLang="en-US" sz="2400" dirty="0">
                <a:latin typeface="楷体" panose="02010609060101010101" pitchFamily="49" charset="-122"/>
                <a:ea typeface="楷体" panose="02010609060101010101" pitchFamily="49" charset="-122"/>
              </a:rPr>
              <a:t>是以“事件”为中心的编程思想。当解决一个问题的时候，面向过程会把完成事情一系列方法描述成一个一个函数或块，然后按照一定的顺序，执行完这些方法。</a:t>
            </a:r>
          </a:p>
        </p:txBody>
      </p:sp>
      <p:sp>
        <p:nvSpPr>
          <p:cNvPr id="10" name="矩形 9">
            <a:extLst>
              <a:ext uri="{FF2B5EF4-FFF2-40B4-BE49-F238E27FC236}">
                <a16:creationId xmlns="" xmlns:a16="http://schemas.microsoft.com/office/drawing/2014/main" id="{A0102FBC-1E81-4CB7-BC0A-E12870CCCE69}"/>
              </a:ext>
            </a:extLst>
          </p:cNvPr>
          <p:cNvSpPr/>
          <p:nvPr/>
        </p:nvSpPr>
        <p:spPr>
          <a:xfrm>
            <a:off x="468475" y="4063077"/>
            <a:ext cx="5186035" cy="400110"/>
          </a:xfrm>
          <a:prstGeom prst="rect">
            <a:avLst/>
          </a:prstGeom>
        </p:spPr>
        <p:txBody>
          <a:bodyPr wrap="none">
            <a:spAutoFit/>
          </a:bodyPr>
          <a:lstStyle/>
          <a:p>
            <a:r>
              <a:rPr lang="en-US" altLang="zh-CN" sz="2000" dirty="0">
                <a:solidFill>
                  <a:srgbClr val="1A1A1A"/>
                </a:solidFill>
                <a:latin typeface="楷体" panose="02010609060101010101" pitchFamily="49" charset="-122"/>
                <a:ea typeface="楷体" panose="02010609060101010101" pitchFamily="49" charset="-122"/>
              </a:rPr>
              <a:t>e.g.</a:t>
            </a:r>
            <a:r>
              <a:rPr lang="zh-CN" altLang="en-US" sz="2000" dirty="0">
                <a:solidFill>
                  <a:srgbClr val="1A1A1A"/>
                </a:solidFill>
                <a:latin typeface="楷体" panose="02010609060101010101" pitchFamily="49" charset="-122"/>
                <a:ea typeface="楷体" panose="02010609060101010101" pitchFamily="49" charset="-122"/>
              </a:rPr>
              <a:t>洗衣机里面放有脏衣服，怎么洗干净？</a:t>
            </a:r>
            <a:endParaRPr lang="zh-CN" altLang="en-US" sz="2000" dirty="0">
              <a:latin typeface="楷体" panose="02010609060101010101" pitchFamily="49" charset="-122"/>
              <a:ea typeface="楷体" panose="02010609060101010101" pitchFamily="49" charset="-122"/>
            </a:endParaRPr>
          </a:p>
        </p:txBody>
      </p:sp>
      <p:sp>
        <p:nvSpPr>
          <p:cNvPr id="11" name="矩形 10">
            <a:extLst>
              <a:ext uri="{FF2B5EF4-FFF2-40B4-BE49-F238E27FC236}">
                <a16:creationId xmlns="" xmlns:a16="http://schemas.microsoft.com/office/drawing/2014/main" id="{CA606BE3-6103-4EC2-BDE1-4D8EA9570249}"/>
              </a:ext>
            </a:extLst>
          </p:cNvPr>
          <p:cNvSpPr/>
          <p:nvPr/>
        </p:nvSpPr>
        <p:spPr>
          <a:xfrm>
            <a:off x="1165860" y="4543559"/>
            <a:ext cx="3134191" cy="1631216"/>
          </a:xfrm>
          <a:prstGeom prst="rect">
            <a:avLst/>
          </a:prstGeom>
        </p:spPr>
        <p:txBody>
          <a:bodyPr wrap="none">
            <a:spAutoFit/>
          </a:bodyPr>
          <a:lstStyle/>
          <a:p>
            <a:r>
              <a:rPr lang="en-US" altLang="zh-CN" sz="2000" dirty="0">
                <a:solidFill>
                  <a:srgbClr val="1A1A1A"/>
                </a:solidFill>
                <a:latin typeface="楷体" panose="02010609060101010101" pitchFamily="49" charset="-122"/>
                <a:ea typeface="楷体" panose="02010609060101010101" pitchFamily="49" charset="-122"/>
              </a:rPr>
              <a:t>1</a:t>
            </a:r>
            <a:r>
              <a:rPr lang="zh-CN" altLang="en-US" sz="2000" dirty="0">
                <a:solidFill>
                  <a:srgbClr val="1A1A1A"/>
                </a:solidFill>
                <a:latin typeface="楷体" panose="02010609060101010101" pitchFamily="49" charset="-122"/>
                <a:ea typeface="楷体" panose="02010609060101010101" pitchFamily="49" charset="-122"/>
              </a:rPr>
              <a:t>、执行加洗衣粉的方法；</a:t>
            </a:r>
          </a:p>
          <a:p>
            <a:r>
              <a:rPr lang="en-US" altLang="zh-CN" sz="2000" dirty="0">
                <a:solidFill>
                  <a:srgbClr val="1A1A1A"/>
                </a:solidFill>
                <a:latin typeface="楷体" panose="02010609060101010101" pitchFamily="49" charset="-122"/>
                <a:ea typeface="楷体" panose="02010609060101010101" pitchFamily="49" charset="-122"/>
              </a:rPr>
              <a:t>2</a:t>
            </a:r>
            <a:r>
              <a:rPr lang="zh-CN" altLang="en-US" sz="2000" dirty="0">
                <a:solidFill>
                  <a:srgbClr val="1A1A1A"/>
                </a:solidFill>
                <a:latin typeface="楷体" panose="02010609060101010101" pitchFamily="49" charset="-122"/>
                <a:ea typeface="楷体" panose="02010609060101010101" pitchFamily="49" charset="-122"/>
              </a:rPr>
              <a:t>、执行加水的方法；</a:t>
            </a:r>
          </a:p>
          <a:p>
            <a:r>
              <a:rPr lang="en-US" altLang="zh-CN" sz="2000" dirty="0">
                <a:solidFill>
                  <a:srgbClr val="1A1A1A"/>
                </a:solidFill>
                <a:latin typeface="楷体" panose="02010609060101010101" pitchFamily="49" charset="-122"/>
                <a:ea typeface="楷体" panose="02010609060101010101" pitchFamily="49" charset="-122"/>
              </a:rPr>
              <a:t>3</a:t>
            </a:r>
            <a:r>
              <a:rPr lang="zh-CN" altLang="en-US" sz="2000" dirty="0">
                <a:solidFill>
                  <a:srgbClr val="1A1A1A"/>
                </a:solidFill>
                <a:latin typeface="楷体" panose="02010609060101010101" pitchFamily="49" charset="-122"/>
                <a:ea typeface="楷体" panose="02010609060101010101" pitchFamily="49" charset="-122"/>
              </a:rPr>
              <a:t>、执行洗衣服的方法；</a:t>
            </a:r>
          </a:p>
          <a:p>
            <a:r>
              <a:rPr lang="en-US" altLang="zh-CN" sz="2000" dirty="0">
                <a:solidFill>
                  <a:srgbClr val="1A1A1A"/>
                </a:solidFill>
                <a:latin typeface="楷体" panose="02010609060101010101" pitchFamily="49" charset="-122"/>
                <a:ea typeface="楷体" panose="02010609060101010101" pitchFamily="49" charset="-122"/>
              </a:rPr>
              <a:t>4</a:t>
            </a:r>
            <a:r>
              <a:rPr lang="zh-CN" altLang="en-US" sz="2000" dirty="0">
                <a:solidFill>
                  <a:srgbClr val="1A1A1A"/>
                </a:solidFill>
                <a:latin typeface="楷体" panose="02010609060101010101" pitchFamily="49" charset="-122"/>
                <a:ea typeface="楷体" panose="02010609060101010101" pitchFamily="49" charset="-122"/>
              </a:rPr>
              <a:t>、执行清洗的方法；</a:t>
            </a:r>
          </a:p>
          <a:p>
            <a:r>
              <a:rPr lang="en-US" altLang="zh-CN" sz="2000" dirty="0">
                <a:solidFill>
                  <a:srgbClr val="1A1A1A"/>
                </a:solidFill>
                <a:latin typeface="楷体" panose="02010609060101010101" pitchFamily="49" charset="-122"/>
                <a:ea typeface="楷体" panose="02010609060101010101" pitchFamily="49" charset="-122"/>
              </a:rPr>
              <a:t>5</a:t>
            </a:r>
            <a:r>
              <a:rPr lang="zh-CN" altLang="en-US" sz="2000" dirty="0">
                <a:solidFill>
                  <a:srgbClr val="1A1A1A"/>
                </a:solidFill>
                <a:latin typeface="楷体" panose="02010609060101010101" pitchFamily="49" charset="-122"/>
                <a:ea typeface="楷体" panose="02010609060101010101" pitchFamily="49" charset="-122"/>
              </a:rPr>
              <a:t>、执行烘干的方法；</a:t>
            </a:r>
          </a:p>
        </p:txBody>
      </p:sp>
      <p:sp>
        <p:nvSpPr>
          <p:cNvPr id="12" name="矩形 11">
            <a:extLst>
              <a:ext uri="{FF2B5EF4-FFF2-40B4-BE49-F238E27FC236}">
                <a16:creationId xmlns="" xmlns:a16="http://schemas.microsoft.com/office/drawing/2014/main" id="{6B852BAE-AD62-406C-A403-171B480BB83F}"/>
              </a:ext>
            </a:extLst>
          </p:cNvPr>
          <p:cNvSpPr/>
          <p:nvPr/>
        </p:nvSpPr>
        <p:spPr>
          <a:xfrm>
            <a:off x="218041" y="2196653"/>
            <a:ext cx="4277759" cy="46166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en-US" altLang="zh-CN" sz="2400" dirty="0" smtClean="0">
                <a:solidFill>
                  <a:srgbClr val="333333"/>
                </a:solidFill>
                <a:latin typeface="楷体" panose="02010609060101010101" pitchFamily="49" charset="-122"/>
                <a:ea typeface="楷体" panose="02010609060101010101" pitchFamily="49" charset="-122"/>
              </a:rPr>
              <a:t>1</a:t>
            </a:r>
            <a:r>
              <a:rPr lang="zh-CN" altLang="en-US" sz="2400" dirty="0" smtClean="0">
                <a:solidFill>
                  <a:srgbClr val="333333"/>
                </a:solidFill>
                <a:latin typeface="楷体" panose="02010609060101010101" pitchFamily="49" charset="-122"/>
                <a:ea typeface="楷体" panose="02010609060101010101" pitchFamily="49" charset="-122"/>
              </a:rPr>
              <a:t>、面向过程</a:t>
            </a:r>
            <a:r>
              <a:rPr lang="zh-CN" altLang="en-US" sz="2400" dirty="0">
                <a:solidFill>
                  <a:srgbClr val="333333"/>
                </a:solidFill>
                <a:latin typeface="楷体" panose="02010609060101010101" pitchFamily="49" charset="-122"/>
                <a:ea typeface="楷体" panose="02010609060101010101" pitchFamily="49" charset="-122"/>
              </a:rPr>
              <a:t>的编程</a:t>
            </a:r>
            <a:endParaRPr lang="en-US" altLang="zh-CN" sz="2400" dirty="0">
              <a:solidFill>
                <a:srgbClr val="333333"/>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273468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ainsdrops_II">
  <a:themeElements>
    <a:clrScheme name="绿色">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fontScheme name="rainsdrops_I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ainsdrops_II 1">
        <a:dk1>
          <a:srgbClr val="142328"/>
        </a:dk1>
        <a:lt1>
          <a:srgbClr val="FFFFFF"/>
        </a:lt1>
        <a:dk2>
          <a:srgbClr val="38629A"/>
        </a:dk2>
        <a:lt2>
          <a:srgbClr val="1E3750"/>
        </a:lt2>
        <a:accent1>
          <a:srgbClr val="8EB7FD"/>
        </a:accent1>
        <a:accent2>
          <a:srgbClr val="F9DDF9"/>
        </a:accent2>
        <a:accent3>
          <a:srgbClr val="FFFFFF"/>
        </a:accent3>
        <a:accent4>
          <a:srgbClr val="0F1C21"/>
        </a:accent4>
        <a:accent5>
          <a:srgbClr val="C6D8FE"/>
        </a:accent5>
        <a:accent6>
          <a:srgbClr val="E2C8E2"/>
        </a:accent6>
        <a:hlink>
          <a:srgbClr val="B6D5F4"/>
        </a:hlink>
        <a:folHlink>
          <a:srgbClr val="DAE4F2"/>
        </a:folHlink>
      </a:clrScheme>
      <a:clrMap bg1="lt1" tx1="dk1" bg2="lt2" tx2="dk2" accent1="accent1" accent2="accent2" accent3="accent3" accent4="accent4" accent5="accent5" accent6="accent6" hlink="hlink" folHlink="folHlink"/>
    </a:extraClrScheme>
    <a:extraClrScheme>
      <a:clrScheme name="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clrMap bg1="lt1" tx1="dk1" bg2="lt2" tx2="dk2" accent1="accent1" accent2="accent2" accent3="accent3" accent4="accent4" accent5="accent5" accent6="accent6" hlink="hlink" folHlink="folHlink"/>
    </a:extraClrScheme>
    <a:extraClrScheme>
      <a:clrScheme name="rainsdrops_II 3">
        <a:dk1>
          <a:srgbClr val="0B1F27"/>
        </a:dk1>
        <a:lt1>
          <a:srgbClr val="FFFFFF"/>
        </a:lt1>
        <a:dk2>
          <a:srgbClr val="266984"/>
        </a:dk2>
        <a:lt2>
          <a:srgbClr val="1B4A5D"/>
        </a:lt2>
        <a:accent1>
          <a:srgbClr val="389BC2"/>
        </a:accent1>
        <a:accent2>
          <a:srgbClr val="D7D7D7"/>
        </a:accent2>
        <a:accent3>
          <a:srgbClr val="FFFFFF"/>
        </a:accent3>
        <a:accent4>
          <a:srgbClr val="081920"/>
        </a:accent4>
        <a:accent5>
          <a:srgbClr val="AECBDD"/>
        </a:accent5>
        <a:accent6>
          <a:srgbClr val="C3C3C3"/>
        </a:accent6>
        <a:hlink>
          <a:srgbClr val="9ACDE2"/>
        </a:hlink>
        <a:folHlink>
          <a:srgbClr val="C9E4EF"/>
        </a:folHlink>
      </a:clrScheme>
      <a:clrMap bg1="lt1" tx1="dk1" bg2="lt2" tx2="dk2" accent1="accent1" accent2="accent2" accent3="accent3" accent4="accent4" accent5="accent5" accent6="accent6" hlink="hlink" folHlink="folHlink"/>
    </a:extraClrScheme>
    <a:extraClrScheme>
      <a:clrScheme name="rainsdrops_II 4">
        <a:dk1>
          <a:srgbClr val="39340D"/>
        </a:dk1>
        <a:lt1>
          <a:srgbClr val="FFFFFF"/>
        </a:lt1>
        <a:dk2>
          <a:srgbClr val="808000"/>
        </a:dk2>
        <a:lt2>
          <a:srgbClr val="6A6018"/>
        </a:lt2>
        <a:accent1>
          <a:srgbClr val="AD9E2F"/>
        </a:accent1>
        <a:accent2>
          <a:srgbClr val="A6E0B4"/>
        </a:accent2>
        <a:accent3>
          <a:srgbClr val="FFFFFF"/>
        </a:accent3>
        <a:accent4>
          <a:srgbClr val="2F2B09"/>
        </a:accent4>
        <a:accent5>
          <a:srgbClr val="D3CCAD"/>
        </a:accent5>
        <a:accent6>
          <a:srgbClr val="96CBA3"/>
        </a:accent6>
        <a:hlink>
          <a:srgbClr val="DBCF79"/>
        </a:hlink>
        <a:folHlink>
          <a:srgbClr val="ECE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rainsdrops_II</Template>
  <TotalTime>8606</TotalTime>
  <Words>4530</Words>
  <Application>Microsoft Office PowerPoint</Application>
  <PresentationFormat>全屏显示(4:3)</PresentationFormat>
  <Paragraphs>287</Paragraphs>
  <Slides>46</Slides>
  <Notes>45</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rainsdrops_II</vt:lpstr>
      <vt:lpstr>幻灯片 1</vt:lpstr>
      <vt:lpstr>幻灯片 2</vt:lpstr>
      <vt:lpstr>幻灯片 3</vt:lpstr>
      <vt:lpstr> 1. Java 概述</vt:lpstr>
      <vt:lpstr> 1. Java 概述</vt:lpstr>
      <vt:lpstr> 1. Java 概述</vt:lpstr>
      <vt:lpstr> 1. Java 概述</vt:lpstr>
      <vt:lpstr> 1. Java 概述</vt:lpstr>
      <vt:lpstr> 1. Java 概述</vt:lpstr>
      <vt:lpstr> 1. Java 概述</vt:lpstr>
      <vt:lpstr> 1. Java 概述</vt:lpstr>
      <vt:lpstr> 1. Java 概述</vt:lpstr>
      <vt:lpstr> 1. Java 概述</vt:lpstr>
      <vt:lpstr> 1. Java 概述</vt:lpstr>
      <vt:lpstr> 1. Java 概述</vt:lpstr>
      <vt:lpstr> 1. Java 概述</vt:lpstr>
      <vt:lpstr>幻灯片 17</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 2. Java 开发环境的搭建</vt:lpstr>
      <vt:lpstr>课程小结</vt:lpstr>
      <vt:lpstr>扫码加入课堂派课堂</vt:lpstr>
    </vt:vector>
  </TitlesOfParts>
  <Company>sdibt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讲课</dc:title>
  <dc:creator>葛诗煜</dc:creator>
  <cp:lastModifiedBy>Administrator</cp:lastModifiedBy>
  <cp:revision>734</cp:revision>
  <dcterms:created xsi:type="dcterms:W3CDTF">2010-02-01T09:14:32Z</dcterms:created>
  <dcterms:modified xsi:type="dcterms:W3CDTF">2021-08-29T21:25:45Z</dcterms:modified>
</cp:coreProperties>
</file>