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9"/>
  </p:notesMasterIdLst>
  <p:sldIdLst>
    <p:sldId id="276" r:id="rId3"/>
    <p:sldId id="277" r:id="rId4"/>
    <p:sldId id="278" r:id="rId5"/>
    <p:sldId id="279" r:id="rId6"/>
    <p:sldId id="280" r:id="rId7"/>
    <p:sldId id="281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6314" autoAdjust="0"/>
  </p:normalViewPr>
  <p:slideViewPr>
    <p:cSldViewPr snapToGrid="0" showGuides="1">
      <p:cViewPr varScale="1">
        <p:scale>
          <a:sx n="82" d="100"/>
          <a:sy n="82" d="100"/>
        </p:scale>
        <p:origin x="720" y="48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2022-04-04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BA4B0BE-F2D3-4CB4-8940-7FC2423F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45" y="15670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F6A6453-108B-45FB-B78E-26C47FE3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45" y="528638"/>
            <a:ext cx="5597236" cy="50583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98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54CB97A-8236-4D0A-ACD9-80B672D0A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45" y="15670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7CE9A0E-29AF-4321-94D2-BC20A314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45" y="528638"/>
            <a:ext cx="5597236" cy="50583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44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9D3F1AA-EDF2-45A5-A6AE-11893B55C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79982" y="4693391"/>
            <a:ext cx="4632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汇报人：李思远   汇报时间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： </a:t>
            </a:r>
            <a:fld id="{09DAD83F-71B6-44B4-9E8C-AA6C0F5228C3}" type="datetime1">
              <a:rPr lang="zh-CN" altLang="en-US" sz="1800" smtClean="0">
                <a:solidFill>
                  <a:schemeClr val="bg1">
                    <a:lumMod val="50000"/>
                  </a:schemeClr>
                </a:solidFill>
                <a:cs typeface="+mn-ea"/>
              </a:rPr>
              <a:t>2022-04-04</a:t>
            </a:fld>
            <a:endParaRPr lang="zh-CN" altLang="en-US" sz="1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D8A185-0384-4AA9-87B3-DA5BFBF92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40834" y="2981904"/>
            <a:ext cx="5310332" cy="4626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zh-CN" altLang="en-US" sz="2400" kern="1200" smtClean="0">
                <a:solidFill>
                  <a:srgbClr val="1C4885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English Title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44F2B8-3AD3-469C-8531-FC95961FA4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65600" y="3631055"/>
            <a:ext cx="3860800" cy="46268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 dirty="0">
                <a:solidFill>
                  <a:srgbClr val="1C4885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53652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450CECE9-8F3B-4D60-B7C1-F81F72431D5B}"/>
              </a:ext>
            </a:extLst>
          </p:cNvPr>
          <p:cNvSpPr txBox="1">
            <a:spLocks/>
          </p:cNvSpPr>
          <p:nvPr userDrawn="1"/>
        </p:nvSpPr>
        <p:spPr>
          <a:xfrm>
            <a:off x="8331200" y="6500174"/>
            <a:ext cx="3860800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山东工商学院</a:t>
            </a:r>
            <a:r>
              <a:rPr lang="en-US" altLang="zh-CN" sz="1600" dirty="0"/>
              <a:t>·</a:t>
            </a:r>
            <a:r>
              <a:rPr lang="zh-CN" altLang="en-US" sz="1600" dirty="0"/>
              <a:t>计算机科学与技术学院</a:t>
            </a:r>
            <a:r>
              <a:rPr lang="en-US" altLang="zh-CN" sz="1600" dirty="0"/>
              <a:t>-</a:t>
            </a:r>
            <a:fld id="{F46799FB-52B8-4698-BECF-01ADD9E846B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6" name="图片 15" descr="徽标, 圆圈&#10;&#10;描述已自动生成">
            <a:extLst>
              <a:ext uri="{FF2B5EF4-FFF2-40B4-BE49-F238E27FC236}">
                <a16:creationId xmlns:a16="http://schemas.microsoft.com/office/drawing/2014/main" id="{87E37B0A-66B1-42DA-9497-563F8BFEF15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036" y="357826"/>
            <a:ext cx="830997" cy="830997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5EA0902-2BA1-428C-9F46-076C375AE17C}"/>
              </a:ext>
            </a:extLst>
          </p:cNvPr>
          <p:cNvCxnSpPr/>
          <p:nvPr userDrawn="1"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7">
            <a:extLst>
              <a:ext uri="{FF2B5EF4-FFF2-40B4-BE49-F238E27FC236}">
                <a16:creationId xmlns:a16="http://schemas.microsoft.com/office/drawing/2014/main" id="{EF091226-7FCF-476B-AFCF-B8B6F6AE2C41}"/>
              </a:ext>
            </a:extLst>
          </p:cNvPr>
          <p:cNvSpPr/>
          <p:nvPr userDrawn="1"/>
        </p:nvSpPr>
        <p:spPr>
          <a:xfrm>
            <a:off x="317016" y="288636"/>
            <a:ext cx="11557968" cy="6280728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31DB0-D17F-4E85-A682-DBDD5457C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79982" y="4693391"/>
            <a:ext cx="4632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汇报人：李思远   汇报时间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： </a:t>
            </a:r>
            <a:fld id="{CAE1C235-2182-4694-B774-85F3F8353FC5}" type="datetime1">
              <a:rPr lang="zh-CN" altLang="en-US" sz="1800" smtClean="0">
                <a:solidFill>
                  <a:schemeClr val="bg1">
                    <a:lumMod val="50000"/>
                  </a:schemeClr>
                </a:solidFill>
                <a:cs typeface="+mn-ea"/>
              </a:rPr>
              <a:t>2022-04-04</a:t>
            </a:fld>
            <a:endParaRPr lang="zh-CN" altLang="en-US" sz="1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D7B55DD-0A0B-4E28-AAE2-D9F181607373}"/>
              </a:ext>
            </a:extLst>
          </p:cNvPr>
          <p:cNvCxnSpPr/>
          <p:nvPr userDrawn="1"/>
        </p:nvCxnSpPr>
        <p:spPr>
          <a:xfrm>
            <a:off x="5196000" y="3520058"/>
            <a:ext cx="1800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徽标, 圆圈&#10;&#10;描述已自动生成">
            <a:extLst>
              <a:ext uri="{FF2B5EF4-FFF2-40B4-BE49-F238E27FC236}">
                <a16:creationId xmlns:a16="http://schemas.microsoft.com/office/drawing/2014/main" id="{C721F647-0211-4350-9669-BE45E27FEA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785" y="727501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2801F4-D060-4843-9392-35D3D52FB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硬件信息：</a:t>
            </a:r>
            <a:endParaRPr lang="en-US" altLang="zh-CN" sz="18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800" dirty="0"/>
              <a:t>Python = 3.8.12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800" dirty="0" err="1"/>
              <a:t>Numpy</a:t>
            </a:r>
            <a:r>
              <a:rPr lang="en-US" altLang="zh-CN" sz="1800" dirty="0"/>
              <a:t> = 1.21.2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zh-CN" altLang="en-US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48EAD5-ED6B-452A-ADCB-D838A205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60" y="519307"/>
            <a:ext cx="5597236" cy="505836"/>
          </a:xfrm>
        </p:spPr>
        <p:txBody>
          <a:bodyPr/>
          <a:lstStyle/>
          <a:p>
            <a:r>
              <a:rPr lang="zh-CN" altLang="en-US" dirty="0"/>
              <a:t>基础绘图操作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DC8A23-9442-4407-850E-0EEB18C30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0" r="16198" b="18447"/>
          <a:stretch/>
        </p:blipFill>
        <p:spPr>
          <a:xfrm>
            <a:off x="1974396" y="2643771"/>
            <a:ext cx="8094681" cy="362960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EE89143-35FA-4178-B652-D0DA0D8E705E}"/>
              </a:ext>
            </a:extLst>
          </p:cNvPr>
          <p:cNvSpPr/>
          <p:nvPr/>
        </p:nvSpPr>
        <p:spPr>
          <a:xfrm>
            <a:off x="1974396" y="3088431"/>
            <a:ext cx="2700241" cy="177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5321D0-95CB-460E-83E7-7684F5EA974D}"/>
              </a:ext>
            </a:extLst>
          </p:cNvPr>
          <p:cNvSpPr/>
          <p:nvPr/>
        </p:nvSpPr>
        <p:spPr>
          <a:xfrm>
            <a:off x="1974395" y="5771072"/>
            <a:ext cx="2700241" cy="177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9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5153918-0F10-4C49-8D65-EACC807D2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38" y="1800272"/>
            <a:ext cx="10328329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1800" dirty="0" err="1"/>
              <a:t>Jupyter</a:t>
            </a:r>
            <a:r>
              <a:rPr lang="en-US" altLang="zh-CN" sz="1800" dirty="0"/>
              <a:t> notebook </a:t>
            </a:r>
            <a:r>
              <a:rPr lang="zh-CN" altLang="en-US" sz="1800" dirty="0"/>
              <a:t>代码演示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GB" altLang="zh-CN" sz="1800" dirty="0"/>
              <a:t>import matplotlib   #  </a:t>
            </a:r>
            <a:r>
              <a:rPr lang="zh-CN" altLang="en-US" sz="1800" dirty="0"/>
              <a:t>导入绘图用工具包</a:t>
            </a:r>
            <a:endParaRPr lang="en-GB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GB" altLang="zh-CN" sz="1800" dirty="0"/>
              <a:t>import </a:t>
            </a:r>
            <a:r>
              <a:rPr lang="en-GB" altLang="zh-CN" sz="1800" dirty="0" err="1"/>
              <a:t>matplotlib.pyplot</a:t>
            </a:r>
            <a:r>
              <a:rPr lang="en-GB" altLang="zh-CN" sz="1800" dirty="0"/>
              <a:t> as </a:t>
            </a:r>
            <a:r>
              <a:rPr lang="en-GB" altLang="zh-CN" sz="1800" dirty="0" err="1"/>
              <a:t>plt</a:t>
            </a:r>
            <a:r>
              <a:rPr lang="en-GB" altLang="zh-CN" sz="1800" dirty="0"/>
              <a:t>   #  </a:t>
            </a:r>
            <a:r>
              <a:rPr lang="zh-CN" altLang="en-US" sz="1800" dirty="0"/>
              <a:t>将绘图包中 </a:t>
            </a:r>
            <a:r>
              <a:rPr lang="en-US" altLang="zh-CN" sz="1800" dirty="0" err="1"/>
              <a:t>pyplot</a:t>
            </a:r>
            <a:r>
              <a:rPr lang="en-US" altLang="zh-CN" sz="1800" dirty="0"/>
              <a:t> </a:t>
            </a:r>
            <a:r>
              <a:rPr lang="zh-CN" altLang="en-US" sz="1800" dirty="0"/>
              <a:t>工具简写为 </a:t>
            </a:r>
            <a:r>
              <a:rPr lang="en-US" altLang="zh-CN" sz="1800" dirty="0" err="1"/>
              <a:t>plt</a:t>
            </a:r>
            <a:r>
              <a:rPr lang="en-US" altLang="zh-CN" sz="1800" dirty="0"/>
              <a:t> </a:t>
            </a:r>
            <a:r>
              <a:rPr lang="zh-CN" altLang="en-US" sz="1800" dirty="0"/>
              <a:t>，方便后续使用</a:t>
            </a:r>
            <a:endParaRPr lang="en-GB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GB" altLang="zh-CN" sz="1800" dirty="0"/>
              <a:t>import </a:t>
            </a:r>
            <a:r>
              <a:rPr lang="en-GB" altLang="zh-CN" sz="1800" dirty="0" err="1"/>
              <a:t>numpy</a:t>
            </a:r>
            <a:r>
              <a:rPr lang="en-GB" altLang="zh-CN" sz="1800" dirty="0"/>
              <a:t> as np   #  </a:t>
            </a:r>
            <a:r>
              <a:rPr lang="en-US" altLang="zh-CN" sz="1800" dirty="0" err="1"/>
              <a:t>numpy</a:t>
            </a:r>
            <a:r>
              <a:rPr lang="en-US" altLang="zh-CN" sz="1800" dirty="0"/>
              <a:t> </a:t>
            </a:r>
            <a:r>
              <a:rPr lang="zh-CN" altLang="en-US" sz="1800" dirty="0"/>
              <a:t>主要用于</a:t>
            </a:r>
            <a:r>
              <a:rPr lang="en-US" altLang="zh-CN" sz="1800" dirty="0"/>
              <a:t> x </a:t>
            </a:r>
            <a:r>
              <a:rPr lang="zh-CN" altLang="en-US" sz="1800" dirty="0"/>
              <a:t>和 </a:t>
            </a:r>
            <a:r>
              <a:rPr lang="en-US" altLang="zh-CN" sz="1800" dirty="0"/>
              <a:t>y </a:t>
            </a:r>
            <a:r>
              <a:rPr lang="zh-CN" altLang="en-US" sz="1800" dirty="0"/>
              <a:t>向量的赋值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1800" dirty="0"/>
              <a:t>X = [0, 1, 2, 3, 4, 5, 6, 7, 8, 9]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1800" dirty="0"/>
              <a:t>Y = [1, 2, 2, 4, 4.5, 4.5, 5, 6, 6, 8]  #  </a:t>
            </a:r>
            <a:r>
              <a:rPr lang="zh-CN" altLang="en-US" sz="1800" dirty="0"/>
              <a:t>对 </a:t>
            </a:r>
            <a:r>
              <a:rPr lang="en-US" altLang="zh-CN" sz="1800" dirty="0"/>
              <a:t>X </a:t>
            </a:r>
            <a:r>
              <a:rPr lang="zh-CN" altLang="en-US" sz="1800" dirty="0"/>
              <a:t>和</a:t>
            </a:r>
            <a:r>
              <a:rPr lang="en-US" altLang="zh-CN" sz="1800" dirty="0"/>
              <a:t> Y </a:t>
            </a:r>
            <a:r>
              <a:rPr lang="zh-CN" altLang="en-US" sz="1800" dirty="0"/>
              <a:t>赋值，</a:t>
            </a:r>
            <a:r>
              <a:rPr lang="en-US" altLang="zh-CN" sz="1800" dirty="0"/>
              <a:t>X </a:t>
            </a:r>
            <a:r>
              <a:rPr lang="zh-CN" altLang="en-US" sz="1800" dirty="0"/>
              <a:t>和 </a:t>
            </a:r>
            <a:r>
              <a:rPr lang="en-US" altLang="zh-CN" sz="1800" dirty="0"/>
              <a:t>Y </a:t>
            </a:r>
            <a:r>
              <a:rPr lang="zh-CN" altLang="en-US" sz="1800" dirty="0"/>
              <a:t>一一对应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 err="1"/>
              <a:t>plt.plot</a:t>
            </a:r>
            <a:r>
              <a:rPr lang="en-US" altLang="zh-CN" sz="1800" dirty="0"/>
              <a:t>(X, Y)  #  </a:t>
            </a:r>
            <a:r>
              <a:rPr lang="zh-CN" altLang="en-US" sz="1800" dirty="0"/>
              <a:t>调用 </a:t>
            </a:r>
            <a:r>
              <a:rPr lang="en-US" altLang="zh-CN" sz="1800" dirty="0"/>
              <a:t>plot </a:t>
            </a:r>
            <a:r>
              <a:rPr lang="zh-CN" altLang="en-US" sz="1800" dirty="0"/>
              <a:t>函数绘图</a:t>
            </a:r>
            <a:endParaRPr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88A3FA-2B51-4744-96AD-D86C1E9B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390" y="528638"/>
            <a:ext cx="5597236" cy="505836"/>
          </a:xfrm>
        </p:spPr>
        <p:txBody>
          <a:bodyPr/>
          <a:lstStyle/>
          <a:p>
            <a:r>
              <a:rPr lang="zh-CN" altLang="en-US" dirty="0"/>
              <a:t>基础绘图操作</a:t>
            </a:r>
          </a:p>
        </p:txBody>
      </p:sp>
    </p:spTree>
    <p:extLst>
      <p:ext uri="{BB962C8B-B14F-4D97-AF65-F5344CB8AC3E}">
        <p14:creationId xmlns:p14="http://schemas.microsoft.com/office/powerpoint/2010/main" val="9776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F68A555-B5E9-4612-8B0D-242D0072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12" y="528638"/>
            <a:ext cx="5597236" cy="505836"/>
          </a:xfrm>
        </p:spPr>
        <p:txBody>
          <a:bodyPr/>
          <a:lstStyle/>
          <a:p>
            <a:r>
              <a:rPr lang="zh-CN" altLang="en-US" dirty="0"/>
              <a:t>基础绘图操作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890708-E5A0-4737-A64A-74DA552ED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47" y="1567007"/>
            <a:ext cx="6110892" cy="4351338"/>
          </a:xfrm>
        </p:spPr>
        <p:txBody>
          <a:bodyPr/>
          <a:lstStyle/>
          <a:p>
            <a:r>
              <a:rPr lang="zh-CN" altLang="en-US" sz="1800" dirty="0"/>
              <a:t>执行完上述代码后可得到右侧图像：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观察图像后发现图像缺少标题、</a:t>
            </a:r>
            <a:r>
              <a:rPr lang="en-US" altLang="zh-CN" sz="1800" dirty="0"/>
              <a:t>x </a:t>
            </a:r>
            <a:r>
              <a:rPr lang="zh-CN" altLang="en-US" sz="1800" dirty="0"/>
              <a:t>和 </a:t>
            </a:r>
            <a:r>
              <a:rPr lang="en-US" altLang="zh-CN" sz="1800" dirty="0"/>
              <a:t>y </a:t>
            </a:r>
            <a:r>
              <a:rPr lang="zh-CN" altLang="en-US" sz="1800" dirty="0"/>
              <a:t>轴标签等便于观察图像的有效信息。可以在 </a:t>
            </a:r>
            <a:r>
              <a:rPr lang="en-US" altLang="zh-CN" sz="1800" dirty="0" err="1"/>
              <a:t>plt.plot</a:t>
            </a:r>
            <a:r>
              <a:rPr lang="en-US" altLang="zh-CN" sz="1800" dirty="0"/>
              <a:t>(X, Y) </a:t>
            </a:r>
            <a:r>
              <a:rPr lang="zh-CN" altLang="en-US" sz="1800" dirty="0"/>
              <a:t>后添加以下代码。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ax = </a:t>
            </a:r>
            <a:r>
              <a:rPr lang="en-US" altLang="zh-CN" sz="1800" dirty="0" err="1"/>
              <a:t>plt.gca</a:t>
            </a:r>
            <a:r>
              <a:rPr lang="en-US" altLang="zh-CN" sz="1800" dirty="0"/>
              <a:t>()  # get current axes  </a:t>
            </a:r>
            <a:r>
              <a:rPr lang="zh-CN" altLang="en-US" sz="1800" dirty="0"/>
              <a:t>获取当前坐标轴</a:t>
            </a:r>
          </a:p>
          <a:p>
            <a:pPr>
              <a:lnSpc>
                <a:spcPct val="120000"/>
              </a:lnSpc>
            </a:pPr>
            <a:r>
              <a:rPr lang="en-US" altLang="zh-CN" sz="1800" dirty="0" err="1"/>
              <a:t>ax.set_title</a:t>
            </a:r>
            <a:r>
              <a:rPr lang="en-US" altLang="zh-CN" sz="1800" dirty="0"/>
              <a:t>('TITLE') </a:t>
            </a:r>
          </a:p>
          <a:p>
            <a:pPr>
              <a:lnSpc>
                <a:spcPct val="120000"/>
              </a:lnSpc>
            </a:pPr>
            <a:r>
              <a:rPr lang="en-US" altLang="zh-CN" sz="1800" dirty="0" err="1"/>
              <a:t>ax.set_xlabel</a:t>
            </a:r>
            <a:r>
              <a:rPr lang="en-US" altLang="zh-CN" sz="1800" dirty="0"/>
              <a:t>(‘Days')</a:t>
            </a:r>
          </a:p>
          <a:p>
            <a:pPr>
              <a:lnSpc>
                <a:spcPct val="120000"/>
              </a:lnSpc>
            </a:pPr>
            <a:r>
              <a:rPr lang="en-US" altLang="zh-CN" sz="1800" dirty="0" err="1"/>
              <a:t>ax.set_ylabel</a:t>
            </a:r>
            <a:r>
              <a:rPr lang="en-US" altLang="zh-CN" sz="1800" dirty="0"/>
              <a:t>(‘Members’)</a:t>
            </a:r>
          </a:p>
          <a:p>
            <a:pPr>
              <a:lnSpc>
                <a:spcPct val="120000"/>
              </a:lnSpc>
            </a:pPr>
            <a:r>
              <a:rPr lang="zh-CN" altLang="en-US" sz="1800" dirty="0"/>
              <a:t>执行完毕后如右图所示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A81B79-61BB-4FD5-84EA-B708749D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875" y="1066800"/>
            <a:ext cx="3448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A0AFA2F-6297-4B60-BFD8-4AB12D8B5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339" y="3541940"/>
            <a:ext cx="35814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33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B77C36-A5E6-4AA7-ADFC-1448BCBE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45" y="1253331"/>
            <a:ext cx="10841512" cy="4351338"/>
          </a:xfrm>
        </p:spPr>
        <p:txBody>
          <a:bodyPr/>
          <a:lstStyle/>
          <a:p>
            <a:r>
              <a:rPr lang="zh-CN" altLang="en-US" sz="1800" dirty="0"/>
              <a:t>可对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plt.plot</a:t>
            </a:r>
            <a:r>
              <a:rPr lang="en-US" altLang="zh-CN" sz="1800" dirty="0"/>
              <a:t> </a:t>
            </a:r>
            <a:r>
              <a:rPr lang="zh-CN" altLang="en-US" sz="1800" dirty="0"/>
              <a:t>函数添加参数实现对折线线型、颜色、点的形状颜色等进行更改。</a:t>
            </a:r>
            <a:endParaRPr lang="en-US" altLang="zh-CN" sz="1800" dirty="0"/>
          </a:p>
          <a:p>
            <a:r>
              <a:rPr lang="zh-CN" altLang="en-US" sz="1800" dirty="0"/>
              <a:t>将 </a:t>
            </a:r>
            <a:r>
              <a:rPr lang="en-US" altLang="zh-CN" sz="1800" dirty="0" err="1"/>
              <a:t>plt.plot</a:t>
            </a:r>
            <a:r>
              <a:rPr lang="en-US" altLang="zh-CN" sz="1800" dirty="0"/>
              <a:t>(X, Y) </a:t>
            </a:r>
            <a:r>
              <a:rPr lang="zh-CN" altLang="en-US" sz="1800" dirty="0"/>
              <a:t>改为：</a:t>
            </a:r>
            <a:endParaRPr lang="en-US" altLang="zh-CN" sz="1800" dirty="0"/>
          </a:p>
          <a:p>
            <a:r>
              <a:rPr lang="en-US" altLang="zh-CN" sz="1800" dirty="0" err="1"/>
              <a:t>plt.plot</a:t>
            </a:r>
            <a:r>
              <a:rPr lang="en-US" altLang="zh-CN" sz="1800" dirty="0"/>
              <a:t>(X, Y, color = ‘red’, linewidth = 2, </a:t>
            </a:r>
            <a:r>
              <a:rPr lang="en-US" altLang="zh-CN" sz="1800" dirty="0" err="1"/>
              <a:t>linestyle</a:t>
            </a:r>
            <a:r>
              <a:rPr lang="en-US" altLang="zh-CN" sz="1800" dirty="0"/>
              <a:t> = ‘-.’)  #  </a:t>
            </a:r>
            <a:r>
              <a:rPr lang="zh-CN" altLang="en-US" sz="1800" dirty="0"/>
              <a:t>可更改折线的颜色、线宽、线型</a:t>
            </a:r>
            <a:endParaRPr lang="en-US" altLang="zh-CN" sz="1800" dirty="0"/>
          </a:p>
          <a:p>
            <a:r>
              <a:rPr lang="zh-CN" altLang="en-US" sz="1800" dirty="0"/>
              <a:t>继续添加参数对线中折点进行更改</a:t>
            </a:r>
            <a:endParaRPr lang="en-US" altLang="zh-CN" sz="1800" dirty="0"/>
          </a:p>
          <a:p>
            <a:r>
              <a:rPr lang="en-US" altLang="zh-CN" sz="1800" dirty="0" err="1"/>
              <a:t>plt.plot</a:t>
            </a:r>
            <a:r>
              <a:rPr lang="en-US" altLang="zh-CN" sz="1800" dirty="0"/>
              <a:t>(X, Y, color = 'pink', marker = '*', </a:t>
            </a:r>
            <a:r>
              <a:rPr lang="en-US" altLang="zh-CN" sz="1800" dirty="0" err="1"/>
              <a:t>markersize</a:t>
            </a:r>
            <a:r>
              <a:rPr lang="en-US" altLang="zh-CN" sz="1800" dirty="0"/>
              <a:t> = 15, </a:t>
            </a:r>
            <a:r>
              <a:rPr lang="en-US" altLang="zh-CN" sz="1800" dirty="0" err="1"/>
              <a:t>markerfacecolor</a:t>
            </a:r>
            <a:r>
              <a:rPr lang="en-US" altLang="zh-CN" sz="1800" dirty="0"/>
              <a:t> = 'black', </a:t>
            </a:r>
            <a:r>
              <a:rPr lang="en-US" altLang="zh-CN" sz="1800" dirty="0" err="1"/>
              <a:t>markeredgecolor</a:t>
            </a:r>
            <a:r>
              <a:rPr lang="en-US" altLang="zh-CN" sz="1800" dirty="0"/>
              <a:t> = 'red', \</a:t>
            </a:r>
          </a:p>
          <a:p>
            <a:r>
              <a:rPr lang="en-US" altLang="zh-CN" sz="1800" dirty="0" err="1"/>
              <a:t>markeredgewidth</a:t>
            </a:r>
            <a:r>
              <a:rPr lang="en-US" altLang="zh-CN" sz="1800" dirty="0"/>
              <a:t> = 3)  #  </a:t>
            </a:r>
            <a:r>
              <a:rPr lang="zh-CN" altLang="en-US" sz="1800" dirty="0"/>
              <a:t>参数依次为线的颜色、点形、点的大小、点中心颜色、点边缘颜色、点边缘宽度</a:t>
            </a:r>
            <a:endParaRPr lang="en-US" altLang="zh-CN" sz="1800" dirty="0"/>
          </a:p>
          <a:p>
            <a:r>
              <a:rPr lang="zh-CN" altLang="en-US" sz="1800" dirty="0"/>
              <a:t>代码过长可以使用 反斜杠加回车换行</a:t>
            </a:r>
            <a:endParaRPr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FC55A7-E9D4-4BB0-B77B-BB1AD3FE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051" y="519308"/>
            <a:ext cx="2863839" cy="505836"/>
          </a:xfrm>
        </p:spPr>
        <p:txBody>
          <a:bodyPr/>
          <a:lstStyle/>
          <a:p>
            <a:r>
              <a:rPr lang="zh-CN" altLang="en-US" dirty="0"/>
              <a:t>基础绘图操作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2CB87A-8966-4422-B929-2E9A9050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345" y="3862096"/>
            <a:ext cx="3448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EFDDD40-3E60-48B9-864F-E53302325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386" y="3719221"/>
            <a:ext cx="35814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63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DF2FCF-9735-4B91-9AB6-A9D59D9E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对图中重要折点进行注释可在 </a:t>
            </a:r>
            <a:r>
              <a:rPr lang="en-US" altLang="zh-CN" sz="1800" dirty="0" err="1"/>
              <a:t>plt.plot</a:t>
            </a:r>
            <a:r>
              <a:rPr lang="en-US" altLang="zh-CN" sz="1800" dirty="0"/>
              <a:t> </a:t>
            </a:r>
            <a:r>
              <a:rPr lang="zh-CN" altLang="en-US" sz="1800" dirty="0"/>
              <a:t>下方添加 </a:t>
            </a:r>
            <a:r>
              <a:rPr lang="en-GB" altLang="zh-CN" sz="1800" dirty="0" err="1"/>
              <a:t>plt.text</a:t>
            </a:r>
            <a:r>
              <a:rPr lang="en-GB" altLang="zh-CN" sz="1800" dirty="0"/>
              <a:t>(</a:t>
            </a:r>
            <a:r>
              <a:rPr lang="en-US" altLang="zh-CN" sz="1800" dirty="0"/>
              <a:t>)</a:t>
            </a:r>
            <a:r>
              <a:rPr lang="zh-CN" altLang="en-US" sz="1800" dirty="0"/>
              <a:t> 函数</a:t>
            </a:r>
            <a:endParaRPr lang="en-US" altLang="zh-CN" sz="1800" dirty="0"/>
          </a:p>
          <a:p>
            <a:r>
              <a:rPr lang="en-GB" altLang="zh-CN" sz="1800" dirty="0" err="1"/>
              <a:t>plt.text</a:t>
            </a:r>
            <a:r>
              <a:rPr lang="en-GB" altLang="zh-CN" sz="1800" dirty="0"/>
              <a:t>(2+0.3, 2, ‘tag’)</a:t>
            </a:r>
            <a:r>
              <a:rPr lang="en-US" altLang="zh-CN" sz="1800" dirty="0"/>
              <a:t>  #  </a:t>
            </a:r>
            <a:r>
              <a:rPr lang="zh-CN" altLang="en-US" sz="1800" dirty="0"/>
              <a:t>前两个参数为标记的坐标，加一个小数意为偏移量，防止与折点重合。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0C88BA-AEE2-4032-983B-FF1C985E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043" y="528638"/>
            <a:ext cx="5597236" cy="505836"/>
          </a:xfrm>
        </p:spPr>
        <p:txBody>
          <a:bodyPr/>
          <a:lstStyle/>
          <a:p>
            <a:r>
              <a:rPr lang="zh-CN" altLang="en-US" dirty="0"/>
              <a:t>基础绘图操作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6AD881-20B1-4F17-B20C-D839ECC7A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859" y="2748837"/>
            <a:ext cx="4286817" cy="316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A8CC441-2D1E-44DC-8460-0625344EB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789" y="2748836"/>
            <a:ext cx="4286815" cy="316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61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9A9C8C-046B-4753-AB17-6E8E64F0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45" y="1184988"/>
            <a:ext cx="10515600" cy="4733357"/>
          </a:xfrm>
        </p:spPr>
        <p:txBody>
          <a:bodyPr/>
          <a:lstStyle/>
          <a:p>
            <a:r>
              <a:rPr lang="zh-CN" altLang="en-US" sz="2000" dirty="0"/>
              <a:t>完整代码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5D4D371-7C36-4338-91A8-62AD733B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绘图基础操作</a:t>
            </a:r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D8852A04-792D-4153-83DB-FAB14DE90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0" y="1478219"/>
            <a:ext cx="10409822" cy="49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2" id="{2489C76E-46F3-444A-B299-2E05C5B6292F}" vid="{2097FC14-85BF-40DF-BAE5-D6F445298DFE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2" id="{2489C76E-46F3-444A-B299-2E05C5B6292F}" vid="{A56769E4-F3AC-4728-8DC4-2B5A498144DB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RTV平滑V3</Template>
  <TotalTime>3191</TotalTime>
  <Words>436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汉仪大宋简</vt:lpstr>
      <vt:lpstr>Arial</vt:lpstr>
      <vt:lpstr>Times New Roman</vt:lpstr>
      <vt:lpstr>第一PPT，www.1ppt.com</vt:lpstr>
      <vt:lpstr>自定义设计方案</vt:lpstr>
      <vt:lpstr>基础绘图操作</vt:lpstr>
      <vt:lpstr>基础绘图操作</vt:lpstr>
      <vt:lpstr>基础绘图操作</vt:lpstr>
      <vt:lpstr>基础绘图操作</vt:lpstr>
      <vt:lpstr>基础绘图操作</vt:lpstr>
      <vt:lpstr>绘图基础操作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思远</dc:creator>
  <cp:keywords>www.1ppt.com</cp:keywords>
  <dc:description>www.1ppt.com</dc:description>
  <cp:lastModifiedBy>李 思远</cp:lastModifiedBy>
  <cp:revision>7</cp:revision>
  <dcterms:created xsi:type="dcterms:W3CDTF">2022-02-14T09:14:19Z</dcterms:created>
  <dcterms:modified xsi:type="dcterms:W3CDTF">2022-04-04T13:55:48Z</dcterms:modified>
</cp:coreProperties>
</file>