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78" r:id="rId4"/>
    <p:sldId id="279" r:id="rId5"/>
    <p:sldId id="281" r:id="rId6"/>
    <p:sldId id="282" r:id="rId7"/>
    <p:sldId id="283" r:id="rId8"/>
    <p:sldId id="284" r:id="rId9"/>
    <p:sldId id="285" r:id="rId10"/>
    <p:sldId id="286" r:id="rId11"/>
    <p:sldId id="287" r:id="rId12"/>
    <p:sldId id="270" r:id="rId13"/>
    <p:sldId id="288" r:id="rId14"/>
    <p:sldId id="293" r:id="rId15"/>
    <p:sldId id="289" r:id="rId16"/>
    <p:sldId id="290" r:id="rId17"/>
    <p:sldId id="291" r:id="rId18"/>
    <p:sldId id="292" r:id="rId19"/>
    <p:sldId id="295" r:id="rId20"/>
    <p:sldId id="296" r:id="rId21"/>
    <p:sldId id="294" r:id="rId22"/>
  </p:sldIdLst>
  <p:sldSz cx="12192000" cy="6858000"/>
  <p:notesSz cx="6858000" cy="9144000"/>
  <p:defaultTextStyle>
    <a:defPPr>
      <a:defRPr lang="en-L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91" d="100"/>
          <a:sy n="91" d="100"/>
        </p:scale>
        <p:origin x="2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C"/>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67175-7199-4601-B0FF-7C788ECE6EA7}" type="datetimeFigureOut">
              <a:rPr lang="en-LC" smtClean="0"/>
              <a:t>09/10/2021</a:t>
            </a:fld>
            <a:endParaRPr lang="en-LC"/>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C"/>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C"/>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02E7A-EE43-4997-8022-6D4CDC605203}" type="slidenum">
              <a:rPr lang="en-LC" smtClean="0"/>
              <a:t>‹#›</a:t>
            </a:fld>
            <a:endParaRPr lang="en-LC"/>
          </a:p>
        </p:txBody>
      </p:sp>
    </p:spTree>
    <p:extLst>
      <p:ext uri="{BB962C8B-B14F-4D97-AF65-F5344CB8AC3E}">
        <p14:creationId xmlns:p14="http://schemas.microsoft.com/office/powerpoint/2010/main" val="646942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4AA21-A304-4239-A132-507DBAAEE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C"/>
          </a:p>
        </p:txBody>
      </p:sp>
      <p:sp>
        <p:nvSpPr>
          <p:cNvPr id="3" name="Subtitle 2">
            <a:extLst>
              <a:ext uri="{FF2B5EF4-FFF2-40B4-BE49-F238E27FC236}">
                <a16:creationId xmlns:a16="http://schemas.microsoft.com/office/drawing/2014/main" id="{42BE64E2-F89B-494B-BB12-063ECAEC04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C"/>
          </a:p>
        </p:txBody>
      </p:sp>
      <p:sp>
        <p:nvSpPr>
          <p:cNvPr id="4" name="Date Placeholder 3">
            <a:extLst>
              <a:ext uri="{FF2B5EF4-FFF2-40B4-BE49-F238E27FC236}">
                <a16:creationId xmlns:a16="http://schemas.microsoft.com/office/drawing/2014/main" id="{486E5FF8-D916-48F5-8B8A-7CCB9BD42A69}"/>
              </a:ext>
            </a:extLst>
          </p:cNvPr>
          <p:cNvSpPr>
            <a:spLocks noGrp="1"/>
          </p:cNvSpPr>
          <p:nvPr>
            <p:ph type="dt" sz="half" idx="10"/>
          </p:nvPr>
        </p:nvSpPr>
        <p:spPr/>
        <p:txBody>
          <a:bodyPr/>
          <a:lstStyle/>
          <a:p>
            <a:fld id="{15B4A820-1F58-4D72-B23E-7AB8B99D0924}" type="datetimeFigureOut">
              <a:rPr lang="en-LC" smtClean="0"/>
              <a:t>09/10/2021</a:t>
            </a:fld>
            <a:endParaRPr lang="en-LC"/>
          </a:p>
        </p:txBody>
      </p:sp>
      <p:sp>
        <p:nvSpPr>
          <p:cNvPr id="5" name="Footer Placeholder 4">
            <a:extLst>
              <a:ext uri="{FF2B5EF4-FFF2-40B4-BE49-F238E27FC236}">
                <a16:creationId xmlns:a16="http://schemas.microsoft.com/office/drawing/2014/main" id="{09F89DEB-43A7-40DE-8525-D5BC427A68F4}"/>
              </a:ext>
            </a:extLst>
          </p:cNvPr>
          <p:cNvSpPr>
            <a:spLocks noGrp="1"/>
          </p:cNvSpPr>
          <p:nvPr>
            <p:ph type="ftr" sz="quarter" idx="11"/>
          </p:nvPr>
        </p:nvSpPr>
        <p:spPr/>
        <p:txBody>
          <a:bodyPr/>
          <a:lstStyle/>
          <a:p>
            <a:endParaRPr lang="en-LC"/>
          </a:p>
        </p:txBody>
      </p:sp>
      <p:sp>
        <p:nvSpPr>
          <p:cNvPr id="6" name="Slide Number Placeholder 5">
            <a:extLst>
              <a:ext uri="{FF2B5EF4-FFF2-40B4-BE49-F238E27FC236}">
                <a16:creationId xmlns:a16="http://schemas.microsoft.com/office/drawing/2014/main" id="{89C9DB2E-4260-4944-BE56-4587CC3B51E4}"/>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258955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9495-1727-48E8-8116-AD059FDD464D}"/>
              </a:ext>
            </a:extLst>
          </p:cNvPr>
          <p:cNvSpPr>
            <a:spLocks noGrp="1"/>
          </p:cNvSpPr>
          <p:nvPr>
            <p:ph type="title"/>
          </p:nvPr>
        </p:nvSpPr>
        <p:spPr/>
        <p:txBody>
          <a:bodyPr/>
          <a:lstStyle/>
          <a:p>
            <a:r>
              <a:rPr lang="en-US"/>
              <a:t>Click to edit Master title style</a:t>
            </a:r>
            <a:endParaRPr lang="en-LC"/>
          </a:p>
        </p:txBody>
      </p:sp>
      <p:sp>
        <p:nvSpPr>
          <p:cNvPr id="3" name="Vertical Text Placeholder 2">
            <a:extLst>
              <a:ext uri="{FF2B5EF4-FFF2-40B4-BE49-F238E27FC236}">
                <a16:creationId xmlns:a16="http://schemas.microsoft.com/office/drawing/2014/main" id="{B1EDB6A0-31A9-41A6-9AB0-599512354A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4" name="Date Placeholder 3">
            <a:extLst>
              <a:ext uri="{FF2B5EF4-FFF2-40B4-BE49-F238E27FC236}">
                <a16:creationId xmlns:a16="http://schemas.microsoft.com/office/drawing/2014/main" id="{E62633A7-F0EE-42BC-A172-844882B7F77B}"/>
              </a:ext>
            </a:extLst>
          </p:cNvPr>
          <p:cNvSpPr>
            <a:spLocks noGrp="1"/>
          </p:cNvSpPr>
          <p:nvPr>
            <p:ph type="dt" sz="half" idx="10"/>
          </p:nvPr>
        </p:nvSpPr>
        <p:spPr/>
        <p:txBody>
          <a:bodyPr/>
          <a:lstStyle/>
          <a:p>
            <a:fld id="{15B4A820-1F58-4D72-B23E-7AB8B99D0924}" type="datetimeFigureOut">
              <a:rPr lang="en-LC" smtClean="0"/>
              <a:t>09/10/2021</a:t>
            </a:fld>
            <a:endParaRPr lang="en-LC"/>
          </a:p>
        </p:txBody>
      </p:sp>
      <p:sp>
        <p:nvSpPr>
          <p:cNvPr id="5" name="Footer Placeholder 4">
            <a:extLst>
              <a:ext uri="{FF2B5EF4-FFF2-40B4-BE49-F238E27FC236}">
                <a16:creationId xmlns:a16="http://schemas.microsoft.com/office/drawing/2014/main" id="{42F8D537-3400-47E3-8D15-750AD6050324}"/>
              </a:ext>
            </a:extLst>
          </p:cNvPr>
          <p:cNvSpPr>
            <a:spLocks noGrp="1"/>
          </p:cNvSpPr>
          <p:nvPr>
            <p:ph type="ftr" sz="quarter" idx="11"/>
          </p:nvPr>
        </p:nvSpPr>
        <p:spPr/>
        <p:txBody>
          <a:bodyPr/>
          <a:lstStyle/>
          <a:p>
            <a:endParaRPr lang="en-LC"/>
          </a:p>
        </p:txBody>
      </p:sp>
      <p:sp>
        <p:nvSpPr>
          <p:cNvPr id="6" name="Slide Number Placeholder 5">
            <a:extLst>
              <a:ext uri="{FF2B5EF4-FFF2-40B4-BE49-F238E27FC236}">
                <a16:creationId xmlns:a16="http://schemas.microsoft.com/office/drawing/2014/main" id="{B6DFF0C3-80D7-44E3-818C-31A4C1CF0016}"/>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421909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A52AF-D607-4A8F-9945-0EA0D339E6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C"/>
          </a:p>
        </p:txBody>
      </p:sp>
      <p:sp>
        <p:nvSpPr>
          <p:cNvPr id="3" name="Vertical Text Placeholder 2">
            <a:extLst>
              <a:ext uri="{FF2B5EF4-FFF2-40B4-BE49-F238E27FC236}">
                <a16:creationId xmlns:a16="http://schemas.microsoft.com/office/drawing/2014/main" id="{D4F0B537-4B46-4860-B805-209215206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4" name="Date Placeholder 3">
            <a:extLst>
              <a:ext uri="{FF2B5EF4-FFF2-40B4-BE49-F238E27FC236}">
                <a16:creationId xmlns:a16="http://schemas.microsoft.com/office/drawing/2014/main" id="{4684E1DF-0F7A-41AF-958E-6046B92F41A4}"/>
              </a:ext>
            </a:extLst>
          </p:cNvPr>
          <p:cNvSpPr>
            <a:spLocks noGrp="1"/>
          </p:cNvSpPr>
          <p:nvPr>
            <p:ph type="dt" sz="half" idx="10"/>
          </p:nvPr>
        </p:nvSpPr>
        <p:spPr/>
        <p:txBody>
          <a:bodyPr/>
          <a:lstStyle/>
          <a:p>
            <a:fld id="{15B4A820-1F58-4D72-B23E-7AB8B99D0924}" type="datetimeFigureOut">
              <a:rPr lang="en-LC" smtClean="0"/>
              <a:t>09/10/2021</a:t>
            </a:fld>
            <a:endParaRPr lang="en-LC"/>
          </a:p>
        </p:txBody>
      </p:sp>
      <p:sp>
        <p:nvSpPr>
          <p:cNvPr id="5" name="Footer Placeholder 4">
            <a:extLst>
              <a:ext uri="{FF2B5EF4-FFF2-40B4-BE49-F238E27FC236}">
                <a16:creationId xmlns:a16="http://schemas.microsoft.com/office/drawing/2014/main" id="{D810FD02-156C-4E0D-8E9C-2FC7EE4248D6}"/>
              </a:ext>
            </a:extLst>
          </p:cNvPr>
          <p:cNvSpPr>
            <a:spLocks noGrp="1"/>
          </p:cNvSpPr>
          <p:nvPr>
            <p:ph type="ftr" sz="quarter" idx="11"/>
          </p:nvPr>
        </p:nvSpPr>
        <p:spPr/>
        <p:txBody>
          <a:bodyPr/>
          <a:lstStyle/>
          <a:p>
            <a:endParaRPr lang="en-LC"/>
          </a:p>
        </p:txBody>
      </p:sp>
      <p:sp>
        <p:nvSpPr>
          <p:cNvPr id="6" name="Slide Number Placeholder 5">
            <a:extLst>
              <a:ext uri="{FF2B5EF4-FFF2-40B4-BE49-F238E27FC236}">
                <a16:creationId xmlns:a16="http://schemas.microsoft.com/office/drawing/2014/main" id="{DE0D08E1-33ED-482E-9509-B64C6327AEF8}"/>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70586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2623-320D-466A-87E1-DFCE3B78E733}"/>
              </a:ext>
            </a:extLst>
          </p:cNvPr>
          <p:cNvSpPr>
            <a:spLocks noGrp="1"/>
          </p:cNvSpPr>
          <p:nvPr>
            <p:ph type="title"/>
          </p:nvPr>
        </p:nvSpPr>
        <p:spPr/>
        <p:txBody>
          <a:bodyPr/>
          <a:lstStyle/>
          <a:p>
            <a:r>
              <a:rPr lang="en-US"/>
              <a:t>Click to edit Master title style</a:t>
            </a:r>
            <a:endParaRPr lang="en-LC"/>
          </a:p>
        </p:txBody>
      </p:sp>
      <p:sp>
        <p:nvSpPr>
          <p:cNvPr id="3" name="Content Placeholder 2">
            <a:extLst>
              <a:ext uri="{FF2B5EF4-FFF2-40B4-BE49-F238E27FC236}">
                <a16:creationId xmlns:a16="http://schemas.microsoft.com/office/drawing/2014/main" id="{C7D50DEB-E92E-4C6F-BAC4-9BAF89237A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4" name="Date Placeholder 3">
            <a:extLst>
              <a:ext uri="{FF2B5EF4-FFF2-40B4-BE49-F238E27FC236}">
                <a16:creationId xmlns:a16="http://schemas.microsoft.com/office/drawing/2014/main" id="{6AA174ED-1DC4-4B20-ADD4-2C1F0B91A356}"/>
              </a:ext>
            </a:extLst>
          </p:cNvPr>
          <p:cNvSpPr>
            <a:spLocks noGrp="1"/>
          </p:cNvSpPr>
          <p:nvPr>
            <p:ph type="dt" sz="half" idx="10"/>
          </p:nvPr>
        </p:nvSpPr>
        <p:spPr/>
        <p:txBody>
          <a:bodyPr/>
          <a:lstStyle/>
          <a:p>
            <a:fld id="{15B4A820-1F58-4D72-B23E-7AB8B99D0924}" type="datetimeFigureOut">
              <a:rPr lang="en-LC" smtClean="0"/>
              <a:t>09/10/2021</a:t>
            </a:fld>
            <a:endParaRPr lang="en-LC"/>
          </a:p>
        </p:txBody>
      </p:sp>
      <p:sp>
        <p:nvSpPr>
          <p:cNvPr id="5" name="Footer Placeholder 4">
            <a:extLst>
              <a:ext uri="{FF2B5EF4-FFF2-40B4-BE49-F238E27FC236}">
                <a16:creationId xmlns:a16="http://schemas.microsoft.com/office/drawing/2014/main" id="{6D14E1DD-CEA6-4E35-8E11-E665E678D6D9}"/>
              </a:ext>
            </a:extLst>
          </p:cNvPr>
          <p:cNvSpPr>
            <a:spLocks noGrp="1"/>
          </p:cNvSpPr>
          <p:nvPr>
            <p:ph type="ftr" sz="quarter" idx="11"/>
          </p:nvPr>
        </p:nvSpPr>
        <p:spPr/>
        <p:txBody>
          <a:bodyPr/>
          <a:lstStyle/>
          <a:p>
            <a:endParaRPr lang="en-LC"/>
          </a:p>
        </p:txBody>
      </p:sp>
      <p:sp>
        <p:nvSpPr>
          <p:cNvPr id="6" name="Slide Number Placeholder 5">
            <a:extLst>
              <a:ext uri="{FF2B5EF4-FFF2-40B4-BE49-F238E27FC236}">
                <a16:creationId xmlns:a16="http://schemas.microsoft.com/office/drawing/2014/main" id="{3D097B64-C669-47DD-8790-2BEB892FFE49}"/>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198138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3199-CF82-4E52-9A88-BD80A25DD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C"/>
          </a:p>
        </p:txBody>
      </p:sp>
      <p:sp>
        <p:nvSpPr>
          <p:cNvPr id="3" name="Text Placeholder 2">
            <a:extLst>
              <a:ext uri="{FF2B5EF4-FFF2-40B4-BE49-F238E27FC236}">
                <a16:creationId xmlns:a16="http://schemas.microsoft.com/office/drawing/2014/main" id="{195586F4-57D1-4A8C-A362-F8C1BD8CB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278C7D-1F15-4522-86C3-4DF3617878B7}"/>
              </a:ext>
            </a:extLst>
          </p:cNvPr>
          <p:cNvSpPr>
            <a:spLocks noGrp="1"/>
          </p:cNvSpPr>
          <p:nvPr>
            <p:ph type="dt" sz="half" idx="10"/>
          </p:nvPr>
        </p:nvSpPr>
        <p:spPr/>
        <p:txBody>
          <a:bodyPr/>
          <a:lstStyle/>
          <a:p>
            <a:fld id="{15B4A820-1F58-4D72-B23E-7AB8B99D0924}" type="datetimeFigureOut">
              <a:rPr lang="en-LC" smtClean="0"/>
              <a:t>09/10/2021</a:t>
            </a:fld>
            <a:endParaRPr lang="en-LC"/>
          </a:p>
        </p:txBody>
      </p:sp>
      <p:sp>
        <p:nvSpPr>
          <p:cNvPr id="5" name="Footer Placeholder 4">
            <a:extLst>
              <a:ext uri="{FF2B5EF4-FFF2-40B4-BE49-F238E27FC236}">
                <a16:creationId xmlns:a16="http://schemas.microsoft.com/office/drawing/2014/main" id="{E0967B33-7F9B-4D77-8764-37B7DAA11437}"/>
              </a:ext>
            </a:extLst>
          </p:cNvPr>
          <p:cNvSpPr>
            <a:spLocks noGrp="1"/>
          </p:cNvSpPr>
          <p:nvPr>
            <p:ph type="ftr" sz="quarter" idx="11"/>
          </p:nvPr>
        </p:nvSpPr>
        <p:spPr/>
        <p:txBody>
          <a:bodyPr/>
          <a:lstStyle/>
          <a:p>
            <a:endParaRPr lang="en-LC"/>
          </a:p>
        </p:txBody>
      </p:sp>
      <p:sp>
        <p:nvSpPr>
          <p:cNvPr id="6" name="Slide Number Placeholder 5">
            <a:extLst>
              <a:ext uri="{FF2B5EF4-FFF2-40B4-BE49-F238E27FC236}">
                <a16:creationId xmlns:a16="http://schemas.microsoft.com/office/drawing/2014/main" id="{645B5331-2972-4C69-8CBF-7F2A55A1EEF0}"/>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70632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9537-8878-4A82-83B8-8259E30D9C56}"/>
              </a:ext>
            </a:extLst>
          </p:cNvPr>
          <p:cNvSpPr>
            <a:spLocks noGrp="1"/>
          </p:cNvSpPr>
          <p:nvPr>
            <p:ph type="title"/>
          </p:nvPr>
        </p:nvSpPr>
        <p:spPr/>
        <p:txBody>
          <a:bodyPr/>
          <a:lstStyle/>
          <a:p>
            <a:r>
              <a:rPr lang="en-US"/>
              <a:t>Click to edit Master title style</a:t>
            </a:r>
            <a:endParaRPr lang="en-LC"/>
          </a:p>
        </p:txBody>
      </p:sp>
      <p:sp>
        <p:nvSpPr>
          <p:cNvPr id="3" name="Content Placeholder 2">
            <a:extLst>
              <a:ext uri="{FF2B5EF4-FFF2-40B4-BE49-F238E27FC236}">
                <a16:creationId xmlns:a16="http://schemas.microsoft.com/office/drawing/2014/main" id="{C6416D6E-A4D2-4913-8FB5-0AD15E672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4" name="Content Placeholder 3">
            <a:extLst>
              <a:ext uri="{FF2B5EF4-FFF2-40B4-BE49-F238E27FC236}">
                <a16:creationId xmlns:a16="http://schemas.microsoft.com/office/drawing/2014/main" id="{9065A5B0-67B5-44EF-8D2F-634A2E21E9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5" name="Date Placeholder 4">
            <a:extLst>
              <a:ext uri="{FF2B5EF4-FFF2-40B4-BE49-F238E27FC236}">
                <a16:creationId xmlns:a16="http://schemas.microsoft.com/office/drawing/2014/main" id="{3EB47015-FF8E-452E-B466-6DBA5E7E15B0}"/>
              </a:ext>
            </a:extLst>
          </p:cNvPr>
          <p:cNvSpPr>
            <a:spLocks noGrp="1"/>
          </p:cNvSpPr>
          <p:nvPr>
            <p:ph type="dt" sz="half" idx="10"/>
          </p:nvPr>
        </p:nvSpPr>
        <p:spPr/>
        <p:txBody>
          <a:bodyPr/>
          <a:lstStyle/>
          <a:p>
            <a:fld id="{15B4A820-1F58-4D72-B23E-7AB8B99D0924}" type="datetimeFigureOut">
              <a:rPr lang="en-LC" smtClean="0"/>
              <a:t>09/10/2021</a:t>
            </a:fld>
            <a:endParaRPr lang="en-LC"/>
          </a:p>
        </p:txBody>
      </p:sp>
      <p:sp>
        <p:nvSpPr>
          <p:cNvPr id="6" name="Footer Placeholder 5">
            <a:extLst>
              <a:ext uri="{FF2B5EF4-FFF2-40B4-BE49-F238E27FC236}">
                <a16:creationId xmlns:a16="http://schemas.microsoft.com/office/drawing/2014/main" id="{A76823DD-5846-4739-9C2B-D6310A479E81}"/>
              </a:ext>
            </a:extLst>
          </p:cNvPr>
          <p:cNvSpPr>
            <a:spLocks noGrp="1"/>
          </p:cNvSpPr>
          <p:nvPr>
            <p:ph type="ftr" sz="quarter" idx="11"/>
          </p:nvPr>
        </p:nvSpPr>
        <p:spPr/>
        <p:txBody>
          <a:bodyPr/>
          <a:lstStyle/>
          <a:p>
            <a:endParaRPr lang="en-LC"/>
          </a:p>
        </p:txBody>
      </p:sp>
      <p:sp>
        <p:nvSpPr>
          <p:cNvPr id="7" name="Slide Number Placeholder 6">
            <a:extLst>
              <a:ext uri="{FF2B5EF4-FFF2-40B4-BE49-F238E27FC236}">
                <a16:creationId xmlns:a16="http://schemas.microsoft.com/office/drawing/2014/main" id="{C9692081-B73F-4A37-BE5A-E1842A09A4DF}"/>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426549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5BDC-E855-421A-B6AD-119C2E8F274C}"/>
              </a:ext>
            </a:extLst>
          </p:cNvPr>
          <p:cNvSpPr>
            <a:spLocks noGrp="1"/>
          </p:cNvSpPr>
          <p:nvPr>
            <p:ph type="title"/>
          </p:nvPr>
        </p:nvSpPr>
        <p:spPr>
          <a:xfrm>
            <a:off x="839788" y="365125"/>
            <a:ext cx="10515600" cy="1325563"/>
          </a:xfrm>
        </p:spPr>
        <p:txBody>
          <a:bodyPr/>
          <a:lstStyle/>
          <a:p>
            <a:r>
              <a:rPr lang="en-US"/>
              <a:t>Click to edit Master title style</a:t>
            </a:r>
            <a:endParaRPr lang="en-LC"/>
          </a:p>
        </p:txBody>
      </p:sp>
      <p:sp>
        <p:nvSpPr>
          <p:cNvPr id="3" name="Text Placeholder 2">
            <a:extLst>
              <a:ext uri="{FF2B5EF4-FFF2-40B4-BE49-F238E27FC236}">
                <a16:creationId xmlns:a16="http://schemas.microsoft.com/office/drawing/2014/main" id="{92DE223F-28A7-4413-8703-1841D7F44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09DD3-FB78-40F7-9D8F-8A2724A625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5" name="Text Placeholder 4">
            <a:extLst>
              <a:ext uri="{FF2B5EF4-FFF2-40B4-BE49-F238E27FC236}">
                <a16:creationId xmlns:a16="http://schemas.microsoft.com/office/drawing/2014/main" id="{55243B03-EEE8-4C4F-9751-F3D9449FF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E84831-AEB3-4288-B888-77468D68DB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7" name="Date Placeholder 6">
            <a:extLst>
              <a:ext uri="{FF2B5EF4-FFF2-40B4-BE49-F238E27FC236}">
                <a16:creationId xmlns:a16="http://schemas.microsoft.com/office/drawing/2014/main" id="{34058BE4-B8AB-4B2B-BA13-BD94823CEDC3}"/>
              </a:ext>
            </a:extLst>
          </p:cNvPr>
          <p:cNvSpPr>
            <a:spLocks noGrp="1"/>
          </p:cNvSpPr>
          <p:nvPr>
            <p:ph type="dt" sz="half" idx="10"/>
          </p:nvPr>
        </p:nvSpPr>
        <p:spPr/>
        <p:txBody>
          <a:bodyPr/>
          <a:lstStyle/>
          <a:p>
            <a:fld id="{15B4A820-1F58-4D72-B23E-7AB8B99D0924}" type="datetimeFigureOut">
              <a:rPr lang="en-LC" smtClean="0"/>
              <a:t>09/10/2021</a:t>
            </a:fld>
            <a:endParaRPr lang="en-LC"/>
          </a:p>
        </p:txBody>
      </p:sp>
      <p:sp>
        <p:nvSpPr>
          <p:cNvPr id="8" name="Footer Placeholder 7">
            <a:extLst>
              <a:ext uri="{FF2B5EF4-FFF2-40B4-BE49-F238E27FC236}">
                <a16:creationId xmlns:a16="http://schemas.microsoft.com/office/drawing/2014/main" id="{F92B6D69-1A04-4C98-8276-6526DC547105}"/>
              </a:ext>
            </a:extLst>
          </p:cNvPr>
          <p:cNvSpPr>
            <a:spLocks noGrp="1"/>
          </p:cNvSpPr>
          <p:nvPr>
            <p:ph type="ftr" sz="quarter" idx="11"/>
          </p:nvPr>
        </p:nvSpPr>
        <p:spPr/>
        <p:txBody>
          <a:bodyPr/>
          <a:lstStyle/>
          <a:p>
            <a:endParaRPr lang="en-LC"/>
          </a:p>
        </p:txBody>
      </p:sp>
      <p:sp>
        <p:nvSpPr>
          <p:cNvPr id="9" name="Slide Number Placeholder 8">
            <a:extLst>
              <a:ext uri="{FF2B5EF4-FFF2-40B4-BE49-F238E27FC236}">
                <a16:creationId xmlns:a16="http://schemas.microsoft.com/office/drawing/2014/main" id="{9256DAAC-2144-4DB9-A6F5-D8BCB3B2008B}"/>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220689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95AD-7E77-4BD8-A5FA-F335F73183FA}"/>
              </a:ext>
            </a:extLst>
          </p:cNvPr>
          <p:cNvSpPr>
            <a:spLocks noGrp="1"/>
          </p:cNvSpPr>
          <p:nvPr>
            <p:ph type="title"/>
          </p:nvPr>
        </p:nvSpPr>
        <p:spPr/>
        <p:txBody>
          <a:bodyPr/>
          <a:lstStyle/>
          <a:p>
            <a:r>
              <a:rPr lang="en-US"/>
              <a:t>Click to edit Master title style</a:t>
            </a:r>
            <a:endParaRPr lang="en-LC"/>
          </a:p>
        </p:txBody>
      </p:sp>
      <p:sp>
        <p:nvSpPr>
          <p:cNvPr id="3" name="Date Placeholder 2">
            <a:extLst>
              <a:ext uri="{FF2B5EF4-FFF2-40B4-BE49-F238E27FC236}">
                <a16:creationId xmlns:a16="http://schemas.microsoft.com/office/drawing/2014/main" id="{6929D08A-0201-4E5D-A2F9-6C6DE71C70B5}"/>
              </a:ext>
            </a:extLst>
          </p:cNvPr>
          <p:cNvSpPr>
            <a:spLocks noGrp="1"/>
          </p:cNvSpPr>
          <p:nvPr>
            <p:ph type="dt" sz="half" idx="10"/>
          </p:nvPr>
        </p:nvSpPr>
        <p:spPr/>
        <p:txBody>
          <a:bodyPr/>
          <a:lstStyle/>
          <a:p>
            <a:fld id="{15B4A820-1F58-4D72-B23E-7AB8B99D0924}" type="datetimeFigureOut">
              <a:rPr lang="en-LC" smtClean="0"/>
              <a:t>09/10/2021</a:t>
            </a:fld>
            <a:endParaRPr lang="en-LC"/>
          </a:p>
        </p:txBody>
      </p:sp>
      <p:sp>
        <p:nvSpPr>
          <p:cNvPr id="4" name="Footer Placeholder 3">
            <a:extLst>
              <a:ext uri="{FF2B5EF4-FFF2-40B4-BE49-F238E27FC236}">
                <a16:creationId xmlns:a16="http://schemas.microsoft.com/office/drawing/2014/main" id="{EE6F2F12-CF13-4748-BA03-BAD8D4A41063}"/>
              </a:ext>
            </a:extLst>
          </p:cNvPr>
          <p:cNvSpPr>
            <a:spLocks noGrp="1"/>
          </p:cNvSpPr>
          <p:nvPr>
            <p:ph type="ftr" sz="quarter" idx="11"/>
          </p:nvPr>
        </p:nvSpPr>
        <p:spPr/>
        <p:txBody>
          <a:bodyPr/>
          <a:lstStyle/>
          <a:p>
            <a:endParaRPr lang="en-LC"/>
          </a:p>
        </p:txBody>
      </p:sp>
      <p:sp>
        <p:nvSpPr>
          <p:cNvPr id="5" name="Slide Number Placeholder 4">
            <a:extLst>
              <a:ext uri="{FF2B5EF4-FFF2-40B4-BE49-F238E27FC236}">
                <a16:creationId xmlns:a16="http://schemas.microsoft.com/office/drawing/2014/main" id="{1B404526-2011-4FBB-8A7C-08BF6D142F69}"/>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52554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7CE807-1F15-49FC-AEA1-1C8ED1DEB38C}"/>
              </a:ext>
            </a:extLst>
          </p:cNvPr>
          <p:cNvSpPr>
            <a:spLocks noGrp="1"/>
          </p:cNvSpPr>
          <p:nvPr>
            <p:ph type="dt" sz="half" idx="10"/>
          </p:nvPr>
        </p:nvSpPr>
        <p:spPr/>
        <p:txBody>
          <a:bodyPr/>
          <a:lstStyle/>
          <a:p>
            <a:fld id="{15B4A820-1F58-4D72-B23E-7AB8B99D0924}" type="datetimeFigureOut">
              <a:rPr lang="en-LC" smtClean="0"/>
              <a:t>09/10/2021</a:t>
            </a:fld>
            <a:endParaRPr lang="en-LC"/>
          </a:p>
        </p:txBody>
      </p:sp>
      <p:sp>
        <p:nvSpPr>
          <p:cNvPr id="3" name="Footer Placeholder 2">
            <a:extLst>
              <a:ext uri="{FF2B5EF4-FFF2-40B4-BE49-F238E27FC236}">
                <a16:creationId xmlns:a16="http://schemas.microsoft.com/office/drawing/2014/main" id="{FD14CB3C-EA16-4328-B2DB-D2D197704AAE}"/>
              </a:ext>
            </a:extLst>
          </p:cNvPr>
          <p:cNvSpPr>
            <a:spLocks noGrp="1"/>
          </p:cNvSpPr>
          <p:nvPr>
            <p:ph type="ftr" sz="quarter" idx="11"/>
          </p:nvPr>
        </p:nvSpPr>
        <p:spPr/>
        <p:txBody>
          <a:bodyPr/>
          <a:lstStyle/>
          <a:p>
            <a:endParaRPr lang="en-LC"/>
          </a:p>
        </p:txBody>
      </p:sp>
      <p:sp>
        <p:nvSpPr>
          <p:cNvPr id="4" name="Slide Number Placeholder 3">
            <a:extLst>
              <a:ext uri="{FF2B5EF4-FFF2-40B4-BE49-F238E27FC236}">
                <a16:creationId xmlns:a16="http://schemas.microsoft.com/office/drawing/2014/main" id="{2796BA1F-9063-4180-BB96-714ACA9D87E2}"/>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342440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0AD5-C43D-4769-85FD-8B3E1F203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C"/>
          </a:p>
        </p:txBody>
      </p:sp>
      <p:sp>
        <p:nvSpPr>
          <p:cNvPr id="3" name="Content Placeholder 2">
            <a:extLst>
              <a:ext uri="{FF2B5EF4-FFF2-40B4-BE49-F238E27FC236}">
                <a16:creationId xmlns:a16="http://schemas.microsoft.com/office/drawing/2014/main" id="{27B3210D-B9F8-4DCE-B4FB-E681376AB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4" name="Text Placeholder 3">
            <a:extLst>
              <a:ext uri="{FF2B5EF4-FFF2-40B4-BE49-F238E27FC236}">
                <a16:creationId xmlns:a16="http://schemas.microsoft.com/office/drawing/2014/main" id="{8C470574-0F53-4026-A4D0-A6CD5F508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2D4F4-C30C-489B-BB82-420A1DF8B309}"/>
              </a:ext>
            </a:extLst>
          </p:cNvPr>
          <p:cNvSpPr>
            <a:spLocks noGrp="1"/>
          </p:cNvSpPr>
          <p:nvPr>
            <p:ph type="dt" sz="half" idx="10"/>
          </p:nvPr>
        </p:nvSpPr>
        <p:spPr/>
        <p:txBody>
          <a:bodyPr/>
          <a:lstStyle/>
          <a:p>
            <a:fld id="{15B4A820-1F58-4D72-B23E-7AB8B99D0924}" type="datetimeFigureOut">
              <a:rPr lang="en-LC" smtClean="0"/>
              <a:t>09/10/2021</a:t>
            </a:fld>
            <a:endParaRPr lang="en-LC"/>
          </a:p>
        </p:txBody>
      </p:sp>
      <p:sp>
        <p:nvSpPr>
          <p:cNvPr id="6" name="Footer Placeholder 5">
            <a:extLst>
              <a:ext uri="{FF2B5EF4-FFF2-40B4-BE49-F238E27FC236}">
                <a16:creationId xmlns:a16="http://schemas.microsoft.com/office/drawing/2014/main" id="{65F0B247-809D-46D5-A931-2E4715515C81}"/>
              </a:ext>
            </a:extLst>
          </p:cNvPr>
          <p:cNvSpPr>
            <a:spLocks noGrp="1"/>
          </p:cNvSpPr>
          <p:nvPr>
            <p:ph type="ftr" sz="quarter" idx="11"/>
          </p:nvPr>
        </p:nvSpPr>
        <p:spPr/>
        <p:txBody>
          <a:bodyPr/>
          <a:lstStyle/>
          <a:p>
            <a:endParaRPr lang="en-LC"/>
          </a:p>
        </p:txBody>
      </p:sp>
      <p:sp>
        <p:nvSpPr>
          <p:cNvPr id="7" name="Slide Number Placeholder 6">
            <a:extLst>
              <a:ext uri="{FF2B5EF4-FFF2-40B4-BE49-F238E27FC236}">
                <a16:creationId xmlns:a16="http://schemas.microsoft.com/office/drawing/2014/main" id="{EC2C7791-30DA-4CCB-8892-7E62C4BC0886}"/>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372754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755F-3CB7-4C98-AF90-2C943D8E9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C"/>
          </a:p>
        </p:txBody>
      </p:sp>
      <p:sp>
        <p:nvSpPr>
          <p:cNvPr id="3" name="Picture Placeholder 2">
            <a:extLst>
              <a:ext uri="{FF2B5EF4-FFF2-40B4-BE49-F238E27FC236}">
                <a16:creationId xmlns:a16="http://schemas.microsoft.com/office/drawing/2014/main" id="{6F0CABBE-16AC-4021-8F66-13D7505C7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C"/>
          </a:p>
        </p:txBody>
      </p:sp>
      <p:sp>
        <p:nvSpPr>
          <p:cNvPr id="4" name="Text Placeholder 3">
            <a:extLst>
              <a:ext uri="{FF2B5EF4-FFF2-40B4-BE49-F238E27FC236}">
                <a16:creationId xmlns:a16="http://schemas.microsoft.com/office/drawing/2014/main" id="{17765F51-9D39-4385-B495-D663313A8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B1C48-F4E1-4989-8D02-F5421922A44C}"/>
              </a:ext>
            </a:extLst>
          </p:cNvPr>
          <p:cNvSpPr>
            <a:spLocks noGrp="1"/>
          </p:cNvSpPr>
          <p:nvPr>
            <p:ph type="dt" sz="half" idx="10"/>
          </p:nvPr>
        </p:nvSpPr>
        <p:spPr/>
        <p:txBody>
          <a:bodyPr/>
          <a:lstStyle/>
          <a:p>
            <a:fld id="{15B4A820-1F58-4D72-B23E-7AB8B99D0924}" type="datetimeFigureOut">
              <a:rPr lang="en-LC" smtClean="0"/>
              <a:t>09/10/2021</a:t>
            </a:fld>
            <a:endParaRPr lang="en-LC"/>
          </a:p>
        </p:txBody>
      </p:sp>
      <p:sp>
        <p:nvSpPr>
          <p:cNvPr id="6" name="Footer Placeholder 5">
            <a:extLst>
              <a:ext uri="{FF2B5EF4-FFF2-40B4-BE49-F238E27FC236}">
                <a16:creationId xmlns:a16="http://schemas.microsoft.com/office/drawing/2014/main" id="{075FE691-A8E0-4BE4-99E4-79DA89E5762E}"/>
              </a:ext>
            </a:extLst>
          </p:cNvPr>
          <p:cNvSpPr>
            <a:spLocks noGrp="1"/>
          </p:cNvSpPr>
          <p:nvPr>
            <p:ph type="ftr" sz="quarter" idx="11"/>
          </p:nvPr>
        </p:nvSpPr>
        <p:spPr/>
        <p:txBody>
          <a:bodyPr/>
          <a:lstStyle/>
          <a:p>
            <a:endParaRPr lang="en-LC"/>
          </a:p>
        </p:txBody>
      </p:sp>
      <p:sp>
        <p:nvSpPr>
          <p:cNvPr id="7" name="Slide Number Placeholder 6">
            <a:extLst>
              <a:ext uri="{FF2B5EF4-FFF2-40B4-BE49-F238E27FC236}">
                <a16:creationId xmlns:a16="http://schemas.microsoft.com/office/drawing/2014/main" id="{C3FF72B6-60DB-41BB-BC4E-DE7DEC4D5931}"/>
              </a:ext>
            </a:extLst>
          </p:cNvPr>
          <p:cNvSpPr>
            <a:spLocks noGrp="1"/>
          </p:cNvSpPr>
          <p:nvPr>
            <p:ph type="sldNum" sz="quarter" idx="12"/>
          </p:nvPr>
        </p:nvSpPr>
        <p:spPr/>
        <p:txBody>
          <a:bodyPr/>
          <a:lstStyle/>
          <a:p>
            <a:fld id="{DD9351DC-86D7-4F21-8B1E-38C87FC737A4}" type="slidenum">
              <a:rPr lang="en-LC" smtClean="0"/>
              <a:t>‹#›</a:t>
            </a:fld>
            <a:endParaRPr lang="en-LC"/>
          </a:p>
        </p:txBody>
      </p:sp>
    </p:spTree>
    <p:extLst>
      <p:ext uri="{BB962C8B-B14F-4D97-AF65-F5344CB8AC3E}">
        <p14:creationId xmlns:p14="http://schemas.microsoft.com/office/powerpoint/2010/main" val="375930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13AC9-FE4F-4FD2-ACAA-FDFE78379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C"/>
          </a:p>
        </p:txBody>
      </p:sp>
      <p:sp>
        <p:nvSpPr>
          <p:cNvPr id="3" name="Text Placeholder 2">
            <a:extLst>
              <a:ext uri="{FF2B5EF4-FFF2-40B4-BE49-F238E27FC236}">
                <a16:creationId xmlns:a16="http://schemas.microsoft.com/office/drawing/2014/main" id="{87A1A0C7-FE74-4F25-8686-5F4927F99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C"/>
          </a:p>
        </p:txBody>
      </p:sp>
      <p:sp>
        <p:nvSpPr>
          <p:cNvPr id="4" name="Date Placeholder 3">
            <a:extLst>
              <a:ext uri="{FF2B5EF4-FFF2-40B4-BE49-F238E27FC236}">
                <a16:creationId xmlns:a16="http://schemas.microsoft.com/office/drawing/2014/main" id="{ABE1080B-05EA-471D-9318-5CB7F7FC4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4A820-1F58-4D72-B23E-7AB8B99D0924}" type="datetimeFigureOut">
              <a:rPr lang="en-LC" smtClean="0"/>
              <a:t>09/10/2021</a:t>
            </a:fld>
            <a:endParaRPr lang="en-LC"/>
          </a:p>
        </p:txBody>
      </p:sp>
      <p:sp>
        <p:nvSpPr>
          <p:cNvPr id="5" name="Footer Placeholder 4">
            <a:extLst>
              <a:ext uri="{FF2B5EF4-FFF2-40B4-BE49-F238E27FC236}">
                <a16:creationId xmlns:a16="http://schemas.microsoft.com/office/drawing/2014/main" id="{A60D33DA-F840-415E-B24F-C0FA126EE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C"/>
          </a:p>
        </p:txBody>
      </p:sp>
      <p:sp>
        <p:nvSpPr>
          <p:cNvPr id="6" name="Slide Number Placeholder 5">
            <a:extLst>
              <a:ext uri="{FF2B5EF4-FFF2-40B4-BE49-F238E27FC236}">
                <a16:creationId xmlns:a16="http://schemas.microsoft.com/office/drawing/2014/main" id="{A4D64466-7310-4D65-B0DA-6F58BF5E0E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351DC-86D7-4F21-8B1E-38C87FC737A4}" type="slidenum">
              <a:rPr lang="en-LC" smtClean="0"/>
              <a:t>‹#›</a:t>
            </a:fld>
            <a:endParaRPr lang="en-LC"/>
          </a:p>
        </p:txBody>
      </p:sp>
    </p:spTree>
    <p:extLst>
      <p:ext uri="{BB962C8B-B14F-4D97-AF65-F5344CB8AC3E}">
        <p14:creationId xmlns:p14="http://schemas.microsoft.com/office/powerpoint/2010/main" val="3982008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ordpress.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E7F86F13-A705-43A0-98C1-298FA5AA3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063B06DE-02FF-439B-8D97-6368A8D88866}"/>
              </a:ext>
            </a:extLst>
          </p:cNvPr>
          <p:cNvSpPr/>
          <p:nvPr/>
        </p:nvSpPr>
        <p:spPr>
          <a:xfrm>
            <a:off x="0" y="0"/>
            <a:ext cx="12192000" cy="6858000"/>
          </a:xfrm>
          <a:prstGeom prst="rect">
            <a:avLst/>
          </a:prstGeom>
          <a:solidFill>
            <a:srgbClr val="00206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892AAD4A-B01D-488D-B27F-BAF16C960D79}"/>
              </a:ext>
            </a:extLst>
          </p:cNvPr>
          <p:cNvSpPr>
            <a:spLocks noGrp="1"/>
          </p:cNvSpPr>
          <p:nvPr>
            <p:ph type="ctrTitle"/>
          </p:nvPr>
        </p:nvSpPr>
        <p:spPr>
          <a:xfrm>
            <a:off x="5697165" y="2135220"/>
            <a:ext cx="5042170" cy="1495256"/>
          </a:xfrm>
        </p:spPr>
        <p:txBody>
          <a:bodyPr/>
          <a:lstStyle/>
          <a:p>
            <a:pPr algn="l"/>
            <a:r>
              <a:rPr lang="en-US" dirty="0">
                <a:solidFill>
                  <a:schemeClr val="bg1"/>
                </a:solidFill>
                <a:latin typeface="Montserrat Black" panose="00000A00000000000000" pitchFamily="50" charset="0"/>
              </a:rPr>
              <a:t>WEEK ONE</a:t>
            </a:r>
            <a:endParaRPr lang="en-LC" dirty="0">
              <a:solidFill>
                <a:schemeClr val="bg1"/>
              </a:solidFill>
              <a:latin typeface="Montserrat Black" panose="00000A00000000000000" pitchFamily="50" charset="0"/>
            </a:endParaRPr>
          </a:p>
        </p:txBody>
      </p:sp>
      <p:sp>
        <p:nvSpPr>
          <p:cNvPr id="3" name="Subtitle 2">
            <a:extLst>
              <a:ext uri="{FF2B5EF4-FFF2-40B4-BE49-F238E27FC236}">
                <a16:creationId xmlns:a16="http://schemas.microsoft.com/office/drawing/2014/main" id="{98A6DE0A-1D7A-4C8F-BCC6-5B078A0C2686}"/>
              </a:ext>
            </a:extLst>
          </p:cNvPr>
          <p:cNvSpPr>
            <a:spLocks noGrp="1"/>
          </p:cNvSpPr>
          <p:nvPr>
            <p:ph type="subTitle" idx="1"/>
          </p:nvPr>
        </p:nvSpPr>
        <p:spPr>
          <a:xfrm>
            <a:off x="5697165" y="3630476"/>
            <a:ext cx="4970833" cy="1655762"/>
          </a:xfrm>
        </p:spPr>
        <p:txBody>
          <a:bodyPr>
            <a:normAutofit/>
          </a:bodyPr>
          <a:lstStyle/>
          <a:p>
            <a:pPr algn="l"/>
            <a:r>
              <a:rPr lang="en-US" sz="2000" b="1" dirty="0">
                <a:solidFill>
                  <a:schemeClr val="bg1"/>
                </a:solidFill>
                <a:latin typeface="Montserrat" panose="00000500000000000000" pitchFamily="50" charset="0"/>
              </a:rPr>
              <a:t>WordPress (php framework)</a:t>
            </a:r>
            <a:endParaRPr lang="en-LC" sz="2000" b="1" dirty="0">
              <a:solidFill>
                <a:schemeClr val="bg1"/>
              </a:solidFill>
              <a:latin typeface="Montserrat" panose="00000500000000000000" pitchFamily="50" charset="0"/>
            </a:endParaRPr>
          </a:p>
        </p:txBody>
      </p:sp>
      <p:sp>
        <p:nvSpPr>
          <p:cNvPr id="8" name="Flowchart: Connector 7">
            <a:extLst>
              <a:ext uri="{FF2B5EF4-FFF2-40B4-BE49-F238E27FC236}">
                <a16:creationId xmlns:a16="http://schemas.microsoft.com/office/drawing/2014/main" id="{A8AF9DCE-5C02-4D63-99D2-A3CE7C49185E}"/>
              </a:ext>
            </a:extLst>
          </p:cNvPr>
          <p:cNvSpPr/>
          <p:nvPr/>
        </p:nvSpPr>
        <p:spPr>
          <a:xfrm>
            <a:off x="547991" y="1128408"/>
            <a:ext cx="4601183" cy="4601183"/>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a:effectLst>
            <a:outerShdw blurRad="889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9" name="Subtitle 2">
            <a:extLst>
              <a:ext uri="{FF2B5EF4-FFF2-40B4-BE49-F238E27FC236}">
                <a16:creationId xmlns:a16="http://schemas.microsoft.com/office/drawing/2014/main" id="{38EEF4D3-FD61-4712-80D7-831980EA562E}"/>
              </a:ext>
            </a:extLst>
          </p:cNvPr>
          <p:cNvSpPr txBox="1">
            <a:spLocks/>
          </p:cNvSpPr>
          <p:nvPr/>
        </p:nvSpPr>
        <p:spPr>
          <a:xfrm>
            <a:off x="9613557" y="5766842"/>
            <a:ext cx="1588851" cy="4095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00" b="1" dirty="0">
                <a:solidFill>
                  <a:schemeClr val="bg1"/>
                </a:solidFill>
                <a:latin typeface="Montserrat" panose="00000500000000000000" pitchFamily="50" charset="0"/>
              </a:rPr>
              <a:t>INSTRUCTOR</a:t>
            </a:r>
            <a:endParaRPr lang="en-LC" sz="1200" b="1" dirty="0">
              <a:solidFill>
                <a:schemeClr val="bg1"/>
              </a:solidFill>
              <a:latin typeface="Montserrat" panose="00000500000000000000" pitchFamily="50" charset="0"/>
            </a:endParaRPr>
          </a:p>
        </p:txBody>
      </p:sp>
      <p:sp>
        <p:nvSpPr>
          <p:cNvPr id="10" name="Subtitle 2">
            <a:extLst>
              <a:ext uri="{FF2B5EF4-FFF2-40B4-BE49-F238E27FC236}">
                <a16:creationId xmlns:a16="http://schemas.microsoft.com/office/drawing/2014/main" id="{4ABA7D9A-FA16-4D1F-A08A-BE48F6BB099E}"/>
              </a:ext>
            </a:extLst>
          </p:cNvPr>
          <p:cNvSpPr txBox="1">
            <a:spLocks/>
          </p:cNvSpPr>
          <p:nvPr/>
        </p:nvSpPr>
        <p:spPr>
          <a:xfrm>
            <a:off x="9613557" y="5971638"/>
            <a:ext cx="1920204" cy="40959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solidFill>
                  <a:schemeClr val="bg1"/>
                </a:solidFill>
                <a:latin typeface="Montserrat" panose="00000500000000000000" pitchFamily="50" charset="0"/>
              </a:rPr>
              <a:t>A. Daniel Omajali</a:t>
            </a:r>
            <a:endParaRPr lang="en-LC" sz="1600" b="1" dirty="0">
              <a:solidFill>
                <a:schemeClr val="bg1"/>
              </a:solidFill>
              <a:latin typeface="Montserrat" panose="00000500000000000000" pitchFamily="50" charset="0"/>
            </a:endParaRPr>
          </a:p>
        </p:txBody>
      </p:sp>
      <p:sp>
        <p:nvSpPr>
          <p:cNvPr id="11" name="Subtitle 2">
            <a:extLst>
              <a:ext uri="{FF2B5EF4-FFF2-40B4-BE49-F238E27FC236}">
                <a16:creationId xmlns:a16="http://schemas.microsoft.com/office/drawing/2014/main" id="{A7002EDE-EC32-4301-93CF-0D397E2C8CE7}"/>
              </a:ext>
            </a:extLst>
          </p:cNvPr>
          <p:cNvSpPr txBox="1">
            <a:spLocks/>
          </p:cNvSpPr>
          <p:nvPr/>
        </p:nvSpPr>
        <p:spPr>
          <a:xfrm>
            <a:off x="5697165" y="4287149"/>
            <a:ext cx="2068749" cy="4095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050" b="1" dirty="0">
                <a:solidFill>
                  <a:schemeClr val="bg1"/>
                </a:solidFill>
                <a:latin typeface="Montserrat" panose="00000500000000000000" pitchFamily="50" charset="0"/>
              </a:rPr>
              <a:t>Otukpo Tech Academy</a:t>
            </a:r>
            <a:endParaRPr lang="en-LC" sz="1400" b="1" dirty="0">
              <a:solidFill>
                <a:schemeClr val="bg1"/>
              </a:solidFill>
              <a:latin typeface="Montserrat" panose="00000500000000000000" pitchFamily="50" charset="0"/>
            </a:endParaRPr>
          </a:p>
        </p:txBody>
      </p:sp>
      <p:cxnSp>
        <p:nvCxnSpPr>
          <p:cNvPr id="13" name="Straight Connector 12">
            <a:extLst>
              <a:ext uri="{FF2B5EF4-FFF2-40B4-BE49-F238E27FC236}">
                <a16:creationId xmlns:a16="http://schemas.microsoft.com/office/drawing/2014/main" id="{1249C089-6EF7-418D-99BF-CF7ABC1E1D1C}"/>
              </a:ext>
            </a:extLst>
          </p:cNvPr>
          <p:cNvCxnSpPr>
            <a:cxnSpLocks/>
          </p:cNvCxnSpPr>
          <p:nvPr/>
        </p:nvCxnSpPr>
        <p:spPr>
          <a:xfrm>
            <a:off x="5778228" y="4153712"/>
            <a:ext cx="34882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B8B94707-AC60-4F45-A357-B1F3FD1BFB47}"/>
              </a:ext>
            </a:extLst>
          </p:cNvPr>
          <p:cNvSpPr txBox="1">
            <a:spLocks/>
          </p:cNvSpPr>
          <p:nvPr/>
        </p:nvSpPr>
        <p:spPr>
          <a:xfrm>
            <a:off x="5697165" y="2395033"/>
            <a:ext cx="4970833" cy="46515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bg1"/>
                </a:solidFill>
                <a:latin typeface="Montserrat" panose="00000500000000000000" pitchFamily="50" charset="0"/>
              </a:rPr>
              <a:t>Lesson Plan</a:t>
            </a:r>
            <a:endParaRPr lang="en-LC" sz="2800" b="1" dirty="0">
              <a:solidFill>
                <a:schemeClr val="bg1"/>
              </a:solidFill>
              <a:latin typeface="Montserrat" panose="00000500000000000000" pitchFamily="50" charset="0"/>
            </a:endParaRPr>
          </a:p>
        </p:txBody>
      </p:sp>
    </p:spTree>
    <p:extLst>
      <p:ext uri="{BB962C8B-B14F-4D97-AF65-F5344CB8AC3E}">
        <p14:creationId xmlns:p14="http://schemas.microsoft.com/office/powerpoint/2010/main" val="363935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sz="3200" dirty="0">
                <a:solidFill>
                  <a:schemeClr val="bg1"/>
                </a:solidFill>
                <a:latin typeface="Zona Pro" panose="02010A03040002020004" pitchFamily="50" charset="0"/>
              </a:rPr>
              <a:t>2. SETTING UP OUR WORDPRESS DASHBOARD &amp; HOMEPAGE ENVIRONMENT</a:t>
            </a:r>
            <a:endParaRPr lang="en-LC" sz="3200"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8889459"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585828" y="1695533"/>
            <a:ext cx="11311100" cy="5017161"/>
          </a:xfrm>
        </p:spPr>
        <p:txBody>
          <a:bodyPr>
            <a:normAutofit lnSpcReduction="10000"/>
          </a:bodyPr>
          <a:lstStyle/>
          <a:p>
            <a:pPr marL="0" lvl="0" indent="0" algn="just">
              <a:lnSpc>
                <a:spcPct val="107000"/>
              </a:lnSpc>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Update Homepage</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From your dashboard click on edit homepage</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Give it a title (Home preferable)</a:t>
            </a:r>
          </a:p>
          <a:p>
            <a:pPr marL="0" lvl="0" indent="0" algn="just">
              <a:lnSpc>
                <a:spcPct val="107000"/>
              </a:lnSpc>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Choosing a default starter theme</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From your dashboard click on appearance</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Barnsbury</a:t>
            </a:r>
            <a:r>
              <a:rPr lang="en-US" sz="2000" dirty="0">
                <a:effectLst/>
                <a:latin typeface="Calibri" panose="020F0502020204030204" pitchFamily="34" charset="0"/>
                <a:ea typeface="Calibri" panose="020F0502020204030204" pitchFamily="34" charset="0"/>
                <a:cs typeface="Times New Roman" panose="02020603050405020304" pitchFamily="18" charset="0"/>
              </a:rPr>
              <a:t> theme for illustration - click bottom right button and activate, select "replace my 	homepage content with the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barnsbury</a:t>
            </a:r>
            <a:r>
              <a:rPr lang="en-US" sz="2000" dirty="0">
                <a:effectLst/>
                <a:latin typeface="Calibri" panose="020F0502020204030204" pitchFamily="34" charset="0"/>
                <a:ea typeface="Calibri" panose="020F0502020204030204" pitchFamily="34" charset="0"/>
                <a:cs typeface="Times New Roman" panose="02020603050405020304" pitchFamily="18" charset="0"/>
              </a:rPr>
              <a:t> homepage" and activate</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View site</a:t>
            </a:r>
          </a:p>
          <a:p>
            <a:pPr marL="0" lvl="0" indent="0" algn="just">
              <a:lnSpc>
                <a:spcPct val="107000"/>
              </a:lnSpc>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Editing our starter theme</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Click on edit link at the bottom right of the website preview homepage</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Things to edit include texts, images, links, colors, sizes of elements, position of elements</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Make your edits and click on update at the top right to save your changes</a:t>
            </a:r>
          </a:p>
        </p:txBody>
      </p:sp>
    </p:spTree>
    <p:extLst>
      <p:ext uri="{BB962C8B-B14F-4D97-AF65-F5344CB8AC3E}">
        <p14:creationId xmlns:p14="http://schemas.microsoft.com/office/powerpoint/2010/main" val="296496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dirty="0">
                <a:solidFill>
                  <a:schemeClr val="bg1"/>
                </a:solidFill>
                <a:latin typeface="Zona Pro" panose="02010A03040002020004" pitchFamily="50" charset="0"/>
              </a:rPr>
              <a:t>3. CREATING NEW PAGES</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544586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585828" y="1695533"/>
            <a:ext cx="11311100" cy="5017161"/>
          </a:xfrm>
        </p:spPr>
        <p:txBody>
          <a:bodyPr>
            <a:normAutofit fontScale="92500" lnSpcReduction="10000"/>
          </a:bodyPr>
          <a:lstStyle/>
          <a:p>
            <a:pPr marL="0" lvl="0" indent="0" algn="just">
              <a:lnSpc>
                <a:spcPct val="107000"/>
              </a:lnSpc>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Creating a dynamic page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products page)</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From your dashboard click on pages</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Click on add new page</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From the Featured items by your left, click on Blog</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Select one of the templates (We'll use "Intro with blog post" for illustration)</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Make any necessary edits or additions and click on publish at the top right</a:t>
            </a:r>
          </a:p>
          <a:p>
            <a:pPr marL="0" lvl="0" indent="0" algn="just">
              <a:lnSpc>
                <a:spcPct val="107000"/>
              </a:lnSpc>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Creating a static page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about page)</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From your dashboard click on pages</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Click on add new page</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From the Featured items by your left, click on About</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Select one of the templates (We'll use "About layout with intro and contact" for illustration)</a:t>
            </a:r>
          </a:p>
          <a:p>
            <a:pPr marL="0" lvl="0" indent="0" algn="just">
              <a:lnSpc>
                <a:spcPct val="107000"/>
              </a:lnSpc>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 Make any necessary edits or additions and click on publish at the top right</a:t>
            </a:r>
          </a:p>
        </p:txBody>
      </p:sp>
    </p:spTree>
    <p:extLst>
      <p:ext uri="{BB962C8B-B14F-4D97-AF65-F5344CB8AC3E}">
        <p14:creationId xmlns:p14="http://schemas.microsoft.com/office/powerpoint/2010/main" val="203938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BB7F9F-2593-44BB-BB5E-55C0F8AF7E14}"/>
              </a:ext>
            </a:extLst>
          </p:cNvPr>
          <p:cNvSpPr/>
          <p:nvPr/>
        </p:nvSpPr>
        <p:spPr>
          <a:xfrm>
            <a:off x="0" y="0"/>
            <a:ext cx="5338864" cy="6858000"/>
          </a:xfrm>
          <a:prstGeom prst="rect">
            <a:avLst/>
          </a:prstGeom>
          <a:solidFill>
            <a:srgbClr val="002060"/>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459151"/>
            <a:ext cx="4862208" cy="3394953"/>
          </a:xfrm>
        </p:spPr>
        <p:txBody>
          <a:bodyPr>
            <a:normAutofit/>
          </a:bodyPr>
          <a:lstStyle/>
          <a:p>
            <a:r>
              <a:rPr lang="en-US" sz="6000" dirty="0">
                <a:solidFill>
                  <a:schemeClr val="bg1"/>
                </a:solidFill>
                <a:latin typeface="Zona Pro" panose="02010A03040002020004" pitchFamily="50" charset="0"/>
              </a:rPr>
              <a:t>CLASS</a:t>
            </a:r>
            <a:br>
              <a:rPr lang="en-US" sz="6000" dirty="0">
                <a:solidFill>
                  <a:schemeClr val="bg1"/>
                </a:solidFill>
                <a:latin typeface="Zona Pro" panose="02010A03040002020004" pitchFamily="50" charset="0"/>
              </a:rPr>
            </a:br>
            <a:r>
              <a:rPr lang="en-US" sz="6000" dirty="0">
                <a:solidFill>
                  <a:schemeClr val="bg1"/>
                </a:solidFill>
                <a:latin typeface="Zona Pro" panose="02010A03040002020004" pitchFamily="50" charset="0"/>
              </a:rPr>
              <a:t>WORK</a:t>
            </a:r>
            <a:endParaRPr lang="en-LC" sz="6000" dirty="0">
              <a:solidFill>
                <a:schemeClr val="bg1"/>
              </a:solidFill>
              <a:latin typeface="Zona Pro" panose="02010A03040002020004" pitchFamily="50" charset="0"/>
            </a:endParaRPr>
          </a:p>
        </p:txBody>
      </p:sp>
      <p:sp>
        <p:nvSpPr>
          <p:cNvPr id="3" name="Content Placeholder 2">
            <a:extLst>
              <a:ext uri="{FF2B5EF4-FFF2-40B4-BE49-F238E27FC236}">
                <a16:creationId xmlns:a16="http://schemas.microsoft.com/office/drawing/2014/main" id="{25B86F27-BB82-42E1-8579-89D3C0BFF971}"/>
              </a:ext>
            </a:extLst>
          </p:cNvPr>
          <p:cNvSpPr>
            <a:spLocks noGrp="1"/>
          </p:cNvSpPr>
          <p:nvPr>
            <p:ph idx="1"/>
          </p:nvPr>
        </p:nvSpPr>
        <p:spPr>
          <a:xfrm>
            <a:off x="6167336" y="535020"/>
            <a:ext cx="5176736" cy="5982511"/>
          </a:xfrm>
        </p:spPr>
        <p:txBody>
          <a:bodyPr>
            <a:normAutofit/>
          </a:bodyPr>
          <a:lstStyle/>
          <a:p>
            <a:pPr marL="0" indent="0">
              <a:buNone/>
            </a:pPr>
            <a:r>
              <a:rPr lang="en-US" sz="4800" dirty="0"/>
              <a:t>Create a new static page to display a brief history of your business</a:t>
            </a: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342090" y="6377497"/>
            <a:ext cx="45233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5953328" y="0"/>
            <a:ext cx="5604753" cy="107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65DFB54C-65D0-40DA-B949-3257ED598A38}"/>
              </a:ext>
            </a:extLst>
          </p:cNvPr>
          <p:cNvSpPr txBox="1">
            <a:spLocks/>
          </p:cNvSpPr>
          <p:nvPr/>
        </p:nvSpPr>
        <p:spPr>
          <a:xfrm>
            <a:off x="342090" y="3526276"/>
            <a:ext cx="5176736" cy="1133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solidFill>
                <a:schemeClr val="bg1"/>
              </a:solidFill>
            </a:endParaRPr>
          </a:p>
        </p:txBody>
      </p:sp>
    </p:spTree>
    <p:extLst>
      <p:ext uri="{BB962C8B-B14F-4D97-AF65-F5344CB8AC3E}">
        <p14:creationId xmlns:p14="http://schemas.microsoft.com/office/powerpoint/2010/main" val="335591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dirty="0">
                <a:solidFill>
                  <a:schemeClr val="bg1"/>
                </a:solidFill>
                <a:latin typeface="Zona Pro" panose="02010A03040002020004" pitchFamily="50" charset="0"/>
              </a:rPr>
              <a:t>4. CUSTOMIZING OUR WEBSITE</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681746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585828" y="1695533"/>
            <a:ext cx="11311100" cy="5017161"/>
          </a:xfrm>
        </p:spPr>
        <p:txBody>
          <a:bodyPr>
            <a:normAutofit fontScale="92500" lnSpcReduction="20000"/>
          </a:bodyPr>
          <a:lstStyle/>
          <a:p>
            <a:pPr marL="0" lvl="0" indent="0" algn="just">
              <a:lnSpc>
                <a:spcPct val="107000"/>
              </a:lnSpc>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Click on customize link at the bottom right of the website preview homepage</a:t>
            </a:r>
          </a:p>
          <a:p>
            <a:pPr marL="0" lvl="0" indent="0" algn="just">
              <a:lnSpc>
                <a:spcPct val="107000"/>
              </a:lnSpc>
              <a:buNone/>
            </a:pPr>
            <a:r>
              <a:rPr lang="en-US" sz="1600" b="1" dirty="0">
                <a:effectLst/>
                <a:latin typeface="Calibri" panose="020F0502020204030204" pitchFamily="34" charset="0"/>
                <a:ea typeface="Calibri" panose="020F0502020204030204" pitchFamily="34" charset="0"/>
                <a:cs typeface="Times New Roman" panose="02020603050405020304" pitchFamily="18" charset="0"/>
              </a:rPr>
              <a:t>Add a menu bar</a:t>
            </a:r>
          </a:p>
          <a:p>
            <a:pPr marL="0" lvl="0" indent="0" algn="just">
              <a:lnSpc>
                <a:spcPct val="107000"/>
              </a:lnSpc>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 Click on menus from items on the left</a:t>
            </a:r>
          </a:p>
          <a:p>
            <a:pPr marL="0" lvl="0" indent="0" algn="just">
              <a:lnSpc>
                <a:spcPct val="107000"/>
              </a:lnSpc>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 Click on primary</a:t>
            </a:r>
          </a:p>
          <a:p>
            <a:pPr marL="0" lvl="0" indent="0" algn="just">
              <a:lnSpc>
                <a:spcPct val="107000"/>
              </a:lnSpc>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 Click on Add items to add more menu link of your pages</a:t>
            </a:r>
          </a:p>
          <a:p>
            <a:pPr marL="0" lvl="0" indent="0" algn="just">
              <a:lnSpc>
                <a:spcPct val="107000"/>
              </a:lnSpc>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 Select primary under menu location to display menu bar</a:t>
            </a:r>
          </a:p>
          <a:p>
            <a:pPr marL="0" lvl="0" indent="0" algn="just">
              <a:lnSpc>
                <a:spcPct val="107000"/>
              </a:lnSpc>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 Click on save changes</a:t>
            </a:r>
          </a:p>
          <a:p>
            <a:pPr marL="0" lvl="0" indent="0" algn="just">
              <a:lnSpc>
                <a:spcPct val="107000"/>
              </a:lnSpc>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NB: Whenever you create a new page, you have to follow this same process to add the link of the page to your menu bar</a:t>
            </a:r>
          </a:p>
          <a:p>
            <a:pPr marL="0" lvl="0" indent="0" algn="just">
              <a:lnSpc>
                <a:spcPct val="107000"/>
              </a:lnSpc>
              <a:buNone/>
            </a:pPr>
            <a:r>
              <a:rPr lang="en-US" sz="1600" b="1" dirty="0">
                <a:effectLst/>
                <a:latin typeface="Calibri" panose="020F0502020204030204" pitchFamily="34" charset="0"/>
                <a:ea typeface="Calibri" panose="020F0502020204030204" pitchFamily="34" charset="0"/>
                <a:cs typeface="Times New Roman" panose="02020603050405020304" pitchFamily="18" charset="0"/>
              </a:rPr>
              <a:t>Setting the posts page</a:t>
            </a:r>
          </a:p>
          <a:p>
            <a:pPr marL="0" lvl="0" indent="0" algn="just">
              <a:lnSpc>
                <a:spcPct val="107000"/>
              </a:lnSpc>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 Click on Homepage settings</a:t>
            </a:r>
          </a:p>
          <a:p>
            <a:pPr marL="0" lvl="0" indent="0" algn="just">
              <a:lnSpc>
                <a:spcPct val="107000"/>
              </a:lnSpc>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 Under posts page select the page we want to serve as our posts page, in this case it's products page</a:t>
            </a:r>
          </a:p>
          <a:p>
            <a:pPr marL="0" lvl="0" indent="0" algn="just">
              <a:lnSpc>
                <a:spcPct val="107000"/>
              </a:lnSpc>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 Click on save changes</a:t>
            </a:r>
          </a:p>
          <a:p>
            <a:pPr marL="0" lvl="0" indent="0" algn="just">
              <a:lnSpc>
                <a:spcPct val="107000"/>
              </a:lnSpc>
              <a:buNone/>
            </a:pPr>
            <a:r>
              <a:rPr lang="en-US" sz="1600" b="1" dirty="0">
                <a:effectLst/>
                <a:latin typeface="Calibri" panose="020F0502020204030204" pitchFamily="34" charset="0"/>
                <a:ea typeface="Calibri" panose="020F0502020204030204" pitchFamily="34" charset="0"/>
                <a:cs typeface="Times New Roman" panose="02020603050405020304" pitchFamily="18" charset="0"/>
              </a:rPr>
              <a:t>Other customizing we can do here include</a:t>
            </a:r>
          </a:p>
          <a:p>
            <a:pPr marL="0" lvl="0" indent="0" algn="just">
              <a:lnSpc>
                <a:spcPct val="107000"/>
              </a:lnSpc>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 Adding a tagline by selecting site identity item</a:t>
            </a:r>
          </a:p>
          <a:p>
            <a:pPr marL="0" lvl="0" indent="0" algn="just">
              <a:lnSpc>
                <a:spcPct val="107000"/>
              </a:lnSpc>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	- Adding our site icon by selecting site identity item</a:t>
            </a:r>
          </a:p>
        </p:txBody>
      </p:sp>
    </p:spTree>
    <p:extLst>
      <p:ext uri="{BB962C8B-B14F-4D97-AF65-F5344CB8AC3E}">
        <p14:creationId xmlns:p14="http://schemas.microsoft.com/office/powerpoint/2010/main" val="2054174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dirty="0">
                <a:solidFill>
                  <a:schemeClr val="bg1"/>
                </a:solidFill>
                <a:latin typeface="Zona Pro" panose="02010A03040002020004" pitchFamily="50" charset="0"/>
              </a:rPr>
              <a:t>QUIZ</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681746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585828" y="1695533"/>
            <a:ext cx="11311100" cy="5017161"/>
          </a:xfrm>
        </p:spPr>
        <p:txBody>
          <a:bodyPr>
            <a:normAutofit/>
          </a:bodyPr>
          <a:lstStyle/>
          <a:p>
            <a:pPr marL="514350" lvl="0" indent="-514350" algn="just">
              <a:lnSpc>
                <a:spcPct val="107000"/>
              </a:lnSpc>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What is a dynamic page?</a:t>
            </a:r>
          </a:p>
          <a:p>
            <a:pPr marL="514350" lvl="0" indent="-514350" algn="just">
              <a:lnSpc>
                <a:spcPct val="107000"/>
              </a:lnSpc>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What is a static page?</a:t>
            </a:r>
          </a:p>
          <a:p>
            <a:pPr marL="514350" lvl="0" indent="-514350" algn="just">
              <a:lnSpc>
                <a:spcPct val="107000"/>
              </a:lnSpc>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Why do we need a menu bar?</a:t>
            </a:r>
          </a:p>
        </p:txBody>
      </p:sp>
    </p:spTree>
    <p:extLst>
      <p:ext uri="{BB962C8B-B14F-4D97-AF65-F5344CB8AC3E}">
        <p14:creationId xmlns:p14="http://schemas.microsoft.com/office/powerpoint/2010/main" val="317585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dirty="0">
                <a:solidFill>
                  <a:schemeClr val="bg1"/>
                </a:solidFill>
                <a:latin typeface="Zona Pro" panose="02010A03040002020004" pitchFamily="50" charset="0"/>
              </a:rPr>
              <a:t>5. CREATING OUR FIRST WP POST</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681746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585828" y="1695533"/>
            <a:ext cx="11311100" cy="5017161"/>
          </a:xfrm>
        </p:spPr>
        <p:txBody>
          <a:bodyPr>
            <a:normAutofit/>
          </a:bodyPr>
          <a:lstStyle/>
          <a:p>
            <a:pPr marL="0" lvl="0" indent="0" algn="just">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are going to illustrate the creation of our post by adding some products to our products page</a:t>
            </a:r>
          </a:p>
          <a:p>
            <a:pPr marL="0" lvl="0" indent="0" algn="just">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From your dashboard click on Posts</a:t>
            </a:r>
          </a:p>
          <a:p>
            <a:pPr marL="0" lvl="0" indent="0" algn="just">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Click on add new post</a:t>
            </a:r>
          </a:p>
          <a:p>
            <a:pPr marL="0" lvl="0" indent="0" algn="just">
              <a:lnSpc>
                <a:spcPct val="107000"/>
              </a:lnSpc>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Components of adding a new post</a:t>
            </a:r>
          </a:p>
          <a:p>
            <a:pPr marL="0" lvl="0" indent="0" algn="just">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Add the title of the post you want to create/title of product you want to add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Infinix</a:t>
            </a:r>
            <a:r>
              <a:rPr lang="en-US" sz="1800" dirty="0">
                <a:effectLst/>
                <a:latin typeface="Calibri" panose="020F0502020204030204" pitchFamily="34" charset="0"/>
                <a:ea typeface="Calibri" panose="020F0502020204030204" pitchFamily="34" charset="0"/>
                <a:cs typeface="Times New Roman" panose="02020603050405020304" pitchFamily="18" charset="0"/>
              </a:rPr>
              <a:t> Hot 9, iPhone 13, 		Samsung A9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gn="just">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Add the necessary information such as the name of the product, image, price, quantity, contact button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Upload all necessary media (image, video, audio, document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gn="just">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Set the category the product you're adding falls into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1800" dirty="0">
                <a:effectLst/>
                <a:latin typeface="Calibri" panose="020F0502020204030204" pitchFamily="34" charset="0"/>
                <a:ea typeface="Calibri" panose="020F0502020204030204" pitchFamily="34" charset="0"/>
                <a:cs typeface="Times New Roman" panose="02020603050405020304" pitchFamily="18" charset="0"/>
              </a:rPr>
              <a:t> phones, TVs, Computers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gn="just">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Set featured image</a:t>
            </a:r>
          </a:p>
          <a:p>
            <a:pPr marL="0" lvl="0" indent="0" algn="just">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Set Discussion options</a:t>
            </a:r>
          </a:p>
          <a:p>
            <a:pPr marL="0" lvl="0" indent="0" algn="just">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Click on publish to add product</a:t>
            </a:r>
          </a:p>
        </p:txBody>
      </p:sp>
    </p:spTree>
    <p:extLst>
      <p:ext uri="{BB962C8B-B14F-4D97-AF65-F5344CB8AC3E}">
        <p14:creationId xmlns:p14="http://schemas.microsoft.com/office/powerpoint/2010/main" val="164838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BB7F9F-2593-44BB-BB5E-55C0F8AF7E14}"/>
              </a:ext>
            </a:extLst>
          </p:cNvPr>
          <p:cNvSpPr/>
          <p:nvPr/>
        </p:nvSpPr>
        <p:spPr>
          <a:xfrm>
            <a:off x="0" y="0"/>
            <a:ext cx="5338864" cy="6858000"/>
          </a:xfrm>
          <a:prstGeom prst="rect">
            <a:avLst/>
          </a:prstGeom>
          <a:solidFill>
            <a:srgbClr val="002060"/>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459151"/>
            <a:ext cx="4862208" cy="3394953"/>
          </a:xfrm>
        </p:spPr>
        <p:txBody>
          <a:bodyPr>
            <a:normAutofit/>
          </a:bodyPr>
          <a:lstStyle/>
          <a:p>
            <a:r>
              <a:rPr lang="en-US" sz="6000" dirty="0">
                <a:solidFill>
                  <a:schemeClr val="bg1"/>
                </a:solidFill>
                <a:latin typeface="Zona Pro" panose="02010A03040002020004" pitchFamily="50" charset="0"/>
              </a:rPr>
              <a:t>CLASS</a:t>
            </a:r>
            <a:br>
              <a:rPr lang="en-US" sz="6000" dirty="0">
                <a:solidFill>
                  <a:schemeClr val="bg1"/>
                </a:solidFill>
                <a:latin typeface="Zona Pro" panose="02010A03040002020004" pitchFamily="50" charset="0"/>
              </a:rPr>
            </a:br>
            <a:r>
              <a:rPr lang="en-US" sz="6000" dirty="0">
                <a:solidFill>
                  <a:schemeClr val="bg1"/>
                </a:solidFill>
                <a:latin typeface="Zona Pro" panose="02010A03040002020004" pitchFamily="50" charset="0"/>
              </a:rPr>
              <a:t>WORK</a:t>
            </a:r>
            <a:endParaRPr lang="en-LC" sz="6000" dirty="0">
              <a:solidFill>
                <a:schemeClr val="bg1"/>
              </a:solidFill>
              <a:latin typeface="Zona Pro" panose="02010A03040002020004" pitchFamily="50" charset="0"/>
            </a:endParaRPr>
          </a:p>
        </p:txBody>
      </p:sp>
      <p:sp>
        <p:nvSpPr>
          <p:cNvPr id="3" name="Content Placeholder 2">
            <a:extLst>
              <a:ext uri="{FF2B5EF4-FFF2-40B4-BE49-F238E27FC236}">
                <a16:creationId xmlns:a16="http://schemas.microsoft.com/office/drawing/2014/main" id="{25B86F27-BB82-42E1-8579-89D3C0BFF971}"/>
              </a:ext>
            </a:extLst>
          </p:cNvPr>
          <p:cNvSpPr>
            <a:spLocks noGrp="1"/>
          </p:cNvSpPr>
          <p:nvPr>
            <p:ph idx="1"/>
          </p:nvPr>
        </p:nvSpPr>
        <p:spPr>
          <a:xfrm>
            <a:off x="6167336" y="535020"/>
            <a:ext cx="5176736" cy="5982511"/>
          </a:xfrm>
        </p:spPr>
        <p:txBody>
          <a:bodyPr>
            <a:normAutofit/>
          </a:bodyPr>
          <a:lstStyle/>
          <a:p>
            <a:pPr marL="0" indent="0">
              <a:buNone/>
            </a:pPr>
            <a:r>
              <a:rPr lang="en-US" sz="4000" dirty="0"/>
              <a:t>Add a new product to your website by creating a new post. Display the name of the product, the price and the description of the product, with an order button.</a:t>
            </a: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342090" y="6377497"/>
            <a:ext cx="45233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5953328" y="0"/>
            <a:ext cx="5604753" cy="107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65DFB54C-65D0-40DA-B949-3257ED598A38}"/>
              </a:ext>
            </a:extLst>
          </p:cNvPr>
          <p:cNvSpPr txBox="1">
            <a:spLocks/>
          </p:cNvSpPr>
          <p:nvPr/>
        </p:nvSpPr>
        <p:spPr>
          <a:xfrm>
            <a:off x="342090" y="3526276"/>
            <a:ext cx="5176736" cy="1133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solidFill>
                <a:schemeClr val="bg1"/>
              </a:solidFill>
            </a:endParaRPr>
          </a:p>
        </p:txBody>
      </p:sp>
    </p:spTree>
    <p:extLst>
      <p:ext uri="{BB962C8B-B14F-4D97-AF65-F5344CB8AC3E}">
        <p14:creationId xmlns:p14="http://schemas.microsoft.com/office/powerpoint/2010/main" val="3083014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dirty="0">
                <a:solidFill>
                  <a:schemeClr val="bg1"/>
                </a:solidFill>
                <a:latin typeface="Zona Pro" panose="02010A03040002020004" pitchFamily="50" charset="0"/>
              </a:rPr>
              <a:t>6. USING CONTACT FORM</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681746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585828" y="1695533"/>
            <a:ext cx="11311100" cy="5017161"/>
          </a:xfrm>
        </p:spPr>
        <p:txBody>
          <a:bodyPr>
            <a:normAutofit fontScale="92500" lnSpcReduction="10000"/>
          </a:bodyPr>
          <a:lstStyle/>
          <a:p>
            <a:pPr marL="0" lvl="0" indent="0" algn="just">
              <a:lnSpc>
                <a:spcPct val="107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can add a contact form to our contact page so we can collect information, feedback, enquiries and orders from our customers. Let's create a contact form</a:t>
            </a:r>
          </a:p>
          <a:p>
            <a:pPr marL="0" lvl="0" indent="0" algn="just">
              <a:lnSpc>
                <a:spcPct val="107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 From your dashboard click on pages</a:t>
            </a:r>
          </a:p>
          <a:p>
            <a:pPr marL="0" lvl="0" indent="0" algn="just">
              <a:lnSpc>
                <a:spcPct val="107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 Click on add new page</a:t>
            </a:r>
          </a:p>
          <a:p>
            <a:pPr marL="0" lvl="0" indent="0" algn="just">
              <a:lnSpc>
                <a:spcPct val="107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 From the Featured items by your left, click on Contact</a:t>
            </a:r>
          </a:p>
          <a:p>
            <a:pPr marL="0" lvl="0" indent="0" algn="just">
              <a:lnSpc>
                <a:spcPct val="107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 Select one of the templates with a form (We'll use "Contact form with address" for 	illustration)</a:t>
            </a:r>
          </a:p>
          <a:p>
            <a:pPr marL="0" lvl="0" indent="0" algn="just">
              <a:lnSpc>
                <a:spcPct val="107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 Make any necessary edits or additions such as adding phone number, email, address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click on publish at the top right</a:t>
            </a:r>
          </a:p>
          <a:p>
            <a:pPr marL="0" lvl="0" indent="0" algn="just">
              <a:lnSpc>
                <a:spcPct val="107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 View your page and try sending a message using the contact form</a:t>
            </a:r>
          </a:p>
          <a:p>
            <a:pPr marL="0" lvl="0" indent="0" algn="just">
              <a:lnSpc>
                <a:spcPct val="107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NB</a:t>
            </a:r>
            <a:r>
              <a:rPr lang="en-US" sz="2400" dirty="0">
                <a:effectLst/>
                <a:latin typeface="Calibri" panose="020F0502020204030204" pitchFamily="34" charset="0"/>
                <a:ea typeface="Calibri" panose="020F0502020204030204" pitchFamily="34" charset="0"/>
                <a:cs typeface="Times New Roman" panose="02020603050405020304" pitchFamily="18" charset="0"/>
              </a:rPr>
              <a:t>: Note that all messages sent via the contact form is delivered into the email used 	while registering on wordpress.com</a:t>
            </a:r>
          </a:p>
        </p:txBody>
      </p:sp>
    </p:spTree>
    <p:extLst>
      <p:ext uri="{BB962C8B-B14F-4D97-AF65-F5344CB8AC3E}">
        <p14:creationId xmlns:p14="http://schemas.microsoft.com/office/powerpoint/2010/main" val="1362299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dirty="0">
                <a:solidFill>
                  <a:schemeClr val="bg1"/>
                </a:solidFill>
                <a:latin typeface="Zona Pro" panose="02010A03040002020004" pitchFamily="50" charset="0"/>
              </a:rPr>
              <a:t>7. USING WP PLUGINS</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681746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585828" y="1695533"/>
            <a:ext cx="11311100" cy="5017161"/>
          </a:xfrm>
        </p:spPr>
        <p:txBody>
          <a:bodyPr>
            <a:normAutofit/>
          </a:bodyPr>
          <a:lstStyle/>
          <a:p>
            <a:pPr marL="0" lvl="0" indent="0" algn="just">
              <a:lnSpc>
                <a:spcPct val="107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This feature works only on the paid plan of wordpress.com</a:t>
            </a:r>
          </a:p>
        </p:txBody>
      </p:sp>
    </p:spTree>
    <p:extLst>
      <p:ext uri="{BB962C8B-B14F-4D97-AF65-F5344CB8AC3E}">
        <p14:creationId xmlns:p14="http://schemas.microsoft.com/office/powerpoint/2010/main" val="226853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dirty="0">
                <a:solidFill>
                  <a:schemeClr val="bg1"/>
                </a:solidFill>
                <a:latin typeface="Zona Pro" panose="02010A03040002020004" pitchFamily="50" charset="0"/>
              </a:rPr>
              <a:t>8. LAUNCHING YOUR WEBSITE</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7685549"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585828" y="1695533"/>
            <a:ext cx="11311100" cy="5017161"/>
          </a:xfrm>
        </p:spPr>
        <p:txBody>
          <a:bodyPr>
            <a:normAutofit/>
          </a:bodyPr>
          <a:lstStyle/>
          <a:p>
            <a:pPr marL="0" lvl="0" indent="0" algn="just">
              <a:lnSpc>
                <a:spcPct val="107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For your website to go live and be accessible by other users, you must first launch it.</a:t>
            </a:r>
          </a:p>
          <a:p>
            <a:pPr marL="0" lvl="0" indent="0" algn="just">
              <a:lnSpc>
                <a:spcPct val="107000"/>
              </a:lnSpc>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Steps to launching your website</a:t>
            </a:r>
          </a:p>
          <a:p>
            <a:pPr marL="457200" lvl="0" indent="-457200" algn="just">
              <a:lnSpc>
                <a:spcPct val="107000"/>
              </a:lnSpc>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Visit your homepage</a:t>
            </a:r>
          </a:p>
          <a:p>
            <a:pPr marL="457200" lvl="0" indent="-457200" algn="just">
              <a:lnSpc>
                <a:spcPct val="107000"/>
              </a:lnSpc>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Click on launch button at the top right</a:t>
            </a:r>
          </a:p>
          <a:p>
            <a:pPr marL="457200" lvl="0" indent="-457200" algn="just">
              <a:lnSpc>
                <a:spcPct val="107000"/>
              </a:lnSpc>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Select “Skip purchase”</a:t>
            </a:r>
          </a:p>
          <a:p>
            <a:pPr marL="457200" lvl="0" indent="-457200" algn="just">
              <a:lnSpc>
                <a:spcPct val="107000"/>
              </a:lnSpc>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Select the first item – Personal </a:t>
            </a:r>
          </a:p>
          <a:p>
            <a:pPr marL="457200" lvl="0" indent="-457200" algn="just">
              <a:lnSpc>
                <a:spcPct val="107000"/>
              </a:lnSpc>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Ignore checkout and cancel</a:t>
            </a:r>
          </a:p>
          <a:p>
            <a:pPr marL="0" lvl="0" indent="0" algn="just">
              <a:lnSpc>
                <a:spcPct val="107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Launch completed. </a:t>
            </a:r>
          </a:p>
          <a:p>
            <a:pPr marL="0" lvl="0" indent="0" algn="just">
              <a:lnSpc>
                <a:spcPct val="107000"/>
              </a:lnSpc>
              <a:buNone/>
            </a:pPr>
            <a:r>
              <a:rPr lang="en-US" sz="2400" dirty="0">
                <a:latin typeface="Calibri" panose="020F0502020204030204" pitchFamily="34" charset="0"/>
                <a:ea typeface="Calibri" panose="020F0502020204030204" pitchFamily="34" charset="0"/>
                <a:cs typeface="Times New Roman" panose="02020603050405020304" pitchFamily="18" charset="0"/>
              </a:rPr>
              <a:t>T</a:t>
            </a:r>
            <a:r>
              <a:rPr lang="en-US" sz="2400" dirty="0">
                <a:effectLst/>
                <a:latin typeface="Calibri" panose="020F0502020204030204" pitchFamily="34" charset="0"/>
                <a:ea typeface="Calibri" panose="020F0502020204030204" pitchFamily="34" charset="0"/>
                <a:cs typeface="Times New Roman" panose="02020603050405020304" pitchFamily="18" charset="0"/>
              </a:rPr>
              <a:t>he link to your website is displayed in the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url</a:t>
            </a:r>
            <a:r>
              <a:rPr lang="en-US" sz="2400" dirty="0">
                <a:effectLst/>
                <a:latin typeface="Calibri" panose="020F0502020204030204" pitchFamily="34" charset="0"/>
                <a:ea typeface="Calibri" panose="020F0502020204030204" pitchFamily="34" charset="0"/>
                <a:cs typeface="Times New Roman" panose="02020603050405020304" pitchFamily="18" charset="0"/>
              </a:rPr>
              <a:t> of your homepage view.</a:t>
            </a:r>
          </a:p>
        </p:txBody>
      </p:sp>
    </p:spTree>
    <p:extLst>
      <p:ext uri="{BB962C8B-B14F-4D97-AF65-F5344CB8AC3E}">
        <p14:creationId xmlns:p14="http://schemas.microsoft.com/office/powerpoint/2010/main" val="122716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159DD08-4F65-4694-BAB1-3EF470C6FC97}"/>
              </a:ext>
            </a:extLst>
          </p:cNvPr>
          <p:cNvSpPr/>
          <p:nvPr/>
        </p:nvSpPr>
        <p:spPr>
          <a:xfrm>
            <a:off x="11685617" y="955272"/>
            <a:ext cx="506383" cy="1343377"/>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5" name="Rectangle 44">
            <a:extLst>
              <a:ext uri="{FF2B5EF4-FFF2-40B4-BE49-F238E27FC236}">
                <a16:creationId xmlns:a16="http://schemas.microsoft.com/office/drawing/2014/main" id="{A85E5CFE-4F41-4D44-B7D2-92A3EC1A908B}"/>
              </a:ext>
            </a:extLst>
          </p:cNvPr>
          <p:cNvSpPr/>
          <p:nvPr/>
        </p:nvSpPr>
        <p:spPr>
          <a:xfrm>
            <a:off x="11514098" y="465365"/>
            <a:ext cx="677902" cy="626680"/>
          </a:xfrm>
          <a:prstGeom prst="rect">
            <a:avLst/>
          </a:pr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1670415" y="304061"/>
            <a:ext cx="8851163" cy="763411"/>
          </a:xfrm>
        </p:spPr>
        <p:txBody>
          <a:bodyPr>
            <a:normAutofit/>
          </a:bodyPr>
          <a:lstStyle/>
          <a:p>
            <a:pPr algn="ctr"/>
            <a:r>
              <a:rPr lang="en-US" sz="3600" dirty="0">
                <a:latin typeface="Zona Pro" panose="02010A03040002020004" pitchFamily="50" charset="0"/>
              </a:rPr>
              <a:t>Aim &amp; Objective of this lesson</a:t>
            </a:r>
            <a:endParaRPr lang="en-LC" sz="3600" dirty="0">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3152869" y="1092045"/>
            <a:ext cx="588625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1493"/>
            <a:ext cx="5604753" cy="107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0" name="Content Placeholder 9">
            <a:extLst>
              <a:ext uri="{FF2B5EF4-FFF2-40B4-BE49-F238E27FC236}">
                <a16:creationId xmlns:a16="http://schemas.microsoft.com/office/drawing/2014/main" id="{36C88D0E-5F8E-4705-B288-80FDB4541B0F}"/>
              </a:ext>
            </a:extLst>
          </p:cNvPr>
          <p:cNvSpPr>
            <a:spLocks noGrp="1"/>
          </p:cNvSpPr>
          <p:nvPr>
            <p:ph idx="1"/>
          </p:nvPr>
        </p:nvSpPr>
        <p:spPr>
          <a:xfrm>
            <a:off x="4831317" y="2354844"/>
            <a:ext cx="2529365" cy="906597"/>
          </a:xfrm>
        </p:spPr>
        <p:txBody>
          <a:bodyPr>
            <a:normAutofit/>
          </a:bodyPr>
          <a:lstStyle/>
          <a:p>
            <a:pPr marL="0" indent="0" algn="ctr">
              <a:buNone/>
            </a:pPr>
            <a:r>
              <a:rPr lang="en-US" b="1" dirty="0">
                <a:solidFill>
                  <a:schemeClr val="accent1">
                    <a:lumMod val="75000"/>
                  </a:schemeClr>
                </a:solidFill>
                <a:latin typeface="Montserrat Black" panose="00000A00000000000000" pitchFamily="50" charset="0"/>
              </a:rPr>
              <a:t>AIM</a:t>
            </a:r>
            <a:endParaRPr lang="en-LC" sz="3600" dirty="0">
              <a:solidFill>
                <a:schemeClr val="accent1">
                  <a:lumMod val="75000"/>
                </a:schemeClr>
              </a:solidFill>
              <a:latin typeface="Montserrat Black" panose="00000A00000000000000" pitchFamily="50" charset="0"/>
            </a:endParaRPr>
          </a:p>
        </p:txBody>
      </p:sp>
      <p:sp>
        <p:nvSpPr>
          <p:cNvPr id="11" name="Rectangle 10">
            <a:extLst>
              <a:ext uri="{FF2B5EF4-FFF2-40B4-BE49-F238E27FC236}">
                <a16:creationId xmlns:a16="http://schemas.microsoft.com/office/drawing/2014/main" id="{8A7C7839-E27D-4611-819C-7856C6E6315C}"/>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8" name="Content Placeholder 9">
            <a:extLst>
              <a:ext uri="{FF2B5EF4-FFF2-40B4-BE49-F238E27FC236}">
                <a16:creationId xmlns:a16="http://schemas.microsoft.com/office/drawing/2014/main" id="{E1231C6B-FC8A-44F7-83E1-C67DBAC5825B}"/>
              </a:ext>
            </a:extLst>
          </p:cNvPr>
          <p:cNvSpPr txBox="1">
            <a:spLocks/>
          </p:cNvSpPr>
          <p:nvPr/>
        </p:nvSpPr>
        <p:spPr>
          <a:xfrm>
            <a:off x="1944460" y="2889170"/>
            <a:ext cx="8303076" cy="978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latin typeface="Montserrat" panose="00000500000000000000" pitchFamily="50" charset="0"/>
              </a:rPr>
              <a:t>The aim of this lesson is to learn how use WordPress php framework to easily design and create websites and blogs</a:t>
            </a:r>
            <a:endParaRPr lang="en-LC" dirty="0"/>
          </a:p>
        </p:txBody>
      </p:sp>
      <p:sp>
        <p:nvSpPr>
          <p:cNvPr id="44" name="Rectangle 43">
            <a:extLst>
              <a:ext uri="{FF2B5EF4-FFF2-40B4-BE49-F238E27FC236}">
                <a16:creationId xmlns:a16="http://schemas.microsoft.com/office/drawing/2014/main" id="{FB420407-2124-471C-A664-770D42015B18}"/>
              </a:ext>
            </a:extLst>
          </p:cNvPr>
          <p:cNvSpPr/>
          <p:nvPr/>
        </p:nvSpPr>
        <p:spPr>
          <a:xfrm>
            <a:off x="11389179" y="0"/>
            <a:ext cx="802821" cy="763411"/>
          </a:xfrm>
          <a:prstGeom prst="rect">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7" name="Rectangle 46">
            <a:extLst>
              <a:ext uri="{FF2B5EF4-FFF2-40B4-BE49-F238E27FC236}">
                <a16:creationId xmlns:a16="http://schemas.microsoft.com/office/drawing/2014/main" id="{7B86C28D-057A-4D73-9283-280E1B72ACE3}"/>
              </a:ext>
            </a:extLst>
          </p:cNvPr>
          <p:cNvSpPr/>
          <p:nvPr/>
        </p:nvSpPr>
        <p:spPr>
          <a:xfrm rot="5400000">
            <a:off x="-1" y="6351617"/>
            <a:ext cx="506383" cy="506383"/>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4" name="Content Placeholder 9">
            <a:extLst>
              <a:ext uri="{FF2B5EF4-FFF2-40B4-BE49-F238E27FC236}">
                <a16:creationId xmlns:a16="http://schemas.microsoft.com/office/drawing/2014/main" id="{D5936CF8-B95D-4FB3-9023-47117AAE509C}"/>
              </a:ext>
            </a:extLst>
          </p:cNvPr>
          <p:cNvSpPr txBox="1">
            <a:spLocks/>
          </p:cNvSpPr>
          <p:nvPr/>
        </p:nvSpPr>
        <p:spPr>
          <a:xfrm>
            <a:off x="4654031" y="3766552"/>
            <a:ext cx="2883933" cy="906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solidFill>
                  <a:schemeClr val="accent1">
                    <a:lumMod val="75000"/>
                  </a:schemeClr>
                </a:solidFill>
                <a:latin typeface="Montserrat Black" panose="00000A00000000000000" pitchFamily="50" charset="0"/>
              </a:rPr>
              <a:t>OBJECTIVE</a:t>
            </a:r>
            <a:endParaRPr lang="en-LC" sz="3600" dirty="0">
              <a:solidFill>
                <a:schemeClr val="accent1">
                  <a:lumMod val="75000"/>
                </a:schemeClr>
              </a:solidFill>
              <a:latin typeface="Montserrat Black" panose="00000A00000000000000" pitchFamily="50" charset="0"/>
            </a:endParaRPr>
          </a:p>
        </p:txBody>
      </p:sp>
      <p:sp>
        <p:nvSpPr>
          <p:cNvPr id="25" name="Content Placeholder 9">
            <a:extLst>
              <a:ext uri="{FF2B5EF4-FFF2-40B4-BE49-F238E27FC236}">
                <a16:creationId xmlns:a16="http://schemas.microsoft.com/office/drawing/2014/main" id="{827E06B8-6A3B-4BC1-B798-BB5B2137DDC7}"/>
              </a:ext>
            </a:extLst>
          </p:cNvPr>
          <p:cNvSpPr txBox="1">
            <a:spLocks/>
          </p:cNvSpPr>
          <p:nvPr/>
        </p:nvSpPr>
        <p:spPr>
          <a:xfrm>
            <a:off x="1944460" y="4342666"/>
            <a:ext cx="8303076" cy="1175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latin typeface="Montserrat" panose="00000500000000000000" pitchFamily="50" charset="0"/>
              </a:rPr>
              <a:t>At the end of this lesson, you should be able to singlehandedly interact with WordPress dashboard and its various components in creating a website/blog within a short period of time possible</a:t>
            </a:r>
            <a:endParaRPr lang="en-LC" dirty="0"/>
          </a:p>
        </p:txBody>
      </p:sp>
      <p:sp>
        <p:nvSpPr>
          <p:cNvPr id="9" name="Double Bracket 8">
            <a:extLst>
              <a:ext uri="{FF2B5EF4-FFF2-40B4-BE49-F238E27FC236}">
                <a16:creationId xmlns:a16="http://schemas.microsoft.com/office/drawing/2014/main" id="{B415976B-D5FC-448F-BADF-FCC97E095499}"/>
              </a:ext>
            </a:extLst>
          </p:cNvPr>
          <p:cNvSpPr/>
          <p:nvPr/>
        </p:nvSpPr>
        <p:spPr>
          <a:xfrm>
            <a:off x="1412421" y="2354844"/>
            <a:ext cx="9397093" cy="3286678"/>
          </a:xfrm>
          <a:prstGeom prst="bracketPair">
            <a:avLst/>
          </a:prstGeom>
          <a:ln w="2222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LC"/>
          </a:p>
        </p:txBody>
      </p:sp>
    </p:spTree>
    <p:extLst>
      <p:ext uri="{BB962C8B-B14F-4D97-AF65-F5344CB8AC3E}">
        <p14:creationId xmlns:p14="http://schemas.microsoft.com/office/powerpoint/2010/main" val="261027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sz="3600" dirty="0">
                <a:solidFill>
                  <a:schemeClr val="bg1"/>
                </a:solidFill>
                <a:latin typeface="Zona Pro" panose="02010A03040002020004" pitchFamily="50" charset="0"/>
              </a:rPr>
              <a:t>IMPORTANT THINGS TO TAKE NOTE OF</a:t>
            </a:r>
            <a:endParaRPr lang="en-LC" sz="3600"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9824742"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585828" y="1695533"/>
            <a:ext cx="11311100" cy="5017161"/>
          </a:xfrm>
        </p:spPr>
        <p:txBody>
          <a:bodyPr>
            <a:normAutofit/>
          </a:bodyPr>
          <a:lstStyle/>
          <a:p>
            <a:pPr marL="0" lvl="0" indent="0" algn="just">
              <a:lnSpc>
                <a:spcPct val="107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following should be noted</a:t>
            </a:r>
          </a:p>
          <a:p>
            <a:pPr marL="457200" lvl="0" indent="-457200" algn="just">
              <a:lnSpc>
                <a:spcPct val="107000"/>
              </a:lnSpc>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When replacing your current theme with another one, after you click on activate (activating new theme) select “Switch theme, preserving my homepage content” in order to maintain your changes and contents.</a:t>
            </a:r>
          </a:p>
          <a:p>
            <a:pPr marL="457200" lvl="0" indent="-457200" algn="just">
              <a:lnSpc>
                <a:spcPct val="107000"/>
              </a:lnSpc>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You can add categories created to your menu bar by following same steps you followed while adding page link to your menu bar. If categories are too many to be added to the menu bar then use the categories block to display all the categories on any page or location.</a:t>
            </a:r>
          </a:p>
        </p:txBody>
      </p:sp>
    </p:spTree>
    <p:extLst>
      <p:ext uri="{BB962C8B-B14F-4D97-AF65-F5344CB8AC3E}">
        <p14:creationId xmlns:p14="http://schemas.microsoft.com/office/powerpoint/2010/main" val="6791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BB7F9F-2593-44BB-BB5E-55C0F8AF7E14}"/>
              </a:ext>
            </a:extLst>
          </p:cNvPr>
          <p:cNvSpPr/>
          <p:nvPr/>
        </p:nvSpPr>
        <p:spPr>
          <a:xfrm>
            <a:off x="0" y="0"/>
            <a:ext cx="5338864" cy="6858000"/>
          </a:xfrm>
          <a:prstGeom prst="rect">
            <a:avLst/>
          </a:prstGeom>
          <a:solidFill>
            <a:srgbClr val="002060"/>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459151"/>
            <a:ext cx="4862208" cy="3394953"/>
          </a:xfrm>
        </p:spPr>
        <p:txBody>
          <a:bodyPr>
            <a:normAutofit/>
          </a:bodyPr>
          <a:lstStyle/>
          <a:p>
            <a:r>
              <a:rPr lang="en-US" sz="6000" dirty="0">
                <a:solidFill>
                  <a:schemeClr val="bg1"/>
                </a:solidFill>
                <a:latin typeface="Zona Pro" panose="02010A03040002020004" pitchFamily="50" charset="0"/>
              </a:rPr>
              <a:t>GROUP</a:t>
            </a:r>
            <a:br>
              <a:rPr lang="en-US" sz="6000" dirty="0">
                <a:solidFill>
                  <a:schemeClr val="bg1"/>
                </a:solidFill>
                <a:latin typeface="Zona Pro" panose="02010A03040002020004" pitchFamily="50" charset="0"/>
              </a:rPr>
            </a:br>
            <a:r>
              <a:rPr lang="en-US" sz="6000" dirty="0">
                <a:solidFill>
                  <a:schemeClr val="bg1"/>
                </a:solidFill>
                <a:latin typeface="Zona Pro" panose="02010A03040002020004" pitchFamily="50" charset="0"/>
              </a:rPr>
              <a:t>PROJECT</a:t>
            </a:r>
            <a:endParaRPr lang="en-LC" sz="6000" dirty="0">
              <a:solidFill>
                <a:schemeClr val="bg1"/>
              </a:solidFill>
              <a:latin typeface="Zona Pro" panose="02010A03040002020004" pitchFamily="50" charset="0"/>
            </a:endParaRPr>
          </a:p>
        </p:txBody>
      </p:sp>
      <p:sp>
        <p:nvSpPr>
          <p:cNvPr id="3" name="Content Placeholder 2">
            <a:extLst>
              <a:ext uri="{FF2B5EF4-FFF2-40B4-BE49-F238E27FC236}">
                <a16:creationId xmlns:a16="http://schemas.microsoft.com/office/drawing/2014/main" id="{25B86F27-BB82-42E1-8579-89D3C0BFF971}"/>
              </a:ext>
            </a:extLst>
          </p:cNvPr>
          <p:cNvSpPr>
            <a:spLocks noGrp="1"/>
          </p:cNvSpPr>
          <p:nvPr>
            <p:ph idx="1"/>
          </p:nvPr>
        </p:nvSpPr>
        <p:spPr>
          <a:xfrm>
            <a:off x="6167336" y="535020"/>
            <a:ext cx="5176736" cy="5982511"/>
          </a:xfrm>
        </p:spPr>
        <p:txBody>
          <a:bodyPr>
            <a:normAutofit/>
          </a:bodyPr>
          <a:lstStyle/>
          <a:p>
            <a:pPr marL="0" indent="0">
              <a:buNone/>
            </a:pPr>
            <a:r>
              <a:rPr lang="en-US" sz="4800" dirty="0"/>
              <a:t>Create an e-library website that has different categories of downloadable books and materials. Add all necessary features and contents.</a:t>
            </a: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342090" y="6377497"/>
            <a:ext cx="45233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5953328" y="0"/>
            <a:ext cx="5604753" cy="107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65DFB54C-65D0-40DA-B949-3257ED598A38}"/>
              </a:ext>
            </a:extLst>
          </p:cNvPr>
          <p:cNvSpPr txBox="1">
            <a:spLocks/>
          </p:cNvSpPr>
          <p:nvPr/>
        </p:nvSpPr>
        <p:spPr>
          <a:xfrm>
            <a:off x="342090" y="3526276"/>
            <a:ext cx="5176736" cy="1133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solidFill>
                <a:schemeClr val="bg1"/>
              </a:solidFill>
            </a:endParaRPr>
          </a:p>
        </p:txBody>
      </p:sp>
      <p:sp>
        <p:nvSpPr>
          <p:cNvPr id="9" name="Content Placeholder 9">
            <a:extLst>
              <a:ext uri="{FF2B5EF4-FFF2-40B4-BE49-F238E27FC236}">
                <a16:creationId xmlns:a16="http://schemas.microsoft.com/office/drawing/2014/main" id="{3F5AB9E9-2843-4D63-9735-5E660D88D994}"/>
              </a:ext>
            </a:extLst>
          </p:cNvPr>
          <p:cNvSpPr txBox="1">
            <a:spLocks/>
          </p:cNvSpPr>
          <p:nvPr/>
        </p:nvSpPr>
        <p:spPr>
          <a:xfrm>
            <a:off x="342090" y="1857982"/>
            <a:ext cx="2529365" cy="906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bg1"/>
                </a:solidFill>
                <a:latin typeface="Zona Pro" panose="02010A03040002020004" pitchFamily="50" charset="0"/>
              </a:rPr>
              <a:t>DAY 5</a:t>
            </a:r>
            <a:endParaRPr lang="en-LC" sz="3600" dirty="0">
              <a:solidFill>
                <a:schemeClr val="bg1"/>
              </a:solidFill>
              <a:latin typeface="Zona Pro" panose="02010A03040002020004" pitchFamily="50" charset="0"/>
            </a:endParaRPr>
          </a:p>
        </p:txBody>
      </p:sp>
    </p:spTree>
    <p:extLst>
      <p:ext uri="{BB962C8B-B14F-4D97-AF65-F5344CB8AC3E}">
        <p14:creationId xmlns:p14="http://schemas.microsoft.com/office/powerpoint/2010/main" val="112950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159DD08-4F65-4694-BAB1-3EF470C6FC97}"/>
              </a:ext>
            </a:extLst>
          </p:cNvPr>
          <p:cNvSpPr/>
          <p:nvPr/>
        </p:nvSpPr>
        <p:spPr>
          <a:xfrm>
            <a:off x="11685617" y="955272"/>
            <a:ext cx="506383" cy="1343377"/>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5" name="Rectangle 44">
            <a:extLst>
              <a:ext uri="{FF2B5EF4-FFF2-40B4-BE49-F238E27FC236}">
                <a16:creationId xmlns:a16="http://schemas.microsoft.com/office/drawing/2014/main" id="{A85E5CFE-4F41-4D44-B7D2-92A3EC1A908B}"/>
              </a:ext>
            </a:extLst>
          </p:cNvPr>
          <p:cNvSpPr/>
          <p:nvPr/>
        </p:nvSpPr>
        <p:spPr>
          <a:xfrm>
            <a:off x="11514098" y="465365"/>
            <a:ext cx="677902" cy="626680"/>
          </a:xfrm>
          <a:prstGeom prst="rect">
            <a:avLst/>
          </a:pr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90807" y="328634"/>
            <a:ext cx="8908311" cy="763411"/>
          </a:xfrm>
        </p:spPr>
        <p:txBody>
          <a:bodyPr>
            <a:normAutofit/>
          </a:bodyPr>
          <a:lstStyle/>
          <a:p>
            <a:r>
              <a:rPr lang="en-US" sz="3600" dirty="0">
                <a:latin typeface="Zona Pro" panose="02010A03040002020004" pitchFamily="50" charset="0"/>
              </a:rPr>
              <a:t>What you are expected to achieve</a:t>
            </a:r>
            <a:endParaRPr lang="en-LC" sz="3600" dirty="0">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506383" y="1083668"/>
            <a:ext cx="674350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1493"/>
            <a:ext cx="5604753" cy="107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11" name="Rectangle 10">
            <a:extLst>
              <a:ext uri="{FF2B5EF4-FFF2-40B4-BE49-F238E27FC236}">
                <a16:creationId xmlns:a16="http://schemas.microsoft.com/office/drawing/2014/main" id="{8A7C7839-E27D-4611-819C-7856C6E6315C}"/>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1" name="Content Placeholder 2">
            <a:extLst>
              <a:ext uri="{FF2B5EF4-FFF2-40B4-BE49-F238E27FC236}">
                <a16:creationId xmlns:a16="http://schemas.microsoft.com/office/drawing/2014/main" id="{E7BBA2A9-3AF6-4BB1-BB2A-9FBB54E30DC9}"/>
              </a:ext>
            </a:extLst>
          </p:cNvPr>
          <p:cNvSpPr txBox="1">
            <a:spLocks/>
          </p:cNvSpPr>
          <p:nvPr/>
        </p:nvSpPr>
        <p:spPr>
          <a:xfrm>
            <a:off x="694818" y="1498550"/>
            <a:ext cx="8300288" cy="43634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Montserrat" panose="00000500000000000000" pitchFamily="50" charset="0"/>
              </a:rPr>
              <a:t>1.</a:t>
            </a:r>
            <a:r>
              <a:rPr lang="en-US" sz="1400" dirty="0">
                <a:latin typeface="Montserrat" panose="00000500000000000000" pitchFamily="50" charset="0"/>
              </a:rPr>
              <a:t> </a:t>
            </a:r>
            <a:r>
              <a:rPr lang="en-US" sz="1600" dirty="0">
                <a:latin typeface="Montserrat" panose="00000500000000000000" pitchFamily="50" charset="0"/>
              </a:rPr>
              <a:t>Registering on wordpress.com</a:t>
            </a:r>
            <a:endParaRPr lang="en-US" sz="1400" dirty="0">
              <a:latin typeface="Montserrat" panose="00000500000000000000" pitchFamily="50" charset="0"/>
            </a:endParaRPr>
          </a:p>
          <a:p>
            <a:pPr marL="0" indent="0">
              <a:buNone/>
            </a:pPr>
            <a:r>
              <a:rPr lang="en-US" sz="3200" b="1" dirty="0">
                <a:latin typeface="Montserrat" panose="00000500000000000000" pitchFamily="50" charset="0"/>
              </a:rPr>
              <a:t>2.</a:t>
            </a:r>
            <a:r>
              <a:rPr lang="en-US" sz="1400" dirty="0">
                <a:latin typeface="Montserrat" panose="00000500000000000000" pitchFamily="50" charset="0"/>
              </a:rPr>
              <a:t> </a:t>
            </a:r>
            <a:r>
              <a:rPr lang="en-US" sz="1600" dirty="0">
                <a:latin typeface="Montserrat" panose="00000500000000000000" pitchFamily="50" charset="0"/>
              </a:rPr>
              <a:t>Setting up our WordPress dashboard &amp; homepage environment</a:t>
            </a:r>
          </a:p>
          <a:p>
            <a:pPr marL="0" indent="0">
              <a:buNone/>
            </a:pPr>
            <a:r>
              <a:rPr lang="en-US" sz="3200" b="1" dirty="0">
                <a:latin typeface="Montserrat" panose="00000500000000000000" pitchFamily="50" charset="0"/>
              </a:rPr>
              <a:t>3.</a:t>
            </a:r>
            <a:r>
              <a:rPr lang="en-US" sz="1200" dirty="0">
                <a:latin typeface="Montserrat" panose="00000500000000000000" pitchFamily="50" charset="0"/>
              </a:rPr>
              <a:t> </a:t>
            </a:r>
            <a:r>
              <a:rPr lang="en-US" sz="1600" dirty="0">
                <a:latin typeface="Montserrat" panose="00000500000000000000" pitchFamily="50" charset="0"/>
              </a:rPr>
              <a:t>Creating new pages</a:t>
            </a:r>
            <a:endParaRPr lang="en-US" sz="1200" dirty="0">
              <a:latin typeface="Montserrat" panose="00000500000000000000" pitchFamily="50" charset="0"/>
            </a:endParaRPr>
          </a:p>
          <a:p>
            <a:pPr marL="0" indent="0">
              <a:buNone/>
            </a:pPr>
            <a:r>
              <a:rPr lang="en-US" sz="3200" b="1" dirty="0">
                <a:latin typeface="Montserrat" panose="00000500000000000000" pitchFamily="50" charset="0"/>
              </a:rPr>
              <a:t>4.</a:t>
            </a:r>
            <a:r>
              <a:rPr lang="en-US" sz="1200" dirty="0">
                <a:latin typeface="Montserrat" panose="00000500000000000000" pitchFamily="50" charset="0"/>
              </a:rPr>
              <a:t> </a:t>
            </a:r>
            <a:r>
              <a:rPr lang="en-US" sz="1600" dirty="0">
                <a:latin typeface="Montserrat" panose="00000500000000000000" pitchFamily="50" charset="0"/>
              </a:rPr>
              <a:t>Customizing our website</a:t>
            </a:r>
            <a:endParaRPr lang="en-US" sz="1200" dirty="0">
              <a:latin typeface="Montserrat" panose="00000500000000000000" pitchFamily="50" charset="0"/>
            </a:endParaRPr>
          </a:p>
          <a:p>
            <a:pPr marL="0" indent="0">
              <a:buNone/>
            </a:pPr>
            <a:r>
              <a:rPr lang="en-US" sz="3200" b="1" dirty="0">
                <a:latin typeface="Montserrat" panose="00000500000000000000" pitchFamily="50" charset="0"/>
              </a:rPr>
              <a:t>5.</a:t>
            </a:r>
            <a:r>
              <a:rPr lang="en-US" sz="1200" dirty="0">
                <a:latin typeface="Montserrat" panose="00000500000000000000" pitchFamily="50" charset="0"/>
              </a:rPr>
              <a:t> </a:t>
            </a:r>
            <a:r>
              <a:rPr lang="en-US" sz="1600" dirty="0">
                <a:latin typeface="Montserrat" panose="00000500000000000000" pitchFamily="50" charset="0"/>
              </a:rPr>
              <a:t>Creating our first WP post</a:t>
            </a:r>
            <a:endParaRPr lang="en-US" sz="1200" dirty="0">
              <a:latin typeface="Montserrat" panose="00000500000000000000" pitchFamily="50" charset="0"/>
            </a:endParaRPr>
          </a:p>
          <a:p>
            <a:pPr marL="0" indent="0">
              <a:buNone/>
            </a:pPr>
            <a:r>
              <a:rPr lang="en-US" sz="3200" b="1" dirty="0">
                <a:latin typeface="Montserrat" panose="00000500000000000000" pitchFamily="50" charset="0"/>
              </a:rPr>
              <a:t>6.</a:t>
            </a:r>
            <a:r>
              <a:rPr lang="en-US" sz="1200" dirty="0">
                <a:latin typeface="Montserrat" panose="00000500000000000000" pitchFamily="50" charset="0"/>
              </a:rPr>
              <a:t> </a:t>
            </a:r>
            <a:r>
              <a:rPr lang="en-US" sz="1600" dirty="0">
                <a:latin typeface="Montserrat" panose="00000500000000000000" pitchFamily="50" charset="0"/>
              </a:rPr>
              <a:t>Using Contact form</a:t>
            </a:r>
          </a:p>
          <a:p>
            <a:pPr marL="0" indent="0">
              <a:buNone/>
            </a:pPr>
            <a:r>
              <a:rPr lang="en-US" sz="3200" b="1" dirty="0">
                <a:latin typeface="Montserrat" panose="00000500000000000000" pitchFamily="50" charset="0"/>
              </a:rPr>
              <a:t>7.</a:t>
            </a:r>
            <a:r>
              <a:rPr lang="en-US" sz="1100" dirty="0">
                <a:latin typeface="Montserrat" panose="00000500000000000000" pitchFamily="50" charset="0"/>
              </a:rPr>
              <a:t> </a:t>
            </a:r>
            <a:r>
              <a:rPr lang="en-US" sz="1600" dirty="0">
                <a:latin typeface="Montserrat" panose="00000500000000000000" pitchFamily="50" charset="0"/>
              </a:rPr>
              <a:t>Using WP plugins (Works on only the paid version of WP)</a:t>
            </a:r>
          </a:p>
          <a:p>
            <a:pPr marL="0" indent="0">
              <a:buNone/>
            </a:pPr>
            <a:r>
              <a:rPr lang="en-US" sz="3200" b="1" dirty="0">
                <a:latin typeface="Montserrat" panose="00000500000000000000" pitchFamily="50" charset="0"/>
              </a:rPr>
              <a:t>8.</a:t>
            </a:r>
            <a:r>
              <a:rPr lang="en-US" sz="1000" dirty="0">
                <a:latin typeface="Montserrat" panose="00000500000000000000" pitchFamily="50" charset="0"/>
              </a:rPr>
              <a:t> </a:t>
            </a:r>
            <a:r>
              <a:rPr lang="en-US" sz="1600" dirty="0">
                <a:latin typeface="Montserrat" panose="00000500000000000000" pitchFamily="50" charset="0"/>
              </a:rPr>
              <a:t>Launching your website</a:t>
            </a:r>
          </a:p>
          <a:p>
            <a:pPr marL="0" indent="0">
              <a:buNone/>
            </a:pPr>
            <a:endParaRPr lang="en-US" sz="1200" dirty="0">
              <a:latin typeface="Montserrat" panose="00000500000000000000" pitchFamily="50" charset="0"/>
            </a:endParaRPr>
          </a:p>
        </p:txBody>
      </p:sp>
      <p:cxnSp>
        <p:nvCxnSpPr>
          <p:cNvPr id="30" name="Straight Connector 29">
            <a:extLst>
              <a:ext uri="{FF2B5EF4-FFF2-40B4-BE49-F238E27FC236}">
                <a16:creationId xmlns:a16="http://schemas.microsoft.com/office/drawing/2014/main" id="{E83C921B-BCEC-4EB4-8048-61F0DE999F6E}"/>
              </a:ext>
            </a:extLst>
          </p:cNvPr>
          <p:cNvCxnSpPr>
            <a:cxnSpLocks/>
          </p:cNvCxnSpPr>
          <p:nvPr/>
        </p:nvCxnSpPr>
        <p:spPr>
          <a:xfrm>
            <a:off x="11552394" y="3498648"/>
            <a:ext cx="0" cy="2744722"/>
          </a:xfrm>
          <a:prstGeom prst="line">
            <a:avLst/>
          </a:prstGeom>
          <a:ln w="317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B420407-2124-471C-A664-770D42015B18}"/>
              </a:ext>
            </a:extLst>
          </p:cNvPr>
          <p:cNvSpPr/>
          <p:nvPr/>
        </p:nvSpPr>
        <p:spPr>
          <a:xfrm>
            <a:off x="11389179" y="0"/>
            <a:ext cx="802821" cy="763411"/>
          </a:xfrm>
          <a:prstGeom prst="rect">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7" name="Rectangle 46">
            <a:extLst>
              <a:ext uri="{FF2B5EF4-FFF2-40B4-BE49-F238E27FC236}">
                <a16:creationId xmlns:a16="http://schemas.microsoft.com/office/drawing/2014/main" id="{7B86C28D-057A-4D73-9283-280E1B72ACE3}"/>
              </a:ext>
            </a:extLst>
          </p:cNvPr>
          <p:cNvSpPr/>
          <p:nvPr/>
        </p:nvSpPr>
        <p:spPr>
          <a:xfrm rot="5400000">
            <a:off x="-1" y="6351617"/>
            <a:ext cx="506383" cy="506383"/>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grpSp>
        <p:nvGrpSpPr>
          <p:cNvPr id="26" name="Group 25">
            <a:extLst>
              <a:ext uri="{FF2B5EF4-FFF2-40B4-BE49-F238E27FC236}">
                <a16:creationId xmlns:a16="http://schemas.microsoft.com/office/drawing/2014/main" id="{213950B8-C1FD-4117-87B0-58B899E14A42}"/>
              </a:ext>
            </a:extLst>
          </p:cNvPr>
          <p:cNvGrpSpPr/>
          <p:nvPr/>
        </p:nvGrpSpPr>
        <p:grpSpPr>
          <a:xfrm>
            <a:off x="694818" y="5832934"/>
            <a:ext cx="1787260" cy="485312"/>
            <a:chOff x="1297673" y="4923258"/>
            <a:chExt cx="1315730" cy="485312"/>
          </a:xfrm>
          <a:effectLst>
            <a:outerShdw blurRad="50800" dist="38100" dir="2700000" algn="tl" rotWithShape="0">
              <a:prstClr val="black">
                <a:alpha val="40000"/>
              </a:prstClr>
            </a:outerShdw>
          </a:effectLst>
        </p:grpSpPr>
        <p:sp>
          <p:nvSpPr>
            <p:cNvPr id="27" name="Rectangle: Rounded Corners 26">
              <a:extLst>
                <a:ext uri="{FF2B5EF4-FFF2-40B4-BE49-F238E27FC236}">
                  <a16:creationId xmlns:a16="http://schemas.microsoft.com/office/drawing/2014/main" id="{D0409534-4887-4A32-A745-BD7849EFC2C9}"/>
                </a:ext>
              </a:extLst>
            </p:cNvPr>
            <p:cNvSpPr/>
            <p:nvPr/>
          </p:nvSpPr>
          <p:spPr>
            <a:xfrm>
              <a:off x="1347299" y="4923258"/>
              <a:ext cx="1216478" cy="485312"/>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8" name="Content Placeholder 9">
              <a:extLst>
                <a:ext uri="{FF2B5EF4-FFF2-40B4-BE49-F238E27FC236}">
                  <a16:creationId xmlns:a16="http://schemas.microsoft.com/office/drawing/2014/main" id="{08DC2825-6E8D-407E-B2C1-782C40998C1F}"/>
                </a:ext>
              </a:extLst>
            </p:cNvPr>
            <p:cNvSpPr txBox="1">
              <a:spLocks/>
            </p:cNvSpPr>
            <p:nvPr/>
          </p:nvSpPr>
          <p:spPr>
            <a:xfrm>
              <a:off x="1297673" y="5022975"/>
              <a:ext cx="1315730" cy="370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solidFill>
                    <a:schemeClr val="bg1"/>
                  </a:solidFill>
                  <a:latin typeface="Montserrat" panose="00000500000000000000" pitchFamily="50" charset="0"/>
                  <a:hlinkClick r:id="rId2" action="ppaction://hlinksldjump">
                    <a:extLst>
                      <a:ext uri="{A12FA001-AC4F-418D-AE19-62706E023703}">
                        <ahyp:hlinkClr xmlns:ahyp="http://schemas.microsoft.com/office/drawing/2018/hyperlinkcolor" val="tx"/>
                      </a:ext>
                    </a:extLst>
                  </a:hlinkClick>
                </a:rPr>
                <a:t>Let’s Begin</a:t>
              </a:r>
              <a:endParaRPr lang="en-LC" sz="1800" b="1" dirty="0">
                <a:solidFill>
                  <a:schemeClr val="bg1"/>
                </a:solidFill>
              </a:endParaRPr>
            </a:p>
          </p:txBody>
        </p:sp>
      </p:grpSp>
    </p:spTree>
    <p:extLst>
      <p:ext uri="{BB962C8B-B14F-4D97-AF65-F5344CB8AC3E}">
        <p14:creationId xmlns:p14="http://schemas.microsoft.com/office/powerpoint/2010/main" val="64124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dirty="0">
                <a:solidFill>
                  <a:schemeClr val="bg1"/>
                </a:solidFill>
                <a:latin typeface="Zona Pro" panose="02010A03040002020004" pitchFamily="50" charset="0"/>
              </a:rPr>
              <a:t>INTRODUCTION TO WP</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511582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712288" y="2298650"/>
            <a:ext cx="10767423" cy="3097439"/>
          </a:xfrm>
        </p:spPr>
        <p:txBody>
          <a:bodyPr>
            <a:normAutofit/>
          </a:bodyPr>
          <a:lstStyle/>
          <a:p>
            <a:pPr marL="0" lvl="0" indent="0" algn="just">
              <a:lnSpc>
                <a:spcPct val="107000"/>
              </a:lnSpc>
              <a:buNone/>
            </a:pPr>
            <a:r>
              <a:rPr lang="en-US" dirty="0">
                <a:effectLst/>
                <a:latin typeface="Calibri" panose="020F0502020204030204" pitchFamily="34" charset="0"/>
                <a:ea typeface="Calibri" panose="020F0502020204030204" pitchFamily="34" charset="0"/>
                <a:cs typeface="Times New Roman" panose="02020603050405020304" pitchFamily="18" charset="0"/>
              </a:rPr>
              <a:t>In this section, we are going to answer the following questions:</a:t>
            </a:r>
          </a:p>
          <a:p>
            <a:pPr marL="457200" lvl="0" indent="-457200" algn="just">
              <a:lnSpc>
                <a:spcPct val="107000"/>
              </a:lnSpc>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What is WordPress?</a:t>
            </a:r>
          </a:p>
          <a:p>
            <a:pPr marL="457200" lvl="0" indent="-457200" algn="just">
              <a:lnSpc>
                <a:spcPct val="107000"/>
              </a:lnSpc>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What is it used for?</a:t>
            </a:r>
          </a:p>
          <a:p>
            <a:pPr marL="457200" lvl="0" indent="-457200" algn="just">
              <a:lnSpc>
                <a:spcPct val="107000"/>
              </a:lnSpc>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Who are </a:t>
            </a: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dirty="0">
                <a:effectLst/>
                <a:latin typeface="Calibri" panose="020F0502020204030204" pitchFamily="34" charset="0"/>
                <a:ea typeface="Calibri" panose="020F0502020204030204" pitchFamily="34" charset="0"/>
                <a:cs typeface="Times New Roman" panose="02020603050405020304" pitchFamily="18" charset="0"/>
              </a:rPr>
              <a:t>Users of </a:t>
            </a:r>
            <a:r>
              <a:rPr lang="en-US" dirty="0">
                <a:latin typeface="Calibri" panose="020F0502020204030204" pitchFamily="34" charset="0"/>
                <a:ea typeface="Calibri" panose="020F0502020204030204" pitchFamily="34" charset="0"/>
                <a:cs typeface="Times New Roman" panose="02020603050405020304" pitchFamily="18" charset="0"/>
              </a:rPr>
              <a:t>WordPress?</a:t>
            </a:r>
          </a:p>
          <a:p>
            <a:pPr marL="457200" lvl="0" indent="-457200" algn="just">
              <a:lnSpc>
                <a:spcPct val="107000"/>
              </a:lnSpc>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How are we going to learn WordPress?</a:t>
            </a:r>
          </a:p>
        </p:txBody>
      </p:sp>
    </p:spTree>
    <p:extLst>
      <p:ext uri="{BB962C8B-B14F-4D97-AF65-F5344CB8AC3E}">
        <p14:creationId xmlns:p14="http://schemas.microsoft.com/office/powerpoint/2010/main" val="329552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dirty="0">
                <a:solidFill>
                  <a:schemeClr val="bg1"/>
                </a:solidFill>
                <a:latin typeface="Zona Pro" panose="02010A03040002020004" pitchFamily="50" charset="0"/>
              </a:rPr>
              <a:t>INTRODUCTION TO WP</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511582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712288" y="2580754"/>
            <a:ext cx="10767423" cy="3097439"/>
          </a:xfrm>
        </p:spPr>
        <p:txBody>
          <a:bodyPr>
            <a:normAutofit lnSpcReduction="10000"/>
          </a:bodyPr>
          <a:lstStyle/>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WordPress is an application that allows you to easily build websites and publish content online. It was launched back in 2003 and has since grown to become the most popular website building platform in the world.</a:t>
            </a:r>
          </a:p>
        </p:txBody>
      </p:sp>
      <p:sp>
        <p:nvSpPr>
          <p:cNvPr id="9" name="Content Placeholder 9">
            <a:extLst>
              <a:ext uri="{FF2B5EF4-FFF2-40B4-BE49-F238E27FC236}">
                <a16:creationId xmlns:a16="http://schemas.microsoft.com/office/drawing/2014/main" id="{C1F8847D-44A6-4B03-B76A-A366CADD33FA}"/>
              </a:ext>
            </a:extLst>
          </p:cNvPr>
          <p:cNvSpPr txBox="1">
            <a:spLocks/>
          </p:cNvSpPr>
          <p:nvPr/>
        </p:nvSpPr>
        <p:spPr>
          <a:xfrm>
            <a:off x="712288" y="2092055"/>
            <a:ext cx="6113055" cy="906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Montserrat Black" panose="00000A00000000000000" pitchFamily="50" charset="0"/>
              </a:rPr>
              <a:t>WHAT IS WORDPRESS?</a:t>
            </a:r>
            <a:endParaRPr lang="en-LC" sz="3600" dirty="0">
              <a:latin typeface="Montserrat Black" panose="00000A00000000000000" pitchFamily="50" charset="0"/>
            </a:endParaRPr>
          </a:p>
        </p:txBody>
      </p:sp>
    </p:spTree>
    <p:extLst>
      <p:ext uri="{BB962C8B-B14F-4D97-AF65-F5344CB8AC3E}">
        <p14:creationId xmlns:p14="http://schemas.microsoft.com/office/powerpoint/2010/main" val="361143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dirty="0">
                <a:solidFill>
                  <a:schemeClr val="bg1"/>
                </a:solidFill>
                <a:latin typeface="Zona Pro" panose="02010A03040002020004" pitchFamily="50" charset="0"/>
              </a:rPr>
              <a:t>INTRODUCTION TO WP</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511582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712288" y="2580754"/>
            <a:ext cx="10767423" cy="1786965"/>
          </a:xfrm>
        </p:spPr>
        <p:txBody>
          <a:bodyPr>
            <a:normAutofit fontScale="62500" lnSpcReduction="20000"/>
          </a:bodyPr>
          <a:lstStyle/>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With the functionality of WordPress being expanded so much over the years, I believe a better question today is “What Can’t WordPress Do?” as the software can be used to build just about any type of website including discussion forums, galleries, blogs and magazines, eCommerce websites, business websites, online courses, hotel bookings, question and answers, knowledge bases etc.</a:t>
            </a:r>
          </a:p>
        </p:txBody>
      </p:sp>
      <p:sp>
        <p:nvSpPr>
          <p:cNvPr id="9" name="Content Placeholder 9">
            <a:extLst>
              <a:ext uri="{FF2B5EF4-FFF2-40B4-BE49-F238E27FC236}">
                <a16:creationId xmlns:a16="http://schemas.microsoft.com/office/drawing/2014/main" id="{C1F8847D-44A6-4B03-B76A-A366CADD33FA}"/>
              </a:ext>
            </a:extLst>
          </p:cNvPr>
          <p:cNvSpPr txBox="1">
            <a:spLocks/>
          </p:cNvSpPr>
          <p:nvPr/>
        </p:nvSpPr>
        <p:spPr>
          <a:xfrm>
            <a:off x="712288" y="2092055"/>
            <a:ext cx="7765368" cy="906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Montserrat Black" panose="00000A00000000000000" pitchFamily="50" charset="0"/>
              </a:rPr>
              <a:t>WHAT IS WORDPRESS USED FOR?</a:t>
            </a:r>
            <a:endParaRPr lang="en-LC" sz="3600" dirty="0">
              <a:latin typeface="Montserrat Black" panose="00000A00000000000000" pitchFamily="50" charset="0"/>
            </a:endParaRPr>
          </a:p>
        </p:txBody>
      </p:sp>
      <p:pic>
        <p:nvPicPr>
          <p:cNvPr id="3" name="Picture 2">
            <a:extLst>
              <a:ext uri="{FF2B5EF4-FFF2-40B4-BE49-F238E27FC236}">
                <a16:creationId xmlns:a16="http://schemas.microsoft.com/office/drawing/2014/main" id="{14730657-1B3D-4D04-A69E-5D7394CB282E}"/>
              </a:ext>
            </a:extLst>
          </p:cNvPr>
          <p:cNvPicPr>
            <a:picLocks noChangeAspect="1"/>
          </p:cNvPicPr>
          <p:nvPr/>
        </p:nvPicPr>
        <p:blipFill>
          <a:blip r:embed="rId2"/>
          <a:stretch>
            <a:fillRect/>
          </a:stretch>
        </p:blipFill>
        <p:spPr>
          <a:xfrm>
            <a:off x="1536246" y="4421110"/>
            <a:ext cx="8096250" cy="1943100"/>
          </a:xfrm>
          <a:prstGeom prst="rect">
            <a:avLst/>
          </a:prstGeom>
        </p:spPr>
      </p:pic>
    </p:spTree>
    <p:extLst>
      <p:ext uri="{BB962C8B-B14F-4D97-AF65-F5344CB8AC3E}">
        <p14:creationId xmlns:p14="http://schemas.microsoft.com/office/powerpoint/2010/main" val="279867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dirty="0">
                <a:solidFill>
                  <a:schemeClr val="bg1"/>
                </a:solidFill>
                <a:latin typeface="Zona Pro" panose="02010A03040002020004" pitchFamily="50" charset="0"/>
              </a:rPr>
              <a:t>INTRODUCTION TO WP</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511582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712288" y="2580754"/>
            <a:ext cx="10767423" cy="3097439"/>
          </a:xfrm>
        </p:spPr>
        <p:txBody>
          <a:bodyPr>
            <a:normAutofit/>
          </a:bodyPr>
          <a:lstStyle/>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The users of WordPress is not limited to individuals only, as it spans up to organizations and corporations utilizing this powerful tool to manage their online space.</a:t>
            </a:r>
          </a:p>
        </p:txBody>
      </p:sp>
      <p:sp>
        <p:nvSpPr>
          <p:cNvPr id="9" name="Content Placeholder 9">
            <a:extLst>
              <a:ext uri="{FF2B5EF4-FFF2-40B4-BE49-F238E27FC236}">
                <a16:creationId xmlns:a16="http://schemas.microsoft.com/office/drawing/2014/main" id="{C1F8847D-44A6-4B03-B76A-A366CADD33FA}"/>
              </a:ext>
            </a:extLst>
          </p:cNvPr>
          <p:cNvSpPr txBox="1">
            <a:spLocks/>
          </p:cNvSpPr>
          <p:nvPr/>
        </p:nvSpPr>
        <p:spPr>
          <a:xfrm>
            <a:off x="712288" y="2092055"/>
            <a:ext cx="8412257" cy="906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Montserrat Black" panose="00000A00000000000000" pitchFamily="50" charset="0"/>
              </a:rPr>
              <a:t>WHO ARE THE USERS OF WORDPRESS?</a:t>
            </a:r>
            <a:endParaRPr lang="en-LC" sz="3600" dirty="0">
              <a:latin typeface="Montserrat Black" panose="00000A00000000000000" pitchFamily="50" charset="0"/>
            </a:endParaRPr>
          </a:p>
        </p:txBody>
      </p:sp>
    </p:spTree>
    <p:extLst>
      <p:ext uri="{BB962C8B-B14F-4D97-AF65-F5344CB8AC3E}">
        <p14:creationId xmlns:p14="http://schemas.microsoft.com/office/powerpoint/2010/main" val="874809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0261059" cy="1536973"/>
          </a:xfrm>
        </p:spPr>
        <p:txBody>
          <a:bodyPr>
            <a:noAutofit/>
          </a:bodyPr>
          <a:lstStyle/>
          <a:p>
            <a:r>
              <a:rPr lang="en-US" dirty="0">
                <a:solidFill>
                  <a:schemeClr val="bg1"/>
                </a:solidFill>
                <a:latin typeface="Zona Pro" panose="02010A03040002020004" pitchFamily="50" charset="0"/>
              </a:rPr>
              <a:t>INTRODUCTION TO WP</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511582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712288" y="2580754"/>
            <a:ext cx="10767423" cy="3097439"/>
          </a:xfrm>
        </p:spPr>
        <p:txBody>
          <a:bodyPr>
            <a:normAutofit fontScale="92500"/>
          </a:bodyPr>
          <a:lstStyle/>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We are going to learn WordPress via the hosted version of WordPress found at </a:t>
            </a:r>
            <a:r>
              <a:rPr lang="en-US" sz="4000" dirty="0">
                <a:effectLst/>
                <a:latin typeface="Calibri" panose="020F0502020204030204" pitchFamily="34" charset="0"/>
                <a:ea typeface="Calibri" panose="020F0502020204030204" pitchFamily="34" charset="0"/>
                <a:cs typeface="Times New Roman" panose="02020603050405020304" pitchFamily="18" charset="0"/>
                <a:hlinkClick r:id="rId2"/>
              </a:rPr>
              <a:t>www.wordpress.com</a:t>
            </a:r>
            <a:r>
              <a:rPr lang="en-US" sz="40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just">
              <a:lnSpc>
                <a:spcPct val="107000"/>
              </a:lnSpc>
              <a:buNone/>
            </a:pPr>
            <a:r>
              <a:rPr lang="en-US" sz="4000" dirty="0">
                <a:latin typeface="Calibri" panose="020F0502020204030204" pitchFamily="34" charset="0"/>
                <a:ea typeface="Calibri" panose="020F0502020204030204" pitchFamily="34" charset="0"/>
                <a:cs typeface="Times New Roman" panose="02020603050405020304" pitchFamily="18" charset="0"/>
              </a:rPr>
              <a:t>We would be using a computer with an internet connection</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9">
            <a:extLst>
              <a:ext uri="{FF2B5EF4-FFF2-40B4-BE49-F238E27FC236}">
                <a16:creationId xmlns:a16="http://schemas.microsoft.com/office/drawing/2014/main" id="{C1F8847D-44A6-4B03-B76A-A366CADD33FA}"/>
              </a:ext>
            </a:extLst>
          </p:cNvPr>
          <p:cNvSpPr txBox="1">
            <a:spLocks/>
          </p:cNvSpPr>
          <p:nvPr/>
        </p:nvSpPr>
        <p:spPr>
          <a:xfrm>
            <a:off x="712288" y="2092055"/>
            <a:ext cx="10328606" cy="906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Montserrat Black" panose="00000A00000000000000" pitchFamily="50" charset="0"/>
              </a:rPr>
              <a:t>HOW ARE WE GOING TO LEARN WORDPRESS?</a:t>
            </a:r>
            <a:endParaRPr lang="en-LC" sz="3600" dirty="0">
              <a:latin typeface="Montserrat Black" panose="00000A00000000000000" pitchFamily="50" charset="0"/>
            </a:endParaRPr>
          </a:p>
        </p:txBody>
      </p:sp>
    </p:spTree>
    <p:extLst>
      <p:ext uri="{BB962C8B-B14F-4D97-AF65-F5344CB8AC3E}">
        <p14:creationId xmlns:p14="http://schemas.microsoft.com/office/powerpoint/2010/main" val="146991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0D32EB-19F6-4FBD-8B4B-4894769D34E0}"/>
              </a:ext>
            </a:extLst>
          </p:cNvPr>
          <p:cNvSpPr/>
          <p:nvPr/>
        </p:nvSpPr>
        <p:spPr>
          <a:xfrm>
            <a:off x="-1" y="106394"/>
            <a:ext cx="12192000" cy="1449419"/>
          </a:xfrm>
          <a:prstGeom prst="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4" name="Rectangle 3">
            <a:extLst>
              <a:ext uri="{FF2B5EF4-FFF2-40B4-BE49-F238E27FC236}">
                <a16:creationId xmlns:a16="http://schemas.microsoft.com/office/drawing/2014/main" id="{02BB7F9F-2593-44BB-BB5E-55C0F8AF7E14}"/>
              </a:ext>
            </a:extLst>
          </p:cNvPr>
          <p:cNvSpPr/>
          <p:nvPr/>
        </p:nvSpPr>
        <p:spPr>
          <a:xfrm>
            <a:off x="0" y="0"/>
            <a:ext cx="12192000" cy="1449419"/>
          </a:xfrm>
          <a:prstGeom prst="rect">
            <a:avLst/>
          </a:prstGeom>
          <a:gradFill flip="none" rotWithShape="1">
            <a:gsLst>
              <a:gs pos="0">
                <a:schemeClr val="accent1">
                  <a:lumMod val="75000"/>
                </a:schemeClr>
              </a:gs>
              <a:gs pos="74000">
                <a:srgbClr val="002060"/>
              </a:gs>
              <a:gs pos="83000">
                <a:srgbClr val="002060"/>
              </a:gs>
              <a:gs pos="100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2" name="Title 1">
            <a:extLst>
              <a:ext uri="{FF2B5EF4-FFF2-40B4-BE49-F238E27FC236}">
                <a16:creationId xmlns:a16="http://schemas.microsoft.com/office/drawing/2014/main" id="{BB8003E3-D86E-4F72-BB72-2E320214EB65}"/>
              </a:ext>
            </a:extLst>
          </p:cNvPr>
          <p:cNvSpPr>
            <a:spLocks noGrp="1"/>
          </p:cNvSpPr>
          <p:nvPr>
            <p:ph type="title"/>
          </p:nvPr>
        </p:nvSpPr>
        <p:spPr>
          <a:xfrm>
            <a:off x="342090" y="-111874"/>
            <a:ext cx="11068455" cy="1536973"/>
          </a:xfrm>
        </p:spPr>
        <p:txBody>
          <a:bodyPr>
            <a:noAutofit/>
          </a:bodyPr>
          <a:lstStyle/>
          <a:p>
            <a:r>
              <a:rPr lang="en-US" dirty="0">
                <a:solidFill>
                  <a:schemeClr val="bg1"/>
                </a:solidFill>
                <a:latin typeface="Zona Pro" panose="02010A03040002020004" pitchFamily="50" charset="0"/>
              </a:rPr>
              <a:t>1. REGISTERING ON WORDPRESS.COM</a:t>
            </a:r>
            <a:endParaRPr lang="en-LC" dirty="0">
              <a:solidFill>
                <a:schemeClr val="bg1"/>
              </a:solidFill>
              <a:latin typeface="Zona Pro" panose="02010A03040002020004" pitchFamily="50" charset="0"/>
            </a:endParaRPr>
          </a:p>
        </p:txBody>
      </p:sp>
      <p:cxnSp>
        <p:nvCxnSpPr>
          <p:cNvPr id="6" name="Straight Connector 5">
            <a:extLst>
              <a:ext uri="{FF2B5EF4-FFF2-40B4-BE49-F238E27FC236}">
                <a16:creationId xmlns:a16="http://schemas.microsoft.com/office/drawing/2014/main" id="{9E5BDD8F-A4DE-4F44-91DF-3ACD5A910BDF}"/>
              </a:ext>
            </a:extLst>
          </p:cNvPr>
          <p:cNvCxnSpPr>
            <a:cxnSpLocks/>
          </p:cNvCxnSpPr>
          <p:nvPr/>
        </p:nvCxnSpPr>
        <p:spPr>
          <a:xfrm>
            <a:off x="468550" y="1163468"/>
            <a:ext cx="8889459"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9573BD0-9476-4003-92FB-F5F2E3135552}"/>
              </a:ext>
            </a:extLst>
          </p:cNvPr>
          <p:cNvSpPr/>
          <p:nvPr/>
        </p:nvSpPr>
        <p:spPr>
          <a:xfrm>
            <a:off x="0" y="2298650"/>
            <a:ext cx="95655" cy="3725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C"/>
          </a:p>
        </p:txBody>
      </p:sp>
      <p:sp>
        <p:nvSpPr>
          <p:cNvPr id="7" name="Content Placeholder 2">
            <a:extLst>
              <a:ext uri="{FF2B5EF4-FFF2-40B4-BE49-F238E27FC236}">
                <a16:creationId xmlns:a16="http://schemas.microsoft.com/office/drawing/2014/main" id="{4BCBC15D-84E1-45AF-A9E9-D829A0685813}"/>
              </a:ext>
            </a:extLst>
          </p:cNvPr>
          <p:cNvSpPr>
            <a:spLocks noGrp="1"/>
          </p:cNvSpPr>
          <p:nvPr>
            <p:ph idx="1"/>
          </p:nvPr>
        </p:nvSpPr>
        <p:spPr>
          <a:xfrm>
            <a:off x="712287" y="1840839"/>
            <a:ext cx="10767423" cy="5017161"/>
          </a:xfrm>
        </p:spPr>
        <p:txBody>
          <a:bodyPr>
            <a:normAutofit fontScale="77500" lnSpcReduction="20000"/>
          </a:bodyPr>
          <a:lstStyle/>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 Register with email and password and it logs you into your profile environment</a:t>
            </a:r>
          </a:p>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 Add new site</a:t>
            </a:r>
          </a:p>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 Set site name</a:t>
            </a:r>
          </a:p>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 Choose free domain</a:t>
            </a:r>
          </a:p>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 Choose a design (Start with blank)</a:t>
            </a:r>
          </a:p>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 Skip which features will you need</a:t>
            </a:r>
          </a:p>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 Select a free plan of 0$</a:t>
            </a:r>
          </a:p>
          <a:p>
            <a:pPr marL="0" lvl="0" indent="0" algn="just">
              <a:lnSpc>
                <a:spcPct val="107000"/>
              </a:lnSpc>
              <a:buNone/>
            </a:pPr>
            <a:r>
              <a:rPr lang="en-US" sz="4000" dirty="0">
                <a:effectLst/>
                <a:latin typeface="Calibri" panose="020F0502020204030204" pitchFamily="34" charset="0"/>
                <a:ea typeface="Calibri" panose="020F0502020204030204" pitchFamily="34" charset="0"/>
                <a:cs typeface="Times New Roman" panose="02020603050405020304" pitchFamily="18" charset="0"/>
              </a:rPr>
              <a:t>- Close pop up and proceed to dashboard </a:t>
            </a:r>
          </a:p>
        </p:txBody>
      </p:sp>
    </p:spTree>
    <p:extLst>
      <p:ext uri="{BB962C8B-B14F-4D97-AF65-F5344CB8AC3E}">
        <p14:creationId xmlns:p14="http://schemas.microsoft.com/office/powerpoint/2010/main" val="3673652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12200</TotalTime>
  <Words>1504</Words>
  <Application>Microsoft Office PowerPoint</Application>
  <PresentationFormat>Widescreen</PresentationFormat>
  <Paragraphs>138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Montserrat</vt:lpstr>
      <vt:lpstr>Montserrat Black</vt:lpstr>
      <vt:lpstr>Zona Pro</vt:lpstr>
      <vt:lpstr>Office Theme</vt:lpstr>
      <vt:lpstr>WEEK ONE</vt:lpstr>
      <vt:lpstr>Aim &amp; Objective of this lesson</vt:lpstr>
      <vt:lpstr>What you are expected to achieve</vt:lpstr>
      <vt:lpstr>INTRODUCTION TO WP</vt:lpstr>
      <vt:lpstr>INTRODUCTION TO WP</vt:lpstr>
      <vt:lpstr>INTRODUCTION TO WP</vt:lpstr>
      <vt:lpstr>INTRODUCTION TO WP</vt:lpstr>
      <vt:lpstr>INTRODUCTION TO WP</vt:lpstr>
      <vt:lpstr>1. REGISTERING ON WORDPRESS.COM</vt:lpstr>
      <vt:lpstr>2. SETTING UP OUR WORDPRESS DASHBOARD &amp; HOMEPAGE ENVIRONMENT</vt:lpstr>
      <vt:lpstr>3. CREATING NEW PAGES</vt:lpstr>
      <vt:lpstr>CLASS WORK</vt:lpstr>
      <vt:lpstr>4. CUSTOMIZING OUR WEBSITE</vt:lpstr>
      <vt:lpstr>QUIZ</vt:lpstr>
      <vt:lpstr>5. CREATING OUR FIRST WP POST</vt:lpstr>
      <vt:lpstr>CLASS WORK</vt:lpstr>
      <vt:lpstr>6. USING CONTACT FORM</vt:lpstr>
      <vt:lpstr>7. USING WP PLUGINS</vt:lpstr>
      <vt:lpstr>8. LAUNCHING YOUR WEBSITE</vt:lpstr>
      <vt:lpstr>IMPORTANT THINGS TO TAKE NOTE OF</vt:lpstr>
      <vt:lpstr>GROUP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ONE</dc:title>
  <dc:creator>SAMUEL OMAJALI</dc:creator>
  <cp:lastModifiedBy>SAMUEL OMAJALI</cp:lastModifiedBy>
  <cp:revision>370</cp:revision>
  <dcterms:created xsi:type="dcterms:W3CDTF">2021-07-14T11:39:39Z</dcterms:created>
  <dcterms:modified xsi:type="dcterms:W3CDTF">2021-10-09T13:50:28Z</dcterms:modified>
</cp:coreProperties>
</file>