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83" r:id="rId6"/>
    <p:sldId id="271" r:id="rId7"/>
    <p:sldId id="264" r:id="rId8"/>
    <p:sldId id="272" r:id="rId9"/>
    <p:sldId id="262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73" r:id="rId19"/>
    <p:sldId id="293" r:id="rId20"/>
    <p:sldId id="294" r:id="rId21"/>
    <p:sldId id="296" r:id="rId22"/>
    <p:sldId id="295" r:id="rId23"/>
    <p:sldId id="297" r:id="rId24"/>
    <p:sldId id="298" r:id="rId25"/>
    <p:sldId id="299" r:id="rId26"/>
    <p:sldId id="278" r:id="rId27"/>
    <p:sldId id="275" r:id="rId28"/>
    <p:sldId id="280" r:id="rId29"/>
  </p:sldIdLst>
  <p:sldSz cx="12192000" cy="685800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47D68BD-A24C-4E0A-93B8-DC2FC11EEDDB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5289ED-DD8F-4D8B-A312-720DA9A43C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AEA5AD-0440-4DC7-9AFC-32A45DA5CA9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28A4BA-E00F-4562-A423-EE3CAFDC35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2EEFE5-BC59-4325-A0B6-B4730F3EE6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52AAA3-C01B-4F7E-8241-BFD8D872BF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28CD24-A4D7-4D38-847F-AE7028FA5F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97BAB5-C908-4D88-ABAF-61D8B037556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9B542-E5BA-43EA-92F3-D4C81DB5B0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42DACD-BD33-43D7-B1D5-109804B463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D467ED-E5D4-4D79-B7D1-0B654F5BB9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FD455-16AF-41C8-8E44-C85EE5BE20F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4EF2C7-4C0E-4A74-B31A-B0F325E203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B9B925-1101-46A5-9B1E-0B5AB3C962B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70D14C-31F8-4497-905D-1604FD49C3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2E4021-F21D-4EF3-8C75-3277A87443A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A110D8-7B98-4F4A-B345-2B890E6CB66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653497-D477-46CD-92AC-C93255D43EA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1229A8-33DF-4685-9B7C-9150A67ED0A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/>
              <a:t>24</a:t>
            </a:fld>
            <a:endParaRPr lang="en-US" altLang="zh-CN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16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77FF1-2AF5-4318-AACF-9866AD2966B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/>
              <a:t>25</a:t>
            </a:fld>
            <a:endParaRPr lang="en-US" altLang="zh-CN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6F521A-6365-41B0-881E-8623F3E1669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7C0DAE-9F6D-435A-9A90-B98A75787E7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7E8C6-63A0-42CD-98AF-4BEFABD7919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5D25A9-8C20-4164-99E8-B169CA0C70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EA57A6-9984-4094-939A-8CD2DE29BE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0B7BBB-1316-49C2-AC43-1A5B676676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755A79-7EAE-42A0-8099-DDF73258EB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C71176-73AF-48EB-A160-D668862444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2485A-58CA-4747-AC67-6AC580B6552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BE73A8-A12B-44AC-ACB7-504E63F2D0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EE52-B274-4501-8A0D-24D48FAFA4D9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2E5B0-7F87-4D04-A361-833D00C8E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EEA9-F801-4726-BB72-B4728F599112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3C66-A40D-41AA-9035-78D12C5DC0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3F9D6-CEFB-4087-89FE-D4696578F59B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75272-F781-4C96-A976-C38AD2207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E94A-9C78-448C-8ED3-A2DD72F1F11E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5613E-9832-4BD5-9AC9-43116E5FD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9E355-F52B-4A89-BFB7-3BA6606148BC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C1D91-48F5-4C1C-B26C-44AA17BB7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B5A4-B668-4E63-9FCE-AC8CD9D07018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AFA0A-70B0-436E-AE66-A4674BAFA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6C2D5-CEFA-43FE-A541-102CB6DF384A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730FA-B55D-4A8C-AC0F-00F287B22F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A74C-F69D-414E-B7A8-0B82AEAE6F93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7E51-0B75-4406-8B78-9DA4FEFDA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490C-ED0F-4DA9-8500-9ED17593BE4C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5CFA2-E3A1-4750-A7BB-612DECDCB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7F3DE-67F0-4C2E-8874-237C9FA65972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62E1B-764E-43BC-9750-1C23B0BD0C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1D3A-9ACC-4673-9073-F94A7A8E4F6A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C192-5F8B-4DD1-80A2-C8836EE2CF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CFA234-01B5-4FA1-B647-D00AD1A1CBF4}" type="datetimeFigureOut">
              <a:rPr lang="zh-CN" altLang="en-US"/>
              <a:pPr>
                <a:defRPr/>
              </a:pPr>
              <a:t>2018/5/22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29A4F4-02C7-4CE4-B1D7-2EBC161C2E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gency FB" pitchFamily="34" charset="0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/>
          </p:cNvPr>
          <p:cNvGrpSpPr/>
          <p:nvPr/>
        </p:nvGrpSpPr>
        <p:grpSpPr>
          <a:xfrm>
            <a:off x="694989" y="557005"/>
            <a:ext cx="10788352" cy="5825652"/>
            <a:chOff x="329228" y="322943"/>
            <a:chExt cx="11504029" cy="6212114"/>
          </a:xfrm>
          <a:effectLst>
            <a:outerShdw blurRad="482600" sx="104000" sy="104000" algn="ctr" rotWithShape="0">
              <a:prstClr val="black">
                <a:alpha val="7000"/>
              </a:prstClr>
            </a:outerShdw>
          </a:effectLst>
        </p:grpSpPr>
        <p:sp>
          <p:nvSpPr>
            <p:cNvPr id="6" name="矩形 5">
              <a:extLst/>
            </p:cNvPr>
            <p:cNvSpPr/>
            <p:nvPr/>
          </p:nvSpPr>
          <p:spPr>
            <a:xfrm>
              <a:off x="329228" y="322943"/>
              <a:ext cx="11499915" cy="6212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/>
            </p:cNvPr>
            <p:cNvSpPr/>
            <p:nvPr/>
          </p:nvSpPr>
          <p:spPr>
            <a:xfrm>
              <a:off x="333342" y="322943"/>
              <a:ext cx="11499915" cy="6212114"/>
            </a:xfrm>
            <a:prstGeom prst="rect">
              <a:avLst/>
            </a:prstGeom>
            <a:blipFill dpi="0" rotWithShape="1">
              <a:blip r:embed="rId3">
                <a:alphaModFix amt="10000"/>
                <a:extLst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/>
          </p:cNvPr>
          <p:cNvSpPr/>
          <p:nvPr/>
        </p:nvSpPr>
        <p:spPr>
          <a:xfrm>
            <a:off x="2776538" y="2192338"/>
            <a:ext cx="6864350" cy="1447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rPr>
              <a:t>CI/CD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rPr>
              <a:t>ENVIRONMENT CONSTRUCTION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/>
          </p:cNvPr>
          <p:cNvSpPr/>
          <p:nvPr/>
        </p:nvSpPr>
        <p:spPr>
          <a:xfrm>
            <a:off x="1762125" y="3946525"/>
            <a:ext cx="8667750" cy="498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                                                         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陈志扬 余心如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2771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7088" y="1063625"/>
            <a:ext cx="4425950" cy="700088"/>
            <a:chOff x="413367" y="4014801"/>
            <a:chExt cx="3396627" cy="498656"/>
          </a:xfrm>
        </p:grpSpPr>
        <p:sp>
          <p:nvSpPr>
            <p:cNvPr id="26" name="TextBox 15">
              <a:extLst/>
            </p:cNvPr>
            <p:cNvSpPr txBox="1"/>
            <p:nvPr/>
          </p:nvSpPr>
          <p:spPr>
            <a:xfrm>
              <a:off x="3668671" y="4014801"/>
              <a:ext cx="141323" cy="32904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endParaRPr lang="en-US" altLang="zh-CN" sz="2400">
                <a:solidFill>
                  <a:srgbClr val="0D0D0D"/>
                </a:solidFill>
                <a:latin typeface="Agency FB" pitchFamily="34" charset="0"/>
                <a:ea typeface="Montserrat"/>
                <a:cs typeface="Montserrat"/>
              </a:endParaRP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413367" y="4178758"/>
              <a:ext cx="1734863" cy="334699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Step 2 :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32773" name="矩形 1"/>
          <p:cNvSpPr>
            <a:spLocks noChangeArrowheads="1"/>
          </p:cNvSpPr>
          <p:nvPr/>
        </p:nvSpPr>
        <p:spPr bwMode="auto">
          <a:xfrm>
            <a:off x="2698750" y="1533525"/>
            <a:ext cx="331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Set the environment for Jenkins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2774" name="矩形 9"/>
          <p:cNvSpPr>
            <a:spLocks noChangeArrowheads="1"/>
          </p:cNvSpPr>
          <p:nvPr/>
        </p:nvSpPr>
        <p:spPr bwMode="auto">
          <a:xfrm>
            <a:off x="1905000" y="2284413"/>
            <a:ext cx="1614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①JDK Setting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32775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450" y="2786063"/>
            <a:ext cx="8801100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4819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16013" y="1728788"/>
            <a:ext cx="4435475" cy="700087"/>
            <a:chOff x="623176" y="4402696"/>
            <a:chExt cx="3403861" cy="498656"/>
          </a:xfrm>
        </p:grpSpPr>
        <p:sp>
          <p:nvSpPr>
            <p:cNvPr id="26" name="TextBox 15">
              <a:extLst/>
            </p:cNvPr>
            <p:cNvSpPr txBox="1"/>
            <p:nvPr/>
          </p:nvSpPr>
          <p:spPr>
            <a:xfrm>
              <a:off x="3885717" y="4402696"/>
              <a:ext cx="141320" cy="32904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endParaRPr lang="en-US" altLang="zh-CN" sz="2400">
                <a:solidFill>
                  <a:srgbClr val="0D0D0D"/>
                </a:solidFill>
                <a:latin typeface="Agency FB" pitchFamily="34" charset="0"/>
                <a:ea typeface="Montserrat"/>
                <a:cs typeface="Montserrat"/>
              </a:endParaRP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23176" y="4566653"/>
              <a:ext cx="1734824" cy="334699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② Git Setting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34821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2428875"/>
            <a:ext cx="8796338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184150" y="298450"/>
            <a:ext cx="11657013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6867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7088" y="1063625"/>
            <a:ext cx="4425950" cy="700088"/>
            <a:chOff x="413367" y="4014801"/>
            <a:chExt cx="3396627" cy="498656"/>
          </a:xfrm>
        </p:grpSpPr>
        <p:sp>
          <p:nvSpPr>
            <p:cNvPr id="26" name="TextBox 15">
              <a:extLst/>
            </p:cNvPr>
            <p:cNvSpPr txBox="1"/>
            <p:nvPr/>
          </p:nvSpPr>
          <p:spPr>
            <a:xfrm>
              <a:off x="3668671" y="4014801"/>
              <a:ext cx="141323" cy="32904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endParaRPr lang="en-US" altLang="zh-CN" sz="2400">
                <a:solidFill>
                  <a:srgbClr val="0D0D0D"/>
                </a:solidFill>
                <a:latin typeface="Agency FB" pitchFamily="34" charset="0"/>
                <a:ea typeface="Montserrat"/>
                <a:cs typeface="Montserrat"/>
              </a:endParaRP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413367" y="4178758"/>
              <a:ext cx="1734863" cy="334699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Step 3 :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36869" name="矩形 1"/>
          <p:cNvSpPr>
            <a:spLocks noChangeArrowheads="1"/>
          </p:cNvSpPr>
          <p:nvPr/>
        </p:nvSpPr>
        <p:spPr bwMode="auto">
          <a:xfrm>
            <a:off x="2698750" y="1533525"/>
            <a:ext cx="237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Add plugins on Jenkins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870" name="矩形 9"/>
          <p:cNvSpPr>
            <a:spLocks noChangeArrowheads="1"/>
          </p:cNvSpPr>
          <p:nvPr/>
        </p:nvSpPr>
        <p:spPr bwMode="auto">
          <a:xfrm>
            <a:off x="1905000" y="2284413"/>
            <a:ext cx="2916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①Git Plugin + Github Plugin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36871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575" y="2744788"/>
            <a:ext cx="48339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5738" y="2744788"/>
            <a:ext cx="6607175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8915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7088" y="1063625"/>
            <a:ext cx="4425950" cy="700088"/>
            <a:chOff x="413367" y="4014801"/>
            <a:chExt cx="3396627" cy="498656"/>
          </a:xfrm>
        </p:grpSpPr>
        <p:sp>
          <p:nvSpPr>
            <p:cNvPr id="26" name="TextBox 15">
              <a:extLst/>
            </p:cNvPr>
            <p:cNvSpPr txBox="1"/>
            <p:nvPr/>
          </p:nvSpPr>
          <p:spPr>
            <a:xfrm>
              <a:off x="3668671" y="4014801"/>
              <a:ext cx="141323" cy="32904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endParaRPr lang="en-US" altLang="zh-CN" sz="2400">
                <a:solidFill>
                  <a:srgbClr val="0D0D0D"/>
                </a:solidFill>
                <a:latin typeface="Agency FB" pitchFamily="34" charset="0"/>
                <a:ea typeface="Montserrat"/>
                <a:cs typeface="Montserrat"/>
              </a:endParaRP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413367" y="4178758"/>
              <a:ext cx="1734863" cy="334699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Step 4 :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2698750" y="1533525"/>
            <a:ext cx="177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Create a project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8918" name="矩形 9"/>
          <p:cNvSpPr>
            <a:spLocks noChangeArrowheads="1"/>
          </p:cNvSpPr>
          <p:nvPr/>
        </p:nvSpPr>
        <p:spPr bwMode="auto">
          <a:xfrm>
            <a:off x="1905000" y="2284413"/>
            <a:ext cx="1231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①Name it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38919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7388" y="2744788"/>
            <a:ext cx="8637587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68288" y="280988"/>
            <a:ext cx="11655425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0963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sp>
        <p:nvSpPr>
          <p:cNvPr id="26" name="TextBox 15">
            <a:extLst/>
          </p:cNvPr>
          <p:cNvSpPr txBox="1"/>
          <p:nvPr/>
        </p:nvSpPr>
        <p:spPr>
          <a:xfrm>
            <a:off x="5067300" y="1063625"/>
            <a:ext cx="185738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2813"/>
            <a:endParaRPr lang="en-US" altLang="zh-CN" sz="2400">
              <a:solidFill>
                <a:srgbClr val="0D0D0D"/>
              </a:solidFill>
              <a:latin typeface="Agency FB" pitchFamily="34" charset="0"/>
              <a:ea typeface="Montserrat"/>
              <a:cs typeface="Montserrat"/>
            </a:endParaRPr>
          </a:p>
        </p:txBody>
      </p:sp>
      <p:sp>
        <p:nvSpPr>
          <p:cNvPr id="40965" name="矩形 9"/>
          <p:cNvSpPr>
            <a:spLocks noChangeArrowheads="1"/>
          </p:cNvSpPr>
          <p:nvPr/>
        </p:nvSpPr>
        <p:spPr bwMode="auto">
          <a:xfrm>
            <a:off x="1514475" y="1231900"/>
            <a:ext cx="1179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②Setting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40966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1697038"/>
            <a:ext cx="8355013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>
            <a:extLst/>
          </p:cNvPr>
          <p:cNvSpPr>
            <a:spLocks noChangeArrowheads="1"/>
          </p:cNvSpPr>
          <p:nvPr/>
        </p:nvSpPr>
        <p:spPr bwMode="auto">
          <a:xfrm>
            <a:off x="8921750" y="2116138"/>
            <a:ext cx="2705100" cy="2862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-apple-system"/>
              </a:rPr>
              <a:t>{</a:t>
            </a:r>
            <a:endParaRPr lang="zh-CN" altLang="zh-CN" sz="2000" dirty="0">
              <a:solidFill>
                <a:srgbClr val="000000"/>
              </a:solidFill>
              <a:latin typeface="+mn-lt"/>
              <a:ea typeface="Menlo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Menlo"/>
              </a:rPr>
              <a:t>Note： </a:t>
            </a:r>
            <a:endParaRPr lang="en-US" altLang="zh-CN" sz="2000" dirty="0">
              <a:solidFill>
                <a:srgbClr val="000000"/>
              </a:solidFill>
              <a:latin typeface="+mn-lt"/>
              <a:ea typeface="Menlo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Menlo"/>
              </a:rPr>
              <a:t>①As we choose Github as the source of our code，we choose git here </a:t>
            </a:r>
            <a:endParaRPr lang="en-US" altLang="zh-CN" sz="2000" dirty="0">
              <a:solidFill>
                <a:srgbClr val="000000"/>
              </a:solidFill>
              <a:latin typeface="+mn-lt"/>
              <a:ea typeface="Menlo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Menlo"/>
              </a:rPr>
              <a:t>②Write the repository url which ended in .git，not the url of webbrowser </a:t>
            </a:r>
            <a:endParaRPr lang="zh-CN" altLang="zh-CN" sz="20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n-lt"/>
                <a:ea typeface="-apple-system"/>
              </a:rPr>
              <a:t>} </a:t>
            </a:r>
            <a:endParaRPr lang="zh-CN" altLang="zh-CN" sz="20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68288" y="280988"/>
            <a:ext cx="11655425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3011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sp>
        <p:nvSpPr>
          <p:cNvPr id="26" name="TextBox 15">
            <a:extLst/>
          </p:cNvPr>
          <p:cNvSpPr txBox="1"/>
          <p:nvPr/>
        </p:nvSpPr>
        <p:spPr>
          <a:xfrm>
            <a:off x="5067300" y="1063625"/>
            <a:ext cx="185738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2813"/>
            <a:endParaRPr lang="en-US" altLang="zh-CN" sz="2400">
              <a:solidFill>
                <a:srgbClr val="0D0D0D"/>
              </a:solidFill>
              <a:latin typeface="Agency FB" pitchFamily="34" charset="0"/>
              <a:ea typeface="Montserrat"/>
              <a:cs typeface="Montserrat"/>
            </a:endParaRPr>
          </a:p>
        </p:txBody>
      </p:sp>
      <p:pic>
        <p:nvPicPr>
          <p:cNvPr id="4301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3" y="1525588"/>
            <a:ext cx="7577137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1"/>
          <p:cNvSpPr>
            <a:spLocks noChangeArrowheads="1"/>
          </p:cNvSpPr>
          <p:nvPr/>
        </p:nvSpPr>
        <p:spPr bwMode="auto">
          <a:xfrm>
            <a:off x="8242300" y="2065338"/>
            <a:ext cx="36480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{</a:t>
            </a:r>
          </a:p>
          <a:p>
            <a:pPr eaLnBrk="0" hangingPunct="0"/>
            <a:r>
              <a:rPr lang="zh-CN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Note： </a:t>
            </a:r>
            <a:endParaRPr lang="en-US" altLang="zh-CN" sz="2000" dirty="0">
              <a:solidFill>
                <a:srgbClr val="000000"/>
              </a:solidFill>
              <a:latin typeface="Agency FB" pitchFamily="34" charset="0"/>
              <a:ea typeface="Menlo"/>
              <a:cs typeface="Menlo"/>
            </a:endParaRPr>
          </a:p>
          <a:p>
            <a:pPr eaLnBrk="0" hangingPunct="0"/>
            <a:r>
              <a:rPr lang="zh-CN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①Choose </a:t>
            </a:r>
            <a:r>
              <a:rPr lang="en-US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Polling </a:t>
            </a:r>
            <a:r>
              <a:rPr lang="zh-CN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SCM，we can build it at set intervals </a:t>
            </a:r>
            <a:endParaRPr lang="en-US" altLang="zh-CN" sz="2000" dirty="0">
              <a:solidFill>
                <a:srgbClr val="000000"/>
              </a:solidFill>
              <a:latin typeface="Agency FB" pitchFamily="34" charset="0"/>
              <a:ea typeface="Menlo"/>
              <a:cs typeface="Menlo"/>
            </a:endParaRPr>
          </a:p>
          <a:p>
            <a:pPr eaLnBrk="0" hangingPunct="0"/>
            <a:r>
              <a:rPr lang="zh-CN" altLang="zh-CN" sz="2000" dirty="0">
                <a:solidFill>
                  <a:srgbClr val="000000"/>
                </a:solidFill>
                <a:latin typeface="Agency FB" pitchFamily="34" charset="0"/>
                <a:ea typeface="Menlo"/>
                <a:cs typeface="Menlo"/>
              </a:rPr>
              <a:t>②The detailed information will be shown by clicking the "?" in the column</a:t>
            </a:r>
            <a:r>
              <a:rPr lang="zh-CN" altLang="zh-CN" sz="2000" dirty="0">
                <a:latin typeface="Agency FB" pitchFamily="34" charset="0"/>
                <a:ea typeface="微软雅黑" pitchFamily="34" charset="-122"/>
              </a:rPr>
              <a:t> </a:t>
            </a:r>
            <a:endParaRPr lang="en-US" altLang="zh-CN" sz="2000" dirty="0">
              <a:latin typeface="Agency FB" pitchFamily="34" charset="0"/>
              <a:ea typeface="微软雅黑" pitchFamily="34" charset="-122"/>
            </a:endParaRPr>
          </a:p>
          <a:p>
            <a:pPr eaLnBrk="0" hangingPunct="0"/>
            <a:r>
              <a:rPr lang="en-US" altLang="zh-CN" sz="2000" dirty="0">
                <a:latin typeface="Agency FB" pitchFamily="34" charset="0"/>
                <a:ea typeface="微软雅黑" pitchFamily="34" charset="-122"/>
              </a:rPr>
              <a:t>}</a:t>
            </a:r>
            <a:endParaRPr lang="zh-CN" altLang="zh-CN" sz="2000" dirty="0">
              <a:latin typeface="Agency FB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68288" y="280988"/>
            <a:ext cx="11655425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5059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sp>
        <p:nvSpPr>
          <p:cNvPr id="26" name="TextBox 15">
            <a:extLst/>
          </p:cNvPr>
          <p:cNvSpPr txBox="1"/>
          <p:nvPr/>
        </p:nvSpPr>
        <p:spPr>
          <a:xfrm>
            <a:off x="5067300" y="1063625"/>
            <a:ext cx="185738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2813"/>
            <a:endParaRPr lang="en-US" altLang="zh-CN" sz="2400">
              <a:solidFill>
                <a:srgbClr val="0D0D0D"/>
              </a:solidFill>
              <a:latin typeface="Agency FB" pitchFamily="34" charset="0"/>
              <a:ea typeface="Montserrat"/>
              <a:cs typeface="Montserrat"/>
            </a:endParaRPr>
          </a:p>
        </p:txBody>
      </p:sp>
      <p:pic>
        <p:nvPicPr>
          <p:cNvPr id="45061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38" y="990600"/>
            <a:ext cx="10101262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7107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7088" y="1063625"/>
            <a:ext cx="4425950" cy="700088"/>
            <a:chOff x="413367" y="4014801"/>
            <a:chExt cx="3396627" cy="498656"/>
          </a:xfrm>
        </p:grpSpPr>
        <p:sp>
          <p:nvSpPr>
            <p:cNvPr id="26" name="TextBox 15">
              <a:extLst/>
            </p:cNvPr>
            <p:cNvSpPr txBox="1"/>
            <p:nvPr/>
          </p:nvSpPr>
          <p:spPr>
            <a:xfrm>
              <a:off x="3668671" y="4014801"/>
              <a:ext cx="141323" cy="32904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endParaRPr lang="en-US" altLang="zh-CN" sz="2400">
                <a:solidFill>
                  <a:srgbClr val="0D0D0D"/>
                </a:solidFill>
                <a:latin typeface="Agency FB" pitchFamily="34" charset="0"/>
                <a:ea typeface="Montserrat"/>
                <a:cs typeface="Montserrat"/>
              </a:endParaRP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413367" y="4178758"/>
              <a:ext cx="1734863" cy="334699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Step 5 :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47109" name="矩形 1"/>
          <p:cNvSpPr>
            <a:spLocks noChangeArrowheads="1"/>
          </p:cNvSpPr>
          <p:nvPr/>
        </p:nvSpPr>
        <p:spPr bwMode="auto">
          <a:xfrm>
            <a:off x="2816225" y="1582738"/>
            <a:ext cx="650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Save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47110" name="矩形 9"/>
          <p:cNvSpPr>
            <a:spLocks noChangeArrowheads="1"/>
          </p:cNvSpPr>
          <p:nvPr/>
        </p:nvSpPr>
        <p:spPr bwMode="auto">
          <a:xfrm>
            <a:off x="1905000" y="2284413"/>
            <a:ext cx="1822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gency FB" pitchFamily="34" charset="0"/>
                <a:ea typeface="微软雅黑" pitchFamily="34" charset="-122"/>
              </a:rPr>
              <a:t>Then a CI is done</a:t>
            </a:r>
            <a:endParaRPr lang="zh-CN" altLang="en-US" sz="2400"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47111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750" y="3206750"/>
            <a:ext cx="58181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9155" name="组合 1"/>
          <p:cNvGrpSpPr>
            <a:grpSpLocks/>
          </p:cNvGrpSpPr>
          <p:nvPr/>
        </p:nvGrpSpPr>
        <p:grpSpPr bwMode="auto">
          <a:xfrm>
            <a:off x="1392238" y="2211388"/>
            <a:ext cx="6145212" cy="2674937"/>
            <a:chOff x="1300049" y="2164080"/>
            <a:chExt cx="6145053" cy="2674620"/>
          </a:xfrm>
        </p:grpSpPr>
        <p:sp>
          <p:nvSpPr>
            <p:cNvPr id="33" name="文本框 32">
              <a:extLst/>
            </p:cNvPr>
            <p:cNvSpPr txBox="1"/>
            <p:nvPr/>
          </p:nvSpPr>
          <p:spPr>
            <a:xfrm>
              <a:off x="1300049" y="2919640"/>
              <a:ext cx="4608393" cy="923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Part</a:t>
              </a:r>
              <a:r>
                <a:rPr lang="zh-CN" altLang="en-US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 </a:t>
              </a: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Four</a:t>
              </a:r>
              <a:endParaRPr lang="zh-CN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/>
            </p:cNvPr>
            <p:cNvSpPr/>
            <p:nvPr/>
          </p:nvSpPr>
          <p:spPr>
            <a:xfrm>
              <a:off x="6613274" y="2919640"/>
              <a:ext cx="831828" cy="9238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100" dirty="0">
                  <a:solidFill>
                    <a:srgbClr val="99191E"/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CD</a:t>
              </a:r>
              <a:endParaRPr lang="zh-CN" altLang="zh-CN" sz="5400" b="1" kern="100" dirty="0">
                <a:solidFill>
                  <a:srgbClr val="99191E"/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9158" name="直接连接符 40"/>
            <p:cNvCxnSpPr>
              <a:cxnSpLocks noChangeShapeType="1"/>
            </p:cNvCxnSpPr>
            <p:nvPr/>
          </p:nvCxnSpPr>
          <p:spPr bwMode="auto">
            <a:xfrm>
              <a:off x="5166360" y="2164080"/>
              <a:ext cx="0" cy="2674620"/>
            </a:xfrm>
            <a:prstGeom prst="line">
              <a:avLst/>
            </a:prstGeom>
            <a:noFill/>
            <a:ln w="6350" algn="ctr">
              <a:solidFill>
                <a:srgbClr val="595959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 spd="slow" advClick="0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12738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1203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51204" name="组合 13"/>
          <p:cNvGrpSpPr>
            <a:grpSpLocks/>
          </p:cNvGrpSpPr>
          <p:nvPr/>
        </p:nvGrpSpPr>
        <p:grpSpPr bwMode="auto">
          <a:xfrm>
            <a:off x="1106488" y="1112838"/>
            <a:ext cx="5891212" cy="1990725"/>
            <a:chOff x="615942" y="3964419"/>
            <a:chExt cx="4521669" cy="1416820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1756412" y="3964419"/>
              <a:ext cx="3381199" cy="328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Use Heroku build CD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1099666" y="5052455"/>
              <a:ext cx="2082332" cy="32878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Montserrat" charset="0"/>
                </a:rPr>
                <a:t>▪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Login with Heroku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942" y="4718022"/>
              <a:ext cx="1735073" cy="334433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Process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5120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0" y="3362325"/>
            <a:ext cx="685323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/>
          </p:cNvPr>
          <p:cNvSpPr txBox="1"/>
          <p:nvPr/>
        </p:nvSpPr>
        <p:spPr>
          <a:xfrm>
            <a:off x="1800225" y="2662238"/>
            <a:ext cx="27432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5173663" y="1798638"/>
            <a:ext cx="0" cy="2674937"/>
          </a:xfrm>
          <a:prstGeom prst="line">
            <a:avLst/>
          </a:prstGeom>
          <a:noFill/>
          <a:ln w="6350" algn="ctr">
            <a:solidFill>
              <a:srgbClr val="595959"/>
            </a:solidFill>
            <a:prstDash val="dash"/>
            <a:miter lim="800000"/>
            <a:headEnd/>
            <a:tailEnd/>
          </a:ln>
        </p:spPr>
      </p:cxn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657975" y="1349375"/>
            <a:ext cx="3594100" cy="522288"/>
            <a:chOff x="6169639" y="2479340"/>
            <a:chExt cx="3593486" cy="522238"/>
          </a:xfrm>
        </p:grpSpPr>
        <p:sp>
          <p:nvSpPr>
            <p:cNvPr id="19" name="TextBox 119">
              <a:extLst/>
            </p:cNvPr>
            <p:cNvSpPr txBox="1"/>
            <p:nvPr/>
          </p:nvSpPr>
          <p:spPr>
            <a:xfrm>
              <a:off x="6169639" y="2479340"/>
              <a:ext cx="2468141" cy="461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r>
                <a:rPr lang="zh-CN" alt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、  </a:t>
              </a:r>
              <a:r>
                <a:rPr lang="en-US" altLang="zh-CN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Introduction</a:t>
              </a:r>
              <a:r>
                <a:rPr lang="zh-CN" alt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id-ID" sz="2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Rectangle 120">
              <a:extLst/>
            </p:cNvPr>
            <p:cNvSpPr/>
            <p:nvPr/>
          </p:nvSpPr>
          <p:spPr>
            <a:xfrm>
              <a:off x="6169639" y="2707918"/>
              <a:ext cx="3593486" cy="293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657975" y="2232025"/>
            <a:ext cx="3594100" cy="522288"/>
            <a:chOff x="6169639" y="2479340"/>
            <a:chExt cx="3593486" cy="522238"/>
          </a:xfrm>
        </p:grpSpPr>
        <p:sp>
          <p:nvSpPr>
            <p:cNvPr id="22" name="TextBox 119">
              <a:extLst/>
            </p:cNvPr>
            <p:cNvSpPr txBox="1"/>
            <p:nvPr/>
          </p:nvSpPr>
          <p:spPr>
            <a:xfrm>
              <a:off x="6179162" y="2479340"/>
              <a:ext cx="2468141" cy="461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02、</a:t>
              </a:r>
              <a:r>
                <a:rPr 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Tools</a:t>
              </a:r>
              <a:endParaRPr lang="id-ID" sz="2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Rectangle 120">
              <a:extLst/>
            </p:cNvPr>
            <p:cNvSpPr/>
            <p:nvPr/>
          </p:nvSpPr>
          <p:spPr>
            <a:xfrm>
              <a:off x="6169639" y="2707918"/>
              <a:ext cx="3593486" cy="293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657975" y="3114675"/>
            <a:ext cx="3594100" cy="522288"/>
            <a:chOff x="6169639" y="2479340"/>
            <a:chExt cx="3593486" cy="522238"/>
          </a:xfrm>
        </p:grpSpPr>
        <p:sp>
          <p:nvSpPr>
            <p:cNvPr id="25" name="TextBox 119">
              <a:extLst/>
            </p:cNvPr>
            <p:cNvSpPr txBox="1"/>
            <p:nvPr/>
          </p:nvSpPr>
          <p:spPr>
            <a:xfrm>
              <a:off x="6169639" y="2479340"/>
              <a:ext cx="2468141" cy="461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r>
                <a:rPr lang="zh-CN" alt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、</a:t>
              </a:r>
              <a:r>
                <a:rPr lang="en-US" altLang="zh-CN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CI</a:t>
              </a:r>
              <a:endParaRPr lang="id-ID" sz="2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120">
              <a:extLst/>
            </p:cNvPr>
            <p:cNvSpPr/>
            <p:nvPr/>
          </p:nvSpPr>
          <p:spPr>
            <a:xfrm>
              <a:off x="6169639" y="2707918"/>
              <a:ext cx="3593486" cy="293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6657975" y="3997325"/>
            <a:ext cx="3594100" cy="522288"/>
            <a:chOff x="6169639" y="2479340"/>
            <a:chExt cx="3593486" cy="522238"/>
          </a:xfrm>
        </p:grpSpPr>
        <p:sp>
          <p:nvSpPr>
            <p:cNvPr id="28" name="TextBox 119">
              <a:extLst/>
            </p:cNvPr>
            <p:cNvSpPr txBox="1"/>
            <p:nvPr/>
          </p:nvSpPr>
          <p:spPr>
            <a:xfrm>
              <a:off x="6169639" y="2479340"/>
              <a:ext cx="2468141" cy="461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r>
                <a:rPr lang="zh-CN" alt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、</a:t>
              </a:r>
              <a:r>
                <a:rPr lang="en-US" altLang="zh-CN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CD</a:t>
              </a:r>
              <a:endParaRPr lang="id-ID" sz="2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Rectangle 120">
              <a:extLst/>
            </p:cNvPr>
            <p:cNvSpPr/>
            <p:nvPr/>
          </p:nvSpPr>
          <p:spPr>
            <a:xfrm>
              <a:off x="6169639" y="2707918"/>
              <a:ext cx="3593486" cy="293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6657975" y="4879975"/>
            <a:ext cx="3594100" cy="522288"/>
            <a:chOff x="6169639" y="2479340"/>
            <a:chExt cx="3593486" cy="522238"/>
          </a:xfrm>
        </p:grpSpPr>
        <p:sp>
          <p:nvSpPr>
            <p:cNvPr id="31" name="TextBox 119">
              <a:extLst/>
            </p:cNvPr>
            <p:cNvSpPr txBox="1"/>
            <p:nvPr/>
          </p:nvSpPr>
          <p:spPr>
            <a:xfrm>
              <a:off x="6169639" y="2479340"/>
              <a:ext cx="2468141" cy="4619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05.</a:t>
              </a:r>
              <a:r>
                <a:rPr lang="en-US" sz="2400" b="1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Summary</a:t>
              </a:r>
              <a:endParaRPr lang="id-ID" sz="2400" b="1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Rectangle 120">
              <a:extLst/>
            </p:cNvPr>
            <p:cNvSpPr/>
            <p:nvPr/>
          </p:nvSpPr>
          <p:spPr>
            <a:xfrm>
              <a:off x="6169639" y="2707918"/>
              <a:ext cx="3593486" cy="293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3251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53252" name="组合 13"/>
          <p:cNvGrpSpPr>
            <a:grpSpLocks/>
          </p:cNvGrpSpPr>
          <p:nvPr/>
        </p:nvGrpSpPr>
        <p:grpSpPr bwMode="auto">
          <a:xfrm>
            <a:off x="280988" y="962025"/>
            <a:ext cx="7561262" cy="1679575"/>
            <a:chOff x="-18021" y="3856978"/>
            <a:chExt cx="5803353" cy="1195688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392347" y="3964342"/>
              <a:ext cx="109658" cy="32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-18021" y="3856978"/>
              <a:ext cx="5803353" cy="328871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Montserrat" charset="0"/>
                </a:rPr>
                <a:t>        ▪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Clone the application from </a:t>
              </a:r>
              <a:r>
                <a:rPr lang="en-US" sz="2400" spc="3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github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 repo to local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559" y="4718145"/>
              <a:ext cx="1736254" cy="334521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53253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288" y="1725613"/>
            <a:ext cx="71675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5">
            <a:extLst/>
          </p:cNvPr>
          <p:cNvSpPr txBox="1"/>
          <p:nvPr/>
        </p:nvSpPr>
        <p:spPr>
          <a:xfrm>
            <a:off x="188913" y="3638550"/>
            <a:ext cx="10893425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Montserrat" charset="0"/>
              </a:rPr>
              <a:t>        ▪</a:t>
            </a: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Montserrat" charset="0"/>
              </a:rPr>
              <a:t>Create an app on </a:t>
            </a:r>
            <a:r>
              <a:rPr lang="en-US" sz="2400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Montserrat" charset="0"/>
              </a:rPr>
              <a:t>Heroku,which</a:t>
            </a: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Montserrat" charset="0"/>
              </a:rPr>
              <a:t> prepares Heroku to receive source code</a:t>
            </a:r>
          </a:p>
        </p:txBody>
      </p:sp>
      <p:pic>
        <p:nvPicPr>
          <p:cNvPr id="53255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1438" y="4432300"/>
            <a:ext cx="748188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5299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55300" name="组合 13"/>
          <p:cNvGrpSpPr>
            <a:grpSpLocks/>
          </p:cNvGrpSpPr>
          <p:nvPr/>
        </p:nvGrpSpPr>
        <p:grpSpPr bwMode="auto">
          <a:xfrm>
            <a:off x="446088" y="941388"/>
            <a:ext cx="6315075" cy="1700212"/>
            <a:chOff x="109832" y="3842192"/>
            <a:chExt cx="4846214" cy="1210474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391808" y="3964257"/>
              <a:ext cx="110861" cy="32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109832" y="3842192"/>
              <a:ext cx="4846214" cy="32889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Montserrat" charset="0"/>
                </a:rPr>
                <a:t>        ▪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Make changes and run locally for test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407" y="4718118"/>
              <a:ext cx="1736012" cy="334548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12" name="TextBox 15">
            <a:extLst/>
          </p:cNvPr>
          <p:cNvSpPr txBox="1"/>
          <p:nvPr/>
        </p:nvSpPr>
        <p:spPr>
          <a:xfrm>
            <a:off x="3668713" y="3638550"/>
            <a:ext cx="1108075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2813"/>
            <a:r>
              <a:rPr lang="en-US" altLang="zh-CN" sz="2400">
                <a:solidFill>
                  <a:srgbClr val="0D0D0D"/>
                </a:solidFill>
                <a:latin typeface="华文仿宋" pitchFamily="2" charset="-122"/>
                <a:ea typeface="华文仿宋" pitchFamily="2" charset="-122"/>
                <a:cs typeface="Montserrat"/>
              </a:rPr>
              <a:t>        </a:t>
            </a:r>
            <a:endParaRPr lang="en-US" altLang="zh-CN" sz="2400">
              <a:solidFill>
                <a:srgbClr val="0D0D0D"/>
              </a:solidFill>
              <a:latin typeface="Agency FB" pitchFamily="34" charset="0"/>
              <a:ea typeface="华文仿宋" pitchFamily="2" charset="-122"/>
              <a:cs typeface="Montserrat"/>
            </a:endParaRPr>
          </a:p>
        </p:txBody>
      </p:sp>
      <p:pic>
        <p:nvPicPr>
          <p:cNvPr id="55302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8925" y="1506538"/>
            <a:ext cx="66135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8925" y="2859088"/>
            <a:ext cx="8650288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7347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57348" name="组合 13"/>
          <p:cNvGrpSpPr>
            <a:grpSpLocks/>
          </p:cNvGrpSpPr>
          <p:nvPr/>
        </p:nvGrpSpPr>
        <p:grpSpPr bwMode="auto">
          <a:xfrm>
            <a:off x="444500" y="904875"/>
            <a:ext cx="7797800" cy="1736725"/>
            <a:chOff x="108416" y="3817046"/>
            <a:chExt cx="5984194" cy="1235620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391682" y="3963875"/>
              <a:ext cx="110863" cy="32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108416" y="3817046"/>
              <a:ext cx="5984194" cy="328671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Montserrat" charset="0"/>
                </a:rPr>
                <a:t>        ▪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Add the modified files to the local git repository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6439" y="4718348"/>
              <a:ext cx="1734831" cy="334318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12" name="TextBox 15">
            <a:extLst/>
          </p:cNvPr>
          <p:cNvSpPr txBox="1"/>
          <p:nvPr/>
        </p:nvSpPr>
        <p:spPr>
          <a:xfrm>
            <a:off x="493713" y="3730625"/>
            <a:ext cx="6329362" cy="4603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Montserrat" charset="0"/>
              </a:rPr>
              <a:t>        ▪</a:t>
            </a: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Montserrat" charset="0"/>
              </a:rPr>
              <a:t>Commit the changes to the repository</a:t>
            </a:r>
          </a:p>
        </p:txBody>
      </p:sp>
      <p:pic>
        <p:nvPicPr>
          <p:cNvPr id="57350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1844675"/>
            <a:ext cx="65897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6550" y="4638675"/>
            <a:ext cx="64722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9395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59396" name="组合 13"/>
          <p:cNvGrpSpPr>
            <a:grpSpLocks/>
          </p:cNvGrpSpPr>
          <p:nvPr/>
        </p:nvGrpSpPr>
        <p:grpSpPr bwMode="auto">
          <a:xfrm>
            <a:off x="425450" y="1001713"/>
            <a:ext cx="4441825" cy="1639887"/>
            <a:chOff x="92951" y="3885536"/>
            <a:chExt cx="3409653" cy="1167130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391711" y="3964625"/>
              <a:ext cx="110893" cy="328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92951" y="3885536"/>
              <a:ext cx="1634148" cy="32878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Montserrat" charset="0"/>
                </a:rPr>
                <a:t>        ▪</a:t>
              </a: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Deploy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732" y="4718232"/>
              <a:ext cx="1735292" cy="334434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sp>
        <p:nvSpPr>
          <p:cNvPr id="12" name="TextBox 15">
            <a:extLst/>
          </p:cNvPr>
          <p:cNvSpPr txBox="1"/>
          <p:nvPr/>
        </p:nvSpPr>
        <p:spPr>
          <a:xfrm>
            <a:off x="336550" y="3570288"/>
            <a:ext cx="3535363" cy="4603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Montserrat" charset="0"/>
              </a:rPr>
              <a:t>        ▪</a:t>
            </a:r>
            <a:r>
              <a:rPr lang="en-U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Montserrat" charset="0"/>
              </a:rPr>
              <a:t>Open the website</a:t>
            </a:r>
          </a:p>
        </p:txBody>
      </p:sp>
      <p:pic>
        <p:nvPicPr>
          <p:cNvPr id="59398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951038"/>
            <a:ext cx="579596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375" y="4600575"/>
            <a:ext cx="5795963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8612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68613" name="组合 13"/>
          <p:cNvGrpSpPr>
            <a:grpSpLocks/>
          </p:cNvGrpSpPr>
          <p:nvPr/>
        </p:nvGrpSpPr>
        <p:grpSpPr bwMode="auto">
          <a:xfrm>
            <a:off x="734559" y="689919"/>
            <a:ext cx="5270954" cy="1634183"/>
            <a:chOff x="-559350" y="3885077"/>
            <a:chExt cx="4046112" cy="1163070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406334" y="3964626"/>
              <a:ext cx="80428" cy="325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-559350" y="3885077"/>
              <a:ext cx="2944842" cy="32857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r>
                <a:rPr lang="en-US" altLang="zh-CN" sz="2400" dirty="0">
                  <a:solidFill>
                    <a:srgbClr val="0D0D0D"/>
                  </a:solidFill>
                  <a:latin typeface="华文仿宋" pitchFamily="2" charset="-122"/>
                  <a:ea typeface="华文仿宋" pitchFamily="2" charset="-122"/>
                  <a:cs typeface="Montserrat"/>
                </a:rPr>
                <a:t>        ▪ </a:t>
              </a:r>
              <a:r>
                <a:rPr lang="en-US" altLang="zh-CN" sz="2400" dirty="0">
                  <a:solidFill>
                    <a:srgbClr val="0D0D0D"/>
                  </a:solidFill>
                  <a:latin typeface="Agency FB" pitchFamily="34" charset="0"/>
                  <a:ea typeface="华文仿宋" pitchFamily="2" charset="-122"/>
                  <a:cs typeface="Montserrat"/>
                </a:rPr>
                <a:t>We can see the deployed app 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732" y="4718232"/>
              <a:ext cx="1735291" cy="329915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68620" name="Picture 12" descr="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4175" y="1203325"/>
            <a:ext cx="5403850" cy="51689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3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0321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70660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70661" name="组合 13"/>
          <p:cNvGrpSpPr>
            <a:grpSpLocks/>
          </p:cNvGrpSpPr>
          <p:nvPr/>
        </p:nvGrpSpPr>
        <p:grpSpPr bwMode="auto">
          <a:xfrm>
            <a:off x="182286" y="697701"/>
            <a:ext cx="6426758" cy="1626402"/>
            <a:chOff x="-983288" y="3890615"/>
            <a:chExt cx="4933335" cy="1157532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406334" y="3964626"/>
              <a:ext cx="80428" cy="325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-983288" y="3890615"/>
              <a:ext cx="4933335" cy="32857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2813"/>
              <a:r>
                <a:rPr lang="en-US" altLang="zh-CN" sz="2400" dirty="0">
                  <a:solidFill>
                    <a:srgbClr val="0D0D0D"/>
                  </a:solidFill>
                  <a:latin typeface="华文仿宋" pitchFamily="2" charset="-122"/>
                  <a:ea typeface="华文仿宋" pitchFamily="2" charset="-122"/>
                  <a:cs typeface="Montserrat"/>
                </a:rPr>
                <a:t>        ▪ </a:t>
              </a:r>
              <a:r>
                <a:rPr lang="en-US" altLang="zh-CN" sz="2400" dirty="0">
                  <a:solidFill>
                    <a:srgbClr val="0D0D0D"/>
                  </a:solidFill>
                  <a:latin typeface="Agency FB" pitchFamily="34" charset="0"/>
                  <a:ea typeface="华文仿宋" pitchFamily="2" charset="-122"/>
                  <a:cs typeface="Montserrat"/>
                </a:rPr>
                <a:t>And the personal page of Heroku will show your activity 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5734" y="4718232"/>
              <a:ext cx="1735290" cy="329915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70666" name="Picture 10" descr="dashboard"/>
          <p:cNvPicPr>
            <a:picLocks noChangeAspect="1" noChangeArrowheads="1"/>
          </p:cNvPicPr>
          <p:nvPr/>
        </p:nvPicPr>
        <p:blipFill rotWithShape="1">
          <a:blip r:embed="rId3"/>
          <a:srcRect r="2506"/>
          <a:stretch/>
        </p:blipFill>
        <p:spPr bwMode="auto">
          <a:xfrm>
            <a:off x="1656642" y="1357558"/>
            <a:ext cx="6183174" cy="5043487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3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1443" name="组合 1"/>
          <p:cNvGrpSpPr>
            <a:grpSpLocks/>
          </p:cNvGrpSpPr>
          <p:nvPr/>
        </p:nvGrpSpPr>
        <p:grpSpPr bwMode="auto">
          <a:xfrm>
            <a:off x="1446213" y="2211388"/>
            <a:ext cx="7453312" cy="2674937"/>
            <a:chOff x="1353193" y="2164080"/>
            <a:chExt cx="7454136" cy="2674620"/>
          </a:xfrm>
        </p:grpSpPr>
        <p:sp>
          <p:nvSpPr>
            <p:cNvPr id="33" name="文本框 32">
              <a:extLst/>
            </p:cNvPr>
            <p:cNvSpPr txBox="1"/>
            <p:nvPr/>
          </p:nvSpPr>
          <p:spPr>
            <a:xfrm>
              <a:off x="1353193" y="2919640"/>
              <a:ext cx="4609021" cy="923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Part</a:t>
              </a:r>
              <a:r>
                <a:rPr lang="zh-CN" altLang="en-US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 </a:t>
              </a: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Five</a:t>
              </a:r>
              <a:endParaRPr lang="zh-CN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/>
            </p:cNvPr>
            <p:cNvSpPr/>
            <p:nvPr/>
          </p:nvSpPr>
          <p:spPr>
            <a:xfrm>
              <a:off x="6352783" y="2919640"/>
              <a:ext cx="2454546" cy="9238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100" dirty="0">
                  <a:solidFill>
                    <a:srgbClr val="99191E"/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Summary</a:t>
              </a:r>
              <a:endParaRPr lang="zh-CN" altLang="zh-CN" sz="5400" b="1" kern="100" dirty="0">
                <a:solidFill>
                  <a:srgbClr val="99191E"/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61446" name="直接连接符 40"/>
            <p:cNvCxnSpPr>
              <a:cxnSpLocks noChangeShapeType="1"/>
            </p:cNvCxnSpPr>
            <p:nvPr/>
          </p:nvCxnSpPr>
          <p:spPr bwMode="auto">
            <a:xfrm>
              <a:off x="5166360" y="2164080"/>
              <a:ext cx="0" cy="2674620"/>
            </a:xfrm>
            <a:prstGeom prst="line">
              <a:avLst/>
            </a:prstGeom>
            <a:noFill/>
            <a:ln w="6350" algn="ctr">
              <a:solidFill>
                <a:srgbClr val="595959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 spd="slow" advClick="0" advTm="3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8126413" y="757238"/>
            <a:ext cx="3387725" cy="5253037"/>
            <a:chOff x="7547664" y="1149582"/>
            <a:chExt cx="3387725" cy="5253234"/>
          </a:xfrm>
        </p:grpSpPr>
        <p:grpSp>
          <p:nvGrpSpPr>
            <p:cNvPr id="63496" name="组合 15"/>
            <p:cNvGrpSpPr>
              <a:grpSpLocks/>
            </p:cNvGrpSpPr>
            <p:nvPr/>
          </p:nvGrpSpPr>
          <p:grpSpPr bwMode="auto">
            <a:xfrm>
              <a:off x="7547664" y="1149582"/>
              <a:ext cx="3387725" cy="5253234"/>
              <a:chOff x="4365625" y="1577975"/>
              <a:chExt cx="3211513" cy="4979988"/>
            </a:xfrm>
          </p:grpSpPr>
          <p:sp>
            <p:nvSpPr>
              <p:cNvPr id="21" name="Freeform 5">
                <a:extLst/>
              </p:cNvPr>
              <p:cNvSpPr>
                <a:spLocks/>
              </p:cNvSpPr>
              <p:nvPr/>
            </p:nvSpPr>
            <p:spPr bwMode="auto">
              <a:xfrm>
                <a:off x="5399509" y="3712041"/>
                <a:ext cx="1849555" cy="1163351"/>
              </a:xfrm>
              <a:custGeom>
                <a:avLst/>
                <a:gdLst>
                  <a:gd name="T0" fmla="*/ 1587 w 7256"/>
                  <a:gd name="T1" fmla="*/ 0 h 4574"/>
                  <a:gd name="T2" fmla="*/ 12 w 7256"/>
                  <a:gd name="T3" fmla="*/ 3727 h 4574"/>
                  <a:gd name="T4" fmla="*/ 20 w 7256"/>
                  <a:gd name="T5" fmla="*/ 4574 h 4574"/>
                  <a:gd name="T6" fmla="*/ 3651 w 7256"/>
                  <a:gd name="T7" fmla="*/ 4574 h 4574"/>
                  <a:gd name="T8" fmla="*/ 3699 w 7256"/>
                  <a:gd name="T9" fmla="*/ 3744 h 4574"/>
                  <a:gd name="T10" fmla="*/ 7256 w 7256"/>
                  <a:gd name="T11" fmla="*/ 0 h 4574"/>
                  <a:gd name="T12" fmla="*/ 1587 w 7256"/>
                  <a:gd name="T13" fmla="*/ 0 h 4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6" h="4574">
                    <a:moveTo>
                      <a:pt x="1587" y="0"/>
                    </a:moveTo>
                    <a:cubicBezTo>
                      <a:pt x="790" y="1177"/>
                      <a:pt x="0" y="2000"/>
                      <a:pt x="12" y="3727"/>
                    </a:cubicBezTo>
                    <a:cubicBezTo>
                      <a:pt x="13" y="3928"/>
                      <a:pt x="17" y="4550"/>
                      <a:pt x="20" y="4574"/>
                    </a:cubicBezTo>
                    <a:cubicBezTo>
                      <a:pt x="3651" y="4574"/>
                      <a:pt x="3651" y="4574"/>
                      <a:pt x="3651" y="4574"/>
                    </a:cubicBezTo>
                    <a:cubicBezTo>
                      <a:pt x="3656" y="4556"/>
                      <a:pt x="3619" y="4146"/>
                      <a:pt x="3699" y="3744"/>
                    </a:cubicBezTo>
                    <a:cubicBezTo>
                      <a:pt x="3984" y="2307"/>
                      <a:pt x="5939" y="1510"/>
                      <a:pt x="7256" y="0"/>
                    </a:cubicBezTo>
                    <a:lnTo>
                      <a:pt x="1587" y="0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Freeform 6">
                <a:extLst/>
              </p:cNvPr>
              <p:cNvSpPr>
                <a:spLocks/>
              </p:cNvSpPr>
              <p:nvPr/>
            </p:nvSpPr>
            <p:spPr bwMode="auto">
              <a:xfrm>
                <a:off x="5804335" y="2357556"/>
                <a:ext cx="1772803" cy="1792434"/>
              </a:xfrm>
              <a:custGeom>
                <a:avLst/>
                <a:gdLst>
                  <a:gd name="T0" fmla="*/ 6959 w 6959"/>
                  <a:gd name="T1" fmla="*/ 2214 h 7049"/>
                  <a:gd name="T2" fmla="*/ 6507 w 6959"/>
                  <a:gd name="T3" fmla="*/ 0 h 7049"/>
                  <a:gd name="T4" fmla="*/ 1030 w 6959"/>
                  <a:gd name="T5" fmla="*/ 2187 h 7049"/>
                  <a:gd name="T6" fmla="*/ 1071 w 6959"/>
                  <a:gd name="T7" fmla="*/ 2556 h 7049"/>
                  <a:gd name="T8" fmla="*/ 0 w 6959"/>
                  <a:gd name="T9" fmla="*/ 5328 h 7049"/>
                  <a:gd name="T10" fmla="*/ 1169 w 6959"/>
                  <a:gd name="T11" fmla="*/ 5333 h 7049"/>
                  <a:gd name="T12" fmla="*/ 1690 w 6959"/>
                  <a:gd name="T13" fmla="*/ 6086 h 7049"/>
                  <a:gd name="T14" fmla="*/ 1691 w 6959"/>
                  <a:gd name="T15" fmla="*/ 6086 h 7049"/>
                  <a:gd name="T16" fmla="*/ 1527 w 6959"/>
                  <a:gd name="T17" fmla="*/ 6482 h 7049"/>
                  <a:gd name="T18" fmla="*/ 2207 w 6959"/>
                  <a:gd name="T19" fmla="*/ 7038 h 7049"/>
                  <a:gd name="T20" fmla="*/ 2852 w 6959"/>
                  <a:gd name="T21" fmla="*/ 6442 h 7049"/>
                  <a:gd name="T22" fmla="*/ 2654 w 6959"/>
                  <a:gd name="T23" fmla="*/ 6049 h 7049"/>
                  <a:gd name="T24" fmla="*/ 3020 w 6959"/>
                  <a:gd name="T25" fmla="*/ 5336 h 7049"/>
                  <a:gd name="T26" fmla="*/ 5669 w 6959"/>
                  <a:gd name="T27" fmla="*/ 5328 h 7049"/>
                  <a:gd name="T28" fmla="*/ 6959 w 6959"/>
                  <a:gd name="T29" fmla="*/ 2214 h 7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59" h="7049">
                    <a:moveTo>
                      <a:pt x="6959" y="2214"/>
                    </a:moveTo>
                    <a:cubicBezTo>
                      <a:pt x="6959" y="1379"/>
                      <a:pt x="6803" y="641"/>
                      <a:pt x="6507" y="0"/>
                    </a:cubicBezTo>
                    <a:cubicBezTo>
                      <a:pt x="1030" y="2187"/>
                      <a:pt x="1030" y="2187"/>
                      <a:pt x="1030" y="2187"/>
                    </a:cubicBezTo>
                    <a:cubicBezTo>
                      <a:pt x="1056" y="2302"/>
                      <a:pt x="1071" y="2425"/>
                      <a:pt x="1071" y="2556"/>
                    </a:cubicBezTo>
                    <a:cubicBezTo>
                      <a:pt x="1071" y="3614"/>
                      <a:pt x="569" y="4489"/>
                      <a:pt x="0" y="5328"/>
                    </a:cubicBezTo>
                    <a:cubicBezTo>
                      <a:pt x="1169" y="5333"/>
                      <a:pt x="1169" y="5333"/>
                      <a:pt x="1169" y="5333"/>
                    </a:cubicBezTo>
                    <a:cubicBezTo>
                      <a:pt x="1989" y="5332"/>
                      <a:pt x="1856" y="5921"/>
                      <a:pt x="1690" y="6086"/>
                    </a:cubicBezTo>
                    <a:cubicBezTo>
                      <a:pt x="1691" y="6086"/>
                      <a:pt x="1691" y="6086"/>
                      <a:pt x="1691" y="6086"/>
                    </a:cubicBezTo>
                    <a:cubicBezTo>
                      <a:pt x="1585" y="6192"/>
                      <a:pt x="1522" y="6331"/>
                      <a:pt x="1527" y="6482"/>
                    </a:cubicBezTo>
                    <a:cubicBezTo>
                      <a:pt x="1536" y="6800"/>
                      <a:pt x="1840" y="7049"/>
                      <a:pt x="2207" y="7038"/>
                    </a:cubicBezTo>
                    <a:cubicBezTo>
                      <a:pt x="2572" y="7027"/>
                      <a:pt x="2861" y="6761"/>
                      <a:pt x="2852" y="6442"/>
                    </a:cubicBezTo>
                    <a:cubicBezTo>
                      <a:pt x="2847" y="6288"/>
                      <a:pt x="2772" y="6149"/>
                      <a:pt x="2654" y="6049"/>
                    </a:cubicBezTo>
                    <a:cubicBezTo>
                      <a:pt x="2514" y="5875"/>
                      <a:pt x="2404" y="5419"/>
                      <a:pt x="3020" y="5336"/>
                    </a:cubicBezTo>
                    <a:cubicBezTo>
                      <a:pt x="5669" y="5328"/>
                      <a:pt x="5669" y="5328"/>
                      <a:pt x="5669" y="5328"/>
                    </a:cubicBezTo>
                    <a:cubicBezTo>
                      <a:pt x="6404" y="4485"/>
                      <a:pt x="6959" y="3489"/>
                      <a:pt x="6959" y="2214"/>
                    </a:cubicBezTo>
                    <a:close/>
                  </a:path>
                </a:pathLst>
              </a:custGeom>
              <a:solidFill>
                <a:srgbClr val="99191E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Freeform 7">
                <a:extLst/>
              </p:cNvPr>
              <p:cNvSpPr>
                <a:spLocks/>
              </p:cNvSpPr>
              <p:nvPr/>
            </p:nvSpPr>
            <p:spPr bwMode="auto">
              <a:xfrm>
                <a:off x="5759187" y="1577975"/>
                <a:ext cx="1702071" cy="1477893"/>
              </a:xfrm>
              <a:custGeom>
                <a:avLst/>
                <a:gdLst>
                  <a:gd name="T0" fmla="*/ 4785 w 6683"/>
                  <a:gd name="T1" fmla="*/ 4582 h 5809"/>
                  <a:gd name="T2" fmla="*/ 4844 w 6683"/>
                  <a:gd name="T3" fmla="*/ 3797 h 5809"/>
                  <a:gd name="T4" fmla="*/ 6683 w 6683"/>
                  <a:gd name="T5" fmla="*/ 3063 h 5809"/>
                  <a:gd name="T6" fmla="*/ 50 w 6683"/>
                  <a:gd name="T7" fmla="*/ 0 h 5809"/>
                  <a:gd name="T8" fmla="*/ 0 w 6683"/>
                  <a:gd name="T9" fmla="*/ 1 h 5809"/>
                  <a:gd name="T10" fmla="*/ 15 w 6683"/>
                  <a:gd name="T11" fmla="*/ 4176 h 5809"/>
                  <a:gd name="T12" fmla="*/ 1206 w 6683"/>
                  <a:gd name="T13" fmla="*/ 5250 h 5809"/>
                  <a:gd name="T14" fmla="*/ 3319 w 6683"/>
                  <a:gd name="T15" fmla="*/ 4406 h 5809"/>
                  <a:gd name="T16" fmla="*/ 3900 w 6683"/>
                  <a:gd name="T17" fmla="*/ 4967 h 5809"/>
                  <a:gd name="T18" fmla="*/ 3901 w 6683"/>
                  <a:gd name="T19" fmla="*/ 4967 h 5809"/>
                  <a:gd name="T20" fmla="*/ 3892 w 6683"/>
                  <a:gd name="T21" fmla="*/ 5395 h 5809"/>
                  <a:gd name="T22" fmla="*/ 4727 w 6683"/>
                  <a:gd name="T23" fmla="*/ 5666 h 5809"/>
                  <a:gd name="T24" fmla="*/ 5111 w 6683"/>
                  <a:gd name="T25" fmla="*/ 4876 h 5809"/>
                  <a:gd name="T26" fmla="*/ 4785 w 6683"/>
                  <a:gd name="T27" fmla="*/ 4582 h 5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83" h="5809">
                    <a:moveTo>
                      <a:pt x="4785" y="4582"/>
                    </a:moveTo>
                    <a:cubicBezTo>
                      <a:pt x="4593" y="4473"/>
                      <a:pt x="4332" y="4097"/>
                      <a:pt x="4844" y="3797"/>
                    </a:cubicBezTo>
                    <a:cubicBezTo>
                      <a:pt x="6683" y="3063"/>
                      <a:pt x="6683" y="3063"/>
                      <a:pt x="6683" y="3063"/>
                    </a:cubicBezTo>
                    <a:cubicBezTo>
                      <a:pt x="5749" y="1043"/>
                      <a:pt x="3407" y="0"/>
                      <a:pt x="50" y="0"/>
                    </a:cubicBezTo>
                    <a:cubicBezTo>
                      <a:pt x="33" y="0"/>
                      <a:pt x="17" y="1"/>
                      <a:pt x="0" y="1"/>
                    </a:cubicBezTo>
                    <a:cubicBezTo>
                      <a:pt x="15" y="4176"/>
                      <a:pt x="15" y="4176"/>
                      <a:pt x="15" y="4176"/>
                    </a:cubicBezTo>
                    <a:cubicBezTo>
                      <a:pt x="652" y="4347"/>
                      <a:pt x="1077" y="4703"/>
                      <a:pt x="1206" y="5250"/>
                    </a:cubicBezTo>
                    <a:cubicBezTo>
                      <a:pt x="3319" y="4406"/>
                      <a:pt x="3319" y="4406"/>
                      <a:pt x="3319" y="4406"/>
                    </a:cubicBezTo>
                    <a:cubicBezTo>
                      <a:pt x="3946" y="4233"/>
                      <a:pt x="3989" y="4767"/>
                      <a:pt x="3900" y="4967"/>
                    </a:cubicBezTo>
                    <a:cubicBezTo>
                      <a:pt x="3901" y="4967"/>
                      <a:pt x="3901" y="4967"/>
                      <a:pt x="3901" y="4967"/>
                    </a:cubicBezTo>
                    <a:cubicBezTo>
                      <a:pt x="3841" y="5104"/>
                      <a:pt x="3833" y="5257"/>
                      <a:pt x="3892" y="5395"/>
                    </a:cubicBezTo>
                    <a:cubicBezTo>
                      <a:pt x="4016" y="5688"/>
                      <a:pt x="4390" y="5809"/>
                      <a:pt x="4727" y="5666"/>
                    </a:cubicBezTo>
                    <a:cubicBezTo>
                      <a:pt x="5064" y="5523"/>
                      <a:pt x="5236" y="5169"/>
                      <a:pt x="5111" y="4876"/>
                    </a:cubicBezTo>
                    <a:cubicBezTo>
                      <a:pt x="5051" y="4734"/>
                      <a:pt x="4931" y="4632"/>
                      <a:pt x="4785" y="4582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" name="Freeform 8">
                <a:extLst/>
              </p:cNvPr>
              <p:cNvSpPr>
                <a:spLocks/>
              </p:cNvSpPr>
              <p:nvPr/>
            </p:nvSpPr>
            <p:spPr bwMode="auto">
              <a:xfrm>
                <a:off x="4365625" y="1577975"/>
                <a:ext cx="1833000" cy="1336425"/>
              </a:xfrm>
              <a:custGeom>
                <a:avLst/>
                <a:gdLst>
                  <a:gd name="T0" fmla="*/ 6582 w 7195"/>
                  <a:gd name="T1" fmla="*/ 1351 h 5252"/>
                  <a:gd name="T2" fmla="*/ 6190 w 7195"/>
                  <a:gd name="T3" fmla="*/ 1551 h 5252"/>
                  <a:gd name="T4" fmla="*/ 5475 w 7195"/>
                  <a:gd name="T5" fmla="*/ 1198 h 5252"/>
                  <a:gd name="T6" fmla="*/ 5471 w 7195"/>
                  <a:gd name="T7" fmla="*/ 0 h 5252"/>
                  <a:gd name="T8" fmla="*/ 0 w 7195"/>
                  <a:gd name="T9" fmla="*/ 1489 h 5252"/>
                  <a:gd name="T10" fmla="*/ 1173 w 7195"/>
                  <a:gd name="T11" fmla="*/ 5252 h 5252"/>
                  <a:gd name="T12" fmla="*/ 4471 w 7195"/>
                  <a:gd name="T13" fmla="*/ 4055 h 5252"/>
                  <a:gd name="T14" fmla="*/ 5486 w 7195"/>
                  <a:gd name="T15" fmla="*/ 4175 h 5252"/>
                  <a:gd name="T16" fmla="*/ 5484 w 7195"/>
                  <a:gd name="T17" fmla="*/ 3670 h 5252"/>
                  <a:gd name="T18" fmla="*/ 5495 w 7195"/>
                  <a:gd name="T19" fmla="*/ 3006 h 5252"/>
                  <a:gd name="T20" fmla="*/ 6233 w 7195"/>
                  <a:gd name="T21" fmla="*/ 2514 h 5252"/>
                  <a:gd name="T22" fmla="*/ 6233 w 7195"/>
                  <a:gd name="T23" fmla="*/ 2513 h 5252"/>
                  <a:gd name="T24" fmla="*/ 6630 w 7195"/>
                  <a:gd name="T25" fmla="*/ 2676 h 5252"/>
                  <a:gd name="T26" fmla="*/ 7181 w 7195"/>
                  <a:gd name="T27" fmla="*/ 1992 h 5252"/>
                  <a:gd name="T28" fmla="*/ 6582 w 7195"/>
                  <a:gd name="T29" fmla="*/ 1351 h 5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95" h="5252">
                    <a:moveTo>
                      <a:pt x="6582" y="1351"/>
                    </a:moveTo>
                    <a:cubicBezTo>
                      <a:pt x="6427" y="1357"/>
                      <a:pt x="6289" y="1432"/>
                      <a:pt x="6190" y="1551"/>
                    </a:cubicBezTo>
                    <a:cubicBezTo>
                      <a:pt x="6018" y="1692"/>
                      <a:pt x="5566" y="1803"/>
                      <a:pt x="5475" y="1198"/>
                    </a:cubicBezTo>
                    <a:cubicBezTo>
                      <a:pt x="5471" y="0"/>
                      <a:pt x="5471" y="0"/>
                      <a:pt x="5471" y="0"/>
                    </a:cubicBezTo>
                    <a:cubicBezTo>
                      <a:pt x="2249" y="15"/>
                      <a:pt x="0" y="1489"/>
                      <a:pt x="0" y="1489"/>
                    </a:cubicBezTo>
                    <a:cubicBezTo>
                      <a:pt x="1173" y="5252"/>
                      <a:pt x="1173" y="5252"/>
                      <a:pt x="1173" y="5252"/>
                    </a:cubicBezTo>
                    <a:cubicBezTo>
                      <a:pt x="1173" y="5252"/>
                      <a:pt x="2712" y="4055"/>
                      <a:pt x="4471" y="4055"/>
                    </a:cubicBezTo>
                    <a:cubicBezTo>
                      <a:pt x="4850" y="4055"/>
                      <a:pt x="5190" y="4096"/>
                      <a:pt x="5486" y="4175"/>
                    </a:cubicBezTo>
                    <a:cubicBezTo>
                      <a:pt x="5484" y="3670"/>
                      <a:pt x="5484" y="3670"/>
                      <a:pt x="5484" y="3670"/>
                    </a:cubicBezTo>
                    <a:cubicBezTo>
                      <a:pt x="5495" y="3006"/>
                      <a:pt x="5495" y="3006"/>
                      <a:pt x="5495" y="3006"/>
                    </a:cubicBezTo>
                    <a:cubicBezTo>
                      <a:pt x="5488" y="2187"/>
                      <a:pt x="6067" y="2349"/>
                      <a:pt x="6233" y="2514"/>
                    </a:cubicBezTo>
                    <a:cubicBezTo>
                      <a:pt x="6233" y="2513"/>
                      <a:pt x="6233" y="2513"/>
                      <a:pt x="6233" y="2513"/>
                    </a:cubicBezTo>
                    <a:cubicBezTo>
                      <a:pt x="6339" y="2618"/>
                      <a:pt x="6479" y="2681"/>
                      <a:pt x="6630" y="2676"/>
                    </a:cubicBezTo>
                    <a:cubicBezTo>
                      <a:pt x="6947" y="2664"/>
                      <a:pt x="7195" y="2358"/>
                      <a:pt x="7181" y="1992"/>
                    </a:cubicBezTo>
                    <a:cubicBezTo>
                      <a:pt x="7168" y="1627"/>
                      <a:pt x="6900" y="1339"/>
                      <a:pt x="6582" y="1351"/>
                    </a:cubicBezTo>
                    <a:close/>
                  </a:path>
                </a:pathLst>
              </a:custGeom>
              <a:solidFill>
                <a:srgbClr val="99191E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" name="Freeform 9">
                <a:extLst/>
              </p:cNvPr>
              <p:cNvSpPr>
                <a:spLocks/>
              </p:cNvSpPr>
              <p:nvPr/>
            </p:nvSpPr>
            <p:spPr bwMode="auto">
              <a:xfrm>
                <a:off x="5095514" y="5019870"/>
                <a:ext cx="1542550" cy="1538093"/>
              </a:xfrm>
              <a:custGeom>
                <a:avLst/>
                <a:gdLst>
                  <a:gd name="T0" fmla="*/ 3881 w 6049"/>
                  <a:gd name="T1" fmla="*/ 5576 h 6049"/>
                  <a:gd name="T2" fmla="*/ 473 w 6049"/>
                  <a:gd name="T3" fmla="*/ 3881 h 6049"/>
                  <a:gd name="T4" fmla="*/ 2168 w 6049"/>
                  <a:gd name="T5" fmla="*/ 473 h 6049"/>
                  <a:gd name="T6" fmla="*/ 5576 w 6049"/>
                  <a:gd name="T7" fmla="*/ 2168 h 6049"/>
                  <a:gd name="T8" fmla="*/ 3881 w 6049"/>
                  <a:gd name="T9" fmla="*/ 5576 h 6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49" h="6049">
                    <a:moveTo>
                      <a:pt x="3881" y="5576"/>
                    </a:moveTo>
                    <a:cubicBezTo>
                      <a:pt x="2472" y="6049"/>
                      <a:pt x="946" y="5290"/>
                      <a:pt x="473" y="3881"/>
                    </a:cubicBezTo>
                    <a:cubicBezTo>
                      <a:pt x="0" y="2472"/>
                      <a:pt x="759" y="946"/>
                      <a:pt x="2168" y="473"/>
                    </a:cubicBezTo>
                    <a:cubicBezTo>
                      <a:pt x="3577" y="0"/>
                      <a:pt x="5103" y="759"/>
                      <a:pt x="5576" y="2168"/>
                    </a:cubicBezTo>
                    <a:cubicBezTo>
                      <a:pt x="6049" y="3577"/>
                      <a:pt x="5291" y="5103"/>
                      <a:pt x="3881" y="5576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 cap="flat" cmpd="sng" algn="ctr">
                <a:noFill/>
                <a:prstDash val="solid"/>
                <a:round/>
                <a:headEnd/>
                <a:tailEnd/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" name="Freeform 10">
                <a:extLst/>
              </p:cNvPr>
              <p:cNvSpPr>
                <a:spLocks/>
              </p:cNvSpPr>
              <p:nvPr/>
            </p:nvSpPr>
            <p:spPr bwMode="auto">
              <a:xfrm>
                <a:off x="5327650" y="5251450"/>
                <a:ext cx="1077913" cy="1074738"/>
              </a:xfrm>
              <a:custGeom>
                <a:avLst/>
                <a:gdLst>
                  <a:gd name="T0" fmla="*/ 2712 w 4227"/>
                  <a:gd name="T1" fmla="*/ 3896 h 4227"/>
                  <a:gd name="T2" fmla="*/ 331 w 4227"/>
                  <a:gd name="T3" fmla="*/ 2712 h 4227"/>
                  <a:gd name="T4" fmla="*/ 1515 w 4227"/>
                  <a:gd name="T5" fmla="*/ 330 h 4227"/>
                  <a:gd name="T6" fmla="*/ 3897 w 4227"/>
                  <a:gd name="T7" fmla="*/ 1515 h 4227"/>
                  <a:gd name="T8" fmla="*/ 2712 w 4227"/>
                  <a:gd name="T9" fmla="*/ 3896 h 4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7" h="4227">
                    <a:moveTo>
                      <a:pt x="2712" y="3896"/>
                    </a:moveTo>
                    <a:cubicBezTo>
                      <a:pt x="1728" y="4227"/>
                      <a:pt x="661" y="3697"/>
                      <a:pt x="331" y="2712"/>
                    </a:cubicBezTo>
                    <a:cubicBezTo>
                      <a:pt x="0" y="1727"/>
                      <a:pt x="530" y="661"/>
                      <a:pt x="1515" y="330"/>
                    </a:cubicBezTo>
                    <a:cubicBezTo>
                      <a:pt x="2500" y="0"/>
                      <a:pt x="3566" y="530"/>
                      <a:pt x="3897" y="1515"/>
                    </a:cubicBezTo>
                    <a:cubicBezTo>
                      <a:pt x="4227" y="2500"/>
                      <a:pt x="3697" y="3566"/>
                      <a:pt x="2712" y="38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38100" cap="flat" cmpd="sng" algn="ctr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  <a:prstDash val="solid"/>
                <a:miter lim="800000"/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矩形 16">
              <a:extLst/>
            </p:cNvPr>
            <p:cNvSpPr/>
            <p:nvPr/>
          </p:nvSpPr>
          <p:spPr>
            <a:xfrm>
              <a:off x="7930251" y="1587748"/>
              <a:ext cx="836613" cy="36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+mn-lt"/>
                  <a:ea typeface="等线" panose="02010600030101010101" pitchFamily="2" charset="-122"/>
                  <a:cs typeface="+mn-ea"/>
                  <a:sym typeface="+mn-lt"/>
                </a:rPr>
                <a:t>SERVICE</a:t>
              </a: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>
              <a:extLst/>
            </p:cNvPr>
            <p:cNvSpPr/>
            <p:nvPr/>
          </p:nvSpPr>
          <p:spPr>
            <a:xfrm>
              <a:off x="9576489" y="1651251"/>
              <a:ext cx="838200" cy="36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+mn-lt"/>
                  <a:ea typeface="等线" panose="02010600030101010101" pitchFamily="2" charset="-122"/>
                  <a:cs typeface="+mn-ea"/>
                  <a:sym typeface="+mn-lt"/>
                </a:rPr>
                <a:t>SERVICE</a:t>
              </a: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>
              <a:extLst/>
            </p:cNvPr>
            <p:cNvSpPr/>
            <p:nvPr/>
          </p:nvSpPr>
          <p:spPr>
            <a:xfrm>
              <a:off x="9608239" y="2837157"/>
              <a:ext cx="836612" cy="3699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+mn-lt"/>
                  <a:ea typeface="等线" panose="02010600030101010101" pitchFamily="2" charset="-122"/>
                  <a:cs typeface="+mn-ea"/>
                  <a:sym typeface="+mn-lt"/>
                </a:rPr>
                <a:t>SERVICE</a:t>
              </a: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>
              <a:extLst/>
            </p:cNvPr>
            <p:cNvSpPr/>
            <p:nvPr/>
          </p:nvSpPr>
          <p:spPr>
            <a:xfrm>
              <a:off x="8822426" y="3973850"/>
              <a:ext cx="838200" cy="3683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+mn-lt"/>
                  <a:ea typeface="等线" panose="02010600030101010101" pitchFamily="2" charset="-122"/>
                  <a:cs typeface="+mn-ea"/>
                  <a:sym typeface="+mn-lt"/>
                </a:rPr>
                <a:t>SERVICE</a:t>
              </a:r>
              <a:endParaRPr lang="zh-CN" altLang="en-US" b="1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600075" y="1257300"/>
            <a:ext cx="7300913" cy="2974975"/>
            <a:chOff x="523878" y="1587205"/>
            <a:chExt cx="7301689" cy="2974782"/>
          </a:xfrm>
        </p:grpSpPr>
        <p:sp>
          <p:nvSpPr>
            <p:cNvPr id="28" name="TextBox 46">
              <a:extLst/>
            </p:cNvPr>
            <p:cNvSpPr txBox="1"/>
            <p:nvPr/>
          </p:nvSpPr>
          <p:spPr>
            <a:xfrm>
              <a:off x="601674" y="2973003"/>
              <a:ext cx="7223893" cy="15889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atin typeface="+mn-lt"/>
                  <a:ea typeface="+mn-ea"/>
                </a:rPr>
                <a:t>With the steps above, every time we make changes to our code and push the new project to </a:t>
              </a:r>
              <a:r>
                <a:rPr lang="en-US" altLang="zh-CN" sz="2400" dirty="0" err="1">
                  <a:latin typeface="+mn-lt"/>
                  <a:ea typeface="+mn-ea"/>
                </a:rPr>
                <a:t>github</a:t>
              </a:r>
              <a:r>
                <a:rPr lang="en-US" altLang="zh-CN" sz="2400" dirty="0">
                  <a:latin typeface="+mn-lt"/>
                  <a:ea typeface="+mn-ea"/>
                </a:rPr>
                <a:t>, CI will help us build and test at set intervals, while CD will deploy our project with a few command-line operations.</a:t>
              </a:r>
              <a:endPara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29" name="Rectangle 47">
              <a:extLst/>
            </p:cNvPr>
            <p:cNvSpPr/>
            <p:nvPr/>
          </p:nvSpPr>
          <p:spPr>
            <a:xfrm>
              <a:off x="573096" y="1587205"/>
              <a:ext cx="1339992" cy="73814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kern="0" dirty="0">
                  <a:solidFill>
                    <a:srgbClr val="99191E"/>
                  </a:solidFill>
                  <a:latin typeface="+mn-lt"/>
                  <a:ea typeface="+mn-ea"/>
                  <a:sym typeface="+mn-lt"/>
                </a:rPr>
                <a:t>Sum</a:t>
              </a:r>
            </a:p>
          </p:txBody>
        </p:sp>
        <p:sp>
          <p:nvSpPr>
            <p:cNvPr id="30" name="矩形 29">
              <a:extLst/>
            </p:cNvPr>
            <p:cNvSpPr/>
            <p:nvPr/>
          </p:nvSpPr>
          <p:spPr>
            <a:xfrm>
              <a:off x="523878" y="2088822"/>
              <a:ext cx="184170" cy="3381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prstClr val="black"/>
                </a:solidFill>
                <a:latin typeface="+mn-lt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/>
          </p:cNvPr>
          <p:cNvGrpSpPr/>
          <p:nvPr/>
        </p:nvGrpSpPr>
        <p:grpSpPr>
          <a:xfrm>
            <a:off x="694989" y="557005"/>
            <a:ext cx="10788352" cy="5825652"/>
            <a:chOff x="329228" y="322943"/>
            <a:chExt cx="11504029" cy="6212114"/>
          </a:xfrm>
          <a:effectLst>
            <a:outerShdw blurRad="482600" sx="104000" sy="104000" algn="ctr" rotWithShape="0">
              <a:prstClr val="black">
                <a:alpha val="7000"/>
              </a:prstClr>
            </a:outerShdw>
          </a:effectLst>
        </p:grpSpPr>
        <p:sp>
          <p:nvSpPr>
            <p:cNvPr id="6" name="矩形 5">
              <a:extLst/>
            </p:cNvPr>
            <p:cNvSpPr/>
            <p:nvPr/>
          </p:nvSpPr>
          <p:spPr>
            <a:xfrm>
              <a:off x="329228" y="322943"/>
              <a:ext cx="11499915" cy="6212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/>
            </p:cNvPr>
            <p:cNvSpPr/>
            <p:nvPr/>
          </p:nvSpPr>
          <p:spPr>
            <a:xfrm>
              <a:off x="333342" y="322943"/>
              <a:ext cx="11499915" cy="6212114"/>
            </a:xfrm>
            <a:prstGeom prst="rect">
              <a:avLst/>
            </a:prstGeom>
            <a:blipFill dpi="0" rotWithShape="1">
              <a:blip r:embed="rId3">
                <a:alphaModFix amt="10000"/>
                <a:extLst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/>
          </p:cNvPr>
          <p:cNvSpPr/>
          <p:nvPr/>
        </p:nvSpPr>
        <p:spPr>
          <a:xfrm>
            <a:off x="4741863" y="2368550"/>
            <a:ext cx="269240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>
                <a:solidFill>
                  <a:srgbClr val="99191E"/>
                </a:solidFill>
                <a:latin typeface="Agency FB" panose="020F0502020204030204"/>
                <a:ea typeface="微软雅黑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prstClr val="black">
                  <a:lumMod val="65000"/>
                  <a:lumOff val="35000"/>
                </a:prstClr>
              </a:solidFill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矩形 11">
            <a:extLst/>
          </p:cNvPr>
          <p:cNvSpPr/>
          <p:nvPr/>
        </p:nvSpPr>
        <p:spPr>
          <a:xfrm>
            <a:off x="1762125" y="3311525"/>
            <a:ext cx="8667750" cy="754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defRPr/>
            </a:pP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F0502020204030204"/>
                <a:ea typeface="微软雅黑"/>
                <a:cs typeface="+mn-ea"/>
                <a:sym typeface="+mn-lt"/>
              </a:rPr>
              <a:t>By faith I mean a vision of good one cherishes and the enthusiasm that pushes one to seek its fulfillment regardless of obstacles. By faith I By faith I mean a vision of good one cherishes and the enthusiasm that pushes one to seek its fulfillment regardless of obstacles. By faith I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defRPr/>
            </a:pP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F0502020204030204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8435" name="组合 1"/>
          <p:cNvGrpSpPr>
            <a:grpSpLocks/>
          </p:cNvGrpSpPr>
          <p:nvPr/>
        </p:nvGrpSpPr>
        <p:grpSpPr bwMode="auto">
          <a:xfrm>
            <a:off x="1352550" y="2211388"/>
            <a:ext cx="8012113" cy="2674937"/>
            <a:chOff x="1260044" y="2164080"/>
            <a:chExt cx="8011315" cy="2674620"/>
          </a:xfrm>
        </p:grpSpPr>
        <p:sp>
          <p:nvSpPr>
            <p:cNvPr id="33" name="文本框 32">
              <a:extLst/>
            </p:cNvPr>
            <p:cNvSpPr txBox="1"/>
            <p:nvPr/>
          </p:nvSpPr>
          <p:spPr>
            <a:xfrm>
              <a:off x="1260044" y="2960911"/>
              <a:ext cx="4608054" cy="923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</a:t>
              </a:r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One</a:t>
              </a:r>
              <a:endPara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/>
            </p:cNvPr>
            <p:cNvSpPr/>
            <p:nvPr/>
          </p:nvSpPr>
          <p:spPr>
            <a:xfrm>
              <a:off x="6193503" y="2919640"/>
              <a:ext cx="3077856" cy="9238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100" dirty="0">
                  <a:solidFill>
                    <a:srgbClr val="99191E"/>
                  </a:solidFill>
                  <a:latin typeface="+mn-lt"/>
                  <a:ea typeface="+mn-ea"/>
                  <a:cs typeface="+mn-ea"/>
                  <a:sym typeface="+mn-lt"/>
                </a:rPr>
                <a:t>Introduction</a:t>
              </a:r>
              <a:endParaRPr lang="zh-CN" altLang="zh-CN" sz="5400" b="1" kern="100" dirty="0">
                <a:solidFill>
                  <a:srgbClr val="99191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Box 23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868098" y="3343452"/>
              <a:ext cx="426994" cy="2523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68580" tIns="34290" rIns="68580" bIns="34290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18439" name="直接连接符 40"/>
            <p:cNvCxnSpPr>
              <a:cxnSpLocks noChangeShapeType="1"/>
            </p:cNvCxnSpPr>
            <p:nvPr/>
          </p:nvCxnSpPr>
          <p:spPr bwMode="auto">
            <a:xfrm>
              <a:off x="5166360" y="2164080"/>
              <a:ext cx="0" cy="2674620"/>
            </a:xfrm>
            <a:prstGeom prst="line">
              <a:avLst/>
            </a:prstGeom>
            <a:noFill/>
            <a:ln w="6350" algn="ctr">
              <a:solidFill>
                <a:srgbClr val="595959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 spd="slow" advClick="0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Group 6">
            <a:extLst/>
          </p:cNvPr>
          <p:cNvGrpSpPr/>
          <p:nvPr/>
        </p:nvGrpSpPr>
        <p:grpSpPr>
          <a:xfrm>
            <a:off x="5384804" y="473443"/>
            <a:ext cx="2857496" cy="6056897"/>
            <a:chOff x="5095877" y="496984"/>
            <a:chExt cx="2857496" cy="6056897"/>
          </a:xfrm>
          <a:solidFill>
            <a:sysClr val="window" lastClr="FFFFFF">
              <a:lumMod val="95000"/>
            </a:sysClr>
          </a:solidFill>
        </p:grpSpPr>
        <p:sp>
          <p:nvSpPr>
            <p:cNvPr id="17" name="Parallelogram 3">
              <a:extLst/>
            </p:cNvPr>
            <p:cNvSpPr/>
            <p:nvPr/>
          </p:nvSpPr>
          <p:spPr>
            <a:xfrm>
              <a:off x="5429252" y="2387601"/>
              <a:ext cx="2149473" cy="4166280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28613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41313 w 2133598"/>
                <a:gd name="connsiteY3" fmla="*/ 4147230 h 4177392"/>
                <a:gd name="connsiteX4" fmla="*/ 0 w 2133598"/>
                <a:gd name="connsiteY4" fmla="*/ 4177392 h 4177392"/>
                <a:gd name="connsiteX0" fmla="*/ 0 w 2149473"/>
                <a:gd name="connsiteY0" fmla="*/ 4177392 h 4177392"/>
                <a:gd name="connsiteX1" fmla="*/ 1747834 w 2149473"/>
                <a:gd name="connsiteY1" fmla="*/ 0 h 4177392"/>
                <a:gd name="connsiteX2" fmla="*/ 2149473 w 2149473"/>
                <a:gd name="connsiteY2" fmla="*/ 11112 h 4177392"/>
                <a:gd name="connsiteX3" fmla="*/ 341313 w 2149473"/>
                <a:gd name="connsiteY3" fmla="*/ 4147230 h 4177392"/>
                <a:gd name="connsiteX4" fmla="*/ 0 w 2149473"/>
                <a:gd name="connsiteY4" fmla="*/ 4177392 h 4177392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36118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22263 w 2149473"/>
                <a:gd name="connsiteY3" fmla="*/ 4126593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26593 h 4166280"/>
                <a:gd name="connsiteX4" fmla="*/ 0 w 2149473"/>
                <a:gd name="connsiteY4" fmla="*/ 4166280 h 41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473" h="4166280">
                  <a:moveTo>
                    <a:pt x="0" y="4166280"/>
                  </a:moveTo>
                  <a:lnTo>
                    <a:pt x="1795459" y="14288"/>
                  </a:lnTo>
                  <a:lnTo>
                    <a:pt x="2149473" y="0"/>
                  </a:lnTo>
                  <a:lnTo>
                    <a:pt x="341313" y="4126593"/>
                  </a:lnTo>
                  <a:lnTo>
                    <a:pt x="0" y="416628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18" name="Parallelogram 3">
              <a:extLst/>
            </p:cNvPr>
            <p:cNvSpPr/>
            <p:nvPr/>
          </p:nvSpPr>
          <p:spPr>
            <a:xfrm>
              <a:off x="5095877" y="1235510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19" name="Parallelogram 3">
              <a:extLst/>
            </p:cNvPr>
            <p:cNvSpPr/>
            <p:nvPr/>
          </p:nvSpPr>
          <p:spPr>
            <a:xfrm>
              <a:off x="5819775" y="496984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</p:grpSp>
      <p:cxnSp>
        <p:nvCxnSpPr>
          <p:cNvPr id="20484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20485" name="组合 12"/>
          <p:cNvGrpSpPr>
            <a:grpSpLocks/>
          </p:cNvGrpSpPr>
          <p:nvPr/>
        </p:nvGrpSpPr>
        <p:grpSpPr bwMode="auto">
          <a:xfrm>
            <a:off x="887413" y="960438"/>
            <a:ext cx="8243887" cy="4705350"/>
            <a:chOff x="900806" y="1423968"/>
            <a:chExt cx="8243269" cy="4705743"/>
          </a:xfrm>
        </p:grpSpPr>
        <p:sp>
          <p:nvSpPr>
            <p:cNvPr id="14" name="TextBox 22">
              <a:extLst/>
            </p:cNvPr>
            <p:cNvSpPr txBox="1"/>
            <p:nvPr/>
          </p:nvSpPr>
          <p:spPr>
            <a:xfrm>
              <a:off x="900806" y="1423968"/>
              <a:ext cx="3585893" cy="64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kern="0" spc="300" dirty="0">
                  <a:solidFill>
                    <a:srgbClr val="99191E"/>
                  </a:solidFill>
                  <a:latin typeface="+mn-lt"/>
                  <a:ea typeface="Montserrat" charset="0"/>
                  <a:cs typeface="Montserrat" charset="0"/>
                </a:rPr>
                <a:t>CI Introduction</a:t>
              </a:r>
            </a:p>
          </p:txBody>
        </p:sp>
        <p:sp>
          <p:nvSpPr>
            <p:cNvPr id="15" name="TextBox 24">
              <a:extLst/>
            </p:cNvPr>
            <p:cNvSpPr txBox="1"/>
            <p:nvPr/>
          </p:nvSpPr>
          <p:spPr>
            <a:xfrm>
              <a:off x="902393" y="2956033"/>
              <a:ext cx="185724" cy="273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kern="0" spc="15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Montserrat" charset="0"/>
                <a:cs typeface="Montserrat" charset="0"/>
              </a:endParaRPr>
            </a:p>
          </p:txBody>
        </p:sp>
        <p:cxnSp>
          <p:nvCxnSpPr>
            <p:cNvPr id="20489" name="Straight Connector 25"/>
            <p:cNvCxnSpPr>
              <a:cxnSpLocks noChangeShapeType="1"/>
            </p:cNvCxnSpPr>
            <p:nvPr/>
          </p:nvCxnSpPr>
          <p:spPr bwMode="auto">
            <a:xfrm>
              <a:off x="995496" y="2164862"/>
              <a:ext cx="2483707" cy="0"/>
            </a:xfrm>
            <a:prstGeom prst="line">
              <a:avLst/>
            </a:prstGeom>
            <a:noFill/>
            <a:ln w="6350" algn="ctr">
              <a:solidFill>
                <a:srgbClr val="404040"/>
              </a:solidFill>
              <a:miter lim="800000"/>
              <a:headEnd/>
              <a:tailEnd/>
            </a:ln>
          </p:spPr>
        </p:cxnSp>
        <p:sp>
          <p:nvSpPr>
            <p:cNvPr id="26" name="TextBox 26">
              <a:extLst/>
            </p:cNvPr>
            <p:cNvSpPr txBox="1"/>
            <p:nvPr/>
          </p:nvSpPr>
          <p:spPr>
            <a:xfrm>
              <a:off x="954777" y="2292403"/>
              <a:ext cx="8189298" cy="14225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atin typeface="+mj-ea"/>
                  <a:ea typeface="+mj-ea"/>
                </a:rPr>
                <a:t>Definition : </a:t>
              </a:r>
              <a:r>
                <a:rPr lang="en-US" altLang="zh-CN" dirty="0">
                  <a:latin typeface="+mn-lt"/>
                  <a:ea typeface="+mn-ea"/>
                </a:rPr>
                <a:t>Continuous Integration (CI) is a development practice where developers integrate code into a shared repository frequently, preferably several times a day. Each integration can then be verified by an automated build and automated tests. While automated testing is not strictly part of CI it is typically implied.</a:t>
              </a:r>
              <a:endPara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grpSp>
          <p:nvGrpSpPr>
            <p:cNvPr id="20491" name="Group 4"/>
            <p:cNvGrpSpPr>
              <a:grpSpLocks/>
            </p:cNvGrpSpPr>
            <p:nvPr/>
          </p:nvGrpSpPr>
          <p:grpSpPr bwMode="auto">
            <a:xfrm>
              <a:off x="996432" y="5244786"/>
              <a:ext cx="1530330" cy="884925"/>
              <a:chOff x="5653677" y="11351739"/>
              <a:chExt cx="3060659" cy="1769850"/>
            </a:xfrm>
          </p:grpSpPr>
          <p:sp>
            <p:nvSpPr>
              <p:cNvPr id="28" name="Rectangle 29">
                <a:extLst/>
              </p:cNvPr>
              <p:cNvSpPr/>
              <p:nvPr/>
            </p:nvSpPr>
            <p:spPr>
              <a:xfrm>
                <a:off x="5652911" y="12521463"/>
                <a:ext cx="3060469" cy="600126"/>
              </a:xfrm>
              <a:prstGeom prst="rect">
                <a:avLst/>
              </a:prstGeom>
              <a:solidFill>
                <a:srgbClr val="99191E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TextBox 30">
                <a:extLst/>
              </p:cNvPr>
              <p:cNvSpPr txBox="1"/>
              <p:nvPr/>
            </p:nvSpPr>
            <p:spPr>
              <a:xfrm>
                <a:off x="5656085" y="11352965"/>
                <a:ext cx="2796965" cy="46041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spc="150" dirty="0">
                    <a:solidFill>
                      <a:prstClr val="white"/>
                    </a:solidFill>
                    <a:latin typeface="+mn-lt"/>
                    <a:ea typeface="Montserrat" charset="0"/>
                    <a:cs typeface="Montserrat" charset="0"/>
                  </a:rPr>
                  <a:t>LEARN MORE</a:t>
                </a:r>
              </a:p>
            </p:txBody>
          </p:sp>
        </p:grpSp>
      </p:grpSp>
      <p:sp>
        <p:nvSpPr>
          <p:cNvPr id="20" name="TextBox 26">
            <a:extLst/>
          </p:cNvPr>
          <p:cNvSpPr txBox="1"/>
          <p:nvPr/>
        </p:nvSpPr>
        <p:spPr>
          <a:xfrm>
            <a:off x="982663" y="3375025"/>
            <a:ext cx="8613775" cy="1878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Benefit : </a:t>
            </a:r>
            <a:r>
              <a:rPr lang="en-US" altLang="zh-CN">
                <a:latin typeface="Agency FB" pitchFamily="34" charset="0"/>
                <a:ea typeface="微软雅黑" pitchFamily="34" charset="-122"/>
              </a:rPr>
              <a:t>One of the key benefits of integrating regularly is that you can detect errors quickly and locate them more easily.</a:t>
            </a:r>
          </a:p>
          <a:p>
            <a:pPr defTabSz="912813">
              <a:lnSpc>
                <a:spcPct val="150000"/>
              </a:lnSpc>
            </a:pPr>
            <a:r>
              <a:rPr lang="en-US" altLang="zh-CN">
                <a:latin typeface="Agency FB" pitchFamily="34" charset="0"/>
                <a:ea typeface="微软雅黑" pitchFamily="34" charset="-122"/>
              </a:rPr>
              <a:t> Martin Fowler, Chief Scientist of ThoughtWorks says:</a:t>
            </a:r>
          </a:p>
          <a:p>
            <a:pPr defTabSz="912813">
              <a:lnSpc>
                <a:spcPct val="150000"/>
              </a:lnSpc>
            </a:pPr>
            <a:r>
              <a:rPr lang="en-US" altLang="zh-CN" i="1">
                <a:latin typeface="Agency FB" pitchFamily="34" charset="0"/>
                <a:ea typeface="微软雅黑" pitchFamily="34" charset="-122"/>
              </a:rPr>
              <a:t>Continuous Integration doesn’t get rid of bugs, but it does make them dramatically easier to find and remove..</a:t>
            </a:r>
            <a:endParaRPr lang="en-US" altLang="zh-CN" sz="1200" i="1">
              <a:solidFill>
                <a:srgbClr val="595959"/>
              </a:solidFill>
              <a:latin typeface="Agency FB" pitchFamily="34" charset="0"/>
              <a:ea typeface="Lato Light"/>
              <a:cs typeface="Lato Ligh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Group 6">
            <a:extLst/>
          </p:cNvPr>
          <p:cNvGrpSpPr/>
          <p:nvPr/>
        </p:nvGrpSpPr>
        <p:grpSpPr>
          <a:xfrm>
            <a:off x="5384804" y="473443"/>
            <a:ext cx="2857496" cy="6056897"/>
            <a:chOff x="5095877" y="496984"/>
            <a:chExt cx="2857496" cy="6056897"/>
          </a:xfrm>
          <a:solidFill>
            <a:sysClr val="window" lastClr="FFFFFF">
              <a:lumMod val="95000"/>
            </a:sysClr>
          </a:solidFill>
        </p:grpSpPr>
        <p:sp>
          <p:nvSpPr>
            <p:cNvPr id="17" name="Parallelogram 3">
              <a:extLst/>
            </p:cNvPr>
            <p:cNvSpPr/>
            <p:nvPr/>
          </p:nvSpPr>
          <p:spPr>
            <a:xfrm>
              <a:off x="5429252" y="2387601"/>
              <a:ext cx="2149473" cy="4166280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28613 w 2133598"/>
                <a:gd name="connsiteY3" fmla="*/ 413453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41313 w 2133598"/>
                <a:gd name="connsiteY3" fmla="*/ 4147230 h 4177392"/>
                <a:gd name="connsiteX4" fmla="*/ 0 w 2133598"/>
                <a:gd name="connsiteY4" fmla="*/ 4177392 h 4177392"/>
                <a:gd name="connsiteX0" fmla="*/ 0 w 2149473"/>
                <a:gd name="connsiteY0" fmla="*/ 4177392 h 4177392"/>
                <a:gd name="connsiteX1" fmla="*/ 1747834 w 2149473"/>
                <a:gd name="connsiteY1" fmla="*/ 0 h 4177392"/>
                <a:gd name="connsiteX2" fmla="*/ 2149473 w 2149473"/>
                <a:gd name="connsiteY2" fmla="*/ 11112 h 4177392"/>
                <a:gd name="connsiteX3" fmla="*/ 341313 w 2149473"/>
                <a:gd name="connsiteY3" fmla="*/ 4147230 h 4177392"/>
                <a:gd name="connsiteX4" fmla="*/ 0 w 2149473"/>
                <a:gd name="connsiteY4" fmla="*/ 4177392 h 4177392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36118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22263 w 2149473"/>
                <a:gd name="connsiteY3" fmla="*/ 4126593 h 4166280"/>
                <a:gd name="connsiteX4" fmla="*/ 0 w 2149473"/>
                <a:gd name="connsiteY4" fmla="*/ 4166280 h 4166280"/>
                <a:gd name="connsiteX0" fmla="*/ 0 w 2149473"/>
                <a:gd name="connsiteY0" fmla="*/ 4166280 h 4166280"/>
                <a:gd name="connsiteX1" fmla="*/ 1795459 w 2149473"/>
                <a:gd name="connsiteY1" fmla="*/ 14288 h 4166280"/>
                <a:gd name="connsiteX2" fmla="*/ 2149473 w 2149473"/>
                <a:gd name="connsiteY2" fmla="*/ 0 h 4166280"/>
                <a:gd name="connsiteX3" fmla="*/ 341313 w 2149473"/>
                <a:gd name="connsiteY3" fmla="*/ 4126593 h 4166280"/>
                <a:gd name="connsiteX4" fmla="*/ 0 w 2149473"/>
                <a:gd name="connsiteY4" fmla="*/ 4166280 h 41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473" h="4166280">
                  <a:moveTo>
                    <a:pt x="0" y="4166280"/>
                  </a:moveTo>
                  <a:lnTo>
                    <a:pt x="1795459" y="14288"/>
                  </a:lnTo>
                  <a:lnTo>
                    <a:pt x="2149473" y="0"/>
                  </a:lnTo>
                  <a:lnTo>
                    <a:pt x="341313" y="4126593"/>
                  </a:lnTo>
                  <a:lnTo>
                    <a:pt x="0" y="416628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18" name="Parallelogram 3">
              <a:extLst/>
            </p:cNvPr>
            <p:cNvSpPr/>
            <p:nvPr/>
          </p:nvSpPr>
          <p:spPr>
            <a:xfrm>
              <a:off x="5095877" y="1235510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19" name="Parallelogram 3">
              <a:extLst/>
            </p:cNvPr>
            <p:cNvSpPr/>
            <p:nvPr/>
          </p:nvSpPr>
          <p:spPr>
            <a:xfrm>
              <a:off x="5819775" y="496984"/>
              <a:ext cx="2133598" cy="4177392"/>
            </a:xfrm>
            <a:custGeom>
              <a:avLst/>
              <a:gdLst>
                <a:gd name="connsiteX0" fmla="*/ 0 w 514349"/>
                <a:gd name="connsiteY0" fmla="*/ 4567918 h 4567918"/>
                <a:gd name="connsiteX1" fmla="*/ 166685 w 514349"/>
                <a:gd name="connsiteY1" fmla="*/ 0 h 4567918"/>
                <a:gd name="connsiteX2" fmla="*/ 514349 w 514349"/>
                <a:gd name="connsiteY2" fmla="*/ 0 h 4567918"/>
                <a:gd name="connsiteX3" fmla="*/ 347664 w 514349"/>
                <a:gd name="connsiteY3" fmla="*/ 4567918 h 4567918"/>
                <a:gd name="connsiteX4" fmla="*/ 0 w 51434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347664 w 2209799"/>
                <a:gd name="connsiteY3" fmla="*/ 4567918 h 4567918"/>
                <a:gd name="connsiteX4" fmla="*/ 0 w 2209799"/>
                <a:gd name="connsiteY4" fmla="*/ 4567918 h 4567918"/>
                <a:gd name="connsiteX0" fmla="*/ 0 w 2209799"/>
                <a:gd name="connsiteY0" fmla="*/ 4567918 h 4567918"/>
                <a:gd name="connsiteX1" fmla="*/ 166685 w 2209799"/>
                <a:gd name="connsiteY1" fmla="*/ 0 h 4567918"/>
                <a:gd name="connsiteX2" fmla="*/ 2209799 w 2209799"/>
                <a:gd name="connsiteY2" fmla="*/ 352425 h 4567918"/>
                <a:gd name="connsiteX3" fmla="*/ 423864 w 2209799"/>
                <a:gd name="connsiteY3" fmla="*/ 4539343 h 4567918"/>
                <a:gd name="connsiteX4" fmla="*/ 0 w 2209799"/>
                <a:gd name="connsiteY4" fmla="*/ 4567918 h 4567918"/>
                <a:gd name="connsiteX0" fmla="*/ 0 w 2209799"/>
                <a:gd name="connsiteY0" fmla="*/ 4244068 h 4244068"/>
                <a:gd name="connsiteX1" fmla="*/ 1957385 w 2209799"/>
                <a:gd name="connsiteY1" fmla="*/ 0 h 4244068"/>
                <a:gd name="connsiteX2" fmla="*/ 2209799 w 2209799"/>
                <a:gd name="connsiteY2" fmla="*/ 28575 h 4244068"/>
                <a:gd name="connsiteX3" fmla="*/ 423864 w 2209799"/>
                <a:gd name="connsiteY3" fmla="*/ 4215493 h 4244068"/>
                <a:gd name="connsiteX4" fmla="*/ 0 w 2209799"/>
                <a:gd name="connsiteY4" fmla="*/ 4244068 h 4244068"/>
                <a:gd name="connsiteX0" fmla="*/ 0 w 2209799"/>
                <a:gd name="connsiteY0" fmla="*/ 4220255 h 4220255"/>
                <a:gd name="connsiteX1" fmla="*/ 1824035 w 2209799"/>
                <a:gd name="connsiteY1" fmla="*/ 0 h 4220255"/>
                <a:gd name="connsiteX2" fmla="*/ 2209799 w 2209799"/>
                <a:gd name="connsiteY2" fmla="*/ 4762 h 4220255"/>
                <a:gd name="connsiteX3" fmla="*/ 423864 w 2209799"/>
                <a:gd name="connsiteY3" fmla="*/ 4191680 h 4220255"/>
                <a:gd name="connsiteX4" fmla="*/ 0 w 2209799"/>
                <a:gd name="connsiteY4" fmla="*/ 4220255 h 4220255"/>
                <a:gd name="connsiteX0" fmla="*/ 0 w 2033586"/>
                <a:gd name="connsiteY0" fmla="*/ 4210730 h 4210730"/>
                <a:gd name="connsiteX1" fmla="*/ 1647822 w 2033586"/>
                <a:gd name="connsiteY1" fmla="*/ 0 h 4210730"/>
                <a:gd name="connsiteX2" fmla="*/ 2033586 w 2033586"/>
                <a:gd name="connsiteY2" fmla="*/ 4762 h 4210730"/>
                <a:gd name="connsiteX3" fmla="*/ 247651 w 2033586"/>
                <a:gd name="connsiteY3" fmla="*/ 4191680 h 4210730"/>
                <a:gd name="connsiteX4" fmla="*/ 0 w 2033586"/>
                <a:gd name="connsiteY4" fmla="*/ 4210730 h 4210730"/>
                <a:gd name="connsiteX0" fmla="*/ 0 w 2133598"/>
                <a:gd name="connsiteY0" fmla="*/ 4177392 h 4191680"/>
                <a:gd name="connsiteX1" fmla="*/ 1747834 w 2133598"/>
                <a:gd name="connsiteY1" fmla="*/ 0 h 4191680"/>
                <a:gd name="connsiteX2" fmla="*/ 2133598 w 2133598"/>
                <a:gd name="connsiteY2" fmla="*/ 4762 h 4191680"/>
                <a:gd name="connsiteX3" fmla="*/ 347663 w 2133598"/>
                <a:gd name="connsiteY3" fmla="*/ 4191680 h 4191680"/>
                <a:gd name="connsiteX4" fmla="*/ 0 w 2133598"/>
                <a:gd name="connsiteY4" fmla="*/ 4177392 h 4191680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00038 w 2133598"/>
                <a:gd name="connsiteY3" fmla="*/ 4153580 h 4177392"/>
                <a:gd name="connsiteX4" fmla="*/ 0 w 2133598"/>
                <a:gd name="connsiteY4" fmla="*/ 4177392 h 4177392"/>
                <a:gd name="connsiteX0" fmla="*/ 0 w 2133598"/>
                <a:gd name="connsiteY0" fmla="*/ 4177392 h 4177392"/>
                <a:gd name="connsiteX1" fmla="*/ 1747834 w 2133598"/>
                <a:gd name="connsiteY1" fmla="*/ 0 h 4177392"/>
                <a:gd name="connsiteX2" fmla="*/ 2133598 w 2133598"/>
                <a:gd name="connsiteY2" fmla="*/ 4762 h 4177392"/>
                <a:gd name="connsiteX3" fmla="*/ 357188 w 2133598"/>
                <a:gd name="connsiteY3" fmla="*/ 4134530 h 4177392"/>
                <a:gd name="connsiteX4" fmla="*/ 0 w 2133598"/>
                <a:gd name="connsiteY4" fmla="*/ 4177392 h 417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8" h="4177392">
                  <a:moveTo>
                    <a:pt x="0" y="4177392"/>
                  </a:moveTo>
                  <a:lnTo>
                    <a:pt x="1747834" y="0"/>
                  </a:lnTo>
                  <a:lnTo>
                    <a:pt x="2133598" y="4762"/>
                  </a:lnTo>
                  <a:lnTo>
                    <a:pt x="357188" y="4134530"/>
                  </a:lnTo>
                  <a:lnTo>
                    <a:pt x="0" y="417739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</p:grpSp>
      <p:cxnSp>
        <p:nvCxnSpPr>
          <p:cNvPr id="22532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22533" name="组合 12"/>
          <p:cNvGrpSpPr>
            <a:grpSpLocks/>
          </p:cNvGrpSpPr>
          <p:nvPr/>
        </p:nvGrpSpPr>
        <p:grpSpPr bwMode="auto">
          <a:xfrm>
            <a:off x="874713" y="1122363"/>
            <a:ext cx="3806825" cy="4567237"/>
            <a:chOff x="886737" y="1586702"/>
            <a:chExt cx="3808118" cy="4566429"/>
          </a:xfrm>
        </p:grpSpPr>
        <p:sp>
          <p:nvSpPr>
            <p:cNvPr id="14" name="TextBox 22">
              <a:extLst/>
            </p:cNvPr>
            <p:cNvSpPr txBox="1"/>
            <p:nvPr/>
          </p:nvSpPr>
          <p:spPr>
            <a:xfrm>
              <a:off x="886737" y="1586702"/>
              <a:ext cx="3585793" cy="645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kern="0" spc="300" dirty="0">
                  <a:solidFill>
                    <a:srgbClr val="99191E"/>
                  </a:solidFill>
                  <a:latin typeface="+mn-lt"/>
                  <a:ea typeface="Montserrat" charset="0"/>
                  <a:cs typeface="Montserrat" charset="0"/>
                </a:rPr>
                <a:t>CD Introduction</a:t>
              </a:r>
            </a:p>
          </p:txBody>
        </p:sp>
        <p:sp>
          <p:nvSpPr>
            <p:cNvPr id="15" name="TextBox 24">
              <a:extLst/>
            </p:cNvPr>
            <p:cNvSpPr txBox="1"/>
            <p:nvPr/>
          </p:nvSpPr>
          <p:spPr>
            <a:xfrm>
              <a:off x="902617" y="2956472"/>
              <a:ext cx="185800" cy="2730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kern="0" spc="15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Montserrat" charset="0"/>
                <a:cs typeface="Montserrat" charset="0"/>
              </a:endParaRPr>
            </a:p>
          </p:txBody>
        </p:sp>
        <p:cxnSp>
          <p:nvCxnSpPr>
            <p:cNvPr id="22537" name="Straight Connector 25"/>
            <p:cNvCxnSpPr>
              <a:cxnSpLocks noChangeShapeType="1"/>
            </p:cNvCxnSpPr>
            <p:nvPr/>
          </p:nvCxnSpPr>
          <p:spPr bwMode="auto">
            <a:xfrm>
              <a:off x="1007712" y="2237519"/>
              <a:ext cx="2483707" cy="0"/>
            </a:xfrm>
            <a:prstGeom prst="line">
              <a:avLst/>
            </a:prstGeom>
            <a:noFill/>
            <a:ln w="6350" algn="ctr">
              <a:solidFill>
                <a:srgbClr val="404040"/>
              </a:solidFill>
              <a:miter lim="800000"/>
              <a:headEnd/>
              <a:tailEnd/>
            </a:ln>
          </p:spPr>
        </p:cxnSp>
        <p:sp>
          <p:nvSpPr>
            <p:cNvPr id="26" name="TextBox 26">
              <a:extLst/>
            </p:cNvPr>
            <p:cNvSpPr txBox="1"/>
            <p:nvPr/>
          </p:nvSpPr>
          <p:spPr>
            <a:xfrm>
              <a:off x="886737" y="3586598"/>
              <a:ext cx="3808118" cy="33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grpSp>
          <p:nvGrpSpPr>
            <p:cNvPr id="22539" name="Group 4"/>
            <p:cNvGrpSpPr>
              <a:grpSpLocks/>
            </p:cNvGrpSpPr>
            <p:nvPr/>
          </p:nvGrpSpPr>
          <p:grpSpPr bwMode="auto">
            <a:xfrm>
              <a:off x="1131647" y="5692856"/>
              <a:ext cx="1547876" cy="460275"/>
              <a:chOff x="5924107" y="12247879"/>
              <a:chExt cx="3095751" cy="920550"/>
            </a:xfrm>
          </p:grpSpPr>
          <p:sp>
            <p:nvSpPr>
              <p:cNvPr id="28" name="Rectangle 29">
                <a:extLst/>
              </p:cNvPr>
              <p:cNvSpPr/>
              <p:nvPr/>
            </p:nvSpPr>
            <p:spPr>
              <a:xfrm>
                <a:off x="5958339" y="12568461"/>
                <a:ext cx="3061739" cy="599968"/>
              </a:xfrm>
              <a:prstGeom prst="rect">
                <a:avLst/>
              </a:prstGeom>
              <a:solidFill>
                <a:srgbClr val="99191E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TextBox 30">
                <a:extLst/>
              </p:cNvPr>
              <p:cNvSpPr txBox="1"/>
              <p:nvPr/>
            </p:nvSpPr>
            <p:spPr>
              <a:xfrm>
                <a:off x="5923403" y="12247841"/>
                <a:ext cx="2794949" cy="4602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kern="0" spc="150" dirty="0">
                    <a:solidFill>
                      <a:prstClr val="white"/>
                    </a:solidFill>
                    <a:latin typeface="+mn-lt"/>
                    <a:ea typeface="Montserrat" charset="0"/>
                    <a:cs typeface="Montserrat" charset="0"/>
                  </a:rPr>
                  <a:t>LEARN MORE</a:t>
                </a:r>
              </a:p>
            </p:txBody>
          </p:sp>
        </p:grpSp>
      </p:grpSp>
      <p:pic>
        <p:nvPicPr>
          <p:cNvPr id="22534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873250"/>
            <a:ext cx="69691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4579" name="组合 1"/>
          <p:cNvGrpSpPr>
            <a:grpSpLocks/>
          </p:cNvGrpSpPr>
          <p:nvPr/>
        </p:nvGrpSpPr>
        <p:grpSpPr bwMode="auto">
          <a:xfrm>
            <a:off x="1646238" y="2217738"/>
            <a:ext cx="6583362" cy="2674937"/>
            <a:chOff x="1336947" y="2164080"/>
            <a:chExt cx="6584287" cy="2674620"/>
          </a:xfrm>
        </p:grpSpPr>
        <p:sp>
          <p:nvSpPr>
            <p:cNvPr id="33" name="文本框 32">
              <a:extLst/>
            </p:cNvPr>
            <p:cNvSpPr txBox="1"/>
            <p:nvPr/>
          </p:nvSpPr>
          <p:spPr>
            <a:xfrm>
              <a:off x="1336947" y="2913291"/>
              <a:ext cx="4607572" cy="923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Part</a:t>
              </a:r>
              <a:r>
                <a:rPr lang="zh-CN" altLang="en-US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 </a:t>
              </a: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Two</a:t>
              </a:r>
              <a:endParaRPr lang="zh-CN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/>
            </p:cNvPr>
            <p:cNvSpPr/>
            <p:nvPr/>
          </p:nvSpPr>
          <p:spPr>
            <a:xfrm>
              <a:off x="6498634" y="2913291"/>
              <a:ext cx="1422600" cy="9238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100" dirty="0">
                  <a:solidFill>
                    <a:srgbClr val="99191E"/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Tools</a:t>
              </a:r>
              <a:endParaRPr lang="zh-CN" altLang="zh-CN" sz="5400" b="1" kern="100" dirty="0">
                <a:solidFill>
                  <a:srgbClr val="99191E"/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4582" name="直接连接符 40"/>
            <p:cNvCxnSpPr>
              <a:cxnSpLocks noChangeShapeType="1"/>
            </p:cNvCxnSpPr>
            <p:nvPr/>
          </p:nvCxnSpPr>
          <p:spPr bwMode="auto">
            <a:xfrm>
              <a:off x="5166360" y="2164080"/>
              <a:ext cx="0" cy="2674620"/>
            </a:xfrm>
            <a:prstGeom prst="line">
              <a:avLst/>
            </a:prstGeom>
            <a:noFill/>
            <a:ln w="6350" algn="ctr">
              <a:solidFill>
                <a:srgbClr val="595959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 spd="slow" advClick="0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/>
          </p:cNvPr>
          <p:cNvSpPr txBox="1"/>
          <p:nvPr/>
        </p:nvSpPr>
        <p:spPr>
          <a:xfrm>
            <a:off x="1241425" y="5218113"/>
            <a:ext cx="4219575" cy="241300"/>
          </a:xfrm>
          <a:prstGeom prst="rect">
            <a:avLst/>
          </a:prstGeom>
          <a:noFill/>
        </p:spPr>
        <p:txBody>
          <a:bodyPr lIns="0" tIns="0" rIns="0" bIns="0" spcCol="959784">
            <a:spAutoFit/>
          </a:bodyPr>
          <a:lstStyle/>
          <a:p>
            <a:pPr algn="just" defTabSz="91421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rPr>
              <a:t>A hosting platform for open source and private software projects </a:t>
            </a:r>
          </a:p>
        </p:txBody>
      </p:sp>
      <p:sp>
        <p:nvSpPr>
          <p:cNvPr id="9" name="TextBox 31">
            <a:extLst/>
          </p:cNvPr>
          <p:cNvSpPr txBox="1"/>
          <p:nvPr/>
        </p:nvSpPr>
        <p:spPr>
          <a:xfrm>
            <a:off x="1203325" y="4654550"/>
            <a:ext cx="1085850" cy="4619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 err="1">
                <a:solidFill>
                  <a:srgbClr val="99191E"/>
                </a:solidFill>
                <a:latin typeface="+mn-lt"/>
                <a:ea typeface="Montserrat" charset="0"/>
                <a:cs typeface="Montserrat" charset="0"/>
              </a:rPr>
              <a:t>Github</a:t>
            </a:r>
            <a:endParaRPr lang="en-US" altLang="zh-CN" sz="2400" b="1" spc="300" dirty="0">
              <a:solidFill>
                <a:srgbClr val="99191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3" name="Shape 2906">
            <a:extLst/>
          </p:cNvPr>
          <p:cNvSpPr/>
          <p:nvPr/>
        </p:nvSpPr>
        <p:spPr>
          <a:xfrm>
            <a:off x="554038" y="4714875"/>
            <a:ext cx="376237" cy="376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4" name="TextBox 33">
            <a:extLst/>
          </p:cNvPr>
          <p:cNvSpPr txBox="1"/>
          <p:nvPr/>
        </p:nvSpPr>
        <p:spPr>
          <a:xfrm>
            <a:off x="1241425" y="2297113"/>
            <a:ext cx="4219575" cy="517525"/>
          </a:xfrm>
          <a:prstGeom prst="rect">
            <a:avLst/>
          </a:prstGeom>
          <a:noFill/>
        </p:spPr>
        <p:txBody>
          <a:bodyPr lIns="0" tIns="0" rIns="0" bIns="0" spcCol="959784">
            <a:spAutoFit/>
          </a:bodyPr>
          <a:lstStyle/>
          <a:p>
            <a:pPr algn="just" defTabSz="91421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rPr>
              <a:t>“The leading open source automation server, Jenkins provides hundreds of plugins to support building, deploying and automating any project.”</a:t>
            </a:r>
          </a:p>
        </p:txBody>
      </p:sp>
      <p:sp>
        <p:nvSpPr>
          <p:cNvPr id="15" name="TextBox 34">
            <a:extLst/>
          </p:cNvPr>
          <p:cNvSpPr txBox="1"/>
          <p:nvPr/>
        </p:nvSpPr>
        <p:spPr>
          <a:xfrm>
            <a:off x="1203325" y="1731963"/>
            <a:ext cx="1260475" cy="46196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300" dirty="0">
                <a:solidFill>
                  <a:srgbClr val="99191E"/>
                </a:solidFill>
                <a:latin typeface="+mn-lt"/>
                <a:ea typeface="Montserrat" charset="0"/>
                <a:cs typeface="Montserrat" charset="0"/>
              </a:rPr>
              <a:t>Jenkins</a:t>
            </a:r>
          </a:p>
        </p:txBody>
      </p:sp>
      <p:sp>
        <p:nvSpPr>
          <p:cNvPr id="16" name="Shape 2906">
            <a:extLst/>
          </p:cNvPr>
          <p:cNvSpPr/>
          <p:nvPr/>
        </p:nvSpPr>
        <p:spPr>
          <a:xfrm>
            <a:off x="554038" y="1792288"/>
            <a:ext cx="376237" cy="377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7" name="TextBox 36">
            <a:extLst/>
          </p:cNvPr>
          <p:cNvSpPr txBox="1"/>
          <p:nvPr/>
        </p:nvSpPr>
        <p:spPr>
          <a:xfrm>
            <a:off x="1241425" y="3757613"/>
            <a:ext cx="4219575" cy="517525"/>
          </a:xfrm>
          <a:prstGeom prst="rect">
            <a:avLst/>
          </a:prstGeom>
          <a:noFill/>
        </p:spPr>
        <p:txBody>
          <a:bodyPr lIns="0" tIns="0" rIns="0" bIns="0" spcCol="959784">
            <a:spAutoFit/>
          </a:bodyPr>
          <a:lstStyle/>
          <a:p>
            <a:pPr algn="just" defTabSz="91421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rPr>
              <a:t>A platform as a service (PaaS) that enables developers to build, run, and operate application.</a:t>
            </a:r>
          </a:p>
        </p:txBody>
      </p:sp>
      <p:sp>
        <p:nvSpPr>
          <p:cNvPr id="18" name="TextBox 37">
            <a:extLst/>
          </p:cNvPr>
          <p:cNvSpPr txBox="1"/>
          <p:nvPr/>
        </p:nvSpPr>
        <p:spPr>
          <a:xfrm>
            <a:off x="1203325" y="3194050"/>
            <a:ext cx="1168400" cy="4603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300" dirty="0">
                <a:solidFill>
                  <a:srgbClr val="99191E"/>
                </a:solidFill>
                <a:latin typeface="+mn-lt"/>
                <a:ea typeface="Montserrat" charset="0"/>
                <a:cs typeface="Montserrat" charset="0"/>
              </a:rPr>
              <a:t>Heroku</a:t>
            </a:r>
          </a:p>
        </p:txBody>
      </p:sp>
      <p:sp>
        <p:nvSpPr>
          <p:cNvPr id="19" name="Shape 2906">
            <a:extLst/>
          </p:cNvPr>
          <p:cNvSpPr/>
          <p:nvPr/>
        </p:nvSpPr>
        <p:spPr>
          <a:xfrm>
            <a:off x="554038" y="3254375"/>
            <a:ext cx="376237" cy="376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Lato Light" charset="0"/>
              <a:cs typeface="Lato Light" charset="0"/>
              <a:sym typeface="Gill Sans"/>
            </a:endParaRPr>
          </a:p>
        </p:txBody>
      </p:sp>
      <p:pic>
        <p:nvPicPr>
          <p:cNvPr id="26636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0" y="517525"/>
            <a:ext cx="3101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895725"/>
            <a:ext cx="5819775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50338" y="742950"/>
            <a:ext cx="234315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95325" y="557213"/>
            <a:ext cx="10783888" cy="582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8675" name="组合 1"/>
          <p:cNvGrpSpPr>
            <a:grpSpLocks/>
          </p:cNvGrpSpPr>
          <p:nvPr/>
        </p:nvGrpSpPr>
        <p:grpSpPr bwMode="auto">
          <a:xfrm>
            <a:off x="1230313" y="2211388"/>
            <a:ext cx="6299200" cy="2674937"/>
            <a:chOff x="1137813" y="2164080"/>
            <a:chExt cx="6298527" cy="2674620"/>
          </a:xfrm>
        </p:grpSpPr>
        <p:sp>
          <p:nvSpPr>
            <p:cNvPr id="33" name="文本框 32">
              <a:extLst/>
            </p:cNvPr>
            <p:cNvSpPr txBox="1"/>
            <p:nvPr/>
          </p:nvSpPr>
          <p:spPr>
            <a:xfrm>
              <a:off x="1137813" y="2919640"/>
              <a:ext cx="4608020" cy="923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Part</a:t>
              </a:r>
              <a:r>
                <a:rPr lang="zh-CN" altLang="en-US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 </a:t>
              </a:r>
              <a:r>
                <a:rPr lang="en-US" altLang="zh-CN" sz="5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Three</a:t>
              </a:r>
              <a:endParaRPr lang="zh-CN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/>
            </p:cNvPr>
            <p:cNvSpPr/>
            <p:nvPr/>
          </p:nvSpPr>
          <p:spPr>
            <a:xfrm>
              <a:off x="6783947" y="2919640"/>
              <a:ext cx="652393" cy="9238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100" dirty="0">
                  <a:solidFill>
                    <a:srgbClr val="99191E"/>
                  </a:solidFill>
                  <a:latin typeface="Agency FB" panose="020F0502020204030204"/>
                  <a:ea typeface="微软雅黑"/>
                  <a:cs typeface="+mn-ea"/>
                  <a:sym typeface="+mn-lt"/>
                </a:rPr>
                <a:t>CI</a:t>
              </a:r>
              <a:endParaRPr lang="zh-CN" altLang="zh-CN" sz="5400" b="1" kern="100" dirty="0">
                <a:solidFill>
                  <a:srgbClr val="99191E"/>
                </a:solidFill>
                <a:latin typeface="Agency FB" panose="020F0502020204030204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28678" name="直接连接符 40"/>
            <p:cNvCxnSpPr>
              <a:cxnSpLocks noChangeShapeType="1"/>
            </p:cNvCxnSpPr>
            <p:nvPr/>
          </p:nvCxnSpPr>
          <p:spPr bwMode="auto">
            <a:xfrm>
              <a:off x="5166360" y="2164080"/>
              <a:ext cx="0" cy="2674620"/>
            </a:xfrm>
            <a:prstGeom prst="line">
              <a:avLst/>
            </a:prstGeom>
            <a:noFill/>
            <a:ln w="6350" algn="ctr">
              <a:solidFill>
                <a:srgbClr val="595959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 spd="slow" advClick="0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/>
          </p:cNvPr>
          <p:cNvSpPr/>
          <p:nvPr/>
        </p:nvSpPr>
        <p:spPr>
          <a:xfrm>
            <a:off x="3949700" y="0"/>
            <a:ext cx="4292600" cy="6858000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258763" y="322263"/>
            <a:ext cx="11657012" cy="62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30723" name="Straight Connector 11"/>
          <p:cNvCxnSpPr>
            <a:cxnSpLocks noChangeShapeType="1"/>
          </p:cNvCxnSpPr>
          <p:nvPr/>
        </p:nvCxnSpPr>
        <p:spPr bwMode="auto">
          <a:xfrm>
            <a:off x="741363" y="3446463"/>
            <a:ext cx="1495425" cy="0"/>
          </a:xfrm>
          <a:prstGeom prst="line">
            <a:avLst/>
          </a:prstGeom>
          <a:noFill/>
          <a:ln w="1270" algn="ctr">
            <a:solidFill>
              <a:srgbClr val="F2F2F2"/>
            </a:solidFill>
            <a:miter lim="800000"/>
            <a:headEnd/>
            <a:tailEnd/>
          </a:ln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76288" y="1112838"/>
            <a:ext cx="8037512" cy="2640012"/>
            <a:chOff x="363063" y="3964419"/>
            <a:chExt cx="6168355" cy="1879611"/>
          </a:xfrm>
        </p:grpSpPr>
        <p:sp>
          <p:nvSpPr>
            <p:cNvPr id="15" name="Rectangle 14">
              <a:extLst/>
            </p:cNvPr>
            <p:cNvSpPr>
              <a:spLocks/>
            </p:cNvSpPr>
            <p:nvPr/>
          </p:nvSpPr>
          <p:spPr bwMode="auto">
            <a:xfrm>
              <a:off x="363063" y="3964419"/>
              <a:ext cx="6168355" cy="46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0" tIns="0" rIns="0" bIns="0">
              <a:spAutoFit/>
            </a:bodyPr>
            <a:lstStyle/>
            <a:p>
              <a:pPr algn="ctr" defTabSz="228600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Use Jenkins + </a:t>
              </a:r>
              <a:r>
                <a:rPr lang="en-US" sz="4000" b="1" spc="300" dirty="0" err="1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Github</a:t>
              </a:r>
              <a:r>
                <a:rPr lang="en-US" sz="4000" b="1" spc="300" dirty="0">
                  <a:solidFill>
                    <a:srgbClr val="99191E"/>
                  </a:solidFill>
                  <a:latin typeface="+mn-lt"/>
                  <a:ea typeface="Playfair Display SC" charset="0"/>
                  <a:cs typeface="Playfair Display SC" charset="0"/>
                  <a:sym typeface="Bebas Neue" charset="0"/>
                </a:rPr>
                <a:t> build CI</a:t>
              </a:r>
            </a:p>
          </p:txBody>
        </p:sp>
        <p:sp>
          <p:nvSpPr>
            <p:cNvPr id="26" name="TextBox 15">
              <a:extLst/>
            </p:cNvPr>
            <p:cNvSpPr txBox="1"/>
            <p:nvPr/>
          </p:nvSpPr>
          <p:spPr>
            <a:xfrm>
              <a:off x="1740983" y="5382887"/>
              <a:ext cx="4039950" cy="46114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j-ea"/>
                  <a:cs typeface="Montserrat" charset="0"/>
                </a:rPr>
                <a:t>Download and install Jenkins</a:t>
              </a:r>
            </a:p>
          </p:txBody>
        </p:sp>
        <p:sp>
          <p:nvSpPr>
            <p:cNvPr id="27" name="TextBox 8">
              <a:extLst/>
            </p:cNvPr>
            <p:cNvSpPr txBox="1"/>
            <p:nvPr/>
          </p:nvSpPr>
          <p:spPr>
            <a:xfrm>
              <a:off x="616474" y="5137622"/>
              <a:ext cx="1734888" cy="334555"/>
            </a:xfrm>
            <a:prstGeom prst="rect">
              <a:avLst/>
            </a:prstGeom>
            <a:noFill/>
          </p:spPr>
          <p:txBody>
            <a:bodyPr lIns="0" tIns="0" rIns="0" bIns="0" spcCol="959784">
              <a:spAutoFit/>
            </a:bodyPr>
            <a:lstStyle/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Step 1 :</a:t>
              </a:r>
            </a:p>
            <a:p>
              <a:pPr algn="ctr" defTabSz="914217" fontAlgn="auto">
                <a:lnSpc>
                  <a:spcPts val="182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qafi2fz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574</Words>
  <Application>Microsoft Office PowerPoint</Application>
  <PresentationFormat>宽屏</PresentationFormat>
  <Paragraphs>115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-apple-system</vt:lpstr>
      <vt:lpstr>Bebas Neue</vt:lpstr>
      <vt:lpstr>Gill Sans</vt:lpstr>
      <vt:lpstr>Lato Light</vt:lpstr>
      <vt:lpstr>Menlo</vt:lpstr>
      <vt:lpstr>Montserrat</vt:lpstr>
      <vt:lpstr>Playfair Display SC</vt:lpstr>
      <vt:lpstr>等线</vt:lpstr>
      <vt:lpstr>华文仿宋</vt:lpstr>
      <vt:lpstr>宋体</vt:lpstr>
      <vt:lpstr>微软雅黑</vt:lpstr>
      <vt:lpstr>Agency FB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yang chen</cp:lastModifiedBy>
  <cp:revision>38</cp:revision>
  <dcterms:created xsi:type="dcterms:W3CDTF">2017-10-13T12:54:24Z</dcterms:created>
  <dcterms:modified xsi:type="dcterms:W3CDTF">2018-05-22T14:26:27Z</dcterms:modified>
</cp:coreProperties>
</file>