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theme/theme5.xml" ContentType="application/vnd.openxmlformats-officedocument.them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Masters/slideMaster6.xml" ContentType="application/vnd.openxmlformats-officedocument.presentationml.slideMaster+xml"/>
  <Override PartName="/ppt/theme/theme8.xml" ContentType="application/vnd.openxmlformats-officedocument.theme+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Default Extension="png" ContentType="image/png"/>
  <Override PartName="/ppt/theme/theme4.xml" ContentType="application/vnd.openxmlformats-officedocument.them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 id="2147483785" r:id="rId2"/>
    <p:sldMasterId id="2147483808" r:id="rId3"/>
    <p:sldMasterId id="2147483811" r:id="rId4"/>
    <p:sldMasterId id="2147483826" r:id="rId5"/>
    <p:sldMasterId id="2147483814" r:id="rId6"/>
  </p:sldMasterIdLst>
  <p:notesMasterIdLst>
    <p:notesMasterId r:id="rId21"/>
  </p:notesMasterIdLst>
  <p:handoutMasterIdLst>
    <p:handoutMasterId r:id="rId22"/>
  </p:handoutMasterIdLst>
  <p:sldIdLst>
    <p:sldId id="262" r:id="rId7"/>
    <p:sldId id="315" r:id="rId8"/>
    <p:sldId id="314" r:id="rId9"/>
    <p:sldId id="313" r:id="rId10"/>
    <p:sldId id="316" r:id="rId11"/>
    <p:sldId id="325" r:id="rId12"/>
    <p:sldId id="321" r:id="rId13"/>
    <p:sldId id="322" r:id="rId14"/>
    <p:sldId id="318" r:id="rId15"/>
    <p:sldId id="319" r:id="rId16"/>
    <p:sldId id="320" r:id="rId17"/>
    <p:sldId id="326" r:id="rId18"/>
    <p:sldId id="324" r:id="rId19"/>
    <p:sldId id="260" r:id="rId2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clrMru>
    <a:srgbClr val="990000"/>
    <a:srgbClr val="EEEEEE"/>
    <a:srgbClr val="4F81BD"/>
    <a:srgbClr val="669900"/>
    <a:srgbClr val="0099CC"/>
    <a:srgbClr val="FF9900"/>
    <a:srgbClr val="E6F1D8"/>
    <a:srgbClr val="B3CE32"/>
    <a:srgbClr val="FEEBD0"/>
    <a:srgbClr val="EFEFD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62" autoAdjust="0"/>
    <p:restoredTop sz="94624" autoAdjust="0"/>
  </p:normalViewPr>
  <p:slideViewPr>
    <p:cSldViewPr showGuides="1">
      <p:cViewPr>
        <p:scale>
          <a:sx n="66" d="100"/>
          <a:sy n="66" d="100"/>
        </p:scale>
        <p:origin x="-1704" y="-168"/>
      </p:cViewPr>
      <p:guideLst>
        <p:guide orient="horz" pos="572"/>
        <p:guide orient="horz" pos="2251"/>
        <p:guide orient="horz" pos="3884"/>
        <p:guide pos="2903"/>
        <p:guide pos="249"/>
        <p:guide pos="551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70" d="100"/>
          <a:sy n="70" d="100"/>
        </p:scale>
        <p:origin x="-1638"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E27846A6-D38A-4461-83D8-2DC0D5230FEA}" type="datetimeFigureOut">
              <a:rPr lang="zh-CN" altLang="en-US"/>
              <a:pPr>
                <a:defRPr/>
              </a:pPr>
              <a:t>2015/12/3</a:t>
            </a:fld>
            <a:endParaRPr lang="en-US" altLang="zh-CN"/>
          </a:p>
        </p:txBody>
      </p:sp>
      <p:sp>
        <p:nvSpPr>
          <p:cNvPr id="22733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0700B4EE-FEA9-4359-8ACB-333049A08C59}"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D19853-05D8-4413-847C-7A3CD0C24321}" type="datetimeFigureOut">
              <a:rPr lang="zh-CN" altLang="en-US" smtClean="0"/>
              <a:pPr/>
              <a:t>2015/12/3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59B103-9D90-48E1-8BF7-54F126D4B955}"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175084"/>
            <a:ext cx="5616575" cy="586957"/>
          </a:xfrm>
          <a:noFill/>
          <a:ln w="9525" algn="ctr">
            <a:noFill/>
            <a:miter lim="800000"/>
            <a:headEnd/>
            <a:tailEnd/>
          </a:ln>
          <a:effectLst/>
        </p:spPr>
        <p:txBody>
          <a:bodyPr tIns="45720" bIns="45720" anchor="t"/>
          <a:lstStyle>
            <a:lvl1pPr>
              <a:defRPr lang="zh-CN" altLang="en-US" sz="3200" b="1" dirty="0">
                <a:solidFill>
                  <a:schemeClr val="bg1"/>
                </a:solidFill>
                <a:latin typeface="FrutigerNext LT Medium" pitchFamily="34" charset="0"/>
                <a:ea typeface="黑体" pitchFamily="49" charset="-122"/>
                <a:cs typeface="+mj-cs"/>
              </a:defRPr>
            </a:lvl1pPr>
          </a:lstStyle>
          <a:p>
            <a:pPr lvl="0"/>
            <a:r>
              <a:rPr lang="en-US" altLang="zh-CN" smtClean="0"/>
              <a:t>Click to edit Master title style</a:t>
            </a:r>
            <a:endParaRPr lang="zh-CN" altLang="en-US" dirty="0"/>
          </a:p>
        </p:txBody>
      </p:sp>
      <p:sp>
        <p:nvSpPr>
          <p:cNvPr id="8" name="副标题 2"/>
          <p:cNvSpPr>
            <a:spLocks noGrp="1"/>
          </p:cNvSpPr>
          <p:nvPr>
            <p:ph type="subTitle" idx="11"/>
          </p:nvPr>
        </p:nvSpPr>
        <p:spPr>
          <a:xfrm>
            <a:off x="755650" y="3068638"/>
            <a:ext cx="6400800" cy="492443"/>
          </a:xfrm>
          <a:prstGeom prst="rect">
            <a:avLst/>
          </a:prstGeo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zh-CN" altLang="en-US" dirty="0"/>
          </a:p>
        </p:txBody>
      </p:sp>
      <p:sp>
        <p:nvSpPr>
          <p:cNvPr id="4" name="Rectangle 19"/>
          <p:cNvSpPr>
            <a:spLocks noGrp="1" noChangeArrowheads="1"/>
          </p:cNvSpPr>
          <p:nvPr>
            <p:ph type="dt" sz="quarter" idx="12"/>
          </p:nvPr>
        </p:nvSpPr>
        <p:spPr>
          <a:ln/>
        </p:spPr>
        <p:txBody>
          <a:bodyPr/>
          <a:lstStyle>
            <a:lvl1pPr>
              <a:defRPr/>
            </a:lvl1pPr>
          </a:lstStyle>
          <a:p>
            <a:pPr>
              <a:defRPr/>
            </a:pPr>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636838"/>
            <a:ext cx="5616575" cy="584775"/>
          </a:xfrm>
          <a:noFill/>
          <a:ln w="9525" algn="ctr">
            <a:noFill/>
            <a:miter lim="800000"/>
            <a:headEnd/>
            <a:tailEnd/>
          </a:ln>
          <a:effectLst/>
        </p:spPr>
        <p:txBody>
          <a:bodyPr/>
          <a:lstStyle>
            <a:lvl1pPr>
              <a:defRPr lang="zh-CN" altLang="en-US" sz="3200" b="1" dirty="0">
                <a:solidFill>
                  <a:schemeClr val="bg1"/>
                </a:solidFill>
                <a:latin typeface="FrutigerNext LT Medium" pitchFamily="34" charset="0"/>
                <a:ea typeface="黑体" pitchFamily="49" charset="-122"/>
                <a:cs typeface="+mj-cs"/>
              </a:defRPr>
            </a:lvl1pPr>
          </a:lstStyle>
          <a:p>
            <a:pPr lvl="0"/>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325438"/>
            <a:ext cx="7632700" cy="87153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755650" y="1628775"/>
            <a:ext cx="7632700" cy="41941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1560" y="152636"/>
            <a:ext cx="8028892" cy="684076"/>
          </a:xfrm>
          <a:prstGeom prst="rect">
            <a:avLst/>
          </a:prstGeo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95287" y="908050"/>
            <a:ext cx="8353425" cy="5257799"/>
          </a:xfrm>
          <a:prstGeom prst="rect">
            <a:avLst/>
          </a:prstGeo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21662" y="63954"/>
            <a:ext cx="8065274" cy="95794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21662" y="1600200"/>
            <a:ext cx="8065274" cy="4525736"/>
          </a:xfrm>
        </p:spPr>
        <p:txBody>
          <a:body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1560" y="152636"/>
            <a:ext cx="8028892" cy="684076"/>
          </a:xfrm>
          <a:prstGeom prst="rect">
            <a:avLst/>
          </a:prstGeo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95287" y="908050"/>
            <a:ext cx="8353425" cy="5257799"/>
          </a:xfrm>
          <a:prstGeom prst="rect">
            <a:avLst/>
          </a:prstGeo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image" Target="../media/image2.png"/><Relationship Id="rId4" Type="http://schemas.openxmlformats.org/officeDocument/2006/relationships/image" Target="../media/image4.png"/></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7.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4.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6.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46" descr="2"/>
          <p:cNvPicPr>
            <a:picLocks noChangeAspect="1" noChangeArrowheads="1"/>
          </p:cNvPicPr>
          <p:nvPr/>
        </p:nvPicPr>
        <p:blipFill>
          <a:blip r:embed="rId3" cstate="print"/>
          <a:srcRect/>
          <a:stretch>
            <a:fillRect/>
          </a:stretch>
        </p:blipFill>
        <p:spPr bwMode="auto">
          <a:xfrm>
            <a:off x="0" y="973138"/>
            <a:ext cx="9144000" cy="3810000"/>
          </a:xfrm>
          <a:prstGeom prst="rect">
            <a:avLst/>
          </a:prstGeom>
          <a:noFill/>
          <a:ln w="9525">
            <a:noFill/>
            <a:miter lim="800000"/>
            <a:headEnd/>
            <a:tailEnd/>
          </a:ln>
        </p:spPr>
      </p:pic>
      <p:sp>
        <p:nvSpPr>
          <p:cNvPr id="303" name="Text Box 7"/>
          <p:cNvSpPr txBox="1">
            <a:spLocks noChangeArrowheads="1"/>
          </p:cNvSpPr>
          <p:nvPr/>
        </p:nvSpPr>
        <p:spPr bwMode="auto">
          <a:xfrm>
            <a:off x="7229475" y="4011613"/>
            <a:ext cx="1258888" cy="244475"/>
          </a:xfrm>
          <a:prstGeom prst="rect">
            <a:avLst/>
          </a:prstGeom>
          <a:noFill/>
          <a:ln>
            <a:noFill/>
          </a:ln>
          <a:extLst>
            <a:ext uri="{909E8E84-426E-40DD-AFC4-6F175D3DCCD1}"/>
            <a:ext uri="{91240B29-F687-4F45-9708-019B960494DF}"/>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
        <p:nvSpPr>
          <p:cNvPr id="1028" name="Rectangle 2"/>
          <p:cNvSpPr>
            <a:spLocks noGrp="1" noChangeArrowheads="1"/>
          </p:cNvSpPr>
          <p:nvPr>
            <p:ph type="title"/>
          </p:nvPr>
        </p:nvSpPr>
        <p:spPr bwMode="auto">
          <a:xfrm>
            <a:off x="755650" y="2178050"/>
            <a:ext cx="6121400" cy="579438"/>
          </a:xfrm>
          <a:prstGeom prst="rect">
            <a:avLst/>
          </a:prstGeom>
          <a:noFill/>
          <a:ln w="9525">
            <a:noFill/>
            <a:miter lim="800000"/>
            <a:headEnd/>
            <a:tailEnd/>
          </a:ln>
        </p:spPr>
        <p:txBody>
          <a:bodyPr vert="horz" wrap="square" lIns="0" tIns="46800" rIns="91440" bIns="46800" numCol="1" anchor="ctr" anchorCtr="0" compatLnSpc="1">
            <a:prstTxWarp prst="textNoShape">
              <a:avLst/>
            </a:prstTxWarp>
            <a:spAutoFit/>
          </a:bodyPr>
          <a:lstStyle/>
          <a:p>
            <a:pPr lvl="0"/>
            <a:r>
              <a:rPr lang="zh-CN" altLang="en-US" smtClean="0"/>
              <a:t>单击此处编辑母版标题样式</a:t>
            </a:r>
          </a:p>
        </p:txBody>
      </p:sp>
      <p:sp>
        <p:nvSpPr>
          <p:cNvPr id="1029" name="Rectangle 3"/>
          <p:cNvSpPr>
            <a:spLocks noGrp="1" noChangeArrowheads="1"/>
          </p:cNvSpPr>
          <p:nvPr>
            <p:ph type="body" idx="1"/>
          </p:nvPr>
        </p:nvSpPr>
        <p:spPr bwMode="auto">
          <a:xfrm>
            <a:off x="755650" y="3068638"/>
            <a:ext cx="5329238" cy="457200"/>
          </a:xfrm>
          <a:prstGeom prst="rect">
            <a:avLst/>
          </a:prstGeom>
          <a:noFill/>
          <a:ln w="9525">
            <a:noFill/>
            <a:miter lim="800000"/>
            <a:headEnd/>
            <a:tailEnd/>
          </a:ln>
        </p:spPr>
        <p:txBody>
          <a:bodyPr vert="horz" wrap="square" lIns="0" tIns="45720" rIns="91440" bIns="45720" numCol="1" anchor="t" anchorCtr="0" compatLnSpc="1">
            <a:prstTxWarp prst="textNoShape">
              <a:avLst/>
            </a:prstTxWarp>
            <a:spAutoFit/>
          </a:bodyPr>
          <a:lstStyle/>
          <a:p>
            <a:pPr lvl="0"/>
            <a:r>
              <a:rPr lang="en-US" altLang="zh-CN" smtClean="0"/>
              <a:t>Click to edit Master subtitle style</a:t>
            </a:r>
          </a:p>
        </p:txBody>
      </p:sp>
      <p:sp>
        <p:nvSpPr>
          <p:cNvPr id="307" name="文本框 4"/>
          <p:cNvSpPr txBox="1">
            <a:spLocks noChangeArrowheads="1"/>
          </p:cNvSpPr>
          <p:nvPr/>
        </p:nvSpPr>
        <p:spPr bwMode="auto">
          <a:xfrm>
            <a:off x="747713" y="6246813"/>
            <a:ext cx="3679825" cy="182562"/>
          </a:xfrm>
          <a:prstGeom prst="rect">
            <a:avLst/>
          </a:prstGeom>
          <a:noFill/>
          <a:ln>
            <a:noFill/>
          </a:ln>
          <a:extLst>
            <a:ext uri="{909E8E84-426E-40DD-AFC4-6F175D3DCCD1}"/>
            <a:ext uri="{91240B29-F687-4F45-9708-019B960494DF}"/>
          </a:extLst>
        </p:spPr>
        <p:txBody>
          <a:bodyPr lIns="0" tIns="0" rIns="0" bIns="0">
            <a:spAutoFit/>
          </a:bodyPr>
          <a:lstStyle>
            <a:lvl1pPr defTabSz="784225" eaLnBrk="0" hangingPunct="0">
              <a:defRPr>
                <a:solidFill>
                  <a:schemeClr val="tx1"/>
                </a:solidFill>
                <a:latin typeface="Calibri" pitchFamily="34" charset="0"/>
                <a:ea typeface="宋体" pitchFamily="2" charset="-122"/>
              </a:defRPr>
            </a:lvl1pPr>
            <a:lvl2pPr marL="742950" indent="-285750" defTabSz="784225" eaLnBrk="0" hangingPunct="0">
              <a:defRPr>
                <a:solidFill>
                  <a:schemeClr val="tx1"/>
                </a:solidFill>
                <a:latin typeface="Calibri" pitchFamily="34" charset="0"/>
                <a:ea typeface="宋体" pitchFamily="2" charset="-122"/>
              </a:defRPr>
            </a:lvl2pPr>
            <a:lvl3pPr marL="1143000" indent="-228600" defTabSz="784225" eaLnBrk="0" hangingPunct="0">
              <a:defRPr>
                <a:solidFill>
                  <a:schemeClr val="tx1"/>
                </a:solidFill>
                <a:latin typeface="Calibri" pitchFamily="34" charset="0"/>
                <a:ea typeface="宋体" pitchFamily="2" charset="-122"/>
              </a:defRPr>
            </a:lvl3pPr>
            <a:lvl4pPr marL="1600200" indent="-228600" defTabSz="784225" eaLnBrk="0" hangingPunct="0">
              <a:defRPr>
                <a:solidFill>
                  <a:schemeClr val="tx1"/>
                </a:solidFill>
                <a:latin typeface="Calibri" pitchFamily="34" charset="0"/>
                <a:ea typeface="宋体" pitchFamily="2" charset="-122"/>
              </a:defRPr>
            </a:lvl4pPr>
            <a:lvl5pPr marL="2057400" indent="-228600" defTabSz="784225" eaLnBrk="0" hangingPunct="0">
              <a:defRPr>
                <a:solidFill>
                  <a:schemeClr val="tx1"/>
                </a:solidFill>
                <a:latin typeface="Calibri" pitchFamily="34" charset="0"/>
                <a:ea typeface="宋体" pitchFamily="2" charset="-122"/>
              </a:defRPr>
            </a:lvl5pPr>
            <a:lvl6pPr marL="2514600" indent="-228600" defTabSz="7842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7842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7842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784225"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defRPr/>
            </a:pPr>
            <a:r>
              <a:rPr lang="en-US" altLang="zh-CN" sz="1200" smtClean="0">
                <a:latin typeface="FrutigerNext LT Bold" pitchFamily="34" charset="0"/>
                <a:ea typeface="MS PGothic" pitchFamily="34" charset="-128"/>
              </a:rPr>
              <a:t>HUAWEI TECHNOLOGIES CO., LTD.</a:t>
            </a:r>
          </a:p>
        </p:txBody>
      </p:sp>
      <p:sp>
        <p:nvSpPr>
          <p:cNvPr id="1036" name="Rectangle 13"/>
          <p:cNvSpPr>
            <a:spLocks noChangeArrowheads="1"/>
          </p:cNvSpPr>
          <p:nvPr/>
        </p:nvSpPr>
        <p:spPr bwMode="auto">
          <a:xfrm>
            <a:off x="7235825" y="476250"/>
            <a:ext cx="1465263" cy="212725"/>
          </a:xfrm>
          <a:prstGeom prst="rect">
            <a:avLst/>
          </a:prstGeom>
          <a:noFill/>
          <a:ln w="9525" algn="ctr">
            <a:noFill/>
            <a:miter lim="800000"/>
            <a:headEnd/>
            <a:tailEnd/>
          </a:ln>
          <a:effectLst/>
        </p:spPr>
        <p:txBody>
          <a:bodyPr lIns="0" tIns="0" rIns="0" bIns="0">
            <a:spAutoFit/>
          </a:bodyPr>
          <a:lstStyle/>
          <a:p>
            <a:pPr defTabSz="784225" eaLnBrk="0" hangingPunct="0">
              <a:defRPr/>
            </a:pPr>
            <a:r>
              <a:rPr lang="en-US" altLang="zh-CN" sz="1400" b="1">
                <a:solidFill>
                  <a:srgbClr val="666666"/>
                </a:solidFill>
                <a:latin typeface="FrutigerNext LT Bold" pitchFamily="34" charset="0"/>
                <a:ea typeface="ＭＳ Ｐゴシック" pitchFamily="34" charset="-128"/>
              </a:rPr>
              <a:t>Security Level: </a:t>
            </a:r>
          </a:p>
        </p:txBody>
      </p:sp>
      <p:sp>
        <p:nvSpPr>
          <p:cNvPr id="310"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ext uri="{91240B29-F687-4F45-9708-019B960494DF}"/>
            <a:ext uri="{AF507438-7753-43E0-B8FC-AC1667EBCBE1}"/>
          </a:extLst>
        </p:spPr>
        <p:txBody>
          <a:bodyPr vert="horz" wrap="square" lIns="0" tIns="0" rIns="0" bIns="0" numCol="1" anchor="t" anchorCtr="0" compatLnSpc="1">
            <a:prstTxWarp prst="textNoShape">
              <a:avLst/>
            </a:prstTxWarp>
            <a:spAutoFit/>
          </a:bodyPr>
          <a:lstStyle>
            <a:lvl1pPr>
              <a:defRPr sz="1400">
                <a:latin typeface="+mn-lt"/>
                <a:ea typeface="+mn-ea"/>
              </a:defRPr>
            </a:lvl1pPr>
          </a:lstStyle>
          <a:p>
            <a:pPr>
              <a:defRPr/>
            </a:pPr>
            <a:endParaRPr lang="en-US" altLang="zh-CN"/>
          </a:p>
        </p:txBody>
      </p:sp>
      <p:pic>
        <p:nvPicPr>
          <p:cNvPr id="10" name="Picture 9" descr="Picture1.png"/>
          <p:cNvPicPr>
            <a:picLocks noChangeAspect="1"/>
          </p:cNvPicPr>
          <p:nvPr/>
        </p:nvPicPr>
        <p:blipFill>
          <a:blip r:embed="rId4" cstate="print"/>
          <a:stretch>
            <a:fillRect/>
          </a:stretch>
        </p:blipFill>
        <p:spPr>
          <a:xfrm>
            <a:off x="6645870" y="5733300"/>
            <a:ext cx="2093411" cy="821664"/>
          </a:xfrm>
          <a:prstGeom prst="rect">
            <a:avLst/>
          </a:prstGeom>
        </p:spPr>
      </p:pic>
    </p:spTree>
  </p:cSld>
  <p:clrMap bg1="lt1" tx1="dk1" bg2="lt2" tx2="dk2" accent1="accent1" accent2="accent2" accent3="accent3" accent4="accent4" accent5="accent5" accent6="accent6" hlink="hlink" folHlink="folHlink"/>
  <p:sldLayoutIdLst>
    <p:sldLayoutId id="2147483815" r:id="rId1"/>
  </p:sldLayoutIdLst>
  <p:transition advClick="0" advTm="8000">
    <p:fade thruBlk="1"/>
  </p:transition>
  <p:timing>
    <p:tnLst>
      <p:par>
        <p:cTn id="1" dur="indefinite" restart="never" nodeType="tmRoot"/>
      </p:par>
    </p:tnLst>
  </p:timing>
  <p:txStyles>
    <p:titleStyle>
      <a:lvl1pPr algn="l" rtl="0" eaLnBrk="1" fontAlgn="base" hangingPunct="1">
        <a:spcBef>
          <a:spcPct val="0"/>
        </a:spcBef>
        <a:spcAft>
          <a:spcPct val="0"/>
        </a:spcAft>
        <a:defRPr lang="zh-CN" altLang="en-US" sz="3200" b="1" dirty="0">
          <a:solidFill>
            <a:schemeClr val="bg1"/>
          </a:solidFill>
          <a:latin typeface="FrutigerNext LT Medium" pitchFamily="34" charset="0"/>
          <a:ea typeface="黑体" pitchFamily="49" charset="-122"/>
          <a:cs typeface="+mj-cs"/>
        </a:defRPr>
      </a:lvl1pPr>
      <a:lvl2pPr algn="l" rtl="0" eaLnBrk="1" fontAlgn="base" hangingPunct="1">
        <a:spcBef>
          <a:spcPct val="0"/>
        </a:spcBef>
        <a:spcAft>
          <a:spcPct val="0"/>
        </a:spcAft>
        <a:defRPr sz="3200" b="1">
          <a:solidFill>
            <a:schemeClr val="bg1"/>
          </a:solidFill>
          <a:latin typeface="FrutigerNext LT Medium" pitchFamily="34" charset="0"/>
          <a:ea typeface="黑体" pitchFamily="49" charset="-122"/>
          <a:cs typeface="宋体" charset="-122"/>
        </a:defRPr>
      </a:lvl2pPr>
      <a:lvl3pPr algn="l" rtl="0" eaLnBrk="1" fontAlgn="base" hangingPunct="1">
        <a:spcBef>
          <a:spcPct val="0"/>
        </a:spcBef>
        <a:spcAft>
          <a:spcPct val="0"/>
        </a:spcAft>
        <a:defRPr sz="3200" b="1">
          <a:solidFill>
            <a:schemeClr val="bg1"/>
          </a:solidFill>
          <a:latin typeface="FrutigerNext LT Medium" pitchFamily="34" charset="0"/>
          <a:ea typeface="黑体" pitchFamily="49" charset="-122"/>
          <a:cs typeface="宋体" charset="-122"/>
        </a:defRPr>
      </a:lvl3pPr>
      <a:lvl4pPr algn="l" rtl="0" eaLnBrk="1" fontAlgn="base" hangingPunct="1">
        <a:spcBef>
          <a:spcPct val="0"/>
        </a:spcBef>
        <a:spcAft>
          <a:spcPct val="0"/>
        </a:spcAft>
        <a:defRPr sz="3200" b="1">
          <a:solidFill>
            <a:schemeClr val="bg1"/>
          </a:solidFill>
          <a:latin typeface="FrutigerNext LT Medium" pitchFamily="34" charset="0"/>
          <a:ea typeface="黑体" pitchFamily="49" charset="-122"/>
          <a:cs typeface="宋体" charset="-122"/>
        </a:defRPr>
      </a:lvl4pPr>
      <a:lvl5pPr algn="l" rtl="0" eaLnBrk="1" fontAlgn="base" hangingPunct="1">
        <a:spcBef>
          <a:spcPct val="0"/>
        </a:spcBef>
        <a:spcAft>
          <a:spcPct val="0"/>
        </a:spcAft>
        <a:defRPr sz="3200" b="1">
          <a:solidFill>
            <a:schemeClr val="bg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1" fontAlgn="base" hangingPunct="1">
        <a:spcBef>
          <a:spcPct val="20000"/>
        </a:spcBef>
        <a:spcAft>
          <a:spcPct val="0"/>
        </a:spcAft>
        <a:buClr>
          <a:srgbClr val="990000"/>
        </a:buClr>
        <a:defRPr sz="2400">
          <a:solidFill>
            <a:schemeClr val="bg1"/>
          </a:solidFill>
          <a:latin typeface="FrutigerNext LT Medium" pitchFamily="34" charset="0"/>
          <a:ea typeface="黑体" pitchFamily="49" charset="-122"/>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9" descr="封面"/>
          <p:cNvPicPr>
            <a:picLocks noChangeAspect="1" noChangeArrowheads="1"/>
          </p:cNvPicPr>
          <p:nvPr/>
        </p:nvPicPr>
        <p:blipFill>
          <a:blip r:embed="rId3" cstate="print"/>
          <a:srcRect/>
          <a:stretch>
            <a:fillRect/>
          </a:stretch>
        </p:blipFill>
        <p:spPr bwMode="auto">
          <a:xfrm>
            <a:off x="0" y="1412875"/>
            <a:ext cx="9144000" cy="3124200"/>
          </a:xfrm>
          <a:prstGeom prst="rect">
            <a:avLst/>
          </a:prstGeom>
          <a:noFill/>
          <a:ln w="9525">
            <a:noFill/>
            <a:miter lim="800000"/>
            <a:headEnd/>
            <a:tailEnd/>
          </a:ln>
        </p:spPr>
      </p:pic>
      <p:sp>
        <p:nvSpPr>
          <p:cNvPr id="2052" name="Rectangle 8"/>
          <p:cNvSpPr>
            <a:spLocks noGrp="1" noChangeArrowheads="1"/>
          </p:cNvSpPr>
          <p:nvPr>
            <p:ph type="title"/>
          </p:nvPr>
        </p:nvSpPr>
        <p:spPr bwMode="auto">
          <a:xfrm>
            <a:off x="755650" y="2636838"/>
            <a:ext cx="5688013" cy="579437"/>
          </a:xfrm>
          <a:prstGeom prst="rect">
            <a:avLst/>
          </a:prstGeom>
          <a:noFill/>
          <a:ln w="9525" algn="ctr">
            <a:noFill/>
            <a:miter lim="800000"/>
            <a:headEnd/>
            <a:tailEnd/>
          </a:ln>
        </p:spPr>
        <p:txBody>
          <a:bodyPr vert="horz" wrap="square" lIns="0" tIns="45720" rIns="91440" bIns="45720" numCol="1" anchor="t" anchorCtr="0" compatLnSpc="1">
            <a:prstTxWarp prst="textNoShape">
              <a:avLst/>
            </a:prstTxWarp>
            <a:spAutoFit/>
          </a:bodyPr>
          <a:lstStyle/>
          <a:p>
            <a:pPr lvl="0"/>
            <a:r>
              <a:rPr lang="en-US" altLang="zh-CN" smtClean="0"/>
              <a:t>Click to edit Master title style</a:t>
            </a:r>
            <a:endParaRPr lang="zh-CN" altLang="en-US" smtClean="0"/>
          </a:p>
        </p:txBody>
      </p:sp>
      <p:sp>
        <p:nvSpPr>
          <p:cNvPr id="2053" name="Rectangle 13"/>
          <p:cNvSpPr>
            <a:spLocks noChangeArrowheads="1"/>
          </p:cNvSpPr>
          <p:nvPr/>
        </p:nvSpPr>
        <p:spPr bwMode="auto">
          <a:xfrm>
            <a:off x="7235825" y="476250"/>
            <a:ext cx="1465263" cy="212725"/>
          </a:xfrm>
          <a:prstGeom prst="rect">
            <a:avLst/>
          </a:prstGeom>
          <a:noFill/>
          <a:ln w="9525" algn="ctr">
            <a:noFill/>
            <a:miter lim="800000"/>
            <a:headEnd/>
            <a:tailEnd/>
          </a:ln>
          <a:effectLst/>
        </p:spPr>
        <p:txBody>
          <a:bodyPr lIns="0" tIns="0" rIns="0" bIns="0">
            <a:spAutoFit/>
          </a:bodyPr>
          <a:lstStyle/>
          <a:p>
            <a:pPr defTabSz="784225" eaLnBrk="0" hangingPunct="0">
              <a:defRPr/>
            </a:pPr>
            <a:r>
              <a:rPr lang="en-US" altLang="zh-CN" sz="1400" b="1">
                <a:solidFill>
                  <a:srgbClr val="666666"/>
                </a:solidFill>
                <a:latin typeface="FrutigerNext LT Bold" pitchFamily="34" charset="0"/>
                <a:ea typeface="ＭＳ Ｐゴシック" pitchFamily="34" charset="-128"/>
              </a:rPr>
              <a:t>Security Level: </a:t>
            </a:r>
          </a:p>
        </p:txBody>
      </p:sp>
      <p:sp>
        <p:nvSpPr>
          <p:cNvPr id="81"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ext uri="{91240B29-F687-4F45-9708-019B960494DF}"/>
            <a:ext uri="{AF507438-7753-43E0-B8FC-AC1667EBCBE1}"/>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152" name="Text Box 5"/>
          <p:cNvSpPr txBox="1">
            <a:spLocks noChangeArrowheads="1"/>
          </p:cNvSpPr>
          <p:nvPr/>
        </p:nvSpPr>
        <p:spPr bwMode="auto">
          <a:xfrm>
            <a:off x="755650" y="6230938"/>
            <a:ext cx="2967038" cy="212725"/>
          </a:xfrm>
          <a:prstGeom prst="rect">
            <a:avLst/>
          </a:prstGeom>
          <a:noFill/>
          <a:ln>
            <a:noFill/>
          </a:ln>
          <a:extLst>
            <a:ext uri="{909E8E84-426E-40DD-AFC4-6F175D3DCCD1}"/>
            <a:ext uri="{91240B29-F687-4F45-9708-019B960494DF}"/>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smtClean="0">
                <a:solidFill>
                  <a:srgbClr val="000000"/>
                </a:solidFill>
                <a:latin typeface="FrutigerNext LT Bold" pitchFamily="34" charset="0"/>
                <a:ea typeface="MS PGothic" pitchFamily="34" charset="-128"/>
              </a:rPr>
              <a:t>HUAWEI TECHNOLOGIES CO., LTD.</a:t>
            </a:r>
          </a:p>
        </p:txBody>
      </p:sp>
      <p:sp>
        <p:nvSpPr>
          <p:cNvPr id="153" name="Text Box 7"/>
          <p:cNvSpPr txBox="1">
            <a:spLocks noChangeArrowheads="1"/>
          </p:cNvSpPr>
          <p:nvPr/>
        </p:nvSpPr>
        <p:spPr bwMode="auto">
          <a:xfrm>
            <a:off x="7229475" y="4019550"/>
            <a:ext cx="1258888" cy="244475"/>
          </a:xfrm>
          <a:prstGeom prst="rect">
            <a:avLst/>
          </a:prstGeom>
          <a:noFill/>
          <a:ln>
            <a:noFill/>
          </a:ln>
          <a:extLst>
            <a:ext uri="{909E8E84-426E-40DD-AFC4-6F175D3DCCD1}"/>
            <a:ext uri="{91240B29-F687-4F45-9708-019B960494DF}"/>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pic>
        <p:nvPicPr>
          <p:cNvPr id="11" name="Picture 10" descr="Picture1.png"/>
          <p:cNvPicPr>
            <a:picLocks noChangeAspect="1"/>
          </p:cNvPicPr>
          <p:nvPr/>
        </p:nvPicPr>
        <p:blipFill>
          <a:blip r:embed="rId4" cstate="print"/>
          <a:stretch>
            <a:fillRect/>
          </a:stretch>
        </p:blipFill>
        <p:spPr>
          <a:xfrm>
            <a:off x="6645870" y="5733300"/>
            <a:ext cx="2093411" cy="821664"/>
          </a:xfrm>
          <a:prstGeom prst="rect">
            <a:avLst/>
          </a:prstGeom>
        </p:spPr>
      </p:pic>
    </p:spTree>
  </p:cSld>
  <p:clrMap bg1="lt1" tx1="dk1" bg2="lt2" tx2="dk2" accent1="accent1" accent2="accent2" accent3="accent3" accent4="accent4" accent5="accent5" accent6="accent6" hlink="hlink" folHlink="folHlink"/>
  <p:sldLayoutIdLst>
    <p:sldLayoutId id="2147483816"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0" y="0"/>
            <a:ext cx="9144000" cy="6858000"/>
          </a:xfrm>
          <a:prstGeom prst="rect">
            <a:avLst/>
          </a:prstGeom>
          <a:solidFill>
            <a:srgbClr val="EAEAEA"/>
          </a:solidFill>
          <a:ln w="9525" algn="ctr">
            <a:noFill/>
            <a:miter lim="800000"/>
            <a:headEnd/>
            <a:tailEnd/>
          </a:ln>
          <a:effectLst/>
        </p:spPr>
        <p:txBody>
          <a:bodyPr lIns="91425" tIns="45712" rIns="91425" bIns="45712" anchor="ctr">
            <a:spAutoFit/>
          </a:bodyPr>
          <a:lstStyle/>
          <a:p>
            <a:pPr>
              <a:lnSpc>
                <a:spcPct val="140000"/>
              </a:lnSpc>
              <a:buClr>
                <a:srgbClr val="FF0000"/>
              </a:buClr>
              <a:buSzPct val="90000"/>
              <a:buFont typeface="Wingdings" pitchFamily="2" charset="2"/>
              <a:buChar char="l"/>
              <a:defRPr/>
            </a:pPr>
            <a:endParaRPr lang="zh-CN" altLang="en-US" sz="1400" b="1">
              <a:solidFill>
                <a:srgbClr val="000000"/>
              </a:solidFill>
              <a:latin typeface="Arial" charset="0"/>
              <a:ea typeface="华文细黑" pitchFamily="2" charset="-122"/>
            </a:endParaRPr>
          </a:p>
        </p:txBody>
      </p:sp>
      <p:sp>
        <p:nvSpPr>
          <p:cNvPr id="7171" name="Rectangle 13"/>
          <p:cNvSpPr>
            <a:spLocks noGrp="1" noChangeArrowheads="1"/>
          </p:cNvSpPr>
          <p:nvPr>
            <p:ph type="title"/>
          </p:nvPr>
        </p:nvSpPr>
        <p:spPr bwMode="auto">
          <a:xfrm>
            <a:off x="755650" y="325438"/>
            <a:ext cx="7632700" cy="871537"/>
          </a:xfrm>
          <a:prstGeom prst="rect">
            <a:avLst/>
          </a:prstGeom>
          <a:noFill/>
          <a:ln w="9525">
            <a:noFill/>
            <a:miter lim="800000"/>
            <a:headEnd/>
            <a:tailEnd/>
          </a:ln>
        </p:spPr>
        <p:txBody>
          <a:bodyPr vert="horz" wrap="square" lIns="0" tIns="40064" rIns="80129" bIns="40064" numCol="1" anchor="ctr" anchorCtr="0" compatLnSpc="1">
            <a:prstTxWarp prst="textNoShape">
              <a:avLst/>
            </a:prstTxWarp>
          </a:bodyPr>
          <a:lstStyle/>
          <a:p>
            <a:pPr lvl="0"/>
            <a:r>
              <a:rPr lang="en-US" altLang="zh-CN" smtClean="0"/>
              <a:t>Click to edit Master title style</a:t>
            </a:r>
            <a:endParaRPr lang="zh-CN" altLang="en-US" smtClean="0"/>
          </a:p>
        </p:txBody>
      </p:sp>
      <p:sp>
        <p:nvSpPr>
          <p:cNvPr id="7172" name="Rectangle 68"/>
          <p:cNvSpPr>
            <a:spLocks noGrp="1" noChangeArrowheads="1"/>
          </p:cNvSpPr>
          <p:nvPr>
            <p:ph type="body" idx="1"/>
          </p:nvPr>
        </p:nvSpPr>
        <p:spPr bwMode="auto">
          <a:xfrm>
            <a:off x="755650" y="1628775"/>
            <a:ext cx="7632700" cy="4194175"/>
          </a:xfrm>
          <a:prstGeom prst="rect">
            <a:avLst/>
          </a:prstGeom>
          <a:noFill/>
          <a:ln w="9525">
            <a:noFill/>
            <a:miter lim="800000"/>
            <a:headEnd/>
            <a:tailEnd/>
          </a:ln>
        </p:spPr>
        <p:txBody>
          <a:bodyPr vert="horz" wrap="square" lIns="80142" tIns="40070" rIns="80142" bIns="40070" numCol="1" anchor="t" anchorCtr="0" compatLnSpc="1">
            <a:prstTxWarp prst="textNoShape">
              <a:avLst/>
            </a:prstTxWarp>
          </a:bodyPr>
          <a:lstStyle/>
          <a:p>
            <a:pPr lvl="0"/>
            <a:r>
              <a:rPr lang="en-US" altLang="zh-CN" smtClean="0"/>
              <a:t>Click to edit Master text styles</a:t>
            </a:r>
          </a:p>
          <a:p>
            <a:pPr lvl="1"/>
            <a:r>
              <a:rPr lang="en-US" altLang="zh-CN" smtClean="0"/>
              <a:t>Second level</a:t>
            </a:r>
            <a:endParaRPr lang="zh-CN" altLang="en-US" smtClean="0"/>
          </a:p>
          <a:p>
            <a:pPr lvl="2"/>
            <a:r>
              <a:rPr lang="en-US" altLang="zh-CN" smtClean="0"/>
              <a:t>Third level</a:t>
            </a:r>
            <a:endParaRPr lang="zh-CN" altLang="en-US" smtClean="0"/>
          </a:p>
          <a:p>
            <a:pPr lvl="3"/>
            <a:r>
              <a:rPr lang="en-US" altLang="zh-CN" smtClean="0"/>
              <a:t>Fourth level</a:t>
            </a:r>
            <a:endParaRPr lang="zh-CN" altLang="en-US" smtClean="0"/>
          </a:p>
          <a:p>
            <a:pPr lvl="4"/>
            <a:r>
              <a:rPr lang="en-US" altLang="zh-CN" smtClean="0"/>
              <a:t>Fifth level</a:t>
            </a:r>
          </a:p>
        </p:txBody>
      </p:sp>
    </p:spTree>
  </p:cSld>
  <p:clrMap bg1="lt1" tx1="dk1" bg2="lt2" tx2="dk2" accent1="accent1" accent2="accent2" accent3="accent3" accent4="accent4" accent5="accent5" accent6="accent6" hlink="hlink" folHlink="folHlink"/>
  <p:sldLayoutIdLst>
    <p:sldLayoutId id="2147483821"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808080"/>
        </a:buClr>
        <a:buSzPct val="60000"/>
        <a:buFont typeface="Wingdings" pitchFamily="2" charset="2"/>
        <a:buChar char="l"/>
        <a:defRPr sz="2000" b="1">
          <a:solidFill>
            <a:schemeClr val="tx1"/>
          </a:solidFill>
          <a:latin typeface="FrutigerNext LT Regular" pitchFamily="34" charset="0"/>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Regular" pitchFamily="34" charset="0"/>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FrutigerNext LT Regular" pitchFamily="34" charset="0"/>
          <a:ea typeface="+mn-ea"/>
          <a:cs typeface="+mn-cs"/>
        </a:defRPr>
      </a:lvl4pPr>
      <a:lvl5pPr marL="2057400" indent="-228600" algn="l" rtl="0" eaLnBrk="0" fontAlgn="base" hangingPunct="0">
        <a:lnSpc>
          <a:spcPct val="140000"/>
        </a:lnSpc>
        <a:spcBef>
          <a:spcPct val="0"/>
        </a:spcBef>
        <a:spcAft>
          <a:spcPct val="0"/>
        </a:spcAft>
        <a:buFont typeface="Arial" charset="0"/>
        <a:buChar char="~"/>
        <a:defRPr sz="1200">
          <a:solidFill>
            <a:schemeClr val="tx1"/>
          </a:solidFill>
          <a:latin typeface="FrutigerNext LT Regular" pitchFamily="34" charset="0"/>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194" name="Picture 79" descr="dd"/>
          <p:cNvPicPr>
            <a:picLocks noChangeAspect="1" noChangeArrowheads="1"/>
          </p:cNvPicPr>
          <p:nvPr/>
        </p:nvPicPr>
        <p:blipFill>
          <a:blip r:embed="rId4" cstate="print"/>
          <a:srcRect/>
          <a:stretch>
            <a:fillRect/>
          </a:stretch>
        </p:blipFill>
        <p:spPr bwMode="auto">
          <a:xfrm>
            <a:off x="0" y="6224588"/>
            <a:ext cx="9144000" cy="636587"/>
          </a:xfrm>
          <a:prstGeom prst="rect">
            <a:avLst/>
          </a:prstGeom>
          <a:noFill/>
          <a:ln w="9525">
            <a:noFill/>
            <a:miter lim="800000"/>
            <a:headEnd/>
            <a:tailEnd/>
          </a:ln>
        </p:spPr>
      </p:pic>
      <p:sp>
        <p:nvSpPr>
          <p:cNvPr id="154" name="Text Box 8"/>
          <p:cNvSpPr txBox="1">
            <a:spLocks noChangeArrowheads="1"/>
          </p:cNvSpPr>
          <p:nvPr/>
        </p:nvSpPr>
        <p:spPr bwMode="auto">
          <a:xfrm>
            <a:off x="755650" y="6451600"/>
            <a:ext cx="2540000" cy="182563"/>
          </a:xfrm>
          <a:prstGeom prst="rect">
            <a:avLst/>
          </a:prstGeom>
          <a:noFill/>
          <a:ln>
            <a:noFill/>
          </a:ln>
          <a:extLst>
            <a:ext uri="{909E8E84-426E-40DD-AFC4-6F175D3DCCD1}"/>
            <a:ext uri="{91240B29-F687-4F45-9708-019B960494DF}"/>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smtClean="0">
                <a:latin typeface="FrutigerNext LT Bold" pitchFamily="34" charset="0"/>
                <a:ea typeface="MS PGothic" pitchFamily="34" charset="-128"/>
              </a:rPr>
              <a:t>HUAWEI TECHNOLOGIES CO., LTD.</a:t>
            </a:r>
          </a:p>
        </p:txBody>
      </p:sp>
      <p:sp>
        <p:nvSpPr>
          <p:cNvPr id="8197" name="Rectangle 13"/>
          <p:cNvSpPr>
            <a:spLocks noGrp="1" noChangeArrowheads="1"/>
          </p:cNvSpPr>
          <p:nvPr>
            <p:ph type="title"/>
          </p:nvPr>
        </p:nvSpPr>
        <p:spPr bwMode="auto">
          <a:xfrm>
            <a:off x="611561" y="152636"/>
            <a:ext cx="8028892" cy="684076"/>
          </a:xfrm>
          <a:prstGeom prst="rect">
            <a:avLst/>
          </a:prstGeom>
          <a:noFill/>
          <a:ln w="9525">
            <a:noFill/>
            <a:miter lim="800000"/>
            <a:headEnd/>
            <a:tailEnd/>
          </a:ln>
        </p:spPr>
        <p:txBody>
          <a:bodyPr vert="horz" wrap="square" lIns="0" tIns="40064" rIns="80129" bIns="40064" numCol="1" anchor="ctr" anchorCtr="0" compatLnSpc="1">
            <a:prstTxWarp prst="textNoShape">
              <a:avLst/>
            </a:prstTxWarp>
          </a:bodyPr>
          <a:lstStyle/>
          <a:p>
            <a:pPr lvl="0"/>
            <a:r>
              <a:rPr lang="en-US" altLang="zh-CN" dirty="0" smtClean="0"/>
              <a:t>Click to edit Master title style</a:t>
            </a:r>
            <a:endParaRPr lang="zh-CN" altLang="en-US" dirty="0" smtClean="0"/>
          </a:p>
        </p:txBody>
      </p:sp>
      <p:sp>
        <p:nvSpPr>
          <p:cNvPr id="10247" name="Rectangle 21"/>
          <p:cNvSpPr>
            <a:spLocks noChangeArrowheads="1"/>
          </p:cNvSpPr>
          <p:nvPr/>
        </p:nvSpPr>
        <p:spPr bwMode="auto">
          <a:xfrm>
            <a:off x="3892550" y="6451600"/>
            <a:ext cx="1625600" cy="182563"/>
          </a:xfrm>
          <a:prstGeom prst="rect">
            <a:avLst/>
          </a:prstGeom>
          <a:noFill/>
          <a:ln w="9525" algn="ctr">
            <a:noFill/>
            <a:miter lim="800000"/>
            <a:headEnd/>
            <a:tailEnd/>
          </a:ln>
          <a:effectLst/>
        </p:spPr>
        <p:txBody>
          <a:bodyPr wrap="none" lIns="80082" tIns="0" rIns="80082" bIns="0">
            <a:spAutoFit/>
          </a:bodyPr>
          <a:lstStyle/>
          <a:p>
            <a:pPr defTabSz="801688" eaLnBrk="0" hangingPunct="0">
              <a:defRPr/>
            </a:pPr>
            <a:r>
              <a:rPr lang="en-US" altLang="zh-CN" sz="1200">
                <a:latin typeface="FrutigerNext LT Bold" pitchFamily="34" charset="0"/>
                <a:ea typeface="ＭＳ Ｐゴシック" pitchFamily="34" charset="-128"/>
              </a:rPr>
              <a:t>Huawei Confidential </a:t>
            </a:r>
          </a:p>
        </p:txBody>
      </p:sp>
      <p:sp>
        <p:nvSpPr>
          <p:cNvPr id="8199" name="Rectangle 68"/>
          <p:cNvSpPr>
            <a:spLocks noGrp="1" noChangeArrowheads="1"/>
          </p:cNvSpPr>
          <p:nvPr>
            <p:ph type="body" idx="1"/>
          </p:nvPr>
        </p:nvSpPr>
        <p:spPr bwMode="auto">
          <a:xfrm>
            <a:off x="395287" y="908050"/>
            <a:ext cx="8353425" cy="5257800"/>
          </a:xfrm>
          <a:prstGeom prst="rect">
            <a:avLst/>
          </a:prstGeom>
          <a:noFill/>
          <a:ln w="9525">
            <a:noFill/>
            <a:miter lim="800000"/>
            <a:headEnd/>
            <a:tailEnd/>
          </a:ln>
        </p:spPr>
        <p:txBody>
          <a:bodyPr vert="horz" wrap="square" lIns="80142" tIns="40070" rIns="80142" bIns="40070" numCol="1" anchor="t" anchorCtr="0" compatLnSpc="1">
            <a:prstTxWarp prst="textNoShape">
              <a:avLst/>
            </a:prstTxWarp>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zh-CN" altLang="en-US" dirty="0"/>
          </a:p>
        </p:txBody>
      </p:sp>
      <p:sp>
        <p:nvSpPr>
          <p:cNvPr id="6149" name="Rectangle 5"/>
          <p:cNvSpPr>
            <a:spLocks noChangeArrowheads="1"/>
          </p:cNvSpPr>
          <p:nvPr/>
        </p:nvSpPr>
        <p:spPr bwMode="auto">
          <a:xfrm>
            <a:off x="6361113" y="6451601"/>
            <a:ext cx="2097087" cy="406399"/>
          </a:xfrm>
          <a:prstGeom prst="rect">
            <a:avLst/>
          </a:prstGeom>
          <a:noFill/>
          <a:ln w="9525">
            <a:noFill/>
            <a:miter lim="800000"/>
            <a:headEnd/>
            <a:tailEnd/>
          </a:ln>
        </p:spPr>
        <p:txBody>
          <a:bodyPr lIns="0" tIns="0" rIns="0" bIns="0"/>
          <a:lstStyle/>
          <a:p>
            <a:pPr eaLnBrk="0" hangingPunct="0">
              <a:lnSpc>
                <a:spcPct val="85000"/>
              </a:lnSpc>
              <a:defRPr/>
            </a:pPr>
            <a:r>
              <a:rPr lang="de-DE" altLang="zh-CN" sz="1200" dirty="0">
                <a:solidFill>
                  <a:srgbClr val="000000"/>
                </a:solidFill>
                <a:latin typeface="FrutigerNext LT Bold" pitchFamily="34" charset="0"/>
                <a:ea typeface="ＭＳ Ｐゴシック" pitchFamily="34" charset="-128"/>
              </a:rPr>
              <a:t>Page </a:t>
            </a:r>
            <a:fld id="{D6D007F3-B8DC-498C-AC9F-D012DFD26BD4}" type="slidenum">
              <a:rPr lang="de-DE" altLang="zh-CN" sz="1200">
                <a:solidFill>
                  <a:srgbClr val="000000"/>
                </a:solidFill>
                <a:latin typeface="FrutigerNext LT Bold" pitchFamily="34" charset="0"/>
                <a:ea typeface="ＭＳ Ｐゴシック" pitchFamily="34" charset="-128"/>
              </a:rPr>
              <a:pPr eaLnBrk="0" hangingPunct="0">
                <a:lnSpc>
                  <a:spcPct val="85000"/>
                </a:lnSpc>
                <a:defRPr/>
              </a:pPr>
              <a:t>‹#›</a:t>
            </a:fld>
            <a:endParaRPr lang="en-GB" altLang="zh-CN" sz="1200" dirty="0">
              <a:solidFill>
                <a:srgbClr val="000000"/>
              </a:solidFill>
              <a:latin typeface="FrutigerNext LT Bold" pitchFamily="34" charset="0"/>
              <a:ea typeface="ＭＳ Ｐゴシック" pitchFamily="34" charset="-128"/>
            </a:endParaRPr>
          </a:p>
        </p:txBody>
      </p:sp>
      <p:pic>
        <p:nvPicPr>
          <p:cNvPr id="10" name="Picture 9" descr="Picture1.png"/>
          <p:cNvPicPr>
            <a:picLocks noChangeAspect="1"/>
          </p:cNvPicPr>
          <p:nvPr/>
        </p:nvPicPr>
        <p:blipFill>
          <a:blip r:embed="rId5" cstate="print"/>
          <a:stretch>
            <a:fillRect/>
          </a:stretch>
        </p:blipFill>
        <p:spPr>
          <a:xfrm>
            <a:off x="7490780" y="6299827"/>
            <a:ext cx="1296338" cy="508813"/>
          </a:xfrm>
          <a:prstGeom prst="rect">
            <a:avLst/>
          </a:prstGeom>
        </p:spPr>
      </p:pic>
    </p:spTree>
  </p:cSld>
  <p:clrMap bg1="lt1" tx1="dk1" bg2="lt2" tx2="dk2" accent1="accent1" accent2="accent2" accent3="accent3" accent4="accent4" accent5="accent5" accent6="accent6" hlink="hlink" folHlink="folHlink"/>
  <p:sldLayoutIdLst>
    <p:sldLayoutId id="2147483822" r:id="rId1"/>
    <p:sldLayoutId id="2147483825" r:id="rId2"/>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2000" b="1">
          <a:solidFill>
            <a:srgbClr val="990000"/>
          </a:solidFill>
          <a:latin typeface="Arial Black" pitchFamily="34" charset="0"/>
          <a:ea typeface="黑体" pitchFamily="49" charset="-122"/>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180975" indent="-180975" algn="l" rtl="0" eaLnBrk="0" fontAlgn="base" hangingPunct="0">
        <a:lnSpc>
          <a:spcPct val="110000"/>
        </a:lnSpc>
        <a:spcBef>
          <a:spcPct val="0"/>
        </a:spcBef>
        <a:spcAft>
          <a:spcPct val="0"/>
        </a:spcAft>
        <a:buClr>
          <a:srgbClr val="990000"/>
        </a:buClr>
        <a:buSzPct val="85000"/>
        <a:buFont typeface="Wingdings" pitchFamily="2" charset="2"/>
        <a:buChar char="q"/>
        <a:defRPr sz="1600" b="1">
          <a:solidFill>
            <a:schemeClr val="tx1"/>
          </a:solidFill>
          <a:latin typeface="Arial" pitchFamily="34" charset="0"/>
          <a:ea typeface="黑体" pitchFamily="49" charset="-122"/>
          <a:cs typeface="Arial" pitchFamily="34" charset="0"/>
        </a:defRPr>
      </a:lvl1pPr>
      <a:lvl2pPr marL="354013" indent="-173038" algn="l" rtl="0" eaLnBrk="0" fontAlgn="base" hangingPunct="0">
        <a:lnSpc>
          <a:spcPct val="110000"/>
        </a:lnSpc>
        <a:spcBef>
          <a:spcPct val="0"/>
        </a:spcBef>
        <a:spcAft>
          <a:spcPct val="0"/>
        </a:spcAft>
        <a:buClr>
          <a:srgbClr val="990000"/>
        </a:buClr>
        <a:buSzPct val="85000"/>
        <a:buFont typeface="Wingdings" pitchFamily="2" charset="2"/>
        <a:buChar char=""/>
        <a:defRPr sz="1400">
          <a:solidFill>
            <a:schemeClr val="tx1"/>
          </a:solidFill>
          <a:latin typeface="Arial" pitchFamily="34" charset="0"/>
          <a:ea typeface="+mn-ea"/>
          <a:cs typeface="Arial" pitchFamily="34" charset="0"/>
        </a:defRPr>
      </a:lvl2pPr>
      <a:lvl3pPr marL="541338" indent="-93663" algn="l" rtl="0" eaLnBrk="0" fontAlgn="base" hangingPunct="0">
        <a:lnSpc>
          <a:spcPct val="110000"/>
        </a:lnSpc>
        <a:spcBef>
          <a:spcPct val="0"/>
        </a:spcBef>
        <a:spcAft>
          <a:spcPct val="0"/>
        </a:spcAft>
        <a:buClr>
          <a:srgbClr val="777777"/>
        </a:buClr>
        <a:buSzPct val="85000"/>
        <a:buFont typeface="Arial" pitchFamily="34" charset="0"/>
        <a:buChar char="●"/>
        <a:defRPr sz="1200">
          <a:solidFill>
            <a:schemeClr val="tx1"/>
          </a:solidFill>
          <a:latin typeface="Arial" pitchFamily="34" charset="0"/>
          <a:ea typeface="+mn-ea"/>
          <a:cs typeface="Arial" pitchFamily="34" charset="0"/>
        </a:defRPr>
      </a:lvl3pPr>
      <a:lvl4pPr marL="714375" indent="-88900" algn="l" rtl="0" eaLnBrk="0" fontAlgn="base" hangingPunct="0">
        <a:lnSpc>
          <a:spcPct val="110000"/>
        </a:lnSpc>
        <a:spcBef>
          <a:spcPct val="0"/>
        </a:spcBef>
        <a:spcAft>
          <a:spcPct val="0"/>
        </a:spcAft>
        <a:buClr>
          <a:srgbClr val="777777"/>
        </a:buClr>
        <a:buSzPct val="85000"/>
        <a:buFont typeface="Arial" pitchFamily="34" charset="0"/>
        <a:buChar char="■"/>
        <a:defRPr sz="1100">
          <a:solidFill>
            <a:schemeClr val="tx1"/>
          </a:solidFill>
          <a:latin typeface="Arial" pitchFamily="34" charset="0"/>
          <a:ea typeface="+mn-ea"/>
          <a:cs typeface="Arial" pitchFamily="34" charset="0"/>
        </a:defRPr>
      </a:lvl4pPr>
      <a:lvl5pPr marL="895350" indent="-93663" algn="l" rtl="0" eaLnBrk="0" fontAlgn="base" hangingPunct="0">
        <a:lnSpc>
          <a:spcPct val="110000"/>
        </a:lnSpc>
        <a:spcBef>
          <a:spcPct val="0"/>
        </a:spcBef>
        <a:spcAft>
          <a:spcPct val="0"/>
        </a:spcAft>
        <a:buClr>
          <a:srgbClr val="777777"/>
        </a:buClr>
        <a:buSzPct val="85000"/>
        <a:buFont typeface="Wingdings" pitchFamily="2" charset="2"/>
        <a:buChar char=""/>
        <a:defRPr sz="1050">
          <a:solidFill>
            <a:schemeClr val="tx1"/>
          </a:solidFill>
          <a:latin typeface="Arial" pitchFamily="34" charset="0"/>
          <a:ea typeface="+mn-ea"/>
          <a:cs typeface="Arial" pitchFamily="34" charset="0"/>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194" name="Picture 79" descr="dd"/>
          <p:cNvPicPr>
            <a:picLocks noChangeAspect="1" noChangeArrowheads="1"/>
          </p:cNvPicPr>
          <p:nvPr/>
        </p:nvPicPr>
        <p:blipFill>
          <a:blip r:embed="rId4" cstate="print"/>
          <a:srcRect/>
          <a:stretch>
            <a:fillRect/>
          </a:stretch>
        </p:blipFill>
        <p:spPr bwMode="auto">
          <a:xfrm>
            <a:off x="0" y="6224588"/>
            <a:ext cx="9144000" cy="636587"/>
          </a:xfrm>
          <a:prstGeom prst="rect">
            <a:avLst/>
          </a:prstGeom>
          <a:noFill/>
          <a:ln w="9525">
            <a:noFill/>
            <a:miter lim="800000"/>
            <a:headEnd/>
            <a:tailEnd/>
          </a:ln>
        </p:spPr>
      </p:pic>
      <p:sp>
        <p:nvSpPr>
          <p:cNvPr id="154" name="Text Box 8"/>
          <p:cNvSpPr txBox="1">
            <a:spLocks noChangeArrowheads="1"/>
          </p:cNvSpPr>
          <p:nvPr/>
        </p:nvSpPr>
        <p:spPr bwMode="auto">
          <a:xfrm>
            <a:off x="755650" y="6451600"/>
            <a:ext cx="2540000" cy="182563"/>
          </a:xfrm>
          <a:prstGeom prst="rect">
            <a:avLst/>
          </a:prstGeom>
          <a:noFill/>
          <a:ln>
            <a:noFill/>
          </a:ln>
          <a:extLst>
            <a:ext uri="{909E8E84-426E-40DD-AFC4-6F175D3DCCD1}"/>
            <a:ext uri="{91240B29-F687-4F45-9708-019B960494DF}"/>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smtClean="0">
                <a:latin typeface="FrutigerNext LT Bold" pitchFamily="34" charset="0"/>
                <a:ea typeface="MS PGothic" pitchFamily="34" charset="-128"/>
              </a:rPr>
              <a:t>HUAWEI TECHNOLOGIES CO., LTD.</a:t>
            </a:r>
          </a:p>
        </p:txBody>
      </p:sp>
      <p:sp>
        <p:nvSpPr>
          <p:cNvPr id="8197" name="Rectangle 13"/>
          <p:cNvSpPr>
            <a:spLocks noGrp="1" noChangeArrowheads="1"/>
          </p:cNvSpPr>
          <p:nvPr>
            <p:ph type="title"/>
          </p:nvPr>
        </p:nvSpPr>
        <p:spPr bwMode="auto">
          <a:xfrm>
            <a:off x="611561" y="152636"/>
            <a:ext cx="8028892" cy="684076"/>
          </a:xfrm>
          <a:prstGeom prst="rect">
            <a:avLst/>
          </a:prstGeom>
          <a:noFill/>
          <a:ln w="9525">
            <a:noFill/>
            <a:miter lim="800000"/>
            <a:headEnd/>
            <a:tailEnd/>
          </a:ln>
        </p:spPr>
        <p:txBody>
          <a:bodyPr vert="horz" wrap="square" lIns="0" tIns="40064" rIns="80129" bIns="40064" numCol="1" anchor="ctr" anchorCtr="0" compatLnSpc="1">
            <a:prstTxWarp prst="textNoShape">
              <a:avLst/>
            </a:prstTxWarp>
          </a:bodyPr>
          <a:lstStyle/>
          <a:p>
            <a:pPr lvl="0"/>
            <a:r>
              <a:rPr lang="en-US" altLang="zh-CN" dirty="0" smtClean="0"/>
              <a:t>Click to edit Master title style</a:t>
            </a:r>
            <a:endParaRPr lang="zh-CN" altLang="en-US" dirty="0" smtClean="0"/>
          </a:p>
        </p:txBody>
      </p:sp>
      <p:sp>
        <p:nvSpPr>
          <p:cNvPr id="10247" name="Rectangle 21"/>
          <p:cNvSpPr>
            <a:spLocks noChangeArrowheads="1"/>
          </p:cNvSpPr>
          <p:nvPr/>
        </p:nvSpPr>
        <p:spPr bwMode="auto">
          <a:xfrm>
            <a:off x="3892550" y="6451600"/>
            <a:ext cx="1625600" cy="182563"/>
          </a:xfrm>
          <a:prstGeom prst="rect">
            <a:avLst/>
          </a:prstGeom>
          <a:noFill/>
          <a:ln w="9525" algn="ctr">
            <a:noFill/>
            <a:miter lim="800000"/>
            <a:headEnd/>
            <a:tailEnd/>
          </a:ln>
          <a:effectLst/>
        </p:spPr>
        <p:txBody>
          <a:bodyPr wrap="none" lIns="80082" tIns="0" rIns="80082" bIns="0">
            <a:spAutoFit/>
          </a:bodyPr>
          <a:lstStyle/>
          <a:p>
            <a:pPr defTabSz="801688" eaLnBrk="0" hangingPunct="0">
              <a:defRPr/>
            </a:pPr>
            <a:r>
              <a:rPr lang="en-US" altLang="zh-CN" sz="1200">
                <a:latin typeface="FrutigerNext LT Bold" pitchFamily="34" charset="0"/>
                <a:ea typeface="ＭＳ Ｐゴシック" pitchFamily="34" charset="-128"/>
              </a:rPr>
              <a:t>Huawei Confidential </a:t>
            </a:r>
          </a:p>
        </p:txBody>
      </p:sp>
      <p:sp>
        <p:nvSpPr>
          <p:cNvPr id="8199" name="Rectangle 68"/>
          <p:cNvSpPr>
            <a:spLocks noGrp="1" noChangeArrowheads="1"/>
          </p:cNvSpPr>
          <p:nvPr>
            <p:ph type="body" idx="1"/>
          </p:nvPr>
        </p:nvSpPr>
        <p:spPr bwMode="auto">
          <a:xfrm>
            <a:off x="395287" y="908050"/>
            <a:ext cx="8353425" cy="5257800"/>
          </a:xfrm>
          <a:prstGeom prst="rect">
            <a:avLst/>
          </a:prstGeom>
          <a:noFill/>
          <a:ln w="9525">
            <a:noFill/>
            <a:miter lim="800000"/>
            <a:headEnd/>
            <a:tailEnd/>
          </a:ln>
        </p:spPr>
        <p:txBody>
          <a:bodyPr vert="horz" wrap="square" lIns="80142" tIns="40070" rIns="80142" bIns="40070" numCol="1" anchor="t" anchorCtr="0" compatLnSpc="1">
            <a:prstTxWarp prst="textNoShape">
              <a:avLst/>
            </a:prstTxWarp>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zh-CN" altLang="en-US" dirty="0"/>
          </a:p>
        </p:txBody>
      </p:sp>
      <p:sp>
        <p:nvSpPr>
          <p:cNvPr id="6149" name="Rectangle 5"/>
          <p:cNvSpPr>
            <a:spLocks noChangeArrowheads="1"/>
          </p:cNvSpPr>
          <p:nvPr/>
        </p:nvSpPr>
        <p:spPr bwMode="auto">
          <a:xfrm>
            <a:off x="6361113" y="6451601"/>
            <a:ext cx="2097087" cy="406399"/>
          </a:xfrm>
          <a:prstGeom prst="rect">
            <a:avLst/>
          </a:prstGeom>
          <a:noFill/>
          <a:ln w="9525">
            <a:noFill/>
            <a:miter lim="800000"/>
            <a:headEnd/>
            <a:tailEnd/>
          </a:ln>
        </p:spPr>
        <p:txBody>
          <a:bodyPr lIns="0" tIns="0" rIns="0" bIns="0"/>
          <a:lstStyle/>
          <a:p>
            <a:pPr eaLnBrk="0" hangingPunct="0">
              <a:lnSpc>
                <a:spcPct val="85000"/>
              </a:lnSpc>
              <a:defRPr/>
            </a:pPr>
            <a:r>
              <a:rPr lang="de-DE" altLang="zh-CN" sz="1200" dirty="0">
                <a:solidFill>
                  <a:srgbClr val="000000"/>
                </a:solidFill>
                <a:latin typeface="FrutigerNext LT Bold" pitchFamily="34" charset="0"/>
                <a:ea typeface="ＭＳ Ｐゴシック" pitchFamily="34" charset="-128"/>
              </a:rPr>
              <a:t>Page </a:t>
            </a:r>
            <a:fld id="{D6D007F3-B8DC-498C-AC9F-D012DFD26BD4}" type="slidenum">
              <a:rPr lang="de-DE" altLang="zh-CN" sz="1200">
                <a:solidFill>
                  <a:srgbClr val="000000"/>
                </a:solidFill>
                <a:latin typeface="FrutigerNext LT Bold" pitchFamily="34" charset="0"/>
                <a:ea typeface="ＭＳ Ｐゴシック" pitchFamily="34" charset="-128"/>
              </a:rPr>
              <a:pPr eaLnBrk="0" hangingPunct="0">
                <a:lnSpc>
                  <a:spcPct val="85000"/>
                </a:lnSpc>
                <a:defRPr/>
              </a:pPr>
              <a:t>‹#›</a:t>
            </a:fld>
            <a:endParaRPr lang="en-GB" altLang="zh-CN" sz="1200" dirty="0">
              <a:solidFill>
                <a:srgbClr val="000000"/>
              </a:solidFill>
              <a:latin typeface="FrutigerNext LT Bold" pitchFamily="34" charset="0"/>
              <a:ea typeface="ＭＳ Ｐゴシック" pitchFamily="34" charset="-128"/>
            </a:endParaRPr>
          </a:p>
        </p:txBody>
      </p:sp>
      <p:sp>
        <p:nvSpPr>
          <p:cNvPr id="9" name="Line 9"/>
          <p:cNvSpPr>
            <a:spLocks noChangeShapeType="1"/>
          </p:cNvSpPr>
          <p:nvPr/>
        </p:nvSpPr>
        <p:spPr bwMode="auto">
          <a:xfrm>
            <a:off x="522288" y="819150"/>
            <a:ext cx="8145462" cy="0"/>
          </a:xfrm>
          <a:prstGeom prst="line">
            <a:avLst/>
          </a:prstGeom>
          <a:noFill/>
          <a:ln w="28575">
            <a:solidFill>
              <a:srgbClr val="5F5F5F"/>
            </a:solidFill>
            <a:round/>
            <a:headEnd/>
            <a:tailEnd/>
          </a:ln>
          <a:effectLst/>
        </p:spPr>
        <p:txBody>
          <a:bodyPr/>
          <a:lstStyle/>
          <a:p>
            <a:endParaRPr lang="zh-CN" altLang="en-US"/>
          </a:p>
        </p:txBody>
      </p:sp>
      <p:pic>
        <p:nvPicPr>
          <p:cNvPr id="10" name="Picture 9" descr="Picture1.png"/>
          <p:cNvPicPr>
            <a:picLocks noChangeAspect="1"/>
          </p:cNvPicPr>
          <p:nvPr/>
        </p:nvPicPr>
        <p:blipFill>
          <a:blip r:embed="rId5" cstate="print"/>
          <a:stretch>
            <a:fillRect/>
          </a:stretch>
        </p:blipFill>
        <p:spPr>
          <a:xfrm>
            <a:off x="7490780" y="6299827"/>
            <a:ext cx="1296338" cy="508813"/>
          </a:xfrm>
          <a:prstGeom prst="rect">
            <a:avLst/>
          </a:prstGeom>
        </p:spPr>
      </p:pic>
    </p:spTree>
  </p:cSld>
  <p:clrMap bg1="lt1" tx1="dk1" bg2="lt2" tx2="dk2" accent1="accent1" accent2="accent2" accent3="accent3" accent4="accent4" accent5="accent5" accent6="accent6" hlink="hlink" folHlink="folHlink"/>
  <p:sldLayoutIdLst>
    <p:sldLayoutId id="2147483827" r:id="rId1"/>
    <p:sldLayoutId id="2147483828" r:id="rId2"/>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2000" b="1">
          <a:solidFill>
            <a:srgbClr val="990000"/>
          </a:solidFill>
          <a:latin typeface="Arial Black" pitchFamily="34" charset="0"/>
          <a:ea typeface="黑体" pitchFamily="49" charset="-122"/>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180975" indent="-180975" algn="l" rtl="0" eaLnBrk="0" fontAlgn="base" hangingPunct="0">
        <a:lnSpc>
          <a:spcPct val="110000"/>
        </a:lnSpc>
        <a:spcBef>
          <a:spcPct val="0"/>
        </a:spcBef>
        <a:spcAft>
          <a:spcPct val="0"/>
        </a:spcAft>
        <a:buClr>
          <a:srgbClr val="990000"/>
        </a:buClr>
        <a:buSzPct val="85000"/>
        <a:buFont typeface="Wingdings" pitchFamily="2" charset="2"/>
        <a:buChar char="q"/>
        <a:defRPr sz="1600" b="1">
          <a:solidFill>
            <a:schemeClr val="tx1"/>
          </a:solidFill>
          <a:latin typeface="Arial" pitchFamily="34" charset="0"/>
          <a:ea typeface="黑体" pitchFamily="49" charset="-122"/>
          <a:cs typeface="Arial" pitchFamily="34" charset="0"/>
        </a:defRPr>
      </a:lvl1pPr>
      <a:lvl2pPr marL="354013" indent="-173038" algn="l" rtl="0" eaLnBrk="0" fontAlgn="base" hangingPunct="0">
        <a:lnSpc>
          <a:spcPct val="110000"/>
        </a:lnSpc>
        <a:spcBef>
          <a:spcPct val="0"/>
        </a:spcBef>
        <a:spcAft>
          <a:spcPct val="0"/>
        </a:spcAft>
        <a:buClr>
          <a:srgbClr val="990000"/>
        </a:buClr>
        <a:buSzPct val="85000"/>
        <a:buFont typeface="Wingdings" pitchFamily="2" charset="2"/>
        <a:buChar char=""/>
        <a:defRPr sz="1400">
          <a:solidFill>
            <a:schemeClr val="tx1"/>
          </a:solidFill>
          <a:latin typeface="Arial" pitchFamily="34" charset="0"/>
          <a:ea typeface="+mn-ea"/>
          <a:cs typeface="Arial" pitchFamily="34" charset="0"/>
        </a:defRPr>
      </a:lvl2pPr>
      <a:lvl3pPr marL="541338" indent="-93663" algn="l" rtl="0" eaLnBrk="0" fontAlgn="base" hangingPunct="0">
        <a:lnSpc>
          <a:spcPct val="110000"/>
        </a:lnSpc>
        <a:spcBef>
          <a:spcPct val="0"/>
        </a:spcBef>
        <a:spcAft>
          <a:spcPct val="0"/>
        </a:spcAft>
        <a:buClr>
          <a:srgbClr val="777777"/>
        </a:buClr>
        <a:buSzPct val="85000"/>
        <a:buFont typeface="Arial" pitchFamily="34" charset="0"/>
        <a:buChar char="●"/>
        <a:defRPr sz="1200">
          <a:solidFill>
            <a:schemeClr val="tx1"/>
          </a:solidFill>
          <a:latin typeface="Arial" pitchFamily="34" charset="0"/>
          <a:ea typeface="+mn-ea"/>
          <a:cs typeface="Arial" pitchFamily="34" charset="0"/>
        </a:defRPr>
      </a:lvl3pPr>
      <a:lvl4pPr marL="714375" indent="-88900" algn="l" rtl="0" eaLnBrk="0" fontAlgn="base" hangingPunct="0">
        <a:lnSpc>
          <a:spcPct val="110000"/>
        </a:lnSpc>
        <a:spcBef>
          <a:spcPct val="0"/>
        </a:spcBef>
        <a:spcAft>
          <a:spcPct val="0"/>
        </a:spcAft>
        <a:buClr>
          <a:srgbClr val="777777"/>
        </a:buClr>
        <a:buSzPct val="85000"/>
        <a:buFont typeface="Arial" pitchFamily="34" charset="0"/>
        <a:buChar char="■"/>
        <a:defRPr sz="1100">
          <a:solidFill>
            <a:schemeClr val="tx1"/>
          </a:solidFill>
          <a:latin typeface="Arial" pitchFamily="34" charset="0"/>
          <a:ea typeface="+mn-ea"/>
          <a:cs typeface="Arial" pitchFamily="34" charset="0"/>
        </a:defRPr>
      </a:lvl4pPr>
      <a:lvl5pPr marL="895350" indent="-93663" algn="l" rtl="0" eaLnBrk="0" fontAlgn="base" hangingPunct="0">
        <a:lnSpc>
          <a:spcPct val="110000"/>
        </a:lnSpc>
        <a:spcBef>
          <a:spcPct val="0"/>
        </a:spcBef>
        <a:spcAft>
          <a:spcPct val="0"/>
        </a:spcAft>
        <a:buClr>
          <a:srgbClr val="777777"/>
        </a:buClr>
        <a:buSzPct val="85000"/>
        <a:buFont typeface="Wingdings" pitchFamily="2" charset="2"/>
        <a:buChar char=""/>
        <a:defRPr sz="1050">
          <a:solidFill>
            <a:schemeClr val="tx1"/>
          </a:solidFill>
          <a:latin typeface="Arial" pitchFamily="34" charset="0"/>
          <a:ea typeface="+mn-ea"/>
          <a:cs typeface="Arial" pitchFamily="34" charset="0"/>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218" name="Picture 6" descr="5"/>
          <p:cNvPicPr>
            <a:picLocks noChangeAspect="1" noChangeArrowheads="1"/>
          </p:cNvPicPr>
          <p:nvPr/>
        </p:nvPicPr>
        <p:blipFill>
          <a:blip r:embed="rId3" cstate="print"/>
          <a:srcRect/>
          <a:stretch>
            <a:fillRect/>
          </a:stretch>
        </p:blipFill>
        <p:spPr bwMode="auto">
          <a:xfrm>
            <a:off x="0" y="5897563"/>
            <a:ext cx="9144000" cy="1003300"/>
          </a:xfrm>
          <a:prstGeom prst="rect">
            <a:avLst/>
          </a:prstGeom>
          <a:noFill/>
          <a:ln w="9525">
            <a:noFill/>
            <a:miter lim="800000"/>
            <a:headEnd/>
            <a:tailEnd/>
          </a:ln>
        </p:spPr>
      </p:pic>
      <p:sp>
        <p:nvSpPr>
          <p:cNvPr id="76" name="Text Box 7"/>
          <p:cNvSpPr txBox="1">
            <a:spLocks noChangeArrowheads="1"/>
          </p:cNvSpPr>
          <p:nvPr/>
        </p:nvSpPr>
        <p:spPr bwMode="auto">
          <a:xfrm>
            <a:off x="3182938" y="2668588"/>
            <a:ext cx="2779712" cy="752475"/>
          </a:xfrm>
          <a:prstGeom prst="rect">
            <a:avLst/>
          </a:prstGeom>
          <a:noFill/>
          <a:ln>
            <a:noFill/>
          </a:ln>
          <a:extLst>
            <a:ext uri="{909E8E84-426E-40DD-AFC4-6F175D3DCCD1}"/>
            <a:ext uri="{91240B29-F687-4F45-9708-019B960494DF}"/>
          </a:extLst>
        </p:spPr>
        <p:txBody>
          <a:bodyPr wrap="none" lIns="83448" tIns="41724" rIns="83448" bIns="41724">
            <a:spAutoFit/>
          </a:bodyPr>
          <a:lstStyle>
            <a:lvl1pPr defTabSz="835025" eaLnBrk="0" hangingPunct="0">
              <a:defRPr>
                <a:solidFill>
                  <a:schemeClr val="tx1"/>
                </a:solidFill>
                <a:latin typeface="Calibri" pitchFamily="34" charset="0"/>
                <a:ea typeface="宋体" pitchFamily="2" charset="-122"/>
              </a:defRPr>
            </a:lvl1pPr>
            <a:lvl2pPr marL="742950" indent="-285750" defTabSz="835025" eaLnBrk="0" hangingPunct="0">
              <a:defRPr>
                <a:solidFill>
                  <a:schemeClr val="tx1"/>
                </a:solidFill>
                <a:latin typeface="Calibri" pitchFamily="34" charset="0"/>
                <a:ea typeface="宋体" pitchFamily="2" charset="-122"/>
              </a:defRPr>
            </a:lvl2pPr>
            <a:lvl3pPr marL="1143000" indent="-228600" defTabSz="835025" eaLnBrk="0" hangingPunct="0">
              <a:defRPr>
                <a:solidFill>
                  <a:schemeClr val="tx1"/>
                </a:solidFill>
                <a:latin typeface="Calibri" pitchFamily="34" charset="0"/>
                <a:ea typeface="宋体" pitchFamily="2" charset="-122"/>
              </a:defRPr>
            </a:lvl3pPr>
            <a:lvl4pPr marL="1600200" indent="-228600" defTabSz="835025" eaLnBrk="0" hangingPunct="0">
              <a:defRPr>
                <a:solidFill>
                  <a:schemeClr val="tx1"/>
                </a:solidFill>
                <a:latin typeface="Calibri" pitchFamily="34" charset="0"/>
                <a:ea typeface="宋体" pitchFamily="2" charset="-122"/>
              </a:defRPr>
            </a:lvl4pPr>
            <a:lvl5pPr marL="2057400" indent="-228600" defTabSz="835025" eaLnBrk="0" hangingPunct="0">
              <a:defRPr>
                <a:solidFill>
                  <a:schemeClr val="tx1"/>
                </a:solidFill>
                <a:latin typeface="Calibri" pitchFamily="34" charset="0"/>
                <a:ea typeface="宋体" pitchFamily="2"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pitchFamily="2" charset="-122"/>
              </a:defRPr>
            </a:lvl9pPr>
          </a:lstStyle>
          <a:p>
            <a:pPr algn="ctr">
              <a:defRPr/>
            </a:pPr>
            <a:r>
              <a:rPr lang="en-US" altLang="zh-CN" sz="4400" dirty="0" smtClean="0">
                <a:solidFill>
                  <a:srgbClr val="990000"/>
                </a:solidFill>
                <a:latin typeface="Arial" charset="0"/>
                <a:ea typeface="MS PGothic" pitchFamily="34" charset="-128"/>
              </a:rPr>
              <a:t>Thank you</a:t>
            </a:r>
          </a:p>
        </p:txBody>
      </p:sp>
      <p:sp>
        <p:nvSpPr>
          <p:cNvPr id="77" name="Text Box 8"/>
          <p:cNvSpPr txBox="1">
            <a:spLocks noChangeArrowheads="1"/>
          </p:cNvSpPr>
          <p:nvPr/>
        </p:nvSpPr>
        <p:spPr bwMode="auto">
          <a:xfrm>
            <a:off x="3203575" y="3429000"/>
            <a:ext cx="2738438" cy="479425"/>
          </a:xfrm>
          <a:prstGeom prst="rect">
            <a:avLst/>
          </a:prstGeom>
          <a:noFill/>
          <a:ln>
            <a:noFill/>
          </a:ln>
          <a:extLst>
            <a:ext uri="{909E8E84-426E-40DD-AFC4-6F175D3DCCD1}"/>
            <a:ext uri="{91240B29-F687-4F45-9708-019B960494DF}"/>
          </a:extLst>
        </p:spPr>
        <p:txBody>
          <a:bodyPr wrap="none" lIns="83448" tIns="41724" rIns="83448" bIns="41724">
            <a:spAutoFit/>
          </a:bodyPr>
          <a:lstStyle/>
          <a:p>
            <a:pPr algn="ctr" defTabSz="835025" eaLnBrk="0" hangingPunct="0">
              <a:defRPr/>
            </a:pPr>
            <a:r>
              <a:rPr lang="en-US" altLang="zh-CN" sz="2600">
                <a:solidFill>
                  <a:srgbClr val="666666"/>
                </a:solidFill>
                <a:latin typeface="Arial" charset="0"/>
                <a:ea typeface="ＭＳ Ｐゴシック" pitchFamily="34" charset="-128"/>
              </a:rPr>
              <a:t>www.huawei.com</a:t>
            </a:r>
            <a:endParaRPr lang="en-US" altLang="zh-CN" sz="2600">
              <a:solidFill>
                <a:srgbClr val="990000"/>
              </a:solidFill>
              <a:latin typeface="Arial" charset="0"/>
              <a:ea typeface="ＭＳ Ｐゴシック" pitchFamily="34" charset="-128"/>
            </a:endParaRPr>
          </a:p>
        </p:txBody>
      </p:sp>
      <p:sp>
        <p:nvSpPr>
          <p:cNvPr id="5" name="TextBox 4"/>
          <p:cNvSpPr txBox="1"/>
          <p:nvPr/>
        </p:nvSpPr>
        <p:spPr>
          <a:xfrm>
            <a:off x="251520" y="4437112"/>
            <a:ext cx="8640960" cy="1384995"/>
          </a:xfrm>
          <a:prstGeom prst="rect">
            <a:avLst/>
          </a:prstGeom>
          <a:noFill/>
        </p:spPr>
        <p:txBody>
          <a:bodyPr wrap="square" rtlCol="0">
            <a:spAutoFit/>
          </a:bodyPr>
          <a:lstStyle/>
          <a:p>
            <a:pPr algn="just">
              <a:lnSpc>
                <a:spcPct val="100000"/>
              </a:lnSpc>
            </a:pPr>
            <a:r>
              <a:rPr lang="en-US" altLang="zh-CN" sz="1400" b="1" kern="1200" dirty="0" smtClean="0">
                <a:solidFill>
                  <a:schemeClr val="tx1"/>
                </a:solidFill>
                <a:effectLst/>
                <a:latin typeface="Calibri" pitchFamily="34" charset="0"/>
                <a:ea typeface="宋体" charset="-122"/>
                <a:cs typeface="+mn-cs"/>
              </a:rPr>
              <a:t>Copyright©2011 Huawei Technologies Co., Ltd. All Rights Reserved.</a:t>
            </a:r>
            <a:endParaRPr lang="zh-CN" altLang="zh-CN" sz="1400" kern="1200" dirty="0" smtClean="0">
              <a:solidFill>
                <a:schemeClr val="tx1"/>
              </a:solidFill>
              <a:effectLst/>
              <a:latin typeface="Calibri" pitchFamily="34" charset="0"/>
              <a:ea typeface="宋体" charset="-122"/>
              <a:cs typeface="+mn-cs"/>
            </a:endParaRPr>
          </a:p>
          <a:p>
            <a:pPr algn="just">
              <a:lnSpc>
                <a:spcPct val="100000"/>
              </a:lnSpc>
            </a:pPr>
            <a:r>
              <a:rPr lang="en-US" altLang="zh-CN" sz="1400" kern="1200" dirty="0" smtClean="0">
                <a:solidFill>
                  <a:schemeClr val="tx1"/>
                </a:solidFill>
                <a:effectLst/>
                <a:latin typeface="Calibri" pitchFamily="34" charset="0"/>
                <a:ea typeface="宋体" charset="-122"/>
                <a:cs typeface="+mn-cs"/>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400" kern="1200" dirty="0">
              <a:solidFill>
                <a:schemeClr val="tx1"/>
              </a:solidFill>
              <a:effectLst/>
              <a:latin typeface="Calibri" pitchFamily="34" charset="0"/>
              <a:ea typeface="宋体" charset="-122"/>
              <a:cs typeface="+mn-cs"/>
            </a:endParaRPr>
          </a:p>
        </p:txBody>
      </p:sp>
    </p:spTree>
  </p:cSld>
  <p:clrMap bg1="lt1" tx1="dk1" bg2="lt2" tx2="dk2" accent1="accent1" accent2="accent2" accent3="accent3" accent4="accent4" accent5="accent5" accent6="accent6" hlink="hlink" folHlink="folHlink"/>
  <p:sldLayoutIdLst>
    <p:sldLayoutId id="2147483823"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mj-lt"/>
          <a:ea typeface="+mj-ea"/>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55650" y="2636838"/>
            <a:ext cx="5616575" cy="1077218"/>
          </a:xfrm>
        </p:spPr>
        <p:txBody>
          <a:bodyPr/>
          <a:lstStyle/>
          <a:p>
            <a:r>
              <a:rPr lang="en-US" dirty="0" smtClean="0"/>
              <a:t>Cache Partitioning</a:t>
            </a:r>
            <a:br>
              <a:rPr lang="en-US" dirty="0" smtClean="0"/>
            </a:br>
            <a:r>
              <a:rPr lang="en-US" dirty="0" smtClean="0"/>
              <a:t>A Solution for Cache Pollution</a:t>
            </a:r>
            <a:endParaRPr lang="en-US" dirty="0">
              <a:effectLst>
                <a:outerShdw blurRad="38100" dist="38100" dir="2700000" algn="tl">
                  <a:srgbClr val="000000">
                    <a:alpha val="43137"/>
                  </a:srgbClr>
                </a:outerShdw>
              </a:effectLst>
            </a:endParaRPr>
          </a:p>
        </p:txBody>
      </p:sp>
      <p:sp>
        <p:nvSpPr>
          <p:cNvPr id="7" name="Text Box 96"/>
          <p:cNvSpPr txBox="1">
            <a:spLocks noChangeArrowheads="1"/>
          </p:cNvSpPr>
          <p:nvPr/>
        </p:nvSpPr>
        <p:spPr bwMode="auto">
          <a:xfrm>
            <a:off x="971600" y="4869160"/>
            <a:ext cx="4140200" cy="345348"/>
          </a:xfrm>
          <a:prstGeom prst="rect">
            <a:avLst/>
          </a:prstGeom>
          <a:noFill/>
          <a:ln w="9525">
            <a:noFill/>
            <a:miter lim="800000"/>
            <a:headEnd/>
            <a:tailEnd/>
          </a:ln>
        </p:spPr>
        <p:txBody>
          <a:bodyPr wrap="square" lIns="36000" tIns="18000" rIns="36000" bIns="18000">
            <a:noAutofit/>
          </a:bodyPr>
          <a:lstStyle/>
          <a:p>
            <a:r>
              <a:rPr lang="en-US" altLang="zh-CN" sz="2000" b="1" dirty="0" smtClean="0">
                <a:solidFill>
                  <a:srgbClr val="99660A"/>
                </a:solidFill>
                <a:effectLst>
                  <a:outerShdw blurRad="38100" dist="38100" dir="2700000" algn="tl">
                    <a:srgbClr val="000000">
                      <a:alpha val="43137"/>
                    </a:srgbClr>
                  </a:outerShdw>
                </a:effectLst>
                <a:latin typeface="Arial" pitchFamily="34" charset="0"/>
                <a:cs typeface="Arial" pitchFamily="34" charset="0"/>
              </a:rPr>
              <a:t>Ammar Saeed</a:t>
            </a:r>
            <a:endParaRPr lang="en-US" altLang="zh-CN" sz="2000" b="1" dirty="0">
              <a:solidFill>
                <a:srgbClr val="99660A"/>
              </a:solidFill>
              <a:effectLst>
                <a:outerShdw blurRad="38100" dist="38100" dir="2700000" algn="tl">
                  <a:srgbClr val="000000">
                    <a:alpha val="43137"/>
                  </a:srgbClr>
                </a:outerShdw>
              </a:effectLst>
              <a:latin typeface="Arial" pitchFamily="34" charset="0"/>
              <a:cs typeface="Arial" pitchFamily="34" charset="0"/>
            </a:endParaRPr>
          </a:p>
        </p:txBody>
      </p:sp>
    </p:spTree>
  </p:cSld>
  <p:clrMapOvr>
    <a:masterClrMapping/>
  </p:clrMapOvr>
  <p:transition advClick="0" advTm="8000">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Benchmark with Partitioned Cache – Read Write</a:t>
            </a:r>
            <a:endParaRPr lang="en-US" dirty="0"/>
          </a:p>
        </p:txBody>
      </p:sp>
      <p:sp>
        <p:nvSpPr>
          <p:cNvPr id="4" name="Content Placeholder 3"/>
          <p:cNvSpPr>
            <a:spLocks noGrp="1"/>
          </p:cNvSpPr>
          <p:nvPr>
            <p:ph idx="1"/>
          </p:nvPr>
        </p:nvSpPr>
        <p:spPr/>
        <p:txBody>
          <a:bodyPr/>
          <a:lstStyle/>
          <a:p>
            <a:r>
              <a:rPr lang="en-US" sz="1800" dirty="0" smtClean="0"/>
              <a:t>Miss rate close to no load achieved</a:t>
            </a:r>
          </a:p>
          <a:p>
            <a:r>
              <a:rPr lang="en-US" sz="1800" dirty="0" smtClean="0"/>
              <a:t>Increase in miss rate as vector size goes out of assigned partitions</a:t>
            </a:r>
          </a:p>
        </p:txBody>
      </p:sp>
      <p:pic>
        <p:nvPicPr>
          <p:cNvPr id="6" name="Picture 5" descr="res1_part_write.png"/>
          <p:cNvPicPr>
            <a:picLocks noChangeAspect="1"/>
          </p:cNvPicPr>
          <p:nvPr/>
        </p:nvPicPr>
        <p:blipFill>
          <a:blip r:embed="rId2" cstate="print"/>
          <a:stretch>
            <a:fillRect/>
          </a:stretch>
        </p:blipFill>
        <p:spPr>
          <a:xfrm>
            <a:off x="457200" y="2514600"/>
            <a:ext cx="8229600" cy="3587429"/>
          </a:xfrm>
          <a:prstGeom prst="rect">
            <a:avLst/>
          </a:prstGeom>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Use Cases</a:t>
            </a:r>
            <a:endParaRPr lang="en-US" dirty="0"/>
          </a:p>
        </p:txBody>
      </p:sp>
      <p:sp>
        <p:nvSpPr>
          <p:cNvPr id="4" name="Content Placeholder 3"/>
          <p:cNvSpPr>
            <a:spLocks noGrp="1"/>
          </p:cNvSpPr>
          <p:nvPr>
            <p:ph idx="1"/>
          </p:nvPr>
        </p:nvSpPr>
        <p:spPr>
          <a:xfrm>
            <a:off x="395287" y="908050"/>
            <a:ext cx="4405313" cy="5257799"/>
          </a:xfrm>
        </p:spPr>
        <p:txBody>
          <a:bodyPr/>
          <a:lstStyle/>
          <a:p>
            <a:r>
              <a:rPr lang="en-US" dirty="0" smtClean="0"/>
              <a:t>Heterogeneous Platforms</a:t>
            </a:r>
          </a:p>
          <a:p>
            <a:pPr lvl="1"/>
            <a:r>
              <a:rPr lang="en-US" dirty="0" smtClean="0"/>
              <a:t>Cache pollution from different type of processing platforms (LL Shared cache between DSPs CPU GPUs etc)</a:t>
            </a:r>
          </a:p>
          <a:p>
            <a:pPr lvl="1"/>
            <a:r>
              <a:rPr lang="en-US" dirty="0" smtClean="0"/>
              <a:t>Dynamically allocating partitions to each processing unit as per requirement</a:t>
            </a:r>
          </a:p>
          <a:p>
            <a:r>
              <a:rPr lang="en-US" dirty="0" smtClean="0"/>
              <a:t>Datacenters</a:t>
            </a:r>
          </a:p>
          <a:p>
            <a:pPr lvl="1"/>
            <a:r>
              <a:rPr lang="en-US" dirty="0" smtClean="0"/>
              <a:t>Cache pollution effects between different VMs</a:t>
            </a:r>
          </a:p>
          <a:p>
            <a:pPr lvl="1"/>
            <a:r>
              <a:rPr lang="en-US" dirty="0" smtClean="0"/>
              <a:t>Solution: Having cache partitioning for different VM </a:t>
            </a:r>
          </a:p>
          <a:p>
            <a:pPr lvl="1"/>
            <a:endParaRPr lang="en-US" dirty="0" smtClean="0"/>
          </a:p>
          <a:p>
            <a:endParaRPr lang="en-US" dirty="0" smtClean="0"/>
          </a:p>
        </p:txBody>
      </p:sp>
      <p:sp>
        <p:nvSpPr>
          <p:cNvPr id="5122" name="AutoShape 2" descr="Bildergebnis für base transceiver s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4" name="AutoShape 4" descr="Bildergebnis für base transceiver s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130" name="Picture 10" descr="Bildergebnis für virtual machine datacenter"/>
          <p:cNvPicPr>
            <a:picLocks noChangeAspect="1" noChangeArrowheads="1"/>
          </p:cNvPicPr>
          <p:nvPr/>
        </p:nvPicPr>
        <p:blipFill>
          <a:blip r:embed="rId2" cstate="print"/>
          <a:srcRect/>
          <a:stretch>
            <a:fillRect/>
          </a:stretch>
        </p:blipFill>
        <p:spPr bwMode="auto">
          <a:xfrm>
            <a:off x="1524000" y="3733800"/>
            <a:ext cx="3466161" cy="2314576"/>
          </a:xfrm>
          <a:prstGeom prst="rect">
            <a:avLst/>
          </a:prstGeom>
          <a:noFill/>
        </p:spPr>
      </p:pic>
      <p:pic>
        <p:nvPicPr>
          <p:cNvPr id="5132" name="Picture 12" descr="http://static.rcrlocal.com/article/files/2013/11/strauss-1.jpg"/>
          <p:cNvPicPr>
            <a:picLocks noChangeAspect="1" noChangeArrowheads="1"/>
          </p:cNvPicPr>
          <p:nvPr/>
        </p:nvPicPr>
        <p:blipFill>
          <a:blip r:embed="rId3" cstate="print"/>
          <a:srcRect l="60625" t="38889" r="15625" b="13333"/>
          <a:stretch>
            <a:fillRect/>
          </a:stretch>
        </p:blipFill>
        <p:spPr bwMode="auto">
          <a:xfrm>
            <a:off x="5943600" y="1219200"/>
            <a:ext cx="2743200" cy="3104147"/>
          </a:xfrm>
          <a:prstGeom prst="rect">
            <a:avLst/>
          </a:prstGeom>
          <a:noFill/>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Use Cases (2)</a:t>
            </a:r>
            <a:endParaRPr lang="en-US" dirty="0"/>
          </a:p>
        </p:txBody>
      </p:sp>
      <p:sp>
        <p:nvSpPr>
          <p:cNvPr id="4" name="Content Placeholder 3"/>
          <p:cNvSpPr>
            <a:spLocks noGrp="1"/>
          </p:cNvSpPr>
          <p:nvPr>
            <p:ph idx="1"/>
          </p:nvPr>
        </p:nvSpPr>
        <p:spPr>
          <a:xfrm>
            <a:off x="395287" y="908050"/>
            <a:ext cx="4405313" cy="5257799"/>
          </a:xfrm>
        </p:spPr>
        <p:txBody>
          <a:bodyPr/>
          <a:lstStyle/>
          <a:p>
            <a:r>
              <a:rPr lang="en-US" dirty="0" smtClean="0"/>
              <a:t>Real Time Systems</a:t>
            </a:r>
          </a:p>
          <a:p>
            <a:pPr lvl="1"/>
            <a:r>
              <a:rPr lang="en-US" dirty="0" smtClean="0"/>
              <a:t>Cache pollution can effect the deterministic behavior of an application</a:t>
            </a:r>
          </a:p>
          <a:p>
            <a:pPr lvl="1"/>
            <a:r>
              <a:rPr lang="en-US" dirty="0" smtClean="0"/>
              <a:t>Many real time systems have hard or soft real time requirements for different applications</a:t>
            </a:r>
          </a:p>
          <a:p>
            <a:pPr lvl="1"/>
            <a:r>
              <a:rPr lang="en-US" b="1" dirty="0" smtClean="0"/>
              <a:t>Base Transceiver Station</a:t>
            </a:r>
          </a:p>
          <a:p>
            <a:pPr lvl="1"/>
            <a:r>
              <a:rPr lang="en-US" b="1" dirty="0" smtClean="0"/>
              <a:t>Automotive Controllers</a:t>
            </a:r>
          </a:p>
          <a:p>
            <a:pPr lvl="1"/>
            <a:r>
              <a:rPr lang="en-US" dirty="0" smtClean="0"/>
              <a:t>Today’s Real Time Controllers = </a:t>
            </a:r>
            <a:r>
              <a:rPr lang="en-US" dirty="0" err="1" smtClean="0"/>
              <a:t>Manycore</a:t>
            </a:r>
            <a:r>
              <a:rPr lang="en-US" dirty="0" smtClean="0"/>
              <a:t> !</a:t>
            </a:r>
          </a:p>
          <a:p>
            <a:pPr lvl="1"/>
            <a:r>
              <a:rPr lang="en-US" dirty="0" smtClean="0"/>
              <a:t>Solution : Tie up time critical application to particular cores with allocation required partition sizes</a:t>
            </a:r>
          </a:p>
          <a:p>
            <a:pPr lvl="1"/>
            <a:endParaRPr lang="en-US" dirty="0" smtClean="0"/>
          </a:p>
          <a:p>
            <a:endParaRPr lang="en-US" dirty="0" smtClean="0"/>
          </a:p>
        </p:txBody>
      </p:sp>
      <p:sp>
        <p:nvSpPr>
          <p:cNvPr id="5122" name="AutoShape 2" descr="Bildergebnis für base transceiver s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4" name="AutoShape 4" descr="Bildergebnis für base transceiver s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126" name="Picture 6" descr="http://www.telecomdocs.com/sites/default/files/images/BTS%20Site.PNG"/>
          <p:cNvPicPr>
            <a:picLocks noChangeAspect="1" noChangeArrowheads="1"/>
          </p:cNvPicPr>
          <p:nvPr/>
        </p:nvPicPr>
        <p:blipFill>
          <a:blip r:embed="rId2" cstate="print"/>
          <a:srcRect/>
          <a:stretch>
            <a:fillRect/>
          </a:stretch>
        </p:blipFill>
        <p:spPr bwMode="auto">
          <a:xfrm>
            <a:off x="6324600" y="1219200"/>
            <a:ext cx="2514600" cy="3209212"/>
          </a:xfrm>
          <a:prstGeom prst="rect">
            <a:avLst/>
          </a:prstGeom>
          <a:noFill/>
        </p:spPr>
      </p:pic>
      <p:pic>
        <p:nvPicPr>
          <p:cNvPr id="9" name="Picture 1"/>
          <p:cNvPicPr>
            <a:picLocks noChangeAspect="1" noChangeArrowheads="1"/>
          </p:cNvPicPr>
          <p:nvPr/>
        </p:nvPicPr>
        <p:blipFill>
          <a:blip r:embed="rId3" cstate="print"/>
          <a:srcRect/>
          <a:stretch>
            <a:fillRect/>
          </a:stretch>
        </p:blipFill>
        <p:spPr bwMode="auto">
          <a:xfrm>
            <a:off x="1600200" y="3657600"/>
            <a:ext cx="4663283" cy="2341563"/>
          </a:xfrm>
          <a:prstGeom prst="rect">
            <a:avLst/>
          </a:prstGeom>
          <a:noFill/>
          <a:ln w="9525">
            <a:noFill/>
            <a:miter lim="800000"/>
            <a:headEnd/>
            <a:tailEnd/>
          </a:ln>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Conclusion</a:t>
            </a:r>
            <a:endParaRPr lang="en-US" dirty="0"/>
          </a:p>
        </p:txBody>
      </p:sp>
      <p:sp>
        <p:nvSpPr>
          <p:cNvPr id="4" name="Content Placeholder 3"/>
          <p:cNvSpPr>
            <a:spLocks noGrp="1"/>
          </p:cNvSpPr>
          <p:nvPr>
            <p:ph idx="1"/>
          </p:nvPr>
        </p:nvSpPr>
        <p:spPr/>
        <p:txBody>
          <a:bodyPr/>
          <a:lstStyle/>
          <a:p>
            <a:r>
              <a:rPr lang="en-US" dirty="0" smtClean="0"/>
              <a:t>Cache pollution can effect miss rate (increase from ~1% to ~20%)</a:t>
            </a:r>
          </a:p>
          <a:p>
            <a:r>
              <a:rPr lang="en-US" dirty="0" smtClean="0"/>
              <a:t>Partitioning can mitigate the cache pollution effect</a:t>
            </a:r>
          </a:p>
          <a:p>
            <a:r>
              <a:rPr lang="en-US" dirty="0" smtClean="0"/>
              <a:t>Cache partitioning can be useful in application ranging from embedded to data centre applications</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8000">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z="4000" dirty="0" smtClean="0"/>
              <a:t>Contents</a:t>
            </a:r>
            <a:endParaRPr lang="zh-CN" altLang="en-US" sz="4000" dirty="0"/>
          </a:p>
        </p:txBody>
      </p:sp>
      <p:sp>
        <p:nvSpPr>
          <p:cNvPr id="7" name="内容占位符 6"/>
          <p:cNvSpPr>
            <a:spLocks noGrp="1"/>
          </p:cNvSpPr>
          <p:nvPr>
            <p:ph idx="1"/>
          </p:nvPr>
        </p:nvSpPr>
        <p:spPr/>
        <p:txBody>
          <a:bodyPr/>
          <a:lstStyle/>
          <a:p>
            <a:pPr marL="0" indent="0">
              <a:lnSpc>
                <a:spcPct val="100000"/>
              </a:lnSpc>
              <a:spcBef>
                <a:spcPts val="1200"/>
              </a:spcBef>
              <a:spcAft>
                <a:spcPts val="1200"/>
              </a:spcAft>
              <a:buNone/>
            </a:pPr>
            <a:r>
              <a:rPr lang="en-US" altLang="zh-CN" dirty="0" smtClean="0">
                <a:solidFill>
                  <a:srgbClr val="990000"/>
                </a:solidFill>
              </a:rPr>
              <a:t>Cache Pollution</a:t>
            </a:r>
          </a:p>
          <a:p>
            <a:pPr marL="0" indent="0">
              <a:lnSpc>
                <a:spcPct val="100000"/>
              </a:lnSpc>
              <a:spcBef>
                <a:spcPts val="1200"/>
              </a:spcBef>
              <a:spcAft>
                <a:spcPts val="1200"/>
              </a:spcAft>
              <a:buNone/>
            </a:pPr>
            <a:r>
              <a:rPr lang="en-US" altLang="zh-CN" dirty="0" smtClean="0">
                <a:solidFill>
                  <a:srgbClr val="990000"/>
                </a:solidFill>
              </a:rPr>
              <a:t>Partitioned Cache Design</a:t>
            </a:r>
          </a:p>
          <a:p>
            <a:pPr marL="0" indent="0">
              <a:lnSpc>
                <a:spcPct val="100000"/>
              </a:lnSpc>
              <a:spcBef>
                <a:spcPts val="1200"/>
              </a:spcBef>
              <a:spcAft>
                <a:spcPts val="1200"/>
              </a:spcAft>
              <a:buNone/>
            </a:pPr>
            <a:r>
              <a:rPr lang="en-US" altLang="zh-CN" dirty="0" smtClean="0">
                <a:solidFill>
                  <a:srgbClr val="990000"/>
                </a:solidFill>
              </a:rPr>
              <a:t>Benchmark Results</a:t>
            </a:r>
          </a:p>
          <a:p>
            <a:pPr marL="0" indent="0">
              <a:lnSpc>
                <a:spcPct val="100000"/>
              </a:lnSpc>
              <a:spcBef>
                <a:spcPts val="1200"/>
              </a:spcBef>
              <a:spcAft>
                <a:spcPts val="1200"/>
              </a:spcAft>
              <a:buNone/>
            </a:pPr>
            <a:r>
              <a:rPr lang="en-US" altLang="zh-CN" dirty="0" smtClean="0">
                <a:solidFill>
                  <a:srgbClr val="990000"/>
                </a:solidFill>
              </a:rPr>
              <a:t>Use Case Scenarios</a:t>
            </a:r>
          </a:p>
          <a:p>
            <a:pPr marL="0" indent="0">
              <a:lnSpc>
                <a:spcPct val="100000"/>
              </a:lnSpc>
              <a:spcBef>
                <a:spcPts val="1200"/>
              </a:spcBef>
              <a:spcAft>
                <a:spcPts val="1200"/>
              </a:spcAft>
              <a:buNone/>
            </a:pPr>
            <a:r>
              <a:rPr lang="en-US" altLang="zh-CN" dirty="0" smtClean="0">
                <a:solidFill>
                  <a:srgbClr val="990000"/>
                </a:solidFill>
              </a:rPr>
              <a:t>Conclusion</a:t>
            </a:r>
          </a:p>
        </p:txBody>
      </p:sp>
      <p:sp>
        <p:nvSpPr>
          <p:cNvPr id="8" name="圆角矩形 7"/>
          <p:cNvSpPr>
            <a:spLocks noChangeArrowheads="1"/>
          </p:cNvSpPr>
          <p:nvPr/>
        </p:nvSpPr>
        <p:spPr bwMode="auto">
          <a:xfrm>
            <a:off x="-14285" y="1726209"/>
            <a:ext cx="684094" cy="190623"/>
          </a:xfrm>
          <a:prstGeom prst="roundRect">
            <a:avLst>
              <a:gd name="adj" fmla="val 16667"/>
            </a:avLst>
          </a:prstGeom>
          <a:gradFill rotWithShape="0">
            <a:gsLst>
              <a:gs pos="0">
                <a:srgbClr val="990000"/>
              </a:gs>
              <a:gs pos="100000">
                <a:srgbClr val="CC3300"/>
              </a:gs>
            </a:gsLst>
            <a:lin ang="0"/>
          </a:gradFill>
          <a:ln w="9525">
            <a:noFill/>
            <a:round/>
            <a:headEnd/>
            <a:tailEnd/>
          </a:ln>
        </p:spPr>
        <p:txBody>
          <a:bodyPr lIns="79186" tIns="39594" rIns="79186" bIns="39594" anchor="ctr">
            <a:spAutoFit/>
          </a:bodyPr>
          <a:lstStyle/>
          <a:p>
            <a:pPr defTabSz="801528" eaLnBrk="0" hangingPunct="0">
              <a:spcBef>
                <a:spcPct val="20000"/>
              </a:spcBef>
              <a:buClr>
                <a:srgbClr val="990000"/>
              </a:buClr>
              <a:buSzPct val="60000"/>
            </a:pPr>
            <a:endParaRPr lang="zh-CN" altLang="en-US" sz="600" dirty="0">
              <a:ea typeface="黑体" pitchFamily="2" charset="-122"/>
            </a:endParaRPr>
          </a:p>
        </p:txBody>
      </p:sp>
      <p:sp>
        <p:nvSpPr>
          <p:cNvPr id="9" name="圆角矩形 7"/>
          <p:cNvSpPr>
            <a:spLocks noChangeArrowheads="1"/>
          </p:cNvSpPr>
          <p:nvPr/>
        </p:nvSpPr>
        <p:spPr bwMode="auto">
          <a:xfrm>
            <a:off x="3095836" y="1726222"/>
            <a:ext cx="6048164" cy="190597"/>
          </a:xfrm>
          <a:prstGeom prst="roundRect">
            <a:avLst>
              <a:gd name="adj" fmla="val 16667"/>
            </a:avLst>
          </a:prstGeom>
          <a:gradFill rotWithShape="1">
            <a:gsLst>
              <a:gs pos="0">
                <a:srgbClr val="990000"/>
              </a:gs>
              <a:gs pos="100000">
                <a:srgbClr val="CC3300"/>
              </a:gs>
            </a:gsLst>
            <a:lin ang="10800000" scaled="1"/>
          </a:gradFill>
          <a:ln w="9525">
            <a:noFill/>
            <a:round/>
            <a:headEnd/>
            <a:tailEnd/>
          </a:ln>
        </p:spPr>
        <p:txBody>
          <a:bodyPr wrap="square" lIns="79186" tIns="39594" rIns="79186" bIns="39594" anchor="ctr">
            <a:spAutoFit/>
          </a:bodyPr>
          <a:lstStyle/>
          <a:p>
            <a:pPr defTabSz="801528" eaLnBrk="0" hangingPunct="0">
              <a:spcBef>
                <a:spcPct val="20000"/>
              </a:spcBef>
              <a:buClr>
                <a:srgbClr val="990000"/>
              </a:buClr>
              <a:buSzPct val="60000"/>
            </a:pPr>
            <a:endParaRPr lang="zh-CN" altLang="en-US" sz="600" dirty="0">
              <a:ea typeface="黑体" pitchFamily="2" charset="-122"/>
            </a:endParaRPr>
          </a:p>
        </p:txBody>
      </p:sp>
    </p:spTree>
  </p:cSld>
  <p:clrMapOvr>
    <a:masterClrMapping/>
  </p:clrMapOvr>
  <p:transition advClick="0" advTm="8000">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Cache Pollution In </a:t>
            </a:r>
            <a:r>
              <a:rPr lang="en-US" dirty="0" err="1" smtClean="0"/>
              <a:t>Multicore</a:t>
            </a:r>
            <a:r>
              <a:rPr lang="en-US" dirty="0" smtClean="0"/>
              <a:t> Architectures</a:t>
            </a:r>
            <a:endParaRPr lang="en-US" dirty="0"/>
          </a:p>
        </p:txBody>
      </p:sp>
      <p:sp>
        <p:nvSpPr>
          <p:cNvPr id="5" name="Content Placeholder 4"/>
          <p:cNvSpPr>
            <a:spLocks noGrp="1"/>
          </p:cNvSpPr>
          <p:nvPr>
            <p:ph idx="1"/>
          </p:nvPr>
        </p:nvSpPr>
        <p:spPr/>
        <p:txBody>
          <a:bodyPr/>
          <a:lstStyle/>
          <a:p>
            <a:r>
              <a:rPr lang="en-US" sz="1800" dirty="0" smtClean="0"/>
              <a:t>A Generic </a:t>
            </a:r>
            <a:r>
              <a:rPr lang="en-US" sz="1800" dirty="0" err="1" smtClean="0"/>
              <a:t>Multicore</a:t>
            </a:r>
            <a:r>
              <a:rPr lang="en-US" sz="1800" dirty="0" smtClean="0"/>
              <a:t> Architecture</a:t>
            </a:r>
          </a:p>
          <a:p>
            <a:pPr lvl="1"/>
            <a:r>
              <a:rPr lang="en-US" sz="1600" dirty="0" smtClean="0"/>
              <a:t>Individual L1 data and instruction caches</a:t>
            </a:r>
          </a:p>
          <a:p>
            <a:pPr lvl="1"/>
            <a:r>
              <a:rPr lang="en-US" sz="1600" dirty="0" smtClean="0"/>
              <a:t>Shared L2 Caches</a:t>
            </a:r>
          </a:p>
          <a:p>
            <a:pPr lvl="1"/>
            <a:r>
              <a:rPr lang="en-US" sz="1600" dirty="0" smtClean="0"/>
              <a:t>Shared L3 Cache</a:t>
            </a:r>
          </a:p>
          <a:p>
            <a:endParaRPr lang="en-US" sz="1800" dirty="0" smtClean="0"/>
          </a:p>
          <a:p>
            <a:r>
              <a:rPr lang="en-US" sz="1800" dirty="0" smtClean="0"/>
              <a:t>Cache Pollution </a:t>
            </a:r>
          </a:p>
          <a:p>
            <a:pPr lvl="1"/>
            <a:r>
              <a:rPr lang="en-US" sz="1600" dirty="0" smtClean="0"/>
              <a:t>Unnecessary data caching</a:t>
            </a:r>
          </a:p>
          <a:p>
            <a:pPr lvl="1"/>
            <a:r>
              <a:rPr lang="en-US" sz="1600" dirty="0" smtClean="0"/>
              <a:t>Resulting in eviction of useful data</a:t>
            </a:r>
            <a:endParaRPr lang="en-US" dirty="0" smtClean="0"/>
          </a:p>
          <a:p>
            <a:endParaRPr lang="en-US" sz="1800" dirty="0" smtClean="0"/>
          </a:p>
          <a:p>
            <a:r>
              <a:rPr lang="en-US" sz="1800" dirty="0" smtClean="0"/>
              <a:t>Cache Pollution from different Cores</a:t>
            </a:r>
          </a:p>
          <a:p>
            <a:endParaRPr lang="en-US" dirty="0" smtClean="0"/>
          </a:p>
          <a:p>
            <a:r>
              <a:rPr lang="en-US" sz="1800" dirty="0" smtClean="0"/>
              <a:t>Effect of Inclusive caches on Cache Pollution</a:t>
            </a:r>
          </a:p>
          <a:p>
            <a:endParaRPr lang="en-US" dirty="0"/>
          </a:p>
        </p:txBody>
      </p:sp>
      <p:pic>
        <p:nvPicPr>
          <p:cNvPr id="6" name="Picture 2" descr="http://m.eet.com/media/1196773/f4.8.jpg"/>
          <p:cNvPicPr>
            <a:picLocks noChangeAspect="1" noChangeArrowheads="1"/>
          </p:cNvPicPr>
          <p:nvPr/>
        </p:nvPicPr>
        <p:blipFill>
          <a:blip r:embed="rId2" cstate="print"/>
          <a:srcRect/>
          <a:stretch>
            <a:fillRect/>
          </a:stretch>
        </p:blipFill>
        <p:spPr bwMode="auto">
          <a:xfrm>
            <a:off x="4953000" y="1524000"/>
            <a:ext cx="3886200" cy="1681787"/>
          </a:xfrm>
          <a:prstGeom prst="rect">
            <a:avLst/>
          </a:prstGeom>
          <a:noFill/>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Cachebench</a:t>
            </a:r>
            <a:r>
              <a:rPr lang="en-US" dirty="0" smtClean="0"/>
              <a:t> Benchmarking</a:t>
            </a:r>
            <a:endParaRPr lang="en-US" dirty="0"/>
          </a:p>
        </p:txBody>
      </p:sp>
      <p:sp>
        <p:nvSpPr>
          <p:cNvPr id="4" name="Content Placeholder 3"/>
          <p:cNvSpPr>
            <a:spLocks noGrp="1"/>
          </p:cNvSpPr>
          <p:nvPr>
            <p:ph idx="1"/>
          </p:nvPr>
        </p:nvSpPr>
        <p:spPr/>
        <p:txBody>
          <a:bodyPr/>
          <a:lstStyle/>
          <a:p>
            <a:r>
              <a:rPr lang="en-US" sz="1800" dirty="0" err="1" smtClean="0"/>
              <a:t>Cachebench</a:t>
            </a:r>
            <a:r>
              <a:rPr lang="en-US" sz="1800" dirty="0" smtClean="0"/>
              <a:t> : Linux LLC benchmark for cache performance.</a:t>
            </a:r>
          </a:p>
          <a:p>
            <a:r>
              <a:rPr lang="en-US" sz="1800" dirty="0" smtClean="0"/>
              <a:t>Replacement of BW with miss rate using ARM PMU</a:t>
            </a:r>
          </a:p>
          <a:p>
            <a:r>
              <a:rPr lang="en-US" sz="1800" dirty="0" smtClean="0"/>
              <a:t>Scenarios:</a:t>
            </a:r>
          </a:p>
          <a:p>
            <a:pPr lvl="1"/>
            <a:r>
              <a:rPr lang="en-US" sz="1600" dirty="0" smtClean="0"/>
              <a:t>No process running on other core (No Load)</a:t>
            </a:r>
          </a:p>
          <a:p>
            <a:pPr lvl="1"/>
            <a:r>
              <a:rPr lang="en-US" sz="1600" dirty="0" smtClean="0"/>
              <a:t>A heavy cache pollution process on other core (Load)</a:t>
            </a:r>
          </a:p>
          <a:p>
            <a:pPr lvl="1"/>
            <a:r>
              <a:rPr lang="en-US" sz="1600" dirty="0" smtClean="0"/>
              <a:t>Different test times</a:t>
            </a:r>
          </a:p>
          <a:p>
            <a:pPr>
              <a:buNone/>
            </a:pPr>
            <a:endParaRPr 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Effect of Cache Pollution (1)</a:t>
            </a:r>
            <a:endParaRPr lang="en-US" dirty="0"/>
          </a:p>
        </p:txBody>
      </p:sp>
      <p:sp>
        <p:nvSpPr>
          <p:cNvPr id="4" name="Content Placeholder 3"/>
          <p:cNvSpPr>
            <a:spLocks noGrp="1"/>
          </p:cNvSpPr>
          <p:nvPr>
            <p:ph idx="1"/>
          </p:nvPr>
        </p:nvSpPr>
        <p:spPr/>
        <p:txBody>
          <a:bodyPr/>
          <a:lstStyle/>
          <a:p>
            <a:r>
              <a:rPr lang="en-US" sz="1800" dirty="0" smtClean="0"/>
              <a:t>Increase in miss rate from less then 1 % to up to 20 %</a:t>
            </a:r>
          </a:p>
          <a:p>
            <a:r>
              <a:rPr lang="en-US" sz="1800" dirty="0" smtClean="0"/>
              <a:t>Effect is time dependent</a:t>
            </a:r>
          </a:p>
          <a:p>
            <a:r>
              <a:rPr lang="en-US" sz="1800" dirty="0" smtClean="0"/>
              <a:t>Effect of L1 Size and L2 Size</a:t>
            </a:r>
          </a:p>
          <a:p>
            <a:pPr lvl="1"/>
            <a:r>
              <a:rPr lang="en-US" sz="1600" dirty="0" smtClean="0"/>
              <a:t>As vector size </a:t>
            </a:r>
            <a:r>
              <a:rPr lang="en-US" sz="1600" dirty="0" smtClean="0"/>
              <a:t>exceed L1 </a:t>
            </a:r>
            <a:r>
              <a:rPr lang="en-US" sz="1600" dirty="0" smtClean="0"/>
              <a:t>size the hit rate increase, that’s why effect not visible in range from </a:t>
            </a:r>
            <a:r>
              <a:rPr lang="en-US" sz="1600" dirty="0" smtClean="0"/>
              <a:t>32K</a:t>
            </a:r>
            <a:endParaRPr lang="en-US" sz="1600" dirty="0" smtClean="0"/>
          </a:p>
          <a:p>
            <a:pPr lvl="1"/>
            <a:r>
              <a:rPr lang="en-US" sz="1600" dirty="0" smtClean="0"/>
              <a:t>As vector size increase L2 size, most access creates misses that’s why cache pollution is not visible</a:t>
            </a:r>
          </a:p>
        </p:txBody>
      </p:sp>
      <p:pic>
        <p:nvPicPr>
          <p:cNvPr id="9" name="Picture 8" descr="res1_real_read1.png"/>
          <p:cNvPicPr>
            <a:picLocks noChangeAspect="1"/>
          </p:cNvPicPr>
          <p:nvPr/>
        </p:nvPicPr>
        <p:blipFill>
          <a:blip r:embed="rId2" cstate="print"/>
          <a:stretch>
            <a:fillRect/>
          </a:stretch>
        </p:blipFill>
        <p:spPr>
          <a:xfrm>
            <a:off x="381000" y="2971800"/>
            <a:ext cx="8466645" cy="3437847"/>
          </a:xfrm>
          <a:prstGeom prst="rect">
            <a:avLst/>
          </a:prstGeom>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Effect of Cache Pollution (2)</a:t>
            </a:r>
            <a:endParaRPr lang="en-US" dirty="0"/>
          </a:p>
        </p:txBody>
      </p:sp>
      <p:sp>
        <p:nvSpPr>
          <p:cNvPr id="4" name="Content Placeholder 3"/>
          <p:cNvSpPr>
            <a:spLocks noGrp="1"/>
          </p:cNvSpPr>
          <p:nvPr>
            <p:ph idx="1"/>
          </p:nvPr>
        </p:nvSpPr>
        <p:spPr/>
        <p:txBody>
          <a:bodyPr/>
          <a:lstStyle/>
          <a:p>
            <a:r>
              <a:rPr lang="en-US" sz="1800" dirty="0" smtClean="0"/>
              <a:t>Increase in miss rate from less then 1 % to up to 20 %</a:t>
            </a:r>
          </a:p>
          <a:p>
            <a:r>
              <a:rPr lang="en-US" sz="1800" dirty="0" smtClean="0"/>
              <a:t>Effect is time dependent</a:t>
            </a:r>
          </a:p>
          <a:p>
            <a:r>
              <a:rPr lang="en-US" sz="1800" dirty="0" smtClean="0"/>
              <a:t>Effect of L1 Size and L2 Size</a:t>
            </a:r>
          </a:p>
          <a:p>
            <a:pPr lvl="1"/>
            <a:r>
              <a:rPr lang="en-US" sz="1600" dirty="0" smtClean="0"/>
              <a:t>As vector size increase L1 size the hit rate increase, that’s why effect not visible in range from 32</a:t>
            </a:r>
          </a:p>
          <a:p>
            <a:pPr lvl="1"/>
            <a:r>
              <a:rPr lang="en-US" sz="1600" dirty="0" smtClean="0"/>
              <a:t>As vector size increase L2 size, most access creates misses that’s why cache pollution is not visible</a:t>
            </a:r>
          </a:p>
        </p:txBody>
      </p:sp>
      <p:pic>
        <p:nvPicPr>
          <p:cNvPr id="5" name="Picture 4" descr="res1_real_read2.png"/>
          <p:cNvPicPr>
            <a:picLocks noChangeAspect="1"/>
          </p:cNvPicPr>
          <p:nvPr/>
        </p:nvPicPr>
        <p:blipFill>
          <a:blip r:embed="rId2" cstate="print"/>
          <a:stretch>
            <a:fillRect/>
          </a:stretch>
        </p:blipFill>
        <p:spPr>
          <a:xfrm>
            <a:off x="533400" y="2819400"/>
            <a:ext cx="8545886" cy="3581400"/>
          </a:xfrm>
          <a:prstGeom prst="rect">
            <a:avLst/>
          </a:prstGeom>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Cache Partitioning Prototype</a:t>
            </a:r>
            <a:endParaRPr lang="en-US" dirty="0"/>
          </a:p>
        </p:txBody>
      </p:sp>
      <p:sp>
        <p:nvSpPr>
          <p:cNvPr id="4" name="Content Placeholder 3"/>
          <p:cNvSpPr>
            <a:spLocks noGrp="1"/>
          </p:cNvSpPr>
          <p:nvPr>
            <p:ph idx="1"/>
          </p:nvPr>
        </p:nvSpPr>
        <p:spPr>
          <a:xfrm>
            <a:off x="395287" y="908050"/>
            <a:ext cx="4633913" cy="5257799"/>
          </a:xfrm>
        </p:spPr>
        <p:txBody>
          <a:bodyPr/>
          <a:lstStyle/>
          <a:p>
            <a:r>
              <a:rPr lang="en-US" sz="1800" u="sng" dirty="0" smtClean="0"/>
              <a:t>Idea </a:t>
            </a:r>
            <a:r>
              <a:rPr lang="en-US" sz="1800" dirty="0" smtClean="0"/>
              <a:t>: Avoid cache pollution from different cores</a:t>
            </a:r>
          </a:p>
          <a:p>
            <a:endParaRPr lang="en-US" sz="1800" dirty="0" smtClean="0"/>
          </a:p>
          <a:p>
            <a:r>
              <a:rPr lang="en-US" sz="1800" dirty="0" smtClean="0"/>
              <a:t>Basic Principle:</a:t>
            </a:r>
          </a:p>
          <a:p>
            <a:pPr lvl="1"/>
            <a:r>
              <a:rPr lang="en-US" sz="1600" dirty="0" smtClean="0"/>
              <a:t>Each core assigned with some partition of cache</a:t>
            </a:r>
          </a:p>
          <a:p>
            <a:pPr lvl="1"/>
            <a:r>
              <a:rPr lang="en-US" sz="1600" dirty="0" smtClean="0"/>
              <a:t>Core only cache data within its partition</a:t>
            </a:r>
          </a:p>
          <a:p>
            <a:pPr lvl="1"/>
            <a:r>
              <a:rPr lang="en-US" sz="1600" dirty="0" smtClean="0"/>
              <a:t>Partitions can overlap</a:t>
            </a:r>
          </a:p>
          <a:p>
            <a:pPr>
              <a:buFont typeface="Arial" pitchFamily="34" charset="0"/>
              <a:buChar char="•"/>
            </a:pPr>
            <a:endParaRPr lang="en-US" sz="1800" dirty="0" smtClean="0"/>
          </a:p>
          <a:p>
            <a:r>
              <a:rPr lang="en-US" sz="1800" dirty="0" smtClean="0"/>
              <a:t>Prototyping Platform (Juno Board):</a:t>
            </a:r>
          </a:p>
          <a:p>
            <a:pPr lvl="1"/>
            <a:r>
              <a:rPr lang="en-US" sz="1600" dirty="0" smtClean="0"/>
              <a:t>Dual Core Cortex A57</a:t>
            </a:r>
          </a:p>
          <a:p>
            <a:pPr lvl="1"/>
            <a:r>
              <a:rPr lang="en-US" sz="1600" dirty="0" smtClean="0"/>
              <a:t>Quad Core Cortex A53</a:t>
            </a:r>
          </a:p>
          <a:p>
            <a:pPr lvl="1"/>
            <a:r>
              <a:rPr lang="en-US" sz="1600" dirty="0" smtClean="0"/>
              <a:t>FPGA Board Attachment (</a:t>
            </a:r>
            <a:r>
              <a:rPr lang="en-US" sz="1600" dirty="0" err="1" smtClean="0"/>
              <a:t>LogicTile</a:t>
            </a:r>
            <a:r>
              <a:rPr lang="en-US" sz="1600" dirty="0" smtClean="0"/>
              <a:t> FPGA Board)</a:t>
            </a:r>
          </a:p>
          <a:p>
            <a:endParaRPr lang="en-US" sz="1800" u="sng" dirty="0" smtClean="0"/>
          </a:p>
        </p:txBody>
      </p:sp>
      <p:pic>
        <p:nvPicPr>
          <p:cNvPr id="5" name="Picture 1"/>
          <p:cNvPicPr>
            <a:picLocks noChangeAspect="1" noChangeArrowheads="1"/>
          </p:cNvPicPr>
          <p:nvPr/>
        </p:nvPicPr>
        <p:blipFill>
          <a:blip r:embed="rId2" cstate="print"/>
          <a:srcRect/>
          <a:stretch>
            <a:fillRect/>
          </a:stretch>
        </p:blipFill>
        <p:spPr bwMode="auto">
          <a:xfrm>
            <a:off x="5105400" y="1371600"/>
            <a:ext cx="3604154" cy="3971925"/>
          </a:xfrm>
          <a:prstGeom prst="rect">
            <a:avLst/>
          </a:prstGeom>
          <a:noFill/>
          <a:ln w="9525">
            <a:noFill/>
            <a:miter lim="800000"/>
            <a:headEnd/>
            <a:tailEnd/>
          </a:ln>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Design</a:t>
            </a:r>
            <a:endParaRPr lang="en-US" dirty="0"/>
          </a:p>
        </p:txBody>
      </p:sp>
      <p:sp>
        <p:nvSpPr>
          <p:cNvPr id="4" name="Content Placeholder 3"/>
          <p:cNvSpPr>
            <a:spLocks noGrp="1"/>
          </p:cNvSpPr>
          <p:nvPr>
            <p:ph idx="1"/>
          </p:nvPr>
        </p:nvSpPr>
        <p:spPr>
          <a:xfrm>
            <a:off x="395287" y="908050"/>
            <a:ext cx="4405313" cy="5257799"/>
          </a:xfrm>
        </p:spPr>
        <p:txBody>
          <a:bodyPr/>
          <a:lstStyle/>
          <a:p>
            <a:r>
              <a:rPr lang="en-US" sz="1800" dirty="0" smtClean="0"/>
              <a:t>Partition allocation through mask bits for each way per core</a:t>
            </a:r>
          </a:p>
          <a:p>
            <a:r>
              <a:rPr lang="en-US" sz="1800" dirty="0" smtClean="0"/>
              <a:t>Only masked ways can be replaced</a:t>
            </a:r>
          </a:p>
          <a:p>
            <a:r>
              <a:rPr lang="en-US" sz="1800" dirty="0" smtClean="0"/>
              <a:t>Partitioning of Cache in Vertical blocks</a:t>
            </a:r>
          </a:p>
          <a:p>
            <a:r>
              <a:rPr lang="en-US" sz="1800" dirty="0" smtClean="0"/>
              <a:t>Different masking for each block</a:t>
            </a:r>
          </a:p>
          <a:p>
            <a:pPr>
              <a:buFont typeface="Arial" pitchFamily="34" charset="0"/>
              <a:buChar char="•"/>
            </a:pPr>
            <a:endParaRPr lang="en-US" sz="1800" dirty="0" smtClean="0"/>
          </a:p>
          <a:p>
            <a:r>
              <a:rPr lang="en-US" sz="1800" dirty="0" smtClean="0"/>
              <a:t>Benchmarking (</a:t>
            </a:r>
            <a:r>
              <a:rPr lang="en-US" sz="1800" dirty="0" err="1" smtClean="0"/>
              <a:t>Cachebench</a:t>
            </a:r>
            <a:r>
              <a:rPr lang="en-US" sz="1800" dirty="0" smtClean="0"/>
              <a:t>)</a:t>
            </a:r>
          </a:p>
          <a:p>
            <a:pPr lvl="1"/>
            <a:r>
              <a:rPr lang="en-US" sz="1600" dirty="0" smtClean="0"/>
              <a:t>Mapping of vector to partitioned cached</a:t>
            </a:r>
          </a:p>
          <a:p>
            <a:pPr lvl="1"/>
            <a:r>
              <a:rPr lang="en-US" sz="1600" dirty="0" smtClean="0"/>
              <a:t>Vector </a:t>
            </a:r>
            <a:r>
              <a:rPr lang="en-US" sz="1600" dirty="0" err="1" smtClean="0"/>
              <a:t>uncached</a:t>
            </a:r>
            <a:r>
              <a:rPr lang="en-US" sz="1600" dirty="0" smtClean="0"/>
              <a:t> in local </a:t>
            </a:r>
            <a:r>
              <a:rPr lang="en-US" sz="1600" dirty="0" err="1" smtClean="0"/>
              <a:t>SoC</a:t>
            </a:r>
            <a:r>
              <a:rPr lang="en-US" sz="1600" dirty="0" smtClean="0"/>
              <a:t> caches</a:t>
            </a:r>
          </a:p>
          <a:p>
            <a:pPr lvl="1"/>
            <a:r>
              <a:rPr lang="en-US" sz="1600" dirty="0" smtClean="0"/>
              <a:t>Replacement of ARM PMU with Partitioned Cache monitors</a:t>
            </a:r>
          </a:p>
          <a:p>
            <a:endParaRPr lang="en-US" sz="1800" u="sng" dirty="0" smtClean="0"/>
          </a:p>
        </p:txBody>
      </p:sp>
      <p:graphicFrame>
        <p:nvGraphicFramePr>
          <p:cNvPr id="59" name="Table 58"/>
          <p:cNvGraphicFramePr>
            <a:graphicFrameLocks noGrp="1"/>
          </p:cNvGraphicFramePr>
          <p:nvPr/>
        </p:nvGraphicFramePr>
        <p:xfrm>
          <a:off x="4800600" y="3810000"/>
          <a:ext cx="4191000" cy="2361848"/>
        </p:xfrm>
        <a:graphic>
          <a:graphicData uri="http://schemas.openxmlformats.org/drawingml/2006/table">
            <a:tbl>
              <a:tblPr/>
              <a:tblGrid>
                <a:gridCol w="2159000"/>
                <a:gridCol w="2032000"/>
              </a:tblGrid>
              <a:tr h="163260">
                <a:tc>
                  <a:txBody>
                    <a:bodyPr/>
                    <a:lstStyle/>
                    <a:p>
                      <a:pPr marL="0" marR="0">
                        <a:lnSpc>
                          <a:spcPct val="115000"/>
                        </a:lnSpc>
                        <a:spcBef>
                          <a:spcPts val="0"/>
                        </a:spcBef>
                        <a:spcAft>
                          <a:spcPts val="0"/>
                        </a:spcAft>
                      </a:pPr>
                      <a:r>
                        <a:rPr lang="en-US" sz="1100" dirty="0">
                          <a:latin typeface="Calibri"/>
                          <a:ea typeface="Times New Roman"/>
                          <a:cs typeface="Times New Roman"/>
                        </a:rPr>
                        <a:t>Line Size</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Times New Roman"/>
                          <a:cs typeface="Times New Roman"/>
                        </a:rPr>
                        <a:t>64 byte</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3260">
                <a:tc>
                  <a:txBody>
                    <a:bodyPr/>
                    <a:lstStyle/>
                    <a:p>
                      <a:pPr marL="0" marR="0">
                        <a:lnSpc>
                          <a:spcPct val="115000"/>
                        </a:lnSpc>
                        <a:spcBef>
                          <a:spcPts val="0"/>
                        </a:spcBef>
                        <a:spcAft>
                          <a:spcPts val="0"/>
                        </a:spcAft>
                      </a:pPr>
                      <a:r>
                        <a:rPr lang="en-US" sz="1100">
                          <a:latin typeface="Calibri"/>
                          <a:ea typeface="Times New Roman"/>
                          <a:cs typeface="Times New Roman"/>
                        </a:rPr>
                        <a:t>Associativity</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Times New Roman"/>
                          <a:cs typeface="Times New Roman"/>
                        </a:rPr>
                        <a:t>8 Way</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3260">
                <a:tc>
                  <a:txBody>
                    <a:bodyPr/>
                    <a:lstStyle/>
                    <a:p>
                      <a:pPr marL="0" marR="0">
                        <a:lnSpc>
                          <a:spcPct val="115000"/>
                        </a:lnSpc>
                        <a:spcBef>
                          <a:spcPts val="0"/>
                        </a:spcBef>
                        <a:spcAft>
                          <a:spcPts val="0"/>
                        </a:spcAft>
                      </a:pPr>
                      <a:r>
                        <a:rPr lang="en-US" sz="1100">
                          <a:latin typeface="Calibri"/>
                          <a:ea typeface="Times New Roman"/>
                          <a:cs typeface="Times New Roman"/>
                        </a:rPr>
                        <a:t>Write Policy</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Times New Roman"/>
                          <a:cs typeface="Times New Roman"/>
                        </a:rPr>
                        <a:t>Write back</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3260">
                <a:tc>
                  <a:txBody>
                    <a:bodyPr/>
                    <a:lstStyle/>
                    <a:p>
                      <a:pPr marL="0" marR="0">
                        <a:lnSpc>
                          <a:spcPct val="115000"/>
                        </a:lnSpc>
                        <a:spcBef>
                          <a:spcPts val="0"/>
                        </a:spcBef>
                        <a:spcAft>
                          <a:spcPts val="0"/>
                        </a:spcAft>
                      </a:pPr>
                      <a:r>
                        <a:rPr lang="en-US" sz="1100">
                          <a:latin typeface="Calibri"/>
                          <a:ea typeface="Times New Roman"/>
                          <a:cs typeface="Times New Roman"/>
                        </a:rPr>
                        <a:t>Cache lines</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Times New Roman"/>
                          <a:cs typeface="Times New Roman"/>
                        </a:rPr>
                        <a:t>1024</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1202">
                <a:tc>
                  <a:txBody>
                    <a:bodyPr/>
                    <a:lstStyle/>
                    <a:p>
                      <a:pPr marL="0" marR="0">
                        <a:lnSpc>
                          <a:spcPct val="115000"/>
                        </a:lnSpc>
                        <a:spcBef>
                          <a:spcPts val="0"/>
                        </a:spcBef>
                        <a:spcAft>
                          <a:spcPts val="0"/>
                        </a:spcAft>
                      </a:pPr>
                      <a:r>
                        <a:rPr lang="en-US" sz="1100" dirty="0">
                          <a:latin typeface="Calibri"/>
                          <a:ea typeface="Times New Roman"/>
                          <a:cs typeface="Times New Roman"/>
                        </a:rPr>
                        <a:t>Blocks </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Times New Roman"/>
                          <a:cs typeface="Times New Roman"/>
                        </a:rPr>
                        <a:t>4 Blocks (256 Lines x 8 way each)</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6688">
                <a:tc>
                  <a:txBody>
                    <a:bodyPr/>
                    <a:lstStyle/>
                    <a:p>
                      <a:pPr marL="0" marR="0">
                        <a:lnSpc>
                          <a:spcPct val="115000"/>
                        </a:lnSpc>
                        <a:spcBef>
                          <a:spcPts val="0"/>
                        </a:spcBef>
                        <a:spcAft>
                          <a:spcPts val="0"/>
                        </a:spcAft>
                      </a:pPr>
                      <a:r>
                        <a:rPr lang="en-US" sz="1100">
                          <a:latin typeface="Calibri"/>
                          <a:ea typeface="Times New Roman"/>
                          <a:cs typeface="Times New Roman"/>
                        </a:rPr>
                        <a:t>Partition configuration granularity </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Times New Roman"/>
                          <a:cs typeface="Times New Roman"/>
                        </a:rPr>
                        <a:t>256 Lines x 16 way </a:t>
                      </a:r>
                      <a:endParaRPr lang="en-US" sz="1100">
                        <a:latin typeface="Calibri"/>
                        <a:ea typeface="Calibri"/>
                        <a:cs typeface="Times New Roman"/>
                      </a:endParaRPr>
                    </a:p>
                    <a:p>
                      <a:pPr marL="0" marR="0">
                        <a:lnSpc>
                          <a:spcPct val="115000"/>
                        </a:lnSpc>
                        <a:spcBef>
                          <a:spcPts val="0"/>
                        </a:spcBef>
                        <a:spcAft>
                          <a:spcPts val="0"/>
                        </a:spcAft>
                      </a:pPr>
                      <a:r>
                        <a:rPr lang="en-US" sz="1100">
                          <a:latin typeface="Calibri"/>
                          <a:ea typeface="Times New Roman"/>
                          <a:cs typeface="Times New Roman"/>
                        </a:rPr>
                        <a:t>(One block)</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3260">
                <a:tc>
                  <a:txBody>
                    <a:bodyPr/>
                    <a:lstStyle/>
                    <a:p>
                      <a:pPr marL="0" marR="0">
                        <a:lnSpc>
                          <a:spcPct val="115000"/>
                        </a:lnSpc>
                        <a:spcBef>
                          <a:spcPts val="0"/>
                        </a:spcBef>
                        <a:spcAft>
                          <a:spcPts val="0"/>
                        </a:spcAft>
                      </a:pPr>
                      <a:r>
                        <a:rPr lang="en-US" sz="1100">
                          <a:latin typeface="Calibri"/>
                          <a:ea typeface="Times New Roman"/>
                          <a:cs typeface="Times New Roman"/>
                        </a:rPr>
                        <a:t>Cached Memory</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Times New Roman"/>
                          <a:cs typeface="Times New Roman"/>
                        </a:rPr>
                        <a:t>128 MB</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3260">
                <a:tc>
                  <a:txBody>
                    <a:bodyPr/>
                    <a:lstStyle/>
                    <a:p>
                      <a:pPr marL="0" marR="0">
                        <a:lnSpc>
                          <a:spcPct val="115000"/>
                        </a:lnSpc>
                        <a:spcBef>
                          <a:spcPts val="0"/>
                        </a:spcBef>
                        <a:spcAft>
                          <a:spcPts val="0"/>
                        </a:spcAft>
                      </a:pPr>
                      <a:r>
                        <a:rPr lang="en-US" sz="1100">
                          <a:latin typeface="Calibri"/>
                          <a:ea typeface="Times New Roman"/>
                          <a:cs typeface="Times New Roman"/>
                        </a:rPr>
                        <a:t>Cached Address</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de-DE" sz="1100">
                          <a:latin typeface="Calibri"/>
                          <a:ea typeface="Times New Roman"/>
                          <a:cs typeface="Times New Roman"/>
                        </a:rPr>
                        <a:t>0x68000000 - 0x6FFFFFFF</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3260">
                <a:tc>
                  <a:txBody>
                    <a:bodyPr/>
                    <a:lstStyle/>
                    <a:p>
                      <a:pPr marL="0" marR="0">
                        <a:lnSpc>
                          <a:spcPct val="115000"/>
                        </a:lnSpc>
                        <a:spcBef>
                          <a:spcPts val="0"/>
                        </a:spcBef>
                        <a:spcAft>
                          <a:spcPts val="0"/>
                        </a:spcAft>
                      </a:pPr>
                      <a:r>
                        <a:rPr lang="en-US" sz="1100">
                          <a:latin typeface="Calibri"/>
                          <a:ea typeface="Times New Roman"/>
                          <a:cs typeface="Times New Roman"/>
                        </a:rPr>
                        <a:t>Configuration Memory</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de-DE" sz="1100" dirty="0">
                          <a:latin typeface="Calibri"/>
                          <a:ea typeface="Times New Roman"/>
                          <a:cs typeface="Times New Roman"/>
                        </a:rPr>
                        <a:t>16 Word (64 bit wide)</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6688">
                <a:tc>
                  <a:txBody>
                    <a:bodyPr/>
                    <a:lstStyle/>
                    <a:p>
                      <a:pPr marL="0" marR="0">
                        <a:lnSpc>
                          <a:spcPct val="115000"/>
                        </a:lnSpc>
                        <a:spcBef>
                          <a:spcPts val="0"/>
                        </a:spcBef>
                        <a:spcAft>
                          <a:spcPts val="0"/>
                        </a:spcAft>
                      </a:pPr>
                      <a:r>
                        <a:rPr lang="en-US" sz="1100">
                          <a:latin typeface="Calibri"/>
                          <a:ea typeface="Times New Roman"/>
                          <a:cs typeface="Times New Roman"/>
                        </a:rPr>
                        <a:t>Configuration Memory Base Address</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de-DE" sz="1100" dirty="0">
                          <a:latin typeface="Calibri"/>
                          <a:ea typeface="Times New Roman"/>
                          <a:cs typeface="Times New Roman"/>
                        </a:rPr>
                        <a:t>0x61000000 </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60" name="Picture 59" descr="arch.png"/>
          <p:cNvPicPr>
            <a:picLocks noChangeAspect="1"/>
          </p:cNvPicPr>
          <p:nvPr/>
        </p:nvPicPr>
        <p:blipFill>
          <a:blip r:embed="rId2" cstate="print"/>
          <a:stretch>
            <a:fillRect/>
          </a:stretch>
        </p:blipFill>
        <p:spPr>
          <a:xfrm>
            <a:off x="5334000" y="838200"/>
            <a:ext cx="3429000" cy="2877403"/>
          </a:xfrm>
          <a:prstGeom prst="rect">
            <a:avLst/>
          </a:prstGeom>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Benchmark with Partitioned Cache – Read </a:t>
            </a:r>
            <a:endParaRPr lang="en-US" dirty="0"/>
          </a:p>
        </p:txBody>
      </p:sp>
      <p:sp>
        <p:nvSpPr>
          <p:cNvPr id="4" name="Content Placeholder 3"/>
          <p:cNvSpPr>
            <a:spLocks noGrp="1"/>
          </p:cNvSpPr>
          <p:nvPr>
            <p:ph idx="1"/>
          </p:nvPr>
        </p:nvSpPr>
        <p:spPr/>
        <p:txBody>
          <a:bodyPr/>
          <a:lstStyle/>
          <a:p>
            <a:r>
              <a:rPr lang="en-US" sz="1800" dirty="0" smtClean="0"/>
              <a:t>Miss rate close to no load achieved</a:t>
            </a:r>
          </a:p>
          <a:p>
            <a:r>
              <a:rPr lang="en-US" sz="1800" dirty="0" smtClean="0"/>
              <a:t>Increase in miss rate as vector size goes out of assigned partitions</a:t>
            </a:r>
          </a:p>
        </p:txBody>
      </p:sp>
      <p:pic>
        <p:nvPicPr>
          <p:cNvPr id="7" name="Picture 6" descr="res1_part_read.png"/>
          <p:cNvPicPr>
            <a:picLocks noChangeAspect="1"/>
          </p:cNvPicPr>
          <p:nvPr/>
        </p:nvPicPr>
        <p:blipFill>
          <a:blip r:embed="rId2" cstate="print"/>
          <a:stretch>
            <a:fillRect/>
          </a:stretch>
        </p:blipFill>
        <p:spPr>
          <a:xfrm>
            <a:off x="457200" y="2514600"/>
            <a:ext cx="8229600" cy="3375765"/>
          </a:xfrm>
          <a:prstGeom prst="rect">
            <a:avLst/>
          </a:prstGeom>
        </p:spPr>
      </p:pic>
    </p:spTree>
  </p:cSld>
  <p:clrMapOvr>
    <a:masterClrMapping/>
  </p:clrMapOvr>
  <p:transition/>
</p:sld>
</file>

<file path=ppt/theme/theme1.xml><?xml version="1.0" encoding="utf-8"?>
<a:theme xmlns:a="http://schemas.openxmlformats.org/drawingml/2006/main" name="Blank">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8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9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0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110</TotalTime>
  <Words>607</Words>
  <Application>Microsoft Office PowerPoint</Application>
  <PresentationFormat>On-screen Show (4:3)</PresentationFormat>
  <Paragraphs>108</Paragraphs>
  <Slides>14</Slides>
  <Notes>0</Notes>
  <HiddenSlides>0</HiddenSlides>
  <MMClips>0</MMClips>
  <ScaleCrop>false</ScaleCrop>
  <HeadingPairs>
    <vt:vector size="4" baseType="variant">
      <vt:variant>
        <vt:lpstr>Theme</vt:lpstr>
      </vt:variant>
      <vt:variant>
        <vt:i4>6</vt:i4>
      </vt:variant>
      <vt:variant>
        <vt:lpstr>Slide Titles</vt:lpstr>
      </vt:variant>
      <vt:variant>
        <vt:i4>14</vt:i4>
      </vt:variant>
    </vt:vector>
  </HeadingPairs>
  <TitlesOfParts>
    <vt:vector size="20" baseType="lpstr">
      <vt:lpstr>Blank</vt:lpstr>
      <vt:lpstr>1_主题1</vt:lpstr>
      <vt:lpstr>8_主题1</vt:lpstr>
      <vt:lpstr>9_主题1</vt:lpstr>
      <vt:lpstr>11_主题1</vt:lpstr>
      <vt:lpstr>10_主题1</vt:lpstr>
      <vt:lpstr>Cache Partitioning A Solution for Cache Pollution</vt:lpstr>
      <vt:lpstr>Contents</vt:lpstr>
      <vt:lpstr>Cache Pollution In Multicore Architectures</vt:lpstr>
      <vt:lpstr>Cachebench Benchmarking</vt:lpstr>
      <vt:lpstr>Effect of Cache Pollution (1)</vt:lpstr>
      <vt:lpstr>Effect of Cache Pollution (2)</vt:lpstr>
      <vt:lpstr>Cache Partitioning Prototype</vt:lpstr>
      <vt:lpstr>Design</vt:lpstr>
      <vt:lpstr>Benchmark with Partitioned Cache – Read </vt:lpstr>
      <vt:lpstr>Benchmark with Partitioned Cache – Read Write</vt:lpstr>
      <vt:lpstr>Use Cases</vt:lpstr>
      <vt:lpstr>Use Cases (2)</vt:lpstr>
      <vt:lpstr>Conclusion</vt:lpstr>
      <vt:lpstr>Slide 14</vt:lpstr>
    </vt:vector>
  </TitlesOfParts>
  <Company>Huawei Technologies Co.,Ltd.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Dell</cp:lastModifiedBy>
  <cp:revision>41</cp:revision>
  <dcterms:created xsi:type="dcterms:W3CDTF">2015-11-10T12:40:30Z</dcterms:created>
  <dcterms:modified xsi:type="dcterms:W3CDTF">2015-12-03T13:02:01Z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flag">
    <vt:lpwstr>1449145112</vt:lpwstr>
  </property>
</Properties>
</file>