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808" r:id="rId3"/>
    <p:sldMasterId id="2147483811" r:id="rId4"/>
    <p:sldMasterId id="2147483826" r:id="rId5"/>
    <p:sldMasterId id="2147483814" r:id="rId6"/>
  </p:sldMasterIdLst>
  <p:notesMasterIdLst>
    <p:notesMasterId r:id="rId17"/>
  </p:notesMasterIdLst>
  <p:handoutMasterIdLst>
    <p:handoutMasterId r:id="rId18"/>
  </p:handoutMasterIdLst>
  <p:sldIdLst>
    <p:sldId id="262" r:id="rId7"/>
    <p:sldId id="315" r:id="rId8"/>
    <p:sldId id="316" r:id="rId9"/>
    <p:sldId id="317" r:id="rId10"/>
    <p:sldId id="329" r:id="rId11"/>
    <p:sldId id="330" r:id="rId12"/>
    <p:sldId id="324" r:id="rId13"/>
    <p:sldId id="325" r:id="rId14"/>
    <p:sldId id="327" r:id="rId15"/>
    <p:sldId id="328"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 xmlns:p15="http://schemas.microsoft.com/office/powerpoint/2012/main">
        <p15:guide id="1" orient="horz" pos="572">
          <p15:clr>
            <a:srgbClr val="A4A3A4"/>
          </p15:clr>
        </p15:guide>
        <p15:guide id="2" orient="horz" pos="2251">
          <p15:clr>
            <a:srgbClr val="A4A3A4"/>
          </p15:clr>
        </p15:guide>
        <p15:guide id="3" orient="horz" pos="3884">
          <p15:clr>
            <a:srgbClr val="A4A3A4"/>
          </p15:clr>
        </p15:guide>
        <p15:guide id="4" pos="2903">
          <p15:clr>
            <a:srgbClr val="A4A3A4"/>
          </p15:clr>
        </p15:guide>
        <p15:guide id="5" pos="249">
          <p15:clr>
            <a:srgbClr val="A4A3A4"/>
          </p15:clr>
        </p15:guide>
        <p15:guide id="6" pos="551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000"/>
    <a:srgbClr val="EEEEEE"/>
    <a:srgbClr val="4F81BD"/>
    <a:srgbClr val="669900"/>
    <a:srgbClr val="0099CC"/>
    <a:srgbClr val="FF9900"/>
    <a:srgbClr val="E6F1D8"/>
    <a:srgbClr val="B3CE32"/>
    <a:srgbClr val="FEEBD0"/>
    <a:srgbClr val="EFEF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24" autoAdjust="0"/>
  </p:normalViewPr>
  <p:slideViewPr>
    <p:cSldViewPr showGuides="1">
      <p:cViewPr>
        <p:scale>
          <a:sx n="75" d="100"/>
          <a:sy n="75" d="100"/>
        </p:scale>
        <p:origin x="-1200" y="-78"/>
      </p:cViewPr>
      <p:guideLst>
        <p:guide orient="horz" pos="572"/>
        <p:guide orient="horz" pos="2251"/>
        <p:guide orient="horz" pos="3884"/>
        <p:guide pos="2903"/>
        <p:guide pos="249"/>
        <p:guide pos="551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u80048523\Desktop\stats\graph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u80048523\Desktop\stats\graphs.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manualLayout>
          <c:layoutTarget val="inner"/>
          <c:xMode val="edge"/>
          <c:yMode val="edge"/>
          <c:x val="7.263331967897077E-2"/>
          <c:y val="3.1972706126926688E-2"/>
          <c:w val="0.87299670778146943"/>
          <c:h val="0.89256280053350578"/>
        </c:manualLayout>
      </c:layout>
      <c:scatterChart>
        <c:scatterStyle val="smoothMarker"/>
        <c:ser>
          <c:idx val="0"/>
          <c:order val="0"/>
          <c:tx>
            <c:strRef>
              <c:f>read_part!$C$1</c:f>
              <c:strCache>
                <c:ptCount val="1"/>
                <c:pt idx="0">
                  <c:v>No Partitioning (best case)</c:v>
                </c:pt>
              </c:strCache>
            </c:strRef>
          </c:tx>
          <c:xVal>
            <c:numRef>
              <c:f>read_part!$B$2:$B$38</c:f>
              <c:numCache>
                <c:formatCode>General</c:formatCode>
                <c:ptCount val="37"/>
                <c:pt idx="0">
                  <c:v>65536</c:v>
                </c:pt>
                <c:pt idx="1">
                  <c:v>98304</c:v>
                </c:pt>
                <c:pt idx="2">
                  <c:v>131072</c:v>
                </c:pt>
                <c:pt idx="3">
                  <c:v>196608</c:v>
                </c:pt>
                <c:pt idx="4">
                  <c:v>262144</c:v>
                </c:pt>
                <c:pt idx="5">
                  <c:v>393216</c:v>
                </c:pt>
                <c:pt idx="6">
                  <c:v>524288</c:v>
                </c:pt>
                <c:pt idx="7">
                  <c:v>786432</c:v>
                </c:pt>
                <c:pt idx="8">
                  <c:v>1048576</c:v>
                </c:pt>
                <c:pt idx="9">
                  <c:v>1572864</c:v>
                </c:pt>
                <c:pt idx="10">
                  <c:v>2097152</c:v>
                </c:pt>
                <c:pt idx="11">
                  <c:v>3145728</c:v>
                </c:pt>
                <c:pt idx="12">
                  <c:v>4194304</c:v>
                </c:pt>
                <c:pt idx="13">
                  <c:v>6291456</c:v>
                </c:pt>
                <c:pt idx="14">
                  <c:v>8388608</c:v>
                </c:pt>
                <c:pt idx="15">
                  <c:v>12582912</c:v>
                </c:pt>
                <c:pt idx="16">
                  <c:v>16777216</c:v>
                </c:pt>
                <c:pt idx="17">
                  <c:v>25165824</c:v>
                </c:pt>
                <c:pt idx="18">
                  <c:v>33554432</c:v>
                </c:pt>
              </c:numCache>
            </c:numRef>
          </c:xVal>
          <c:yVal>
            <c:numRef>
              <c:f>read_part!$C$2:$C$38</c:f>
              <c:numCache>
                <c:formatCode>General</c:formatCode>
                <c:ptCount val="37"/>
                <c:pt idx="0">
                  <c:v>3.6459999999999999E-2</c:v>
                </c:pt>
                <c:pt idx="1">
                  <c:v>4.6401999999999999E-2</c:v>
                </c:pt>
                <c:pt idx="2">
                  <c:v>5.8964999999999997E-2</c:v>
                </c:pt>
                <c:pt idx="3">
                  <c:v>8.3634E-2</c:v>
                </c:pt>
                <c:pt idx="4">
                  <c:v>0.10821600000000001</c:v>
                </c:pt>
                <c:pt idx="5">
                  <c:v>0.16505600000000001</c:v>
                </c:pt>
                <c:pt idx="6">
                  <c:v>0.22170000000000001</c:v>
                </c:pt>
                <c:pt idx="7">
                  <c:v>0.36698799999999998</c:v>
                </c:pt>
                <c:pt idx="8">
                  <c:v>0.51666000000000001</c:v>
                </c:pt>
                <c:pt idx="9">
                  <c:v>0.99160499999999996</c:v>
                </c:pt>
                <c:pt idx="10">
                  <c:v>2.7170740000000002</c:v>
                </c:pt>
                <c:pt idx="11">
                  <c:v>60.745972000000002</c:v>
                </c:pt>
                <c:pt idx="12">
                  <c:v>81.332808999999997</c:v>
                </c:pt>
                <c:pt idx="13">
                  <c:v>94.800880000000006</c:v>
                </c:pt>
                <c:pt idx="14">
                  <c:v>98.355339000000001</c:v>
                </c:pt>
                <c:pt idx="15">
                  <c:v>99.794471999999999</c:v>
                </c:pt>
                <c:pt idx="16">
                  <c:v>99.950867000000002</c:v>
                </c:pt>
                <c:pt idx="17">
                  <c:v>99.975005999999993</c:v>
                </c:pt>
                <c:pt idx="18">
                  <c:v>99.971992</c:v>
                </c:pt>
              </c:numCache>
            </c:numRef>
          </c:yVal>
          <c:smooth val="1"/>
        </c:ser>
        <c:ser>
          <c:idx val="1"/>
          <c:order val="1"/>
          <c:tx>
            <c:strRef>
              <c:f>read_part!$D$1</c:f>
              <c:strCache>
                <c:ptCount val="1"/>
                <c:pt idx="0">
                  <c:v>No Partitioning (worst case)</c:v>
                </c:pt>
              </c:strCache>
            </c:strRef>
          </c:tx>
          <c:xVal>
            <c:numRef>
              <c:f>read_part!$B$2:$B$38</c:f>
              <c:numCache>
                <c:formatCode>General</c:formatCode>
                <c:ptCount val="37"/>
                <c:pt idx="0">
                  <c:v>65536</c:v>
                </c:pt>
                <c:pt idx="1">
                  <c:v>98304</c:v>
                </c:pt>
                <c:pt idx="2">
                  <c:v>131072</c:v>
                </c:pt>
                <c:pt idx="3">
                  <c:v>196608</c:v>
                </c:pt>
                <c:pt idx="4">
                  <c:v>262144</c:v>
                </c:pt>
                <c:pt idx="5">
                  <c:v>393216</c:v>
                </c:pt>
                <c:pt idx="6">
                  <c:v>524288</c:v>
                </c:pt>
                <c:pt idx="7">
                  <c:v>786432</c:v>
                </c:pt>
                <c:pt idx="8">
                  <c:v>1048576</c:v>
                </c:pt>
                <c:pt idx="9">
                  <c:v>1572864</c:v>
                </c:pt>
                <c:pt idx="10">
                  <c:v>2097152</c:v>
                </c:pt>
                <c:pt idx="11">
                  <c:v>3145728</c:v>
                </c:pt>
                <c:pt idx="12">
                  <c:v>4194304</c:v>
                </c:pt>
                <c:pt idx="13">
                  <c:v>6291456</c:v>
                </c:pt>
                <c:pt idx="14">
                  <c:v>8388608</c:v>
                </c:pt>
                <c:pt idx="15">
                  <c:v>12582912</c:v>
                </c:pt>
                <c:pt idx="16">
                  <c:v>16777216</c:v>
                </c:pt>
                <c:pt idx="17">
                  <c:v>25165824</c:v>
                </c:pt>
                <c:pt idx="18">
                  <c:v>33554432</c:v>
                </c:pt>
              </c:numCache>
            </c:numRef>
          </c:xVal>
          <c:yVal>
            <c:numRef>
              <c:f>read_part!$D$2:$D$38</c:f>
              <c:numCache>
                <c:formatCode>General</c:formatCode>
                <c:ptCount val="37"/>
                <c:pt idx="0">
                  <c:v>0.65866800000000003</c:v>
                </c:pt>
                <c:pt idx="1">
                  <c:v>0.95534300000000005</c:v>
                </c:pt>
                <c:pt idx="2">
                  <c:v>1.2753099999999999</c:v>
                </c:pt>
                <c:pt idx="3">
                  <c:v>1.8726430000000001</c:v>
                </c:pt>
                <c:pt idx="4">
                  <c:v>2.4662120000000001</c:v>
                </c:pt>
                <c:pt idx="5">
                  <c:v>6.1721630000000003</c:v>
                </c:pt>
                <c:pt idx="6">
                  <c:v>9.7208939999999995</c:v>
                </c:pt>
                <c:pt idx="7">
                  <c:v>21.617764000000001</c:v>
                </c:pt>
                <c:pt idx="8">
                  <c:v>36.088706999999999</c:v>
                </c:pt>
                <c:pt idx="9">
                  <c:v>62.184638999999997</c:v>
                </c:pt>
                <c:pt idx="10">
                  <c:v>78.518837000000005</c:v>
                </c:pt>
                <c:pt idx="11">
                  <c:v>92.802231000000006</c:v>
                </c:pt>
                <c:pt idx="12">
                  <c:v>97.381400999999997</c:v>
                </c:pt>
                <c:pt idx="13">
                  <c:v>98.168921999999995</c:v>
                </c:pt>
                <c:pt idx="14">
                  <c:v>99.578961000000007</c:v>
                </c:pt>
                <c:pt idx="15">
                  <c:v>99.886486000000005</c:v>
                </c:pt>
                <c:pt idx="16">
                  <c:v>99.927925000000002</c:v>
                </c:pt>
                <c:pt idx="17">
                  <c:v>99.944434999999999</c:v>
                </c:pt>
                <c:pt idx="18">
                  <c:v>99.922668000000002</c:v>
                </c:pt>
              </c:numCache>
            </c:numRef>
          </c:yVal>
          <c:smooth val="1"/>
        </c:ser>
        <c:ser>
          <c:idx val="2"/>
          <c:order val="2"/>
          <c:tx>
            <c:strRef>
              <c:f>read_part!$E$1</c:f>
              <c:strCache>
                <c:ptCount val="1"/>
                <c:pt idx="0">
                  <c:v>Partitioning (12 % Allocation)</c:v>
                </c:pt>
              </c:strCache>
            </c:strRef>
          </c:tx>
          <c:xVal>
            <c:numRef>
              <c:f>read_part!$B$2:$B$38</c:f>
              <c:numCache>
                <c:formatCode>General</c:formatCode>
                <c:ptCount val="37"/>
                <c:pt idx="0">
                  <c:v>65536</c:v>
                </c:pt>
                <c:pt idx="1">
                  <c:v>98304</c:v>
                </c:pt>
                <c:pt idx="2">
                  <c:v>131072</c:v>
                </c:pt>
                <c:pt idx="3">
                  <c:v>196608</c:v>
                </c:pt>
                <c:pt idx="4">
                  <c:v>262144</c:v>
                </c:pt>
                <c:pt idx="5">
                  <c:v>393216</c:v>
                </c:pt>
                <c:pt idx="6">
                  <c:v>524288</c:v>
                </c:pt>
                <c:pt idx="7">
                  <c:v>786432</c:v>
                </c:pt>
                <c:pt idx="8">
                  <c:v>1048576</c:v>
                </c:pt>
                <c:pt idx="9">
                  <c:v>1572864</c:v>
                </c:pt>
                <c:pt idx="10">
                  <c:v>2097152</c:v>
                </c:pt>
                <c:pt idx="11">
                  <c:v>3145728</c:v>
                </c:pt>
                <c:pt idx="12">
                  <c:v>4194304</c:v>
                </c:pt>
                <c:pt idx="13">
                  <c:v>6291456</c:v>
                </c:pt>
                <c:pt idx="14">
                  <c:v>8388608</c:v>
                </c:pt>
                <c:pt idx="15">
                  <c:v>12582912</c:v>
                </c:pt>
                <c:pt idx="16">
                  <c:v>16777216</c:v>
                </c:pt>
                <c:pt idx="17">
                  <c:v>25165824</c:v>
                </c:pt>
                <c:pt idx="18">
                  <c:v>33554432</c:v>
                </c:pt>
              </c:numCache>
            </c:numRef>
          </c:xVal>
          <c:yVal>
            <c:numRef>
              <c:f>read_part!$E$2:$E$38</c:f>
              <c:numCache>
                <c:formatCode>General</c:formatCode>
                <c:ptCount val="37"/>
                <c:pt idx="0">
                  <c:v>7.7082999999999999E-2</c:v>
                </c:pt>
                <c:pt idx="1">
                  <c:v>8.4373000000000004E-2</c:v>
                </c:pt>
                <c:pt idx="2">
                  <c:v>0.120255</c:v>
                </c:pt>
                <c:pt idx="3">
                  <c:v>1.307761</c:v>
                </c:pt>
                <c:pt idx="4">
                  <c:v>1.443403</c:v>
                </c:pt>
                <c:pt idx="5">
                  <c:v>67.065230999999997</c:v>
                </c:pt>
                <c:pt idx="6">
                  <c:v>99.967140000000001</c:v>
                </c:pt>
                <c:pt idx="7">
                  <c:v>99.970184000000003</c:v>
                </c:pt>
                <c:pt idx="8">
                  <c:v>99.970284000000007</c:v>
                </c:pt>
                <c:pt idx="9">
                  <c:v>99.968070999999995</c:v>
                </c:pt>
                <c:pt idx="10">
                  <c:v>99.970528000000002</c:v>
                </c:pt>
                <c:pt idx="11">
                  <c:v>99.945839000000007</c:v>
                </c:pt>
                <c:pt idx="12">
                  <c:v>99.960341999999997</c:v>
                </c:pt>
                <c:pt idx="13">
                  <c:v>99.969230999999994</c:v>
                </c:pt>
                <c:pt idx="14">
                  <c:v>99.970093000000006</c:v>
                </c:pt>
                <c:pt idx="15">
                  <c:v>99.967444999999998</c:v>
                </c:pt>
                <c:pt idx="16">
                  <c:v>99.972167999999996</c:v>
                </c:pt>
                <c:pt idx="17">
                  <c:v>99.969025000000002</c:v>
                </c:pt>
                <c:pt idx="18">
                  <c:v>99.970009000000005</c:v>
                </c:pt>
              </c:numCache>
            </c:numRef>
          </c:yVal>
          <c:smooth val="1"/>
        </c:ser>
        <c:ser>
          <c:idx val="3"/>
          <c:order val="3"/>
          <c:tx>
            <c:strRef>
              <c:f>read_part!$F$1</c:f>
              <c:strCache>
                <c:ptCount val="1"/>
                <c:pt idx="0">
                  <c:v>Partitioning (25 % Allocation)</c:v>
                </c:pt>
              </c:strCache>
            </c:strRef>
          </c:tx>
          <c:xVal>
            <c:numRef>
              <c:f>read_part!$B$2:$B$38</c:f>
              <c:numCache>
                <c:formatCode>General</c:formatCode>
                <c:ptCount val="37"/>
                <c:pt idx="0">
                  <c:v>65536</c:v>
                </c:pt>
                <c:pt idx="1">
                  <c:v>98304</c:v>
                </c:pt>
                <c:pt idx="2">
                  <c:v>131072</c:v>
                </c:pt>
                <c:pt idx="3">
                  <c:v>196608</c:v>
                </c:pt>
                <c:pt idx="4">
                  <c:v>262144</c:v>
                </c:pt>
                <c:pt idx="5">
                  <c:v>393216</c:v>
                </c:pt>
                <c:pt idx="6">
                  <c:v>524288</c:v>
                </c:pt>
                <c:pt idx="7">
                  <c:v>786432</c:v>
                </c:pt>
                <c:pt idx="8">
                  <c:v>1048576</c:v>
                </c:pt>
                <c:pt idx="9">
                  <c:v>1572864</c:v>
                </c:pt>
                <c:pt idx="10">
                  <c:v>2097152</c:v>
                </c:pt>
                <c:pt idx="11">
                  <c:v>3145728</c:v>
                </c:pt>
                <c:pt idx="12">
                  <c:v>4194304</c:v>
                </c:pt>
                <c:pt idx="13">
                  <c:v>6291456</c:v>
                </c:pt>
                <c:pt idx="14">
                  <c:v>8388608</c:v>
                </c:pt>
                <c:pt idx="15">
                  <c:v>12582912</c:v>
                </c:pt>
                <c:pt idx="16">
                  <c:v>16777216</c:v>
                </c:pt>
                <c:pt idx="17">
                  <c:v>25165824</c:v>
                </c:pt>
                <c:pt idx="18">
                  <c:v>33554432</c:v>
                </c:pt>
              </c:numCache>
            </c:numRef>
          </c:xVal>
          <c:yVal>
            <c:numRef>
              <c:f>read_part!$F$2:$F$38</c:f>
              <c:numCache>
                <c:formatCode>General</c:formatCode>
                <c:ptCount val="37"/>
                <c:pt idx="0">
                  <c:v>3.4483E-2</c:v>
                </c:pt>
                <c:pt idx="1">
                  <c:v>4.5468000000000001E-2</c:v>
                </c:pt>
                <c:pt idx="2">
                  <c:v>5.8887000000000002E-2</c:v>
                </c:pt>
                <c:pt idx="3">
                  <c:v>8.6451E-2</c:v>
                </c:pt>
                <c:pt idx="4">
                  <c:v>0.1103</c:v>
                </c:pt>
                <c:pt idx="5">
                  <c:v>0.26422299999999999</c:v>
                </c:pt>
                <c:pt idx="6">
                  <c:v>0.56736200000000003</c:v>
                </c:pt>
                <c:pt idx="7">
                  <c:v>66.868149000000003</c:v>
                </c:pt>
                <c:pt idx="8">
                  <c:v>85.754294999999999</c:v>
                </c:pt>
                <c:pt idx="9">
                  <c:v>96.744225</c:v>
                </c:pt>
                <c:pt idx="10">
                  <c:v>99.168189999999996</c:v>
                </c:pt>
                <c:pt idx="11">
                  <c:v>99.899742000000003</c:v>
                </c:pt>
                <c:pt idx="12">
                  <c:v>99.955078</c:v>
                </c:pt>
                <c:pt idx="13">
                  <c:v>99.965378000000001</c:v>
                </c:pt>
                <c:pt idx="14">
                  <c:v>99.964157</c:v>
                </c:pt>
                <c:pt idx="15">
                  <c:v>99.970519999999993</c:v>
                </c:pt>
                <c:pt idx="16">
                  <c:v>99.967560000000006</c:v>
                </c:pt>
                <c:pt idx="17">
                  <c:v>99.969254000000006</c:v>
                </c:pt>
                <c:pt idx="18">
                  <c:v>99.966933999999995</c:v>
                </c:pt>
              </c:numCache>
            </c:numRef>
          </c:yVal>
          <c:smooth val="1"/>
        </c:ser>
        <c:ser>
          <c:idx val="4"/>
          <c:order val="4"/>
          <c:tx>
            <c:strRef>
              <c:f>read_part!$G$1</c:f>
              <c:strCache>
                <c:ptCount val="1"/>
                <c:pt idx="0">
                  <c:v>Partitioning (37 % Allocation)</c:v>
                </c:pt>
              </c:strCache>
            </c:strRef>
          </c:tx>
          <c:xVal>
            <c:numRef>
              <c:f>read_part!$B$2:$B$38</c:f>
              <c:numCache>
                <c:formatCode>General</c:formatCode>
                <c:ptCount val="37"/>
                <c:pt idx="0">
                  <c:v>65536</c:v>
                </c:pt>
                <c:pt idx="1">
                  <c:v>98304</c:v>
                </c:pt>
                <c:pt idx="2">
                  <c:v>131072</c:v>
                </c:pt>
                <c:pt idx="3">
                  <c:v>196608</c:v>
                </c:pt>
                <c:pt idx="4">
                  <c:v>262144</c:v>
                </c:pt>
                <c:pt idx="5">
                  <c:v>393216</c:v>
                </c:pt>
                <c:pt idx="6">
                  <c:v>524288</c:v>
                </c:pt>
                <c:pt idx="7">
                  <c:v>786432</c:v>
                </c:pt>
                <c:pt idx="8">
                  <c:v>1048576</c:v>
                </c:pt>
                <c:pt idx="9">
                  <c:v>1572864</c:v>
                </c:pt>
                <c:pt idx="10">
                  <c:v>2097152</c:v>
                </c:pt>
                <c:pt idx="11">
                  <c:v>3145728</c:v>
                </c:pt>
                <c:pt idx="12">
                  <c:v>4194304</c:v>
                </c:pt>
                <c:pt idx="13">
                  <c:v>6291456</c:v>
                </c:pt>
                <c:pt idx="14">
                  <c:v>8388608</c:v>
                </c:pt>
                <c:pt idx="15">
                  <c:v>12582912</c:v>
                </c:pt>
                <c:pt idx="16">
                  <c:v>16777216</c:v>
                </c:pt>
                <c:pt idx="17">
                  <c:v>25165824</c:v>
                </c:pt>
                <c:pt idx="18">
                  <c:v>33554432</c:v>
                </c:pt>
              </c:numCache>
            </c:numRef>
          </c:xVal>
          <c:yVal>
            <c:numRef>
              <c:f>read_part!$G$2:$G$38</c:f>
              <c:numCache>
                <c:formatCode>General</c:formatCode>
                <c:ptCount val="37"/>
                <c:pt idx="0">
                  <c:v>3.0699000000000001E-2</c:v>
                </c:pt>
                <c:pt idx="1">
                  <c:v>4.2826000000000003E-2</c:v>
                </c:pt>
                <c:pt idx="2">
                  <c:v>5.5195000000000001E-2</c:v>
                </c:pt>
                <c:pt idx="3">
                  <c:v>8.1029000000000004E-2</c:v>
                </c:pt>
                <c:pt idx="4">
                  <c:v>0.10494000000000001</c:v>
                </c:pt>
                <c:pt idx="5">
                  <c:v>0.18290899999999999</c:v>
                </c:pt>
                <c:pt idx="6">
                  <c:v>0.25986900000000002</c:v>
                </c:pt>
                <c:pt idx="7">
                  <c:v>0.76151800000000003</c:v>
                </c:pt>
                <c:pt idx="8">
                  <c:v>50.366244999999999</c:v>
                </c:pt>
                <c:pt idx="9">
                  <c:v>83.445694000000003</c:v>
                </c:pt>
                <c:pt idx="10">
                  <c:v>93.478104000000002</c:v>
                </c:pt>
                <c:pt idx="11">
                  <c:v>98.754883000000007</c:v>
                </c:pt>
                <c:pt idx="12">
                  <c:v>99.729988000000006</c:v>
                </c:pt>
                <c:pt idx="13">
                  <c:v>99.957138</c:v>
                </c:pt>
                <c:pt idx="14">
                  <c:v>99.964264</c:v>
                </c:pt>
                <c:pt idx="15">
                  <c:v>99.969566</c:v>
                </c:pt>
                <c:pt idx="16">
                  <c:v>99.966735999999997</c:v>
                </c:pt>
                <c:pt idx="17">
                  <c:v>99.974227999999997</c:v>
                </c:pt>
                <c:pt idx="18">
                  <c:v>99.966949</c:v>
                </c:pt>
              </c:numCache>
            </c:numRef>
          </c:yVal>
          <c:smooth val="1"/>
        </c:ser>
        <c:ser>
          <c:idx val="5"/>
          <c:order val="5"/>
          <c:tx>
            <c:strRef>
              <c:f>read_part!$H$1</c:f>
              <c:strCache>
                <c:ptCount val="1"/>
                <c:pt idx="0">
                  <c:v>Partitioning (50 % Allocation)</c:v>
                </c:pt>
              </c:strCache>
            </c:strRef>
          </c:tx>
          <c:xVal>
            <c:numRef>
              <c:f>read_part!$B$2:$B$38</c:f>
              <c:numCache>
                <c:formatCode>General</c:formatCode>
                <c:ptCount val="37"/>
                <c:pt idx="0">
                  <c:v>65536</c:v>
                </c:pt>
                <c:pt idx="1">
                  <c:v>98304</c:v>
                </c:pt>
                <c:pt idx="2">
                  <c:v>131072</c:v>
                </c:pt>
                <c:pt idx="3">
                  <c:v>196608</c:v>
                </c:pt>
                <c:pt idx="4">
                  <c:v>262144</c:v>
                </c:pt>
                <c:pt idx="5">
                  <c:v>393216</c:v>
                </c:pt>
                <c:pt idx="6">
                  <c:v>524288</c:v>
                </c:pt>
                <c:pt idx="7">
                  <c:v>786432</c:v>
                </c:pt>
                <c:pt idx="8">
                  <c:v>1048576</c:v>
                </c:pt>
                <c:pt idx="9">
                  <c:v>1572864</c:v>
                </c:pt>
                <c:pt idx="10">
                  <c:v>2097152</c:v>
                </c:pt>
                <c:pt idx="11">
                  <c:v>3145728</c:v>
                </c:pt>
                <c:pt idx="12">
                  <c:v>4194304</c:v>
                </c:pt>
                <c:pt idx="13">
                  <c:v>6291456</c:v>
                </c:pt>
                <c:pt idx="14">
                  <c:v>8388608</c:v>
                </c:pt>
                <c:pt idx="15">
                  <c:v>12582912</c:v>
                </c:pt>
                <c:pt idx="16">
                  <c:v>16777216</c:v>
                </c:pt>
                <c:pt idx="17">
                  <c:v>25165824</c:v>
                </c:pt>
                <c:pt idx="18">
                  <c:v>33554432</c:v>
                </c:pt>
              </c:numCache>
            </c:numRef>
          </c:xVal>
          <c:yVal>
            <c:numRef>
              <c:f>read_part!$H$2:$H$38</c:f>
              <c:numCache>
                <c:formatCode>General</c:formatCode>
                <c:ptCount val="37"/>
                <c:pt idx="0">
                  <c:v>3.4370999999999999E-2</c:v>
                </c:pt>
                <c:pt idx="1">
                  <c:v>4.6167E-2</c:v>
                </c:pt>
                <c:pt idx="2">
                  <c:v>5.9041000000000003E-2</c:v>
                </c:pt>
                <c:pt idx="3">
                  <c:v>8.3851999999999996E-2</c:v>
                </c:pt>
                <c:pt idx="4">
                  <c:v>0.108463</c:v>
                </c:pt>
                <c:pt idx="5">
                  <c:v>0.17687700000000001</c:v>
                </c:pt>
                <c:pt idx="6">
                  <c:v>0.248199</c:v>
                </c:pt>
                <c:pt idx="7">
                  <c:v>0.46249299999999999</c:v>
                </c:pt>
                <c:pt idx="8">
                  <c:v>1.13296</c:v>
                </c:pt>
                <c:pt idx="9">
                  <c:v>61.934272999999997</c:v>
                </c:pt>
                <c:pt idx="10">
                  <c:v>82.497962999999999</c:v>
                </c:pt>
                <c:pt idx="11">
                  <c:v>95.358528000000007</c:v>
                </c:pt>
                <c:pt idx="12">
                  <c:v>98.583099000000004</c:v>
                </c:pt>
                <c:pt idx="13">
                  <c:v>99.831283999999997</c:v>
                </c:pt>
                <c:pt idx="14">
                  <c:v>99.954041000000004</c:v>
                </c:pt>
                <c:pt idx="15">
                  <c:v>99.965012000000002</c:v>
                </c:pt>
                <c:pt idx="16">
                  <c:v>99.966224999999994</c:v>
                </c:pt>
                <c:pt idx="17">
                  <c:v>99.967903000000007</c:v>
                </c:pt>
                <c:pt idx="18">
                  <c:v>99.966919000000004</c:v>
                </c:pt>
              </c:numCache>
            </c:numRef>
          </c:yVal>
          <c:smooth val="1"/>
        </c:ser>
        <c:axId val="77821056"/>
        <c:axId val="82953728"/>
      </c:scatterChart>
      <c:valAx>
        <c:axId val="77821056"/>
        <c:scaling>
          <c:logBase val="2"/>
          <c:orientation val="minMax"/>
          <c:min val="64000"/>
        </c:scaling>
        <c:axPos val="b"/>
        <c:title>
          <c:tx>
            <c:rich>
              <a:bodyPr/>
              <a:lstStyle/>
              <a:p>
                <a:pPr>
                  <a:defRPr/>
                </a:pPr>
                <a:r>
                  <a:rPr lang="en-US"/>
                  <a:t>Vector Size</a:t>
                </a:r>
                <a:r>
                  <a:rPr lang="en-US" baseline="0"/>
                  <a:t> (kB)</a:t>
                </a:r>
                <a:endParaRPr lang="en-US"/>
              </a:p>
            </c:rich>
          </c:tx>
          <c:layout/>
        </c:title>
        <c:numFmt formatCode="General" sourceLinked="1"/>
        <c:tickLblPos val="nextTo"/>
        <c:crossAx val="82953728"/>
        <c:crosses val="autoZero"/>
        <c:crossBetween val="midCat"/>
        <c:dispUnits>
          <c:builtInUnit val="thousands"/>
        </c:dispUnits>
      </c:valAx>
      <c:valAx>
        <c:axId val="82953728"/>
        <c:scaling>
          <c:orientation val="minMax"/>
        </c:scaling>
        <c:axPos val="l"/>
        <c:majorGridlines/>
        <c:title>
          <c:tx>
            <c:rich>
              <a:bodyPr rot="-5400000" vert="horz"/>
              <a:lstStyle/>
              <a:p>
                <a:pPr>
                  <a:defRPr/>
                </a:pPr>
                <a:r>
                  <a:rPr lang="en-US"/>
                  <a:t>Miss Rate (%)</a:t>
                </a:r>
              </a:p>
            </c:rich>
          </c:tx>
          <c:layout/>
        </c:title>
        <c:numFmt formatCode="General" sourceLinked="1"/>
        <c:tickLblPos val="nextTo"/>
        <c:crossAx val="77821056"/>
        <c:crosses val="autoZero"/>
        <c:crossBetween val="midCat"/>
      </c:valAx>
    </c:plotArea>
    <c:legend>
      <c:legendPos val="r"/>
      <c:layout>
        <c:manualLayout>
          <c:xMode val="edge"/>
          <c:yMode val="edge"/>
          <c:x val="0.64768041708867796"/>
          <c:y val="0.40618660820657432"/>
          <c:w val="0.35059175616517879"/>
          <c:h val="0.37380699505585113"/>
        </c:manualLayout>
      </c:layout>
      <c:txPr>
        <a:bodyPr/>
        <a:lstStyle/>
        <a:p>
          <a:pPr>
            <a:defRPr sz="1200"/>
          </a:pPr>
          <a:endParaRPr lang="en-US"/>
        </a:p>
      </c:txPr>
    </c:legend>
    <c:plotVisOnly val="1"/>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scatterChart>
        <c:scatterStyle val="smoothMarker"/>
        <c:ser>
          <c:idx val="0"/>
          <c:order val="0"/>
          <c:tx>
            <c:strRef>
              <c:f>read_part!$D$49</c:f>
              <c:strCache>
                <c:ptCount val="1"/>
                <c:pt idx="0">
                  <c:v>No Partitioning (best case)</c:v>
                </c:pt>
              </c:strCache>
            </c:strRef>
          </c:tx>
          <c:xVal>
            <c:numRef>
              <c:f>read_part!$C$50:$C$64</c:f>
              <c:numCache>
                <c:formatCode>General</c:formatCode>
                <c:ptCount val="15"/>
                <c:pt idx="0">
                  <c:v>256</c:v>
                </c:pt>
                <c:pt idx="1">
                  <c:v>384</c:v>
                </c:pt>
                <c:pt idx="2">
                  <c:v>512</c:v>
                </c:pt>
                <c:pt idx="3">
                  <c:v>768</c:v>
                </c:pt>
                <c:pt idx="4">
                  <c:v>1024</c:v>
                </c:pt>
                <c:pt idx="5">
                  <c:v>1536</c:v>
                </c:pt>
                <c:pt idx="6">
                  <c:v>2048</c:v>
                </c:pt>
                <c:pt idx="7">
                  <c:v>3072</c:v>
                </c:pt>
                <c:pt idx="8">
                  <c:v>4096</c:v>
                </c:pt>
                <c:pt idx="9">
                  <c:v>6144</c:v>
                </c:pt>
                <c:pt idx="10">
                  <c:v>8192</c:v>
                </c:pt>
                <c:pt idx="11">
                  <c:v>12288</c:v>
                </c:pt>
                <c:pt idx="12">
                  <c:v>16384</c:v>
                </c:pt>
                <c:pt idx="13">
                  <c:v>24576</c:v>
                </c:pt>
                <c:pt idx="14">
                  <c:v>32768</c:v>
                </c:pt>
              </c:numCache>
            </c:numRef>
          </c:xVal>
          <c:yVal>
            <c:numRef>
              <c:f>read_part!$D$50:$D$64</c:f>
              <c:numCache>
                <c:formatCode>General</c:formatCode>
                <c:ptCount val="15"/>
                <c:pt idx="0">
                  <c:v>40</c:v>
                </c:pt>
                <c:pt idx="1">
                  <c:v>33.333336000000003</c:v>
                </c:pt>
                <c:pt idx="2">
                  <c:v>34.782608000000003</c:v>
                </c:pt>
                <c:pt idx="3">
                  <c:v>43.333331999999999</c:v>
                </c:pt>
                <c:pt idx="4">
                  <c:v>40</c:v>
                </c:pt>
                <c:pt idx="5">
                  <c:v>50</c:v>
                </c:pt>
                <c:pt idx="6">
                  <c:v>57.142859999999999</c:v>
                </c:pt>
                <c:pt idx="7">
                  <c:v>66.666672000000005</c:v>
                </c:pt>
                <c:pt idx="8">
                  <c:v>67.368423000000007</c:v>
                </c:pt>
                <c:pt idx="9">
                  <c:v>76.5625</c:v>
                </c:pt>
                <c:pt idx="10">
                  <c:v>72.222221000000005</c:v>
                </c:pt>
                <c:pt idx="11">
                  <c:v>79.116462999999996</c:v>
                </c:pt>
                <c:pt idx="12">
                  <c:v>73.949584999999999</c:v>
                </c:pt>
                <c:pt idx="13">
                  <c:v>1.7419610000000001</c:v>
                </c:pt>
                <c:pt idx="14">
                  <c:v>3.0061040000000001</c:v>
                </c:pt>
              </c:numCache>
            </c:numRef>
          </c:yVal>
          <c:smooth val="1"/>
        </c:ser>
        <c:ser>
          <c:idx val="1"/>
          <c:order val="1"/>
          <c:tx>
            <c:strRef>
              <c:f>read_part!$E$49</c:f>
              <c:strCache>
                <c:ptCount val="1"/>
                <c:pt idx="0">
                  <c:v>No Partitioning (worst case)</c:v>
                </c:pt>
              </c:strCache>
            </c:strRef>
          </c:tx>
          <c:xVal>
            <c:numRef>
              <c:f>read_part!$C$50:$C$64</c:f>
              <c:numCache>
                <c:formatCode>General</c:formatCode>
                <c:ptCount val="15"/>
                <c:pt idx="0">
                  <c:v>256</c:v>
                </c:pt>
                <c:pt idx="1">
                  <c:v>384</c:v>
                </c:pt>
                <c:pt idx="2">
                  <c:v>512</c:v>
                </c:pt>
                <c:pt idx="3">
                  <c:v>768</c:v>
                </c:pt>
                <c:pt idx="4">
                  <c:v>1024</c:v>
                </c:pt>
                <c:pt idx="5">
                  <c:v>1536</c:v>
                </c:pt>
                <c:pt idx="6">
                  <c:v>2048</c:v>
                </c:pt>
                <c:pt idx="7">
                  <c:v>3072</c:v>
                </c:pt>
                <c:pt idx="8">
                  <c:v>4096</c:v>
                </c:pt>
                <c:pt idx="9">
                  <c:v>6144</c:v>
                </c:pt>
                <c:pt idx="10">
                  <c:v>8192</c:v>
                </c:pt>
                <c:pt idx="11">
                  <c:v>12288</c:v>
                </c:pt>
                <c:pt idx="12">
                  <c:v>16384</c:v>
                </c:pt>
                <c:pt idx="13">
                  <c:v>24576</c:v>
                </c:pt>
                <c:pt idx="14">
                  <c:v>32768</c:v>
                </c:pt>
              </c:numCache>
            </c:numRef>
          </c:xVal>
          <c:yVal>
            <c:numRef>
              <c:f>read_part!$E$50:$E$64</c:f>
              <c:numCache>
                <c:formatCode>General</c:formatCode>
                <c:ptCount val="15"/>
                <c:pt idx="0">
                  <c:v>100</c:v>
                </c:pt>
                <c:pt idx="1">
                  <c:v>97.802199999999999</c:v>
                </c:pt>
                <c:pt idx="2">
                  <c:v>98.319327999999999</c:v>
                </c:pt>
                <c:pt idx="3">
                  <c:v>97.109825000000001</c:v>
                </c:pt>
                <c:pt idx="4">
                  <c:v>97.787612999999993</c:v>
                </c:pt>
                <c:pt idx="5">
                  <c:v>96.745559999999998</c:v>
                </c:pt>
                <c:pt idx="6">
                  <c:v>97.309417999999994</c:v>
                </c:pt>
                <c:pt idx="7">
                  <c:v>97.325408999999993</c:v>
                </c:pt>
                <c:pt idx="8">
                  <c:v>97.674415999999994</c:v>
                </c:pt>
                <c:pt idx="9">
                  <c:v>98.442138999999997</c:v>
                </c:pt>
                <c:pt idx="10">
                  <c:v>96.549805000000006</c:v>
                </c:pt>
                <c:pt idx="11">
                  <c:v>98.135468000000003</c:v>
                </c:pt>
                <c:pt idx="12">
                  <c:v>97.564980000000006</c:v>
                </c:pt>
                <c:pt idx="13">
                  <c:v>19.373999000000001</c:v>
                </c:pt>
                <c:pt idx="14">
                  <c:v>29.640743000000001</c:v>
                </c:pt>
              </c:numCache>
            </c:numRef>
          </c:yVal>
          <c:smooth val="1"/>
        </c:ser>
        <c:ser>
          <c:idx val="2"/>
          <c:order val="2"/>
          <c:tx>
            <c:strRef>
              <c:f>read_part!$F$49</c:f>
              <c:strCache>
                <c:ptCount val="1"/>
                <c:pt idx="0">
                  <c:v>Partitioning (12 % Allocation)</c:v>
                </c:pt>
              </c:strCache>
            </c:strRef>
          </c:tx>
          <c:xVal>
            <c:numRef>
              <c:f>read_part!$C$50:$C$64</c:f>
              <c:numCache>
                <c:formatCode>General</c:formatCode>
                <c:ptCount val="15"/>
                <c:pt idx="0">
                  <c:v>256</c:v>
                </c:pt>
                <c:pt idx="1">
                  <c:v>384</c:v>
                </c:pt>
                <c:pt idx="2">
                  <c:v>512</c:v>
                </c:pt>
                <c:pt idx="3">
                  <c:v>768</c:v>
                </c:pt>
                <c:pt idx="4">
                  <c:v>1024</c:v>
                </c:pt>
                <c:pt idx="5">
                  <c:v>1536</c:v>
                </c:pt>
                <c:pt idx="6">
                  <c:v>2048</c:v>
                </c:pt>
                <c:pt idx="7">
                  <c:v>3072</c:v>
                </c:pt>
                <c:pt idx="8">
                  <c:v>4096</c:v>
                </c:pt>
                <c:pt idx="9">
                  <c:v>6144</c:v>
                </c:pt>
                <c:pt idx="10">
                  <c:v>8192</c:v>
                </c:pt>
                <c:pt idx="11">
                  <c:v>12288</c:v>
                </c:pt>
                <c:pt idx="12">
                  <c:v>16384</c:v>
                </c:pt>
                <c:pt idx="13">
                  <c:v>24576</c:v>
                </c:pt>
                <c:pt idx="14">
                  <c:v>32768</c:v>
                </c:pt>
              </c:numCache>
            </c:numRef>
          </c:xVal>
          <c:yVal>
            <c:numRef>
              <c:f>read_part!$F$50:$F$64</c:f>
              <c:numCache>
                <c:formatCode>General</c:formatCode>
                <c:ptCount val="15"/>
                <c:pt idx="0">
                  <c:v>66.666672000000005</c:v>
                </c:pt>
                <c:pt idx="1">
                  <c:v>81.818184000000002</c:v>
                </c:pt>
                <c:pt idx="2">
                  <c:v>100</c:v>
                </c:pt>
                <c:pt idx="3">
                  <c:v>94.117644999999996</c:v>
                </c:pt>
                <c:pt idx="4">
                  <c:v>95.238097999999994</c:v>
                </c:pt>
                <c:pt idx="5">
                  <c:v>76.470589000000004</c:v>
                </c:pt>
                <c:pt idx="6">
                  <c:v>83.720932000000005</c:v>
                </c:pt>
                <c:pt idx="7">
                  <c:v>71.428573999999998</c:v>
                </c:pt>
                <c:pt idx="8">
                  <c:v>80.952385000000007</c:v>
                </c:pt>
                <c:pt idx="9">
                  <c:v>89.130439999999993</c:v>
                </c:pt>
                <c:pt idx="10">
                  <c:v>83.185837000000006</c:v>
                </c:pt>
                <c:pt idx="11">
                  <c:v>90.028487999999996</c:v>
                </c:pt>
                <c:pt idx="12">
                  <c:v>90.101012999999995</c:v>
                </c:pt>
                <c:pt idx="13">
                  <c:v>5.7942819999999999</c:v>
                </c:pt>
                <c:pt idx="14">
                  <c:v>4.6367760000000002</c:v>
                </c:pt>
              </c:numCache>
            </c:numRef>
          </c:yVal>
          <c:smooth val="1"/>
        </c:ser>
        <c:ser>
          <c:idx val="3"/>
          <c:order val="3"/>
          <c:tx>
            <c:strRef>
              <c:f>read_part!$G$49</c:f>
              <c:strCache>
                <c:ptCount val="1"/>
                <c:pt idx="0">
                  <c:v>Partitioning (25 % Allocation)</c:v>
                </c:pt>
              </c:strCache>
            </c:strRef>
          </c:tx>
          <c:xVal>
            <c:numRef>
              <c:f>read_part!$C$50:$C$64</c:f>
              <c:numCache>
                <c:formatCode>General</c:formatCode>
                <c:ptCount val="15"/>
                <c:pt idx="0">
                  <c:v>256</c:v>
                </c:pt>
                <c:pt idx="1">
                  <c:v>384</c:v>
                </c:pt>
                <c:pt idx="2">
                  <c:v>512</c:v>
                </c:pt>
                <c:pt idx="3">
                  <c:v>768</c:v>
                </c:pt>
                <c:pt idx="4">
                  <c:v>1024</c:v>
                </c:pt>
                <c:pt idx="5">
                  <c:v>1536</c:v>
                </c:pt>
                <c:pt idx="6">
                  <c:v>2048</c:v>
                </c:pt>
                <c:pt idx="7">
                  <c:v>3072</c:v>
                </c:pt>
                <c:pt idx="8">
                  <c:v>4096</c:v>
                </c:pt>
                <c:pt idx="9">
                  <c:v>6144</c:v>
                </c:pt>
                <c:pt idx="10">
                  <c:v>8192</c:v>
                </c:pt>
                <c:pt idx="11">
                  <c:v>12288</c:v>
                </c:pt>
                <c:pt idx="12">
                  <c:v>16384</c:v>
                </c:pt>
                <c:pt idx="13">
                  <c:v>24576</c:v>
                </c:pt>
                <c:pt idx="14">
                  <c:v>32768</c:v>
                </c:pt>
              </c:numCache>
            </c:numRef>
          </c:xVal>
          <c:yVal>
            <c:numRef>
              <c:f>read_part!$G$50:$G$64</c:f>
              <c:numCache>
                <c:formatCode>General</c:formatCode>
                <c:ptCount val="15"/>
                <c:pt idx="0">
                  <c:v>45.454548000000003</c:v>
                </c:pt>
                <c:pt idx="1">
                  <c:v>40</c:v>
                </c:pt>
                <c:pt idx="2">
                  <c:v>45</c:v>
                </c:pt>
                <c:pt idx="3">
                  <c:v>44.444446999999997</c:v>
                </c:pt>
                <c:pt idx="4">
                  <c:v>51.612900000000003</c:v>
                </c:pt>
                <c:pt idx="5">
                  <c:v>56.521735999999997</c:v>
                </c:pt>
                <c:pt idx="6">
                  <c:v>64.150940000000006</c:v>
                </c:pt>
                <c:pt idx="7">
                  <c:v>65.333327999999995</c:v>
                </c:pt>
                <c:pt idx="8">
                  <c:v>68.421051000000006</c:v>
                </c:pt>
                <c:pt idx="9">
                  <c:v>78.625953999999993</c:v>
                </c:pt>
                <c:pt idx="10">
                  <c:v>71.938773999999995</c:v>
                </c:pt>
                <c:pt idx="11">
                  <c:v>81.180808999999996</c:v>
                </c:pt>
                <c:pt idx="12">
                  <c:v>84.935066000000006</c:v>
                </c:pt>
                <c:pt idx="13">
                  <c:v>4.1015119999999996</c:v>
                </c:pt>
                <c:pt idx="14">
                  <c:v>3.5944910000000001</c:v>
                </c:pt>
              </c:numCache>
            </c:numRef>
          </c:yVal>
          <c:smooth val="1"/>
        </c:ser>
        <c:ser>
          <c:idx val="4"/>
          <c:order val="4"/>
          <c:tx>
            <c:strRef>
              <c:f>read_part!$H$49</c:f>
              <c:strCache>
                <c:ptCount val="1"/>
                <c:pt idx="0">
                  <c:v>Partitioning (37 % Allocation)</c:v>
                </c:pt>
              </c:strCache>
            </c:strRef>
          </c:tx>
          <c:xVal>
            <c:numRef>
              <c:f>read_part!$C$50:$C$64</c:f>
              <c:numCache>
                <c:formatCode>General</c:formatCode>
                <c:ptCount val="15"/>
                <c:pt idx="0">
                  <c:v>256</c:v>
                </c:pt>
                <c:pt idx="1">
                  <c:v>384</c:v>
                </c:pt>
                <c:pt idx="2">
                  <c:v>512</c:v>
                </c:pt>
                <c:pt idx="3">
                  <c:v>768</c:v>
                </c:pt>
                <c:pt idx="4">
                  <c:v>1024</c:v>
                </c:pt>
                <c:pt idx="5">
                  <c:v>1536</c:v>
                </c:pt>
                <c:pt idx="6">
                  <c:v>2048</c:v>
                </c:pt>
                <c:pt idx="7">
                  <c:v>3072</c:v>
                </c:pt>
                <c:pt idx="8">
                  <c:v>4096</c:v>
                </c:pt>
                <c:pt idx="9">
                  <c:v>6144</c:v>
                </c:pt>
                <c:pt idx="10">
                  <c:v>8192</c:v>
                </c:pt>
                <c:pt idx="11">
                  <c:v>12288</c:v>
                </c:pt>
                <c:pt idx="12">
                  <c:v>16384</c:v>
                </c:pt>
                <c:pt idx="13">
                  <c:v>24576</c:v>
                </c:pt>
                <c:pt idx="14">
                  <c:v>32768</c:v>
                </c:pt>
              </c:numCache>
            </c:numRef>
          </c:xVal>
          <c:yVal>
            <c:numRef>
              <c:f>read_part!$H$50:$H$64</c:f>
              <c:numCache>
                <c:formatCode>General</c:formatCode>
                <c:ptCount val="15"/>
                <c:pt idx="0">
                  <c:v>33.826636999999998</c:v>
                </c:pt>
                <c:pt idx="1">
                  <c:v>36.666668000000001</c:v>
                </c:pt>
                <c:pt idx="2">
                  <c:v>35.792952999999997</c:v>
                </c:pt>
                <c:pt idx="3">
                  <c:v>49.658935999999997</c:v>
                </c:pt>
                <c:pt idx="4">
                  <c:v>48.246845</c:v>
                </c:pt>
                <c:pt idx="5">
                  <c:v>35.018051</c:v>
                </c:pt>
                <c:pt idx="6">
                  <c:v>48.074370999999999</c:v>
                </c:pt>
                <c:pt idx="7">
                  <c:v>45.263160999999997</c:v>
                </c:pt>
                <c:pt idx="8">
                  <c:v>42.505352000000002</c:v>
                </c:pt>
                <c:pt idx="9">
                  <c:v>47.379913000000002</c:v>
                </c:pt>
                <c:pt idx="10">
                  <c:v>40.743941999999997</c:v>
                </c:pt>
                <c:pt idx="11">
                  <c:v>45.153270999999997</c:v>
                </c:pt>
                <c:pt idx="12">
                  <c:v>46.304214000000002</c:v>
                </c:pt>
                <c:pt idx="13">
                  <c:v>6.0332290000000004</c:v>
                </c:pt>
                <c:pt idx="14">
                  <c:v>3.9455550000000001</c:v>
                </c:pt>
              </c:numCache>
            </c:numRef>
          </c:yVal>
          <c:smooth val="1"/>
        </c:ser>
        <c:ser>
          <c:idx val="5"/>
          <c:order val="5"/>
          <c:tx>
            <c:strRef>
              <c:f>read_part!$I$49</c:f>
              <c:strCache>
                <c:ptCount val="1"/>
                <c:pt idx="0">
                  <c:v>Partitioning (50 % Allocation)</c:v>
                </c:pt>
              </c:strCache>
            </c:strRef>
          </c:tx>
          <c:xVal>
            <c:numRef>
              <c:f>read_part!$C$50:$C$64</c:f>
              <c:numCache>
                <c:formatCode>General</c:formatCode>
                <c:ptCount val="15"/>
                <c:pt idx="0">
                  <c:v>256</c:v>
                </c:pt>
                <c:pt idx="1">
                  <c:v>384</c:v>
                </c:pt>
                <c:pt idx="2">
                  <c:v>512</c:v>
                </c:pt>
                <c:pt idx="3">
                  <c:v>768</c:v>
                </c:pt>
                <c:pt idx="4">
                  <c:v>1024</c:v>
                </c:pt>
                <c:pt idx="5">
                  <c:v>1536</c:v>
                </c:pt>
                <c:pt idx="6">
                  <c:v>2048</c:v>
                </c:pt>
                <c:pt idx="7">
                  <c:v>3072</c:v>
                </c:pt>
                <c:pt idx="8">
                  <c:v>4096</c:v>
                </c:pt>
                <c:pt idx="9">
                  <c:v>6144</c:v>
                </c:pt>
                <c:pt idx="10">
                  <c:v>8192</c:v>
                </c:pt>
                <c:pt idx="11">
                  <c:v>12288</c:v>
                </c:pt>
                <c:pt idx="12">
                  <c:v>16384</c:v>
                </c:pt>
                <c:pt idx="13">
                  <c:v>24576</c:v>
                </c:pt>
                <c:pt idx="14">
                  <c:v>32768</c:v>
                </c:pt>
              </c:numCache>
            </c:numRef>
          </c:xVal>
          <c:yVal>
            <c:numRef>
              <c:f>read_part!$I$50:$I$64</c:f>
              <c:numCache>
                <c:formatCode>General</c:formatCode>
                <c:ptCount val="15"/>
                <c:pt idx="0">
                  <c:v>32.854728999999999</c:v>
                </c:pt>
                <c:pt idx="1">
                  <c:v>36.479320999999999</c:v>
                </c:pt>
                <c:pt idx="2">
                  <c:v>50.821917999999997</c:v>
                </c:pt>
                <c:pt idx="3">
                  <c:v>49.078014000000003</c:v>
                </c:pt>
                <c:pt idx="4">
                  <c:v>46.769665000000003</c:v>
                </c:pt>
                <c:pt idx="5">
                  <c:v>45.838669000000003</c:v>
                </c:pt>
                <c:pt idx="6">
                  <c:v>45.843521000000003</c:v>
                </c:pt>
                <c:pt idx="7">
                  <c:v>51.255234000000002</c:v>
                </c:pt>
                <c:pt idx="8">
                  <c:v>47.457625999999998</c:v>
                </c:pt>
                <c:pt idx="9">
                  <c:v>37.048195</c:v>
                </c:pt>
                <c:pt idx="10">
                  <c:v>41.059029000000002</c:v>
                </c:pt>
                <c:pt idx="11">
                  <c:v>54.197758</c:v>
                </c:pt>
                <c:pt idx="12">
                  <c:v>38.185253000000003</c:v>
                </c:pt>
                <c:pt idx="13">
                  <c:v>34.436450999999998</c:v>
                </c:pt>
                <c:pt idx="14">
                  <c:v>3.9594170000000002</c:v>
                </c:pt>
              </c:numCache>
            </c:numRef>
          </c:yVal>
          <c:smooth val="1"/>
        </c:ser>
        <c:axId val="50524928"/>
        <c:axId val="100944512"/>
      </c:scatterChart>
      <c:valAx>
        <c:axId val="50524928"/>
        <c:scaling>
          <c:orientation val="minMax"/>
        </c:scaling>
        <c:axPos val="b"/>
        <c:title>
          <c:tx>
            <c:rich>
              <a:bodyPr/>
              <a:lstStyle/>
              <a:p>
                <a:pPr>
                  <a:defRPr/>
                </a:pPr>
                <a:r>
                  <a:rPr lang="en-US"/>
                  <a:t>Vector</a:t>
                </a:r>
                <a:r>
                  <a:rPr lang="en-US" baseline="0"/>
                  <a:t> Size (B)</a:t>
                </a:r>
                <a:endParaRPr lang="en-US"/>
              </a:p>
            </c:rich>
          </c:tx>
          <c:layout/>
        </c:title>
        <c:numFmt formatCode="General" sourceLinked="1"/>
        <c:tickLblPos val="nextTo"/>
        <c:crossAx val="100944512"/>
        <c:crosses val="autoZero"/>
        <c:crossBetween val="midCat"/>
      </c:valAx>
      <c:valAx>
        <c:axId val="100944512"/>
        <c:scaling>
          <c:orientation val="minMax"/>
        </c:scaling>
        <c:axPos val="l"/>
        <c:majorGridlines/>
        <c:title>
          <c:tx>
            <c:rich>
              <a:bodyPr rot="-5400000" vert="horz"/>
              <a:lstStyle/>
              <a:p>
                <a:pPr>
                  <a:defRPr/>
                </a:pPr>
                <a:r>
                  <a:rPr lang="en-US"/>
                  <a:t>Miss Rate (%)</a:t>
                </a:r>
              </a:p>
            </c:rich>
          </c:tx>
          <c:layout/>
        </c:title>
        <c:numFmt formatCode="General" sourceLinked="1"/>
        <c:tickLblPos val="nextTo"/>
        <c:crossAx val="50524928"/>
        <c:crosses val="autoZero"/>
        <c:crossBetween val="midCat"/>
      </c:valAx>
    </c:plotArea>
    <c:legend>
      <c:legendPos val="r"/>
      <c:layout/>
    </c:legend>
    <c:plotVisOnly val="1"/>
  </c:chart>
  <c:externalData r:id="rId2"/>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E27846A6-D38A-4461-83D8-2DC0D5230FEA}" type="datetimeFigureOut">
              <a:rPr lang="zh-CN" altLang="en-US"/>
              <a:pPr>
                <a:defRPr/>
              </a:pPr>
              <a:t>2016/4/6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0700B4EE-FEA9-4359-8ACB-333049A08C59}" type="slidenum">
              <a:rPr lang="zh-CN" altLang="en-US"/>
              <a:pPr>
                <a:defRPr/>
              </a:pPr>
              <a:t>‹#›</a:t>
            </a:fld>
            <a:endParaRPr lang="en-US" altLang="zh-CN"/>
          </a:p>
        </p:txBody>
      </p:sp>
    </p:spTree>
    <p:extLst>
      <p:ext uri="{BB962C8B-B14F-4D97-AF65-F5344CB8AC3E}">
        <p14:creationId xmlns="" xmlns:p14="http://schemas.microsoft.com/office/powerpoint/2010/main" val="1673294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D19853-05D8-4413-847C-7A3CD0C24321}" type="datetimeFigureOut">
              <a:rPr lang="zh-CN" altLang="en-US" smtClean="0"/>
              <a:pPr/>
              <a:t>2016/4/6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59B103-9D90-48E1-8BF7-54F126D4B955}" type="slidenum">
              <a:rPr lang="zh-CN" altLang="en-US" smtClean="0"/>
              <a:pPr/>
              <a:t>‹#›</a:t>
            </a:fld>
            <a:endParaRPr lang="zh-CN" altLang="en-US"/>
          </a:p>
        </p:txBody>
      </p:sp>
    </p:spTree>
    <p:extLst>
      <p:ext uri="{BB962C8B-B14F-4D97-AF65-F5344CB8AC3E}">
        <p14:creationId xmlns="" xmlns:p14="http://schemas.microsoft.com/office/powerpoint/2010/main" val="300012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59B103-9D90-48E1-8BF7-54F126D4B955}" type="slidenum">
              <a:rPr lang="zh-CN" altLang="en-US" smtClean="0"/>
              <a:pPr/>
              <a:t>4</a:t>
            </a:fld>
            <a:endParaRPr lang="zh-CN" altLang="en-US"/>
          </a:p>
        </p:txBody>
      </p:sp>
    </p:spTree>
    <p:extLst>
      <p:ext uri="{BB962C8B-B14F-4D97-AF65-F5344CB8AC3E}">
        <p14:creationId xmlns="" xmlns:p14="http://schemas.microsoft.com/office/powerpoint/2010/main" val="2054857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59B103-9D90-48E1-8BF7-54F126D4B955}"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75084"/>
            <a:ext cx="5616575" cy="586957"/>
          </a:xfrm>
          <a:noFill/>
          <a:ln w="9525" algn="ctr">
            <a:noFill/>
            <a:miter lim="800000"/>
            <a:headEnd/>
            <a:tailEnd/>
          </a:ln>
          <a:effectLst/>
        </p:spPr>
        <p:txBody>
          <a:bodyPr tIns="45720" bIns="45720" anchor="t"/>
          <a:lstStyle>
            <a:lvl1pPr>
              <a:defRPr lang="zh-CN" altLang="en-US" sz="3200" b="1" dirty="0">
                <a:solidFill>
                  <a:schemeClr val="bg1"/>
                </a:solidFill>
                <a:latin typeface="FrutigerNext LT Medium" pitchFamily="34" charset="0"/>
                <a:ea typeface="黑体" pitchFamily="49" charset="-122"/>
                <a:cs typeface="+mj-cs"/>
              </a:defRPr>
            </a:lvl1pPr>
          </a:lstStyle>
          <a:p>
            <a:pPr lvl="0"/>
            <a:r>
              <a:rPr lang="en-US" altLang="zh-CN" smtClean="0"/>
              <a:t>Click to edit Master title style</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584775"/>
          </a:xfrm>
          <a:noFill/>
          <a:ln w="9525" algn="ctr">
            <a:noFill/>
            <a:miter lim="800000"/>
            <a:headEnd/>
            <a:tailEnd/>
          </a:ln>
          <a:effectLst/>
        </p:spPr>
        <p:txBody>
          <a:bodyPr/>
          <a:lstStyle>
            <a:lvl1pPr>
              <a:defRPr lang="zh-CN" altLang="en-US" sz="3200" b="1" dirty="0">
                <a:solidFill>
                  <a:schemeClr val="bg1"/>
                </a:solidFill>
                <a:latin typeface="FrutigerNext LT Medium" pitchFamily="34" charset="0"/>
                <a:ea typeface="黑体" pitchFamily="49" charset="-122"/>
                <a:cs typeface="+mj-cs"/>
              </a:defRPr>
            </a:lvl1pPr>
          </a:lstStyle>
          <a:p>
            <a:pPr lvl="0"/>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152636"/>
            <a:ext cx="8028892" cy="68407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287" y="908050"/>
            <a:ext cx="8353425" cy="5257799"/>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152636"/>
            <a:ext cx="8028892" cy="68407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287" y="908050"/>
            <a:ext cx="8353425" cy="5257799"/>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6" descr="2"/>
          <p:cNvPicPr>
            <a:picLocks noChangeAspect="1" noChangeArrowheads="1"/>
          </p:cNvPicPr>
          <p:nvPr/>
        </p:nvPicPr>
        <p:blipFill>
          <a:blip r:embed="rId3" cstate="print"/>
          <a:srcRect/>
          <a:stretch>
            <a:fillRect/>
          </a:stretch>
        </p:blipFill>
        <p:spPr bwMode="auto">
          <a:xfrm>
            <a:off x="0" y="973138"/>
            <a:ext cx="9144000" cy="3810000"/>
          </a:xfrm>
          <a:prstGeom prst="rect">
            <a:avLst/>
          </a:prstGeom>
          <a:noFill/>
          <a:ln w="9525">
            <a:noFill/>
            <a:miter lim="800000"/>
            <a:headEnd/>
            <a:tailEnd/>
          </a:ln>
        </p:spPr>
      </p:pic>
      <p:sp>
        <p:nvSpPr>
          <p:cNvPr id="303" name="Text Box 7"/>
          <p:cNvSpPr txBox="1">
            <a:spLocks noChangeArrowheads="1"/>
          </p:cNvSpPr>
          <p:nvPr/>
        </p:nvSpPr>
        <p:spPr bwMode="auto">
          <a:xfrm>
            <a:off x="7229475" y="40116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28" name="Rectangle 2"/>
          <p:cNvSpPr>
            <a:spLocks noGrp="1" noChangeArrowheads="1"/>
          </p:cNvSpPr>
          <p:nvPr>
            <p:ph type="title"/>
          </p:nvPr>
        </p:nvSpPr>
        <p:spPr bwMode="auto">
          <a:xfrm>
            <a:off x="755650" y="2178050"/>
            <a:ext cx="6121400" cy="579438"/>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29" name="Rectangle 3"/>
          <p:cNvSpPr>
            <a:spLocks noGrp="1" noChangeArrowheads="1"/>
          </p:cNvSpPr>
          <p:nvPr>
            <p:ph type="body" idx="1"/>
          </p:nvPr>
        </p:nvSpPr>
        <p:spPr bwMode="auto">
          <a:xfrm>
            <a:off x="755650" y="3068638"/>
            <a:ext cx="5329238" cy="457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en-US" altLang="zh-CN" smtClean="0"/>
              <a:t>Click to edit Master subtitle style</a:t>
            </a:r>
          </a:p>
        </p:txBody>
      </p:sp>
      <p:sp>
        <p:nvSpPr>
          <p:cNvPr id="307" name="文本框 4"/>
          <p:cNvSpPr txBox="1">
            <a:spLocks noChangeArrowheads="1"/>
          </p:cNvSpPr>
          <p:nvPr/>
        </p:nvSpPr>
        <p:spPr bwMode="auto">
          <a:xfrm>
            <a:off x="747713" y="6246813"/>
            <a:ext cx="3679825" cy="182562"/>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1200" smtClean="0">
                <a:latin typeface="FrutigerNext LT Bold" pitchFamily="34" charset="0"/>
                <a:ea typeface="MS PGothic" pitchFamily="34" charset="-128"/>
              </a:rPr>
              <a:t>HUAWEI TECHNOLOGIES CO., LTD.</a:t>
            </a:r>
          </a:p>
        </p:txBody>
      </p:sp>
      <p:sp>
        <p:nvSpPr>
          <p:cNvPr id="1036"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10" name="Picture 9" descr="Picture1.png"/>
          <p:cNvPicPr>
            <a:picLocks noChangeAspect="1"/>
          </p:cNvPicPr>
          <p:nvPr/>
        </p:nvPicPr>
        <p:blipFill>
          <a:blip r:embed="rId4" cstate="print"/>
          <a:stretch>
            <a:fillRect/>
          </a:stretch>
        </p:blipFill>
        <p:spPr>
          <a:xfrm>
            <a:off x="6645870" y="5733300"/>
            <a:ext cx="2093411" cy="821664"/>
          </a:xfrm>
          <a:prstGeom prst="rect">
            <a:avLst/>
          </a:prstGeom>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print"/>
          <a:srcRect/>
          <a:stretch>
            <a:fillRect/>
          </a:stretch>
        </p:blipFill>
        <p:spPr bwMode="auto">
          <a:xfrm>
            <a:off x="0" y="1412875"/>
            <a:ext cx="9144000" cy="3124200"/>
          </a:xfrm>
          <a:prstGeom prst="rect">
            <a:avLst/>
          </a:prstGeom>
          <a:noFill/>
          <a:ln w="9525">
            <a:noFill/>
            <a:miter lim="800000"/>
            <a:headEnd/>
            <a:tailEnd/>
          </a:ln>
        </p:spPr>
      </p:pic>
      <p:sp>
        <p:nvSpPr>
          <p:cNvPr id="2052" name="Rectangle 8"/>
          <p:cNvSpPr>
            <a:spLocks noGrp="1" noChangeArrowheads="1"/>
          </p:cNvSpPr>
          <p:nvPr>
            <p:ph type="title"/>
          </p:nvPr>
        </p:nvSpPr>
        <p:spPr bwMode="auto">
          <a:xfrm>
            <a:off x="755650" y="2636838"/>
            <a:ext cx="5688013" cy="579437"/>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11" name="Picture 10" descr="Picture1.png"/>
          <p:cNvPicPr>
            <a:picLocks noChangeAspect="1"/>
          </p:cNvPicPr>
          <p:nvPr/>
        </p:nvPicPr>
        <p:blipFill>
          <a:blip r:embed="rId4" cstate="print"/>
          <a:stretch>
            <a:fillRect/>
          </a:stretch>
        </p:blipFill>
        <p:spPr>
          <a:xfrm>
            <a:off x="6645870" y="5733300"/>
            <a:ext cx="2093411" cy="821664"/>
          </a:xfrm>
          <a:prstGeom prst="rect">
            <a:avLst/>
          </a:prstGeom>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w="9525" algn="ctr">
            <a:noFill/>
            <a:miter lim="800000"/>
            <a:headEnd/>
            <a:tailEnd/>
          </a:ln>
          <a:effectLst/>
        </p:spPr>
        <p:txBody>
          <a:bodyPr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
        <p:nvSpPr>
          <p:cNvPr id="7171"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7172"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3" cstate="print"/>
          <a:srcRect/>
          <a:stretch>
            <a:fillRect/>
          </a:stretch>
        </p:blipFill>
        <p:spPr bwMode="auto">
          <a:xfrm>
            <a:off x="0" y="6224588"/>
            <a:ext cx="914400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sp>
        <p:nvSpPr>
          <p:cNvPr id="8197" name="Rectangle 13"/>
          <p:cNvSpPr>
            <a:spLocks noGrp="1" noChangeArrowheads="1"/>
          </p:cNvSpPr>
          <p:nvPr>
            <p:ph type="title"/>
          </p:nvPr>
        </p:nvSpPr>
        <p:spPr bwMode="auto">
          <a:xfrm>
            <a:off x="611561" y="152636"/>
            <a:ext cx="8028892" cy="684076"/>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7" name="Rectangle 21"/>
          <p:cNvSpPr>
            <a:spLocks noChangeArrowheads="1"/>
          </p:cNvSpPr>
          <p:nvPr/>
        </p:nvSpPr>
        <p:spPr bwMode="auto">
          <a:xfrm>
            <a:off x="3892550" y="6451600"/>
            <a:ext cx="1625600" cy="182563"/>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a:latin typeface="FrutigerNext LT Bold" pitchFamily="34" charset="0"/>
                <a:ea typeface="ＭＳ Ｐゴシック" pitchFamily="34" charset="-128"/>
              </a:rPr>
              <a:t>Huawei Confidential </a:t>
            </a:r>
          </a:p>
        </p:txBody>
      </p:sp>
      <p:sp>
        <p:nvSpPr>
          <p:cNvPr id="8199" name="Rectangle 68"/>
          <p:cNvSpPr>
            <a:spLocks noGrp="1" noChangeArrowheads="1"/>
          </p:cNvSpPr>
          <p:nvPr>
            <p:ph type="body" idx="1"/>
          </p:nvPr>
        </p:nvSpPr>
        <p:spPr bwMode="auto">
          <a:xfrm>
            <a:off x="395287" y="908050"/>
            <a:ext cx="8353425" cy="5257800"/>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149" name="Rectangle 5"/>
          <p:cNvSpPr>
            <a:spLocks noChangeArrowheads="1"/>
          </p:cNvSpPr>
          <p:nvPr/>
        </p:nvSpPr>
        <p:spPr bwMode="auto">
          <a:xfrm>
            <a:off x="6361113" y="6451601"/>
            <a:ext cx="2097087" cy="406399"/>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D6D007F3-B8DC-498C-AC9F-D012DFD26BD4}"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pic>
        <p:nvPicPr>
          <p:cNvPr id="10" name="Picture 9" descr="Picture1.png"/>
          <p:cNvPicPr>
            <a:picLocks noChangeAspect="1"/>
          </p:cNvPicPr>
          <p:nvPr/>
        </p:nvPicPr>
        <p:blipFill>
          <a:blip r:embed="rId4" cstate="print"/>
          <a:stretch>
            <a:fillRect/>
          </a:stretch>
        </p:blipFill>
        <p:spPr>
          <a:xfrm>
            <a:off x="7490780" y="6299827"/>
            <a:ext cx="1296338" cy="508813"/>
          </a:xfrm>
          <a:prstGeom prst="rect">
            <a:avLst/>
          </a:prstGeom>
        </p:spPr>
      </p:pic>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000" b="1">
          <a:solidFill>
            <a:srgbClr val="990000"/>
          </a:solidFill>
          <a:latin typeface="Arial Black"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180975" indent="-180975" algn="l" rtl="0" eaLnBrk="0" fontAlgn="base" hangingPunct="0">
        <a:lnSpc>
          <a:spcPct val="110000"/>
        </a:lnSpc>
        <a:spcBef>
          <a:spcPct val="0"/>
        </a:spcBef>
        <a:spcAft>
          <a:spcPct val="0"/>
        </a:spcAft>
        <a:buClr>
          <a:srgbClr val="990000"/>
        </a:buClr>
        <a:buSzPct val="85000"/>
        <a:buFont typeface="Wingdings" pitchFamily="2" charset="2"/>
        <a:buChar char="q"/>
        <a:defRPr sz="1600" b="1">
          <a:solidFill>
            <a:schemeClr val="tx1"/>
          </a:solidFill>
          <a:latin typeface="Arial" pitchFamily="34" charset="0"/>
          <a:ea typeface="黑体" pitchFamily="49" charset="-122"/>
          <a:cs typeface="Arial" pitchFamily="34" charset="0"/>
        </a:defRPr>
      </a:lvl1pPr>
      <a:lvl2pPr marL="354013" indent="-173038" algn="l" rtl="0" eaLnBrk="0" fontAlgn="base" hangingPunct="0">
        <a:lnSpc>
          <a:spcPct val="110000"/>
        </a:lnSpc>
        <a:spcBef>
          <a:spcPct val="0"/>
        </a:spcBef>
        <a:spcAft>
          <a:spcPct val="0"/>
        </a:spcAft>
        <a:buClr>
          <a:srgbClr val="990000"/>
        </a:buClr>
        <a:buSzPct val="85000"/>
        <a:buFont typeface="Wingdings" pitchFamily="2" charset="2"/>
        <a:buChar char=""/>
        <a:defRPr sz="1400">
          <a:solidFill>
            <a:schemeClr val="tx1"/>
          </a:solidFill>
          <a:latin typeface="Arial" pitchFamily="34" charset="0"/>
          <a:ea typeface="+mn-ea"/>
          <a:cs typeface="Arial" pitchFamily="34" charset="0"/>
        </a:defRPr>
      </a:lvl2pPr>
      <a:lvl3pPr marL="541338" indent="-93663" algn="l" rtl="0" eaLnBrk="0" fontAlgn="base" hangingPunct="0">
        <a:lnSpc>
          <a:spcPct val="110000"/>
        </a:lnSpc>
        <a:spcBef>
          <a:spcPct val="0"/>
        </a:spcBef>
        <a:spcAft>
          <a:spcPct val="0"/>
        </a:spcAft>
        <a:buClr>
          <a:srgbClr val="777777"/>
        </a:buClr>
        <a:buSzPct val="85000"/>
        <a:buFont typeface="Arial" pitchFamily="34" charset="0"/>
        <a:buChar char="●"/>
        <a:defRPr sz="1200">
          <a:solidFill>
            <a:schemeClr val="tx1"/>
          </a:solidFill>
          <a:latin typeface="Arial" pitchFamily="34" charset="0"/>
          <a:ea typeface="+mn-ea"/>
          <a:cs typeface="Arial" pitchFamily="34" charset="0"/>
        </a:defRPr>
      </a:lvl3pPr>
      <a:lvl4pPr marL="714375" indent="-88900" algn="l" rtl="0" eaLnBrk="0" fontAlgn="base" hangingPunct="0">
        <a:lnSpc>
          <a:spcPct val="110000"/>
        </a:lnSpc>
        <a:spcBef>
          <a:spcPct val="0"/>
        </a:spcBef>
        <a:spcAft>
          <a:spcPct val="0"/>
        </a:spcAft>
        <a:buClr>
          <a:srgbClr val="777777"/>
        </a:buClr>
        <a:buSzPct val="85000"/>
        <a:buFont typeface="Arial" pitchFamily="34" charset="0"/>
        <a:buChar char="■"/>
        <a:defRPr sz="1100">
          <a:solidFill>
            <a:schemeClr val="tx1"/>
          </a:solidFill>
          <a:latin typeface="Arial" pitchFamily="34" charset="0"/>
          <a:ea typeface="+mn-ea"/>
          <a:cs typeface="Arial" pitchFamily="34" charset="0"/>
        </a:defRPr>
      </a:lvl4pPr>
      <a:lvl5pPr marL="895350" indent="-93663" algn="l" rtl="0" eaLnBrk="0" fontAlgn="base" hangingPunct="0">
        <a:lnSpc>
          <a:spcPct val="110000"/>
        </a:lnSpc>
        <a:spcBef>
          <a:spcPct val="0"/>
        </a:spcBef>
        <a:spcAft>
          <a:spcPct val="0"/>
        </a:spcAft>
        <a:buClr>
          <a:srgbClr val="777777"/>
        </a:buClr>
        <a:buSzPct val="85000"/>
        <a:buFont typeface="Wingdings" pitchFamily="2" charset="2"/>
        <a:buChar char=""/>
        <a:defRPr sz="1050">
          <a:solidFill>
            <a:schemeClr val="tx1"/>
          </a:solidFill>
          <a:latin typeface="Arial" pitchFamily="34" charset="0"/>
          <a:ea typeface="+mn-ea"/>
          <a:cs typeface="Arial"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4" cstate="print"/>
          <a:srcRect/>
          <a:stretch>
            <a:fillRect/>
          </a:stretch>
        </p:blipFill>
        <p:spPr bwMode="auto">
          <a:xfrm>
            <a:off x="0" y="6224588"/>
            <a:ext cx="914400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sp>
        <p:nvSpPr>
          <p:cNvPr id="8197" name="Rectangle 13"/>
          <p:cNvSpPr>
            <a:spLocks noGrp="1" noChangeArrowheads="1"/>
          </p:cNvSpPr>
          <p:nvPr>
            <p:ph type="title"/>
          </p:nvPr>
        </p:nvSpPr>
        <p:spPr bwMode="auto">
          <a:xfrm>
            <a:off x="611561" y="152636"/>
            <a:ext cx="8028892" cy="684076"/>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7" name="Rectangle 21"/>
          <p:cNvSpPr>
            <a:spLocks noChangeArrowheads="1"/>
          </p:cNvSpPr>
          <p:nvPr/>
        </p:nvSpPr>
        <p:spPr bwMode="auto">
          <a:xfrm>
            <a:off x="3892550" y="6451600"/>
            <a:ext cx="1625600" cy="182563"/>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a:latin typeface="FrutigerNext LT Bold" pitchFamily="34" charset="0"/>
                <a:ea typeface="ＭＳ Ｐゴシック" pitchFamily="34" charset="-128"/>
              </a:rPr>
              <a:t>Huawei Confidential </a:t>
            </a:r>
          </a:p>
        </p:txBody>
      </p:sp>
      <p:sp>
        <p:nvSpPr>
          <p:cNvPr id="8199" name="Rectangle 68"/>
          <p:cNvSpPr>
            <a:spLocks noGrp="1" noChangeArrowheads="1"/>
          </p:cNvSpPr>
          <p:nvPr>
            <p:ph type="body" idx="1"/>
          </p:nvPr>
        </p:nvSpPr>
        <p:spPr bwMode="auto">
          <a:xfrm>
            <a:off x="395287" y="908050"/>
            <a:ext cx="8353425" cy="5257800"/>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149" name="Rectangle 5"/>
          <p:cNvSpPr>
            <a:spLocks noChangeArrowheads="1"/>
          </p:cNvSpPr>
          <p:nvPr/>
        </p:nvSpPr>
        <p:spPr bwMode="auto">
          <a:xfrm>
            <a:off x="6361113" y="6451601"/>
            <a:ext cx="2097087" cy="406399"/>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D6D007F3-B8DC-498C-AC9F-D012DFD26BD4}"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9" name="Line 9"/>
          <p:cNvSpPr>
            <a:spLocks noChangeShapeType="1"/>
          </p:cNvSpPr>
          <p:nvPr/>
        </p:nvSpPr>
        <p:spPr bwMode="auto">
          <a:xfrm>
            <a:off x="522288" y="819150"/>
            <a:ext cx="8145462" cy="0"/>
          </a:xfrm>
          <a:prstGeom prst="line">
            <a:avLst/>
          </a:prstGeom>
          <a:noFill/>
          <a:ln w="28575">
            <a:solidFill>
              <a:srgbClr val="5F5F5F"/>
            </a:solidFill>
            <a:round/>
            <a:headEnd/>
            <a:tailEnd/>
          </a:ln>
          <a:effectLst/>
        </p:spPr>
        <p:txBody>
          <a:bodyPr/>
          <a:lstStyle/>
          <a:p>
            <a:endParaRPr lang="zh-CN" altLang="en-US"/>
          </a:p>
        </p:txBody>
      </p:sp>
      <p:pic>
        <p:nvPicPr>
          <p:cNvPr id="10" name="Picture 9" descr="Picture1.png"/>
          <p:cNvPicPr>
            <a:picLocks noChangeAspect="1"/>
          </p:cNvPicPr>
          <p:nvPr/>
        </p:nvPicPr>
        <p:blipFill>
          <a:blip r:embed="rId5" cstate="print"/>
          <a:stretch>
            <a:fillRect/>
          </a:stretch>
        </p:blipFill>
        <p:spPr>
          <a:xfrm>
            <a:off x="7490780" y="6299827"/>
            <a:ext cx="1296338" cy="508813"/>
          </a:xfrm>
          <a:prstGeom prst="rect">
            <a:avLst/>
          </a:prstGeom>
        </p:spPr>
      </p:pic>
    </p:spTree>
  </p:cSld>
  <p:clrMap bg1="lt1" tx1="dk1" bg2="lt2" tx2="dk2" accent1="accent1" accent2="accent2" accent3="accent3" accent4="accent4" accent5="accent5" accent6="accent6" hlink="hlink" folHlink="folHlink"/>
  <p:sldLayoutIdLst>
    <p:sldLayoutId id="2147483827" r:id="rId1"/>
    <p:sldLayoutId id="2147483828"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000" b="1">
          <a:solidFill>
            <a:srgbClr val="990000"/>
          </a:solidFill>
          <a:latin typeface="Arial Black"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180975" indent="-180975" algn="l" rtl="0" eaLnBrk="0" fontAlgn="base" hangingPunct="0">
        <a:lnSpc>
          <a:spcPct val="110000"/>
        </a:lnSpc>
        <a:spcBef>
          <a:spcPct val="0"/>
        </a:spcBef>
        <a:spcAft>
          <a:spcPct val="0"/>
        </a:spcAft>
        <a:buClr>
          <a:srgbClr val="990000"/>
        </a:buClr>
        <a:buSzPct val="85000"/>
        <a:buFont typeface="Wingdings" pitchFamily="2" charset="2"/>
        <a:buChar char="q"/>
        <a:defRPr sz="1600" b="1">
          <a:solidFill>
            <a:schemeClr val="tx1"/>
          </a:solidFill>
          <a:latin typeface="Arial" pitchFamily="34" charset="0"/>
          <a:ea typeface="黑体" pitchFamily="49" charset="-122"/>
          <a:cs typeface="Arial" pitchFamily="34" charset="0"/>
        </a:defRPr>
      </a:lvl1pPr>
      <a:lvl2pPr marL="354013" indent="-173038" algn="l" rtl="0" eaLnBrk="0" fontAlgn="base" hangingPunct="0">
        <a:lnSpc>
          <a:spcPct val="110000"/>
        </a:lnSpc>
        <a:spcBef>
          <a:spcPct val="0"/>
        </a:spcBef>
        <a:spcAft>
          <a:spcPct val="0"/>
        </a:spcAft>
        <a:buClr>
          <a:srgbClr val="990000"/>
        </a:buClr>
        <a:buSzPct val="85000"/>
        <a:buFont typeface="Wingdings" pitchFamily="2" charset="2"/>
        <a:buChar char=""/>
        <a:defRPr sz="1400">
          <a:solidFill>
            <a:schemeClr val="tx1"/>
          </a:solidFill>
          <a:latin typeface="Arial" pitchFamily="34" charset="0"/>
          <a:ea typeface="+mn-ea"/>
          <a:cs typeface="Arial" pitchFamily="34" charset="0"/>
        </a:defRPr>
      </a:lvl2pPr>
      <a:lvl3pPr marL="541338" indent="-93663" algn="l" rtl="0" eaLnBrk="0" fontAlgn="base" hangingPunct="0">
        <a:lnSpc>
          <a:spcPct val="110000"/>
        </a:lnSpc>
        <a:spcBef>
          <a:spcPct val="0"/>
        </a:spcBef>
        <a:spcAft>
          <a:spcPct val="0"/>
        </a:spcAft>
        <a:buClr>
          <a:srgbClr val="777777"/>
        </a:buClr>
        <a:buSzPct val="85000"/>
        <a:buFont typeface="Arial" pitchFamily="34" charset="0"/>
        <a:buChar char="●"/>
        <a:defRPr sz="1200">
          <a:solidFill>
            <a:schemeClr val="tx1"/>
          </a:solidFill>
          <a:latin typeface="Arial" pitchFamily="34" charset="0"/>
          <a:ea typeface="+mn-ea"/>
          <a:cs typeface="Arial" pitchFamily="34" charset="0"/>
        </a:defRPr>
      </a:lvl3pPr>
      <a:lvl4pPr marL="714375" indent="-88900" algn="l" rtl="0" eaLnBrk="0" fontAlgn="base" hangingPunct="0">
        <a:lnSpc>
          <a:spcPct val="110000"/>
        </a:lnSpc>
        <a:spcBef>
          <a:spcPct val="0"/>
        </a:spcBef>
        <a:spcAft>
          <a:spcPct val="0"/>
        </a:spcAft>
        <a:buClr>
          <a:srgbClr val="777777"/>
        </a:buClr>
        <a:buSzPct val="85000"/>
        <a:buFont typeface="Arial" pitchFamily="34" charset="0"/>
        <a:buChar char="■"/>
        <a:defRPr sz="1100">
          <a:solidFill>
            <a:schemeClr val="tx1"/>
          </a:solidFill>
          <a:latin typeface="Arial" pitchFamily="34" charset="0"/>
          <a:ea typeface="+mn-ea"/>
          <a:cs typeface="Arial" pitchFamily="34" charset="0"/>
        </a:defRPr>
      </a:lvl4pPr>
      <a:lvl5pPr marL="895350" indent="-93663" algn="l" rtl="0" eaLnBrk="0" fontAlgn="base" hangingPunct="0">
        <a:lnSpc>
          <a:spcPct val="110000"/>
        </a:lnSpc>
        <a:spcBef>
          <a:spcPct val="0"/>
        </a:spcBef>
        <a:spcAft>
          <a:spcPct val="0"/>
        </a:spcAft>
        <a:buClr>
          <a:srgbClr val="777777"/>
        </a:buClr>
        <a:buSzPct val="85000"/>
        <a:buFont typeface="Wingdings" pitchFamily="2" charset="2"/>
        <a:buChar char=""/>
        <a:defRPr sz="1050">
          <a:solidFill>
            <a:schemeClr val="tx1"/>
          </a:solidFill>
          <a:latin typeface="Arial" pitchFamily="34" charset="0"/>
          <a:ea typeface="+mn-ea"/>
          <a:cs typeface="Arial"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5"/>
          <p:cNvPicPr>
            <a:picLocks noChangeAspect="1" noChangeArrowheads="1"/>
          </p:cNvPicPr>
          <p:nvPr/>
        </p:nvPicPr>
        <p:blipFill>
          <a:blip r:embed="rId2" cstate="print"/>
          <a:srcRect/>
          <a:stretch>
            <a:fillRect/>
          </a:stretch>
        </p:blipFill>
        <p:spPr bwMode="auto">
          <a:xfrm>
            <a:off x="0" y="5897563"/>
            <a:ext cx="9144000" cy="1003300"/>
          </a:xfrm>
          <a:prstGeom prst="rect">
            <a:avLst/>
          </a:prstGeom>
          <a:noFill/>
          <a:ln w="9525">
            <a:noFill/>
            <a:miter lim="800000"/>
            <a:headEnd/>
            <a:tailEnd/>
          </a:ln>
        </p:spPr>
      </p:pic>
      <p:sp>
        <p:nvSpPr>
          <p:cNvPr id="76" name="Text Box 7"/>
          <p:cNvSpPr txBox="1">
            <a:spLocks noChangeArrowheads="1"/>
          </p:cNvSpPr>
          <p:nvPr/>
        </p:nvSpPr>
        <p:spPr bwMode="auto">
          <a:xfrm>
            <a:off x="3182938" y="2668588"/>
            <a:ext cx="2779712" cy="752475"/>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Arial" charset="0"/>
                <a:ea typeface="MS PGothic" pitchFamily="34" charset="-128"/>
              </a:rPr>
              <a:t>Thank you</a:t>
            </a:r>
          </a:p>
        </p:txBody>
      </p:sp>
      <p:sp>
        <p:nvSpPr>
          <p:cNvPr id="77" name="Text Box 8"/>
          <p:cNvSpPr txBox="1">
            <a:spLocks noChangeArrowheads="1"/>
          </p:cNvSpPr>
          <p:nvPr/>
        </p:nvSpPr>
        <p:spPr bwMode="auto">
          <a:xfrm>
            <a:off x="3203575" y="3429000"/>
            <a:ext cx="2738438" cy="479425"/>
          </a:xfrm>
          <a:prstGeom prst="rect">
            <a:avLst/>
          </a:prstGeom>
          <a:noFill/>
          <a:ln>
            <a:noFill/>
          </a:ln>
          <a:extLst/>
        </p:spPr>
        <p:txBody>
          <a:bodyPr wrap="none" lIns="83448" tIns="41724" rIns="83448" bIns="41724">
            <a:spAutoFit/>
          </a:bodyPr>
          <a:lstStyle/>
          <a:p>
            <a:pPr algn="ctr" defTabSz="835025" eaLnBrk="0" hangingPunct="0">
              <a:defRPr/>
            </a:pPr>
            <a:r>
              <a:rPr lang="en-US" altLang="zh-CN" sz="2600">
                <a:solidFill>
                  <a:srgbClr val="666666"/>
                </a:solidFill>
                <a:latin typeface="Arial" charset="0"/>
                <a:ea typeface="ＭＳ Ｐゴシック" pitchFamily="34" charset="-128"/>
              </a:rPr>
              <a:t>www.huawei.com</a:t>
            </a:r>
            <a:endParaRPr lang="en-US" altLang="zh-CN" sz="2600">
              <a:solidFill>
                <a:srgbClr val="990000"/>
              </a:solidFill>
              <a:latin typeface="Arial" charset="0"/>
              <a:ea typeface="ＭＳ Ｐゴシック" pitchFamily="34" charset="-128"/>
            </a:endParaRPr>
          </a:p>
        </p:txBody>
      </p:sp>
      <p:sp>
        <p:nvSpPr>
          <p:cNvPr id="5" name="TextBox 4"/>
          <p:cNvSpPr txBox="1"/>
          <p:nvPr/>
        </p:nvSpPr>
        <p:spPr>
          <a:xfrm>
            <a:off x="251520" y="4437112"/>
            <a:ext cx="8640960" cy="1384995"/>
          </a:xfrm>
          <a:prstGeom prst="rect">
            <a:avLst/>
          </a:prstGeom>
          <a:noFill/>
        </p:spPr>
        <p:txBody>
          <a:bodyPr wrap="square" rtlCol="0">
            <a:spAutoFit/>
          </a:bodyPr>
          <a:lstStyle/>
          <a:p>
            <a:pPr algn="just">
              <a:lnSpc>
                <a:spcPct val="100000"/>
              </a:lnSpc>
            </a:pPr>
            <a:r>
              <a:rPr lang="en-US" altLang="zh-CN" sz="1400" b="1" kern="1200" dirty="0" smtClean="0">
                <a:solidFill>
                  <a:schemeClr val="tx1"/>
                </a:solidFill>
                <a:effectLst/>
                <a:latin typeface="Calibri" pitchFamily="34" charset="0"/>
                <a:ea typeface="宋体" charset="-122"/>
                <a:cs typeface="+mn-cs"/>
              </a:rPr>
              <a:t>Copyright©2011 Huawei Technologies Co., Ltd. All Rights Reserved.</a:t>
            </a:r>
            <a:endParaRPr lang="zh-CN" altLang="zh-CN" sz="1400" kern="1200" dirty="0" smtClean="0">
              <a:solidFill>
                <a:schemeClr val="tx1"/>
              </a:solidFill>
              <a:effectLst/>
              <a:latin typeface="Calibri" pitchFamily="34" charset="0"/>
              <a:ea typeface="宋体" charset="-122"/>
              <a:cs typeface="+mn-cs"/>
            </a:endParaRPr>
          </a:p>
          <a:p>
            <a:pPr algn="just">
              <a:lnSpc>
                <a:spcPct val="100000"/>
              </a:lnSpc>
            </a:pPr>
            <a:r>
              <a:rPr lang="en-US" altLang="zh-CN" sz="140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650" y="2636838"/>
            <a:ext cx="5616575" cy="1077218"/>
          </a:xfrm>
        </p:spPr>
        <p:txBody>
          <a:bodyPr/>
          <a:lstStyle/>
          <a:p>
            <a:r>
              <a:rPr lang="en-US" dirty="0" smtClean="0">
                <a:effectLst>
                  <a:outerShdw blurRad="38100" dist="38100" dir="2700000" algn="tl">
                    <a:srgbClr val="000000">
                      <a:alpha val="43137"/>
                    </a:srgbClr>
                  </a:outerShdw>
                </a:effectLst>
              </a:rPr>
              <a:t>Cache </a:t>
            </a:r>
            <a:r>
              <a:rPr lang="en-US" dirty="0">
                <a:effectLst>
                  <a:outerShdw blurRad="38100" dist="38100" dir="2700000" algn="tl">
                    <a:srgbClr val="000000">
                      <a:alpha val="43137"/>
                    </a:srgbClr>
                  </a:outerShdw>
                </a:effectLst>
              </a:rPr>
              <a:t>P</a:t>
            </a:r>
            <a:r>
              <a:rPr lang="en-US" dirty="0" smtClean="0">
                <a:effectLst>
                  <a:outerShdw blurRad="38100" dist="38100" dir="2700000" algn="tl">
                    <a:srgbClr val="000000">
                      <a:alpha val="43137"/>
                    </a:srgbClr>
                  </a:outerShdw>
                </a:effectLst>
              </a:rPr>
              <a:t>artitioning </a:t>
            </a:r>
            <a:r>
              <a:rPr lang="en-US" dirty="0">
                <a:effectLst>
                  <a:outerShdw blurRad="38100" dist="38100" dir="2700000" algn="tl">
                    <a:srgbClr val="000000">
                      <a:alpha val="43137"/>
                    </a:srgbClr>
                  </a:outerShdw>
                </a:effectLst>
              </a:rPr>
              <a:t>S</a:t>
            </a:r>
            <a:r>
              <a:rPr lang="en-US" dirty="0" smtClean="0">
                <a:effectLst>
                  <a:outerShdw blurRad="38100" dist="38100" dir="2700000" algn="tl">
                    <a:srgbClr val="000000">
                      <a:alpha val="43137"/>
                    </a:srgbClr>
                  </a:outerShdw>
                </a:effectLst>
              </a:rPr>
              <a:t>imulation </a:t>
            </a:r>
            <a:r>
              <a:rPr lang="en-US" dirty="0">
                <a:effectLst>
                  <a:outerShdw blurRad="38100" dist="38100" dir="2700000" algn="tl">
                    <a:srgbClr val="000000">
                      <a:alpha val="43137"/>
                    </a:srgbClr>
                  </a:outerShdw>
                </a:effectLst>
              </a:rPr>
              <a:t>M</a:t>
            </a:r>
            <a:r>
              <a:rPr lang="en-US" dirty="0" smtClean="0">
                <a:effectLst>
                  <a:outerShdw blurRad="38100" dist="38100" dir="2700000" algn="tl">
                    <a:srgbClr val="000000">
                      <a:alpha val="43137"/>
                    </a:srgbClr>
                  </a:outerShdw>
                </a:effectLst>
              </a:rPr>
              <a:t>odel</a:t>
            </a:r>
            <a:endParaRPr lang="en-US" dirty="0">
              <a:effectLst>
                <a:outerShdw blurRad="38100" dist="38100" dir="2700000" algn="tl">
                  <a:srgbClr val="000000">
                    <a:alpha val="43137"/>
                  </a:srgbClr>
                </a:outerShdw>
              </a:effectLst>
            </a:endParaRPr>
          </a:p>
        </p:txBody>
      </p:sp>
      <p:sp>
        <p:nvSpPr>
          <p:cNvPr id="7" name="Text Box 96"/>
          <p:cNvSpPr txBox="1">
            <a:spLocks noChangeArrowheads="1"/>
          </p:cNvSpPr>
          <p:nvPr/>
        </p:nvSpPr>
        <p:spPr bwMode="auto">
          <a:xfrm>
            <a:off x="971600" y="4869160"/>
            <a:ext cx="4140200" cy="345348"/>
          </a:xfrm>
          <a:prstGeom prst="rect">
            <a:avLst/>
          </a:prstGeom>
          <a:noFill/>
          <a:ln w="9525">
            <a:noFill/>
            <a:miter lim="800000"/>
            <a:headEnd/>
            <a:tailEnd/>
          </a:ln>
        </p:spPr>
        <p:txBody>
          <a:bodyPr wrap="square" lIns="36000" tIns="18000" rIns="36000" bIns="18000">
            <a:noAutofit/>
          </a:bodyPr>
          <a:lstStyle/>
          <a:p>
            <a:r>
              <a:rPr lang="en-US" altLang="zh-CN" sz="2000" b="1" dirty="0" smtClean="0">
                <a:solidFill>
                  <a:srgbClr val="99660A"/>
                </a:solidFill>
                <a:effectLst>
                  <a:outerShdw blurRad="38100" dist="38100" dir="2700000" algn="tl">
                    <a:srgbClr val="000000">
                      <a:alpha val="43137"/>
                    </a:srgbClr>
                  </a:outerShdw>
                </a:effectLst>
                <a:latin typeface="Arial" pitchFamily="34" charset="0"/>
                <a:cs typeface="Arial" pitchFamily="34" charset="0"/>
              </a:rPr>
              <a:t>Uzair Sharif</a:t>
            </a:r>
            <a:endParaRPr lang="en-US" altLang="zh-CN" sz="2000" b="1" dirty="0">
              <a:solidFill>
                <a:srgbClr val="99660A"/>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marL="0" indent="0" algn="ctr">
              <a:buNone/>
            </a:pPr>
            <a:endParaRPr lang="en-US" dirty="0" smtClean="0"/>
          </a:p>
          <a:p>
            <a:pPr marL="0" indent="0" algn="ctr">
              <a:buNone/>
            </a:pPr>
            <a:r>
              <a:rPr lang="en-US" dirty="0" smtClean="0"/>
              <a:t>QUESTIONS??</a:t>
            </a:r>
            <a:endParaRPr lang="en-US" dirty="0"/>
          </a:p>
        </p:txBody>
      </p:sp>
    </p:spTree>
    <p:extLst>
      <p:ext uri="{BB962C8B-B14F-4D97-AF65-F5344CB8AC3E}">
        <p14:creationId xmlns="" xmlns:p14="http://schemas.microsoft.com/office/powerpoint/2010/main" val="3808984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r>
              <a:rPr lang="en-US" dirty="0" smtClean="0"/>
              <a:t>Objective</a:t>
            </a:r>
          </a:p>
          <a:p>
            <a:r>
              <a:rPr lang="en-US" dirty="0" smtClean="0"/>
              <a:t>Virtual Platforms</a:t>
            </a:r>
          </a:p>
          <a:p>
            <a:r>
              <a:rPr lang="en-US" dirty="0" smtClean="0"/>
              <a:t>Model; Design and Implementation</a:t>
            </a:r>
          </a:p>
          <a:p>
            <a:r>
              <a:rPr lang="en-US" dirty="0" smtClean="0"/>
              <a:t>Performance Analysis</a:t>
            </a:r>
          </a:p>
          <a:p>
            <a:r>
              <a:rPr lang="en-US" dirty="0" smtClean="0"/>
              <a:t>Conclusion</a:t>
            </a:r>
          </a:p>
          <a:p>
            <a:endParaRPr lang="en-US" dirty="0" smtClean="0"/>
          </a:p>
          <a:p>
            <a:endParaRPr lang="en-US" dirty="0" smtClean="0"/>
          </a:p>
          <a:p>
            <a:endParaRPr lang="en-US" dirty="0"/>
          </a:p>
        </p:txBody>
      </p:sp>
    </p:spTree>
    <p:extLst>
      <p:ext uri="{BB962C8B-B14F-4D97-AF65-F5344CB8AC3E}">
        <p14:creationId xmlns="" xmlns:p14="http://schemas.microsoft.com/office/powerpoint/2010/main" val="2834332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lstStyle/>
          <a:p>
            <a:r>
              <a:rPr lang="en-US" dirty="0" smtClean="0"/>
              <a:t>Set up a full system simulation framework</a:t>
            </a:r>
          </a:p>
          <a:p>
            <a:pPr lvl="1"/>
            <a:r>
              <a:rPr lang="en-US" dirty="0" smtClean="0"/>
              <a:t>Based on ARM ISA (like ARMv8)</a:t>
            </a:r>
          </a:p>
          <a:p>
            <a:pPr lvl="1"/>
            <a:r>
              <a:rPr lang="en-US" dirty="0" smtClean="0"/>
              <a:t>Multicore CPUs</a:t>
            </a:r>
          </a:p>
          <a:p>
            <a:pPr lvl="1"/>
            <a:r>
              <a:rPr lang="en-US" dirty="0" smtClean="0"/>
              <a:t>Setup OS for workload analysis</a:t>
            </a:r>
          </a:p>
          <a:p>
            <a:r>
              <a:rPr lang="en-US" dirty="0" smtClean="0"/>
              <a:t>Integrate own cache-hierarchy within the system</a:t>
            </a:r>
          </a:p>
          <a:p>
            <a:pPr lvl="1"/>
            <a:r>
              <a:rPr lang="en-US" dirty="0" smtClean="0"/>
              <a:t>Develop in </a:t>
            </a:r>
            <a:r>
              <a:rPr lang="en-US" dirty="0" err="1" smtClean="0"/>
              <a:t>SystemC</a:t>
            </a:r>
            <a:r>
              <a:rPr lang="en-US" dirty="0" smtClean="0"/>
              <a:t> for portability</a:t>
            </a:r>
          </a:p>
          <a:p>
            <a:r>
              <a:rPr lang="en-US" dirty="0" smtClean="0"/>
              <a:t>Analyze Cache Pollution effects on multicore system</a:t>
            </a:r>
          </a:p>
          <a:p>
            <a:r>
              <a:rPr lang="en-US" dirty="0" smtClean="0"/>
              <a:t>Cache partitioning scheme as viable solution to tackle Cache Pollution?</a:t>
            </a:r>
          </a:p>
          <a:p>
            <a:pPr marL="0" indent="0">
              <a:buNone/>
            </a:pPr>
            <a:endParaRPr lang="en-US" dirty="0" smtClean="0"/>
          </a:p>
          <a:p>
            <a:pPr lvl="1"/>
            <a:endParaRPr lang="en-US" dirty="0" smtClean="0"/>
          </a:p>
          <a:p>
            <a:pPr lvl="1"/>
            <a:endParaRPr lang="en-US" dirty="0"/>
          </a:p>
        </p:txBody>
      </p:sp>
    </p:spTree>
    <p:extLst>
      <p:ext uri="{BB962C8B-B14F-4D97-AF65-F5344CB8AC3E}">
        <p14:creationId xmlns="" xmlns:p14="http://schemas.microsoft.com/office/powerpoint/2010/main" val="796991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Platform</a:t>
            </a:r>
            <a:endParaRPr lang="en-US" dirty="0"/>
          </a:p>
        </p:txBody>
      </p:sp>
      <p:sp>
        <p:nvSpPr>
          <p:cNvPr id="3" name="Content Placeholder 2"/>
          <p:cNvSpPr>
            <a:spLocks noGrp="1"/>
          </p:cNvSpPr>
          <p:nvPr>
            <p:ph idx="1"/>
          </p:nvPr>
        </p:nvSpPr>
        <p:spPr/>
        <p:txBody>
          <a:bodyPr/>
          <a:lstStyle/>
          <a:p>
            <a:r>
              <a:rPr lang="en-US" dirty="0" smtClean="0"/>
              <a:t>Virtual Platforms</a:t>
            </a:r>
          </a:p>
          <a:p>
            <a:pPr lvl="1"/>
            <a:r>
              <a:rPr lang="en-US" dirty="0" smtClean="0"/>
              <a:t>Captures HW in an executable program</a:t>
            </a:r>
          </a:p>
          <a:p>
            <a:pPr lvl="1"/>
            <a:r>
              <a:rPr lang="en-US" dirty="0" smtClean="0"/>
              <a:t>Run executable to simulate system</a:t>
            </a:r>
          </a:p>
          <a:p>
            <a:r>
              <a:rPr lang="en-US" dirty="0" smtClean="0"/>
              <a:t>Primarily used for</a:t>
            </a:r>
          </a:p>
          <a:p>
            <a:pPr lvl="1"/>
            <a:r>
              <a:rPr lang="en-US" dirty="0" smtClean="0"/>
              <a:t>Computer Architecture research</a:t>
            </a:r>
          </a:p>
          <a:p>
            <a:pPr lvl="1"/>
            <a:r>
              <a:rPr lang="en-US" dirty="0" smtClean="0"/>
              <a:t>Early SW development before availability of actual HW</a:t>
            </a:r>
          </a:p>
          <a:p>
            <a:r>
              <a:rPr lang="en-US" dirty="0" smtClean="0"/>
              <a:t>Proprietary solutions</a:t>
            </a:r>
          </a:p>
          <a:p>
            <a:pPr lvl="1"/>
            <a:r>
              <a:rPr lang="en-US" dirty="0" smtClean="0"/>
              <a:t>ARM Fast Models, Cadence Virtual System Platform, Synopsys Platform Creator etc</a:t>
            </a:r>
          </a:p>
          <a:p>
            <a:r>
              <a:rPr lang="en-US" dirty="0" smtClean="0"/>
              <a:t> Open Source solutions</a:t>
            </a:r>
          </a:p>
          <a:p>
            <a:pPr lvl="1"/>
            <a:r>
              <a:rPr lang="en-US" dirty="0" smtClean="0"/>
              <a:t>QEMU, OVP, GEM5 etc</a:t>
            </a:r>
          </a:p>
          <a:p>
            <a:pPr lvl="1"/>
            <a:endParaRPr lang="en-US" dirty="0" smtClean="0"/>
          </a:p>
          <a:p>
            <a:r>
              <a:rPr lang="en-US" dirty="0" smtClean="0"/>
              <a:t>OVP</a:t>
            </a:r>
          </a:p>
          <a:p>
            <a:pPr lvl="1"/>
            <a:r>
              <a:rPr lang="en-US" dirty="0" smtClean="0"/>
              <a:t>Open-source; C++ based; primarily used for early SW development</a:t>
            </a:r>
          </a:p>
          <a:p>
            <a:pPr lvl="1"/>
            <a:r>
              <a:rPr lang="en-US" dirty="0" smtClean="0"/>
              <a:t>Easy integration with custom </a:t>
            </a:r>
            <a:r>
              <a:rPr lang="en-US" dirty="0" err="1" smtClean="0"/>
              <a:t>SystemC</a:t>
            </a:r>
            <a:r>
              <a:rPr lang="en-US" dirty="0" smtClean="0"/>
              <a:t> modules</a:t>
            </a:r>
          </a:p>
          <a:p>
            <a:pPr lvl="1"/>
            <a:r>
              <a:rPr lang="en-US" dirty="0" smtClean="0"/>
              <a:t>License issues for ARMv8 based  systems</a:t>
            </a:r>
          </a:p>
          <a:p>
            <a:pPr>
              <a:buNone/>
            </a:pPr>
            <a:endParaRPr lang="en-US" dirty="0" smtClean="0"/>
          </a:p>
          <a:p>
            <a:r>
              <a:rPr lang="en-US" dirty="0" smtClean="0"/>
              <a:t>GEM5</a:t>
            </a:r>
          </a:p>
          <a:p>
            <a:pPr lvl="1"/>
            <a:r>
              <a:rPr lang="en-US" dirty="0" smtClean="0"/>
              <a:t>Open-source, Python-C++ based; primarily used for computer architecture research</a:t>
            </a:r>
          </a:p>
          <a:p>
            <a:pPr lvl="1"/>
            <a:r>
              <a:rPr lang="en-US" dirty="0" smtClean="0"/>
              <a:t>Highly modular design incorporating high configurability</a:t>
            </a:r>
          </a:p>
          <a:p>
            <a:pPr lvl="1"/>
            <a:r>
              <a:rPr lang="en-US" dirty="0" smtClean="0"/>
              <a:t>Increasingly used in industry now </a:t>
            </a:r>
            <a:r>
              <a:rPr lang="en-US" dirty="0" err="1" smtClean="0"/>
              <a:t>e.g</a:t>
            </a:r>
            <a:r>
              <a:rPr lang="en-US" dirty="0" smtClean="0"/>
              <a:t> ARM Research</a:t>
            </a: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477000" y="3352800"/>
            <a:ext cx="2066925" cy="1285875"/>
          </a:xfrm>
          <a:prstGeom prst="rect">
            <a:avLst/>
          </a:prstGeom>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696200" y="4724400"/>
            <a:ext cx="1190791" cy="1324160"/>
          </a:xfrm>
          <a:prstGeom prst="rect">
            <a:avLst/>
          </a:prstGeom>
        </p:spPr>
      </p:pic>
    </p:spTree>
    <p:extLst>
      <p:ext uri="{BB962C8B-B14F-4D97-AF65-F5344CB8AC3E}">
        <p14:creationId xmlns="" xmlns:p14="http://schemas.microsoft.com/office/powerpoint/2010/main" val="4230068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Design</a:t>
            </a:r>
            <a:endParaRPr lang="en-US" dirty="0"/>
          </a:p>
        </p:txBody>
      </p:sp>
      <p:sp>
        <p:nvSpPr>
          <p:cNvPr id="4" name="TextShape 1"/>
          <p:cNvSpPr txBox="1"/>
          <p:nvPr/>
        </p:nvSpPr>
        <p:spPr>
          <a:xfrm>
            <a:off x="504000" y="301320"/>
            <a:ext cx="9071640" cy="1262160"/>
          </a:xfrm>
          <a:prstGeom prst="rect">
            <a:avLst/>
          </a:prstGeom>
        </p:spPr>
        <p:txBody>
          <a:bodyPr lIns="0" tIns="0" rIns="0" bIns="0" anchor="ctr"/>
          <a:lstStyle/>
          <a:p>
            <a:pPr algn="ctr"/>
            <a:endParaRPr/>
          </a:p>
        </p:txBody>
      </p:sp>
      <p:sp>
        <p:nvSpPr>
          <p:cNvPr id="5" name="TextShape 2"/>
          <p:cNvSpPr txBox="1"/>
          <p:nvPr/>
        </p:nvSpPr>
        <p:spPr>
          <a:xfrm>
            <a:off x="504000" y="1769040"/>
            <a:ext cx="9071640" cy="4384440"/>
          </a:xfrm>
          <a:prstGeom prst="rect">
            <a:avLst/>
          </a:prstGeom>
        </p:spPr>
        <p:txBody>
          <a:bodyPr lIns="0" tIns="0" rIns="0" bIns="0" anchor="ctr"/>
          <a:lstStyle/>
          <a:p>
            <a:pPr algn="ctr"/>
            <a:endParaRPr/>
          </a:p>
        </p:txBody>
      </p:sp>
      <p:pic>
        <p:nvPicPr>
          <p:cNvPr id="1026" name="Picture 2" descr="C:\Users\u80048523\Desktop\Picture1.png"/>
          <p:cNvPicPr>
            <a:picLocks noGrp="1" noChangeAspect="1" noChangeArrowheads="1"/>
          </p:cNvPicPr>
          <p:nvPr>
            <p:ph idx="1"/>
          </p:nvPr>
        </p:nvPicPr>
        <p:blipFill>
          <a:blip r:embed="rId3" cstate="print"/>
          <a:srcRect/>
          <a:stretch>
            <a:fillRect/>
          </a:stretch>
        </p:blipFill>
        <p:spPr bwMode="auto">
          <a:xfrm>
            <a:off x="186225" y="1371600"/>
            <a:ext cx="5757375" cy="4176739"/>
          </a:xfrm>
          <a:prstGeom prst="rect">
            <a:avLst/>
          </a:prstGeom>
          <a:noFill/>
        </p:spPr>
      </p:pic>
      <p:graphicFrame>
        <p:nvGraphicFramePr>
          <p:cNvPr id="41" name="Table 40"/>
          <p:cNvGraphicFramePr>
            <a:graphicFrameLocks noGrp="1"/>
          </p:cNvGraphicFramePr>
          <p:nvPr/>
        </p:nvGraphicFramePr>
        <p:xfrm>
          <a:off x="5943600" y="992505"/>
          <a:ext cx="2971800" cy="4036695"/>
        </p:xfrm>
        <a:graphic>
          <a:graphicData uri="http://schemas.openxmlformats.org/drawingml/2006/table">
            <a:tbl>
              <a:tblPr firstRow="1" bandRow="1">
                <a:tableStyleId>{5940675A-B579-460E-94D1-54222C63F5DA}</a:tableStyleId>
              </a:tblPr>
              <a:tblGrid>
                <a:gridCol w="1485900"/>
                <a:gridCol w="1485900"/>
              </a:tblGrid>
              <a:tr h="428625">
                <a:tc>
                  <a:txBody>
                    <a:bodyPr/>
                    <a:lstStyle/>
                    <a:p>
                      <a:r>
                        <a:rPr lang="en-US" sz="1400" dirty="0" smtClean="0"/>
                        <a:t>Block Size </a:t>
                      </a:r>
                      <a:endParaRPr lang="en-US" sz="1400" dirty="0"/>
                    </a:p>
                  </a:txBody>
                  <a:tcPr/>
                </a:tc>
                <a:tc>
                  <a:txBody>
                    <a:bodyPr/>
                    <a:lstStyle/>
                    <a:p>
                      <a:r>
                        <a:rPr lang="en-US" sz="1400" dirty="0" smtClean="0"/>
                        <a:t>64 B</a:t>
                      </a:r>
                      <a:endParaRPr lang="en-US" sz="1400" dirty="0"/>
                    </a:p>
                  </a:txBody>
                  <a:tcPr/>
                </a:tc>
              </a:tr>
              <a:tr h="428625">
                <a:tc>
                  <a:txBody>
                    <a:bodyPr/>
                    <a:lstStyle/>
                    <a:p>
                      <a:r>
                        <a:rPr lang="en-US" sz="1400" dirty="0" smtClean="0"/>
                        <a:t>Partition </a:t>
                      </a:r>
                      <a:r>
                        <a:rPr lang="en-US" sz="1400" dirty="0" err="1" smtClean="0"/>
                        <a:t>Config</a:t>
                      </a:r>
                      <a:r>
                        <a:rPr lang="en-US" sz="1400" dirty="0" smtClean="0"/>
                        <a:t>. Granularity</a:t>
                      </a:r>
                      <a:endParaRPr lang="en-US" sz="1400" dirty="0"/>
                    </a:p>
                  </a:txBody>
                  <a:tcPr/>
                </a:tc>
                <a:tc>
                  <a:txBody>
                    <a:bodyPr/>
                    <a:lstStyle/>
                    <a:p>
                      <a:r>
                        <a:rPr lang="en-US" sz="1400" dirty="0" smtClean="0"/>
                        <a:t>Entire cache</a:t>
                      </a:r>
                      <a:r>
                        <a:rPr lang="en-US" sz="1400" baseline="0" dirty="0" smtClean="0"/>
                        <a:t> </a:t>
                      </a:r>
                    </a:p>
                    <a:p>
                      <a:r>
                        <a:rPr lang="en-US" sz="1400" baseline="0" dirty="0" smtClean="0"/>
                        <a:t>(1 block)</a:t>
                      </a:r>
                      <a:endParaRPr lang="en-US" sz="1400" dirty="0"/>
                    </a:p>
                  </a:txBody>
                  <a:tcPr/>
                </a:tc>
              </a:tr>
              <a:tr h="428625">
                <a:tc>
                  <a:txBody>
                    <a:bodyPr/>
                    <a:lstStyle/>
                    <a:p>
                      <a:r>
                        <a:rPr lang="en-US" sz="1400" dirty="0" smtClean="0"/>
                        <a:t>Eviction</a:t>
                      </a:r>
                      <a:r>
                        <a:rPr lang="en-US" sz="1400" baseline="0" dirty="0" smtClean="0"/>
                        <a:t> Policy</a:t>
                      </a:r>
                      <a:endParaRPr lang="en-US" sz="1400" dirty="0"/>
                    </a:p>
                  </a:txBody>
                  <a:tcPr/>
                </a:tc>
                <a:tc>
                  <a:txBody>
                    <a:bodyPr/>
                    <a:lstStyle/>
                    <a:p>
                      <a:r>
                        <a:rPr lang="en-US" sz="1400" dirty="0" smtClean="0"/>
                        <a:t>Random</a:t>
                      </a:r>
                      <a:endParaRPr lang="en-US" sz="1400" dirty="0"/>
                    </a:p>
                  </a:txBody>
                  <a:tcPr/>
                </a:tc>
              </a:tr>
              <a:tr h="428625">
                <a:tc>
                  <a:txBody>
                    <a:bodyPr/>
                    <a:lstStyle/>
                    <a:p>
                      <a:r>
                        <a:rPr lang="en-US" sz="1400" dirty="0" smtClean="0"/>
                        <a:t>Write Hit</a:t>
                      </a:r>
                      <a:r>
                        <a:rPr lang="en-US" sz="1400" baseline="0" dirty="0" smtClean="0"/>
                        <a:t> Policy</a:t>
                      </a:r>
                      <a:endParaRPr lang="en-US" sz="1400" dirty="0"/>
                    </a:p>
                  </a:txBody>
                  <a:tcPr/>
                </a:tc>
                <a:tc>
                  <a:txBody>
                    <a:bodyPr/>
                    <a:lstStyle/>
                    <a:p>
                      <a:r>
                        <a:rPr lang="en-US" sz="1400" dirty="0" smtClean="0"/>
                        <a:t>Write-back</a:t>
                      </a:r>
                      <a:endParaRPr lang="en-US" sz="1400" dirty="0"/>
                    </a:p>
                  </a:txBody>
                  <a:tcPr/>
                </a:tc>
              </a:tr>
              <a:tr h="428625">
                <a:tc>
                  <a:txBody>
                    <a:bodyPr/>
                    <a:lstStyle/>
                    <a:p>
                      <a:r>
                        <a:rPr lang="en-US" sz="1400" dirty="0" smtClean="0"/>
                        <a:t>Write Miss Policy</a:t>
                      </a:r>
                      <a:endParaRPr lang="en-US" sz="1400" dirty="0"/>
                    </a:p>
                  </a:txBody>
                  <a:tcPr/>
                </a:tc>
                <a:tc>
                  <a:txBody>
                    <a:bodyPr/>
                    <a:lstStyle/>
                    <a:p>
                      <a:r>
                        <a:rPr lang="en-US" sz="1400" dirty="0" smtClean="0"/>
                        <a:t>Write-Allocate</a:t>
                      </a:r>
                      <a:endParaRPr lang="en-US" sz="1400" dirty="0"/>
                    </a:p>
                  </a:txBody>
                  <a:tcPr/>
                </a:tc>
              </a:tr>
              <a:tr h="428625">
                <a:tc>
                  <a:txBody>
                    <a:bodyPr/>
                    <a:lstStyle/>
                    <a:p>
                      <a:r>
                        <a:rPr lang="en-US" sz="1400" dirty="0" smtClean="0"/>
                        <a:t>L1</a:t>
                      </a:r>
                      <a:r>
                        <a:rPr lang="en-US" sz="1400" baseline="0" dirty="0" smtClean="0"/>
                        <a:t> Size</a:t>
                      </a:r>
                      <a:endParaRPr lang="en-US" sz="1400" dirty="0"/>
                    </a:p>
                  </a:txBody>
                  <a:tcPr/>
                </a:tc>
                <a:tc>
                  <a:txBody>
                    <a:bodyPr/>
                    <a:lstStyle/>
                    <a:p>
                      <a:r>
                        <a:rPr lang="en-US" sz="1400" dirty="0" smtClean="0"/>
                        <a:t>32 KB</a:t>
                      </a:r>
                      <a:endParaRPr lang="en-US" sz="1400" dirty="0"/>
                    </a:p>
                  </a:txBody>
                  <a:tcPr/>
                </a:tc>
              </a:tr>
              <a:tr h="428625">
                <a:tc>
                  <a:txBody>
                    <a:bodyPr/>
                    <a:lstStyle/>
                    <a:p>
                      <a:r>
                        <a:rPr lang="en-US" sz="1400" dirty="0" smtClean="0"/>
                        <a:t>L1 </a:t>
                      </a:r>
                      <a:r>
                        <a:rPr lang="en-US" sz="1400" dirty="0" err="1" smtClean="0"/>
                        <a:t>Associativity</a:t>
                      </a:r>
                      <a:endParaRPr lang="en-US" sz="1400" dirty="0"/>
                    </a:p>
                  </a:txBody>
                  <a:tcPr/>
                </a:tc>
                <a:tc>
                  <a:txBody>
                    <a:bodyPr/>
                    <a:lstStyle/>
                    <a:p>
                      <a:r>
                        <a:rPr lang="en-US" sz="1400" dirty="0" smtClean="0"/>
                        <a:t>2</a:t>
                      </a:r>
                      <a:endParaRPr lang="en-US" sz="1400" dirty="0"/>
                    </a:p>
                  </a:txBody>
                  <a:tcPr/>
                </a:tc>
              </a:tr>
              <a:tr h="428625">
                <a:tc>
                  <a:txBody>
                    <a:bodyPr/>
                    <a:lstStyle/>
                    <a:p>
                      <a:r>
                        <a:rPr lang="en-US" sz="1400" dirty="0" smtClean="0"/>
                        <a:t>L2 Size</a:t>
                      </a:r>
                      <a:r>
                        <a:rPr lang="en-US" sz="1400" baseline="0" dirty="0" smtClean="0"/>
                        <a:t> </a:t>
                      </a:r>
                      <a:endParaRPr lang="en-US" sz="1400" dirty="0"/>
                    </a:p>
                  </a:txBody>
                  <a:tcPr/>
                </a:tc>
                <a:tc>
                  <a:txBody>
                    <a:bodyPr/>
                    <a:lstStyle/>
                    <a:p>
                      <a:r>
                        <a:rPr lang="en-US" sz="1400" dirty="0" smtClean="0"/>
                        <a:t>2 MB</a:t>
                      </a:r>
                    </a:p>
                  </a:txBody>
                  <a:tcPr/>
                </a:tc>
              </a:tr>
              <a:tr h="428625">
                <a:tc>
                  <a:txBody>
                    <a:bodyPr/>
                    <a:lstStyle/>
                    <a:p>
                      <a:r>
                        <a:rPr lang="en-US" sz="1400" dirty="0" smtClean="0"/>
                        <a:t>L2 </a:t>
                      </a:r>
                      <a:r>
                        <a:rPr lang="en-US" sz="1400" dirty="0" err="1" smtClean="0"/>
                        <a:t>Associativity</a:t>
                      </a:r>
                      <a:endParaRPr lang="en-US" sz="1400" dirty="0"/>
                    </a:p>
                  </a:txBody>
                  <a:tcPr/>
                </a:tc>
                <a:tc>
                  <a:txBody>
                    <a:bodyPr/>
                    <a:lstStyle/>
                    <a:p>
                      <a:r>
                        <a:rPr lang="en-US" sz="1400" dirty="0" smtClean="0"/>
                        <a:t>8</a:t>
                      </a:r>
                    </a:p>
                  </a:txBody>
                  <a:tcPr/>
                </a:tc>
              </a:tr>
            </a:tbl>
          </a:graphicData>
        </a:graphic>
      </p:graphicFrame>
      <p:sp>
        <p:nvSpPr>
          <p:cNvPr id="42" name="TextBox 41"/>
          <p:cNvSpPr txBox="1"/>
          <p:nvPr/>
        </p:nvSpPr>
        <p:spPr>
          <a:xfrm>
            <a:off x="5867400" y="611505"/>
            <a:ext cx="1447800" cy="381000"/>
          </a:xfrm>
          <a:prstGeom prst="rect">
            <a:avLst/>
          </a:prstGeom>
          <a:noFill/>
        </p:spPr>
        <p:txBody>
          <a:bodyPr wrap="square" rtlCol="0">
            <a:spAutoFit/>
          </a:bodyPr>
          <a:lstStyle/>
          <a:p>
            <a:r>
              <a:rPr lang="en-US" b="1" dirty="0" smtClean="0"/>
              <a:t>Cache specs</a:t>
            </a:r>
            <a:endParaRPr lang="en-US" b="1" dirty="0"/>
          </a:p>
        </p:txBody>
      </p:sp>
      <p:sp>
        <p:nvSpPr>
          <p:cNvPr id="45" name="TextBox 44"/>
          <p:cNvSpPr txBox="1"/>
          <p:nvPr/>
        </p:nvSpPr>
        <p:spPr>
          <a:xfrm>
            <a:off x="228600" y="1002268"/>
            <a:ext cx="1676400" cy="369332"/>
          </a:xfrm>
          <a:prstGeom prst="rect">
            <a:avLst/>
          </a:prstGeom>
          <a:noFill/>
        </p:spPr>
        <p:txBody>
          <a:bodyPr wrap="square" rtlCol="0">
            <a:spAutoFit/>
          </a:bodyPr>
          <a:lstStyle/>
          <a:p>
            <a:r>
              <a:rPr lang="en-US" b="1" dirty="0" smtClean="0"/>
              <a:t>Block Diagram</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Implementation</a:t>
            </a:r>
            <a:endParaRPr lang="en-US" dirty="0"/>
          </a:p>
        </p:txBody>
      </p:sp>
      <p:sp>
        <p:nvSpPr>
          <p:cNvPr id="3" name="Content Placeholder 2"/>
          <p:cNvSpPr>
            <a:spLocks noGrp="1"/>
          </p:cNvSpPr>
          <p:nvPr>
            <p:ph idx="1"/>
          </p:nvPr>
        </p:nvSpPr>
        <p:spPr/>
        <p:txBody>
          <a:bodyPr/>
          <a:lstStyle/>
          <a:p>
            <a:r>
              <a:rPr lang="en-US" dirty="0" smtClean="0"/>
              <a:t>Configurable Cache Hierarchy Models</a:t>
            </a:r>
          </a:p>
          <a:p>
            <a:pPr lvl="1"/>
            <a:r>
              <a:rPr lang="en-US" dirty="0" smtClean="0"/>
              <a:t>In </a:t>
            </a:r>
            <a:r>
              <a:rPr lang="en-US" dirty="0" err="1" smtClean="0"/>
              <a:t>SystemC</a:t>
            </a:r>
            <a:r>
              <a:rPr lang="en-US" dirty="0" smtClean="0"/>
              <a:t> </a:t>
            </a:r>
          </a:p>
          <a:p>
            <a:pPr lvl="1"/>
            <a:r>
              <a:rPr lang="en-US" dirty="0" smtClean="0"/>
              <a:t>Strictly inclusive property</a:t>
            </a:r>
          </a:p>
          <a:p>
            <a:pPr lvl="1"/>
            <a:r>
              <a:rPr lang="en-US" dirty="0" smtClean="0"/>
              <a:t>Configurable as per #blocks, block size, eviction policy etc</a:t>
            </a:r>
          </a:p>
          <a:p>
            <a:r>
              <a:rPr lang="en-US" dirty="0" smtClean="0"/>
              <a:t>Removing gem5 cache hierarchy</a:t>
            </a:r>
          </a:p>
          <a:p>
            <a:pPr lvl="1"/>
            <a:r>
              <a:rPr lang="en-US" dirty="0" smtClean="0"/>
              <a:t>Within gem5 system, cache hierarchy directly interfaced with CPUs</a:t>
            </a:r>
          </a:p>
          <a:p>
            <a:pPr lvl="1"/>
            <a:r>
              <a:rPr lang="en-US" dirty="0" smtClean="0"/>
              <a:t>Replaced built-in cache hierarchy by stub modules that act as ports to external </a:t>
            </a:r>
            <a:r>
              <a:rPr lang="en-US" dirty="0" err="1" smtClean="0"/>
              <a:t>SystemC</a:t>
            </a:r>
            <a:r>
              <a:rPr lang="en-US" dirty="0" smtClean="0"/>
              <a:t> world</a:t>
            </a:r>
          </a:p>
          <a:p>
            <a:pPr lvl="1"/>
            <a:r>
              <a:rPr lang="en-US" dirty="0" smtClean="0"/>
              <a:t>Implemented gem5 memory semantics within the memory module</a:t>
            </a:r>
          </a:p>
          <a:p>
            <a:r>
              <a:rPr lang="en-US" dirty="0" err="1" smtClean="0"/>
              <a:t>SystemC</a:t>
            </a:r>
            <a:r>
              <a:rPr lang="en-US" dirty="0" smtClean="0"/>
              <a:t> integration</a:t>
            </a:r>
          </a:p>
          <a:p>
            <a:pPr lvl="1"/>
            <a:r>
              <a:rPr lang="en-US" dirty="0" smtClean="0"/>
              <a:t>Using the patch provided by TU Kaiserslautern research team</a:t>
            </a:r>
          </a:p>
          <a:p>
            <a:pPr lvl="1"/>
            <a:r>
              <a:rPr lang="en-US" dirty="0" smtClean="0"/>
              <a:t>Modified the patch so as to directly interface with gem5 CPUs instead of gem5 system bus</a:t>
            </a:r>
          </a:p>
          <a:p>
            <a:r>
              <a:rPr lang="en-US" dirty="0" smtClean="0"/>
              <a:t>Timing annotations</a:t>
            </a:r>
          </a:p>
          <a:p>
            <a:pPr lvl="1"/>
            <a:r>
              <a:rPr lang="en-US" dirty="0" smtClean="0"/>
              <a:t>Implemented timing model within </a:t>
            </a:r>
            <a:r>
              <a:rPr lang="en-US" dirty="0" err="1" smtClean="0"/>
              <a:t>SystemC</a:t>
            </a:r>
            <a:r>
              <a:rPr lang="en-US" dirty="0" smtClean="0"/>
              <a:t> cache modules based on hits/misses</a:t>
            </a:r>
          </a:p>
          <a:p>
            <a:pPr lvl="1"/>
            <a:r>
              <a:rPr lang="en-US" dirty="0" smtClean="0"/>
              <a:t>Timing annotations effect integrated into gem5</a:t>
            </a:r>
          </a:p>
          <a:p>
            <a:r>
              <a:rPr lang="en-US" dirty="0" smtClean="0"/>
              <a:t>Cache Register interface</a:t>
            </a:r>
          </a:p>
          <a:p>
            <a:pPr lvl="1"/>
            <a:r>
              <a:rPr lang="en-US" dirty="0" smtClean="0"/>
              <a:t>Cache hits/misses estimation at run-time</a:t>
            </a:r>
          </a:p>
          <a:p>
            <a:pPr lvl="1"/>
            <a:r>
              <a:rPr lang="en-US" dirty="0" smtClean="0"/>
              <a:t>Modify cache partition allocation at run-time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a:t>
            </a:r>
            <a:endParaRPr lang="en-US" dirty="0"/>
          </a:p>
        </p:txBody>
      </p:sp>
      <p:sp>
        <p:nvSpPr>
          <p:cNvPr id="3" name="Content Placeholder 2"/>
          <p:cNvSpPr>
            <a:spLocks noGrp="1"/>
          </p:cNvSpPr>
          <p:nvPr>
            <p:ph idx="1"/>
          </p:nvPr>
        </p:nvSpPr>
        <p:spPr/>
        <p:txBody>
          <a:bodyPr/>
          <a:lstStyle/>
          <a:p>
            <a:r>
              <a:rPr lang="en-US" dirty="0" smtClean="0"/>
              <a:t>Cache </a:t>
            </a:r>
            <a:r>
              <a:rPr lang="en-US" dirty="0" smtClean="0"/>
              <a:t>benchmarking via </a:t>
            </a:r>
            <a:r>
              <a:rPr lang="en-US" dirty="0" err="1" smtClean="0"/>
              <a:t>LLCBench</a:t>
            </a:r>
            <a:r>
              <a:rPr lang="en-US" dirty="0" smtClean="0"/>
              <a:t> suite on primary core</a:t>
            </a:r>
          </a:p>
          <a:p>
            <a:r>
              <a:rPr lang="en-US" dirty="0" smtClean="0"/>
              <a:t>Load application on other core interfering with benchmark </a:t>
            </a:r>
            <a:r>
              <a:rPr lang="en-US" dirty="0" smtClean="0"/>
              <a:t>application</a:t>
            </a:r>
          </a:p>
          <a:p>
            <a:endParaRPr lang="en-US" dirty="0" smtClean="0"/>
          </a:p>
          <a:p>
            <a:endParaRPr lang="en-US" dirty="0"/>
          </a:p>
          <a:p>
            <a:pPr lvl="1"/>
            <a:endParaRPr lang="en-US" dirty="0" smtClean="0"/>
          </a:p>
          <a:p>
            <a:endParaRPr lang="en-US" i="1" dirty="0" smtClean="0"/>
          </a:p>
        </p:txBody>
      </p:sp>
      <p:graphicFrame>
        <p:nvGraphicFramePr>
          <p:cNvPr id="5" name="Chart 4"/>
          <p:cNvGraphicFramePr/>
          <p:nvPr/>
        </p:nvGraphicFramePr>
        <p:xfrm>
          <a:off x="914400" y="1905000"/>
          <a:ext cx="6555920" cy="44100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81714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a:t>
            </a:r>
            <a:endParaRPr lang="en-US" dirty="0"/>
          </a:p>
        </p:txBody>
      </p:sp>
      <p:graphicFrame>
        <p:nvGraphicFramePr>
          <p:cNvPr id="8" name="Content Placeholder 7"/>
          <p:cNvGraphicFramePr>
            <a:graphicFrameLocks noGrp="1"/>
          </p:cNvGraphicFramePr>
          <p:nvPr>
            <p:ph idx="1"/>
          </p:nvPr>
        </p:nvGraphicFramePr>
        <p:xfrm>
          <a:off x="762000" y="1066800"/>
          <a:ext cx="7300912" cy="4413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220603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Setup ARMv8 based simulation model</a:t>
            </a:r>
          </a:p>
          <a:p>
            <a:pPr lvl="1"/>
            <a:r>
              <a:rPr lang="en-US" dirty="0" err="1" smtClean="0"/>
              <a:t>Multicores</a:t>
            </a:r>
            <a:r>
              <a:rPr lang="en-US" dirty="0" smtClean="0"/>
              <a:t> running SMP OS kernel</a:t>
            </a:r>
          </a:p>
          <a:p>
            <a:pPr lvl="1"/>
            <a:r>
              <a:rPr lang="en-US" dirty="0" smtClean="0"/>
              <a:t>Custom </a:t>
            </a:r>
            <a:r>
              <a:rPr lang="en-US" dirty="0" err="1" smtClean="0"/>
              <a:t>SystemC</a:t>
            </a:r>
            <a:r>
              <a:rPr lang="en-US" dirty="0" smtClean="0"/>
              <a:t> cache hierarchy</a:t>
            </a:r>
          </a:p>
          <a:p>
            <a:r>
              <a:rPr lang="en-US" dirty="0" smtClean="0"/>
              <a:t>Cache Pollution </a:t>
            </a:r>
          </a:p>
          <a:p>
            <a:r>
              <a:rPr lang="en-US" dirty="0" smtClean="0"/>
              <a:t>Cache Partitioning to tackle Cache Pollution</a:t>
            </a:r>
          </a:p>
        </p:txBody>
      </p:sp>
    </p:spTree>
    <p:extLst>
      <p:ext uri="{BB962C8B-B14F-4D97-AF65-F5344CB8AC3E}">
        <p14:creationId xmlns="" xmlns:p14="http://schemas.microsoft.com/office/powerpoint/2010/main" val="3690467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1794</TotalTime>
  <Words>404</Words>
  <Application>Microsoft Office PowerPoint</Application>
  <PresentationFormat>On-screen Show (4:3)</PresentationFormat>
  <Paragraphs>107</Paragraphs>
  <Slides>10</Slides>
  <Notes>2</Notes>
  <HiddenSlides>0</HiddenSlides>
  <MMClips>0</MMClips>
  <ScaleCrop>false</ScaleCrop>
  <HeadingPairs>
    <vt:vector size="4" baseType="variant">
      <vt:variant>
        <vt:lpstr>Theme</vt:lpstr>
      </vt:variant>
      <vt:variant>
        <vt:i4>6</vt:i4>
      </vt:variant>
      <vt:variant>
        <vt:lpstr>Slide Titles</vt:lpstr>
      </vt:variant>
      <vt:variant>
        <vt:i4>10</vt:i4>
      </vt:variant>
    </vt:vector>
  </HeadingPairs>
  <TitlesOfParts>
    <vt:vector size="16" baseType="lpstr">
      <vt:lpstr>Blank</vt:lpstr>
      <vt:lpstr>1_主题1</vt:lpstr>
      <vt:lpstr>8_主题1</vt:lpstr>
      <vt:lpstr>9_主题1</vt:lpstr>
      <vt:lpstr>11_主题1</vt:lpstr>
      <vt:lpstr>10_主题1</vt:lpstr>
      <vt:lpstr>Cache Partitioning Simulation Model</vt:lpstr>
      <vt:lpstr>Outline  </vt:lpstr>
      <vt:lpstr>Objective </vt:lpstr>
      <vt:lpstr>Virtual Platform</vt:lpstr>
      <vt:lpstr>Model Design</vt:lpstr>
      <vt:lpstr>Model Implementation</vt:lpstr>
      <vt:lpstr>Performance Analysis</vt:lpstr>
      <vt:lpstr>Performance Analysis</vt:lpstr>
      <vt:lpstr>Conclusion</vt:lpstr>
      <vt:lpstr>Slide 10</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u80048523</cp:lastModifiedBy>
  <cp:revision>193</cp:revision>
  <dcterms:created xsi:type="dcterms:W3CDTF">2015-11-10T12:40:30Z</dcterms:created>
  <dcterms:modified xsi:type="dcterms:W3CDTF">2016-04-06T11:01:07Z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1459939901</vt:lpwstr>
  </property>
</Properties>
</file>