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978" r:id="rId4"/>
  </p:sldMasterIdLst>
  <p:notesMasterIdLst>
    <p:notesMasterId r:id="rId30"/>
  </p:notesMasterIdLst>
  <p:handoutMasterIdLst>
    <p:handoutMasterId r:id="rId31"/>
  </p:handoutMasterIdLst>
  <p:sldIdLst>
    <p:sldId id="283" r:id="rId5"/>
    <p:sldId id="291" r:id="rId6"/>
    <p:sldId id="316" r:id="rId7"/>
    <p:sldId id="322" r:id="rId8"/>
    <p:sldId id="292" r:id="rId9"/>
    <p:sldId id="304" r:id="rId10"/>
    <p:sldId id="305" r:id="rId11"/>
    <p:sldId id="317" r:id="rId12"/>
    <p:sldId id="306" r:id="rId13"/>
    <p:sldId id="318" r:id="rId14"/>
    <p:sldId id="312" r:id="rId15"/>
    <p:sldId id="314" r:id="rId16"/>
    <p:sldId id="321" r:id="rId17"/>
    <p:sldId id="319" r:id="rId18"/>
    <p:sldId id="326" r:id="rId19"/>
    <p:sldId id="324" r:id="rId20"/>
    <p:sldId id="315" r:id="rId21"/>
    <p:sldId id="325" r:id="rId22"/>
    <p:sldId id="323" r:id="rId23"/>
    <p:sldId id="309" r:id="rId24"/>
    <p:sldId id="310" r:id="rId25"/>
    <p:sldId id="311" r:id="rId26"/>
    <p:sldId id="320" r:id="rId27"/>
    <p:sldId id="288" r:id="rId28"/>
    <p:sldId id="287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288">
          <p15:clr>
            <a:srgbClr val="A4A3A4"/>
          </p15:clr>
        </p15:guide>
        <p15:guide id="3" pos="50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37021"/>
    <a:srgbClr val="FF714F"/>
    <a:srgbClr val="FF4F25"/>
    <a:srgbClr val="FFC000"/>
    <a:srgbClr val="9A4008"/>
    <a:srgbClr val="061922"/>
    <a:srgbClr val="B4BABD"/>
    <a:srgbClr val="D7DF23"/>
    <a:srgbClr val="8D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9" autoAdjust="0"/>
    <p:restoredTop sz="99700" autoAdjust="0"/>
  </p:normalViewPr>
  <p:slideViewPr>
    <p:cSldViewPr snapToGrid="0">
      <p:cViewPr varScale="1">
        <p:scale>
          <a:sx n="138" d="100"/>
          <a:sy n="138" d="100"/>
        </p:scale>
        <p:origin x="654" y="102"/>
      </p:cViewPr>
      <p:guideLst>
        <p:guide orient="horz" pos="1296"/>
        <p:guide pos="288"/>
        <p:guide pos="50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10/9/2015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10/9/2015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1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rgbClr val="B4BABD"/>
                </a:solidFill>
                <a:latin typeface="+mj-lt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rgbClr val="B4BABD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8685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702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474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0866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1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54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30942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rgbClr val="B4BABD"/>
                </a:solidFill>
                <a:latin typeface="+mj-lt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rgbClr val="B4BABD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6793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30942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rgbClr val="B4BABD"/>
                </a:solidFill>
                <a:latin typeface="+mj-lt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rgbClr val="B4BABD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3645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30942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+mj-lt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rgbClr val="B4BABD"/>
                </a:solidFill>
                <a:latin typeface="+mj-lt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rgbClr val="B4BABD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0184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123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42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413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31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034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409575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1050" b="1" smtClean="0">
                <a:solidFill>
                  <a:srgbClr val="FFFFFF"/>
                </a:solidFill>
                <a:latin typeface="+mj-lt"/>
                <a:ea typeface="Verdana" pitchFamily="34" charset="0"/>
                <a:cs typeface="Neo Sans Intel"/>
              </a:rPr>
              <a:pPr/>
              <a:t>‹#›</a:t>
            </a:fld>
            <a:endParaRPr lang="en-US" sz="1050" b="1" dirty="0">
              <a:solidFill>
                <a:srgbClr val="FFFFFF"/>
              </a:solidFill>
              <a:latin typeface="+mj-lt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133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kern="900" spc="120" dirty="0" smtClean="0">
                <a:solidFill>
                  <a:srgbClr val="FFFFFF"/>
                </a:solidFill>
                <a:latin typeface="+mj-lt"/>
              </a:rPr>
              <a:t>Intel Laboratory at Moscow Institute of Physics and Technology </a:t>
            </a:r>
            <a:endParaRPr lang="ru-RU" sz="1000" b="1" kern="900" spc="120" dirty="0" smtClean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6099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kern="900" spc="120" dirty="0" smtClean="0">
                <a:solidFill>
                  <a:srgbClr val="FFFFFF"/>
                </a:solidFill>
                <a:latin typeface="+mj-lt"/>
              </a:rPr>
              <a:t>MIPT-MIPS 2015 Project</a:t>
            </a:r>
            <a:endParaRPr lang="ru-RU" sz="1000" b="1" kern="900" spc="120" dirty="0" smtClean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63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79" r:id="rId1"/>
    <p:sldLayoutId id="2147485980" r:id="rId2"/>
    <p:sldLayoutId id="2147485981" r:id="rId3"/>
    <p:sldLayoutId id="2147485982" r:id="rId4"/>
    <p:sldLayoutId id="2147485983" r:id="rId5"/>
    <p:sldLayoutId id="2147485984" r:id="rId6"/>
    <p:sldLayoutId id="2147485985" r:id="rId7"/>
    <p:sldLayoutId id="2147485986" r:id="rId8"/>
    <p:sldLayoutId id="2147485987" r:id="rId9"/>
    <p:sldLayoutId id="2147485988" r:id="rId10"/>
    <p:sldLayoutId id="2147485989" r:id="rId11"/>
    <p:sldLayoutId id="2147485990" r:id="rId12"/>
    <p:sldLayoutId id="2147485991" r:id="rId13"/>
    <p:sldLayoutId id="2147485992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+mj-lt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+mj-lt"/>
          <a:ea typeface="+mn-ea"/>
          <a:cs typeface="Neo Sans Intel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+mj-lt"/>
          <a:cs typeface="Neo Sans Intel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+mj-lt"/>
          <a:cs typeface="Neo Sans Intel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+mj-lt"/>
          <a:cs typeface="Neo Sans Intel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+mj-lt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1" y="2686882"/>
            <a:ext cx="6754008" cy="1169551"/>
          </a:xfrm>
        </p:spPr>
        <p:txBody>
          <a:bodyPr/>
          <a:lstStyle/>
          <a:p>
            <a:r>
              <a:rPr lang="en-US" dirty="0" smtClean="0"/>
              <a:t>Boolean Algebra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Combinational Circuits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1" y="4064251"/>
            <a:ext cx="4343400" cy="498598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/>
              <a:t>Pavel Kryukov</a:t>
            </a:r>
            <a:br>
              <a:rPr lang="en-US" dirty="0" smtClean="0"/>
            </a:br>
            <a:r>
              <a:rPr lang="en-US" dirty="0" smtClean="0"/>
              <a:t>10 October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reduction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85774" y="1049927"/>
            <a:ext cx="5915025" cy="766209"/>
            <a:chOff x="3495673" y="3392805"/>
            <a:chExt cx="5915025" cy="766209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495673" y="3392805"/>
              <a:ext cx="5915025" cy="58673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95675" y="3512683"/>
              <a:ext cx="55911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F = (!</a:t>
              </a:r>
              <a:r>
                <a:rPr lang="en-US" dirty="0" err="1" smtClean="0">
                  <a:latin typeface="+mj-lt"/>
                </a:rPr>
                <a:t>x!y!z</a:t>
              </a:r>
              <a:r>
                <a:rPr lang="en-US" dirty="0" smtClean="0">
                  <a:latin typeface="+mj-lt"/>
                </a:rPr>
                <a:t>) + (</a:t>
              </a:r>
              <a:r>
                <a:rPr lang="en-US" dirty="0">
                  <a:latin typeface="+mj-lt"/>
                </a:rPr>
                <a:t>!</a:t>
              </a:r>
              <a:r>
                <a:rPr lang="en-US" dirty="0" smtClean="0">
                  <a:latin typeface="+mj-lt"/>
                </a:rPr>
                <a:t>x y z</a:t>
              </a:r>
              <a:r>
                <a:rPr lang="en-US" dirty="0" smtClean="0">
                  <a:latin typeface="+mj-lt"/>
                </a:rPr>
                <a:t>) + (</a:t>
              </a:r>
              <a:r>
                <a:rPr lang="en-US" dirty="0">
                  <a:latin typeface="+mj-lt"/>
                </a:rPr>
                <a:t>x </a:t>
              </a:r>
              <a:r>
                <a:rPr lang="en-US" dirty="0" smtClean="0">
                  <a:latin typeface="+mj-lt"/>
                </a:rPr>
                <a:t>!</a:t>
              </a:r>
              <a:r>
                <a:rPr lang="en-US" dirty="0">
                  <a:latin typeface="+mj-lt"/>
                </a:rPr>
                <a:t>y </a:t>
              </a:r>
              <a:r>
                <a:rPr lang="en-US" dirty="0" smtClean="0">
                  <a:latin typeface="+mj-lt"/>
                </a:rPr>
                <a:t>!</a:t>
              </a:r>
              <a:r>
                <a:rPr lang="en-US" dirty="0" smtClean="0">
                  <a:latin typeface="+mj-lt"/>
                </a:rPr>
                <a:t>z) + (</a:t>
              </a:r>
              <a:r>
                <a:rPr lang="en-US" dirty="0">
                  <a:latin typeface="+mj-lt"/>
                </a:rPr>
                <a:t>x </a:t>
              </a:r>
              <a:r>
                <a:rPr lang="en-US" dirty="0" smtClean="0">
                  <a:latin typeface="+mj-lt"/>
                </a:rPr>
                <a:t>y !</a:t>
              </a:r>
              <a:r>
                <a:rPr lang="en-US" dirty="0" smtClean="0">
                  <a:latin typeface="+mj-lt"/>
                </a:rPr>
                <a:t>z) =</a:t>
              </a:r>
              <a:endParaRPr lang="ru-RU" dirty="0">
                <a:latin typeface="+mj-lt"/>
              </a:endParaRPr>
            </a:p>
            <a:p>
              <a:r>
                <a:rPr lang="en-US" dirty="0" smtClean="0">
                  <a:latin typeface="+mj-lt"/>
                </a:rPr>
                <a:t>  </a:t>
              </a:r>
              <a:endParaRPr lang="ru-RU" dirty="0" err="1" smtClean="0">
                <a:latin typeface="+mj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85776" y="1804841"/>
            <a:ext cx="5591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= (!x </a:t>
            </a:r>
            <a:r>
              <a:rPr lang="en-US" dirty="0" smtClean="0">
                <a:latin typeface="+mj-lt"/>
              </a:rPr>
              <a:t>!</a:t>
            </a:r>
            <a:r>
              <a:rPr lang="en-US" dirty="0" smtClean="0">
                <a:latin typeface="+mj-lt"/>
              </a:rPr>
              <a:t>y </a:t>
            </a:r>
            <a:r>
              <a:rPr lang="en-US" dirty="0" smtClean="0">
                <a:latin typeface="+mj-lt"/>
              </a:rPr>
              <a:t>!</a:t>
            </a:r>
            <a:r>
              <a:rPr lang="en-US" dirty="0" smtClean="0">
                <a:latin typeface="+mj-lt"/>
              </a:rPr>
              <a:t>z) + (</a:t>
            </a:r>
            <a:r>
              <a:rPr lang="en-US" dirty="0">
                <a:latin typeface="+mj-lt"/>
              </a:rPr>
              <a:t>!</a:t>
            </a:r>
            <a:r>
              <a:rPr lang="en-US" dirty="0" smtClean="0">
                <a:latin typeface="+mj-lt"/>
              </a:rPr>
              <a:t>x y </a:t>
            </a:r>
            <a:r>
              <a:rPr lang="en-US" dirty="0" smtClean="0">
                <a:latin typeface="+mj-lt"/>
              </a:rPr>
              <a:t>z) + (</a:t>
            </a:r>
            <a:r>
              <a:rPr lang="en-US" dirty="0" smtClean="0">
                <a:latin typeface="+mj-lt"/>
              </a:rPr>
              <a:t>x </a:t>
            </a:r>
            <a:r>
              <a:rPr lang="en-US" dirty="0">
                <a:latin typeface="+mj-lt"/>
              </a:rPr>
              <a:t>!</a:t>
            </a:r>
            <a:r>
              <a:rPr lang="en-US" dirty="0" smtClean="0">
                <a:latin typeface="+mj-lt"/>
              </a:rPr>
              <a:t>z</a:t>
            </a:r>
            <a:r>
              <a:rPr lang="en-US" dirty="0" smtClean="0">
                <a:latin typeface="+mj-lt"/>
              </a:rPr>
              <a:t>)(!</a:t>
            </a:r>
            <a:r>
              <a:rPr lang="en-US" dirty="0" smtClean="0">
                <a:latin typeface="+mj-lt"/>
              </a:rPr>
              <a:t>y + y) =</a:t>
            </a:r>
          </a:p>
          <a:p>
            <a:r>
              <a:rPr lang="en-US" dirty="0" smtClean="0">
                <a:latin typeface="+mj-lt"/>
              </a:rPr>
              <a:t>= (!</a:t>
            </a:r>
            <a:r>
              <a:rPr lang="en-US" dirty="0" smtClean="0">
                <a:latin typeface="+mj-lt"/>
              </a:rPr>
              <a:t>x </a:t>
            </a:r>
            <a:r>
              <a:rPr lang="en-US" dirty="0" smtClean="0">
                <a:latin typeface="+mj-lt"/>
              </a:rPr>
              <a:t>!</a:t>
            </a:r>
            <a:r>
              <a:rPr lang="en-US" dirty="0" smtClean="0">
                <a:latin typeface="+mj-lt"/>
              </a:rPr>
              <a:t>y </a:t>
            </a:r>
            <a:r>
              <a:rPr lang="en-US" dirty="0" smtClean="0">
                <a:latin typeface="+mj-lt"/>
              </a:rPr>
              <a:t>!z) + (!</a:t>
            </a:r>
            <a:r>
              <a:rPr lang="en-US" dirty="0" smtClean="0">
                <a:latin typeface="+mj-lt"/>
              </a:rPr>
              <a:t>x y </a:t>
            </a:r>
            <a:r>
              <a:rPr lang="en-US" dirty="0" smtClean="0">
                <a:latin typeface="+mj-lt"/>
              </a:rPr>
              <a:t>z) + (</a:t>
            </a:r>
            <a:r>
              <a:rPr lang="en-US" dirty="0" smtClean="0">
                <a:latin typeface="+mj-lt"/>
              </a:rPr>
              <a:t>x </a:t>
            </a:r>
            <a:r>
              <a:rPr lang="en-US" dirty="0" smtClean="0">
                <a:latin typeface="+mj-lt"/>
              </a:rPr>
              <a:t>!z) =</a:t>
            </a:r>
          </a:p>
          <a:p>
            <a:r>
              <a:rPr lang="en-US" dirty="0" smtClean="0">
                <a:latin typeface="+mj-lt"/>
              </a:rPr>
              <a:t>= !</a:t>
            </a:r>
            <a:r>
              <a:rPr lang="en-US" dirty="0" smtClean="0">
                <a:latin typeface="+mj-lt"/>
              </a:rPr>
              <a:t>x </a:t>
            </a:r>
            <a:r>
              <a:rPr lang="en-US" dirty="0" smtClean="0">
                <a:latin typeface="+mj-lt"/>
              </a:rPr>
              <a:t>(!</a:t>
            </a:r>
            <a:r>
              <a:rPr lang="en-US" dirty="0" smtClean="0">
                <a:latin typeface="+mj-lt"/>
              </a:rPr>
              <a:t>y </a:t>
            </a:r>
            <a:r>
              <a:rPr lang="en-US" dirty="0" smtClean="0">
                <a:latin typeface="+mj-lt"/>
              </a:rPr>
              <a:t>!z + </a:t>
            </a:r>
            <a:r>
              <a:rPr lang="en-US" dirty="0" smtClean="0">
                <a:latin typeface="+mj-lt"/>
              </a:rPr>
              <a:t>y </a:t>
            </a:r>
            <a:r>
              <a:rPr lang="en-US" dirty="0" smtClean="0">
                <a:latin typeface="+mj-lt"/>
              </a:rPr>
              <a:t>z) + (</a:t>
            </a:r>
            <a:r>
              <a:rPr lang="en-US" dirty="0" smtClean="0">
                <a:latin typeface="+mj-lt"/>
              </a:rPr>
              <a:t>x </a:t>
            </a:r>
            <a:r>
              <a:rPr lang="en-US" dirty="0" smtClean="0">
                <a:latin typeface="+mj-lt"/>
              </a:rPr>
              <a:t>!z) =</a:t>
            </a:r>
          </a:p>
          <a:p>
            <a:r>
              <a:rPr lang="en-US" dirty="0" smtClean="0">
                <a:latin typeface="+mj-lt"/>
              </a:rPr>
              <a:t>= !</a:t>
            </a:r>
            <a:r>
              <a:rPr lang="en-US" dirty="0" smtClean="0">
                <a:latin typeface="+mj-lt"/>
              </a:rPr>
              <a:t>x </a:t>
            </a:r>
            <a:r>
              <a:rPr lang="en-US" dirty="0" smtClean="0">
                <a:latin typeface="+mj-lt"/>
              </a:rPr>
              <a:t>(!y</a:t>
            </a:r>
            <a:r>
              <a:rPr lang="en-US" dirty="0" smtClean="0">
                <a:latin typeface="+mj-lt"/>
                <a:sym typeface="Symbol"/>
              </a:rPr>
              <a:t>  z) + (</a:t>
            </a:r>
            <a:r>
              <a:rPr lang="en-US" dirty="0" smtClean="0">
                <a:latin typeface="+mj-lt"/>
                <a:sym typeface="Symbol"/>
              </a:rPr>
              <a:t>x </a:t>
            </a:r>
            <a:r>
              <a:rPr lang="en-US" dirty="0" smtClean="0">
                <a:latin typeface="+mj-lt"/>
                <a:sym typeface="Symbol"/>
              </a:rPr>
              <a:t>!z).</a:t>
            </a:r>
            <a:endParaRPr lang="ru-RU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  </a:t>
            </a:r>
            <a:endParaRPr lang="ru-RU" dirty="0" err="1" smtClean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5774" y="3157391"/>
            <a:ext cx="5591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= (!x + x</a:t>
            </a:r>
            <a:r>
              <a:rPr lang="en-US" dirty="0" smtClean="0">
                <a:latin typeface="+mj-lt"/>
              </a:rPr>
              <a:t>)(!y </a:t>
            </a:r>
            <a:r>
              <a:rPr lang="en-US" dirty="0" smtClean="0">
                <a:latin typeface="+mj-lt"/>
              </a:rPr>
              <a:t>!z) + (!x </a:t>
            </a:r>
            <a:r>
              <a:rPr lang="en-US" dirty="0" smtClean="0">
                <a:latin typeface="+mj-lt"/>
              </a:rPr>
              <a:t>y z</a:t>
            </a:r>
            <a:r>
              <a:rPr lang="en-US" dirty="0" smtClean="0">
                <a:latin typeface="+mj-lt"/>
              </a:rPr>
              <a:t>) + </a:t>
            </a:r>
            <a:r>
              <a:rPr lang="en-US" dirty="0">
                <a:latin typeface="+mj-lt"/>
              </a:rPr>
              <a:t>(x </a:t>
            </a:r>
            <a:r>
              <a:rPr lang="en-US" dirty="0" smtClean="0">
                <a:latin typeface="+mj-lt"/>
              </a:rPr>
              <a:t>y !z</a:t>
            </a:r>
            <a:r>
              <a:rPr lang="en-US" dirty="0" smtClean="0">
                <a:latin typeface="+mj-lt"/>
              </a:rPr>
              <a:t>) = </a:t>
            </a:r>
          </a:p>
          <a:p>
            <a:r>
              <a:rPr lang="en-US" dirty="0" smtClean="0">
                <a:latin typeface="+mj-lt"/>
              </a:rPr>
              <a:t>= (!</a:t>
            </a:r>
            <a:r>
              <a:rPr lang="en-US" dirty="0" err="1" smtClean="0">
                <a:latin typeface="+mj-lt"/>
              </a:rPr>
              <a:t>y!z</a:t>
            </a:r>
            <a:r>
              <a:rPr lang="en-US" dirty="0" smtClean="0">
                <a:latin typeface="+mj-lt"/>
              </a:rPr>
              <a:t>) + </a:t>
            </a:r>
            <a:r>
              <a:rPr lang="en-US" dirty="0" smtClean="0">
                <a:latin typeface="+mj-lt"/>
              </a:rPr>
              <a:t>y(!</a:t>
            </a:r>
            <a:r>
              <a:rPr lang="en-US" dirty="0" smtClean="0">
                <a:latin typeface="+mj-lt"/>
              </a:rPr>
              <a:t>x </a:t>
            </a:r>
            <a:r>
              <a:rPr lang="en-US" dirty="0" smtClean="0">
                <a:latin typeface="+mj-lt"/>
              </a:rPr>
              <a:t>z </a:t>
            </a:r>
            <a:r>
              <a:rPr lang="en-US" dirty="0" smtClean="0">
                <a:latin typeface="+mj-lt"/>
              </a:rPr>
              <a:t>+ x </a:t>
            </a:r>
            <a:r>
              <a:rPr lang="en-US" dirty="0" smtClean="0">
                <a:latin typeface="+mj-lt"/>
              </a:rPr>
              <a:t>!</a:t>
            </a:r>
            <a:r>
              <a:rPr lang="en-US" dirty="0">
                <a:latin typeface="+mj-lt"/>
              </a:rPr>
              <a:t>z</a:t>
            </a:r>
            <a:r>
              <a:rPr lang="en-US" dirty="0" smtClean="0">
                <a:latin typeface="+mj-lt"/>
              </a:rPr>
              <a:t>) </a:t>
            </a:r>
            <a:r>
              <a:rPr lang="en-US" dirty="0" smtClean="0">
                <a:latin typeface="+mj-lt"/>
              </a:rPr>
              <a:t>=</a:t>
            </a:r>
          </a:p>
          <a:p>
            <a:r>
              <a:rPr lang="en-US" dirty="0" smtClean="0">
                <a:latin typeface="+mj-lt"/>
              </a:rPr>
              <a:t>= </a:t>
            </a:r>
            <a:r>
              <a:rPr lang="en-US" dirty="0">
                <a:latin typeface="+mj-lt"/>
              </a:rPr>
              <a:t>(!</a:t>
            </a:r>
            <a:r>
              <a:rPr lang="en-US" dirty="0" err="1" smtClean="0">
                <a:latin typeface="+mj-lt"/>
              </a:rPr>
              <a:t>y!z</a:t>
            </a:r>
            <a:r>
              <a:rPr lang="en-US" dirty="0">
                <a:latin typeface="+mj-lt"/>
              </a:rPr>
              <a:t>) + </a:t>
            </a:r>
            <a:r>
              <a:rPr lang="en-US" dirty="0" smtClean="0">
                <a:latin typeface="+mj-lt"/>
              </a:rPr>
              <a:t>y(x </a:t>
            </a:r>
            <a:r>
              <a:rPr lang="en-US" dirty="0">
                <a:latin typeface="+mj-lt"/>
                <a:sym typeface="Symbol"/>
              </a:rPr>
              <a:t></a:t>
            </a:r>
            <a:r>
              <a:rPr lang="en-US" dirty="0" smtClean="0">
                <a:latin typeface="+mj-lt"/>
              </a:rPr>
              <a:t> z) =</a:t>
            </a:r>
          </a:p>
          <a:p>
            <a:r>
              <a:rPr lang="en-US" dirty="0" smtClean="0">
                <a:latin typeface="+mj-lt"/>
              </a:rPr>
              <a:t>= !(y + z) </a:t>
            </a:r>
            <a:r>
              <a:rPr lang="en-US" dirty="0">
                <a:latin typeface="+mj-lt"/>
              </a:rPr>
              <a:t>+ </a:t>
            </a:r>
            <a:r>
              <a:rPr lang="en-US" dirty="0" smtClean="0">
                <a:latin typeface="+mj-lt"/>
              </a:rPr>
              <a:t>y(x </a:t>
            </a:r>
            <a:r>
              <a:rPr lang="en-US" dirty="0">
                <a:latin typeface="+mj-lt"/>
                <a:sym typeface="Symbol"/>
              </a:rPr>
              <a:t>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z</a:t>
            </a:r>
            <a:r>
              <a:rPr lang="en-US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  </a:t>
            </a:r>
            <a:endParaRPr lang="ru-RU" dirty="0" err="1" smtClean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26116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disjunctive normal form (CDNF)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14400"/>
            <a:ext cx="8228012" cy="1493520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CDNF is an algorithm of reconstructing a Boolean function from its truth table</a:t>
            </a:r>
          </a:p>
          <a:p>
            <a:pPr marL="757238" lvl="2" indent="-342900">
              <a:spcBef>
                <a:spcPts val="400"/>
              </a:spcBef>
              <a:buFont typeface="Arial" pitchFamily="34" charset="0"/>
              <a:buChar char="•"/>
            </a:pPr>
            <a:r>
              <a:rPr lang="en-US" dirty="0" smtClean="0"/>
              <a:t>Take lines with ‘1’ only</a:t>
            </a:r>
          </a:p>
          <a:p>
            <a:pPr marL="757238" lvl="2" indent="-342900">
              <a:spcBef>
                <a:spcPts val="400"/>
              </a:spcBef>
              <a:buFont typeface="Arial" pitchFamily="34" charset="0"/>
              <a:buChar char="•"/>
            </a:pPr>
            <a:r>
              <a:rPr lang="en-US" dirty="0" smtClean="0"/>
              <a:t>Conjunct all variables in line with correct sign</a:t>
            </a:r>
          </a:p>
          <a:p>
            <a:pPr marL="757238" lvl="2" indent="-342900">
              <a:spcBef>
                <a:spcPts val="400"/>
              </a:spcBef>
              <a:buFont typeface="Arial" pitchFamily="34" charset="0"/>
              <a:buChar char="•"/>
            </a:pPr>
            <a:r>
              <a:rPr lang="en-US" dirty="0" smtClean="0"/>
              <a:t>Make disjunction on expressions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239090"/>
              </p:ext>
            </p:extLst>
          </p:nvPr>
        </p:nvGraphicFramePr>
        <p:xfrm>
          <a:off x="462140" y="2911317"/>
          <a:ext cx="22725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/>
                <a:gridCol w="568139"/>
                <a:gridCol w="568139"/>
                <a:gridCol w="568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 bwMode="auto">
          <a:xfrm flipH="1">
            <a:off x="2743200" y="3242782"/>
            <a:ext cx="548640" cy="36576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1" name="Right Arrow 30"/>
          <p:cNvSpPr/>
          <p:nvPr/>
        </p:nvSpPr>
        <p:spPr bwMode="auto">
          <a:xfrm flipH="1">
            <a:off x="2733675" y="4383401"/>
            <a:ext cx="548640" cy="36576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 flipH="1">
            <a:off x="2733675" y="4766782"/>
            <a:ext cx="548640" cy="36576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6" name="Right Arrow 35"/>
          <p:cNvSpPr/>
          <p:nvPr/>
        </p:nvSpPr>
        <p:spPr bwMode="auto">
          <a:xfrm flipH="1">
            <a:off x="2743200" y="5462107"/>
            <a:ext cx="548640" cy="36576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60420" y="3249450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!x * !y * !z</a:t>
            </a:r>
            <a:endParaRPr lang="ru-RU" dirty="0" err="1" smtClean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60420" y="4372566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!x * y * z</a:t>
            </a:r>
            <a:endParaRPr lang="ru-RU" dirty="0" err="1" smtClean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60420" y="4755947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x * !y * !z</a:t>
            </a:r>
            <a:endParaRPr lang="ru-RU" dirty="0" err="1" smtClean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60420" y="5458892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x * y * !z</a:t>
            </a:r>
            <a:endParaRPr lang="ru-RU" dirty="0" err="1" smtClean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417570" y="3781617"/>
            <a:ext cx="5743575" cy="500823"/>
            <a:chOff x="3495674" y="3438525"/>
            <a:chExt cx="5743575" cy="500823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495674" y="3438525"/>
              <a:ext cx="5322570" cy="50082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95674" y="3512683"/>
              <a:ext cx="5743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F = </a:t>
              </a:r>
              <a:r>
                <a:rPr lang="en-US" dirty="0">
                  <a:latin typeface="+mj-lt"/>
                </a:rPr>
                <a:t>(!</a:t>
              </a:r>
              <a:r>
                <a:rPr lang="en-US" dirty="0" err="1">
                  <a:latin typeface="+mj-lt"/>
                </a:rPr>
                <a:t>x!y!z</a:t>
              </a:r>
              <a:r>
                <a:rPr lang="en-US" dirty="0">
                  <a:latin typeface="+mj-lt"/>
                </a:rPr>
                <a:t>) + (!x y z) + (x !y !z) + (x y !z)   </a:t>
              </a:r>
              <a:endParaRPr lang="ru-RU" dirty="0" err="1" smtClean="0">
                <a:latin typeface="+mj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22417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1" grpId="0" animBg="1"/>
      <p:bldP spid="31" grpId="1" animBg="1"/>
      <p:bldP spid="33" grpId="0" animBg="1"/>
      <p:bldP spid="33" grpId="1" animBg="1"/>
      <p:bldP spid="36" grpId="0" animBg="1"/>
      <p:bldP spid="36" grpId="1" animBg="1"/>
      <p:bldP spid="12" grpId="0"/>
      <p:bldP spid="12" grpId="1"/>
      <p:bldP spid="38" grpId="0"/>
      <p:bldP spid="38" grpId="1"/>
      <p:bldP spid="39" grpId="0"/>
      <p:bldP spid="39" grpId="1"/>
      <p:bldP spid="40" grpId="0"/>
      <p:bldP spid="40" grpId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conjunctive normal form (CCNF)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26023"/>
            <a:ext cx="8228012" cy="170580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CCNF </a:t>
            </a:r>
            <a:r>
              <a:rPr lang="en-US" dirty="0"/>
              <a:t>is an algorithm of reconstructing a Boolean function from its truth table</a:t>
            </a:r>
          </a:p>
          <a:p>
            <a:pPr marL="757238" lvl="2" indent="-342900">
              <a:spcBef>
                <a:spcPts val="400"/>
              </a:spcBef>
              <a:buFont typeface="Arial" pitchFamily="34" charset="0"/>
              <a:buChar char="•"/>
            </a:pPr>
            <a:r>
              <a:rPr lang="en-US" dirty="0" smtClean="0"/>
              <a:t>Take </a:t>
            </a:r>
            <a:r>
              <a:rPr lang="en-US" dirty="0"/>
              <a:t>lines with ‘0’ only</a:t>
            </a:r>
          </a:p>
          <a:p>
            <a:pPr marL="757238" lvl="2" indent="-342900">
              <a:spcBef>
                <a:spcPts val="400"/>
              </a:spcBef>
              <a:buFont typeface="Arial" pitchFamily="34" charset="0"/>
              <a:buChar char="•"/>
            </a:pPr>
            <a:r>
              <a:rPr lang="en-US" dirty="0"/>
              <a:t>Make disjunction on all variables in line with correct sign</a:t>
            </a:r>
          </a:p>
          <a:p>
            <a:pPr marL="757238" lvl="2" indent="-342900">
              <a:spcBef>
                <a:spcPts val="400"/>
              </a:spcBef>
              <a:buFont typeface="Arial" pitchFamily="34" charset="0"/>
              <a:buChar char="•"/>
            </a:pPr>
            <a:r>
              <a:rPr lang="en-US" dirty="0"/>
              <a:t>Conjunct expressions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228628"/>
              </p:ext>
            </p:extLst>
          </p:nvPr>
        </p:nvGraphicFramePr>
        <p:xfrm>
          <a:off x="462140" y="2873217"/>
          <a:ext cx="22725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/>
                <a:gridCol w="568139"/>
                <a:gridCol w="568139"/>
                <a:gridCol w="568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 bwMode="auto">
          <a:xfrm flipH="1">
            <a:off x="2743200" y="3576157"/>
            <a:ext cx="548640" cy="36576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1" name="Right Arrow 30"/>
          <p:cNvSpPr/>
          <p:nvPr/>
        </p:nvSpPr>
        <p:spPr bwMode="auto">
          <a:xfrm flipH="1">
            <a:off x="2733675" y="4013946"/>
            <a:ext cx="548640" cy="36576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 flipH="1">
            <a:off x="2733675" y="5083603"/>
            <a:ext cx="548640" cy="36576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6" name="Right Arrow 35"/>
          <p:cNvSpPr/>
          <p:nvPr/>
        </p:nvSpPr>
        <p:spPr bwMode="auto">
          <a:xfrm flipH="1">
            <a:off x="2743200" y="5820604"/>
            <a:ext cx="548640" cy="36576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solidFill>
                <a:schemeClr val="dk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90900" y="3583777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x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+</a:t>
            </a:r>
            <a:r>
              <a:rPr lang="en-US" dirty="0" smtClean="0">
                <a:latin typeface="+mj-lt"/>
              </a:rPr>
              <a:t> y + </a:t>
            </a:r>
            <a:r>
              <a:rPr lang="en-US" dirty="0">
                <a:latin typeface="+mj-lt"/>
              </a:rPr>
              <a:t>!</a:t>
            </a:r>
            <a:r>
              <a:rPr lang="en-US" dirty="0" smtClean="0">
                <a:latin typeface="+mj-lt"/>
              </a:rPr>
              <a:t>z</a:t>
            </a:r>
            <a:endParaRPr lang="ru-RU" dirty="0" err="1" smtClean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75660" y="4025375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x </a:t>
            </a:r>
            <a:r>
              <a:rPr lang="en-US" dirty="0">
                <a:latin typeface="+mj-lt"/>
              </a:rPr>
              <a:t>+</a:t>
            </a:r>
            <a:r>
              <a:rPr lang="en-US" dirty="0" smtClean="0">
                <a:latin typeface="+mj-lt"/>
              </a:rPr>
              <a:t> !y + z</a:t>
            </a:r>
            <a:endParaRPr lang="ru-RU" dirty="0" err="1" smtClean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81373" y="5110868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!x </a:t>
            </a:r>
            <a:r>
              <a:rPr lang="en-US" dirty="0">
                <a:latin typeface="+mj-lt"/>
              </a:rPr>
              <a:t>+</a:t>
            </a:r>
            <a:r>
              <a:rPr lang="en-US" dirty="0" smtClean="0">
                <a:latin typeface="+mj-lt"/>
              </a:rPr>
              <a:t> y + !z</a:t>
            </a:r>
            <a:endParaRPr lang="ru-RU" dirty="0" err="1" smtClean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90900" y="5832148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!x 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+ !y 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+ !z</a:t>
            </a:r>
            <a:endParaRPr lang="ru-RU" dirty="0" err="1" smtClean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438525" y="4493652"/>
            <a:ext cx="5743575" cy="505068"/>
            <a:chOff x="3495674" y="3438525"/>
            <a:chExt cx="5743575" cy="50506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495674" y="3438525"/>
              <a:ext cx="4912995" cy="50506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anose="020B0504020202020204" pitchFamily="34" charset="0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95674" y="3512683"/>
              <a:ext cx="5743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F = (</a:t>
              </a:r>
              <a:r>
                <a:rPr lang="en-US" dirty="0">
                  <a:latin typeface="+mj-lt"/>
                </a:rPr>
                <a:t>x + y + !</a:t>
              </a:r>
              <a:r>
                <a:rPr lang="en-US" dirty="0" smtClean="0">
                  <a:latin typeface="+mj-lt"/>
                </a:rPr>
                <a:t>z)(</a:t>
              </a:r>
              <a:r>
                <a:rPr lang="en-US" dirty="0">
                  <a:latin typeface="+mj-lt"/>
                </a:rPr>
                <a:t>x + !y + </a:t>
              </a:r>
              <a:r>
                <a:rPr lang="en-US" dirty="0" smtClean="0">
                  <a:latin typeface="+mj-lt"/>
                </a:rPr>
                <a:t>z)(</a:t>
              </a:r>
              <a:r>
                <a:rPr lang="en-US" dirty="0">
                  <a:latin typeface="+mj-lt"/>
                </a:rPr>
                <a:t>!x + y + !</a:t>
              </a:r>
              <a:r>
                <a:rPr lang="en-US" dirty="0" smtClean="0">
                  <a:latin typeface="+mj-lt"/>
                </a:rPr>
                <a:t>z)(</a:t>
              </a:r>
              <a:r>
                <a:rPr lang="en-US" dirty="0">
                  <a:latin typeface="+mj-lt"/>
                </a:rPr>
                <a:t>!x  + !y  + !</a:t>
              </a:r>
              <a:r>
                <a:rPr lang="en-US" dirty="0" smtClean="0">
                  <a:latin typeface="+mj-lt"/>
                </a:rPr>
                <a:t>z)</a:t>
              </a:r>
              <a:endParaRPr lang="ru-RU" dirty="0" err="1" smtClean="0">
                <a:latin typeface="+mj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090695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1" grpId="0" animBg="1"/>
      <p:bldP spid="31" grpId="1" animBg="1"/>
      <p:bldP spid="33" grpId="0" animBg="1"/>
      <p:bldP spid="33" grpId="1" animBg="1"/>
      <p:bldP spid="36" grpId="0" animBg="1"/>
      <p:bldP spid="36" grpId="1" animBg="1"/>
      <p:bldP spid="12" grpId="0"/>
      <p:bldP spid="12" grpId="1"/>
      <p:bldP spid="38" grpId="0"/>
      <p:bldP spid="38" grpId="1"/>
      <p:bldP spid="39" grpId="0"/>
      <p:bldP spid="39" grpId="1"/>
      <p:bldP spid="40" grpId="0"/>
      <p:bldP spid="40" grpId="1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Combinational Circuits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13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913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140263"/>
            <a:ext cx="8228012" cy="79580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If the output of a function is completely defined by the current input then the function is called </a:t>
            </a:r>
            <a:r>
              <a:rPr lang="en-US" i="1" dirty="0" smtClean="0">
                <a:solidFill>
                  <a:schemeClr val="accent1"/>
                </a:solidFill>
              </a:rPr>
              <a:t>combinational </a:t>
            </a:r>
            <a:r>
              <a:rPr lang="en-US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90839" y="1914103"/>
            <a:ext cx="315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+mj-lt"/>
              </a:rPr>
              <a:t>Q</a:t>
            </a:r>
            <a:r>
              <a:rPr lang="en-US" sz="2000" dirty="0" err="1" smtClean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 = </a:t>
            </a:r>
            <a:r>
              <a:rPr lang="en-US" sz="2800" dirty="0">
                <a:latin typeface="+mj-lt"/>
              </a:rPr>
              <a:t>F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x</a:t>
            </a:r>
            <a:r>
              <a:rPr lang="en-US" dirty="0" err="1" smtClean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y</a:t>
            </a:r>
            <a:r>
              <a:rPr lang="en-US" dirty="0" err="1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z</a:t>
            </a:r>
            <a:r>
              <a:rPr lang="en-US" dirty="0" err="1" smtClean="0">
                <a:latin typeface="+mj-lt"/>
              </a:rPr>
              <a:t>t</a:t>
            </a:r>
            <a:r>
              <a:rPr lang="en-US" sz="2800" dirty="0">
                <a:latin typeface="+mj-lt"/>
              </a:rPr>
              <a:t>, …</a:t>
            </a:r>
            <a:r>
              <a:rPr lang="en-US" sz="2800" dirty="0" smtClean="0">
                <a:latin typeface="+mj-lt"/>
              </a:rPr>
              <a:t>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5694" y="2600176"/>
            <a:ext cx="8228012" cy="316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Combinational circuit (scheme) is an implementation of a combinational function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A lot of things can be implemented using combinational circuits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Just a few examples that will be presented soon: adder, decoder, multiplexer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64720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Many-input devices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838201"/>
            <a:ext cx="8228012" cy="7308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Primitives like OR, AND may be composed to support several inputs</a:t>
            </a:r>
            <a:endParaRPr lang="ru-RU" dirty="0"/>
          </a:p>
        </p:txBody>
      </p:sp>
      <p:grpSp>
        <p:nvGrpSpPr>
          <p:cNvPr id="48" name="Group 47"/>
          <p:cNvGrpSpPr/>
          <p:nvPr/>
        </p:nvGrpSpPr>
        <p:grpSpPr>
          <a:xfrm>
            <a:off x="704817" y="1797438"/>
            <a:ext cx="4266812" cy="2066694"/>
            <a:chOff x="1120453" y="1984474"/>
            <a:chExt cx="4266812" cy="2066694"/>
          </a:xfrm>
        </p:grpSpPr>
        <p:sp>
          <p:nvSpPr>
            <p:cNvPr id="4" name="Rectangle 3"/>
            <p:cNvSpPr/>
            <p:nvPr/>
          </p:nvSpPr>
          <p:spPr>
            <a:xfrm>
              <a:off x="2381821" y="1984474"/>
              <a:ext cx="65114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x+y</a:t>
              </a:r>
              <a:endParaRPr lang="en-US" sz="2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Flowchart: Delay 18"/>
            <p:cNvSpPr/>
            <p:nvPr/>
          </p:nvSpPr>
          <p:spPr bwMode="auto">
            <a:xfrm flipH="1">
              <a:off x="1748822" y="2008944"/>
              <a:ext cx="632999" cy="82045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20453" y="1998619"/>
              <a:ext cx="34015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endParaRPr lang="en-US" sz="2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Connector 7"/>
            <p:cNvCxnSpPr>
              <a:stCxn id="7" idx="3"/>
            </p:cNvCxnSpPr>
            <p:nvPr/>
          </p:nvCxnSpPr>
          <p:spPr bwMode="auto">
            <a:xfrm>
              <a:off x="1460611" y="2214063"/>
              <a:ext cx="41394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9" name="Rectangle 8"/>
            <p:cNvSpPr/>
            <p:nvPr/>
          </p:nvSpPr>
          <p:spPr>
            <a:xfrm>
              <a:off x="1120453" y="2433415"/>
              <a:ext cx="34015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</a:p>
          </p:txBody>
        </p:sp>
        <p:cxnSp>
          <p:nvCxnSpPr>
            <p:cNvPr id="10" name="Straight Connector 9"/>
            <p:cNvCxnSpPr>
              <a:stCxn id="9" idx="3"/>
            </p:cNvCxnSpPr>
            <p:nvPr/>
          </p:nvCxnSpPr>
          <p:spPr bwMode="auto">
            <a:xfrm>
              <a:off x="1460611" y="2648859"/>
              <a:ext cx="41394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3" name="Flowchart: Delay 18"/>
            <p:cNvSpPr/>
            <p:nvPr/>
          </p:nvSpPr>
          <p:spPr bwMode="auto">
            <a:xfrm flipH="1">
              <a:off x="1748822" y="3195810"/>
              <a:ext cx="632999" cy="82045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20453" y="3185485"/>
              <a:ext cx="34015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endParaRPr lang="en-US" sz="2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5" name="Straight Connector 14"/>
            <p:cNvCxnSpPr>
              <a:stCxn id="14" idx="3"/>
            </p:cNvCxnSpPr>
            <p:nvPr/>
          </p:nvCxnSpPr>
          <p:spPr bwMode="auto">
            <a:xfrm>
              <a:off x="1460611" y="3400929"/>
              <a:ext cx="41394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6" name="Rectangle 15"/>
            <p:cNvSpPr/>
            <p:nvPr/>
          </p:nvSpPr>
          <p:spPr>
            <a:xfrm>
              <a:off x="1120453" y="3620281"/>
              <a:ext cx="34015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w</a:t>
              </a:r>
              <a:endParaRPr lang="en-US" sz="2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7" name="Straight Connector 16"/>
            <p:cNvCxnSpPr>
              <a:stCxn id="16" idx="3"/>
            </p:cNvCxnSpPr>
            <p:nvPr/>
          </p:nvCxnSpPr>
          <p:spPr bwMode="auto">
            <a:xfrm>
              <a:off x="1460611" y="3835725"/>
              <a:ext cx="41394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9" name="Rectangle 18"/>
            <p:cNvSpPr/>
            <p:nvPr/>
          </p:nvSpPr>
          <p:spPr>
            <a:xfrm>
              <a:off x="2349760" y="3194750"/>
              <a:ext cx="65114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US" sz="2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+w</a:t>
              </a:r>
              <a:endParaRPr lang="en-US" sz="2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Flowchart: Delay 18"/>
            <p:cNvSpPr/>
            <p:nvPr/>
          </p:nvSpPr>
          <p:spPr bwMode="auto">
            <a:xfrm flipH="1">
              <a:off x="3434220" y="2610634"/>
              <a:ext cx="632999" cy="82045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 flipH="1">
              <a:off x="4092803" y="3017051"/>
              <a:ext cx="122041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cxnSp>
          <p:nvCxnSpPr>
            <p:cNvPr id="28" name="Elbow Connector 27"/>
            <p:cNvCxnSpPr/>
            <p:nvPr/>
          </p:nvCxnSpPr>
          <p:spPr bwMode="auto">
            <a:xfrm>
              <a:off x="2403640" y="2398389"/>
              <a:ext cx="1159271" cy="445132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44" name="Elbow Connector 43"/>
            <p:cNvCxnSpPr/>
            <p:nvPr/>
          </p:nvCxnSpPr>
          <p:spPr bwMode="auto">
            <a:xfrm flipV="1">
              <a:off x="2403640" y="3154842"/>
              <a:ext cx="1159271" cy="445132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sp>
          <p:nvSpPr>
            <p:cNvPr id="46" name="Rectangle 45"/>
            <p:cNvSpPr/>
            <p:nvPr/>
          </p:nvSpPr>
          <p:spPr>
            <a:xfrm>
              <a:off x="4114160" y="2620955"/>
              <a:ext cx="127310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x+y+z+w</a:t>
              </a:r>
              <a:endParaRPr lang="en-US" sz="2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710246" y="1943511"/>
            <a:ext cx="3047799" cy="1773008"/>
            <a:chOff x="5863548" y="1856960"/>
            <a:chExt cx="3047799" cy="1773008"/>
          </a:xfrm>
        </p:grpSpPr>
        <p:sp>
          <p:nvSpPr>
            <p:cNvPr id="51" name="Flowchart: Delay 18"/>
            <p:cNvSpPr/>
            <p:nvPr/>
          </p:nvSpPr>
          <p:spPr bwMode="auto">
            <a:xfrm flipH="1">
              <a:off x="6491914" y="1867286"/>
              <a:ext cx="1137307" cy="1762682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863548" y="1856960"/>
              <a:ext cx="34015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endParaRPr lang="en-US" sz="2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>
              <a:off x="6226033" y="2121859"/>
              <a:ext cx="44760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54" name="Rectangle 53"/>
            <p:cNvSpPr/>
            <p:nvPr/>
          </p:nvSpPr>
          <p:spPr>
            <a:xfrm>
              <a:off x="5863548" y="2291756"/>
              <a:ext cx="34015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</a:p>
          </p:txBody>
        </p:sp>
        <p:cxnSp>
          <p:nvCxnSpPr>
            <p:cNvPr id="55" name="Straight Connector 54"/>
            <p:cNvCxnSpPr/>
            <p:nvPr/>
          </p:nvCxnSpPr>
          <p:spPr bwMode="auto">
            <a:xfrm>
              <a:off x="6328837" y="2506605"/>
              <a:ext cx="4411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57" name="Rectangle 56"/>
            <p:cNvSpPr/>
            <p:nvPr/>
          </p:nvSpPr>
          <p:spPr>
            <a:xfrm>
              <a:off x="5885128" y="2668068"/>
              <a:ext cx="34015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endParaRPr lang="en-US" sz="2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 bwMode="auto">
            <a:xfrm>
              <a:off x="6320821" y="2911898"/>
              <a:ext cx="45722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59" name="Rectangle 58"/>
            <p:cNvSpPr/>
            <p:nvPr/>
          </p:nvSpPr>
          <p:spPr>
            <a:xfrm>
              <a:off x="5863548" y="3040985"/>
              <a:ext cx="34015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w</a:t>
              </a:r>
              <a:endParaRPr lang="en-US" sz="2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>
              <a:off x="6328837" y="3290874"/>
              <a:ext cx="36745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 flipH="1">
              <a:off x="7629221" y="2722643"/>
              <a:ext cx="122041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66" name="Rectangle 65"/>
            <p:cNvSpPr/>
            <p:nvPr/>
          </p:nvSpPr>
          <p:spPr>
            <a:xfrm>
              <a:off x="7638242" y="2291161"/>
              <a:ext cx="127310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x+y+z+w</a:t>
              </a:r>
              <a:endParaRPr lang="en-US" sz="2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80621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92921"/>
              </p:ext>
            </p:extLst>
          </p:nvPr>
        </p:nvGraphicFramePr>
        <p:xfrm>
          <a:off x="838353" y="2254968"/>
          <a:ext cx="26167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124"/>
                <a:gridCol w="436124"/>
                <a:gridCol w="436124"/>
                <a:gridCol w="436124"/>
                <a:gridCol w="436124"/>
                <a:gridCol w="436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Decoder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88143"/>
            <a:ext cx="8228012" cy="9861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i="1" dirty="0" smtClean="0">
                <a:solidFill>
                  <a:schemeClr val="accent1"/>
                </a:solidFill>
              </a:rPr>
              <a:t>binary decoder</a:t>
            </a:r>
            <a:r>
              <a:rPr lang="en-US" dirty="0" smtClean="0"/>
              <a:t> is </a:t>
            </a:r>
            <a:r>
              <a:rPr lang="en-US" dirty="0"/>
              <a:t>a </a:t>
            </a:r>
            <a:r>
              <a:rPr lang="en-US" dirty="0" smtClean="0"/>
              <a:t>logic </a:t>
            </a:r>
            <a:r>
              <a:rPr lang="en-US" dirty="0"/>
              <a:t>circuit that converts a binary integer value to an associated pattern of output bits.</a:t>
            </a:r>
            <a:endParaRPr lang="ru-RU" dirty="0"/>
          </a:p>
        </p:txBody>
      </p:sp>
      <p:pic>
        <p:nvPicPr>
          <p:cNvPr id="1026" name="Picture 2" descr="http://www.ibiblio.org/kuphaldt/electricCircuits/Digital/044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371" y="2029690"/>
            <a:ext cx="440055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618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Multiplexer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4025" y="953639"/>
            <a:ext cx="45365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A </a:t>
            </a:r>
            <a:r>
              <a:rPr lang="en-US" sz="2000" i="1" dirty="0">
                <a:solidFill>
                  <a:schemeClr val="accent1"/>
                </a:solidFill>
                <a:latin typeface="+mn-lt"/>
              </a:rPr>
              <a:t>multiplexer</a:t>
            </a:r>
            <a:r>
              <a:rPr lang="en-US" sz="20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2000" dirty="0">
                <a:latin typeface="+mn-lt"/>
              </a:rPr>
              <a:t>(or </a:t>
            </a:r>
            <a:r>
              <a:rPr lang="en-US" sz="2000" i="1" dirty="0">
                <a:solidFill>
                  <a:schemeClr val="accent1"/>
                </a:solidFill>
                <a:latin typeface="+mn-lt"/>
              </a:rPr>
              <a:t>mux</a:t>
            </a:r>
            <a:r>
              <a:rPr lang="en-US" sz="2000" dirty="0">
                <a:latin typeface="+mn-lt"/>
              </a:rPr>
              <a:t>) is a device that selects one </a:t>
            </a:r>
            <a:r>
              <a:rPr lang="en-US" sz="2000" dirty="0" smtClean="0">
                <a:latin typeface="+mn-lt"/>
              </a:rPr>
              <a:t>signals </a:t>
            </a:r>
            <a:r>
              <a:rPr lang="en-US" sz="2000" dirty="0">
                <a:latin typeface="+mn-lt"/>
              </a:rPr>
              <a:t>and forwards the selected input into a single line</a:t>
            </a:r>
            <a:r>
              <a:rPr lang="en-US" sz="2000" dirty="0" smtClean="0">
                <a:latin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The entry wires are </a:t>
            </a:r>
            <a:r>
              <a:rPr lang="en-US" sz="2000" i="1" dirty="0" smtClean="0">
                <a:solidFill>
                  <a:schemeClr val="accent1"/>
                </a:solidFill>
                <a:latin typeface="+mn-lt"/>
              </a:rPr>
              <a:t>address bus </a:t>
            </a:r>
            <a:r>
              <a:rPr lang="en-US" sz="2000" dirty="0" smtClean="0">
                <a:latin typeface="+mn-lt"/>
              </a:rPr>
              <a:t>and </a:t>
            </a:r>
            <a:r>
              <a:rPr lang="en-US" sz="2000" i="1" dirty="0" smtClean="0">
                <a:solidFill>
                  <a:schemeClr val="accent1"/>
                </a:solidFill>
                <a:latin typeface="+mn-lt"/>
              </a:rPr>
              <a:t>data buses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Address bus is connected via decoder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 err="1" smtClean="0"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010971" y="512483"/>
            <a:ext cx="3778472" cy="5498960"/>
            <a:chOff x="4905153" y="710454"/>
            <a:chExt cx="3778472" cy="5498960"/>
          </a:xfrm>
        </p:grpSpPr>
        <p:pic>
          <p:nvPicPr>
            <p:cNvPr id="1027" name="Picture 3" descr="C:\Users\pikryuko\AppData\Local\Temp\1bit_multiplexer_4_in_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531"/>
            <a:stretch/>
          </p:blipFill>
          <p:spPr bwMode="auto">
            <a:xfrm>
              <a:off x="4956587" y="710454"/>
              <a:ext cx="3727038" cy="5437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 bwMode="auto">
            <a:xfrm>
              <a:off x="4905153" y="4508205"/>
              <a:ext cx="2055628" cy="1701209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437706"/>
              </p:ext>
            </p:extLst>
          </p:nvPr>
        </p:nvGraphicFramePr>
        <p:xfrm>
          <a:off x="2768761" y="3591850"/>
          <a:ext cx="17663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767"/>
                <a:gridCol w="588767"/>
                <a:gridCol w="5887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baseline="-250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baseline="-250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baseline="-25000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r>
                        <a:rPr lang="en-US" baseline="-25000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802300" y="3231367"/>
            <a:ext cx="1622639" cy="2293700"/>
            <a:chOff x="5178158" y="3561763"/>
            <a:chExt cx="1622639" cy="2293700"/>
          </a:xfrm>
        </p:grpSpPr>
        <p:sp>
          <p:nvSpPr>
            <p:cNvPr id="6" name="Trapezoid 5"/>
            <p:cNvSpPr/>
            <p:nvPr/>
          </p:nvSpPr>
          <p:spPr bwMode="auto">
            <a:xfrm rot="5400000">
              <a:off x="5095633" y="4250510"/>
              <a:ext cx="1720176" cy="432958"/>
            </a:xfrm>
            <a:prstGeom prst="trapezoid">
              <a:avLst>
                <a:gd name="adj" fmla="val 77747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solidFill>
                  <a:schemeClr val="dk1"/>
                </a:solidFill>
                <a:latin typeface="+mj-lt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5286122" y="3883162"/>
              <a:ext cx="44760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5292534" y="4254751"/>
              <a:ext cx="4411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5286122" y="4638235"/>
              <a:ext cx="44760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5292534" y="5009824"/>
              <a:ext cx="4411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5867400" y="5237019"/>
              <a:ext cx="0" cy="36021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V="1">
              <a:off x="6047509" y="5096326"/>
              <a:ext cx="0" cy="36021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8" name="Rectangle 17"/>
            <p:cNvSpPr/>
            <p:nvPr/>
          </p:nvSpPr>
          <p:spPr>
            <a:xfrm>
              <a:off x="5178158" y="3561763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sz="1600" baseline="-25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sz="1600" baseline="-25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86716" y="3928092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78158" y="4324090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sz="16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86716" y="4707573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sz="1600" baseline="-25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en-US" sz="1600" baseline="-25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603043" y="5516909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600" baseline="-25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sz="1600" baseline="-25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67400" y="5387796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1600" baseline="-25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sz="1600" baseline="-25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H="1">
              <a:off x="6172201" y="4456760"/>
              <a:ext cx="32558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27" name="Rectangle 26"/>
            <p:cNvSpPr/>
            <p:nvPr/>
          </p:nvSpPr>
          <p:spPr>
            <a:xfrm>
              <a:off x="6279500" y="4120665"/>
              <a:ext cx="5212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  <a:endParaRPr lang="en-US" sz="1600" baseline="-25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7273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07473"/>
            <a:ext cx="8228012" cy="12676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i="1" dirty="0" smtClean="0">
                <a:solidFill>
                  <a:schemeClr val="accent1"/>
                </a:solidFill>
              </a:rPr>
              <a:t>comparator</a:t>
            </a:r>
            <a:r>
              <a:rPr lang="en-US" dirty="0" smtClean="0"/>
              <a:t> is </a:t>
            </a:r>
            <a:r>
              <a:rPr lang="en-US" dirty="0"/>
              <a:t>a </a:t>
            </a:r>
            <a:r>
              <a:rPr lang="en-US" dirty="0" smtClean="0"/>
              <a:t>device </a:t>
            </a:r>
            <a:r>
              <a:rPr lang="en-US" dirty="0"/>
              <a:t>that takes two numbers as input in binary form and determines whether one number is greater than, less than or equal to the other number</a:t>
            </a:r>
            <a:endParaRPr lang="ru-RU" dirty="0"/>
          </a:p>
        </p:txBody>
      </p:sp>
      <p:grpSp>
        <p:nvGrpSpPr>
          <p:cNvPr id="7" name="Group 6"/>
          <p:cNvGrpSpPr/>
          <p:nvPr/>
        </p:nvGrpSpPr>
        <p:grpSpPr>
          <a:xfrm>
            <a:off x="3464954" y="2380878"/>
            <a:ext cx="4848114" cy="3538715"/>
            <a:chOff x="771637" y="2377900"/>
            <a:chExt cx="4848114" cy="353871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1637" y="2377900"/>
              <a:ext cx="4848114" cy="353871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886199" y="2909454"/>
              <a:ext cx="471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EQ</a:t>
              </a:r>
              <a:endParaRPr lang="ru-RU" dirty="0" err="1" smtClean="0">
                <a:latin typeface="+mn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25290" y="4578927"/>
              <a:ext cx="568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LEQ</a:t>
              </a:r>
              <a:endParaRPr lang="ru-RU" dirty="0" err="1" smtClean="0">
                <a:latin typeface="+mn-lt"/>
              </a:endParaRPr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86426"/>
              </p:ext>
            </p:extLst>
          </p:nvPr>
        </p:nvGraphicFramePr>
        <p:xfrm>
          <a:off x="870279" y="2590484"/>
          <a:ext cx="17663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767"/>
                <a:gridCol w="588767"/>
                <a:gridCol w="5887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LEQ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A&gt;B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aseline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r>
                        <a:rPr lang="en-US" baseline="0" dirty="0" smtClean="0">
                          <a:latin typeface="Consolas" pitchFamily="49" charset="0"/>
                          <a:cs typeface="Consolas" pitchFamily="49" charset="0"/>
                        </a:rPr>
                        <a:t>=B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A&lt;B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1335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Adder and ALU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19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0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of Abstraction in Computes Science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85375" y="1039903"/>
            <a:ext cx="4632576" cy="3257794"/>
            <a:chOff x="2300535" y="1039903"/>
            <a:chExt cx="4632576" cy="3257794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dirty="0" smtClean="0">
                  <a:latin typeface="+mj-lt"/>
                  <a:cs typeface="Arial" pitchFamily="34" charset="0"/>
                </a:rPr>
                <a:t>Application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dirty="0" smtClean="0">
                  <a:latin typeface="+mj-lt"/>
                  <a:cs typeface="Arial" pitchFamily="34" charset="0"/>
                </a:rPr>
                <a:t>Algorithms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dirty="0" smtClean="0">
                  <a:latin typeface="+mj-lt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dirty="0" smtClean="0">
                  <a:latin typeface="+mj-lt"/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dirty="0" smtClean="0">
                  <a:latin typeface="+mj-lt"/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dirty="0" smtClean="0">
                  <a:latin typeface="+mj-lt"/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85375" y="4320619"/>
            <a:ext cx="4632576" cy="1617435"/>
            <a:chOff x="2300535" y="4320619"/>
            <a:chExt cx="4632576" cy="161743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dirty="0" smtClean="0">
                  <a:latin typeface="+mj-lt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dirty="0" smtClean="0">
                  <a:latin typeface="+mj-lt"/>
                  <a:cs typeface="Arial" pitchFamily="34" charset="0"/>
                </a:rPr>
                <a:t>Circuits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dirty="0" smtClean="0">
                  <a:latin typeface="+mj-lt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2040550" y="941294"/>
            <a:ext cx="4736759" cy="3365368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smtClean="0">
              <a:latin typeface="+mj-lt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033283" y="4867405"/>
            <a:ext cx="4736759" cy="13482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5000"/>
                </a:schemeClr>
              </a:gs>
              <a:gs pos="100000">
                <a:schemeClr val="bg1">
                  <a:alpha val="29000"/>
                </a:schemeClr>
              </a:gs>
            </a:gsLst>
            <a:lin ang="1620000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smtClean="0">
              <a:latin typeface="+mj-lt"/>
              <a:cs typeface="Arial" pitchFamily="34" charset="0"/>
            </a:endParaRPr>
          </a:p>
        </p:txBody>
      </p:sp>
      <p:sp>
        <p:nvSpPr>
          <p:cNvPr id="16" name="Left Brace 15"/>
          <p:cNvSpPr/>
          <p:nvPr/>
        </p:nvSpPr>
        <p:spPr bwMode="auto">
          <a:xfrm>
            <a:off x="1833559" y="4320619"/>
            <a:ext cx="162046" cy="1617435"/>
          </a:xfrm>
          <a:prstGeom prst="leftBrace">
            <a:avLst>
              <a:gd name="adj1" fmla="val 38114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26901" y="4791193"/>
            <a:ext cx="1766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+mj-lt"/>
              </a:rPr>
              <a:t>Topics of </a:t>
            </a:r>
          </a:p>
          <a:p>
            <a:pPr algn="r"/>
            <a:r>
              <a:rPr lang="en-US" sz="2000" dirty="0" smtClean="0">
                <a:latin typeface="+mj-lt"/>
              </a:rPr>
              <a:t>this lecture</a:t>
            </a:r>
          </a:p>
        </p:txBody>
      </p:sp>
      <p:sp>
        <p:nvSpPr>
          <p:cNvPr id="45" name="Right Arrow 44"/>
          <p:cNvSpPr/>
          <p:nvPr/>
        </p:nvSpPr>
        <p:spPr bwMode="auto">
          <a:xfrm rot="16200000">
            <a:off x="6252216" y="4933808"/>
            <a:ext cx="1613647" cy="512305"/>
          </a:xfrm>
          <a:prstGeom prst="rightArrow">
            <a:avLst/>
          </a:prstGeom>
          <a:gradFill flip="none" rotWithShape="1">
            <a:gsLst>
              <a:gs pos="5000">
                <a:schemeClr val="bg1"/>
              </a:gs>
              <a:gs pos="95000">
                <a:schemeClr val="accent1"/>
              </a:gs>
            </a:gsLst>
            <a:lin ang="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smtClean="0">
              <a:latin typeface="+mj-lt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15192" y="4957678"/>
            <a:ext cx="176604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accent1"/>
                </a:solidFill>
                <a:latin typeface="+mj-lt"/>
              </a:rPr>
              <a:t>Less</a:t>
            </a:r>
            <a:r>
              <a:rPr lang="en-US" sz="1700" dirty="0" smtClean="0">
                <a:latin typeface="+mj-lt"/>
              </a:rPr>
              <a:t> about physics, wires and  transistors…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315192" y="4345789"/>
            <a:ext cx="17660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1"/>
                </a:solidFill>
                <a:latin typeface="+mj-lt"/>
              </a:rPr>
              <a:t>More </a:t>
            </a:r>
            <a:r>
              <a:rPr lang="en-US" sz="1700" dirty="0">
                <a:latin typeface="+mj-lt"/>
              </a:rPr>
              <a:t>about logical circuits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33040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2" grpId="0" animBg="1"/>
      <p:bldP spid="16" grpId="0" animBg="1"/>
      <p:bldP spid="17" grpId="0"/>
      <p:bldP spid="45" grpId="0" animBg="1"/>
      <p:bldP spid="46" grpId="0"/>
      <p:bldP spid="47" grpId="0"/>
    </p:bld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934776" y="2443794"/>
            <a:ext cx="3145333" cy="1093694"/>
            <a:chOff x="1245030" y="4455457"/>
            <a:chExt cx="3145333" cy="1093694"/>
          </a:xfrm>
        </p:grpSpPr>
        <p:sp>
          <p:nvSpPr>
            <p:cNvPr id="52" name="Rectangle 51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+mj-lt"/>
                  <a:cs typeface="Arial" pitchFamily="34" charset="0"/>
                </a:rPr>
                <a:t>half </a:t>
              </a:r>
              <a:r>
                <a:rPr lang="en-US" sz="3600" b="1" dirty="0" smtClean="0">
                  <a:latin typeface="+mj-lt"/>
                  <a:cs typeface="Arial" pitchFamily="34" charset="0"/>
                </a:rPr>
                <a:t>+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245030" y="5056094"/>
              <a:ext cx="31290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+mj-lt"/>
                </a:rPr>
                <a:t>y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245030" y="4518212"/>
              <a:ext cx="30649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+mj-lt"/>
                </a:rPr>
                <a:t>x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629642" y="4496395"/>
              <a:ext cx="668773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latin typeface="+mj-lt"/>
                </a:rPr>
                <a:t>sum</a:t>
              </a:r>
              <a:endParaRPr lang="en-US" sz="2200" dirty="0">
                <a:latin typeface="+mj-lt"/>
              </a:endParaRPr>
            </a:p>
          </p:txBody>
        </p:sp>
        <p:cxnSp>
          <p:nvCxnSpPr>
            <p:cNvPr id="56" name="Straight Connector 55"/>
            <p:cNvCxnSpPr>
              <a:stCxn id="54" idx="3"/>
            </p:cNvCxnSpPr>
            <p:nvPr/>
          </p:nvCxnSpPr>
          <p:spPr bwMode="auto">
            <a:xfrm>
              <a:off x="1551524" y="4733656"/>
              <a:ext cx="44760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7" name="Straight Connector 56"/>
            <p:cNvCxnSpPr>
              <a:stCxn id="53" idx="3"/>
            </p:cNvCxnSpPr>
            <p:nvPr/>
          </p:nvCxnSpPr>
          <p:spPr bwMode="auto">
            <a:xfrm>
              <a:off x="1557936" y="5271538"/>
              <a:ext cx="4411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59" name="Rectangle 58"/>
            <p:cNvSpPr/>
            <p:nvPr/>
          </p:nvSpPr>
          <p:spPr>
            <a:xfrm>
              <a:off x="3629642" y="5034277"/>
              <a:ext cx="760721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latin typeface="+mj-lt"/>
                </a:rPr>
                <a:t>carry</a:t>
              </a:r>
              <a:endParaRPr lang="en-US" sz="2200" dirty="0">
                <a:latin typeface="+mj-lt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 flipH="1">
              <a:off x="3291512" y="5271537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 adder scheme</a:t>
            </a:r>
            <a:endParaRPr lang="en-US" dirty="0"/>
          </a:p>
        </p:txBody>
      </p: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455613" y="1056443"/>
            <a:ext cx="8228012" cy="79580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It is an adder</a:t>
            </a:r>
            <a:r>
              <a:rPr lang="en-US" dirty="0" smtClean="0">
                <a:solidFill>
                  <a:schemeClr val="bg1"/>
                </a:solidFill>
              </a:rPr>
              <a:t>, but it is not a full adder, because it does not have input carry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522024"/>
              </p:ext>
            </p:extLst>
          </p:nvPr>
        </p:nvGraphicFramePr>
        <p:xfrm>
          <a:off x="5861471" y="2077446"/>
          <a:ext cx="22725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/>
                <a:gridCol w="568139"/>
                <a:gridCol w="568139"/>
                <a:gridCol w="568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139830" y="242862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139830" y="279735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9830" y="316608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139830" y="353481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60691" y="242862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660691" y="279735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60691" y="316608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60691" y="353481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475518" y="3992001"/>
            <a:ext cx="8228012" cy="79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endParaRPr lang="en-US" sz="400" dirty="0" smtClean="0"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Calculations:</a:t>
            </a:r>
            <a:endParaRPr lang="en-US" dirty="0">
              <a:latin typeface="+mj-lt"/>
            </a:endParaRPr>
          </a:p>
        </p:txBody>
      </p:sp>
      <p:sp>
        <p:nvSpPr>
          <p:cNvPr id="63" name="Content Placeholder 2"/>
          <p:cNvSpPr txBox="1">
            <a:spLocks/>
          </p:cNvSpPr>
          <p:nvPr/>
        </p:nvSpPr>
        <p:spPr bwMode="auto">
          <a:xfrm>
            <a:off x="453558" y="989435"/>
            <a:ext cx="8228012" cy="79580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It is an adder, but it is not a full adder, because it does not have input carry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235243" y="4681062"/>
            <a:ext cx="55911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Sum = </a:t>
            </a:r>
          </a:p>
          <a:p>
            <a:r>
              <a:rPr lang="en-US" sz="2000" dirty="0" smtClean="0">
                <a:latin typeface="+mj-lt"/>
              </a:rPr>
              <a:t>         = !x * y + x </a:t>
            </a:r>
            <a:r>
              <a:rPr lang="en-US" sz="2000" dirty="0">
                <a:latin typeface="+mj-lt"/>
              </a:rPr>
              <a:t>* </a:t>
            </a:r>
            <a:r>
              <a:rPr lang="en-US" sz="2000" dirty="0" smtClean="0">
                <a:latin typeface="+mj-lt"/>
              </a:rPr>
              <a:t>!y =</a:t>
            </a:r>
          </a:p>
          <a:p>
            <a:r>
              <a:rPr lang="en-US" sz="2000" dirty="0" smtClean="0">
                <a:latin typeface="+mj-lt"/>
              </a:rPr>
              <a:t>         = x </a:t>
            </a:r>
            <a:r>
              <a:rPr lang="en-US" sz="2000" dirty="0" smtClean="0">
                <a:latin typeface="+mj-lt"/>
                <a:sym typeface="Symbol"/>
              </a:rPr>
              <a:t> y</a:t>
            </a:r>
            <a:endParaRPr lang="en-US" sz="2000" dirty="0" smtClean="0">
              <a:latin typeface="+mj-lt"/>
            </a:endParaRP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Carry = x * y  </a:t>
            </a:r>
            <a:endParaRPr lang="ru-RU" sz="2000" dirty="0" err="1" smtClean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97848" y="1870130"/>
            <a:ext cx="4649165" cy="229811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712744" y="1931948"/>
            <a:ext cx="2972048" cy="2326720"/>
            <a:chOff x="1715793" y="2662878"/>
            <a:chExt cx="3574888" cy="2798665"/>
          </a:xfrm>
        </p:grpSpPr>
        <p:sp>
          <p:nvSpPr>
            <p:cNvPr id="7" name="Flowchart: Delay 10"/>
            <p:cNvSpPr/>
            <p:nvPr/>
          </p:nvSpPr>
          <p:spPr bwMode="auto">
            <a:xfrm rot="5400000">
              <a:off x="2794445" y="3949034"/>
              <a:ext cx="663742" cy="8128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15793" y="2672995"/>
              <a:ext cx="355166" cy="4812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x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34238" y="3077211"/>
              <a:ext cx="360950" cy="4812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y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47084" y="2869536"/>
              <a:ext cx="343597" cy="4812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s</a:t>
              </a:r>
              <a:endParaRPr lang="en-US" sz="2000" dirty="0">
                <a:latin typeface="+mj-lt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783510" y="2662878"/>
              <a:ext cx="799964" cy="820453"/>
              <a:chOff x="1973995" y="4803088"/>
              <a:chExt cx="799964" cy="820453"/>
            </a:xfrm>
          </p:grpSpPr>
          <p:sp>
            <p:nvSpPr>
              <p:cNvPr id="21" name="Flowchart: Delay 18"/>
              <p:cNvSpPr/>
              <p:nvPr/>
            </p:nvSpPr>
            <p:spPr bwMode="auto">
              <a:xfrm flipH="1">
                <a:off x="2140960" y="4803088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 bwMode="auto">
              <a:xfrm>
                <a:off x="1973995" y="4832615"/>
                <a:ext cx="239757" cy="763371"/>
              </a:xfrm>
              <a:custGeom>
                <a:avLst/>
                <a:gdLst>
                  <a:gd name="connsiteX0" fmla="*/ 282852 w 519245"/>
                  <a:gd name="connsiteY0" fmla="*/ 1536 h 766030"/>
                  <a:gd name="connsiteX1" fmla="*/ 519244 w 519245"/>
                  <a:gd name="connsiteY1" fmla="*/ 384163 h 766030"/>
                  <a:gd name="connsiteX2" fmla="*/ 279488 w 519245"/>
                  <a:gd name="connsiteY2" fmla="*/ 764907 h 766030"/>
                  <a:gd name="connsiteX3" fmla="*/ 259623 w 519245"/>
                  <a:gd name="connsiteY3" fmla="*/ 383015 h 766030"/>
                  <a:gd name="connsiteX4" fmla="*/ 282852 w 519245"/>
                  <a:gd name="connsiteY4" fmla="*/ 1536 h 766030"/>
                  <a:gd name="connsiteX0" fmla="*/ 282852 w 519245"/>
                  <a:gd name="connsiteY0" fmla="*/ 1536 h 766030"/>
                  <a:gd name="connsiteX1" fmla="*/ 519244 w 519245"/>
                  <a:gd name="connsiteY1" fmla="*/ 384163 h 766030"/>
                  <a:gd name="connsiteX2" fmla="*/ 279488 w 519245"/>
                  <a:gd name="connsiteY2" fmla="*/ 764907 h 766030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3" fmla="*/ 0 w 259622"/>
                  <a:gd name="connsiteY3" fmla="*/ 381479 h 763371"/>
                  <a:gd name="connsiteX4" fmla="*/ 4211 w 259622"/>
                  <a:gd name="connsiteY4" fmla="*/ 284214 h 763371"/>
                  <a:gd name="connsiteX5" fmla="*/ 23229 w 259622"/>
                  <a:gd name="connsiteY5" fmla="*/ 0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3" fmla="*/ 0 w 259622"/>
                  <a:gd name="connsiteY3" fmla="*/ 381479 h 763371"/>
                  <a:gd name="connsiteX4" fmla="*/ 211856 w 259622"/>
                  <a:gd name="connsiteY4" fmla="*/ 175629 h 763371"/>
                  <a:gd name="connsiteX5" fmla="*/ 23229 w 259622"/>
                  <a:gd name="connsiteY5" fmla="*/ 0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1991 w 239757"/>
                  <a:gd name="connsiteY4" fmla="*/ 175629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9611 w 239757"/>
                  <a:gd name="connsiteY4" fmla="*/ 175629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19601 w 239757"/>
                  <a:gd name="connsiteY4" fmla="*/ 181344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3896 w 239757"/>
                  <a:gd name="connsiteY4" fmla="*/ 169914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9757" h="763371" stroke="0" extrusionOk="0">
                    <a:moveTo>
                      <a:pt x="3364" y="0"/>
                    </a:moveTo>
                    <a:cubicBezTo>
                      <a:pt x="137506" y="17778"/>
                      <a:pt x="240160" y="183934"/>
                      <a:pt x="239756" y="382627"/>
                    </a:cubicBezTo>
                    <a:cubicBezTo>
                      <a:pt x="239350" y="582350"/>
                      <a:pt x="134984" y="748088"/>
                      <a:pt x="0" y="763371"/>
                    </a:cubicBezTo>
                    <a:lnTo>
                      <a:pt x="185875" y="627224"/>
                    </a:lnTo>
                    <a:cubicBezTo>
                      <a:pt x="187914" y="476692"/>
                      <a:pt x="191857" y="320446"/>
                      <a:pt x="193896" y="169914"/>
                    </a:cubicBezTo>
                    <a:lnTo>
                      <a:pt x="3364" y="0"/>
                    </a:lnTo>
                    <a:close/>
                  </a:path>
                  <a:path w="239757" h="763371" fill="none">
                    <a:moveTo>
                      <a:pt x="3364" y="0"/>
                    </a:moveTo>
                    <a:cubicBezTo>
                      <a:pt x="137506" y="17778"/>
                      <a:pt x="240160" y="183934"/>
                      <a:pt x="239756" y="382627"/>
                    </a:cubicBezTo>
                    <a:cubicBezTo>
                      <a:pt x="239350" y="582350"/>
                      <a:pt x="134984" y="748088"/>
                      <a:pt x="0" y="763371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070960" y="2873050"/>
              <a:ext cx="1909997" cy="444795"/>
              <a:chOff x="2041769" y="2873050"/>
              <a:chExt cx="2564028" cy="444795"/>
            </a:xfrm>
          </p:grpSpPr>
          <p:cxnSp>
            <p:nvCxnSpPr>
              <p:cNvPr id="12" name="Elbow Connector 25"/>
              <p:cNvCxnSpPr>
                <a:endCxn id="11" idx="3"/>
              </p:cNvCxnSpPr>
              <p:nvPr/>
            </p:nvCxnSpPr>
            <p:spPr bwMode="auto">
              <a:xfrm flipH="1">
                <a:off x="2041769" y="2873050"/>
                <a:ext cx="2564028" cy="40579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14" name="Straight Connector 13"/>
              <p:cNvCxnSpPr>
                <a:endCxn id="13" idx="3"/>
              </p:cNvCxnSpPr>
              <p:nvPr/>
            </p:nvCxnSpPr>
            <p:spPr bwMode="auto">
              <a:xfrm flipH="1">
                <a:off x="2074293" y="3273820"/>
                <a:ext cx="2531503" cy="44025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31" name="Group 30"/>
            <p:cNvGrpSpPr/>
            <p:nvPr/>
          </p:nvGrpSpPr>
          <p:grpSpPr>
            <a:xfrm rot="5400000">
              <a:off x="2547338" y="3246199"/>
              <a:ext cx="1150512" cy="404214"/>
              <a:chOff x="2036715" y="2873050"/>
              <a:chExt cx="2569080" cy="404214"/>
            </a:xfrm>
          </p:grpSpPr>
          <p:cxnSp>
            <p:nvCxnSpPr>
              <p:cNvPr id="32" name="Elbow Connector 25"/>
              <p:cNvCxnSpPr/>
              <p:nvPr/>
            </p:nvCxnSpPr>
            <p:spPr bwMode="auto">
              <a:xfrm flipH="1">
                <a:off x="2036715" y="2873050"/>
                <a:ext cx="2569080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 rot="16200000" flipH="1" flipV="1">
                <a:off x="3770837" y="2442307"/>
                <a:ext cx="3445" cy="166647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cxnSp>
          <p:nvCxnSpPr>
            <p:cNvPr id="17" name="Straight Connector 16"/>
            <p:cNvCxnSpPr/>
            <p:nvPr/>
          </p:nvCxnSpPr>
          <p:spPr bwMode="auto">
            <a:xfrm>
              <a:off x="4589349" y="3069248"/>
              <a:ext cx="339180" cy="385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35" name="Rectangle 34"/>
            <p:cNvSpPr/>
            <p:nvPr/>
          </p:nvSpPr>
          <p:spPr>
            <a:xfrm>
              <a:off x="2943828" y="4980276"/>
              <a:ext cx="355166" cy="4812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c</a:t>
              </a:r>
              <a:endParaRPr lang="en-US" sz="1200" dirty="0">
                <a:latin typeface="+mj-lt"/>
              </a:endParaRPr>
            </a:p>
          </p:txBody>
        </p:sp>
        <p:cxnSp>
          <p:nvCxnSpPr>
            <p:cNvPr id="36" name="Straight Connector 35"/>
            <p:cNvCxnSpPr>
              <a:endCxn id="7" idx="2"/>
            </p:cNvCxnSpPr>
            <p:nvPr/>
          </p:nvCxnSpPr>
          <p:spPr bwMode="auto">
            <a:xfrm flipV="1">
              <a:off x="3126316" y="4687305"/>
              <a:ext cx="0" cy="31014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427368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50" grpId="0"/>
      <p:bldP spid="63" grpId="0" animBg="1"/>
      <p:bldP spid="3" grpId="0" animBg="1"/>
    </p:bld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adder scheme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398726" y="1264761"/>
            <a:ext cx="5222570" cy="4032248"/>
            <a:chOff x="1059616" y="1011218"/>
            <a:chExt cx="5729808" cy="4248616"/>
          </a:xfrm>
        </p:grpSpPr>
        <p:sp>
          <p:nvSpPr>
            <p:cNvPr id="5" name="Rectangle 4"/>
            <p:cNvSpPr/>
            <p:nvPr/>
          </p:nvSpPr>
          <p:spPr bwMode="auto">
            <a:xfrm>
              <a:off x="1813715" y="2057400"/>
              <a:ext cx="1290918" cy="1097280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+mj-lt"/>
                  <a:cs typeface="Arial" pitchFamily="34" charset="0"/>
                </a:rPr>
                <a:t>half </a:t>
              </a:r>
              <a:r>
                <a:rPr lang="en-US" sz="3600" b="1" dirty="0" smtClean="0">
                  <a:latin typeface="+mj-lt"/>
                  <a:cs typeface="Arial" pitchFamily="34" charset="0"/>
                </a:rPr>
                <a:t>+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059616" y="2658037"/>
              <a:ext cx="461130" cy="4540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 smtClean="0">
                  <a:latin typeface="+mj-lt"/>
                </a:rPr>
                <a:t>y</a:t>
              </a:r>
              <a:r>
                <a:rPr lang="en-US" sz="1600" dirty="0" err="1" smtClean="0">
                  <a:latin typeface="+mj-lt"/>
                </a:rPr>
                <a:t>n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59616" y="2120155"/>
              <a:ext cx="454095" cy="4540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 smtClean="0">
                  <a:latin typeface="+mj-lt"/>
                </a:rPr>
                <a:t>x</a:t>
              </a:r>
              <a:r>
                <a:rPr lang="en-US" sz="1600" dirty="0" err="1" smtClean="0">
                  <a:latin typeface="+mj-lt"/>
                </a:rPr>
                <a:t>n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07535" y="1011218"/>
              <a:ext cx="596549" cy="4540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latin typeface="+mj-lt"/>
                </a:rPr>
                <a:t>c</a:t>
              </a:r>
              <a:r>
                <a:rPr lang="en-US" sz="1400" dirty="0" smtClean="0">
                  <a:latin typeface="+mj-lt"/>
                </a:rPr>
                <a:t>n-1</a:t>
              </a:r>
              <a:endParaRPr lang="en-US" sz="1400" dirty="0">
                <a:latin typeface="+mj-lt"/>
              </a:endParaRPr>
            </a:p>
          </p:txBody>
        </p:sp>
        <p:cxnSp>
          <p:nvCxnSpPr>
            <p:cNvPr id="9" name="Straight Connector 8"/>
            <p:cNvCxnSpPr>
              <a:stCxn id="7" idx="3"/>
            </p:cNvCxnSpPr>
            <p:nvPr/>
          </p:nvCxnSpPr>
          <p:spPr bwMode="auto">
            <a:xfrm flipV="1">
              <a:off x="1513711" y="2335599"/>
              <a:ext cx="300004" cy="1156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" name="Straight Connector 9"/>
            <p:cNvCxnSpPr>
              <a:stCxn id="6" idx="3"/>
            </p:cNvCxnSpPr>
            <p:nvPr/>
          </p:nvCxnSpPr>
          <p:spPr bwMode="auto">
            <a:xfrm flipV="1">
              <a:off x="1520746" y="2873481"/>
              <a:ext cx="292969" cy="1156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9" name="Rectangle 4"/>
            <p:cNvSpPr/>
            <p:nvPr/>
          </p:nvSpPr>
          <p:spPr bwMode="auto">
            <a:xfrm>
              <a:off x="4718302" y="1807279"/>
              <a:ext cx="1296153" cy="1097280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5235 w 1296153"/>
                <a:gd name="connsiteY0" fmla="*/ 0 h 1097280"/>
                <a:gd name="connsiteX1" fmla="*/ 1296153 w 1296153"/>
                <a:gd name="connsiteY1" fmla="*/ 0 h 1097280"/>
                <a:gd name="connsiteX2" fmla="*/ 1296153 w 1296153"/>
                <a:gd name="connsiteY2" fmla="*/ 1093694 h 1097280"/>
                <a:gd name="connsiteX3" fmla="*/ 668020 w 1296153"/>
                <a:gd name="connsiteY3" fmla="*/ 1097280 h 1097280"/>
                <a:gd name="connsiteX4" fmla="*/ 5235 w 1296153"/>
                <a:gd name="connsiteY4" fmla="*/ 1093694 h 1097280"/>
                <a:gd name="connsiteX5" fmla="*/ 0 w 1296153"/>
                <a:gd name="connsiteY5" fmla="*/ 801340 h 1097280"/>
                <a:gd name="connsiteX6" fmla="*/ 5235 w 1296153"/>
                <a:gd name="connsiteY6" fmla="*/ 0 h 1097280"/>
                <a:gd name="connsiteX0" fmla="*/ 5235 w 1296153"/>
                <a:gd name="connsiteY0" fmla="*/ 0 h 1097280"/>
                <a:gd name="connsiteX1" fmla="*/ 1296153 w 1296153"/>
                <a:gd name="connsiteY1" fmla="*/ 0 h 1097280"/>
                <a:gd name="connsiteX2" fmla="*/ 1296153 w 1296153"/>
                <a:gd name="connsiteY2" fmla="*/ 1093694 h 1097280"/>
                <a:gd name="connsiteX3" fmla="*/ 668020 w 1296153"/>
                <a:gd name="connsiteY3" fmla="*/ 1097280 h 1097280"/>
                <a:gd name="connsiteX4" fmla="*/ 5235 w 1296153"/>
                <a:gd name="connsiteY4" fmla="*/ 1093694 h 1097280"/>
                <a:gd name="connsiteX5" fmla="*/ 0 w 1296153"/>
                <a:gd name="connsiteY5" fmla="*/ 801340 h 1097280"/>
                <a:gd name="connsiteX6" fmla="*/ 1 w 1296153"/>
                <a:gd name="connsiteY6" fmla="*/ 289276 h 1097280"/>
                <a:gd name="connsiteX7" fmla="*/ 5235 w 1296153"/>
                <a:gd name="connsiteY7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153" h="1097280">
                  <a:moveTo>
                    <a:pt x="5235" y="0"/>
                  </a:moveTo>
                  <a:lnTo>
                    <a:pt x="1296153" y="0"/>
                  </a:lnTo>
                  <a:lnTo>
                    <a:pt x="1296153" y="1093694"/>
                  </a:lnTo>
                  <a:lnTo>
                    <a:pt x="668020" y="1097280"/>
                  </a:lnTo>
                  <a:lnTo>
                    <a:pt x="5235" y="1093694"/>
                  </a:lnTo>
                  <a:lnTo>
                    <a:pt x="0" y="801340"/>
                  </a:lnTo>
                  <a:cubicBezTo>
                    <a:pt x="0" y="630652"/>
                    <a:pt x="1" y="459964"/>
                    <a:pt x="1" y="289276"/>
                  </a:cubicBezTo>
                  <a:cubicBezTo>
                    <a:pt x="1746" y="192851"/>
                    <a:pt x="3490" y="96425"/>
                    <a:pt x="5235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+mj-lt"/>
                  <a:cs typeface="Arial" pitchFamily="34" charset="0"/>
                </a:rPr>
                <a:t>half </a:t>
              </a:r>
              <a:r>
                <a:rPr lang="en-US" sz="3600" b="1" dirty="0" smtClean="0">
                  <a:latin typeface="+mj-lt"/>
                  <a:cs typeface="Arial" pitchFamily="34" charset="0"/>
                </a:rPr>
                <a:t>+</a:t>
              </a:r>
            </a:p>
          </p:txBody>
        </p:sp>
        <p:cxnSp>
          <p:nvCxnSpPr>
            <p:cNvPr id="31" name="Straight Connector 30"/>
            <p:cNvCxnSpPr>
              <a:stCxn id="5" idx="2"/>
              <a:endCxn id="19" idx="5"/>
            </p:cNvCxnSpPr>
            <p:nvPr/>
          </p:nvCxnSpPr>
          <p:spPr bwMode="auto">
            <a:xfrm flipV="1">
              <a:off x="3096768" y="2608619"/>
              <a:ext cx="1621534" cy="46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38" name="Elbow Connector 37"/>
            <p:cNvCxnSpPr>
              <a:stCxn id="8" idx="2"/>
              <a:endCxn id="19" idx="6"/>
            </p:cNvCxnSpPr>
            <p:nvPr/>
          </p:nvCxnSpPr>
          <p:spPr bwMode="auto">
            <a:xfrm rot="16200000" flipH="1">
              <a:off x="4146392" y="1524643"/>
              <a:ext cx="631329" cy="512492"/>
            </a:xfrm>
            <a:prstGeom prst="bentConnector4">
              <a:avLst>
                <a:gd name="adj1" fmla="val 27090"/>
                <a:gd name="adj2" fmla="val -34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grpSp>
          <p:nvGrpSpPr>
            <p:cNvPr id="65" name="Group 64"/>
            <p:cNvGrpSpPr/>
            <p:nvPr/>
          </p:nvGrpSpPr>
          <p:grpSpPr>
            <a:xfrm>
              <a:off x="2459174" y="3154680"/>
              <a:ext cx="1146784" cy="942539"/>
              <a:chOff x="2459174" y="3154680"/>
              <a:chExt cx="1146784" cy="942539"/>
            </a:xfrm>
          </p:grpSpPr>
          <p:cxnSp>
            <p:nvCxnSpPr>
              <p:cNvPr id="59" name="Straight Connector 58"/>
              <p:cNvCxnSpPr>
                <a:stCxn id="5" idx="4"/>
              </p:cNvCxnSpPr>
              <p:nvPr/>
            </p:nvCxnSpPr>
            <p:spPr bwMode="auto">
              <a:xfrm flipH="1">
                <a:off x="2459174" y="3154680"/>
                <a:ext cx="17326" cy="48006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61" name="Straight Connector 60"/>
              <p:cNvCxnSpPr/>
              <p:nvPr/>
            </p:nvCxnSpPr>
            <p:spPr bwMode="auto">
              <a:xfrm>
                <a:off x="2459174" y="3634740"/>
                <a:ext cx="1146784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Straight Connector 62"/>
              <p:cNvCxnSpPr>
                <a:stCxn id="41" idx="4"/>
              </p:cNvCxnSpPr>
              <p:nvPr/>
            </p:nvCxnSpPr>
            <p:spPr bwMode="auto">
              <a:xfrm flipV="1">
                <a:off x="3584837" y="3634740"/>
                <a:ext cx="0" cy="462479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66" name="Group 65"/>
            <p:cNvGrpSpPr/>
            <p:nvPr/>
          </p:nvGrpSpPr>
          <p:grpSpPr>
            <a:xfrm flipH="1">
              <a:off x="4081176" y="2911579"/>
              <a:ext cx="1298541" cy="1232530"/>
              <a:chOff x="2459174" y="3154680"/>
              <a:chExt cx="1148523" cy="942540"/>
            </a:xfrm>
          </p:grpSpPr>
          <p:cxnSp>
            <p:nvCxnSpPr>
              <p:cNvPr id="67" name="Straight Connector 66"/>
              <p:cNvCxnSpPr/>
              <p:nvPr/>
            </p:nvCxnSpPr>
            <p:spPr bwMode="auto">
              <a:xfrm flipH="1">
                <a:off x="2459174" y="3154680"/>
                <a:ext cx="0" cy="55581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68" name="Straight Connector 67"/>
              <p:cNvCxnSpPr/>
              <p:nvPr/>
            </p:nvCxnSpPr>
            <p:spPr bwMode="auto">
              <a:xfrm>
                <a:off x="2459174" y="3710491"/>
                <a:ext cx="1146784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 bwMode="auto">
              <a:xfrm flipH="1" flipV="1">
                <a:off x="3605958" y="3710491"/>
                <a:ext cx="1739" cy="386729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41" name="Flowchart: Delay 18"/>
            <p:cNvSpPr/>
            <p:nvPr/>
          </p:nvSpPr>
          <p:spPr bwMode="auto">
            <a:xfrm rot="5400000" flipH="1">
              <a:off x="3514473" y="3912720"/>
              <a:ext cx="632999" cy="82045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  <a:gd name="connsiteX0" fmla="*/ 6067 w 10039"/>
                <a:gd name="connsiteY0" fmla="*/ 0 h 10000"/>
                <a:gd name="connsiteX1" fmla="*/ 10000 w 10039"/>
                <a:gd name="connsiteY1" fmla="*/ 0 h 10000"/>
                <a:gd name="connsiteX2" fmla="*/ 8034 w 10039"/>
                <a:gd name="connsiteY2" fmla="*/ 1970 h 10000"/>
                <a:gd name="connsiteX3" fmla="*/ 7244 w 10039"/>
                <a:gd name="connsiteY3" fmla="*/ 4953 h 10000"/>
                <a:gd name="connsiteX4" fmla="*/ 10000 w 10039"/>
                <a:gd name="connsiteY4" fmla="*/ 9906 h 10000"/>
                <a:gd name="connsiteX5" fmla="*/ 6337 w 10039"/>
                <a:gd name="connsiteY5" fmla="*/ 10000 h 10000"/>
                <a:gd name="connsiteX6" fmla="*/ 1 w 10039"/>
                <a:gd name="connsiteY6" fmla="*/ 4953 h 10000"/>
                <a:gd name="connsiteX7" fmla="*/ 6067 w 10039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64"/>
                <a:gd name="connsiteY0" fmla="*/ 0 h 10000"/>
                <a:gd name="connsiteX1" fmla="*/ 10000 w 10064"/>
                <a:gd name="connsiteY1" fmla="*/ 0 h 10000"/>
                <a:gd name="connsiteX2" fmla="*/ 7914 w 10064"/>
                <a:gd name="connsiteY2" fmla="*/ 2179 h 10000"/>
                <a:gd name="connsiteX3" fmla="*/ 7244 w 10064"/>
                <a:gd name="connsiteY3" fmla="*/ 4953 h 10000"/>
                <a:gd name="connsiteX4" fmla="*/ 8566 w 10064"/>
                <a:gd name="connsiteY4" fmla="*/ 8000 h 10000"/>
                <a:gd name="connsiteX5" fmla="*/ 10000 w 10064"/>
                <a:gd name="connsiteY5" fmla="*/ 9906 h 10000"/>
                <a:gd name="connsiteX6" fmla="*/ 6337 w 10064"/>
                <a:gd name="connsiteY6" fmla="*/ 10000 h 10000"/>
                <a:gd name="connsiteX7" fmla="*/ 1 w 10064"/>
                <a:gd name="connsiteY7" fmla="*/ 4953 h 10000"/>
                <a:gd name="connsiteX8" fmla="*/ 6067 w 10064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000">
                  <a:moveTo>
                    <a:pt x="6067" y="0"/>
                  </a:moveTo>
                  <a:lnTo>
                    <a:pt x="10000" y="0"/>
                  </a:lnTo>
                  <a:cubicBezTo>
                    <a:pt x="9586" y="448"/>
                    <a:pt x="8389" y="1731"/>
                    <a:pt x="8125" y="2063"/>
                  </a:cubicBezTo>
                  <a:cubicBezTo>
                    <a:pt x="7877" y="2448"/>
                    <a:pt x="7141" y="3848"/>
                    <a:pt x="7214" y="4837"/>
                  </a:cubicBezTo>
                  <a:cubicBezTo>
                    <a:pt x="7287" y="5826"/>
                    <a:pt x="8348" y="7639"/>
                    <a:pt x="8566" y="8000"/>
                  </a:cubicBezTo>
                  <a:cubicBezTo>
                    <a:pt x="8754" y="8315"/>
                    <a:pt x="9710" y="9480"/>
                    <a:pt x="10000" y="9906"/>
                  </a:cubicBezTo>
                  <a:lnTo>
                    <a:pt x="6337" y="10000"/>
                  </a:lnTo>
                  <a:cubicBezTo>
                    <a:pt x="2638" y="10046"/>
                    <a:pt x="46" y="6620"/>
                    <a:pt x="1" y="4953"/>
                  </a:cubicBezTo>
                  <a:cubicBezTo>
                    <a:pt x="-44" y="3286"/>
                    <a:pt x="1797" y="0"/>
                    <a:pt x="6067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347641" y="2114193"/>
              <a:ext cx="441783" cy="4540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 smtClean="0">
                  <a:latin typeface="+mj-lt"/>
                </a:rPr>
                <a:t>s</a:t>
              </a:r>
              <a:r>
                <a:rPr lang="en-US" sz="1600" dirty="0" err="1" smtClean="0">
                  <a:latin typeface="+mj-lt"/>
                </a:rPr>
                <a:t>n</a:t>
              </a:r>
              <a:endParaRPr lang="en-US" sz="2200" dirty="0">
                <a:latin typeface="+mj-lt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 bwMode="auto">
            <a:xfrm flipH="1">
              <a:off x="6009511" y="2351453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77" name="Rectangle 76"/>
            <p:cNvSpPr/>
            <p:nvPr/>
          </p:nvSpPr>
          <p:spPr>
            <a:xfrm>
              <a:off x="3611745" y="4903113"/>
              <a:ext cx="440026" cy="356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 smtClean="0">
                  <a:latin typeface="+mj-lt"/>
                </a:rPr>
                <a:t>Cn</a:t>
              </a:r>
              <a:endParaRPr lang="en-US" sz="2200" dirty="0">
                <a:latin typeface="+mj-lt"/>
              </a:endParaRPr>
            </a:p>
          </p:txBody>
        </p:sp>
        <p:cxnSp>
          <p:nvCxnSpPr>
            <p:cNvPr id="78" name="Straight Connector 77"/>
            <p:cNvCxnSpPr>
              <a:endCxn id="41" idx="7"/>
            </p:cNvCxnSpPr>
            <p:nvPr/>
          </p:nvCxnSpPr>
          <p:spPr bwMode="auto">
            <a:xfrm flipH="1" flipV="1">
              <a:off x="3834829" y="4639383"/>
              <a:ext cx="692" cy="2637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935079"/>
              </p:ext>
            </p:extLst>
          </p:nvPr>
        </p:nvGraphicFramePr>
        <p:xfrm>
          <a:off x="5989259" y="2668875"/>
          <a:ext cx="2874705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74941"/>
                <a:gridCol w="574941"/>
                <a:gridCol w="574941"/>
                <a:gridCol w="574941"/>
                <a:gridCol w="5749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7853519" y="268291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853519" y="305163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853519" y="342036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853519" y="378909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397240" y="267529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397240" y="304401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397240" y="341274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397240" y="378147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76708" y="5272278"/>
            <a:ext cx="8228012" cy="79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It is called a full adder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646339" y="4070016"/>
            <a:ext cx="3145333" cy="1939229"/>
            <a:chOff x="4646339" y="4070016"/>
            <a:chExt cx="3145333" cy="1939229"/>
          </a:xfrm>
        </p:grpSpPr>
        <p:grpSp>
          <p:nvGrpSpPr>
            <p:cNvPr id="36" name="Group 35"/>
            <p:cNvGrpSpPr/>
            <p:nvPr/>
          </p:nvGrpSpPr>
          <p:grpSpPr>
            <a:xfrm>
              <a:off x="4646339" y="4915551"/>
              <a:ext cx="3145333" cy="1093694"/>
              <a:chOff x="1245030" y="4455457"/>
              <a:chExt cx="3145333" cy="1093694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3600" b="1" dirty="0" smtClean="0">
                    <a:latin typeface="+mj-lt"/>
                    <a:cs typeface="Arial" pitchFamily="34" charset="0"/>
                  </a:rPr>
                  <a:t>+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45030" y="5056094"/>
                <a:ext cx="31290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>
                    <a:latin typeface="+mj-lt"/>
                  </a:rPr>
                  <a:t>y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245030" y="4518212"/>
                <a:ext cx="3064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>
                    <a:latin typeface="+mj-lt"/>
                  </a:rPr>
                  <a:t>x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629642" y="4496395"/>
                <a:ext cx="66877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smtClean="0">
                    <a:latin typeface="+mj-lt"/>
                  </a:rPr>
                  <a:t>sum</a:t>
                </a:r>
                <a:endParaRPr lang="en-US" sz="2200" dirty="0">
                  <a:latin typeface="+mj-lt"/>
                </a:endParaRPr>
              </a:p>
            </p:txBody>
          </p:sp>
          <p:cxnSp>
            <p:nvCxnSpPr>
              <p:cNvPr id="43" name="Straight Connector 42"/>
              <p:cNvCxnSpPr>
                <a:stCxn id="40" idx="3"/>
              </p:cNvCxnSpPr>
              <p:nvPr/>
            </p:nvCxnSpPr>
            <p:spPr bwMode="auto">
              <a:xfrm>
                <a:off x="1551524" y="4733656"/>
                <a:ext cx="44760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4" name="Straight Connector 43"/>
              <p:cNvCxnSpPr>
                <a:stCxn id="39" idx="3"/>
              </p:cNvCxnSpPr>
              <p:nvPr/>
            </p:nvCxnSpPr>
            <p:spPr bwMode="auto">
              <a:xfrm>
                <a:off x="1557936" y="5271538"/>
                <a:ext cx="441193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  <p:sp>
            <p:nvSpPr>
              <p:cNvPr id="46" name="Rectangle 45"/>
              <p:cNvSpPr/>
              <p:nvPr/>
            </p:nvSpPr>
            <p:spPr>
              <a:xfrm>
                <a:off x="3629642" y="5034277"/>
                <a:ext cx="76072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smtClean="0">
                    <a:latin typeface="+mj-lt"/>
                  </a:rPr>
                  <a:t>carry</a:t>
                </a:r>
                <a:endParaRPr lang="en-US" sz="2200" dirty="0">
                  <a:latin typeface="+mj-lt"/>
                </a:endParaRPr>
              </a:p>
            </p:txBody>
          </p:sp>
          <p:cxnSp>
            <p:nvCxnSpPr>
              <p:cNvPr id="47" name="Straight Connector 46"/>
              <p:cNvCxnSpPr/>
              <p:nvPr/>
            </p:nvCxnSpPr>
            <p:spPr bwMode="auto">
              <a:xfrm flipH="1">
                <a:off x="3291512" y="5271537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cxnSp>
          <p:nvCxnSpPr>
            <p:cNvPr id="48" name="Straight Connector 47"/>
            <p:cNvCxnSpPr/>
            <p:nvPr/>
          </p:nvCxnSpPr>
          <p:spPr bwMode="auto">
            <a:xfrm>
              <a:off x="6045897" y="4500903"/>
              <a:ext cx="1" cy="41450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49" name="Rectangle 48"/>
            <p:cNvSpPr/>
            <p:nvPr/>
          </p:nvSpPr>
          <p:spPr>
            <a:xfrm>
              <a:off x="5883032" y="4070016"/>
              <a:ext cx="30328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latin typeface="+mj-lt"/>
                </a:rPr>
                <a:t>c</a:t>
              </a:r>
              <a:endParaRPr lang="en-US" sz="2200" dirty="0">
                <a:latin typeface="+mj-lt"/>
              </a:endParaRPr>
            </a:p>
          </p:txBody>
        </p:sp>
      </p:grp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92739"/>
              </p:ext>
            </p:extLst>
          </p:nvPr>
        </p:nvGraphicFramePr>
        <p:xfrm>
          <a:off x="5988244" y="812661"/>
          <a:ext cx="28747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41"/>
                <a:gridCol w="574941"/>
                <a:gridCol w="574941"/>
                <a:gridCol w="574941"/>
                <a:gridCol w="5749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</a:t>
                      </a:r>
                      <a:r>
                        <a:rPr lang="en-US" sz="1400" dirty="0" err="1" smtClean="0"/>
                        <a:t>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y</a:t>
                      </a:r>
                      <a:r>
                        <a:rPr lang="en-US" sz="1400" dirty="0" err="1" smtClean="0"/>
                        <a:t>n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</a:t>
                      </a:r>
                      <a:r>
                        <a:rPr lang="en-US" sz="1400" dirty="0" smtClean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s</a:t>
                      </a:r>
                      <a:r>
                        <a:rPr lang="en-US" sz="1400" dirty="0" err="1" smtClean="0"/>
                        <a:t>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</a:t>
                      </a:r>
                      <a:r>
                        <a:rPr lang="en-US" sz="1400" dirty="0" err="1" smtClean="0"/>
                        <a:t>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7852504" y="1206696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52504" y="1575423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52504" y="194415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852504" y="231287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396225" y="1199076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396225" y="1567803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396225" y="193653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396225" y="230525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Content Placeholder 2"/>
          <p:cNvSpPr txBox="1">
            <a:spLocks/>
          </p:cNvSpPr>
          <p:nvPr/>
        </p:nvSpPr>
        <p:spPr bwMode="auto">
          <a:xfrm>
            <a:off x="420889" y="866510"/>
            <a:ext cx="8228012" cy="79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We add input carry here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97632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35" grpId="0"/>
      <p:bldP spid="60" grpId="0"/>
    </p:bld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 adder</a:t>
            </a:r>
            <a:endParaRPr lang="en-US" dirty="0"/>
          </a:p>
        </p:txBody>
      </p:sp>
      <p:sp>
        <p:nvSpPr>
          <p:cNvPr id="4" name="Rectangle 4"/>
          <p:cNvSpPr/>
          <p:nvPr/>
        </p:nvSpPr>
        <p:spPr bwMode="auto">
          <a:xfrm rot="5400000">
            <a:off x="5819769" y="2837349"/>
            <a:ext cx="1176638" cy="1041399"/>
          </a:xfrm>
          <a:custGeom>
            <a:avLst/>
            <a:gdLst>
              <a:gd name="connsiteX0" fmla="*/ 0 w 1290918"/>
              <a:gd name="connsiteY0" fmla="*/ 0 h 1093694"/>
              <a:gd name="connsiteX1" fmla="*/ 1290918 w 1290918"/>
              <a:gd name="connsiteY1" fmla="*/ 0 h 1093694"/>
              <a:gd name="connsiteX2" fmla="*/ 1290918 w 1290918"/>
              <a:gd name="connsiteY2" fmla="*/ 1093694 h 1093694"/>
              <a:gd name="connsiteX3" fmla="*/ 0 w 1290918"/>
              <a:gd name="connsiteY3" fmla="*/ 1093694 h 1093694"/>
              <a:gd name="connsiteX4" fmla="*/ 0 w 1290918"/>
              <a:gd name="connsiteY4" fmla="*/ 0 h 1093694"/>
              <a:gd name="connsiteX0" fmla="*/ 0 w 1290918"/>
              <a:gd name="connsiteY0" fmla="*/ 0 h 1097280"/>
              <a:gd name="connsiteX1" fmla="*/ 1290918 w 1290918"/>
              <a:gd name="connsiteY1" fmla="*/ 0 h 1097280"/>
              <a:gd name="connsiteX2" fmla="*/ 1290918 w 1290918"/>
              <a:gd name="connsiteY2" fmla="*/ 1093694 h 1097280"/>
              <a:gd name="connsiteX3" fmla="*/ 662785 w 1290918"/>
              <a:gd name="connsiteY3" fmla="*/ 1097280 h 1097280"/>
              <a:gd name="connsiteX4" fmla="*/ 0 w 1290918"/>
              <a:gd name="connsiteY4" fmla="*/ 1093694 h 1097280"/>
              <a:gd name="connsiteX5" fmla="*/ 0 w 1290918"/>
              <a:gd name="connsiteY5" fmla="*/ 0 h 1097280"/>
              <a:gd name="connsiteX0" fmla="*/ 0 w 1290918"/>
              <a:gd name="connsiteY0" fmla="*/ 0 h 1097280"/>
              <a:gd name="connsiteX1" fmla="*/ 1290918 w 1290918"/>
              <a:gd name="connsiteY1" fmla="*/ 0 h 1097280"/>
              <a:gd name="connsiteX2" fmla="*/ 1283053 w 1290918"/>
              <a:gd name="connsiteY2" fmla="*/ 551688 h 1097280"/>
              <a:gd name="connsiteX3" fmla="*/ 1290918 w 1290918"/>
              <a:gd name="connsiteY3" fmla="*/ 1093694 h 1097280"/>
              <a:gd name="connsiteX4" fmla="*/ 662785 w 1290918"/>
              <a:gd name="connsiteY4" fmla="*/ 1097280 h 1097280"/>
              <a:gd name="connsiteX5" fmla="*/ 0 w 1290918"/>
              <a:gd name="connsiteY5" fmla="*/ 1093694 h 1097280"/>
              <a:gd name="connsiteX6" fmla="*/ 0 w 1290918"/>
              <a:gd name="connsiteY6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0918" h="1097280">
                <a:moveTo>
                  <a:pt x="0" y="0"/>
                </a:moveTo>
                <a:lnTo>
                  <a:pt x="1290918" y="0"/>
                </a:lnTo>
                <a:lnTo>
                  <a:pt x="1283053" y="551688"/>
                </a:lnTo>
                <a:lnTo>
                  <a:pt x="1290918" y="1093694"/>
                </a:lnTo>
                <a:lnTo>
                  <a:pt x="662785" y="1097280"/>
                </a:lnTo>
                <a:lnTo>
                  <a:pt x="0" y="109369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3600" b="1" dirty="0" smtClean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5" name="Rectangle 4"/>
          <p:cNvSpPr/>
          <p:nvPr/>
        </p:nvSpPr>
        <p:spPr>
          <a:xfrm>
            <a:off x="5933141" y="2077099"/>
            <a:ext cx="4203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 smtClean="0">
                <a:latin typeface="+mj-lt"/>
              </a:rPr>
              <a:t>y</a:t>
            </a:r>
            <a:r>
              <a:rPr lang="en-US" sz="1600" dirty="0" err="1" smtClean="0">
                <a:latin typeface="+mj-lt"/>
              </a:rPr>
              <a:t>n</a:t>
            </a:r>
            <a:endParaRPr lang="en-US" sz="16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46837" y="2073893"/>
            <a:ext cx="4138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 smtClean="0">
                <a:latin typeface="+mj-lt"/>
              </a:rPr>
              <a:t>x</a:t>
            </a:r>
            <a:r>
              <a:rPr lang="en-US" sz="1600" dirty="0" err="1" smtClean="0">
                <a:latin typeface="+mj-lt"/>
              </a:rPr>
              <a:t>n</a:t>
            </a:r>
            <a:endParaRPr lang="en-US" sz="1600" dirty="0">
              <a:latin typeface="+mj-lt"/>
            </a:endParaRPr>
          </a:p>
        </p:txBody>
      </p:sp>
      <p:cxnSp>
        <p:nvCxnSpPr>
          <p:cNvPr id="7" name="Straight Connector 6"/>
          <p:cNvCxnSpPr>
            <a:stCxn id="6" idx="2"/>
          </p:cNvCxnSpPr>
          <p:nvPr/>
        </p:nvCxnSpPr>
        <p:spPr bwMode="auto">
          <a:xfrm>
            <a:off x="6653785" y="2504780"/>
            <a:ext cx="10970" cy="264951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8" name="Straight Connector 7"/>
          <p:cNvCxnSpPr>
            <a:stCxn id="5" idx="2"/>
          </p:cNvCxnSpPr>
          <p:nvPr/>
        </p:nvCxnSpPr>
        <p:spPr bwMode="auto">
          <a:xfrm>
            <a:off x="6143295" y="2507986"/>
            <a:ext cx="10972" cy="26174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9" name="Rectangle 4"/>
          <p:cNvSpPr/>
          <p:nvPr/>
        </p:nvSpPr>
        <p:spPr bwMode="auto">
          <a:xfrm rot="5400000">
            <a:off x="4242429" y="2837350"/>
            <a:ext cx="1176638" cy="1041399"/>
          </a:xfrm>
          <a:custGeom>
            <a:avLst/>
            <a:gdLst>
              <a:gd name="connsiteX0" fmla="*/ 0 w 1290918"/>
              <a:gd name="connsiteY0" fmla="*/ 0 h 1093694"/>
              <a:gd name="connsiteX1" fmla="*/ 1290918 w 1290918"/>
              <a:gd name="connsiteY1" fmla="*/ 0 h 1093694"/>
              <a:gd name="connsiteX2" fmla="*/ 1290918 w 1290918"/>
              <a:gd name="connsiteY2" fmla="*/ 1093694 h 1093694"/>
              <a:gd name="connsiteX3" fmla="*/ 0 w 1290918"/>
              <a:gd name="connsiteY3" fmla="*/ 1093694 h 1093694"/>
              <a:gd name="connsiteX4" fmla="*/ 0 w 1290918"/>
              <a:gd name="connsiteY4" fmla="*/ 0 h 1093694"/>
              <a:gd name="connsiteX0" fmla="*/ 0 w 1290918"/>
              <a:gd name="connsiteY0" fmla="*/ 0 h 1097280"/>
              <a:gd name="connsiteX1" fmla="*/ 1290918 w 1290918"/>
              <a:gd name="connsiteY1" fmla="*/ 0 h 1097280"/>
              <a:gd name="connsiteX2" fmla="*/ 1290918 w 1290918"/>
              <a:gd name="connsiteY2" fmla="*/ 1093694 h 1097280"/>
              <a:gd name="connsiteX3" fmla="*/ 662785 w 1290918"/>
              <a:gd name="connsiteY3" fmla="*/ 1097280 h 1097280"/>
              <a:gd name="connsiteX4" fmla="*/ 0 w 1290918"/>
              <a:gd name="connsiteY4" fmla="*/ 1093694 h 1097280"/>
              <a:gd name="connsiteX5" fmla="*/ 0 w 1290918"/>
              <a:gd name="connsiteY5" fmla="*/ 0 h 1097280"/>
              <a:gd name="connsiteX0" fmla="*/ 0 w 1290918"/>
              <a:gd name="connsiteY0" fmla="*/ 0 h 1097280"/>
              <a:gd name="connsiteX1" fmla="*/ 1290918 w 1290918"/>
              <a:gd name="connsiteY1" fmla="*/ 0 h 1097280"/>
              <a:gd name="connsiteX2" fmla="*/ 1283053 w 1290918"/>
              <a:gd name="connsiteY2" fmla="*/ 551688 h 1097280"/>
              <a:gd name="connsiteX3" fmla="*/ 1290918 w 1290918"/>
              <a:gd name="connsiteY3" fmla="*/ 1093694 h 1097280"/>
              <a:gd name="connsiteX4" fmla="*/ 662785 w 1290918"/>
              <a:gd name="connsiteY4" fmla="*/ 1097280 h 1097280"/>
              <a:gd name="connsiteX5" fmla="*/ 0 w 1290918"/>
              <a:gd name="connsiteY5" fmla="*/ 1093694 h 1097280"/>
              <a:gd name="connsiteX6" fmla="*/ 0 w 1290918"/>
              <a:gd name="connsiteY6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0918" h="1097280">
                <a:moveTo>
                  <a:pt x="0" y="0"/>
                </a:moveTo>
                <a:lnTo>
                  <a:pt x="1290918" y="0"/>
                </a:lnTo>
                <a:lnTo>
                  <a:pt x="1283053" y="551688"/>
                </a:lnTo>
                <a:lnTo>
                  <a:pt x="1290918" y="1093694"/>
                </a:lnTo>
                <a:lnTo>
                  <a:pt x="662785" y="1097280"/>
                </a:lnTo>
                <a:lnTo>
                  <a:pt x="0" y="109369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3600" b="1" dirty="0" smtClean="0">
                <a:latin typeface="+mj-lt"/>
                <a:cs typeface="Arial" pitchFamily="34" charset="0"/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24013" y="1920194"/>
            <a:ext cx="7210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y</a:t>
            </a:r>
            <a:r>
              <a:rPr lang="en-US" sz="1600" dirty="0" smtClean="0">
                <a:latin typeface="+mj-lt"/>
              </a:rPr>
              <a:t>n+1</a:t>
            </a:r>
            <a:endParaRPr lang="en-US" sz="16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23531" y="1920194"/>
            <a:ext cx="7210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x</a:t>
            </a:r>
            <a:r>
              <a:rPr lang="en-US" sz="1600" dirty="0" smtClean="0">
                <a:latin typeface="+mj-lt"/>
              </a:rPr>
              <a:t>n+1</a:t>
            </a:r>
            <a:endParaRPr lang="en-US" sz="1600" dirty="0">
              <a:latin typeface="+mj-lt"/>
            </a:endParaRPr>
          </a:p>
        </p:txBody>
      </p:sp>
      <p:cxnSp>
        <p:nvCxnSpPr>
          <p:cNvPr id="12" name="Straight Connector 11"/>
          <p:cNvCxnSpPr>
            <a:stCxn id="11" idx="2"/>
          </p:cNvCxnSpPr>
          <p:nvPr/>
        </p:nvCxnSpPr>
        <p:spPr bwMode="auto">
          <a:xfrm>
            <a:off x="5084066" y="2351081"/>
            <a:ext cx="0" cy="418651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3" name="Straight Connector 12"/>
          <p:cNvCxnSpPr>
            <a:stCxn id="10" idx="2"/>
          </p:cNvCxnSpPr>
          <p:nvPr/>
        </p:nvCxnSpPr>
        <p:spPr bwMode="auto">
          <a:xfrm>
            <a:off x="4584548" y="2351081"/>
            <a:ext cx="10972" cy="418651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6928788" y="3404350"/>
            <a:ext cx="54373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+mj-lt"/>
              </a:rPr>
              <a:t>c</a:t>
            </a:r>
            <a:r>
              <a:rPr lang="en-US" sz="1400" dirty="0" smtClean="0">
                <a:latin typeface="+mj-lt"/>
              </a:rPr>
              <a:t>n-1</a:t>
            </a:r>
            <a:endParaRPr lang="en-US" sz="1400" dirty="0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19516" y="3410702"/>
            <a:ext cx="4010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 smtClean="0">
                <a:latin typeface="+mj-lt"/>
              </a:rPr>
              <a:t>c</a:t>
            </a:r>
            <a:r>
              <a:rPr lang="en-US" sz="1400" dirty="0" err="1" smtClean="0">
                <a:latin typeface="+mj-lt"/>
              </a:rPr>
              <a:t>n</a:t>
            </a:r>
            <a:endParaRPr lang="en-US" sz="1400" dirty="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00006" y="3507291"/>
            <a:ext cx="57900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+mj-lt"/>
              </a:rPr>
              <a:t>c</a:t>
            </a:r>
            <a:r>
              <a:rPr lang="en-US" sz="1400" dirty="0" smtClean="0">
                <a:latin typeface="+mj-lt"/>
              </a:rPr>
              <a:t>n</a:t>
            </a:r>
            <a:r>
              <a:rPr lang="en-US" sz="1400" dirty="0">
                <a:latin typeface="+mj-lt"/>
              </a:rPr>
              <a:t>+</a:t>
            </a:r>
            <a:r>
              <a:rPr lang="en-US" sz="1400" dirty="0" smtClean="0">
                <a:latin typeface="+mj-lt"/>
              </a:rPr>
              <a:t>1</a:t>
            </a:r>
            <a:endParaRPr lang="en-US" sz="1400" dirty="0">
              <a:latin typeface="+mj-lt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 rot="5400000">
            <a:off x="7126908" y="3159930"/>
            <a:ext cx="0" cy="39624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7" name="Straight Connector 26"/>
          <p:cNvCxnSpPr>
            <a:stCxn id="4" idx="2"/>
          </p:cNvCxnSpPr>
          <p:nvPr/>
        </p:nvCxnSpPr>
        <p:spPr bwMode="auto">
          <a:xfrm rot="5400000" flipV="1">
            <a:off x="6197100" y="4147294"/>
            <a:ext cx="419084" cy="289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5619418" y="3090079"/>
            <a:ext cx="0" cy="535941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rot="5400000">
            <a:off x="4042035" y="3095686"/>
            <a:ext cx="0" cy="535941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rot="5400000" flipV="1">
            <a:off x="4609601" y="4154464"/>
            <a:ext cx="419084" cy="289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6192887" y="4351346"/>
            <a:ext cx="4026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 smtClean="0">
                <a:latin typeface="+mj-lt"/>
              </a:rPr>
              <a:t>s</a:t>
            </a:r>
            <a:r>
              <a:rPr lang="en-US" sz="1600" dirty="0" err="1" smtClean="0">
                <a:latin typeface="+mj-lt"/>
              </a:rPr>
              <a:t>n</a:t>
            </a:r>
            <a:endParaRPr lang="en-US" sz="2200" dirty="0"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01994" y="4447570"/>
            <a:ext cx="60946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+mj-lt"/>
              </a:rPr>
              <a:t>s</a:t>
            </a:r>
            <a:r>
              <a:rPr lang="en-US" sz="1600" dirty="0" smtClean="0">
                <a:latin typeface="+mj-lt"/>
              </a:rPr>
              <a:t>n+1</a:t>
            </a:r>
            <a:endParaRPr lang="en-US" sz="2200" dirty="0">
              <a:latin typeface="+mj-lt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-164195" y="2358008"/>
            <a:ext cx="4092089" cy="2014372"/>
            <a:chOff x="-157267" y="2025498"/>
            <a:chExt cx="4092089" cy="2014372"/>
          </a:xfrm>
        </p:grpSpPr>
        <p:sp>
          <p:nvSpPr>
            <p:cNvPr id="61" name="Rectangle 4"/>
            <p:cNvSpPr/>
            <p:nvPr/>
          </p:nvSpPr>
          <p:spPr bwMode="auto">
            <a:xfrm rot="5400000">
              <a:off x="2429563" y="2511766"/>
              <a:ext cx="1176638" cy="1041399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3600" b="1" dirty="0" smtClean="0">
                  <a:latin typeface="+mj-lt"/>
                  <a:cs typeface="Arial" pitchFamily="34" charset="0"/>
                </a:rPr>
                <a:t>+</a:t>
              </a:r>
            </a:p>
          </p:txBody>
        </p:sp>
        <p:cxnSp>
          <p:nvCxnSpPr>
            <p:cNvPr id="62" name="Straight Connector 61"/>
            <p:cNvCxnSpPr/>
            <p:nvPr/>
          </p:nvCxnSpPr>
          <p:spPr bwMode="auto">
            <a:xfrm>
              <a:off x="3263579" y="2179197"/>
              <a:ext cx="10970" cy="26495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2753089" y="2182403"/>
              <a:ext cx="10972" cy="26174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64" name="Rectangle 4"/>
            <p:cNvSpPr/>
            <p:nvPr/>
          </p:nvSpPr>
          <p:spPr bwMode="auto">
            <a:xfrm rot="5400000">
              <a:off x="852223" y="2511767"/>
              <a:ext cx="1176638" cy="1041399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3600" b="1" dirty="0" smtClean="0">
                  <a:latin typeface="+mj-lt"/>
                  <a:cs typeface="Arial" pitchFamily="34" charset="0"/>
                </a:rPr>
                <a:t>+</a:t>
              </a:r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>
              <a:off x="1693860" y="2025498"/>
              <a:ext cx="0" cy="41865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194342" y="2025498"/>
              <a:ext cx="10972" cy="41865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>
              <a:off x="3736702" y="2834347"/>
              <a:ext cx="0" cy="39624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8" name="Straight Connector 67"/>
            <p:cNvCxnSpPr>
              <a:stCxn id="61" idx="2"/>
            </p:cNvCxnSpPr>
            <p:nvPr/>
          </p:nvCxnSpPr>
          <p:spPr bwMode="auto">
            <a:xfrm rot="5400000" flipV="1">
              <a:off x="2806894" y="3821711"/>
              <a:ext cx="419084" cy="289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 flipH="1">
              <a:off x="-157267" y="3038074"/>
              <a:ext cx="107706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 flipV="1">
              <a:off x="1219395" y="3828881"/>
              <a:ext cx="419084" cy="289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 rot="5400000">
              <a:off x="2230591" y="2757568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</p:grpSp>
      <p:sp>
        <p:nvSpPr>
          <p:cNvPr id="75" name="Rectangle 74"/>
          <p:cNvSpPr/>
          <p:nvPr/>
        </p:nvSpPr>
        <p:spPr bwMode="auto">
          <a:xfrm>
            <a:off x="-195672" y="1704814"/>
            <a:ext cx="3995518" cy="3365368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smtClean="0">
              <a:latin typeface="+mj-lt"/>
              <a:cs typeface="Arial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7031131" y="2343911"/>
            <a:ext cx="2299905" cy="2014372"/>
            <a:chOff x="383858" y="2025498"/>
            <a:chExt cx="2299905" cy="2014372"/>
          </a:xfrm>
        </p:grpSpPr>
        <p:sp>
          <p:nvSpPr>
            <p:cNvPr id="80" name="Rectangle 4"/>
            <p:cNvSpPr/>
            <p:nvPr/>
          </p:nvSpPr>
          <p:spPr bwMode="auto">
            <a:xfrm rot="5400000">
              <a:off x="852223" y="2511767"/>
              <a:ext cx="1176638" cy="1041399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3600" b="1" dirty="0" smtClean="0">
                  <a:latin typeface="+mj-lt"/>
                  <a:cs typeface="Arial" pitchFamily="34" charset="0"/>
                </a:rPr>
                <a:t>+</a:t>
              </a:r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>
              <a:off x="1693860" y="2025498"/>
              <a:ext cx="0" cy="41865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194342" y="2025498"/>
              <a:ext cx="10972" cy="41865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 rot="5400000">
              <a:off x="651829" y="2770103"/>
              <a:ext cx="0" cy="53594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 rot="5400000" flipV="1">
              <a:off x="1219395" y="3828881"/>
              <a:ext cx="419084" cy="289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 flipH="1">
              <a:off x="1962623" y="3025540"/>
              <a:ext cx="721140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</p:grpSp>
      <p:sp>
        <p:nvSpPr>
          <p:cNvPr id="90" name="Rectangle 89"/>
          <p:cNvSpPr/>
          <p:nvPr/>
        </p:nvSpPr>
        <p:spPr bwMode="auto">
          <a:xfrm>
            <a:off x="7461836" y="1728018"/>
            <a:ext cx="2007474" cy="3365368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smtClean="0">
              <a:latin typeface="+mj-lt"/>
              <a:cs typeface="Arial" pitchFamily="34" charset="0"/>
            </a:endParaRPr>
          </a:p>
        </p:txBody>
      </p:sp>
      <p:sp>
        <p:nvSpPr>
          <p:cNvPr id="93" name="Content Placeholder 2"/>
          <p:cNvSpPr txBox="1">
            <a:spLocks/>
          </p:cNvSpPr>
          <p:nvPr/>
        </p:nvSpPr>
        <p:spPr bwMode="auto">
          <a:xfrm>
            <a:off x="420889" y="866510"/>
            <a:ext cx="8228012" cy="79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We may add more adders to sum numbers wider than 1 bit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+mj-lt"/>
            </a:endParaRPr>
          </a:p>
        </p:txBody>
      </p:sp>
      <p:sp>
        <p:nvSpPr>
          <p:cNvPr id="94" name="Content Placeholder 2"/>
          <p:cNvSpPr txBox="1">
            <a:spLocks/>
          </p:cNvSpPr>
          <p:nvPr/>
        </p:nvSpPr>
        <p:spPr bwMode="auto">
          <a:xfrm>
            <a:off x="454025" y="5433920"/>
            <a:ext cx="8228012" cy="79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i="1" dirty="0" smtClean="0">
                <a:latin typeface="+mj-lt"/>
              </a:rPr>
              <a:t>In real HW, wide adders have more complicated schemes to avoid long “carry chains”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4507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90" grpId="0" animBg="1"/>
      <p:bldP spid="93" grpId="0"/>
      <p:bldP spid="94" grpId="0"/>
    </p:bld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Arithmetic </a:t>
            </a:r>
            <a:r>
              <a:rPr lang="en-US" dirty="0"/>
              <a:t>L</a:t>
            </a:r>
            <a:r>
              <a:rPr lang="en-US" dirty="0" smtClean="0"/>
              <a:t>ogic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928255"/>
            <a:ext cx="4374284" cy="44628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1" dirty="0" smtClean="0">
                <a:solidFill>
                  <a:schemeClr val="accent1"/>
                </a:solidFill>
              </a:rPr>
              <a:t>ALU</a:t>
            </a:r>
            <a:r>
              <a:rPr lang="en-US" sz="1800" dirty="0" smtClean="0"/>
              <a:t> is </a:t>
            </a:r>
            <a:r>
              <a:rPr lang="en-US" sz="1800" dirty="0"/>
              <a:t>a </a:t>
            </a:r>
            <a:r>
              <a:rPr lang="en-US" sz="1800" dirty="0" smtClean="0"/>
              <a:t>circuit </a:t>
            </a:r>
            <a:r>
              <a:rPr lang="en-US" sz="1800" dirty="0"/>
              <a:t>that </a:t>
            </a:r>
            <a:r>
              <a:rPr lang="en-US" sz="1800" dirty="0" smtClean="0"/>
              <a:t>is able to perform different </a:t>
            </a:r>
            <a:r>
              <a:rPr lang="en-US" sz="1800" dirty="0"/>
              <a:t>arithmetic and bitwise logical operations on integer binary numbers</a:t>
            </a:r>
            <a:endParaRPr lang="ru-RU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356" y="605651"/>
            <a:ext cx="3938269" cy="5299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183860" y="2147222"/>
            <a:ext cx="4692942" cy="4201473"/>
            <a:chOff x="5038225" y="1573422"/>
            <a:chExt cx="4692942" cy="4201473"/>
          </a:xfrm>
        </p:grpSpPr>
        <p:sp>
          <p:nvSpPr>
            <p:cNvPr id="4" name="Freeform 127"/>
            <p:cNvSpPr>
              <a:spLocks/>
            </p:cNvSpPr>
            <p:nvPr/>
          </p:nvSpPr>
          <p:spPr bwMode="auto">
            <a:xfrm>
              <a:off x="6354612" y="1573422"/>
              <a:ext cx="1700991" cy="336627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en-US" sz="2000" b="1" dirty="0" smtClean="0">
                  <a:latin typeface="Neo Sans Intel" pitchFamily="34" charset="0"/>
                  <a:cs typeface="Arial" pitchFamily="34" charset="0"/>
                </a:rPr>
                <a:t>    ALU</a:t>
              </a:r>
              <a:endParaRPr lang="en-US" sz="2000" b="1" dirty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 bwMode="auto">
            <a:xfrm>
              <a:off x="5734494" y="2300021"/>
              <a:ext cx="62011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5729368" y="4300838"/>
              <a:ext cx="625243" cy="809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flipH="1" flipV="1">
              <a:off x="7218960" y="4412513"/>
              <a:ext cx="4091" cy="90148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flipH="1">
              <a:off x="8055603" y="3267033"/>
              <a:ext cx="88669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5038225" y="1961467"/>
              <a:ext cx="29541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Operand 1 (X)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38225" y="3936820"/>
              <a:ext cx="29541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Operand 2 (Y)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76971" y="5436341"/>
              <a:ext cx="29541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Opcode (</a:t>
              </a:r>
              <a:r>
                <a:rPr lang="en-US" sz="1600" dirty="0">
                  <a:latin typeface="+mj-lt"/>
                </a:rPr>
                <a:t>I</a:t>
              </a:r>
              <a:r>
                <a:rPr lang="en-US" sz="1600" dirty="0" smtClean="0">
                  <a:latin typeface="+mj-lt"/>
                </a:rPr>
                <a:t>)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039818" y="2928479"/>
              <a:ext cx="169134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Result (out)</a:t>
              </a:r>
              <a:endParaRPr lang="en-US" sz="1100" dirty="0">
                <a:latin typeface="+mj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164162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1"/>
            <a:ext cx="82296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24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3258589" y="4113440"/>
            <a:ext cx="1847088" cy="85953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 smtClean="0">
              <a:solidFill>
                <a:srgbClr val="FDB813">
                  <a:lumMod val="50000"/>
                </a:srgb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Abstracting From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86923"/>
            <a:ext cx="8228012" cy="1732477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000" dirty="0" smtClean="0"/>
              <a:t>Real physical </a:t>
            </a:r>
            <a:r>
              <a:rPr lang="en-US" sz="2000" dirty="0"/>
              <a:t>circuits deal with physical properties, such as </a:t>
            </a:r>
            <a:r>
              <a:rPr lang="en-US" sz="2000" i="1" dirty="0"/>
              <a:t>voltages</a:t>
            </a:r>
            <a:r>
              <a:rPr lang="en-US" sz="2000" dirty="0"/>
              <a:t> and </a:t>
            </a:r>
            <a:r>
              <a:rPr lang="en-US" sz="2000" i="1" dirty="0" smtClean="0"/>
              <a:t>currents</a:t>
            </a:r>
          </a:p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000" dirty="0" smtClean="0">
                <a:solidFill>
                  <a:schemeClr val="accent1"/>
                </a:solidFill>
              </a:rPr>
              <a:t>Digital circuits </a:t>
            </a:r>
            <a:r>
              <a:rPr lang="en-US" sz="2000" dirty="0" smtClean="0"/>
              <a:t>use the abstractions of 0 and 1 to represent the presence or absence of these physical properties (signals) rather than a continuous range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258589" y="3352424"/>
            <a:ext cx="1844040" cy="75438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061922"/>
                </a:solidFill>
                <a:latin typeface="+mj-lt"/>
                <a:cs typeface="Arial" pitchFamily="34" charset="0"/>
              </a:rPr>
              <a:t>Logic </a:t>
            </a:r>
            <a:r>
              <a:rPr lang="en-US" sz="2800" b="1" dirty="0" smtClean="0">
                <a:solidFill>
                  <a:srgbClr val="061922"/>
                </a:solidFill>
                <a:latin typeface="+mj-lt"/>
                <a:cs typeface="Consolas" pitchFamily="49" charset="0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258589" y="4961768"/>
            <a:ext cx="1844040" cy="75438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solidFill>
                  <a:srgbClr val="061922"/>
                </a:solidFill>
                <a:latin typeface="+mj-lt"/>
                <a:cs typeface="Arial" pitchFamily="34" charset="0"/>
              </a:rPr>
              <a:t>Logic </a:t>
            </a:r>
            <a:r>
              <a:rPr lang="en-US" sz="2800" b="1" dirty="0">
                <a:solidFill>
                  <a:srgbClr val="061922"/>
                </a:solidFill>
                <a:latin typeface="+mj-lt"/>
                <a:cs typeface="Consolas" pitchFamily="49" charset="0"/>
              </a:rPr>
              <a:t>0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258589" y="4106804"/>
            <a:ext cx="1844040" cy="43129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FDB813">
                    <a:lumMod val="50000"/>
                  </a:srgbClr>
                </a:solidFill>
                <a:latin typeface="+mj-lt"/>
                <a:cs typeface="Arial" pitchFamily="34" charset="0"/>
              </a:rPr>
              <a:t>Weak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58589" y="4538096"/>
            <a:ext cx="1844040" cy="42976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FDB813">
                    <a:lumMod val="50000"/>
                  </a:srgbClr>
                </a:solidFill>
                <a:latin typeface="+mj-lt"/>
                <a:cs typeface="Arial" pitchFamily="34" charset="0"/>
              </a:rPr>
              <a:t>Weak </a:t>
            </a:r>
            <a:r>
              <a:rPr lang="en-US" sz="2400" b="1" dirty="0" smtClean="0">
                <a:solidFill>
                  <a:srgbClr val="FDB813">
                    <a:lumMod val="50000"/>
                  </a:srgbClr>
                </a:solidFill>
                <a:latin typeface="+mj-lt"/>
                <a:cs typeface="Consolas" pitchFamily="49" charset="0"/>
              </a:rPr>
              <a:t>0</a:t>
            </a:r>
            <a:endParaRPr lang="en-US" sz="2000" b="1" dirty="0" smtClean="0">
              <a:solidFill>
                <a:srgbClr val="FDB813">
                  <a:lumMod val="50000"/>
                </a:srgb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>
            <a:off x="5222756" y="4106804"/>
            <a:ext cx="206188" cy="854964"/>
          </a:xfrm>
          <a:prstGeom prst="rightBrace">
            <a:avLst>
              <a:gd name="adj1" fmla="val 40362"/>
              <a:gd name="adj2" fmla="val 50000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000" b="1" smtClean="0">
              <a:solidFill>
                <a:srgbClr val="061922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8944" y="4310258"/>
            <a:ext cx="1250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undefined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4606" y="3041774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61922"/>
                </a:solidFill>
                <a:latin typeface="+mj-lt"/>
              </a:rPr>
              <a:t>5 V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00827" y="3800234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61922"/>
                </a:solidFill>
                <a:latin typeface="+mj-lt"/>
              </a:rPr>
              <a:t>3.5 V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3713" y="4659492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61922"/>
                </a:solidFill>
                <a:latin typeface="+mj-lt"/>
              </a:rPr>
              <a:t>1.5 V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74469" y="5407776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61922"/>
                </a:solidFill>
                <a:latin typeface="+mj-lt"/>
              </a:rPr>
              <a:t>0 V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697003" y="2585535"/>
            <a:ext cx="1182491" cy="3130614"/>
            <a:chOff x="648214" y="2936431"/>
            <a:chExt cx="1182491" cy="3130614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 flipV="1">
              <a:off x="1828800" y="3068320"/>
              <a:ext cx="1905" cy="2998725"/>
            </a:xfrm>
            <a:prstGeom prst="straightConnector1">
              <a:avLst/>
            </a:prstGeom>
            <a:ln>
              <a:headEnd type="none" w="sm" len="sm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48214" y="2936431"/>
              <a:ext cx="1095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61922"/>
                  </a:solidFill>
                  <a:latin typeface="+mj-lt"/>
                </a:rPr>
                <a:t>voltage</a:t>
              </a:r>
            </a:p>
          </p:txBody>
        </p:sp>
      </p:grpSp>
      <p:cxnSp>
        <p:nvCxnSpPr>
          <p:cNvPr id="23" name="Straight Connector 22"/>
          <p:cNvCxnSpPr/>
          <p:nvPr/>
        </p:nvCxnSpPr>
        <p:spPr bwMode="auto">
          <a:xfrm>
            <a:off x="2725189" y="5716148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Line Callout 2 (No Border) 24"/>
          <p:cNvSpPr/>
          <p:nvPr/>
        </p:nvSpPr>
        <p:spPr>
          <a:xfrm>
            <a:off x="5913038" y="2816368"/>
            <a:ext cx="3047999" cy="1360759"/>
          </a:xfrm>
          <a:prstGeom prst="callout2">
            <a:avLst>
              <a:gd name="adj1" fmla="val 78870"/>
              <a:gd name="adj2" fmla="val 3651"/>
              <a:gd name="adj3" fmla="val 102446"/>
              <a:gd name="adj4" fmla="val 1229"/>
              <a:gd name="adj5" fmla="val 114050"/>
              <a:gd name="adj6" fmla="val -7586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5888" indent="-115888"/>
            <a:r>
              <a:rPr lang="en-US" sz="1600" dirty="0" smtClean="0">
                <a:solidFill>
                  <a:srgbClr val="061922"/>
                </a:solidFill>
                <a:latin typeface="+mj-lt"/>
              </a:rPr>
              <a:t>It could not be a stable state: </a:t>
            </a:r>
            <a:r>
              <a:rPr lang="en-US" sz="1600" dirty="0">
                <a:solidFill>
                  <a:srgbClr val="939598">
                    <a:lumMod val="75000"/>
                  </a:srgbClr>
                </a:solidFill>
                <a:latin typeface="+mj-lt"/>
              </a:rPr>
              <a:t>should not occur in the circuit except during transitions from one state </a:t>
            </a:r>
            <a:r>
              <a:rPr lang="en-US" sz="1600" dirty="0" smtClean="0">
                <a:solidFill>
                  <a:srgbClr val="939598">
                    <a:lumMod val="75000"/>
                  </a:srgbClr>
                </a:solidFill>
                <a:latin typeface="+mj-lt"/>
              </a:rPr>
              <a:t>to he other</a:t>
            </a:r>
            <a:endParaRPr lang="en-US" sz="1600" dirty="0">
              <a:solidFill>
                <a:srgbClr val="939598">
                  <a:lumMod val="75000"/>
                </a:srgbClr>
              </a:solidFill>
              <a:latin typeface="+mj-lt"/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2725189" y="4961768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>
            <a:off x="2725189" y="4113440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2723284" y="3352424"/>
            <a:ext cx="30861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4025" y="5825500"/>
            <a:ext cx="81219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000" dirty="0" smtClean="0">
                <a:solidFill>
                  <a:schemeClr val="accent1"/>
                </a:solidFill>
                <a:latin typeface="+mj-lt"/>
              </a:rPr>
              <a:t>Boolean algebra </a:t>
            </a:r>
            <a:r>
              <a:rPr lang="en-US" sz="2000" dirty="0" smtClean="0">
                <a:latin typeface="+mj-lt"/>
              </a:rPr>
              <a:t>describes two-stated systems</a:t>
            </a:r>
            <a:endParaRPr lang="en-US" sz="200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39531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" grpId="0" animBg="1"/>
      <p:bldP spid="5" grpId="0" animBg="1"/>
      <p:bldP spid="7" grpId="0" animBg="1"/>
      <p:bldP spid="8" grpId="0" animBg="1"/>
      <p:bldP spid="10" grpId="0" animBg="1"/>
      <p:bldP spid="11" grpId="0"/>
      <p:bldP spid="12" grpId="0"/>
      <p:bldP spid="13" grpId="0"/>
      <p:bldP spid="14" grpId="0"/>
      <p:bldP spid="15" grpId="0"/>
      <p:bldP spid="25" grpId="0" animBg="1"/>
      <p:bldP spid="6" grpId="0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210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39898"/>
            <a:ext cx="7340872" cy="303146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Boolean </a:t>
            </a:r>
            <a:r>
              <a:rPr lang="en-US" dirty="0" smtClean="0">
                <a:solidFill>
                  <a:schemeClr val="accent1"/>
                </a:solidFill>
              </a:rPr>
              <a:t>Algebra (BA) </a:t>
            </a:r>
            <a:r>
              <a:rPr lang="en-US" dirty="0" smtClean="0"/>
              <a:t>works with object that can take only two values (true and false, 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)</a:t>
            </a:r>
          </a:p>
          <a:p>
            <a:pPr marL="757238" lvl="2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Such object is called a Boolean object (term </a:t>
            </a:r>
            <a:r>
              <a:rPr lang="en-US" dirty="0" smtClean="0">
                <a:solidFill>
                  <a:schemeClr val="accent1"/>
                </a:solidFill>
              </a:rPr>
              <a:t>bit</a:t>
            </a:r>
            <a:r>
              <a:rPr lang="en-US" dirty="0" smtClean="0"/>
              <a:t> of information is used in CS)</a:t>
            </a:r>
          </a:p>
          <a:p>
            <a:pPr marL="757238" lvl="2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BA defines operations on Boolean objects </a:t>
            </a:r>
            <a:r>
              <a:rPr lang="en-US" dirty="0" smtClean="0">
                <a:latin typeface="Calibri"/>
                <a:cs typeface="Calibri"/>
              </a:rPr>
              <a:t>→ </a:t>
            </a:r>
            <a:r>
              <a:rPr lang="en-US" dirty="0"/>
              <a:t>Boolean operations and </a:t>
            </a:r>
            <a:r>
              <a:rPr lang="en-US" dirty="0" smtClean="0"/>
              <a:t>functions</a:t>
            </a:r>
          </a:p>
          <a:p>
            <a:pPr marL="757238" lvl="2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It is convenient to represent these operations and functions via </a:t>
            </a:r>
            <a:r>
              <a:rPr lang="en-US" dirty="0" smtClean="0">
                <a:solidFill>
                  <a:schemeClr val="accent1"/>
                </a:solidFill>
              </a:rPr>
              <a:t>truth tables</a:t>
            </a:r>
            <a:r>
              <a:rPr lang="en-US" dirty="0" smtClean="0"/>
              <a:t>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156005"/>
              </p:ext>
            </p:extLst>
          </p:nvPr>
        </p:nvGraphicFramePr>
        <p:xfrm>
          <a:off x="5523931" y="3931477"/>
          <a:ext cx="22725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/>
                <a:gridCol w="757518"/>
                <a:gridCol w="7575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1591121" y="4393287"/>
            <a:ext cx="2687900" cy="1093694"/>
            <a:chOff x="1245030" y="4455457"/>
            <a:chExt cx="2687900" cy="1093694"/>
          </a:xfrm>
        </p:grpSpPr>
        <p:sp>
          <p:nvSpPr>
            <p:cNvPr id="5" name="Rectangle 4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c</a:t>
              </a:r>
              <a:r>
                <a:rPr lang="en-US" sz="2000" b="1" dirty="0" smtClean="0">
                  <a:latin typeface="+mj-lt"/>
                  <a:cs typeface="Arial" pitchFamily="34" charset="0"/>
                </a:rPr>
                <a:t> = F(</a:t>
              </a:r>
              <a:r>
                <a:rPr lang="en-US" sz="2000" b="1" dirty="0" err="1" smtClean="0">
                  <a:latin typeface="+mj-lt"/>
                  <a:cs typeface="Arial" pitchFamily="34" charset="0"/>
                </a:rPr>
                <a:t>a,b</a:t>
              </a:r>
              <a:r>
                <a:rPr lang="en-US" sz="2000" b="1" dirty="0">
                  <a:latin typeface="+mj-lt"/>
                  <a:cs typeface="Arial" pitchFamily="34" charset="0"/>
                </a:rPr>
                <a:t>)</a:t>
              </a:r>
              <a:endParaRPr lang="en-US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45030" y="5056094"/>
              <a:ext cx="34176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latin typeface="+mj-lt"/>
                </a:rPr>
                <a:t>b</a:t>
              </a:r>
              <a:endParaRPr lang="en-US" sz="2200" dirty="0">
                <a:latin typeface="+mj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45030" y="4518212"/>
              <a:ext cx="31931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+mj-lt"/>
                </a:rPr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29642" y="4786860"/>
              <a:ext cx="30328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latin typeface="+mj-lt"/>
                </a:rPr>
                <a:t>c</a:t>
              </a:r>
              <a:endParaRPr lang="en-US" sz="2200" dirty="0">
                <a:latin typeface="+mj-lt"/>
              </a:endParaRPr>
            </a:p>
          </p:txBody>
        </p:sp>
        <p:cxnSp>
          <p:nvCxnSpPr>
            <p:cNvPr id="10" name="Straight Connector 9"/>
            <p:cNvCxnSpPr>
              <a:stCxn id="7" idx="3"/>
            </p:cNvCxnSpPr>
            <p:nvPr/>
          </p:nvCxnSpPr>
          <p:spPr bwMode="auto">
            <a:xfrm>
              <a:off x="1564348" y="4733656"/>
              <a:ext cx="43478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" name="Straight Connector 10"/>
            <p:cNvCxnSpPr>
              <a:stCxn id="6" idx="3"/>
            </p:cNvCxnSpPr>
            <p:nvPr/>
          </p:nvCxnSpPr>
          <p:spPr bwMode="auto">
            <a:xfrm flipV="1">
              <a:off x="1586790" y="5271537"/>
              <a:ext cx="412339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" name="Straight Connector 13"/>
            <p:cNvCxnSpPr>
              <a:stCxn id="8" idx="1"/>
              <a:endCxn id="5" idx="3"/>
            </p:cNvCxnSpPr>
            <p:nvPr/>
          </p:nvCxnSpPr>
          <p:spPr bwMode="auto">
            <a:xfrm flipH="1">
              <a:off x="3290047" y="5002304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sp>
        <p:nvSpPr>
          <p:cNvPr id="16" name="TextBox 15"/>
          <p:cNvSpPr txBox="1"/>
          <p:nvPr/>
        </p:nvSpPr>
        <p:spPr>
          <a:xfrm>
            <a:off x="1762001" y="5844988"/>
            <a:ext cx="220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Boolean function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90768" y="5853952"/>
            <a:ext cx="220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Truth table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7917"/>
              </p:ext>
            </p:extLst>
          </p:nvPr>
        </p:nvGraphicFramePr>
        <p:xfrm>
          <a:off x="5522976" y="3929806"/>
          <a:ext cx="22725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/>
                <a:gridCol w="757518"/>
                <a:gridCol w="7575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Neo Sans Int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882324"/>
              </p:ext>
            </p:extLst>
          </p:nvPr>
        </p:nvGraphicFramePr>
        <p:xfrm>
          <a:off x="5523931" y="3934908"/>
          <a:ext cx="22725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/>
                <a:gridCol w="757518"/>
                <a:gridCol w="7575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baseline="-25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  <a:endParaRPr lang="en-US" baseline="-25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075899"/>
              </p:ext>
            </p:extLst>
          </p:nvPr>
        </p:nvGraphicFramePr>
        <p:xfrm>
          <a:off x="5522976" y="3939498"/>
          <a:ext cx="22725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/>
                <a:gridCol w="757518"/>
                <a:gridCol w="7575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baseline="-25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  <a:endParaRPr lang="en-US" baseline="-25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baseline="-25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</a:t>
                      </a:r>
                      <a:endParaRPr lang="en-US" baseline="-25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baseline="-25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en-US" baseline="-25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baseline="-25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en-US" baseline="-25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7571990" y="113703"/>
            <a:ext cx="1653180" cy="2329312"/>
            <a:chOff x="7614520" y="120990"/>
            <a:chExt cx="1653180" cy="232931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924917" y="120990"/>
              <a:ext cx="1032387" cy="1255814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7614520" y="1403862"/>
              <a:ext cx="1653180" cy="1046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Baskerville Old Face" panose="02020602080505020303" pitchFamily="18" charset="0"/>
                </a:rPr>
                <a:t>George </a:t>
              </a:r>
              <a:r>
                <a:rPr lang="en-US" sz="1400" dirty="0" smtClean="0">
                  <a:latin typeface="Baskerville Old Face" panose="02020602080505020303" pitchFamily="18" charset="0"/>
                </a:rPr>
                <a:t>Boole</a:t>
              </a:r>
            </a:p>
            <a:p>
              <a:pPr algn="ctr"/>
              <a:r>
                <a:rPr lang="en-US" sz="1200" dirty="0" smtClean="0">
                  <a:latin typeface="Baskerville Old Face" panose="02020602080505020303" pitchFamily="18" charset="0"/>
                </a:rPr>
                <a:t>(1815 – 1864)</a:t>
              </a:r>
            </a:p>
            <a:p>
              <a:pPr algn="ctr"/>
              <a:r>
                <a:rPr lang="en-US" sz="1200" dirty="0" smtClean="0">
                  <a:latin typeface="Baskerville Old Face" panose="02020602080505020303" pitchFamily="18" charset="0"/>
                </a:rPr>
                <a:t>English mathematician, philosopher and logician</a:t>
              </a:r>
              <a:endParaRPr lang="ru-RU" sz="12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245459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  <p:bldP spid="17" grpId="0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Boolean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6797"/>
            <a:ext cx="8228012" cy="1921021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The simplest Boolean operation is …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200" dirty="0"/>
          </a:p>
          <a:p>
            <a:pPr marL="342900" indent="-342900">
              <a:buFont typeface="Arial" pitchFamily="34" charset="0"/>
              <a:buChar char="•"/>
            </a:pPr>
            <a:endParaRPr lang="en-US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AND (or Boolean multiplication)</a:t>
            </a:r>
            <a:endParaRPr lang="ru-RU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ru-RU" sz="2200" dirty="0"/>
          </a:p>
          <a:p>
            <a:pPr marL="342900" indent="-342900">
              <a:buFont typeface="Arial" pitchFamily="34" charset="0"/>
              <a:buChar char="•"/>
            </a:pPr>
            <a:endParaRPr lang="ru-RU" sz="2800" dirty="0" smtClean="0"/>
          </a:p>
          <a:p>
            <a:pPr marL="688975" lvl="1" indent="-342900">
              <a:buFont typeface="Arial" pitchFamily="34" charset="0"/>
              <a:buChar char="•"/>
            </a:pPr>
            <a:r>
              <a:rPr lang="en-US" sz="2000" dirty="0" smtClean="0"/>
              <a:t>AND is often used as a logical key: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9461" y="924293"/>
            <a:ext cx="234337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+mj-lt"/>
              </a:rPr>
              <a:t>i</a:t>
            </a:r>
            <a:r>
              <a:rPr lang="en-US" sz="2200" dirty="0" smtClean="0">
                <a:latin typeface="+mj-lt"/>
              </a:rPr>
              <a:t>nversion (NOT)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07464" y="1588163"/>
            <a:ext cx="720577" cy="690282"/>
            <a:chOff x="1607464" y="2009795"/>
            <a:chExt cx="720577" cy="690282"/>
          </a:xfrm>
        </p:grpSpPr>
        <p:sp>
          <p:nvSpPr>
            <p:cNvPr id="5" name="Isosceles Triangle 4"/>
            <p:cNvSpPr/>
            <p:nvPr/>
          </p:nvSpPr>
          <p:spPr bwMode="auto">
            <a:xfrm rot="5400000">
              <a:off x="1559859" y="2057400"/>
              <a:ext cx="690282" cy="595071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2193570" y="2287699"/>
              <a:ext cx="134471" cy="134471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837022" y="1717860"/>
            <a:ext cx="34015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>
            <a:stCxn id="9" idx="3"/>
          </p:cNvCxnSpPr>
          <p:nvPr/>
        </p:nvCxnSpPr>
        <p:spPr bwMode="auto">
          <a:xfrm>
            <a:off x="1177180" y="1933304"/>
            <a:ext cx="413941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2" name="Straight Connector 11"/>
          <p:cNvCxnSpPr>
            <a:stCxn id="10" idx="1"/>
          </p:cNvCxnSpPr>
          <p:nvPr/>
        </p:nvCxnSpPr>
        <p:spPr bwMode="auto">
          <a:xfrm flipH="1">
            <a:off x="2345524" y="1933304"/>
            <a:ext cx="339594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lg" len="lg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2685118" y="1717860"/>
            <a:ext cx="4956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!x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536702"/>
              </p:ext>
            </p:extLst>
          </p:nvPr>
        </p:nvGraphicFramePr>
        <p:xfrm>
          <a:off x="5962600" y="1567932"/>
          <a:ext cx="19166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328"/>
                <a:gridCol w="958328"/>
              </a:tblGrid>
              <a:tr h="3500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500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500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2611874" y="3659882"/>
            <a:ext cx="6511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*y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822885" y="3458583"/>
            <a:ext cx="1788989" cy="865683"/>
            <a:chOff x="822885" y="4045688"/>
            <a:chExt cx="1788989" cy="865683"/>
          </a:xfrm>
        </p:grpSpPr>
        <p:sp>
          <p:nvSpPr>
            <p:cNvPr id="19" name="Flowchart: Delay 18"/>
            <p:cNvSpPr/>
            <p:nvPr/>
          </p:nvSpPr>
          <p:spPr bwMode="auto">
            <a:xfrm>
              <a:off x="1595120" y="4074160"/>
              <a:ext cx="658964" cy="812800"/>
            </a:xfrm>
            <a:prstGeom prst="flowChartDelay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2885" y="4045688"/>
              <a:ext cx="34015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endParaRPr lang="en-US" sz="2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1" name="Straight Connector 20"/>
            <p:cNvCxnSpPr>
              <a:stCxn id="20" idx="3"/>
            </p:cNvCxnSpPr>
            <p:nvPr/>
          </p:nvCxnSpPr>
          <p:spPr bwMode="auto">
            <a:xfrm>
              <a:off x="1163043" y="4261132"/>
              <a:ext cx="41394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822885" y="4480484"/>
              <a:ext cx="34015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</a:p>
          </p:txBody>
        </p:sp>
        <p:cxnSp>
          <p:nvCxnSpPr>
            <p:cNvPr id="23" name="Straight Connector 22"/>
            <p:cNvCxnSpPr>
              <a:stCxn id="22" idx="3"/>
            </p:cNvCxnSpPr>
            <p:nvPr/>
          </p:nvCxnSpPr>
          <p:spPr bwMode="auto">
            <a:xfrm>
              <a:off x="1163043" y="4695928"/>
              <a:ext cx="41394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flipH="1">
              <a:off x="2272280" y="4472495"/>
              <a:ext cx="3395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940373"/>
              </p:ext>
            </p:extLst>
          </p:nvPr>
        </p:nvGraphicFramePr>
        <p:xfrm>
          <a:off x="5952768" y="3353562"/>
          <a:ext cx="22725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/>
                <a:gridCol w="757518"/>
                <a:gridCol w="7575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x*y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91264" y="372019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91264" y="408891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91264" y="445764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91264" y="482637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837307"/>
              </p:ext>
            </p:extLst>
          </p:nvPr>
        </p:nvGraphicFramePr>
        <p:xfrm>
          <a:off x="1435510" y="5103753"/>
          <a:ext cx="301635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677"/>
                <a:gridCol w="786581"/>
                <a:gridCol w="804095"/>
              </a:tblGrid>
              <a:tr h="3078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x*y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078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0 </a:t>
                      </a:r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(closed)</a:t>
                      </a:r>
                      <a:endParaRPr lang="en-US" sz="160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y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078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 </a:t>
                      </a:r>
                      <a:r>
                        <a:rPr lang="en-US" sz="160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(open)</a:t>
                      </a:r>
                      <a:endParaRPr lang="ru-RU" sz="160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ru-RU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y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262192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24" grpId="0"/>
      <p:bldP spid="6" grpId="0"/>
      <p:bldP spid="30" grpId="0"/>
      <p:bldP spid="31" grpId="0"/>
      <p:bldP spid="32" grpId="0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Boolean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838"/>
            <a:ext cx="8228012" cy="46955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OR (or Boolean addition)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76894" y="2137476"/>
            <a:ext cx="57579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 smtClean="0">
                <a:latin typeface="+mj-lt"/>
              </a:rPr>
              <a:t>x+y</a:t>
            </a:r>
            <a:endParaRPr lang="en-US" sz="2200" dirty="0"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4025" y="1954307"/>
            <a:ext cx="1626546" cy="865683"/>
            <a:chOff x="822885" y="1708888"/>
            <a:chExt cx="1626546" cy="865683"/>
          </a:xfrm>
        </p:grpSpPr>
        <p:sp>
          <p:nvSpPr>
            <p:cNvPr id="19" name="Flowchart: Delay 18"/>
            <p:cNvSpPr/>
            <p:nvPr/>
          </p:nvSpPr>
          <p:spPr bwMode="auto">
            <a:xfrm flipH="1">
              <a:off x="1451254" y="1719213"/>
              <a:ext cx="632999" cy="82045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2885" y="1708888"/>
              <a:ext cx="30649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latin typeface="+mj-lt"/>
                </a:rPr>
                <a:t>x</a:t>
              </a:r>
              <a:endParaRPr lang="en-US" sz="2200" dirty="0">
                <a:latin typeface="+mj-lt"/>
              </a:endParaRPr>
            </a:p>
          </p:txBody>
        </p:sp>
        <p:cxnSp>
          <p:nvCxnSpPr>
            <p:cNvPr id="21" name="Straight Connector 20"/>
            <p:cNvCxnSpPr>
              <a:stCxn id="20" idx="3"/>
            </p:cNvCxnSpPr>
            <p:nvPr/>
          </p:nvCxnSpPr>
          <p:spPr bwMode="auto">
            <a:xfrm>
              <a:off x="1129379" y="1924332"/>
              <a:ext cx="44760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822885" y="2143684"/>
              <a:ext cx="31290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+mj-lt"/>
                </a:rPr>
                <a:t>y</a:t>
              </a:r>
            </a:p>
          </p:txBody>
        </p:sp>
        <p:cxnSp>
          <p:nvCxnSpPr>
            <p:cNvPr id="23" name="Straight Connector 22"/>
            <p:cNvCxnSpPr>
              <a:stCxn id="22" idx="3"/>
            </p:cNvCxnSpPr>
            <p:nvPr/>
          </p:nvCxnSpPr>
          <p:spPr bwMode="auto">
            <a:xfrm>
              <a:off x="1135791" y="2359128"/>
              <a:ext cx="4411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flipH="1">
              <a:off x="2109837" y="2125630"/>
              <a:ext cx="3395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557005"/>
              </p:ext>
            </p:extLst>
          </p:nvPr>
        </p:nvGraphicFramePr>
        <p:xfrm>
          <a:off x="5728417" y="1432028"/>
          <a:ext cx="22725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/>
                <a:gridCol w="757518"/>
                <a:gridCol w="7575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x+y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471365" y="180181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71365" y="2170539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71365" y="2539266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71365" y="290799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57200" y="3663186"/>
            <a:ext cx="8228012" cy="46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XOR (or exclusive OR, or addition by module 1)</a:t>
            </a: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891617"/>
              </p:ext>
            </p:extLst>
          </p:nvPr>
        </p:nvGraphicFramePr>
        <p:xfrm>
          <a:off x="5736783" y="4246953"/>
          <a:ext cx="23935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89"/>
                <a:gridCol w="779721"/>
                <a:gridCol w="8718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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7479731" y="461673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479731" y="498546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79731" y="5354191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479731" y="5722919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195629" y="4993985"/>
            <a:ext cx="9893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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54025" y="4810816"/>
            <a:ext cx="1745281" cy="865683"/>
            <a:chOff x="1393856" y="4792763"/>
            <a:chExt cx="1745281" cy="865683"/>
          </a:xfrm>
        </p:grpSpPr>
        <p:sp>
          <p:nvSpPr>
            <p:cNvPr id="47" name="Rectangle 46"/>
            <p:cNvSpPr/>
            <p:nvPr/>
          </p:nvSpPr>
          <p:spPr>
            <a:xfrm>
              <a:off x="1393856" y="4792763"/>
              <a:ext cx="30649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latin typeface="+mj-lt"/>
                </a:rPr>
                <a:t>x</a:t>
              </a:r>
              <a:endParaRPr lang="en-US" sz="2200" dirty="0">
                <a:latin typeface="+mj-lt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694506" y="4803088"/>
              <a:ext cx="1079453" cy="820453"/>
              <a:chOff x="1694506" y="4803088"/>
              <a:chExt cx="1079453" cy="820453"/>
            </a:xfrm>
          </p:grpSpPr>
          <p:sp>
            <p:nvSpPr>
              <p:cNvPr id="46" name="Flowchart: Delay 18"/>
              <p:cNvSpPr/>
              <p:nvPr/>
            </p:nvSpPr>
            <p:spPr bwMode="auto">
              <a:xfrm flipH="1">
                <a:off x="2140960" y="4803088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9" name="Arc 58"/>
              <p:cNvSpPr/>
              <p:nvPr/>
            </p:nvSpPr>
            <p:spPr bwMode="auto">
              <a:xfrm>
                <a:off x="1694506" y="4831080"/>
                <a:ext cx="519245" cy="766030"/>
              </a:xfrm>
              <a:prstGeom prst="arc">
                <a:avLst>
                  <a:gd name="adj1" fmla="val 16409082"/>
                  <a:gd name="adj2" fmla="val 5221329"/>
                </a:avLst>
              </a:prstGeom>
              <a:noFill/>
              <a:ln w="28575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1393856" y="5227559"/>
              <a:ext cx="31290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latin typeface="+mj-lt"/>
                </a:rPr>
                <a:t>y</a:t>
              </a:r>
            </a:p>
          </p:txBody>
        </p:sp>
        <p:cxnSp>
          <p:nvCxnSpPr>
            <p:cNvPr id="50" name="Straight Connector 49"/>
            <p:cNvCxnSpPr>
              <a:stCxn id="49" idx="3"/>
            </p:cNvCxnSpPr>
            <p:nvPr/>
          </p:nvCxnSpPr>
          <p:spPr bwMode="auto">
            <a:xfrm>
              <a:off x="1706762" y="5443003"/>
              <a:ext cx="4411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24666" y="5025769"/>
              <a:ext cx="42836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 flipH="1">
              <a:off x="2799543" y="5209505"/>
              <a:ext cx="3395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</p:grpSp>
      <p:sp>
        <p:nvSpPr>
          <p:cNvPr id="4" name="Rectangle 3"/>
          <p:cNvSpPr/>
          <p:nvPr/>
        </p:nvSpPr>
        <p:spPr>
          <a:xfrm>
            <a:off x="3103276" y="4993209"/>
            <a:ext cx="22060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x*!y + !x*y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8892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  <p:bldP spid="32" grpId="0"/>
      <p:bldP spid="33" grpId="0"/>
      <p:bldP spid="34" grpId="0"/>
      <p:bldP spid="53" grpId="0"/>
      <p:bldP spid="54" grpId="0"/>
      <p:bldP spid="55" grpId="0"/>
      <p:bldP spid="56" grpId="0"/>
      <p:bldP spid="44" grpId="0"/>
      <p:bldP spid="4" grpId="0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axioms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27256"/>
            <a:ext cx="8228012" cy="4537075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There about ten axioms and theorems that can be used to create new or to simplify existed functions</a:t>
            </a:r>
          </a:p>
        </p:txBody>
      </p:sp>
      <p:graphicFrame>
        <p:nvGraphicFramePr>
          <p:cNvPr id="15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021264"/>
              </p:ext>
            </p:extLst>
          </p:nvPr>
        </p:nvGraphicFramePr>
        <p:xfrm>
          <a:off x="778342" y="1796530"/>
          <a:ext cx="7978590" cy="3439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295"/>
                <a:gridCol w="3118884"/>
                <a:gridCol w="3100411"/>
              </a:tblGrid>
              <a:tr h="307573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latin typeface="+mj-lt"/>
                        </a:rPr>
                        <a:t>Axiom</a:t>
                      </a:r>
                      <a:endParaRPr lang="en-US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latin typeface="+mj-lt"/>
                        </a:rPr>
                        <a:t>AND form</a:t>
                      </a:r>
                      <a:endParaRPr lang="en-US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latin typeface="+mj-lt"/>
                        </a:rPr>
                        <a:t>OR form</a:t>
                      </a:r>
                      <a:endParaRPr lang="en-US" b="0" dirty="0">
                        <a:latin typeface="+mj-lt"/>
                      </a:endParaRPr>
                    </a:p>
                  </a:txBody>
                  <a:tcPr anchor="ctr"/>
                </a:tc>
              </a:tr>
              <a:tr h="46493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</a:rPr>
                        <a:t>Identity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1*x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x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 + x = x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6493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</a:rPr>
                        <a:t>Idempotent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x*x = x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+ x = x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6493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</a:rPr>
                        <a:t>Inverse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!x*x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0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!x + x = 1</a:t>
                      </a:r>
                    </a:p>
                  </a:txBody>
                  <a:tcPr anchor="ctr"/>
                </a:tc>
              </a:tr>
              <a:tr h="46493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Commutative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xy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yx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y = y + x</a:t>
                      </a:r>
                      <a:endParaRPr lang="en-US" sz="1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562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Associative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xy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)z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x(</a:t>
                      </a:r>
                      <a:r>
                        <a:rPr lang="en-US" sz="16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yz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en-US" sz="1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 + y) +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z = x + (y + z)</a:t>
                      </a:r>
                    </a:p>
                  </a:txBody>
                  <a:tcPr anchor="ctr"/>
                </a:tc>
              </a:tr>
              <a:tr h="42562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Distributive law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xy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z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(x + z)(y + z)</a:t>
                      </a:r>
                      <a:endParaRPr lang="en-US" sz="1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 + y)z = </a:t>
                      </a:r>
                      <a:r>
                        <a:rPr lang="en-US" sz="16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xz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</a:t>
                      </a:r>
                      <a:r>
                        <a:rPr lang="en-US" sz="16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yz</a:t>
                      </a:r>
                      <a:endParaRPr lang="en-US" sz="1600" baseline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36297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De Morgan's laws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!(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xy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= !x + !y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!(x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+ y) = !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x!y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04206" y="5523379"/>
            <a:ext cx="8228012" cy="404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… and a lot of other useful equations:</a:t>
            </a:r>
          </a:p>
        </p:txBody>
      </p:sp>
      <p:sp>
        <p:nvSpPr>
          <p:cNvPr id="8" name="Rectangle 7"/>
          <p:cNvSpPr/>
          <p:nvPr/>
        </p:nvSpPr>
        <p:spPr>
          <a:xfrm>
            <a:off x="5702891" y="5504578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Neo Sans Intel" pitchFamily="34" charset="0"/>
              </a:rPr>
              <a:t>!</a:t>
            </a:r>
            <a:r>
              <a:rPr lang="pt-BR" dirty="0" smtClean="0">
                <a:latin typeface="Neo Sans Intel" pitchFamily="34" charset="0"/>
              </a:rPr>
              <a:t>(</a:t>
            </a:r>
            <a:r>
              <a:rPr lang="ru-RU" dirty="0" smtClean="0">
                <a:latin typeface="Neo Sans Intel" pitchFamily="34" charset="0"/>
              </a:rPr>
              <a:t>!</a:t>
            </a:r>
            <a:r>
              <a:rPr lang="pt-BR" dirty="0" smtClean="0">
                <a:latin typeface="Neo Sans Intel" pitchFamily="34" charset="0"/>
              </a:rPr>
              <a:t>x </a:t>
            </a:r>
            <a:r>
              <a:rPr lang="pt-BR" dirty="0">
                <a:latin typeface="Neo Sans Intel" pitchFamily="34" charset="0"/>
              </a:rPr>
              <a:t>+ y) + </a:t>
            </a:r>
            <a:r>
              <a:rPr lang="ru-RU" dirty="0" smtClean="0">
                <a:latin typeface="Neo Sans Intel" pitchFamily="34" charset="0"/>
              </a:rPr>
              <a:t>!</a:t>
            </a:r>
            <a:r>
              <a:rPr lang="pt-BR" dirty="0" smtClean="0">
                <a:latin typeface="Neo Sans Intel" pitchFamily="34" charset="0"/>
              </a:rPr>
              <a:t>(</a:t>
            </a:r>
            <a:r>
              <a:rPr lang="ru-RU" dirty="0" smtClean="0">
                <a:latin typeface="Neo Sans Intel" pitchFamily="34" charset="0"/>
              </a:rPr>
              <a:t>!</a:t>
            </a:r>
            <a:r>
              <a:rPr lang="pt-BR" dirty="0" smtClean="0">
                <a:latin typeface="Neo Sans Intel" pitchFamily="34" charset="0"/>
              </a:rPr>
              <a:t>x </a:t>
            </a:r>
            <a:r>
              <a:rPr lang="pt-BR" dirty="0">
                <a:latin typeface="Neo Sans Intel" pitchFamily="34" charset="0"/>
              </a:rPr>
              <a:t>+ </a:t>
            </a:r>
            <a:r>
              <a:rPr lang="ru-RU" dirty="0" smtClean="0">
                <a:latin typeface="Neo Sans Intel" pitchFamily="34" charset="0"/>
              </a:rPr>
              <a:t>!</a:t>
            </a:r>
            <a:r>
              <a:rPr lang="pt-BR" dirty="0" smtClean="0">
                <a:latin typeface="Neo Sans Intel" pitchFamily="34" charset="0"/>
              </a:rPr>
              <a:t>y) </a:t>
            </a:r>
            <a:r>
              <a:rPr lang="pt-BR" dirty="0">
                <a:latin typeface="Neo Sans Intel" pitchFamily="34" charset="0"/>
              </a:rPr>
              <a:t>= x</a:t>
            </a:r>
            <a:endParaRPr lang="en-US" dirty="0">
              <a:latin typeface="Neo Sans Int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1430" y="5777620"/>
            <a:ext cx="280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(Huntington equation)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70178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6443"/>
            <a:ext cx="8228012" cy="42273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Boolean operations can be combined into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4071" y="1703296"/>
            <a:ext cx="2653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F(x, y, z) = x + !y*z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334703" y="2417107"/>
            <a:ext cx="424236" cy="406400"/>
            <a:chOff x="1607464" y="2009795"/>
            <a:chExt cx="720577" cy="690282"/>
          </a:xfrm>
        </p:grpSpPr>
        <p:sp>
          <p:nvSpPr>
            <p:cNvPr id="9" name="Isosceles Triangle 8"/>
            <p:cNvSpPr/>
            <p:nvPr/>
          </p:nvSpPr>
          <p:spPr bwMode="auto">
            <a:xfrm rot="5400000">
              <a:off x="1559859" y="2057400"/>
              <a:ext cx="690282" cy="595071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193570" y="2287699"/>
              <a:ext cx="134471" cy="134471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1" name="Flowchart: Delay 10"/>
          <p:cNvSpPr/>
          <p:nvPr/>
        </p:nvSpPr>
        <p:spPr bwMode="auto">
          <a:xfrm>
            <a:off x="5113297" y="2420917"/>
            <a:ext cx="663742" cy="812800"/>
          </a:xfrm>
          <a:custGeom>
            <a:avLst/>
            <a:gdLst>
              <a:gd name="connsiteX0" fmla="*/ 0 w 658964"/>
              <a:gd name="connsiteY0" fmla="*/ 0 h 812800"/>
              <a:gd name="connsiteX1" fmla="*/ 329482 w 658964"/>
              <a:gd name="connsiteY1" fmla="*/ 0 h 812800"/>
              <a:gd name="connsiteX2" fmla="*/ 658964 w 658964"/>
              <a:gd name="connsiteY2" fmla="*/ 406400 h 812800"/>
              <a:gd name="connsiteX3" fmla="*/ 329482 w 658964"/>
              <a:gd name="connsiteY3" fmla="*/ 812800 h 812800"/>
              <a:gd name="connsiteX4" fmla="*/ 0 w 658964"/>
              <a:gd name="connsiteY4" fmla="*/ 812800 h 812800"/>
              <a:gd name="connsiteX5" fmla="*/ 0 w 658964"/>
              <a:gd name="connsiteY5" fmla="*/ 0 h 812800"/>
              <a:gd name="connsiteX0" fmla="*/ 969 w 659933"/>
              <a:gd name="connsiteY0" fmla="*/ 0 h 812800"/>
              <a:gd name="connsiteX1" fmla="*/ 330451 w 659933"/>
              <a:gd name="connsiteY1" fmla="*/ 0 h 812800"/>
              <a:gd name="connsiteX2" fmla="*/ 659933 w 659933"/>
              <a:gd name="connsiteY2" fmla="*/ 406400 h 812800"/>
              <a:gd name="connsiteX3" fmla="*/ 330451 w 659933"/>
              <a:gd name="connsiteY3" fmla="*/ 812800 h 812800"/>
              <a:gd name="connsiteX4" fmla="*/ 969 w 659933"/>
              <a:gd name="connsiteY4" fmla="*/ 812800 h 812800"/>
              <a:gd name="connsiteX5" fmla="*/ 0 w 659933"/>
              <a:gd name="connsiteY5" fmla="*/ 199987 h 812800"/>
              <a:gd name="connsiteX6" fmla="*/ 969 w 659933"/>
              <a:gd name="connsiteY6" fmla="*/ 0 h 812800"/>
              <a:gd name="connsiteX0" fmla="*/ 4778 w 663742"/>
              <a:gd name="connsiteY0" fmla="*/ 0 h 812800"/>
              <a:gd name="connsiteX1" fmla="*/ 334260 w 663742"/>
              <a:gd name="connsiteY1" fmla="*/ 0 h 812800"/>
              <a:gd name="connsiteX2" fmla="*/ 663742 w 663742"/>
              <a:gd name="connsiteY2" fmla="*/ 406400 h 812800"/>
              <a:gd name="connsiteX3" fmla="*/ 334260 w 663742"/>
              <a:gd name="connsiteY3" fmla="*/ 812800 h 812800"/>
              <a:gd name="connsiteX4" fmla="*/ 4778 w 663742"/>
              <a:gd name="connsiteY4" fmla="*/ 812800 h 812800"/>
              <a:gd name="connsiteX5" fmla="*/ 0 w 663742"/>
              <a:gd name="connsiteY5" fmla="*/ 653377 h 812800"/>
              <a:gd name="connsiteX6" fmla="*/ 3809 w 663742"/>
              <a:gd name="connsiteY6" fmla="*/ 199987 h 812800"/>
              <a:gd name="connsiteX7" fmla="*/ 4778 w 663742"/>
              <a:gd name="connsiteY7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3742" h="812800">
                <a:moveTo>
                  <a:pt x="4778" y="0"/>
                </a:moveTo>
                <a:lnTo>
                  <a:pt x="334260" y="0"/>
                </a:lnTo>
                <a:cubicBezTo>
                  <a:pt x="516228" y="0"/>
                  <a:pt x="663742" y="181951"/>
                  <a:pt x="663742" y="406400"/>
                </a:cubicBezTo>
                <a:cubicBezTo>
                  <a:pt x="663742" y="630849"/>
                  <a:pt x="516228" y="812800"/>
                  <a:pt x="334260" y="812800"/>
                </a:cubicBezTo>
                <a:lnTo>
                  <a:pt x="4778" y="812800"/>
                </a:lnTo>
                <a:lnTo>
                  <a:pt x="0" y="653377"/>
                </a:lnTo>
                <a:cubicBezTo>
                  <a:pt x="1270" y="502247"/>
                  <a:pt x="2539" y="351117"/>
                  <a:pt x="3809" y="199987"/>
                </a:cubicBezTo>
                <a:lnTo>
                  <a:pt x="4778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Flowchart: Delay 18"/>
          <p:cNvSpPr/>
          <p:nvPr/>
        </p:nvSpPr>
        <p:spPr bwMode="auto">
          <a:xfrm flipH="1">
            <a:off x="6365557" y="1802649"/>
            <a:ext cx="632999" cy="820453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  <a:gd name="connsiteX0" fmla="*/ 6067 w 10039"/>
              <a:gd name="connsiteY0" fmla="*/ 0 h 10000"/>
              <a:gd name="connsiteX1" fmla="*/ 10000 w 10039"/>
              <a:gd name="connsiteY1" fmla="*/ 0 h 10000"/>
              <a:gd name="connsiteX2" fmla="*/ 8034 w 10039"/>
              <a:gd name="connsiteY2" fmla="*/ 1970 h 10000"/>
              <a:gd name="connsiteX3" fmla="*/ 7244 w 10039"/>
              <a:gd name="connsiteY3" fmla="*/ 4953 h 10000"/>
              <a:gd name="connsiteX4" fmla="*/ 10000 w 10039"/>
              <a:gd name="connsiteY4" fmla="*/ 9906 h 10000"/>
              <a:gd name="connsiteX5" fmla="*/ 6337 w 10039"/>
              <a:gd name="connsiteY5" fmla="*/ 10000 h 10000"/>
              <a:gd name="connsiteX6" fmla="*/ 1 w 10039"/>
              <a:gd name="connsiteY6" fmla="*/ 4953 h 10000"/>
              <a:gd name="connsiteX7" fmla="*/ 6067 w 10039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64"/>
              <a:gd name="connsiteY0" fmla="*/ 0 h 10000"/>
              <a:gd name="connsiteX1" fmla="*/ 10000 w 10064"/>
              <a:gd name="connsiteY1" fmla="*/ 0 h 10000"/>
              <a:gd name="connsiteX2" fmla="*/ 7914 w 10064"/>
              <a:gd name="connsiteY2" fmla="*/ 2179 h 10000"/>
              <a:gd name="connsiteX3" fmla="*/ 7244 w 10064"/>
              <a:gd name="connsiteY3" fmla="*/ 4953 h 10000"/>
              <a:gd name="connsiteX4" fmla="*/ 8566 w 10064"/>
              <a:gd name="connsiteY4" fmla="*/ 8000 h 10000"/>
              <a:gd name="connsiteX5" fmla="*/ 10000 w 10064"/>
              <a:gd name="connsiteY5" fmla="*/ 9906 h 10000"/>
              <a:gd name="connsiteX6" fmla="*/ 6337 w 10064"/>
              <a:gd name="connsiteY6" fmla="*/ 10000 h 10000"/>
              <a:gd name="connsiteX7" fmla="*/ 1 w 10064"/>
              <a:gd name="connsiteY7" fmla="*/ 4953 h 10000"/>
              <a:gd name="connsiteX8" fmla="*/ 6067 w 10064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00">
                <a:moveTo>
                  <a:pt x="6067" y="0"/>
                </a:moveTo>
                <a:lnTo>
                  <a:pt x="10000" y="0"/>
                </a:lnTo>
                <a:cubicBezTo>
                  <a:pt x="9586" y="448"/>
                  <a:pt x="8389" y="1731"/>
                  <a:pt x="8125" y="2063"/>
                </a:cubicBezTo>
                <a:cubicBezTo>
                  <a:pt x="7877" y="2448"/>
                  <a:pt x="7141" y="3848"/>
                  <a:pt x="7214" y="4837"/>
                </a:cubicBezTo>
                <a:cubicBezTo>
                  <a:pt x="7287" y="5826"/>
                  <a:pt x="8348" y="7639"/>
                  <a:pt x="8566" y="8000"/>
                </a:cubicBezTo>
                <a:cubicBezTo>
                  <a:pt x="8754" y="8315"/>
                  <a:pt x="9710" y="9480"/>
                  <a:pt x="10000" y="9906"/>
                </a:cubicBezTo>
                <a:lnTo>
                  <a:pt x="6337" y="10000"/>
                </a:lnTo>
                <a:cubicBezTo>
                  <a:pt x="2638" y="10046"/>
                  <a:pt x="46" y="6620"/>
                  <a:pt x="1" y="4953"/>
                </a:cubicBezTo>
                <a:cubicBezTo>
                  <a:pt x="-44" y="3286"/>
                  <a:pt x="1797" y="0"/>
                  <a:pt x="6067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Elbow Connector 18"/>
          <p:cNvCxnSpPr>
            <a:stCxn id="10" idx="6"/>
            <a:endCxn id="11" idx="6"/>
          </p:cNvCxnSpPr>
          <p:nvPr/>
        </p:nvCxnSpPr>
        <p:spPr bwMode="auto">
          <a:xfrm>
            <a:off x="4758939" y="2620307"/>
            <a:ext cx="358167" cy="5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23" name="Elbow Connector 22"/>
          <p:cNvCxnSpPr>
            <a:stCxn id="11" idx="2"/>
            <a:endCxn id="15" idx="4"/>
          </p:cNvCxnSpPr>
          <p:nvPr/>
        </p:nvCxnSpPr>
        <p:spPr bwMode="auto">
          <a:xfrm flipV="1">
            <a:off x="5777039" y="2459011"/>
            <a:ext cx="679290" cy="368306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3654447" y="1769533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Elbow Connector 25"/>
          <p:cNvCxnSpPr>
            <a:stCxn id="15" idx="2"/>
            <a:endCxn id="24" idx="3"/>
          </p:cNvCxnSpPr>
          <p:nvPr/>
        </p:nvCxnSpPr>
        <p:spPr bwMode="auto">
          <a:xfrm flipH="1" flipV="1">
            <a:off x="3980177" y="1969588"/>
            <a:ext cx="2504067" cy="23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3654447" y="2423698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Straight Connector 29"/>
          <p:cNvCxnSpPr>
            <a:stCxn id="9" idx="3"/>
            <a:endCxn id="28" idx="3"/>
          </p:cNvCxnSpPr>
          <p:nvPr/>
        </p:nvCxnSpPr>
        <p:spPr bwMode="auto">
          <a:xfrm flipH="1">
            <a:off x="3980177" y="2620307"/>
            <a:ext cx="354527" cy="344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3654447" y="2872009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Straight Connector 33"/>
          <p:cNvCxnSpPr>
            <a:stCxn id="11" idx="5"/>
            <a:endCxn id="32" idx="3"/>
          </p:cNvCxnSpPr>
          <p:nvPr/>
        </p:nvCxnSpPr>
        <p:spPr bwMode="auto">
          <a:xfrm flipH="1" flipV="1">
            <a:off x="3980177" y="3072064"/>
            <a:ext cx="1133120" cy="22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37" name="Straight Connector 36"/>
          <p:cNvCxnSpPr>
            <a:stCxn id="15" idx="7"/>
            <a:endCxn id="35" idx="1"/>
          </p:cNvCxnSpPr>
          <p:nvPr/>
        </p:nvCxnSpPr>
        <p:spPr bwMode="auto">
          <a:xfrm>
            <a:off x="6998493" y="2209019"/>
            <a:ext cx="339180" cy="385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35" name="Rectangle 34"/>
          <p:cNvSpPr/>
          <p:nvPr/>
        </p:nvSpPr>
        <p:spPr>
          <a:xfrm>
            <a:off x="7337673" y="2012820"/>
            <a:ext cx="1313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x +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!y*z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384542"/>
              </p:ext>
            </p:extLst>
          </p:nvPr>
        </p:nvGraphicFramePr>
        <p:xfrm>
          <a:off x="856557" y="2515354"/>
          <a:ext cx="22725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/>
                <a:gridCol w="568139"/>
                <a:gridCol w="568139"/>
                <a:gridCol w="568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2690500" y="288513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00025" y="325646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90500" y="362259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90500" y="399132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28499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5" grpId="0" animBg="1"/>
      <p:bldP spid="24" grpId="0"/>
      <p:bldP spid="28" grpId="0"/>
      <p:bldP spid="32" grpId="0"/>
      <p:bldP spid="35" grpId="0"/>
      <p:bldP spid="43" grpId="0"/>
      <p:bldP spid="44" grpId="0"/>
      <p:bldP spid="45" grpId="0"/>
      <p:bldP spid="46" grpId="0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2.6|1|1.7|130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1|5.2|0.7|0.8|2.6|37.9|0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|4|126|5.3|17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3.3|46.2|2|14.5|0.4|7.8|0.3|0.3|1.5|35|1.5|0.9|3.4|37.2|44.1|71.6|1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1|3.6|1.6|0.9|0.5|1.9|1.1|0.7|1.1|4.8|182.2|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5|15.8|71.5|14.7|2.8|82.9|5.2|5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2.8|25.3|31.7|20.8|20.8|21.2|2.7|1.2|14.7|75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6|5|2.9|0.5|3.5|6.8|26.6|0.8|4.7|0.5|0.5|0.5|8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5.9|12.8|9.6|4.2|1.9|1.1|4.3|41.3|11|2.1|3.3|2.2|8.8|0.4|0.5|3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7.2|138.9|7.7|8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3|38|6.2|1.1|1.6|5.8|4.6|0.5|0.4|0.3|0.4|0.5|16.3|3.4|0.7|0.5|0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50.9|29.6|4.2|4.9|22.4|1|0.4|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4.4|9.4|22.2|24|3.2|8.6|19.8|1.4|1|8.7|2"/>
</p:tagLst>
</file>

<file path=ppt/theme/theme1.xml><?xml version="1.0" encoding="utf-8"?>
<a:theme xmlns:a="http://schemas.openxmlformats.org/drawingml/2006/main" name="1_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4A94C8E-3E2B-4AD9-8D67-7815198BE085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6110</TotalTime>
  <Words>1567</Words>
  <Application>Microsoft Office PowerPoint</Application>
  <PresentationFormat>On-screen Show (4:3)</PresentationFormat>
  <Paragraphs>549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MS PGothic</vt:lpstr>
      <vt:lpstr>MS PGothic</vt:lpstr>
      <vt:lpstr>Arial</vt:lpstr>
      <vt:lpstr>Baskerville Old Face</vt:lpstr>
      <vt:lpstr>Calibri</vt:lpstr>
      <vt:lpstr>Consolas</vt:lpstr>
      <vt:lpstr>Courier New</vt:lpstr>
      <vt:lpstr>Neo Sans Intel</vt:lpstr>
      <vt:lpstr>Neo Sans Intel Light</vt:lpstr>
      <vt:lpstr>Neo Sans Intel Medium</vt:lpstr>
      <vt:lpstr>Symbol</vt:lpstr>
      <vt:lpstr>Times</vt:lpstr>
      <vt:lpstr>Verdana</vt:lpstr>
      <vt:lpstr>1_mdsp_2011</vt:lpstr>
      <vt:lpstr>Boolean Algebra Combinational Circuits</vt:lpstr>
      <vt:lpstr>Layers of Abstraction in Computes Science</vt:lpstr>
      <vt:lpstr>Abstracting From Physics</vt:lpstr>
      <vt:lpstr>Boolean Algebra</vt:lpstr>
      <vt:lpstr>Boolean Algebra</vt:lpstr>
      <vt:lpstr>Main Boolean operations</vt:lpstr>
      <vt:lpstr>Main Boolean operations</vt:lpstr>
      <vt:lpstr>Main axioms</vt:lpstr>
      <vt:lpstr>Boolean functions</vt:lpstr>
      <vt:lpstr>Examples of reduction</vt:lpstr>
      <vt:lpstr>Canonical disjunctive normal form (CDNF)</vt:lpstr>
      <vt:lpstr>Canonical conjunctive normal form (CCNF)</vt:lpstr>
      <vt:lpstr>Combinational Circuits</vt:lpstr>
      <vt:lpstr>Combinational Circuits</vt:lpstr>
      <vt:lpstr>Many-input devices</vt:lpstr>
      <vt:lpstr>Binary Decoder</vt:lpstr>
      <vt:lpstr>Multiplexer</vt:lpstr>
      <vt:lpstr>Comparator</vt:lpstr>
      <vt:lpstr>Adder and ALU</vt:lpstr>
      <vt:lpstr>Half adder scheme</vt:lpstr>
      <vt:lpstr>Full adder scheme</vt:lpstr>
      <vt:lpstr>Wide adder</vt:lpstr>
      <vt:lpstr>Arithmetic Logic Unit</vt:lpstr>
      <vt:lpstr>Thank You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Kryukov, Pavel I</cp:lastModifiedBy>
  <cp:revision>324</cp:revision>
  <dcterms:created xsi:type="dcterms:W3CDTF">2011-10-24T08:13:52Z</dcterms:created>
  <dcterms:modified xsi:type="dcterms:W3CDTF">2015-10-09T14:17:50Z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