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83" r:id="rId5"/>
    <p:sldId id="291" r:id="rId6"/>
    <p:sldId id="292" r:id="rId7"/>
    <p:sldId id="310" r:id="rId8"/>
    <p:sldId id="305" r:id="rId9"/>
    <p:sldId id="306" r:id="rId10"/>
    <p:sldId id="307" r:id="rId11"/>
    <p:sldId id="308" r:id="rId12"/>
    <p:sldId id="309" r:id="rId13"/>
    <p:sldId id="311" r:id="rId14"/>
    <p:sldId id="294" r:id="rId15"/>
    <p:sldId id="295" r:id="rId16"/>
    <p:sldId id="296" r:id="rId17"/>
    <p:sldId id="297" r:id="rId18"/>
    <p:sldId id="293" r:id="rId19"/>
    <p:sldId id="313" r:id="rId20"/>
    <p:sldId id="312" r:id="rId21"/>
    <p:sldId id="304" r:id="rId22"/>
    <p:sldId id="298" r:id="rId23"/>
    <p:sldId id="300" r:id="rId24"/>
    <p:sldId id="301" r:id="rId25"/>
    <p:sldId id="302" r:id="rId26"/>
    <p:sldId id="314" r:id="rId27"/>
    <p:sldId id="315" r:id="rId28"/>
    <p:sldId id="303" r:id="rId29"/>
    <p:sldId id="316" r:id="rId30"/>
    <p:sldId id="319" r:id="rId31"/>
    <p:sldId id="320" r:id="rId32"/>
    <p:sldId id="321" r:id="rId33"/>
    <p:sldId id="317" r:id="rId34"/>
    <p:sldId id="318" r:id="rId35"/>
    <p:sldId id="288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0" autoAdjust="0"/>
    <p:restoredTop sz="99278" autoAdjust="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1704" y="-10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10/17/2015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+mj-lt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5334794" cy="584775"/>
          </a:xfrm>
        </p:spPr>
        <p:txBody>
          <a:bodyPr/>
          <a:lstStyle/>
          <a:p>
            <a:r>
              <a:rPr lang="en-US" dirty="0"/>
              <a:t> Integrated Circuits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17 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062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" y="934523"/>
            <a:ext cx="8210868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</a:t>
            </a:r>
            <a:r>
              <a:rPr lang="en-US" sz="2000" dirty="0" smtClean="0"/>
              <a:t>three terminals: </a:t>
            </a:r>
            <a:r>
              <a:rPr lang="en-US" sz="2000" b="1" dirty="0" smtClean="0"/>
              <a:t>source</a:t>
            </a:r>
            <a:r>
              <a:rPr lang="en-US" sz="2000" dirty="0" smtClean="0"/>
              <a:t>, </a:t>
            </a:r>
            <a:r>
              <a:rPr lang="en-US" sz="2000" b="1" dirty="0" smtClean="0"/>
              <a:t>drain</a:t>
            </a:r>
            <a:r>
              <a:rPr lang="en-US" sz="2000" dirty="0" smtClean="0"/>
              <a:t>, and </a:t>
            </a:r>
            <a:r>
              <a:rPr lang="en-US" sz="2000" b="1" dirty="0" smtClean="0"/>
              <a:t>gate</a:t>
            </a:r>
          </a:p>
          <a:p>
            <a:pPr marL="741363" lvl="2" indent="-3270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The gate controls whether current can pass from </a:t>
            </a:r>
            <a:r>
              <a:rPr lang="en-US" sz="1800" dirty="0" smtClean="0"/>
              <a:t>source </a:t>
            </a:r>
            <a:r>
              <a:rPr lang="en-US" sz="1800" dirty="0"/>
              <a:t>to </a:t>
            </a:r>
            <a:r>
              <a:rPr lang="en-US" sz="1800" dirty="0" smtClean="0"/>
              <a:t>drain </a:t>
            </a:r>
            <a:r>
              <a:rPr lang="en-US" sz="1800" dirty="0"/>
              <a:t>or </a:t>
            </a:r>
            <a:r>
              <a:rPr lang="en-US" sz="1800" dirty="0" smtClean="0"/>
              <a:t>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 smtClean="0">
                <a:solidFill>
                  <a:schemeClr val="tx2"/>
                </a:solidFill>
              </a:rPr>
              <a:t>(this slide) </a:t>
            </a:r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-type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451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896423"/>
            <a:ext cx="8228012" cy="1084873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 diffusion process creates the balancing field (E</a:t>
            </a:r>
            <a:r>
              <a:rPr lang="en-US" sz="1800" dirty="0" smtClean="0"/>
              <a:t>d</a:t>
            </a:r>
            <a:r>
              <a:rPr lang="en-US" dirty="0" smtClean="0"/>
              <a:t>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200" dirty="0" smtClean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100" dirty="0" smtClean="0">
                  <a:latin typeface="+mj-lt"/>
                </a:rPr>
                <a:t>d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200" dirty="0" smtClean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  <a:endParaRPr lang="en-US" sz="1600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200" dirty="0" smtClean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100" dirty="0" smtClean="0">
                  <a:latin typeface="+mj-lt"/>
                </a:rPr>
                <a:t>d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E</a:t>
              </a:r>
              <a:r>
                <a:rPr lang="en-US" sz="1200" dirty="0" smtClean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360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11618"/>
            <a:ext cx="8228012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-type MOSFET if </a:t>
            </a:r>
            <a:r>
              <a:rPr lang="en-US" b="1" dirty="0" smtClean="0"/>
              <a:t>the gate </a:t>
            </a:r>
            <a:r>
              <a:rPr lang="en-US" dirty="0" smtClean="0"/>
              <a:t>is not connected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dirty="0" smtClean="0"/>
              <a:t>or equal to </a:t>
            </a:r>
            <a:r>
              <a:rPr lang="en-US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there is not current through </a:t>
            </a:r>
            <a:r>
              <a:rPr lang="en-US" b="1" dirty="0"/>
              <a:t>the </a:t>
            </a:r>
            <a:r>
              <a:rPr lang="en-US" b="1" dirty="0" smtClean="0"/>
              <a:t>drain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One of n-p junction is always closed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8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17438" y="2319513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9282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 for N-type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4723"/>
            <a:ext cx="7912883" cy="100095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</a:t>
            </a:r>
            <a:r>
              <a:rPr lang="en-US" sz="2000" dirty="0" smtClean="0"/>
              <a:t>equal </a:t>
            </a:r>
            <a:r>
              <a:rPr lang="en-US" sz="2000" dirty="0"/>
              <a:t>to </a:t>
            </a:r>
            <a:r>
              <a:rPr lang="en-US" dirty="0" err="1" smtClean="0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 smtClean="0"/>
              <a:t> </a:t>
            </a:r>
            <a:r>
              <a:rPr lang="en-US" sz="2000" dirty="0"/>
              <a:t>then the transistor is open: the source value pass to </a:t>
            </a:r>
            <a:r>
              <a:rPr lang="en-US" sz="2000" dirty="0" smtClean="0"/>
              <a:t>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/>
              <a:t>The current passes though the small channel created by the gate field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(more detailed explanation is out of scope of our course) 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lt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t</a:t>
            </a:r>
            <a:endParaRPr lang="en-US" sz="2800" dirty="0" smtClean="0">
              <a:solidFill>
                <a:srgbClr val="FF000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5720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46433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Refresher: Physical </a:t>
            </a:r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2052517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Real physical </a:t>
            </a:r>
            <a:r>
              <a:rPr lang="en-US" dirty="0"/>
              <a:t>circuits deal with physical properties, such as </a:t>
            </a:r>
            <a:r>
              <a:rPr lang="en-US" i="1" dirty="0"/>
              <a:t>voltages</a:t>
            </a:r>
            <a:r>
              <a:rPr lang="en-US" dirty="0"/>
              <a:t> and </a:t>
            </a:r>
            <a:r>
              <a:rPr lang="en-US" i="1" dirty="0" smtClean="0"/>
              <a:t>currents</a:t>
            </a:r>
          </a:p>
          <a:p>
            <a:pPr marL="342900" indent="-3429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dirty="0"/>
              <a:t>Digital circuits use the abstractions of </a:t>
            </a:r>
            <a:r>
              <a:rPr lang="en-US" sz="2800" dirty="0">
                <a:cs typeface="Consolas" pitchFamily="49" charset="0"/>
              </a:rPr>
              <a:t>0</a:t>
            </a:r>
            <a:r>
              <a:rPr lang="en-US" dirty="0"/>
              <a:t> and </a:t>
            </a:r>
            <a:r>
              <a:rPr lang="en-US" sz="2800" dirty="0">
                <a:cs typeface="Consolas" pitchFamily="49" charset="0"/>
              </a:rPr>
              <a:t>1</a:t>
            </a:r>
            <a:r>
              <a:rPr lang="en-US" dirty="0"/>
              <a:t> to represent the presence or absence of these physical properties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0332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31266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45770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88899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45770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66115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39267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15113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01038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75867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293643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06704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16726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to he other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31266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46433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0332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H="1">
            <a:off x="1311442" y="4888992"/>
            <a:ext cx="3959805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3218" y="4599599"/>
            <a:ext cx="44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V</a:t>
            </a:r>
            <a:r>
              <a:rPr lang="en-US" sz="2400" baseline="-25000" dirty="0" err="1" smtClean="0">
                <a:solidFill>
                  <a:srgbClr val="C00000"/>
                </a:solidFill>
                <a:latin typeface="+mj-lt"/>
              </a:rPr>
              <a:t>t</a:t>
            </a:r>
            <a:endParaRPr lang="ru-RU" sz="2400" baseline="-25000" dirty="0" err="1" smtClean="0">
              <a:solidFill>
                <a:srgbClr val="C0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95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MOSFET logical scheme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7200" y="1126747"/>
            <a:ext cx="1243593" cy="1816769"/>
            <a:chOff x="9063488" y="3192084"/>
            <a:chExt cx="1243593" cy="1816769"/>
          </a:xfrm>
        </p:grpSpPr>
        <p:grpSp>
          <p:nvGrpSpPr>
            <p:cNvPr id="23" name="Group 22"/>
            <p:cNvGrpSpPr/>
            <p:nvPr/>
          </p:nvGrpSpPr>
          <p:grpSpPr>
            <a:xfrm>
              <a:off x="9063488" y="3192084"/>
              <a:ext cx="1197514" cy="1816769"/>
              <a:chOff x="7550246" y="3192088"/>
              <a:chExt cx="1197514" cy="1816769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192088"/>
                <a:ext cx="0" cy="72847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71177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7550246" y="4108824"/>
                <a:ext cx="9536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421218" y="3807772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27242" y="3445507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78505" y="4310533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Source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2073" y="1667423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+mj-lt"/>
              </a:rPr>
              <a:t>0</a:t>
            </a:r>
            <a:endParaRPr lang="ru-RU" b="1" dirty="0" err="1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19261" y="2618677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+mj-lt"/>
              </a:rPr>
              <a:t>X</a:t>
            </a:r>
            <a:endParaRPr lang="ru-RU" b="1" dirty="0" err="1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7399" y="1050000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+mj-lt"/>
              </a:rPr>
              <a:t>Z</a:t>
            </a:r>
            <a:endParaRPr lang="ru-RU" b="1" dirty="0" err="1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" y="3124343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When the gate is “closed”, transistor does not conduct</a:t>
            </a:r>
            <a:endParaRPr lang="ru-RU" dirty="0" err="1" smtClean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32456" y="1126747"/>
            <a:ext cx="1218671" cy="1816769"/>
            <a:chOff x="9063488" y="3192084"/>
            <a:chExt cx="1218671" cy="1816769"/>
          </a:xfrm>
        </p:grpSpPr>
        <p:grpSp>
          <p:nvGrpSpPr>
            <p:cNvPr id="59" name="Group 58"/>
            <p:cNvGrpSpPr/>
            <p:nvPr/>
          </p:nvGrpSpPr>
          <p:grpSpPr>
            <a:xfrm>
              <a:off x="9063488" y="3192084"/>
              <a:ext cx="1197514" cy="1816769"/>
              <a:chOff x="7550246" y="3192088"/>
              <a:chExt cx="1197514" cy="1816769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8747760" y="3192088"/>
                <a:ext cx="0" cy="72847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8747760" y="4297082"/>
                <a:ext cx="0" cy="71177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7550246" y="4108824"/>
                <a:ext cx="9536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60" name="TextBox 59"/>
            <p:cNvSpPr txBox="1"/>
            <p:nvPr/>
          </p:nvSpPr>
          <p:spPr>
            <a:xfrm>
              <a:off x="9217006" y="3807772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Gate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40412" y="3530017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Drain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8505" y="4310533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Source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197329" y="1667423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 smtClean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94517" y="2618677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+mj-lt"/>
              </a:rPr>
              <a:t>0</a:t>
            </a:r>
            <a:endParaRPr lang="ru-RU" b="1" dirty="0" err="1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02655" y="1050000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+mj-lt"/>
              </a:rPr>
              <a:t>0</a:t>
            </a:r>
            <a:endParaRPr lang="ru-RU" b="1" dirty="0" err="1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47445" y="3124343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When the gate is “open”, transistor can conduct “0”</a:t>
            </a:r>
            <a:endParaRPr lang="ru-RU" dirty="0" err="1" smtClean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874261" y="1126747"/>
            <a:ext cx="1218671" cy="1816769"/>
            <a:chOff x="9063488" y="3192084"/>
            <a:chExt cx="1218671" cy="1816769"/>
          </a:xfrm>
        </p:grpSpPr>
        <p:grpSp>
          <p:nvGrpSpPr>
            <p:cNvPr id="75" name="Group 74"/>
            <p:cNvGrpSpPr/>
            <p:nvPr/>
          </p:nvGrpSpPr>
          <p:grpSpPr>
            <a:xfrm>
              <a:off x="9063488" y="3192084"/>
              <a:ext cx="1197514" cy="1816769"/>
              <a:chOff x="7550246" y="3192088"/>
              <a:chExt cx="1197514" cy="1816769"/>
            </a:xfrm>
          </p:grpSpPr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0" y="3192088"/>
                <a:ext cx="0" cy="72847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747760" y="4297082"/>
                <a:ext cx="0" cy="71177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flipH="1">
                <a:off x="7550246" y="4108824"/>
                <a:ext cx="9536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9217006" y="3807772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Gate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640412" y="3530017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Drain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578505" y="4310533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Source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839134" y="1667423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 smtClean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36322" y="2618677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3300"/>
                </a:solidFill>
                <a:latin typeface="+mj-lt"/>
              </a:defRPr>
            </a:lvl1pPr>
          </a:lstStyle>
          <a:p>
            <a:r>
              <a:rPr lang="en-US" dirty="0" smtClean="0"/>
              <a:t>1</a:t>
            </a:r>
            <a:endParaRPr lang="ru-RU" dirty="0" err="1"/>
          </a:p>
        </p:txBody>
      </p:sp>
      <p:sp>
        <p:nvSpPr>
          <p:cNvPr id="88" name="TextBox 87"/>
          <p:cNvSpPr txBox="1"/>
          <p:nvPr/>
        </p:nvSpPr>
        <p:spPr>
          <a:xfrm>
            <a:off x="6110073" y="1050000"/>
            <a:ext cx="105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Weak 1</a:t>
            </a:r>
            <a:endParaRPr lang="ru-RU" b="1" i="1" dirty="0" err="1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9250" y="3124343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When the gate is “open”, transistor conducts “1”, but:</a:t>
            </a:r>
            <a:endParaRPr lang="ru-RU" dirty="0" err="1" smtClean="0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733970" y="3927766"/>
            <a:ext cx="4952830" cy="2810534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929522" y="4298854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 smtClean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50383" y="4298854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 smtClean="0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5262079" y="4483520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0360" y="4858262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Voltage between source and gate is 0, so p-n is not fully “open”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09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51" grpId="0"/>
      <p:bldP spid="8" grpId="0"/>
      <p:bldP spid="70" grpId="0"/>
      <p:bldP spid="71" grpId="0"/>
      <p:bldP spid="72" grpId="0"/>
      <p:bldP spid="73" grpId="0"/>
      <p:bldP spid="86" grpId="0"/>
      <p:bldP spid="87" grpId="0"/>
      <p:bldP spid="88" grpId="0"/>
      <p:bldP spid="89" grpId="0"/>
      <p:bldP spid="121" grpId="0"/>
      <p:bldP spid="122" grpId="0"/>
      <p:bldP spid="11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760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 smtClean="0"/>
              <a:t>CMOS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technology for </a:t>
            </a:r>
            <a:r>
              <a:rPr lang="en-US" dirty="0" smtClean="0"/>
              <a:t>constructing</a:t>
            </a:r>
            <a:r>
              <a:rPr lang="en-US" dirty="0"/>
              <a:t> integrated </a:t>
            </a:r>
            <a:r>
              <a:rPr lang="en-US" dirty="0" smtClean="0"/>
              <a:t>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main </a:t>
            </a:r>
            <a:r>
              <a:rPr lang="en-US" dirty="0"/>
              <a:t>characteristics of CMOS devices </a:t>
            </a:r>
            <a:r>
              <a:rPr lang="en-US" dirty="0" smtClean="0"/>
              <a:t>is low </a:t>
            </a:r>
            <a:r>
              <a:rPr lang="en-US" dirty="0"/>
              <a:t>static power </a:t>
            </a:r>
            <a:r>
              <a:rPr lang="en-US" dirty="0" smtClean="0"/>
              <a:t>consumption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There is no current in static state of the scheme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 smtClean="0"/>
              <a:t>contain two </a:t>
            </a:r>
            <a:r>
              <a:rPr lang="en-US" dirty="0"/>
              <a:t>complementary </a:t>
            </a:r>
            <a:r>
              <a:rPr lang="en-US" dirty="0" smtClean="0"/>
              <a:t>parts</a:t>
            </a:r>
            <a:endParaRPr lang="en-US" dirty="0"/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part consists of P-type transistors and is </a:t>
            </a:r>
            <a:r>
              <a:rPr lang="en-US" dirty="0"/>
              <a:t>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The other </a:t>
            </a:r>
            <a:r>
              <a:rPr lang="en-US" dirty="0" smtClean="0"/>
              <a:t>consists of N-type transistors and is </a:t>
            </a:r>
            <a:r>
              <a:rPr lang="en-US" dirty="0"/>
              <a:t>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When one part is turned on the other part is disabled (provides 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58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61431"/>
              </p:ext>
            </p:extLst>
          </p:nvPr>
        </p:nvGraphicFramePr>
        <p:xfrm>
          <a:off x="3337059" y="157868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Input (Source)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Output (Drain)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(any other</a:t>
                      </a:r>
                      <a:r>
                        <a:rPr lang="en-US" sz="1000" baseline="0" dirty="0" smtClean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(not conduct)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any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Z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853598" y="1568113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509"/>
              </p:ext>
            </p:extLst>
          </p:nvPr>
        </p:nvGraphicFramePr>
        <p:xfrm>
          <a:off x="3337059" y="4408544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/>
                <a:gridCol w="1219924"/>
                <a:gridCol w="1282889"/>
                <a:gridCol w="1337982"/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Input (Source)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Output (Drain)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latin typeface="+mj-lt"/>
                        </a:rPr>
                        <a:t>weak </a:t>
                      </a:r>
                      <a:r>
                        <a:rPr lang="en-US" sz="1600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 smtClean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(any other</a:t>
                      </a:r>
                      <a:r>
                        <a:rPr lang="en-US" sz="1000" baseline="0" dirty="0" smtClean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(not conduct)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any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Z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899318" y="4204587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3198" y="9610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918" y="36145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-type MOSFET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 smtClean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132103" y="2064752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160843" y="5233275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36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Computer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995605" y="964216"/>
            <a:ext cx="4736759" cy="390318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867405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508075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Topics of </a:t>
            </a:r>
          </a:p>
          <a:p>
            <a:pPr algn="r"/>
            <a:r>
              <a:rPr lang="en-US" sz="2000" dirty="0" smtClean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524723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 smtClean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 smtClean="0">
                <a:latin typeface="+mj-lt"/>
              </a:rPr>
              <a:t>about voltages, </a:t>
            </a:r>
            <a:r>
              <a:rPr lang="en-US" sz="1700" dirty="0">
                <a:latin typeface="+mj-lt"/>
              </a:rPr>
              <a:t>wires </a:t>
            </a:r>
            <a:r>
              <a:rPr lang="en-US" sz="1700" dirty="0" smtClean="0">
                <a:latin typeface="+mj-lt"/>
              </a:rPr>
              <a:t>and </a:t>
            </a:r>
            <a:r>
              <a:rPr lang="en-US" sz="1700" dirty="0">
                <a:latin typeface="+mj-lt"/>
              </a:rPr>
              <a:t>transistors…</a:t>
            </a:r>
          </a:p>
          <a:p>
            <a:endParaRPr lang="en-US" sz="17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of </a:t>
            </a:r>
            <a:r>
              <a:rPr lang="en-US" dirty="0"/>
              <a:t>S</a:t>
            </a:r>
            <a:r>
              <a:rPr lang="en-US" dirty="0" smtClean="0"/>
              <a:t>tates in Schemes with MOSFETs</a:t>
            </a:r>
            <a:endParaRPr lang="en-US" dirty="0"/>
          </a:p>
        </p:txBody>
      </p:sp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433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61497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67476"/>
              </p:ext>
            </p:extLst>
          </p:nvPr>
        </p:nvGraphicFramePr>
        <p:xfrm>
          <a:off x="2090775" y="1161414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8469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3169"/>
              </p:ext>
            </p:extLst>
          </p:nvPr>
        </p:nvGraphicFramePr>
        <p:xfrm>
          <a:off x="2093976" y="1161288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88466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weak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 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weak </a:t>
                      </a:r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1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Neo Sans Intel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eo Sans Inte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3105"/>
              </p:ext>
            </p:extLst>
          </p:nvPr>
        </p:nvGraphicFramePr>
        <p:xfrm>
          <a:off x="2089941" y="1158499"/>
          <a:ext cx="493776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Z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weak</a:t>
                      </a:r>
                      <a:r>
                        <a:rPr lang="en-US" dirty="0" smtClean="0">
                          <a:latin typeface="+mj-lt"/>
                        </a:rPr>
                        <a:t> 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weak</a:t>
                      </a:r>
                      <a:r>
                        <a:rPr lang="en-US" dirty="0" smtClean="0">
                          <a:latin typeface="+mj-lt"/>
                        </a:rPr>
                        <a:t> 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  <a:endParaRPr lang="en-US" dirty="0">
                        <a:solidFill>
                          <a:srgbClr val="FF4F25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Z</a:t>
                      </a:r>
                      <a:endParaRPr lang="en-US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weak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1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weak </a:t>
                      </a:r>
                      <a:r>
                        <a:rPr lang="en-US" dirty="0" smtClean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0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weak </a:t>
                      </a:r>
                      <a:r>
                        <a:rPr lang="en-US" dirty="0" smtClean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4F25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weak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1</a:t>
                      </a:r>
                      <a:endParaRPr lang="en-US" sz="160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682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654" y="161000"/>
            <a:ext cx="3780692" cy="88900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71838"/>
              </p:ext>
            </p:extLst>
          </p:nvPr>
        </p:nvGraphicFramePr>
        <p:xfrm>
          <a:off x="6517829" y="1015035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7611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7377" y="2795713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73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1352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685950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300871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V</a:t>
            </a:r>
            <a:r>
              <a:rPr lang="en-US" sz="1600" dirty="0" err="1" smtClean="0">
                <a:latin typeface="+mj-lt"/>
              </a:rPr>
              <a:t>cc</a:t>
            </a:r>
            <a:endParaRPr lang="en-US" sz="1600" dirty="0" smtClean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6330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+mj-lt"/>
              <a:cs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34684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42290"/>
              </p:ext>
            </p:extLst>
          </p:nvPr>
        </p:nvGraphicFramePr>
        <p:xfrm>
          <a:off x="669529" y="1003460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76709"/>
              </p:ext>
            </p:extLst>
          </p:nvPr>
        </p:nvGraphicFramePr>
        <p:xfrm>
          <a:off x="3610414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Input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Neo Sans Intel" pitchFamily="34" charset="0"/>
                        </a:rPr>
                        <a:t>Output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7185543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83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j-lt"/>
                </a:rPr>
                <a:t>V</a:t>
              </a:r>
              <a:r>
                <a:rPr lang="en-US" sz="1600" dirty="0" err="1" smtClean="0">
                  <a:latin typeface="+mj-lt"/>
                </a:rPr>
                <a:t>cc</a:t>
              </a:r>
              <a:endParaRPr lang="en-US" sz="1600" dirty="0" smtClean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61888" y="3393978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795382" y="3883166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151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2" name="Multiply 101"/>
          <p:cNvSpPr/>
          <p:nvPr/>
        </p:nvSpPr>
        <p:spPr bwMode="auto">
          <a:xfrm>
            <a:off x="7364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03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08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5" name="Freeform 104"/>
          <p:cNvSpPr/>
          <p:nvPr/>
        </p:nvSpPr>
        <p:spPr bwMode="auto">
          <a:xfrm>
            <a:off x="7796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7447811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5800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bottom </a:t>
            </a:r>
            <a:r>
              <a:rPr lang="en-US" dirty="0" smtClean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9093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top </a:t>
            </a:r>
            <a:r>
              <a:rPr lang="en-US" dirty="0" smtClean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full </a:t>
            </a:r>
            <a:r>
              <a:rPr lang="en-US" dirty="0" smtClean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574804" y="1816340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293104" y="282776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Output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46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57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1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NAND Circuit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2351"/>
              </p:ext>
            </p:extLst>
          </p:nvPr>
        </p:nvGraphicFramePr>
        <p:xfrm>
          <a:off x="4524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A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B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Neo Sans Intel" pitchFamily="34" charset="0"/>
                        </a:rPr>
                        <a:t>Output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46936" y="657816"/>
            <a:ext cx="2331175" cy="710719"/>
            <a:chOff x="526184" y="499320"/>
            <a:chExt cx="2331175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26184" y="499320"/>
              <a:ext cx="637448" cy="369332"/>
              <a:chOff x="654200" y="718776"/>
              <a:chExt cx="637448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54200" y="718776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4198" y="840707"/>
              <a:ext cx="629434" cy="369332"/>
              <a:chOff x="662214" y="718776"/>
              <a:chExt cx="629434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62214" y="71877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  <a:endParaRPr lang="en-US" dirty="0" smtClean="0">
                  <a:latin typeface="+mj-lt"/>
                </a:endParaRP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95467" y="3549485"/>
            <a:ext cx="1353993" cy="2318018"/>
            <a:chOff x="895467" y="3549485"/>
            <a:chExt cx="1353993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7" y="4231678"/>
              <a:ext cx="312908" cy="1229533"/>
              <a:chOff x="6326646" y="2986836"/>
              <a:chExt cx="666843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66841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  <a:endParaRPr lang="en-US" sz="1600" dirty="0" smtClean="0">
                  <a:latin typeface="+mj-lt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365755" y="1046890"/>
            <a:ext cx="2227583" cy="2185018"/>
            <a:chOff x="3365755" y="1046890"/>
            <a:chExt cx="2227583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V</a:t>
              </a:r>
              <a:r>
                <a:rPr lang="en-US" sz="1400" dirty="0" err="1" smtClean="0">
                  <a:latin typeface="+mj-lt"/>
                </a:rPr>
                <a:t>cc</a:t>
              </a:r>
              <a:endParaRPr lang="en-US" sz="1400" dirty="0" smtClean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latin typeface="+mj-lt"/>
                <a:cs typeface="Consolas" pitchFamily="49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65755" y="1923820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  <a:endParaRPr lang="en-US" sz="1600" dirty="0" smtClean="0"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6282575" y="1046890"/>
            <a:ext cx="2227583" cy="4755131"/>
            <a:chOff x="6282575" y="1046890"/>
            <a:chExt cx="2227583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82575" y="1046890"/>
              <a:ext cx="2227583" cy="2855578"/>
              <a:chOff x="3365755" y="1046890"/>
              <a:chExt cx="2227583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+mj-lt"/>
                  </a:rPr>
                  <a:t>V</a:t>
                </a:r>
                <a:r>
                  <a:rPr lang="en-US" sz="1400" dirty="0" err="1" smtClean="0">
                    <a:latin typeface="+mj-lt"/>
                  </a:rPr>
                  <a:t>cc</a:t>
                </a:r>
                <a:endParaRPr lang="en-US" sz="1400" dirty="0" smtClean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+mj-lt"/>
                  <a:cs typeface="Consolas" pitchFamily="49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65755" y="1923820"/>
                <a:ext cx="312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  <a:endParaRPr lang="en-US" sz="1600" dirty="0" smtClean="0">
                  <a:latin typeface="+mj-lt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31" y="3549486"/>
              <a:ext cx="879341" cy="2252535"/>
              <a:chOff x="895467" y="3614968"/>
              <a:chExt cx="879341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7" y="4231678"/>
                <a:ext cx="312908" cy="1229533"/>
                <a:chOff x="6326646" y="2986836"/>
                <a:chExt cx="666843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66841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  <a:endParaRPr lang="en-US" sz="1600" dirty="0" smtClean="0">
                    <a:latin typeface="+mj-lt"/>
                  </a:endParaRP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7351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bottom </a:t>
            </a:r>
            <a:r>
              <a:rPr lang="en-US" dirty="0" smtClean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941955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top </a:t>
            </a:r>
            <a:r>
              <a:rPr lang="en-US" dirty="0" smtClean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57935" y="593606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full </a:t>
            </a:r>
            <a:r>
              <a:rPr lang="en-US" dirty="0" smtClean="0">
                <a:latin typeface="+mj-lt"/>
              </a:rPr>
              <a:t>scheme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880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9824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460002" y="1119917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5195903" y="24415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378550" y="24415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12865" y="2441592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95512" y="2441593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195903" y="34049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856125" y="475957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6128404" y="475555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5097884" y="475555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5687079" y="498553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027551" y="34049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7475814" y="19578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7060160" y="475555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4197364" y="475555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4930481" y="571808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5192621" y="571808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260492" y="21778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0492" y="15491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 smtClean="0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2" y="1549184"/>
                <a:ext cx="914400" cy="644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2779295" y="1041218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47784" y="466067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68738" y="31287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68738" y="250013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 smtClean="0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" y="2500138"/>
                <a:ext cx="9144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268118" y="4603934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</a:rPr>
              <a:t>MOSFET has some parasitic capacities...</a:t>
            </a:r>
            <a:endParaRPr lang="ru-RU" sz="2400" dirty="0" err="1" smtClean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8030" y="5349762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resistivity </a:t>
            </a:r>
            <a:endParaRPr lang="ru-RU" sz="24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279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46863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2903959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2404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4" y="-32510"/>
            <a:ext cx="8229600" cy="889000"/>
          </a:xfrm>
        </p:spPr>
        <p:txBody>
          <a:bodyPr/>
          <a:lstStyle/>
          <a:p>
            <a:r>
              <a:rPr lang="en-US" dirty="0" smtClean="0"/>
              <a:t>Power </a:t>
            </a:r>
            <a:r>
              <a:rPr lang="en-US" dirty="0"/>
              <a:t>C</a:t>
            </a:r>
            <a:r>
              <a:rPr lang="en-US" dirty="0" smtClean="0"/>
              <a:t>onsumption in CMOS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68702" y="4326970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5226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4506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516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86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894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763" y="288586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+mj-lt"/>
                  </a:rPr>
                  <a:t>V</a:t>
                </a:r>
                <a:r>
                  <a:rPr lang="en-US" sz="1400" dirty="0" err="1" smtClean="0">
                    <a:latin typeface="+mj-lt"/>
                  </a:rPr>
                  <a:t>cc</a:t>
                </a:r>
                <a:endParaRPr lang="en-US" sz="1400" dirty="0" smtClean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+mj-lt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398738" y="800005"/>
            <a:ext cx="6100556" cy="1175321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 smtClean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2829" y="5223153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15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613" y="1056443"/>
                <a:ext cx="5315649" cy="4860171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Capacities </a:t>
                </a:r>
                <a:r>
                  <a:rPr lang="en-US" dirty="0" smtClean="0"/>
                  <a:t>are not </a:t>
                </a:r>
                <a:r>
                  <a:rPr lang="en-US" dirty="0" smtClean="0"/>
                  <a:t>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Time of charge or discharge can be calculated: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It is a source of voltage delays in circuits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056443"/>
                <a:ext cx="5315649" cy="4860171"/>
              </a:xfrm>
              <a:blipFill rotWithShape="0">
                <a:blip r:embed="rId2"/>
                <a:stretch>
                  <a:fillRect l="-3326" t="-1880" r="-2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075947" y="1046890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+mj-lt"/>
                  </a:rPr>
                  <a:t>V</a:t>
                </a:r>
                <a:r>
                  <a:rPr lang="en-US" sz="1400" dirty="0" err="1" smtClean="0">
                    <a:latin typeface="+mj-lt"/>
                  </a:rPr>
                  <a:t>cc</a:t>
                </a:r>
                <a:endParaRPr lang="en-US" sz="1400" dirty="0" smtClean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 smtClean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latin typeface="+mj-lt"/>
                    </a:rPr>
                    <a:t>1</a:t>
                  </a:r>
                  <a:endParaRPr lang="en-US" sz="1600" dirty="0" smtClean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latin typeface="+mj-lt"/>
                    </a:rPr>
                    <a:t>1</a:t>
                  </a:r>
                  <a:endParaRPr lang="en-US" sz="1600" dirty="0" smtClean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6220326" y="1452927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29932" y="1909915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0</a:t>
            </a:r>
            <a:endParaRPr lang="ru-RU" dirty="0" err="1" smtClean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93412" y="19238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latin typeface="+mj-lt"/>
              </a:rPr>
              <a:t>1</a:t>
            </a:r>
            <a:endParaRPr lang="en-US" sz="1600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32040" y="1385444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+</a:t>
            </a:r>
            <a:br>
              <a:rPr lang="en-US" dirty="0" smtClean="0">
                <a:latin typeface="Neo Sans Intel" pitchFamily="34" charset="0"/>
              </a:rPr>
            </a:br>
            <a:r>
              <a:rPr lang="en-US" dirty="0" smtClean="0">
                <a:latin typeface="Neo Sans Intel" pitchFamily="34" charset="0"/>
              </a:rPr>
              <a:t>−</a:t>
            </a:r>
            <a:endParaRPr lang="ru-RU" dirty="0" err="1" smtClean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32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9738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Critical path is the slowest </a:t>
            </a:r>
            <a:r>
              <a:rPr lang="en-US" dirty="0"/>
              <a:t>logic path in the </a:t>
            </a:r>
            <a:r>
              <a:rPr lang="en-US" dirty="0" smtClean="0"/>
              <a:t>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Reliable</a:t>
            </a:r>
            <a:r>
              <a:rPr lang="en-US" dirty="0" smtClean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2892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3670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4923119" y="351285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3316501" y="433051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4334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2532931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2529725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2515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5556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2008786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2008786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2008786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4170594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5351449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163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</a:t>
            </a:r>
            <a:br>
              <a:rPr lang="en-US" dirty="0" smtClean="0"/>
            </a:br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9349" y="636583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2438400" y="2576263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9926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430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898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606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6584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 smtClean="0">
              <a:solidFill>
                <a:srgbClr val="C0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057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ransistors are the </a:t>
            </a:r>
            <a:r>
              <a:rPr lang="en-US" dirty="0"/>
              <a:t>fundamental building blocks for all digital </a:t>
            </a:r>
            <a:r>
              <a:rPr lang="en-US" dirty="0" smtClean="0"/>
              <a:t>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The main advantage of transistors over other devices (i.e., vacuum tubes) is that they are: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very small </a:t>
            </a:r>
            <a:r>
              <a:rPr lang="en-US" dirty="0" smtClean="0">
                <a:solidFill>
                  <a:schemeClr val="tx2"/>
                </a:solidFill>
              </a:rPr>
              <a:t>(&lt; 22nm)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eliable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(the </a:t>
            </a:r>
            <a:r>
              <a:rPr lang="en-US" dirty="0">
                <a:solidFill>
                  <a:schemeClr val="tx2"/>
                </a:solidFill>
              </a:rPr>
              <a:t>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</a:t>
            </a:r>
            <a:r>
              <a:rPr lang="en-US" dirty="0" smtClean="0">
                <a:solidFill>
                  <a:schemeClr val="tx2"/>
                </a:solidFill>
              </a:rPr>
              <a:t>vacuum tubes</a:t>
            </a:r>
            <a:r>
              <a:rPr lang="en-US" dirty="0">
                <a:solidFill>
                  <a:schemeClr val="tx2"/>
                </a:solidFill>
              </a:rPr>
              <a:t>, had a tube failure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chemeClr val="tx2"/>
                </a:solidFill>
              </a:rPr>
              <a:t>average every two days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</a:t>
            </a:r>
            <a:r>
              <a:rPr lang="en-US" dirty="0" smtClean="0">
                <a:solidFill>
                  <a:schemeClr val="tx2"/>
                </a:solidFill>
              </a:rPr>
              <a:t>consume energy </a:t>
            </a:r>
            <a:r>
              <a:rPr lang="en-US" dirty="0">
                <a:solidFill>
                  <a:schemeClr val="tx2"/>
                </a:solidFill>
              </a:rPr>
              <a:t>when the state is not changed)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647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9743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hlinkClick r:id="rId2"/>
              </a:rPr>
              <a:t>“How a CPU is made“</a:t>
            </a:r>
            <a:r>
              <a:rPr lang="en-US" dirty="0"/>
              <a:t> </a:t>
            </a:r>
            <a:r>
              <a:rPr lang="en-US" dirty="0" smtClean="0"/>
              <a:t>explains </a:t>
            </a:r>
            <a:r>
              <a:rPr lang="en-US" dirty="0"/>
              <a:t>how integrated circuits (IC) are </a:t>
            </a:r>
            <a:r>
              <a:rPr lang="en-US" dirty="0" smtClean="0"/>
              <a:t>created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 smtClean="0"/>
              <a:t> shows the whole process shortly, but, unfortunately, without any description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663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0242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 smtClean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5037537" y="3866298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6419679" y="3872730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5725047" y="2676910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46620" y="3395958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5855970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6429375" y="3353533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6549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6413514" y="4799080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248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7233920" y="4095846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5185163" y="4564519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76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7122795" y="4540346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6417324" y="2414020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7111575" y="2676389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7231380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7821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6532880" y="2886806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5750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5854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6553200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4500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Planar structure of silicon crystal</a:t>
              </a:r>
              <a:endParaRPr lang="ru-RU" dirty="0" err="1" smtClean="0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995680" y="2707933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Stick model of a silicon atom</a:t>
              </a:r>
              <a:endParaRPr lang="ru-RU" dirty="0" err="1" smtClean="0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439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Purified silicon</a:t>
              </a:r>
              <a:endParaRPr lang="ru-RU" dirty="0" err="1" smtClean="0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53" y="826478"/>
            <a:ext cx="8464868" cy="963246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b="1" dirty="0" smtClean="0"/>
              <a:t>Silicon</a:t>
            </a:r>
            <a:r>
              <a:rPr lang="en-US" sz="2000" dirty="0" smtClean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 has four electrons in the outermost shell available for covalent chemical bonding:</a:t>
            </a:r>
            <a:endParaRPr lang="ru-RU" sz="2000" dirty="0" smtClean="0"/>
          </a:p>
          <a:p>
            <a:pPr indent="233363">
              <a:buFont typeface="Arial" pitchFamily="34" charset="0"/>
              <a:buChar char="•"/>
            </a:pPr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1650388" y="1631347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02390" cy="561848"/>
                <a:chOff x="3686556" y="835152"/>
                <a:chExt cx="30239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02390" cy="23525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 smtClean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02390" cy="561848"/>
                <a:chOff x="4091940" y="835152"/>
                <a:chExt cx="30239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02390" cy="23525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 smtClean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18421" cy="23525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 smtClean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02390" cy="561848"/>
                <a:chOff x="4091940" y="835152"/>
                <a:chExt cx="302390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 smtClean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02390" cy="23525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 smtClean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 smtClean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 smtClean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 smtClean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18421" cy="23525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 smtClean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Si (+14)</a:t>
              </a:r>
              <a:endParaRPr lang="ru-RU" sz="1600" dirty="0" err="1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5525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60" y="293032"/>
            <a:ext cx="8229600" cy="889000"/>
          </a:xfrm>
        </p:spPr>
        <p:txBody>
          <a:bodyPr/>
          <a:lstStyle/>
          <a:p>
            <a:pPr algn="ctr"/>
            <a:r>
              <a:rPr lang="en-US" dirty="0" smtClean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2326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Spontaneous electron-ion par creation </a:t>
              </a:r>
              <a:endParaRPr lang="ru-RU" sz="1600" dirty="0" err="1" smtClean="0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14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3714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3518500" y="3103245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3520406" y="3112210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415571" y="1045022"/>
            <a:ext cx="8464868" cy="963246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b="1" dirty="0" smtClean="0"/>
              <a:t>Pure silicon is a semiconductor</a:t>
            </a:r>
            <a:r>
              <a:rPr lang="en-US" sz="2000" dirty="0" smtClean="0"/>
              <a:t>: is doesn’t conduct strong electrical current, because it has few free charge carriers</a:t>
            </a:r>
            <a:endParaRPr lang="ru-RU" sz="2000" dirty="0" smtClean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411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 smtClean="0"/>
              <a:t>Silicon oxide (SiO</a:t>
            </a:r>
            <a:r>
              <a:rPr lang="en-US" sz="2000" b="1" kern="0" baseline="-25000" dirty="0" smtClean="0"/>
              <a:t>2</a:t>
            </a:r>
            <a:r>
              <a:rPr lang="en-US" sz="2000" b="1" kern="0" dirty="0" smtClean="0"/>
              <a:t>) is an insulator</a:t>
            </a:r>
            <a:r>
              <a:rPr lang="en-US" sz="2000" kern="0" dirty="0" smtClean="0"/>
              <a:t>: sand doesn’t conduct any electrical current.</a:t>
            </a:r>
            <a:endParaRPr lang="ru-RU" sz="2000" kern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984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538479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441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6819" t="28993" r="17960" b="62179"/>
          <a:stretch/>
        </p:blipFill>
        <p:spPr bwMode="auto">
          <a:xfrm>
            <a:off x="6903720" y="2057400"/>
            <a:ext cx="420624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524741" y="1021080"/>
            <a:ext cx="4608272" cy="47725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850264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992543" y="5359637"/>
            <a:ext cx="4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</a:t>
            </a:r>
            <a:r>
              <a:rPr lang="en-US" sz="1600" dirty="0" smtClean="0">
                <a:latin typeface="Neo Sans Intel" pitchFamily="34" charset="0"/>
              </a:rPr>
              <a:t>-type semiconductor (Si doped by P atoms)</a:t>
            </a:r>
            <a:endParaRPr lang="ru-RU" sz="1600" dirty="0" err="1" smtClean="0">
              <a:latin typeface="+mn-lt"/>
            </a:endParaRPr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1608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866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3667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2581457" y="2602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31916" y="3500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45971" y="39193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822534" y="2439095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2637333" y="272338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219651" y="3447994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 (+15)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69277" y="2788557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 (+14)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848694" y="3333175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3663493" y="3617461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1623228" y="3791778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 smtClean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2371117" y="4152005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0388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59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973 C -0.01041 -0.00347 0.00157 -0.00972 0.00729 -0.01759 C 0.01337 -0.02546 0.02101 -0.03842 0.02795 -0.03819 L 0.04497 -0.00833 C 0.05018 0.00047 0.06337 0.00024 0.05886 0.01598 C 0.0592 0.02524 0.05139 0.02963 0.04532 0.03727 C 0.03941 0.04514 0.03177 0.06922 0.02257 0.06297 C 0.01632 0.06551 0.0033 0.0669 -0.00173 0.05811 C -0.00659 0.05371 -0.01562 0.04375 -0.01649 0.03565 C -0.01771 0.02755 -0.01007 0.01852 -0.00764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5 0.00023 C -0.00313 -0.01297 0.00885 -0.01922 0.01458 -0.02709 C 0.02066 -0.03496 0.02829 -0.04792 0.03524 -0.04769 L 0.05225 -0.01783 C 0.05746 -0.00903 0.07066 -0.00926 0.06614 0.00648 C 0.06649 0.01574 0.05868 0.02014 0.0526 0.02778 C 0.0467 0.03565 0.03906 0.05972 0.02986 0.05347 C 0.02361 0.05602 0.01059 0.05741 0.00555 0.04861 C 0.00069 0.04421 -0.00834 0.03426 -0.00921 0.02616 C -0.01042 0.01805 -0.00278 0.00903 -0.00035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88889E-6 1.48148E-6 C 0.00364 -0.01134 -0.00643 -0.01898 -0.01094 -0.02685 C -0.01546 -0.03472 -0.02118 -0.04746 -0.02743 -0.04861 L -0.04532 -0.025 C -0.05087 -0.01806 -0.06268 -0.02037 -0.06007 -0.00556 C -0.06129 0.00231 -0.05469 0.00764 -0.05 0.01528 C -0.04549 0.02338 -0.0408 0.04583 -0.03212 0.04167 C -0.02674 0.04514 -0.01511 0.04838 -0.0099 0.04143 C -0.00504 0.03842 0.00382 0.03125 0.00555 0.02407 C 0.00729 0.01736 0.00139 0.0081 3.88889E-6 1.48148E-6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538479"/>
            <a:ext cx="8056880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5"/>
          <p:cNvGrpSpPr/>
          <p:nvPr/>
        </p:nvGrpSpPr>
        <p:grpSpPr>
          <a:xfrm>
            <a:off x="441960" y="769620"/>
            <a:ext cx="8351520" cy="5097780"/>
            <a:chOff x="441960" y="769620"/>
            <a:chExt cx="8351520" cy="509778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441960" y="792480"/>
              <a:ext cx="6065520" cy="507492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461760" y="2522220"/>
              <a:ext cx="2331720" cy="334518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858000" y="769620"/>
              <a:ext cx="1935480" cy="1752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461760" y="784860"/>
              <a:ext cx="441960" cy="12725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5884" t="28992" r="28868" b="62202"/>
          <a:stretch/>
        </p:blipFill>
        <p:spPr bwMode="auto">
          <a:xfrm>
            <a:off x="6025700" y="2060104"/>
            <a:ext cx="422787" cy="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555171" y="1013460"/>
            <a:ext cx="5120009" cy="47725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850264" y="153252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992543" y="5359637"/>
            <a:ext cx="4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Intel" pitchFamily="34" charset="0"/>
              </a:rPr>
              <a:t>P-type semiconductor (Si doped by Al atoms)</a:t>
            </a:r>
            <a:endParaRPr lang="ru-RU" sz="1600" dirty="0" err="1" smtClean="0">
              <a:latin typeface="+mn-lt"/>
            </a:endParaRPr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1608213" y="380639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866195" y="243772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3667669" y="376040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2510337" y="26020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35633" y="39334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28079" y="3486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 smtClean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169277" y="2788557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 (+14)</a:t>
              </a:r>
              <a:endParaRPr lang="ru-RU" sz="2000" dirty="0" err="1" smtClean="0">
                <a:latin typeface="+mn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81454" y="3426801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 smtClean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 smtClean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Al (+13)</a:t>
              </a:r>
              <a:endParaRPr lang="ru-RU" sz="2000" dirty="0" err="1" smtClean="0">
                <a:latin typeface="+mn-lt"/>
              </a:endParaRPr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3590630" y="236469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 smtClean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3588105" y="253933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2826014" y="281299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2915183" y="2583456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0388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P-type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93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0.01296 0.00069 0.00602 0.00069 0.02129 L -0.00191 0.03032 L -0.00799 0.03565 L -0.01598 0.03727 L -0.02535 0.03472 L -0.03264 0.02662 L -0.04132 0.0125 L -0.05608 -0.00162 L -0.06545 0.00278 L -0.06875 0.0081 L -0.07275 0.01435 L -0.07275 0.025 L -0.07604 0.03472 L -0.07865 0.04282 " pathEditMode="relative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3993776" y="1793389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smtClean="0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 smtClean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73" y="838520"/>
            <a:ext cx="8228012" cy="1531300"/>
          </a:xfrm>
        </p:spPr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b="1" dirty="0" smtClean="0"/>
              <a:t>electron hole</a:t>
            </a:r>
            <a:r>
              <a:rPr lang="en-US" sz="1800" dirty="0" smtClean="0"/>
              <a:t> is the conceptual and mathematical opposite of an electron. The concept describes the lack of an electron at a position where one could exist in an atom or atomic lattice.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Tag-game example:</a:t>
            </a:r>
            <a:endParaRPr lang="ru-RU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92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14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5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27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12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92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14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14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9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27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3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01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11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3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7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36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8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58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10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158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15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167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4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01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13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23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2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36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6</a:t>
            </a:r>
            <a:endParaRPr lang="ru-RU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93776" y="1801009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smtClean="0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65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884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11284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54 L 0.11233 -0.00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0018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11129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47 L 0.11076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0.11215 -0.000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C 0.00035 -0.04421 -0.00104 -0.09004 0.0007 -0.13449 C -0.00017 -0.15764 0.00365 -0.15393 -0.00677 -0.15116 C -0.0092 -0.15162 -0.0118 -0.15185 -0.01423 -0.15231 C -0.01927 -0.15301 -0.02916 -0.1544 -0.02916 -0.1544 C -0.05816 -0.15301 -0.08871 -0.15903 -0.11666 -0.15116 C -0.125 -0.15162 -0.13333 -0.15185 -0.14166 -0.15231 C -0.15121 -0.15278 -0.17014 -0.1544 -0.17014 -0.1544 C -0.18455 -0.15347 -0.2217 -0.14143 -0.225 -0.15787 C -0.22552 -0.17662 -0.2283 -0.19954 -0.22343 -0.21782 C -0.22482 -0.24421 -0.22534 -0.26319 -0.22587 -0.29236 C -0.22448 -0.30416 -0.22708 -0.29884 -0.22014 -0.29884 C -0.18559 -0.29884 -0.15121 -0.29954 -0.11666 -0.3 C -0.11041 -0.31389 -0.1158 -0.33125 -0.11337 -0.34676 C -0.11475 -0.37963 -0.1151 -0.41273 -0.11597 -0.4456 C -0.15816 -0.44514 -0.20034 -0.44259 -0.24253 -0.44444 C -0.26128 -0.44699 -0.27986 -0.44537 -0.29843 -0.44236 C -0.31232 -0.44329 -0.32118 -0.44444 -0.33593 -0.44444 " pathEditMode="relative" ptsTypes="fffffffffffffffff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|25.9|2.4|0.7|2.1|12.2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101.1|7.1|15.6|32.9|2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6713</TotalTime>
  <Words>1408</Words>
  <Application>Microsoft Office PowerPoint</Application>
  <PresentationFormat>On-screen Show (4:3)</PresentationFormat>
  <Paragraphs>679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ＭＳ Ｐゴシック</vt:lpstr>
      <vt:lpstr>Arial</vt:lpstr>
      <vt:lpstr>Calibri</vt:lpstr>
      <vt:lpstr>Cambria Math</vt:lpstr>
      <vt:lpstr>Consolas</vt:lpstr>
      <vt:lpstr>Courier New</vt:lpstr>
      <vt:lpstr>Neo Sans Intel</vt:lpstr>
      <vt:lpstr>Neo Sans Intel Medium</vt:lpstr>
      <vt:lpstr>Times</vt:lpstr>
      <vt:lpstr>Verdana</vt:lpstr>
      <vt:lpstr>mdsp_2011</vt:lpstr>
      <vt:lpstr> Integrated Circuits Basics</vt:lpstr>
      <vt:lpstr>Layers of Abstraction in Computer Science (CS)</vt:lpstr>
      <vt:lpstr>Why Transistor?</vt:lpstr>
      <vt:lpstr>Semiconductors</vt:lpstr>
      <vt:lpstr>Silicon</vt:lpstr>
      <vt:lpstr>Conduction properties</vt:lpstr>
      <vt:lpstr>N-type Doping</vt:lpstr>
      <vt:lpstr>P-type Doping</vt:lpstr>
      <vt:lpstr>“Holes” concepts</vt:lpstr>
      <vt:lpstr>MOSFET</vt:lpstr>
      <vt:lpstr>MOSFET</vt:lpstr>
      <vt:lpstr>Diffusion process</vt:lpstr>
      <vt:lpstr>Closed State for N-type MOSFET</vt:lpstr>
      <vt:lpstr>Open State for N-type MOSFET</vt:lpstr>
      <vt:lpstr>Refresher: Physical Abstraction</vt:lpstr>
      <vt:lpstr>N-type MOSFET logical scheme</vt:lpstr>
      <vt:lpstr>CMOS Circuits</vt:lpstr>
      <vt:lpstr>CMOS Circuits</vt:lpstr>
      <vt:lpstr>N and P-type MOSFET</vt:lpstr>
      <vt:lpstr>Mix of States in Schemes with MOSFETs</vt:lpstr>
      <vt:lpstr>CMOS Inverter</vt:lpstr>
      <vt:lpstr>CMOS NAND Circuit</vt:lpstr>
      <vt:lpstr>Time and Power</vt:lpstr>
      <vt:lpstr>Transistor equivalent scheme</vt:lpstr>
      <vt:lpstr>Power Consumption in CMOS</vt:lpstr>
      <vt:lpstr>Timing</vt:lpstr>
      <vt:lpstr>Critical paths</vt:lpstr>
      <vt:lpstr>What is a critical path of scheme?</vt:lpstr>
      <vt:lpstr>Example of critical path finding: Multiplexer</vt:lpstr>
      <vt:lpstr>Production</vt:lpstr>
      <vt:lpstr>YouTube videos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401</cp:revision>
  <dcterms:created xsi:type="dcterms:W3CDTF">2011-10-24T08:13:52Z</dcterms:created>
  <dcterms:modified xsi:type="dcterms:W3CDTF">2015-10-17T13:44:28Z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