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3" r:id="rId5"/>
    <p:sldId id="291" r:id="rId6"/>
    <p:sldId id="292" r:id="rId7"/>
    <p:sldId id="293" r:id="rId8"/>
    <p:sldId id="294" r:id="rId9"/>
    <p:sldId id="298" r:id="rId10"/>
    <p:sldId id="295" r:id="rId11"/>
    <p:sldId id="296" r:id="rId12"/>
    <p:sldId id="299" r:id="rId13"/>
    <p:sldId id="297" r:id="rId14"/>
    <p:sldId id="300" r:id="rId15"/>
    <p:sldId id="301" r:id="rId16"/>
    <p:sldId id="302" r:id="rId17"/>
    <p:sldId id="303" r:id="rId18"/>
    <p:sldId id="304" r:id="rId19"/>
    <p:sldId id="305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61">
          <p15:clr>
            <a:srgbClr val="A4A3A4"/>
          </p15:clr>
        </p15:guide>
        <p15:guide id="2" pos="2936">
          <p15:clr>
            <a:srgbClr val="A4A3A4"/>
          </p15:clr>
        </p15:guide>
        <p15:guide id="3" pos="50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F25"/>
    <a:srgbClr val="F37021"/>
    <a:srgbClr val="FF714F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408" autoAdjust="0"/>
    <p:restoredTop sz="99278" autoAdjust="0"/>
  </p:normalViewPr>
  <p:slideViewPr>
    <p:cSldViewPr snapToGrid="0">
      <p:cViewPr>
        <p:scale>
          <a:sx n="75" d="100"/>
          <a:sy n="75" d="100"/>
        </p:scale>
        <p:origin x="-2966" y="-283"/>
      </p:cViewPr>
      <p:guideLst>
        <p:guide orient="horz" pos="1561"/>
        <p:guide pos="2936"/>
        <p:guide pos="5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11/7/2015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3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+mj-lt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+mj-lt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+mj-lt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53512(v=vs.80).aspx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990098"/>
            <a:ext cx="3762248" cy="584775"/>
          </a:xfrm>
        </p:spPr>
        <p:txBody>
          <a:bodyPr/>
          <a:lstStyle/>
          <a:p>
            <a:r>
              <a:rPr lang="en-US" dirty="0" smtClean="0"/>
              <a:t>Basics of MIPS ISA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Igor Smirnov, 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7</a:t>
            </a:r>
            <a:r>
              <a:rPr lang="en-US" dirty="0" smtClean="0"/>
              <a:t> November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</a:t>
            </a:r>
            <a:r>
              <a:rPr lang="en-US" dirty="0"/>
              <a:t>t</a:t>
            </a:r>
            <a:r>
              <a:rPr lang="en-US" dirty="0" smtClean="0"/>
              <a:t>ype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89596"/>
            <a:ext cx="8228012" cy="44223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Register-to-register </a:t>
            </a:r>
            <a:r>
              <a:rPr lang="en-US" dirty="0" smtClean="0"/>
              <a:t>(three register operands) arithmetic </a:t>
            </a:r>
            <a:r>
              <a:rPr lang="en-US" dirty="0"/>
              <a:t>instructions use the </a:t>
            </a:r>
            <a:r>
              <a:rPr lang="en-US" dirty="0">
                <a:solidFill>
                  <a:schemeClr val="accent1"/>
                </a:solidFill>
              </a:rPr>
              <a:t>R-type </a:t>
            </a:r>
            <a:r>
              <a:rPr lang="en-US" dirty="0" smtClean="0"/>
              <a:t>format: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format includes six different </a:t>
            </a:r>
            <a:r>
              <a:rPr lang="en-US" dirty="0" smtClean="0"/>
              <a:t>fields:</a:t>
            </a:r>
            <a:endParaRPr lang="en-US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/>
                </a:solidFill>
              </a:rPr>
              <a:t>op</a:t>
            </a:r>
            <a:r>
              <a:rPr lang="en-US" sz="1800" dirty="0" smtClean="0"/>
              <a:t> </a:t>
            </a:r>
            <a:r>
              <a:rPr lang="en-US" sz="1800" dirty="0"/>
              <a:t>is an operation code </a:t>
            </a:r>
            <a:r>
              <a:rPr lang="en-US" sz="1800" dirty="0" smtClean="0"/>
              <a:t>that </a:t>
            </a:r>
            <a:r>
              <a:rPr lang="en-US" sz="1800" dirty="0"/>
              <a:t>selects a specific </a:t>
            </a:r>
            <a:r>
              <a:rPr lang="en-US" sz="1800" dirty="0" smtClean="0"/>
              <a:t>action </a:t>
            </a:r>
            <a:r>
              <a:rPr lang="en-US" sz="1800" dirty="0" smtClean="0">
                <a:solidFill>
                  <a:schemeClr val="tx2"/>
                </a:solidFill>
              </a:rPr>
              <a:t>(also defines the format)</a:t>
            </a:r>
            <a:endParaRPr lang="en-US" sz="1800" dirty="0">
              <a:solidFill>
                <a:schemeClr val="tx2"/>
              </a:solidFill>
            </a:endParaRP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rs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dirty="0" err="1">
                <a:solidFill>
                  <a:schemeClr val="accent1"/>
                </a:solidFill>
              </a:rPr>
              <a:t>rt</a:t>
            </a:r>
            <a:r>
              <a:rPr lang="en-US" sz="1800" dirty="0"/>
              <a:t> are the first and second source </a:t>
            </a:r>
            <a:r>
              <a:rPr lang="en-US" sz="1800" dirty="0" smtClean="0"/>
              <a:t>registers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rd</a:t>
            </a:r>
            <a:r>
              <a:rPr lang="en-US" sz="1800" dirty="0" smtClean="0"/>
              <a:t> </a:t>
            </a:r>
            <a:r>
              <a:rPr lang="en-US" sz="1800" dirty="0"/>
              <a:t>is the destination </a:t>
            </a:r>
            <a:r>
              <a:rPr lang="en-US" sz="1800" dirty="0" smtClean="0"/>
              <a:t>register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shamt</a:t>
            </a:r>
            <a:r>
              <a:rPr lang="en-US" sz="1800" dirty="0" smtClean="0"/>
              <a:t> </a:t>
            </a:r>
            <a:r>
              <a:rPr lang="en-US" sz="1800" dirty="0"/>
              <a:t>is only used for shift </a:t>
            </a:r>
            <a:r>
              <a:rPr lang="en-US" sz="1800" dirty="0" smtClean="0"/>
              <a:t>instructions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func</a:t>
            </a:r>
            <a:r>
              <a:rPr lang="en-US" sz="1800" dirty="0" smtClean="0"/>
              <a:t> </a:t>
            </a:r>
            <a:r>
              <a:rPr lang="en-US" sz="1800" dirty="0"/>
              <a:t>is used together with op to select an arithmetic </a:t>
            </a:r>
            <a:r>
              <a:rPr lang="en-US" sz="1800" dirty="0" smtClean="0"/>
              <a:t>instruction</a:t>
            </a:r>
            <a:endParaRPr lang="en-US" sz="18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22400" y="1762608"/>
            <a:ext cx="6339840" cy="802640"/>
            <a:chOff x="1422400" y="1959838"/>
            <a:chExt cx="6339840" cy="802640"/>
          </a:xfrm>
        </p:grpSpPr>
        <p:sp>
          <p:nvSpPr>
            <p:cNvPr id="4" name="Rectangle 3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36871" y="5919733"/>
            <a:ext cx="678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000000| 10001 | 10010 | 01000 | 00000 | 100000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61667" y="5642250"/>
            <a:ext cx="6336657" cy="277482"/>
            <a:chOff x="1361667" y="5642250"/>
            <a:chExt cx="6336657" cy="27748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61667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opcode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67449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9376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5633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6518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953688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61667" y="5311971"/>
            <a:ext cx="6321418" cy="294538"/>
            <a:chOff x="1361667" y="5311971"/>
            <a:chExt cx="6321418" cy="29453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361667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add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67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$s1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39376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$s2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56331" y="5311971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$t0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938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signed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2087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70281"/>
            <a:ext cx="8228012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R-type instructions take data from registers. How does it occur there?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From the memory (on the next foils)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From </a:t>
            </a:r>
            <a:r>
              <a:rPr lang="en-US" sz="2000" dirty="0" smtClean="0">
                <a:solidFill>
                  <a:schemeClr val="accent1"/>
                </a:solidFill>
              </a:rPr>
              <a:t>immediate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MIPS allows to </a:t>
            </a:r>
            <a:r>
              <a:rPr lang="en-US" dirty="0"/>
              <a:t>specify a immediate value (signed constant), for the second source instead of a </a:t>
            </a:r>
            <a:r>
              <a:rPr lang="en-US" dirty="0" smtClean="0"/>
              <a:t>register, i.e. instead of 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endParaRPr lang="en-US" dirty="0"/>
          </a:p>
          <a:p>
            <a:pPr marL="690563" lvl="1" indent="-334963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dirty="0" smtClean="0"/>
              <a:t>example</a:t>
            </a:r>
            <a:r>
              <a:rPr lang="en-US" sz="2000" dirty="0"/>
              <a:t>: </a:t>
            </a:r>
            <a:r>
              <a:rPr lang="en-US" sz="2000" dirty="0" smtClean="0"/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$t0, $t1, 4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$t1 +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/>
              <a:t> field is too small to preset real constants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eo Sans Intel" panose="020B0504020202020204" pitchFamily="34" charset="0"/>
              </a:rPr>
              <a:t>5 bits </a:t>
            </a:r>
            <a:r>
              <a:rPr lang="en-US" sz="2000" dirty="0">
                <a:latin typeface="Calibri"/>
                <a:cs typeface="Calibri"/>
              </a:rPr>
              <a:t>→</a:t>
            </a:r>
            <a:r>
              <a:rPr lang="en-US" sz="2000" dirty="0" smtClean="0">
                <a:latin typeface="Neo Sans Intel" panose="020B0504020202020204" pitchFamily="34" charset="0"/>
                <a:cs typeface="Calibri"/>
              </a:rPr>
              <a:t> values from [-16; 15]</a:t>
            </a:r>
            <a:endParaRPr lang="en-US" sz="2000" dirty="0">
              <a:latin typeface="Neo Sans Intel" panose="020B0504020202020204" pitchFamily="34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Cannot use R-type format to encode such instructions </a:t>
            </a:r>
            <a:r>
              <a:rPr lang="en-US" dirty="0" smtClean="0">
                <a:latin typeface="Calibri"/>
                <a:cs typeface="Calibri"/>
              </a:rPr>
              <a:t>→</a:t>
            </a:r>
            <a:r>
              <a:rPr lang="en-US" dirty="0" smtClean="0"/>
              <a:t> need a new format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59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ALU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58331"/>
            <a:ext cx="8228012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ALU instructions with immediate (two </a:t>
            </a:r>
            <a:r>
              <a:rPr lang="en-US" dirty="0"/>
              <a:t>register operands)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I-type </a:t>
            </a:r>
            <a:r>
              <a:rPr lang="en-US" dirty="0"/>
              <a:t>format</a:t>
            </a:r>
            <a:r>
              <a:rPr lang="en-US" dirty="0" smtClean="0"/>
              <a:t>:</a:t>
            </a:r>
          </a:p>
          <a:p>
            <a:endParaRPr lang="en-US" sz="1800" dirty="0" smtClean="0"/>
          </a:p>
          <a:p>
            <a:endParaRPr lang="en-US" sz="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uniformity, </a:t>
            </a:r>
            <a:r>
              <a:rPr lang="en-US" dirty="0">
                <a:solidFill>
                  <a:schemeClr val="accent1"/>
                </a:solidFill>
              </a:rPr>
              <a:t>op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/>
              <a:t> are in the same positions as in the </a:t>
            </a:r>
            <a:r>
              <a:rPr lang="en-US" dirty="0" smtClean="0"/>
              <a:t>R-type format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format includes </a:t>
            </a:r>
            <a:r>
              <a:rPr lang="en-US" dirty="0" smtClean="0"/>
              <a:t>four </a:t>
            </a:r>
            <a:r>
              <a:rPr lang="en-US" dirty="0"/>
              <a:t>different fields: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rs</a:t>
            </a:r>
            <a:r>
              <a:rPr lang="en-US" sz="2000" dirty="0" smtClean="0"/>
              <a:t> </a:t>
            </a:r>
            <a:r>
              <a:rPr lang="en-US" sz="2000" dirty="0"/>
              <a:t>is a source </a:t>
            </a:r>
            <a:r>
              <a:rPr lang="en-US" sz="2000" dirty="0" smtClean="0"/>
              <a:t>register (first operand)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rt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a </a:t>
            </a:r>
            <a:r>
              <a:rPr lang="en-US" sz="2000" dirty="0"/>
              <a:t>destination </a:t>
            </a:r>
            <a:r>
              <a:rPr lang="en-US" sz="2000" dirty="0" smtClean="0"/>
              <a:t>register 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 err="1" smtClean="0">
                <a:solidFill>
                  <a:schemeClr val="accent1"/>
                </a:solidFill>
              </a:rPr>
              <a:t>mm</a:t>
            </a:r>
            <a:r>
              <a:rPr lang="en-US" sz="2000" dirty="0" smtClean="0"/>
              <a:t> is a </a:t>
            </a:r>
            <a:r>
              <a:rPr lang="en-US" sz="2000" i="1" dirty="0" smtClean="0"/>
              <a:t>signed</a:t>
            </a:r>
            <a:r>
              <a:rPr lang="en-US" sz="2000" dirty="0" smtClean="0"/>
              <a:t> value of the second operand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immediate can </a:t>
            </a:r>
            <a:r>
              <a:rPr lang="en-US" dirty="0"/>
              <a:t>range from -32,768 to +</a:t>
            </a:r>
            <a:r>
              <a:rPr lang="en-US" dirty="0" smtClean="0"/>
              <a:t>32,767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</a:t>
            </a:r>
            <a:r>
              <a:rPr lang="en-US" sz="2000" dirty="0"/>
              <a:t>that’s not always </a:t>
            </a:r>
            <a:r>
              <a:rPr lang="en-US" sz="2000" dirty="0" smtClean="0"/>
              <a:t>enough </a:t>
            </a:r>
            <a:r>
              <a:rPr lang="en-US" sz="2000" dirty="0" smtClean="0">
                <a:latin typeface="Calibri"/>
                <a:cs typeface="Calibri"/>
              </a:rPr>
              <a:t>→ </a:t>
            </a:r>
            <a:r>
              <a:rPr lang="en-US" sz="2000" dirty="0"/>
              <a:t>need to </a:t>
            </a:r>
            <a:r>
              <a:rPr lang="en-US" sz="2000" dirty="0" smtClean="0"/>
              <a:t>write to a register </a:t>
            </a:r>
            <a:r>
              <a:rPr lang="en-US" sz="2000" dirty="0"/>
              <a:t>by </a:t>
            </a:r>
            <a:r>
              <a:rPr lang="en-US" sz="2000" dirty="0" smtClean="0"/>
              <a:t>halves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22400" y="1903063"/>
            <a:ext cx="6339840" cy="802640"/>
            <a:chOff x="1422400" y="1959838"/>
            <a:chExt cx="6339840" cy="80264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imm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1542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Loads/Stores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9560" y="2072640"/>
            <a:ext cx="2669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 int i=0; i &lt; L; i++)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v1 = array[i].v1;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v2 = array[i].v2;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75680" y="1920240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0320" y="2258663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offset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3" y="1059931"/>
            <a:ext cx="8228012" cy="41318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I-type</a:t>
            </a:r>
            <a:r>
              <a:rPr lang="en-US" dirty="0" smtClean="0"/>
              <a:t> format is also used for memory operations (load/store) as they are usually have constant memory displacement: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format includes four different fields</a:t>
            </a:r>
            <a:r>
              <a:rPr lang="en-US" dirty="0" smtClean="0"/>
              <a:t>: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rs</a:t>
            </a:r>
            <a:r>
              <a:rPr lang="en-US" sz="2000" dirty="0" smtClean="0"/>
              <a:t> </a:t>
            </a:r>
            <a:r>
              <a:rPr lang="en-US" sz="2000" dirty="0"/>
              <a:t>is a source </a:t>
            </a:r>
            <a:r>
              <a:rPr lang="en-US" sz="2000" dirty="0" smtClean="0"/>
              <a:t>register, the base of an </a:t>
            </a:r>
            <a:r>
              <a:rPr lang="en-US" sz="2000" dirty="0"/>
              <a:t>address for loads and </a:t>
            </a:r>
            <a:r>
              <a:rPr lang="en-US" sz="2000" dirty="0" smtClean="0"/>
              <a:t>stores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rt</a:t>
            </a:r>
            <a:r>
              <a:rPr lang="en-US" sz="2000" dirty="0" smtClean="0"/>
              <a:t> </a:t>
            </a:r>
            <a:r>
              <a:rPr lang="en-US" sz="2000" dirty="0"/>
              <a:t>is a source register for </a:t>
            </a:r>
            <a:r>
              <a:rPr lang="en-US" sz="2000" dirty="0" smtClean="0"/>
              <a:t>stores</a:t>
            </a:r>
            <a:r>
              <a:rPr lang="en-US" sz="2000" dirty="0"/>
              <a:t>, but a destination </a:t>
            </a:r>
            <a:r>
              <a:rPr lang="en-US" sz="2000" dirty="0" smtClean="0"/>
              <a:t>register for loads</a:t>
            </a:r>
            <a:endParaRPr lang="en-US" sz="2000" dirty="0"/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offset </a:t>
            </a:r>
            <a:r>
              <a:rPr lang="en-US" sz="2000" dirty="0" smtClean="0"/>
              <a:t>is used as an increment to the base to get the address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320" y="5212080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$t1,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0x0004($t2)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4B into $t1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8000" y="5595144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$t1,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0x0004($t2)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4B from $t1 into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719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3" y="826841"/>
            <a:ext cx="8228012" cy="41318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I-type</a:t>
            </a:r>
            <a:r>
              <a:rPr lang="en-US" dirty="0" smtClean="0"/>
              <a:t> format is also used for branches.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target address is calculated as the end address of the branch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(PC+4) </a:t>
            </a:r>
            <a:r>
              <a:rPr lang="en-US" dirty="0" smtClean="0"/>
              <a:t>plus the displacement encoded in the instruction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format includes four different fields</a:t>
            </a:r>
            <a:r>
              <a:rPr lang="en-US" dirty="0" smtClean="0"/>
              <a:t>: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accent1"/>
                </a:solidFill>
              </a:rPr>
              <a:t>rs</a:t>
            </a:r>
            <a:r>
              <a:rPr lang="en-US" sz="1900" dirty="0"/>
              <a:t> and </a:t>
            </a:r>
            <a:r>
              <a:rPr lang="en-US" sz="1900" dirty="0" err="1">
                <a:solidFill>
                  <a:schemeClr val="accent1"/>
                </a:solidFill>
              </a:rPr>
              <a:t>rt</a:t>
            </a:r>
            <a:r>
              <a:rPr lang="en-US" sz="1900" dirty="0"/>
              <a:t> are the first and second source registers</a:t>
            </a:r>
          </a:p>
          <a:p>
            <a:pPr marL="688975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offset </a:t>
            </a:r>
            <a:r>
              <a:rPr lang="en-US" sz="1900" dirty="0" smtClean="0"/>
              <a:t>is specified in terms of words instead of bytes: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 PC = ( PC + 4) + offset &lt;&lt; 2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branch condition is calculated depending on </a:t>
            </a:r>
            <a:r>
              <a:rPr lang="en-US" dirty="0" err="1" smtClean="0"/>
              <a:t>opcode</a:t>
            </a:r>
            <a:r>
              <a:rPr lang="en-US" dirty="0" smtClean="0"/>
              <a:t> and source values: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 smtClean="0"/>
              <a:t>For example, </a:t>
            </a:r>
            <a:r>
              <a:rPr lang="en-US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900" dirty="0" smtClean="0"/>
              <a:t> write the target address into PC only if its source operands are equal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Branches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9560" y="2242975"/>
            <a:ext cx="2092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 $t2,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$s1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$s0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$0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$t3, $t1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$v1, $v0, $v0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75680" y="2090575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0320" y="2572438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ffset in words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2941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J-type format is used for instructions that do not access any specified register. They are usually unconditional branches (jumps)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Unlike I-type branches, the offset is not added, but change the least bits of PC:</a:t>
            </a:r>
          </a:p>
          <a:p>
            <a:pPr marL="0" lvl="1" indent="0">
              <a:spcBef>
                <a:spcPct val="75000"/>
              </a:spcBef>
              <a:buClrTx/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target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PC = ( PC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0xf0000000 ) | offset &lt;&lt; 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90320" y="2330383"/>
            <a:ext cx="6339840" cy="8026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479040" y="1959838"/>
              <a:ext cx="528320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9430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99160" y="6141720"/>
            <a:ext cx="7437120" cy="7162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65" y="150495"/>
            <a:ext cx="2411095" cy="8890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MIPS ALU with Register File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07" y="49778"/>
            <a:ext cx="6983413" cy="685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967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 bwMode="auto">
          <a:xfrm>
            <a:off x="2116286" y="3351797"/>
            <a:ext cx="162046" cy="107064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37345" y="1153192"/>
            <a:ext cx="4632576" cy="3257794"/>
            <a:chOff x="2300535" y="1039903"/>
            <a:chExt cx="4632576" cy="3257794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cs typeface="Arial" pitchFamily="34" charset="0"/>
                </a:rPr>
                <a:t>Application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cs typeface="Arial" pitchFamily="34" charset="0"/>
                </a:rPr>
                <a:t>Algorithms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37345" y="4433908"/>
            <a:ext cx="4632576" cy="1617435"/>
            <a:chOff x="2300535" y="4320619"/>
            <a:chExt cx="4632576" cy="161743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2292520" y="1153192"/>
            <a:ext cx="4736759" cy="218714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1264" y="3530355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+mn-lt"/>
              </a:rPr>
              <a:t>Topic of </a:t>
            </a:r>
          </a:p>
          <a:p>
            <a:pPr algn="r"/>
            <a:r>
              <a:rPr lang="en-US" sz="2000" dirty="0" smtClean="0">
                <a:latin typeface="+mn-lt"/>
              </a:rPr>
              <a:t>this lecture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292520" y="4423258"/>
            <a:ext cx="4736759" cy="187567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latin typeface="+mn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33" grpId="0"/>
      <p:bldP spid="34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What is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31722"/>
            <a:ext cx="8228012" cy="486017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Instruction Set Architecture (ISA)</a:t>
            </a:r>
            <a:r>
              <a:rPr lang="en-US" dirty="0" smtClean="0">
                <a:latin typeface="+mn-lt"/>
              </a:rPr>
              <a:t> is a precise </a:t>
            </a:r>
            <a:r>
              <a:rPr lang="en-US" dirty="0">
                <a:latin typeface="+mn-lt"/>
              </a:rPr>
              <a:t>definition of </a:t>
            </a:r>
            <a:r>
              <a:rPr lang="en-US" dirty="0" smtClean="0">
                <a:latin typeface="+mn-lt"/>
              </a:rPr>
              <a:t>computer instructions, features and mechanism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(procedures, interrupt/exception handler, etc.) </a:t>
            </a:r>
            <a:r>
              <a:rPr lang="en-US" dirty="0">
                <a:latin typeface="+mn-lt"/>
              </a:rPr>
              <a:t>and also some structures 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(registers, memory, etc.) </a:t>
            </a:r>
            <a:endParaRPr lang="en-US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It can be thought as an agreement between a programmer and an engineer: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It’s </a:t>
            </a:r>
            <a:r>
              <a:rPr lang="en-US" dirty="0">
                <a:latin typeface="+mn-lt"/>
              </a:rPr>
              <a:t>all programmer needs to program </a:t>
            </a:r>
            <a:r>
              <a:rPr lang="en-US" dirty="0" smtClean="0">
                <a:latin typeface="+mn-lt"/>
              </a:rPr>
              <a:t>machine.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It’s </a:t>
            </a:r>
            <a:r>
              <a:rPr lang="en-US" dirty="0">
                <a:latin typeface="+mn-lt"/>
              </a:rPr>
              <a:t>all hardware designer needs to design machine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5613" y="4173915"/>
            <a:ext cx="8228012" cy="20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What a typical </a:t>
            </a:r>
            <a:r>
              <a:rPr lang="en-US" kern="0" dirty="0" smtClean="0">
                <a:solidFill>
                  <a:schemeClr val="accent1"/>
                </a:solidFill>
                <a:latin typeface="+mn-lt"/>
              </a:rPr>
              <a:t>ISA</a:t>
            </a:r>
            <a:r>
              <a:rPr lang="en-US" kern="0" dirty="0" smtClean="0">
                <a:latin typeface="+mn-lt"/>
              </a:rPr>
              <a:t> defines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Data Formats. </a:t>
            </a:r>
            <a:r>
              <a:rPr lang="en-US" kern="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(Integer, Floating Point, Vector/Packed)</a:t>
            </a:r>
            <a:endParaRPr lang="en-US" kern="0" dirty="0" smtClean="0">
              <a:latin typeface="+mn-lt"/>
            </a:endParaRP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Instructions. </a:t>
            </a:r>
            <a:r>
              <a:rPr lang="en-US" kern="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Registers and Memory Organization.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kern="0" dirty="0" smtClean="0">
                <a:latin typeface="+mn-lt"/>
              </a:rPr>
              <a:t>Interrupts, exceptions, and traps, other </a:t>
            </a:r>
            <a:r>
              <a:rPr lang="en-US" kern="0" dirty="0">
                <a:latin typeface="+mn-lt"/>
              </a:rPr>
              <a:t>f</a:t>
            </a:r>
            <a:r>
              <a:rPr lang="en-US" kern="0" dirty="0" smtClean="0">
                <a:latin typeface="+mn-lt"/>
              </a:rPr>
              <a:t>eatures. </a:t>
            </a:r>
            <a:endParaRPr lang="en-US" kern="0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7046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ISA and their </a:t>
            </a:r>
            <a:r>
              <a:rPr lang="en-US" dirty="0" err="1" smtClean="0"/>
              <a:t>uArches</a:t>
            </a:r>
            <a:r>
              <a:rPr lang="en-US" dirty="0" smtClean="0"/>
              <a:t>: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7991"/>
            <a:ext cx="8228012" cy="509800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An example of a </a:t>
            </a:r>
            <a:r>
              <a:rPr lang="en-US" sz="2000" i="1" dirty="0" smtClean="0">
                <a:latin typeface="+mn-lt"/>
              </a:rPr>
              <a:t>RISC</a:t>
            </a:r>
            <a:r>
              <a:rPr lang="en-US" sz="2000" dirty="0" smtClean="0">
                <a:latin typeface="+mn-lt"/>
              </a:rPr>
              <a:t> processor.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Designed for easy programming and implementation.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→ programs are larger than others, but run faster.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The main aim was to take advantages of pipelined execution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Pipeline was not specified in ISA, but ISA developers tried to simplify its implementation in uArch.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Implementations: 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The first one is R2000</a:t>
            </a:r>
            <a:r>
              <a:rPr lang="en-US" sz="1600" dirty="0">
                <a:latin typeface="+mn-lt"/>
              </a:rPr>
              <a:t> (</a:t>
            </a:r>
            <a:r>
              <a:rPr lang="en-US" sz="1600" dirty="0" smtClean="0">
                <a:latin typeface="+mn-lt"/>
              </a:rPr>
              <a:t>1986)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Later</a:t>
            </a:r>
            <a:r>
              <a:rPr lang="en-US" sz="1600" dirty="0">
                <a:latin typeface="+mn-lt"/>
              </a:rPr>
              <a:t>: </a:t>
            </a:r>
            <a:r>
              <a:rPr lang="en-US" sz="1600" dirty="0" smtClean="0">
                <a:latin typeface="+mn-lt"/>
              </a:rPr>
              <a:t>R3000A (PlayStation), R4000 (PSP), R5900 </a:t>
            </a:r>
            <a:r>
              <a:rPr lang="en-US" sz="1600" dirty="0">
                <a:latin typeface="+mn-lt"/>
              </a:rPr>
              <a:t>(PlayStation 2</a:t>
            </a:r>
            <a:r>
              <a:rPr lang="en-US" sz="1600" dirty="0" smtClean="0">
                <a:latin typeface="+mn-lt"/>
              </a:rPr>
              <a:t>), etc.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Currently it is widely used in embedded systems.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One moment MIPS seemed to be overcome Intel IA-32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>
                <a:noFill/>
                <a:latin typeface="+mn-lt"/>
              </a:rPr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8775" y="5008621"/>
            <a:ext cx="8228012" cy="87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noFill/>
                <a:latin typeface="+mn-lt"/>
              </a:rPr>
              <a:t>One moment MIPS seemed to be overcome Intel IA-32,,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524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MIPS: </a:t>
            </a:r>
            <a:r>
              <a:rPr lang="en-US" dirty="0" smtClean="0"/>
              <a:t>Register-To-Register</a:t>
            </a:r>
            <a:r>
              <a:rPr lang="en-US" dirty="0"/>
              <a:t>, </a:t>
            </a:r>
            <a:r>
              <a:rPr lang="en-US" dirty="0" smtClean="0"/>
              <a:t>Three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31355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MIPS is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register-to-register</a:t>
            </a:r>
            <a:r>
              <a:rPr lang="en-US" dirty="0">
                <a:latin typeface="+mn-lt"/>
              </a:rPr>
              <a:t>, or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load/store</a:t>
            </a:r>
            <a:r>
              <a:rPr lang="en-US" dirty="0">
                <a:latin typeface="+mn-lt"/>
              </a:rPr>
              <a:t>, </a:t>
            </a:r>
            <a:r>
              <a:rPr lang="en-US" dirty="0" smtClean="0">
                <a:latin typeface="+mn-lt"/>
              </a:rPr>
              <a:t>architecture</a:t>
            </a:r>
            <a:endParaRPr lang="en-US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destination and sources must all be </a:t>
            </a:r>
            <a:r>
              <a:rPr lang="en-US" sz="2000" dirty="0" smtClean="0">
                <a:latin typeface="+mn-lt"/>
              </a:rPr>
              <a:t>registers</a:t>
            </a:r>
            <a:endParaRPr lang="en-US" sz="2000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Special </a:t>
            </a:r>
            <a:r>
              <a:rPr lang="en-US" sz="2000" dirty="0">
                <a:latin typeface="+mn-lt"/>
              </a:rPr>
              <a:t>instructions, which we’ll see soon, are needed to access main </a:t>
            </a:r>
            <a:r>
              <a:rPr lang="en-US" sz="2000" dirty="0" smtClean="0">
                <a:latin typeface="+mn-lt"/>
              </a:rPr>
              <a:t>memory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MIPS </a:t>
            </a:r>
            <a:r>
              <a:rPr lang="en-US" dirty="0">
                <a:latin typeface="+mn-lt"/>
              </a:rPr>
              <a:t>uses three-address instructions for data </a:t>
            </a:r>
            <a:r>
              <a:rPr lang="en-US" dirty="0" smtClean="0">
                <a:latin typeface="+mn-lt"/>
              </a:rPr>
              <a:t>manipulation</a:t>
            </a:r>
            <a:endParaRPr lang="en-US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Each </a:t>
            </a:r>
            <a:r>
              <a:rPr lang="en-US" sz="2000" dirty="0">
                <a:latin typeface="+mn-lt"/>
              </a:rPr>
              <a:t>ALU instruction contains a destination and two </a:t>
            </a:r>
            <a:r>
              <a:rPr lang="en-US" sz="2000" dirty="0" smtClean="0">
                <a:latin typeface="+mn-lt"/>
              </a:rPr>
              <a:t>sources</a:t>
            </a:r>
            <a:endParaRPr lang="en-US" sz="2000" dirty="0">
              <a:latin typeface="+mn-lt"/>
            </a:endParaRP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For </a:t>
            </a:r>
            <a:r>
              <a:rPr lang="en-US" sz="2000" dirty="0">
                <a:latin typeface="+mn-lt"/>
              </a:rPr>
              <a:t>example, an addition instruction (a = b + c) has the form: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8047" y="4989600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91091" y="4487062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98376" y="4487062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3036218" y="5512820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4421752" y="5512821"/>
            <a:ext cx="977960" cy="542172"/>
            <a:chOff x="4421752" y="5512821"/>
            <a:chExt cx="977960" cy="542172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5" y="5512821"/>
              <a:ext cx="100987" cy="17284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5444981" y="5463095"/>
            <a:ext cx="1138208" cy="369332"/>
            <a:chOff x="5444981" y="5463095"/>
            <a:chExt cx="113820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977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1228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Registers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5806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031"/>
            <a:ext cx="8228012" cy="27814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MIPS processors have 32 registers, each of which holds a 32-bit </a:t>
            </a:r>
            <a:r>
              <a:rPr lang="en-US" dirty="0" smtClean="0"/>
              <a:t>value</a:t>
            </a:r>
            <a:endParaRPr lang="en-US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Register </a:t>
            </a:r>
            <a:r>
              <a:rPr lang="en-US" sz="2000" dirty="0"/>
              <a:t>addresses are 5 bits </a:t>
            </a:r>
            <a:r>
              <a:rPr lang="en-US" sz="2000" dirty="0" smtClean="0"/>
              <a:t>long</a:t>
            </a:r>
            <a:endParaRPr lang="en-US" sz="2000" dirty="0"/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inputs and outputs are 32-bits </a:t>
            </a:r>
            <a:r>
              <a:rPr lang="en-US" sz="2000" dirty="0" smtClean="0"/>
              <a:t>wide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registers might seem better, but there is a limit to the </a:t>
            </a:r>
            <a:r>
              <a:rPr lang="en-US" dirty="0" smtClean="0"/>
              <a:t>goodness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17334" r="33250" b="20000"/>
          <a:stretch/>
        </p:blipFill>
        <p:spPr bwMode="auto">
          <a:xfrm>
            <a:off x="6203867" y="3550920"/>
            <a:ext cx="2711533" cy="255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59" y="3843378"/>
            <a:ext cx="58381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ct val="400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Neo Sans Intel"/>
              </a:rPr>
              <a:t>The more register the larger decoders, multiplexers, etc. → larger circuits delays</a:t>
            </a:r>
          </a:p>
          <a:p>
            <a:pPr marL="688975" lvl="1" indent="-342900">
              <a:spcBef>
                <a:spcPct val="400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Neo Sans Intel"/>
              </a:rPr>
              <a:t>Instruction </a:t>
            </a:r>
            <a:r>
              <a:rPr lang="en-US" sz="2000" dirty="0" smtClean="0">
                <a:latin typeface="+mn-lt"/>
                <a:cs typeface="Neo Sans Intel"/>
              </a:rPr>
              <a:t>length is affected</a:t>
            </a:r>
            <a:r>
              <a:rPr lang="en-US" sz="2000" dirty="0">
                <a:latin typeface="+mn-lt"/>
                <a:cs typeface="Neo Sans Intel"/>
              </a:rPr>
              <a:t>, as </a:t>
            </a:r>
            <a:r>
              <a:rPr lang="en-US" sz="2000" dirty="0" smtClean="0">
                <a:latin typeface="+mn-lt"/>
                <a:cs typeface="Neo Sans Intel"/>
              </a:rPr>
              <a:t>need more space to encode register numbers</a:t>
            </a:r>
            <a:endParaRPr lang="en-US" sz="2000" dirty="0">
              <a:latin typeface="+mn-lt"/>
              <a:cs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135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23" y="1059931"/>
            <a:ext cx="8114646" cy="23735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MIPS register names begin with a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/>
              <a:t>. There are two naming conventions:</a:t>
            </a:r>
          </a:p>
          <a:p>
            <a:pPr marL="357188" lvl="1" indent="265113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By number:</a:t>
            </a:r>
          </a:p>
          <a:p>
            <a:pPr marL="357188" lvl="3" indent="265113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… $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  <a:p>
            <a:pPr marL="357188" lvl="2" indent="265113">
              <a:buFont typeface="Arial" panose="020B0604020202020204" pitchFamily="34" charset="0"/>
              <a:buChar char="•"/>
            </a:pPr>
            <a:r>
              <a:rPr lang="en-US" sz="2000" dirty="0" smtClean="0"/>
              <a:t>By </a:t>
            </a:r>
            <a:r>
              <a:rPr lang="en-US" sz="2000" dirty="0"/>
              <a:t>(mostly) two-character names, such as:</a:t>
            </a:r>
          </a:p>
          <a:p>
            <a:pPr marL="357188" lvl="3" indent="265113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22597" y="1720421"/>
            <a:ext cx="2089231" cy="4220921"/>
            <a:chOff x="6822597" y="1720421"/>
            <a:chExt cx="2089231" cy="4220921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099508"/>
                </p:ext>
              </p:extLst>
            </p:nvPr>
          </p:nvGraphicFramePr>
          <p:xfrm>
            <a:off x="6895307" y="1720421"/>
            <a:ext cx="1952863" cy="3712878"/>
          </p:xfrm>
          <a:graphic>
            <a:graphicData uri="http://schemas.openxmlformats.org/drawingml/2006/table">
              <a:tbl>
                <a:tblPr firstRow="1">
                  <a:tableStyleId>{B301B821-A1FF-4177-AEE7-76D212191A09}</a:tableStyleId>
                </a:tblPr>
                <a:tblGrid>
                  <a:gridCol w="939852"/>
                  <a:gridCol w="1013011"/>
                </a:tblGrid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Number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Name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effectLst/>
                          </a:rPr>
                          <a:t>$zero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$at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$v0, $v1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$4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$a0 - $a3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$8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$15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$t0 - $t7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</a:t>
                        </a:r>
                        <a:r>
                          <a:rPr lang="en-US" sz="1400" dirty="0" smtClean="0">
                            <a:effectLst/>
                          </a:rPr>
                          <a:t>16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$23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$s0 - $s7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$24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$t8, $t9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$26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$k0, $k1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$28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gp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$29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sp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$fp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ra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</a:tbl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822597" y="5510455"/>
              <a:ext cx="20892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+mn-lt"/>
                </a:rPr>
                <a:t>D</a:t>
              </a:r>
              <a:r>
                <a:rPr lang="en-US" sz="1100" dirty="0" smtClean="0">
                  <a:latin typeface="+mn-lt"/>
                </a:rPr>
                <a:t>etailed description of each register can be seen by </a:t>
              </a:r>
              <a:r>
                <a:rPr lang="en-US" sz="1100" dirty="0" smtClean="0">
                  <a:latin typeface="+mn-lt"/>
                  <a:hlinkClick r:id="rId3"/>
                </a:rPr>
                <a:t>this link</a:t>
              </a:r>
              <a:endParaRPr lang="en-US" sz="1100" dirty="0" smtClean="0">
                <a:latin typeface="+mn-lt"/>
              </a:endParaRPr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3893" y="3426613"/>
            <a:ext cx="6223093" cy="237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Why so many different registers</a:t>
            </a:r>
            <a:r>
              <a:rPr lang="en-US" dirty="0" smtClean="0">
                <a:latin typeface="+mn-lt"/>
              </a:rPr>
              <a:t>?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Not all of them are general purpose registers (GPR)</a:t>
            </a:r>
          </a:p>
          <a:p>
            <a:pPr marL="688975" lvl="1" indent="-342900"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There </a:t>
            </a:r>
            <a:r>
              <a:rPr lang="en-US" sz="2000" dirty="0">
                <a:latin typeface="+mn-lt"/>
              </a:rPr>
              <a:t>are a lot of special purposes: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procedure mechanism, exception/interrupt 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handling,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 our project mostly </a:t>
            </a:r>
            <a:r>
              <a:rPr lang="en-US" dirty="0" smtClean="0">
                <a:latin typeface="+mn-lt"/>
              </a:rPr>
              <a:t>GPRs </a:t>
            </a:r>
            <a:r>
              <a:rPr lang="en-US" dirty="0">
                <a:latin typeface="+mn-lt"/>
              </a:rPr>
              <a:t>are used: 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$t and $s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104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8854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4.3|121|1|9|1.3|17.6|57.1|10.1|0.9|5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.1|39.6|53.8|1.3|28.5|8.6|14.4|5|68.8|28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.4|21.9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|24.6|55.4|36.6|3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8.6|12.6|96.1|113.8|124.3|15.9|52.2|74.2|61.9|7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.7|4.5|10.1|17.5|3.5|17.2|4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0.9|11|1|56|12.7|35|112.5|52.8|6|2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0.8|4.8|5.7|35.3|23.9|7.2|12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28.9|54.8|1.3|10|47.7|7.5|40.8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Neo Sans Intel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9139</TotalTime>
  <Words>1284</Words>
  <Application>Microsoft Office PowerPoint</Application>
  <PresentationFormat>On-screen Show (4:3)</PresentationFormat>
  <Paragraphs>222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mdsp_2011</vt:lpstr>
      <vt:lpstr>Basics of MIPS ISA</vt:lpstr>
      <vt:lpstr>Layers of Abstraction in Computes Science (CS)</vt:lpstr>
      <vt:lpstr>Refresher: What is ISA</vt:lpstr>
      <vt:lpstr>Example of ISA and their uArches: MIPS</vt:lpstr>
      <vt:lpstr>MIPS: Register-To-Register, Three Address</vt:lpstr>
      <vt:lpstr>MIPS Registers</vt:lpstr>
      <vt:lpstr>MIPS Register File</vt:lpstr>
      <vt:lpstr>MIPS Register Names</vt:lpstr>
      <vt:lpstr>MIPS Instructions</vt:lpstr>
      <vt:lpstr>R-type Format</vt:lpstr>
      <vt:lpstr>Immediate Operands</vt:lpstr>
      <vt:lpstr>I-type Format for ALU Instructions</vt:lpstr>
      <vt:lpstr>I-type Format for Loads/Stores</vt:lpstr>
      <vt:lpstr>I-type Format for Branches</vt:lpstr>
      <vt:lpstr>J-type format</vt:lpstr>
      <vt:lpstr>MIPS ALU with Register File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MIPS</dc:title>
  <dc:creator>atitov</dc:creator>
  <cp:lastModifiedBy>Smirnov, Igor</cp:lastModifiedBy>
  <cp:revision>385</cp:revision>
  <dcterms:created xsi:type="dcterms:W3CDTF">2011-10-24T08:13:52Z</dcterms:created>
  <dcterms:modified xsi:type="dcterms:W3CDTF">2015-11-07T14:58:39Z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