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sldIdLst>
    <p:sldId id="306" r:id="rId2"/>
    <p:sldId id="304" r:id="rId3"/>
    <p:sldId id="307" r:id="rId4"/>
    <p:sldId id="305" r:id="rId5"/>
    <p:sldId id="288" r:id="rId6"/>
    <p:sldId id="291" r:id="rId7"/>
    <p:sldId id="292" r:id="rId8"/>
    <p:sldId id="293" r:id="rId9"/>
    <p:sldId id="294" r:id="rId10"/>
    <p:sldId id="295" r:id="rId11"/>
    <p:sldId id="297" r:id="rId12"/>
    <p:sldId id="308" r:id="rId13"/>
    <p:sldId id="300" r:id="rId14"/>
    <p:sldId id="312" r:id="rId15"/>
    <p:sldId id="301" r:id="rId16"/>
    <p:sldId id="302" r:id="rId17"/>
    <p:sldId id="303" r:id="rId18"/>
    <p:sldId id="296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88989" autoAdjust="0"/>
  </p:normalViewPr>
  <p:slideViewPr>
    <p:cSldViewPr>
      <p:cViewPr varScale="1">
        <p:scale>
          <a:sx n="65" d="100"/>
          <a:sy n="65" d="100"/>
        </p:scale>
        <p:origin x="78" y="198"/>
      </p:cViewPr>
      <p:guideLst>
        <p:guide orient="horz" pos="2160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8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3223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97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1519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ho/WCFiles/L2_pipeline_2012.pptx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Branch Prediction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</a:t>
            </a:r>
            <a:r>
              <a:rPr lang="en-US" dirty="0" err="1" smtClean="0"/>
              <a:t>Kryukov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28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2: Delayed Branches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09600" y="1147733"/>
                <a:ext cx="8077200" cy="2697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latin typeface="+mj-lt"/>
                  </a:rPr>
                  <a:t>Unfortunately, filling </a:t>
                </a:r>
                <a:r>
                  <a:rPr lang="en-US" sz="2000" dirty="0">
                    <a:latin typeface="+mj-lt"/>
                  </a:rPr>
                  <a:t>1 delay slot is easy, 2 is hard, 3 is </a:t>
                </a:r>
                <a:r>
                  <a:rPr lang="en-US" sz="2000" dirty="0" smtClean="0">
                    <a:latin typeface="+mj-lt"/>
                  </a:rPr>
                  <a:t>harder …</a:t>
                </a:r>
                <a:endParaRPr lang="en-US" sz="2000" dirty="0">
                  <a:latin typeface="+mj-lt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1600" dirty="0">
                    <a:latin typeface="+mj-lt"/>
                  </a:rPr>
                  <a:t>Assuming we can effectively fill d% of the delayed </a:t>
                </a:r>
                <a:r>
                  <a:rPr lang="en-US" sz="1600" dirty="0" smtClean="0">
                    <a:latin typeface="+mj-lt"/>
                  </a:rPr>
                  <a:t>slots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1600" dirty="0" smtClean="0">
                  <a:latin typeface="+mj-lt"/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j-lt"/>
                  </a:rPr>
                  <a:t>For example, for </a:t>
                </a:r>
                <a:r>
                  <a:rPr lang="en-US" sz="1600" dirty="0" smtClean="0">
                    <a:latin typeface="+mj-lt"/>
                  </a:rPr>
                  <a:t>d=0.6, </a:t>
                </a:r>
                <a:r>
                  <a:rPr lang="en-US" sz="1600" dirty="0">
                    <a:latin typeface="+mj-lt"/>
                  </a:rPr>
                  <a:t>we get </a:t>
                </a:r>
                <a:r>
                  <a:rPr lang="en-US" sz="1600" dirty="0" smtClean="0">
                    <a:latin typeface="+mj-lt"/>
                  </a:rPr>
                  <a:t>CPI</a:t>
                </a:r>
                <a:r>
                  <a:rPr lang="en-US" sz="1050" dirty="0" smtClean="0">
                    <a:latin typeface="+mj-lt"/>
                  </a:rPr>
                  <a:t> </a:t>
                </a:r>
                <a:r>
                  <a:rPr lang="en-US" sz="1200" dirty="0" smtClean="0">
                    <a:latin typeface="+mj-lt"/>
                  </a:rPr>
                  <a:t>real </a:t>
                </a:r>
                <a:r>
                  <a:rPr lang="en-US" sz="1600" dirty="0">
                    <a:latin typeface="+mj-lt"/>
                  </a:rPr>
                  <a:t>= </a:t>
                </a:r>
                <a:r>
                  <a:rPr lang="en-US" sz="1600" dirty="0" smtClean="0">
                    <a:latin typeface="+mj-lt"/>
                  </a:rPr>
                  <a:t>1.2</a:t>
                </a:r>
                <a:endParaRPr lang="en-US" sz="1600" dirty="0">
                  <a:latin typeface="+mj-lt"/>
                </a:endParaRPr>
              </a:p>
              <a:p>
                <a:pPr marL="342900" indent="-342900">
                  <a:spcBef>
                    <a:spcPts val="18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latin typeface="+mj-lt"/>
                  </a:rPr>
                  <a:t>Mixing architecture with micro-arch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1600" dirty="0">
                    <a:latin typeface="+mj-lt"/>
                  </a:rPr>
                  <a:t>New generations requires more delay slots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1600" dirty="0">
                    <a:latin typeface="+mj-lt"/>
                  </a:rPr>
                  <a:t>Cause computability issues between generations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7733"/>
                <a:ext cx="8077200" cy="2697918"/>
              </a:xfrm>
              <a:prstGeom prst="rect">
                <a:avLst/>
              </a:prstGeom>
              <a:blipFill rotWithShape="0">
                <a:blip r:embed="rId3"/>
                <a:stretch>
                  <a:fillRect l="-679" t="-1129" b="-2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914400" y="4267200"/>
            <a:ext cx="7162800" cy="1497925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2000" dirty="0" smtClean="0">
                <a:latin typeface="+mj-lt"/>
              </a:rPr>
              <a:t>Still far from the ideal and mixing Arch and </a:t>
            </a:r>
            <a:r>
              <a:rPr lang="en-US" sz="2000" dirty="0" err="1" smtClean="0">
                <a:latin typeface="+mj-lt"/>
              </a:rPr>
              <a:t>uArch</a:t>
            </a:r>
            <a:r>
              <a:rPr lang="en-US" sz="2000" dirty="0" smtClean="0">
                <a:latin typeface="+mj-lt"/>
              </a:rPr>
              <a:t> is almost always not the best decision.</a:t>
            </a:r>
          </a:p>
          <a:p>
            <a:pPr marL="0" lvl="1" algn="ctr"/>
            <a:endParaRPr lang="en-US" sz="2000" dirty="0" smtClean="0">
              <a:latin typeface="+mj-lt"/>
            </a:endParaRPr>
          </a:p>
          <a:p>
            <a:pPr marL="0" lvl="1" algn="ctr"/>
            <a:r>
              <a:rPr lang="en-US" sz="2000" dirty="0" smtClean="0">
                <a:latin typeface="+mj-lt"/>
              </a:rPr>
              <a:t>Can we do something even better?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45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3: Dynamic prediction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8600" y="942469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Dynamic branch prediction approach: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As soon as branch is fetched (at IF stage) change the PC to the predicted path.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Switch to the right path after the branch execution if the prediction was wrong.</a:t>
            </a:r>
          </a:p>
          <a:p>
            <a:pPr marL="285750" indent="-28575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It required complex hardware at IF stage that will predicts: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Whether the instruction is a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Branch taken or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Taken branch target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41852" y="3706035"/>
            <a:ext cx="3872948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Branch Target Buffer </a:t>
            </a:r>
            <a:r>
              <a:rPr lang="en-US" sz="2000" dirty="0">
                <a:latin typeface="+mj-lt"/>
              </a:rPr>
              <a:t>(BTB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 fact, it is organized exactly as a cache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4267464" cy="3153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06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33400" y="927586"/>
                <a:ext cx="8001000" cy="4003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In case of correct prediction – loose nothing</a:t>
                </a:r>
              </a:p>
              <a:p>
                <a:pPr marL="285750" indent="-28575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In </a:t>
                </a:r>
                <a:r>
                  <a:rPr lang="en-US" sz="2000" dirty="0">
                    <a:latin typeface="+mj-lt"/>
                  </a:rPr>
                  <a:t>case of wrong prediction – flush the </a:t>
                </a:r>
                <a:r>
                  <a:rPr lang="en-US" sz="2000" dirty="0" smtClean="0">
                    <a:latin typeface="+mj-lt"/>
                  </a:rPr>
                  <a:t>pipeline and restart from the correct PC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Predict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not-taken, actual taken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Predict taken, actual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not-taken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Predict taken, but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wrong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target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Assuming </a:t>
                </a:r>
                <a:r>
                  <a:rPr lang="en-US" sz="2000" i="1" dirty="0">
                    <a:latin typeface="+mj-lt"/>
                  </a:rPr>
                  <a:t>P%</a:t>
                </a:r>
                <a:r>
                  <a:rPr lang="en-US" sz="2000" dirty="0">
                    <a:latin typeface="+mj-lt"/>
                  </a:rPr>
                  <a:t> correct prediction rate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en-US" sz="2000" dirty="0">
                    <a:latin typeface="+mj-lt"/>
                  </a:rPr>
                  <a:t>For example, if </a:t>
                </a:r>
                <a:r>
                  <a:rPr lang="en-US" sz="2000" i="1" dirty="0" smtClean="0">
                    <a:latin typeface="+mj-lt"/>
                  </a:rPr>
                  <a:t>P</a:t>
                </a:r>
                <a:r>
                  <a:rPr lang="en-US" sz="2000" dirty="0" smtClean="0">
                    <a:latin typeface="+mj-lt"/>
                  </a:rPr>
                  <a:t> = 85</a:t>
                </a:r>
                <a:r>
                  <a:rPr lang="en-US" sz="2000" i="1" dirty="0" smtClean="0">
                    <a:latin typeface="+mj-lt"/>
                  </a:rPr>
                  <a:t>%</a:t>
                </a:r>
                <a:r>
                  <a:rPr lang="en-US" sz="2000" dirty="0" smtClean="0">
                    <a:latin typeface="+mj-lt"/>
                  </a:rPr>
                  <a:t> (the modern predictors has &gt; 0.95)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>
                    <a:latin typeface="+mj-lt"/>
                  </a:rPr>
                  <a:t>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0.2∗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3=1.09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27586"/>
                <a:ext cx="8001000" cy="4003404"/>
              </a:xfrm>
              <a:prstGeom prst="rect">
                <a:avLst/>
              </a:prstGeom>
              <a:blipFill rotWithShape="0">
                <a:blip r:embed="rId3"/>
                <a:stretch>
                  <a:fillRect l="-686" t="-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Performance of Dynamic Prediction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17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38" y="1321904"/>
            <a:ext cx="3295650" cy="1695450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6713" y="914400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  <a:cs typeface="+mn-cs"/>
              </a:rPr>
              <a:t>A saturating counter or bimodal predictor is a state machine with four states: </a:t>
            </a:r>
            <a:endParaRPr lang="ru-RU" sz="2000" dirty="0">
              <a:latin typeface="+mj-lt"/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5400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2819400"/>
            <a:ext cx="840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+mj-lt"/>
              </a:rPr>
              <a:t>Advantages</a:t>
            </a:r>
            <a:r>
              <a:rPr lang="en-GB" sz="2000" dirty="0">
                <a:latin typeface="+mj-lt"/>
              </a:rPr>
              <a:t>: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Small – only 2 bits per entry in the BTB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Predicts well branches with stable behaviour</a:t>
            </a:r>
          </a:p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</a:rPr>
              <a:t>Disadvantages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+mj-lt"/>
              </a:rPr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e</a:t>
            </a:r>
            <a:r>
              <a:rPr lang="en-GB" sz="2000" dirty="0" smtClean="0">
                <a:latin typeface="+mj-lt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…</a:t>
            </a:r>
            <a:endParaRPr lang="en-GB" sz="2000" dirty="0">
              <a:latin typeface="+mj-lt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How to predict branch outcome?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4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bimodal BTB </a:t>
            </a:r>
            <a:r>
              <a:rPr lang="en-US" dirty="0" smtClean="0"/>
              <a:t>work?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688387" cy="51011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Branches are usually used in loops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BTB trains on first iterations and predicts next ones 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Loops are not infinite, so once BTB will make a mistake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It won’t affect next outer loop iteration!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4025" y="31242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(cond1)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(cond2)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branch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794" y="528898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Branch 2 history: T, T, T, T, T, T, NT, T, T, T, T, T, T, NT</a:t>
            </a:r>
            <a:r>
              <a:rPr lang="en-US" dirty="0"/>
              <a:t>, T, T, T, T, T, T, </a:t>
            </a:r>
            <a:r>
              <a:rPr lang="en-US" dirty="0" smtClean="0"/>
              <a:t>NT...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5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93"/>
          <p:cNvSpPr txBox="1">
            <a:spLocks noChangeArrowheads="1"/>
          </p:cNvSpPr>
          <p:nvPr/>
        </p:nvSpPr>
        <p:spPr bwMode="auto">
          <a:xfrm>
            <a:off x="-1230313" y="25098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4716463" y="22574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3205163" y="42751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+mj-lt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3132138" y="41306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37626" y="76200"/>
            <a:ext cx="84105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0" kern="0" dirty="0" err="1">
                <a:solidFill>
                  <a:srgbClr val="0860A8"/>
                </a:solidFill>
                <a:cs typeface="Arial"/>
              </a:rPr>
              <a:t>Two-level</a:t>
            </a:r>
            <a:r>
              <a:rPr lang="ru-RU" sz="3200" b="0" kern="0" dirty="0">
                <a:solidFill>
                  <a:srgbClr val="0860A8"/>
                </a:solidFill>
                <a:cs typeface="Arial"/>
              </a:rPr>
              <a:t> </a:t>
            </a:r>
            <a:r>
              <a:rPr lang="en-GB" sz="3200" b="0" kern="0" dirty="0">
                <a:solidFill>
                  <a:srgbClr val="0860A8"/>
                </a:solidFill>
                <a:cs typeface="Arial"/>
              </a:rPr>
              <a:t>adaptive</a:t>
            </a:r>
            <a:r>
              <a:rPr lang="x-none" sz="3200" b="0" kern="0" dirty="0">
                <a:solidFill>
                  <a:srgbClr val="0860A8"/>
                </a:solidFill>
                <a:cs typeface="Arial"/>
              </a:rPr>
              <a:t> </a:t>
            </a:r>
            <a:r>
              <a:rPr lang="x-none" sz="3200" b="0" kern="0" dirty="0" err="1">
                <a:solidFill>
                  <a:srgbClr val="0860A8"/>
                </a:solidFill>
                <a:cs typeface="Arial"/>
              </a:rPr>
              <a:t>predictor</a:t>
            </a:r>
            <a:r>
              <a:rPr lang="ru-RU" sz="3200" b="0" kern="0" dirty="0">
                <a:solidFill>
                  <a:srgbClr val="0860A8"/>
                </a:solidFill>
                <a:cs typeface="Arial"/>
              </a:rPr>
              <a:t> 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860A8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187450" y="18684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2268538" y="15795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68538" y="25828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68538" y="18684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771775" y="15081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00113" y="15081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836738" y="12192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266950" y="30146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5511800" y="17526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4389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7150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1" name="Oval 16"/>
          <p:cNvSpPr>
            <a:spLocks noChangeArrowheads="1"/>
          </p:cNvSpPr>
          <p:nvPr/>
        </p:nvSpPr>
        <p:spPr bwMode="auto">
          <a:xfrm>
            <a:off x="7881938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159625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787900" y="17526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511800" y="26828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64389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57150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7881938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159625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787900" y="26828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1800" y="36099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64389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7150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881938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159625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787900" y="36099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787900" y="4540250"/>
            <a:ext cx="3817938" cy="927100"/>
            <a:chOff x="2017" y="1752"/>
            <a:chExt cx="2405" cy="584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6437313" y="18510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>
            <a:off x="3132138" y="31638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5" name="Text Box 114"/>
          <p:cNvSpPr txBox="1">
            <a:spLocks noChangeArrowheads="1"/>
          </p:cNvSpPr>
          <p:nvPr/>
        </p:nvSpPr>
        <p:spPr bwMode="auto">
          <a:xfrm>
            <a:off x="600075" y="43465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6" name="Text Box 115"/>
          <p:cNvSpPr txBox="1">
            <a:spLocks noChangeArrowheads="1"/>
          </p:cNvSpPr>
          <p:nvPr/>
        </p:nvSpPr>
        <p:spPr bwMode="auto">
          <a:xfrm>
            <a:off x="2355850" y="4894263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1563688" y="49657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2427288" y="48942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+mj-lt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9" name="Oval 118"/>
          <p:cNvSpPr>
            <a:spLocks noChangeArrowheads="1"/>
          </p:cNvSpPr>
          <p:nvPr/>
        </p:nvSpPr>
        <p:spPr bwMode="auto">
          <a:xfrm>
            <a:off x="6437313" y="27797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0" name="Oval 119"/>
          <p:cNvSpPr>
            <a:spLocks noChangeArrowheads="1"/>
          </p:cNvSpPr>
          <p:nvPr/>
        </p:nvSpPr>
        <p:spPr bwMode="auto">
          <a:xfrm>
            <a:off x="6437313" y="46402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1" name="Oval 120"/>
          <p:cNvSpPr>
            <a:spLocks noChangeArrowheads="1"/>
          </p:cNvSpPr>
          <p:nvPr/>
        </p:nvSpPr>
        <p:spPr bwMode="auto">
          <a:xfrm>
            <a:off x="6437313" y="37163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2" name="Text Box 124"/>
          <p:cNvSpPr txBox="1">
            <a:spLocks noChangeArrowheads="1"/>
          </p:cNvSpPr>
          <p:nvPr/>
        </p:nvSpPr>
        <p:spPr bwMode="auto">
          <a:xfrm>
            <a:off x="4716463" y="13874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34925" y="20113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474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4062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96296E-6 L -0.09462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3 -4.07407E-6 L 0.0805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2.96296E-6 L -0.13212 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-4.07407E-6 L 0.12275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791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2 L -0.17882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5 -4.07407E-6 L 0.16997 -4.0740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7865 1.48148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2 L -0.22066 0.000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4.07407E-6 L 0.20868 -4.0740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79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2 L -0.25695 0.000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22222E-6 L 0.15937 2.22222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  <p:bldP spid="54" grpId="3"/>
      <p:bldP spid="54" grpId="4"/>
      <p:bldP spid="56" grpId="0"/>
      <p:bldP spid="56" grpId="1"/>
      <p:bldP spid="56" grpId="2"/>
      <p:bldP spid="56" grpId="3"/>
      <p:bldP spid="56" grpId="4"/>
      <p:bldP spid="56" grpId="5"/>
      <p:bldP spid="93" grpId="0" animBg="1"/>
      <p:bldP spid="93" grpId="1" animBg="1"/>
      <p:bldP spid="96" grpId="0"/>
      <p:bldP spid="96" grpId="1"/>
      <p:bldP spid="96" grpId="2"/>
      <p:bldP spid="96" grpId="3"/>
      <p:bldP spid="96" grpId="4"/>
      <p:bldP spid="96" grpId="5"/>
      <p:bldP spid="96" grpId="6"/>
      <p:bldP spid="96" grpId="7"/>
      <p:bldP spid="96" grpId="8"/>
      <p:bldP spid="98" grpId="0" animBg="1"/>
      <p:bldP spid="98" grpId="1" animBg="1"/>
      <p:bldP spid="99" grpId="0" animBg="1"/>
      <p:bldP spid="101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latin typeface="+mj-lt"/>
                <a:cs typeface="Arial"/>
              </a:rPr>
              <a:t>Using The BTB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457200" y="914400"/>
            <a:ext cx="8229600" cy="409575"/>
            <a:chOff x="457200" y="914400"/>
            <a:chExt cx="8229600" cy="40957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PC moves to next instruction</a:t>
              </a:r>
              <a:endParaRPr lang="en-US" b="1">
                <a:latin typeface="+mj-lt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+mj-lt"/>
                </a:rPr>
                <a:t>Br taken ?</a:t>
              </a:r>
              <a:endParaRPr lang="en-US" sz="1400" b="1">
                <a:latin typeface="+mj-lt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238875" y="2298700"/>
            <a:ext cx="1609725" cy="982663"/>
            <a:chOff x="6238875" y="2298700"/>
            <a:chExt cx="1609725" cy="98266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+mj-lt"/>
                  </a:rPr>
                  <a:t>BTB Hit ?</a:t>
                </a:r>
                <a:endParaRPr lang="en-US" sz="1400" b="1">
                  <a:latin typeface="+mj-lt"/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914400" y="1295400"/>
            <a:ext cx="2667000" cy="1019175"/>
            <a:chOff x="914400" y="1295400"/>
            <a:chExt cx="2667000" cy="10191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 err="1">
                  <a:latin typeface="+mj-lt"/>
                </a:rPr>
                <a:t>Inst</a:t>
              </a:r>
              <a:r>
                <a:rPr lang="en-US" sz="2000" b="1" dirty="0">
                  <a:latin typeface="+mj-lt"/>
                </a:rPr>
                <a:t> </a:t>
              </a:r>
              <a:r>
                <a:rPr lang="en-US" sz="2000" b="1" dirty="0" err="1">
                  <a:latin typeface="+mj-lt"/>
                </a:rPr>
                <a:t>Mem</a:t>
              </a:r>
              <a:r>
                <a:rPr lang="en-US" sz="2000" b="1" dirty="0">
                  <a:latin typeface="+mj-lt"/>
                </a:rPr>
                <a:t> gets PC</a:t>
              </a:r>
            </a:p>
            <a:p>
              <a:pPr algn="ctr"/>
              <a:r>
                <a:rPr lang="en-US" sz="2000" b="1" dirty="0">
                  <a:latin typeface="+mj-lt"/>
                </a:rPr>
                <a:t>and fetches new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5715000" y="1295400"/>
            <a:ext cx="2667000" cy="1019175"/>
            <a:chOff x="5715000" y="1295400"/>
            <a:chExt cx="2667000" cy="101917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BTB gets PC</a:t>
              </a:r>
            </a:p>
            <a:p>
              <a:pPr algn="ctr"/>
              <a:r>
                <a:rPr lang="en-US" sz="2000" b="1">
                  <a:latin typeface="+mj-lt"/>
                </a:rPr>
                <a:t>and looks it up</a:t>
              </a:r>
              <a:endParaRPr lang="en-US" b="1">
                <a:latin typeface="+mj-lt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143000" y="2286000"/>
            <a:ext cx="2209800" cy="2286000"/>
            <a:chOff x="1143000" y="2286000"/>
            <a:chExt cx="2209800" cy="2286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>
                  <a:latin typeface="+mj-lt"/>
                </a:rPr>
                <a:t>with new inst</a:t>
              </a:r>
              <a:endParaRPr lang="en-US" b="1">
                <a:latin typeface="+mj-lt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04800" y="1066800"/>
            <a:ext cx="457200" cy="3200400"/>
            <a:chOff x="304800" y="1066800"/>
            <a:chExt cx="457200" cy="320040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4572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+mj-lt"/>
                </a:rPr>
                <a:t>IF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304800" y="4267200"/>
            <a:ext cx="533400" cy="1066800"/>
            <a:chOff x="304800" y="4267200"/>
            <a:chExt cx="533400" cy="10668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3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ID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810000" y="4419600"/>
            <a:ext cx="2209800" cy="1143000"/>
            <a:chOff x="3810000" y="4419600"/>
            <a:chExt cx="2209800" cy="11430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768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100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+mj-lt"/>
                </a:rPr>
                <a:t>with </a:t>
              </a:r>
              <a:r>
                <a:rPr lang="en-US" sz="2000" b="1" dirty="0" err="1">
                  <a:latin typeface="+mj-lt"/>
                </a:rPr>
                <a:t>pred</a:t>
              </a:r>
              <a:r>
                <a:rPr lang="en-US" sz="2000" b="1" dirty="0">
                  <a:latin typeface="+mj-lt"/>
                </a:rPr>
                <a:t>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324600" y="4419600"/>
            <a:ext cx="2209800" cy="1143000"/>
            <a:chOff x="6324600" y="4419600"/>
            <a:chExt cx="2209800" cy="11430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6200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3246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+mj-lt"/>
                </a:rPr>
                <a:t>with seq.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+mj-lt"/>
              </a:rPr>
              <a:t>yes</a:t>
            </a:r>
            <a:endParaRPr lang="en-US" b="1">
              <a:latin typeface="+mj-lt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2578100"/>
            <a:ext cx="1828800" cy="1841500"/>
            <a:chOff x="6705600" y="2578100"/>
            <a:chExt cx="1828800" cy="18415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PC </a:t>
              </a:r>
              <a:r>
                <a:rPr lang="en-US" sz="2000" b="1">
                  <a:latin typeface="+mj-lt"/>
                  <a:sym typeface="Symbol" pitchFamily="18" charset="2"/>
                </a:rPr>
                <a:t> PC + 4</a:t>
              </a:r>
              <a:endParaRPr lang="en-US" b="1">
                <a:latin typeface="+mj-lt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no</a:t>
              </a:r>
              <a:endParaRPr lang="en-US" b="1">
                <a:latin typeface="+mj-lt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+mj-lt"/>
              </a:rPr>
              <a:t>no</a:t>
            </a:r>
            <a:endParaRPr lang="en-US" b="1">
              <a:latin typeface="+mj-lt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810000" y="3352800"/>
            <a:ext cx="2057400" cy="1066800"/>
            <a:chOff x="3810000" y="3352800"/>
            <a:chExt cx="2057400" cy="106680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PC </a:t>
              </a:r>
              <a:r>
                <a:rPr lang="en-US" sz="2000" b="1" dirty="0">
                  <a:latin typeface="+mj-lt"/>
                  <a:sym typeface="Symbol" pitchFamily="18" charset="2"/>
                </a:rPr>
                <a:t> </a:t>
              </a:r>
              <a:r>
                <a:rPr lang="en-US" sz="2000" b="1" dirty="0" err="1" smtClean="0">
                  <a:latin typeface="+mj-lt"/>
                  <a:sym typeface="Symbol" pitchFamily="18" charset="2"/>
                </a:rPr>
                <a:t>pred</a:t>
              </a:r>
              <a:r>
                <a:rPr lang="en-US" sz="2000" b="1" dirty="0" smtClean="0">
                  <a:latin typeface="+mj-lt"/>
                  <a:sym typeface="Symbol" pitchFamily="18" charset="2"/>
                </a:rPr>
                <a:t> </a:t>
              </a:r>
              <a:r>
                <a:rPr lang="en-US" sz="2000" b="1" dirty="0" err="1">
                  <a:latin typeface="+mj-lt"/>
                  <a:sym typeface="Symbol" pitchFamily="18" charset="2"/>
                </a:rPr>
                <a:t>addr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yes</a:t>
              </a:r>
              <a:endParaRPr lang="en-US" b="1">
                <a:latin typeface="+mj-lt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1066800" y="4572000"/>
            <a:ext cx="2514600" cy="1524000"/>
            <a:chOff x="1066800" y="4572000"/>
            <a:chExt cx="2514600" cy="1524000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286000" y="4572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066800" y="5024438"/>
              <a:ext cx="2514600" cy="1071562"/>
              <a:chOff x="1066800" y="5024438"/>
              <a:chExt cx="2514600" cy="1071562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1489075" y="5024438"/>
                <a:ext cx="1609725" cy="766762"/>
                <a:chOff x="3546" y="1869"/>
                <a:chExt cx="1014" cy="483"/>
              </a:xfrm>
            </p:grpSpPr>
            <p:grpSp>
              <p:nvGrpSpPr>
                <p:cNvPr id="44" name="Group 44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+mj-lt"/>
                    </a:rPr>
                    <a:t>Branch ?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31242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no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Text Box 57"/>
              <p:cNvSpPr txBox="1">
                <a:spLocks noChangeArrowheads="1"/>
              </p:cNvSpPr>
              <p:nvPr/>
            </p:nvSpPr>
            <p:spPr bwMode="auto">
              <a:xfrm>
                <a:off x="10668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yes</a:t>
                </a:r>
                <a:endParaRPr lang="en-US" b="1">
                  <a:latin typeface="+mj-lt"/>
                </a:endParaRPr>
              </a:p>
            </p:txBody>
          </p:sp>
        </p:grpSp>
      </p:grpSp>
      <p:grpSp>
        <p:nvGrpSpPr>
          <p:cNvPr id="72" name="Группа 71"/>
          <p:cNvGrpSpPr/>
          <p:nvPr/>
        </p:nvGrpSpPr>
        <p:grpSpPr>
          <a:xfrm>
            <a:off x="228600" y="5334000"/>
            <a:ext cx="685800" cy="1066800"/>
            <a:chOff x="228600" y="5334000"/>
            <a:chExt cx="685800" cy="1066800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33400" y="53340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28600" y="5730875"/>
              <a:ext cx="685800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+mj-lt"/>
                </a:rPr>
                <a:t>EXE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57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5" grpId="0" animBg="1"/>
      <p:bldP spid="26" grpId="0" animBg="1"/>
      <p:bldP spid="35" grpId="0" animBg="1"/>
      <p:bldP spid="48" grpId="0" animBg="1"/>
      <p:bldP spid="50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76200" y="3200400"/>
            <a:ext cx="8610600" cy="1981200"/>
            <a:chOff x="76200" y="3200400"/>
            <a:chExt cx="8610600" cy="1981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14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MEM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152400" y="5181600"/>
            <a:ext cx="914400" cy="1143000"/>
            <a:chOff x="152400" y="5181600"/>
            <a:chExt cx="914400" cy="114300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5562600"/>
              <a:ext cx="914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WB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810000" y="3805238"/>
            <a:ext cx="1905000" cy="1681162"/>
            <a:chOff x="3810000" y="3805238"/>
            <a:chExt cx="1905000" cy="168116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Flush pipe &amp;</a:t>
              </a:r>
            </a:p>
            <a:p>
              <a:pPr algn="ctr"/>
              <a:r>
                <a:rPr lang="en-US" sz="2000" b="1">
                  <a:latin typeface="+mj-lt"/>
                </a:rPr>
                <a:t>update PC</a:t>
              </a:r>
              <a:endParaRPr lang="en-US" b="1">
                <a:latin typeface="+mj-lt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+mj-lt"/>
                </a:rPr>
                <a:t>no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657600" y="5486400"/>
            <a:ext cx="2209800" cy="1095375"/>
            <a:chOff x="3657600" y="5486400"/>
            <a:chExt cx="2209800" cy="1095375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>
                  <a:latin typeface="+mj-lt"/>
                </a:rPr>
                <a:t>with correct inst</a:t>
              </a:r>
              <a:endParaRPr lang="en-US" b="1">
                <a:latin typeface="+mj-lt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76400" y="3805238"/>
            <a:ext cx="1676400" cy="1023937"/>
            <a:chOff x="1676400" y="3805238"/>
            <a:chExt cx="1676400" cy="1023937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yes</a:t>
              </a:r>
              <a:endParaRPr lang="en-US" b="1">
                <a:latin typeface="+mj-lt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continue</a:t>
              </a:r>
              <a:endParaRPr lang="en-US" b="1">
                <a:latin typeface="+mj-lt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continue</a:t>
            </a:r>
            <a:endParaRPr lang="en-US" b="1" dirty="0">
              <a:latin typeface="+mj-lt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971800" y="3429000"/>
            <a:ext cx="1609725" cy="1066800"/>
            <a:chOff x="2971800" y="3429000"/>
            <a:chExt cx="1609725" cy="1066800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+mj-lt"/>
                  </a:rPr>
                  <a:t>Corect </a:t>
                </a:r>
              </a:p>
              <a:p>
                <a:pPr algn="ctr"/>
                <a:r>
                  <a:rPr lang="en-US" sz="1800" b="1">
                    <a:latin typeface="+mj-lt"/>
                  </a:rPr>
                  <a:t>pred ?</a:t>
                </a:r>
                <a:endParaRPr lang="en-US" sz="1400" b="1">
                  <a:latin typeface="+mj-lt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Calculate </a:t>
            </a:r>
            <a:r>
              <a:rPr lang="en-US" sz="2000" b="1" dirty="0" err="1">
                <a:latin typeface="+mj-lt"/>
              </a:rPr>
              <a:t>br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 err="1">
                <a:latin typeface="+mj-lt"/>
              </a:rPr>
              <a:t>cond</a:t>
            </a:r>
            <a:r>
              <a:rPr lang="en-US" sz="2000" b="1" dirty="0">
                <a:latin typeface="+mj-lt"/>
              </a:rPr>
              <a:t> &amp; </a:t>
            </a:r>
            <a:r>
              <a:rPr lang="en-US" sz="2000" b="1" dirty="0" err="1">
                <a:latin typeface="+mj-lt"/>
              </a:rPr>
              <a:t>trgt</a:t>
            </a:r>
            <a:endParaRPr lang="en-US" b="1" dirty="0">
              <a:latin typeface="+mj-lt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152400" y="533400"/>
            <a:ext cx="8534400" cy="2667000"/>
            <a:chOff x="152400" y="533400"/>
            <a:chExt cx="8534400" cy="26670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533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ID</a:t>
              </a:r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152400" y="762000"/>
              <a:ext cx="8534400" cy="2438400"/>
              <a:chOff x="152400" y="762000"/>
              <a:chExt cx="8534400" cy="24384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990600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+mj-lt"/>
                  </a:rPr>
                  <a:t>EXE</a:t>
                </a:r>
              </a:p>
            </p:txBody>
          </p: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" name="Freeform 17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" name="Freeform 18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>
                      <a:latin typeface="+mj-lt"/>
                    </a:rPr>
                    <a:t>Branch ?</a:t>
                  </a:r>
                  <a:endParaRPr lang="en-US" sz="1400" b="1">
                    <a:latin typeface="+mj-lt"/>
                  </a:endParaRPr>
                </a:p>
              </p:txBody>
            </p:sp>
          </p:grp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yes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no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latin typeface="+mj-lt"/>
                <a:cs typeface="Arial"/>
              </a:rPr>
              <a:t>Using The BTB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2667000" y="2679700"/>
            <a:ext cx="2209800" cy="749300"/>
            <a:chOff x="2667000" y="2679700"/>
            <a:chExt cx="2209800" cy="7493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Update BTB</a:t>
              </a:r>
              <a:endParaRPr lang="en-US" b="1">
                <a:latin typeface="+mj-lt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86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" grpId="0" animBg="1"/>
      <p:bldP spid="20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1"/>
          <p:cNvGrpSpPr/>
          <p:nvPr/>
        </p:nvGrpSpPr>
        <p:grpSpPr>
          <a:xfrm>
            <a:off x="4616204" y="1508954"/>
            <a:ext cx="3126676" cy="1772936"/>
            <a:chOff x="4616204" y="1508954"/>
            <a:chExt cx="3126676" cy="1772936"/>
          </a:xfrm>
        </p:grpSpPr>
        <p:grpSp>
          <p:nvGrpSpPr>
            <p:cNvPr id="232" name="Group 231"/>
            <p:cNvGrpSpPr/>
            <p:nvPr/>
          </p:nvGrpSpPr>
          <p:grpSpPr>
            <a:xfrm>
              <a:off x="4616204" y="1508954"/>
              <a:ext cx="3126676" cy="1772936"/>
              <a:chOff x="4616204" y="1508954"/>
              <a:chExt cx="3126676" cy="1772936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4616204" y="1508954"/>
                <a:ext cx="3126676" cy="1772936"/>
                <a:chOff x="1120187" y="2381668"/>
                <a:chExt cx="3126676" cy="1772936"/>
              </a:xfrm>
            </p:grpSpPr>
            <p:grpSp>
              <p:nvGrpSpPr>
                <p:cNvPr id="261" name="Group 260"/>
                <p:cNvGrpSpPr/>
                <p:nvPr/>
              </p:nvGrpSpPr>
              <p:grpSpPr>
                <a:xfrm>
                  <a:off x="1140828" y="2381668"/>
                  <a:ext cx="2608962" cy="1772936"/>
                  <a:chOff x="5945593" y="3417338"/>
                  <a:chExt cx="2608962" cy="1151981"/>
                </a:xfrm>
                <a:solidFill>
                  <a:srgbClr val="66FFCC"/>
                </a:solidFill>
              </p:grpSpPr>
              <p:grpSp>
                <p:nvGrpSpPr>
                  <p:cNvPr id="275" name="Group 274"/>
                  <p:cNvGrpSpPr/>
                  <p:nvPr/>
                </p:nvGrpSpPr>
                <p:grpSpPr>
                  <a:xfrm>
                    <a:off x="6404964" y="3417338"/>
                    <a:ext cx="2149591" cy="1151981"/>
                    <a:chOff x="3021105" y="3598050"/>
                    <a:chExt cx="2149591" cy="1151981"/>
                  </a:xfrm>
                  <a:grpFill/>
                </p:grpSpPr>
                <p:sp>
                  <p:nvSpPr>
                    <p:cNvPr id="277" name="Rectangle 276"/>
                    <p:cNvSpPr/>
                    <p:nvPr/>
                  </p:nvSpPr>
                  <p:spPr bwMode="auto">
                    <a:xfrm>
                      <a:off x="3021105" y="3598050"/>
                      <a:ext cx="2149591" cy="1151981"/>
                    </a:xfrm>
                    <a:prstGeom prst="rect">
                      <a:avLst/>
                    </a:prstGeom>
                    <a:grp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 eaLnBrk="0" hangingPunct="0"/>
                      <a:endParaRPr lang="en-US" sz="2000" b="1" smtClean="0">
                        <a:latin typeface="+mj-lt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78" name="TextBox 277"/>
                    <p:cNvSpPr txBox="1"/>
                    <p:nvPr/>
                  </p:nvSpPr>
                  <p:spPr>
                    <a:xfrm>
                      <a:off x="3156408" y="3639748"/>
                      <a:ext cx="1948867" cy="199981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 err="1" smtClean="0">
                          <a:latin typeface="+mj-lt"/>
                        </a:rPr>
                        <a:t>Mis</a:t>
                      </a:r>
                      <a:r>
                        <a:rPr lang="en-US" sz="1400" b="1" dirty="0" smtClean="0">
                          <a:latin typeface="+mj-lt"/>
                        </a:rPr>
                        <a:t>-prediction detector</a:t>
                      </a:r>
                      <a:endParaRPr lang="en-US" sz="1400" b="1" dirty="0" smtClean="0">
                        <a:latin typeface="+mj-lt"/>
                      </a:endParaRPr>
                    </a:p>
                  </p:txBody>
                </p:sp>
              </p:grpSp>
              <p:cxnSp>
                <p:nvCxnSpPr>
                  <p:cNvPr id="276" name="Straight Arrow Connector 275"/>
                  <p:cNvCxnSpPr/>
                  <p:nvPr/>
                </p:nvCxnSpPr>
                <p:spPr bwMode="auto">
                  <a:xfrm>
                    <a:off x="5945593" y="4232712"/>
                    <a:ext cx="474059" cy="0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262" name="Straight Arrow Connector 261"/>
                <p:cNvCxnSpPr/>
                <p:nvPr/>
              </p:nvCxnSpPr>
              <p:spPr bwMode="auto">
                <a:xfrm>
                  <a:off x="1140828" y="3932993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264" name="TextBox 263"/>
                <p:cNvSpPr txBox="1"/>
                <p:nvPr/>
              </p:nvSpPr>
              <p:spPr>
                <a:xfrm>
                  <a:off x="1754499" y="3539714"/>
                  <a:ext cx="696024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+mj-lt"/>
                    </a:rPr>
                    <a:t>direction</a:t>
                  </a: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1754499" y="3802188"/>
                  <a:ext cx="530916" cy="261610"/>
                </a:xfrm>
                <a:prstGeom prst="rect">
                  <a:avLst/>
                </a:prstGeom>
                <a:solidFill>
                  <a:srgbClr val="66FFCC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+mj-lt"/>
                    </a:rPr>
                    <a:t>target</a:t>
                  </a:r>
                </a:p>
              </p:txBody>
            </p:sp>
            <p:cxnSp>
              <p:nvCxnSpPr>
                <p:cNvPr id="267" name="Straight Arrow Connector 266"/>
                <p:cNvCxnSpPr/>
                <p:nvPr/>
              </p:nvCxnSpPr>
              <p:spPr bwMode="auto">
                <a:xfrm>
                  <a:off x="3772804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cxnSp>
              <p:nvCxnSpPr>
                <p:cNvPr id="268" name="Straight Arrow Connector 267"/>
                <p:cNvCxnSpPr/>
                <p:nvPr/>
              </p:nvCxnSpPr>
              <p:spPr bwMode="auto">
                <a:xfrm>
                  <a:off x="1120187" y="3305662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  <p:sp>
              <p:nvSpPr>
                <p:cNvPr id="269" name="TextBox 268"/>
                <p:cNvSpPr txBox="1"/>
                <p:nvPr/>
              </p:nvSpPr>
              <p:spPr>
                <a:xfrm rot="5400000">
                  <a:off x="1387251" y="3649788"/>
                  <a:ext cx="7344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+mj-lt"/>
                    </a:rPr>
                    <a:t>predicted</a:t>
                  </a:r>
                  <a:endParaRPr lang="en-US" sz="1100" dirty="0" smtClean="0">
                    <a:latin typeface="+mj-lt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 rot="5400000">
                  <a:off x="3158698" y="2815725"/>
                  <a:ext cx="8871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+mj-lt"/>
                    </a:rPr>
                    <a:t>flush</a:t>
                  </a:r>
                  <a:endParaRPr lang="en-US" sz="1100" dirty="0" smtClean="0">
                    <a:latin typeface="+mj-lt"/>
                  </a:endParaRPr>
                </a:p>
              </p:txBody>
            </p:sp>
            <p:cxnSp>
              <p:nvCxnSpPr>
                <p:cNvPr id="273" name="Straight Arrow Connector 272"/>
                <p:cNvCxnSpPr/>
                <p:nvPr/>
              </p:nvCxnSpPr>
              <p:spPr bwMode="auto">
                <a:xfrm>
                  <a:off x="1126140" y="2946530"/>
                  <a:ext cx="474059" cy="0"/>
                </a:xfrm>
                <a:prstGeom prst="straightConnector1">
                  <a:avLst/>
                </a:prstGeom>
                <a:solidFill>
                  <a:srgbClr val="66FFCC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</p:cxnSp>
          </p:grpSp>
          <p:sp>
            <p:nvSpPr>
              <p:cNvPr id="279" name="TextBox 278"/>
              <p:cNvSpPr txBox="1"/>
              <p:nvPr/>
            </p:nvSpPr>
            <p:spPr>
              <a:xfrm>
                <a:off x="5254281" y="1959618"/>
                <a:ext cx="696024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direction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5254281" y="2222092"/>
                <a:ext cx="530916" cy="261610"/>
              </a:xfrm>
              <a:prstGeom prst="rect">
                <a:avLst/>
              </a:prstGeom>
              <a:solidFill>
                <a:srgbClr val="66FFCC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+mj-lt"/>
                  </a:rPr>
                  <a:t>target</a:t>
                </a: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 rot="5400000">
              <a:off x="4988824" y="2069692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actual</a:t>
              </a:r>
            </a:p>
          </p:txBody>
        </p:sp>
      </p:grp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kern="0" dirty="0" smtClean="0">
                <a:solidFill>
                  <a:srgbClr val="0070C0"/>
                </a:solidFill>
                <a:latin typeface="+mj-lt"/>
              </a:rPr>
              <a:t>Adding a BTB to the Pipeline</a:t>
            </a:r>
          </a:p>
        </p:txBody>
      </p:sp>
      <p:grpSp>
        <p:nvGrpSpPr>
          <p:cNvPr id="240" name="Group 239"/>
          <p:cNvGrpSpPr/>
          <p:nvPr/>
        </p:nvGrpSpPr>
        <p:grpSpPr>
          <a:xfrm>
            <a:off x="734830" y="1236875"/>
            <a:ext cx="2499012" cy="2139871"/>
            <a:chOff x="1126141" y="2381667"/>
            <a:chExt cx="2499012" cy="2139871"/>
          </a:xfrm>
        </p:grpSpPr>
        <p:grpSp>
          <p:nvGrpSpPr>
            <p:cNvPr id="241" name="Group 240"/>
            <p:cNvGrpSpPr/>
            <p:nvPr/>
          </p:nvGrpSpPr>
          <p:grpSpPr>
            <a:xfrm>
              <a:off x="1140828" y="2381667"/>
              <a:ext cx="2010266" cy="2133600"/>
              <a:chOff x="5945593" y="3417338"/>
              <a:chExt cx="2010266" cy="1386326"/>
            </a:xfrm>
            <a:solidFill>
              <a:srgbClr val="66FFCC"/>
            </a:solidFill>
          </p:grpSpPr>
          <p:grpSp>
            <p:nvGrpSpPr>
              <p:cNvPr id="255" name="Group 254"/>
              <p:cNvGrpSpPr/>
              <p:nvPr/>
            </p:nvGrpSpPr>
            <p:grpSpPr>
              <a:xfrm>
                <a:off x="6404965" y="3417338"/>
                <a:ext cx="1550894" cy="1386326"/>
                <a:chOff x="3021106" y="3598050"/>
                <a:chExt cx="1550894" cy="1386326"/>
              </a:xfrm>
              <a:grpFill/>
            </p:grpSpPr>
            <p:sp>
              <p:nvSpPr>
                <p:cNvPr id="257" name="Rectangle 256"/>
                <p:cNvSpPr/>
                <p:nvPr/>
              </p:nvSpPr>
              <p:spPr bwMode="auto">
                <a:xfrm>
                  <a:off x="3021106" y="3598050"/>
                  <a:ext cx="1550894" cy="138632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 smtClean="0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4073191" y="3639753"/>
                  <a:ext cx="470835" cy="19998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latin typeface="+mj-lt"/>
                    </a:rPr>
                    <a:t>BTB</a:t>
                  </a:r>
                </a:p>
              </p:txBody>
            </p:sp>
          </p:grpSp>
          <p:cxnSp>
            <p:nvCxnSpPr>
              <p:cNvPr id="256" name="Straight Arrow Connector 255"/>
              <p:cNvCxnSpPr/>
              <p:nvPr/>
            </p:nvCxnSpPr>
            <p:spPr bwMode="auto">
              <a:xfrm>
                <a:off x="5945593" y="4359025"/>
                <a:ext cx="474059" cy="0"/>
              </a:xfrm>
              <a:prstGeom prst="straightConnector1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</p:cxnSp>
        </p:grpSp>
        <p:cxnSp>
          <p:nvCxnSpPr>
            <p:cNvPr id="242" name="Straight Arrow Connector 241"/>
            <p:cNvCxnSpPr/>
            <p:nvPr/>
          </p:nvCxnSpPr>
          <p:spPr bwMode="auto">
            <a:xfrm>
              <a:off x="1140828" y="412739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3" name="Straight Arrow Connector 242"/>
            <p:cNvCxnSpPr/>
            <p:nvPr/>
          </p:nvCxnSpPr>
          <p:spPr bwMode="auto">
            <a:xfrm>
              <a:off x="1140828" y="4412090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4" name="TextBox 243"/>
            <p:cNvSpPr txBox="1"/>
            <p:nvPr/>
          </p:nvSpPr>
          <p:spPr>
            <a:xfrm>
              <a:off x="1754499" y="3734115"/>
              <a:ext cx="696024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direction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754499" y="3996589"/>
              <a:ext cx="530916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target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755340" y="4259928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branch IP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 bwMode="auto">
            <a:xfrm>
              <a:off x="3151094" y="2973288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8" name="Straight Arrow Connector 247"/>
            <p:cNvCxnSpPr/>
            <p:nvPr/>
          </p:nvCxnSpPr>
          <p:spPr bwMode="auto">
            <a:xfrm>
              <a:off x="3151094" y="3278204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49" name="TextBox 248"/>
            <p:cNvSpPr txBox="1"/>
            <p:nvPr/>
          </p:nvSpPr>
          <p:spPr>
            <a:xfrm rot="5400000">
              <a:off x="1432135" y="3996589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updates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 rot="5400000">
              <a:off x="2606989" y="3004881"/>
              <a:ext cx="887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predictions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362200" y="284482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direction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499369" y="3091615"/>
              <a:ext cx="5309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target</a:t>
              </a:r>
            </a:p>
          </p:txBody>
        </p:sp>
        <p:cxnSp>
          <p:nvCxnSpPr>
            <p:cNvPr id="253" name="Straight Arrow Connector 252"/>
            <p:cNvCxnSpPr/>
            <p:nvPr/>
          </p:nvCxnSpPr>
          <p:spPr bwMode="auto">
            <a:xfrm>
              <a:off x="1126141" y="3091615"/>
              <a:ext cx="474059" cy="0"/>
            </a:xfrm>
            <a:prstGeom prst="straightConnector1">
              <a:avLst/>
            </a:prstGeom>
            <a:solidFill>
              <a:srgbClr val="66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54" name="TextBox 253"/>
            <p:cNvSpPr txBox="1"/>
            <p:nvPr/>
          </p:nvSpPr>
          <p:spPr>
            <a:xfrm>
              <a:off x="1627063" y="2962544"/>
              <a:ext cx="721672" cy="261610"/>
            </a:xfrm>
            <a:prstGeom prst="rect">
              <a:avLst/>
            </a:prstGeom>
            <a:solidFill>
              <a:srgbClr val="66FFC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latin typeface="+mj-lt"/>
                </a:rPr>
                <a:t>branch IP</a:t>
              </a:r>
            </a:p>
          </p:txBody>
        </p:sp>
      </p:grpSp>
      <p:sp>
        <p:nvSpPr>
          <p:cNvPr id="259" name="Rectangle 258"/>
          <p:cNvSpPr/>
          <p:nvPr/>
        </p:nvSpPr>
        <p:spPr bwMode="auto">
          <a:xfrm>
            <a:off x="699797" y="960785"/>
            <a:ext cx="7620555" cy="41059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629840" y="995175"/>
            <a:ext cx="8446785" cy="4727575"/>
            <a:chOff x="436" y="912"/>
            <a:chExt cx="4892" cy="2738"/>
          </a:xfrm>
        </p:grpSpPr>
        <p:sp>
          <p:nvSpPr>
            <p:cNvPr id="4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55" y="2889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 rot="-5400000">
              <a:off x="2106" y="2358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425" y="2886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/WB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16200000" flipH="1">
              <a:off x="1731" y="2182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323" y="263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3080" y="3230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113" y="2504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 flipH="1">
              <a:off x="1136" y="1393"/>
              <a:ext cx="43" cy="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061" y="2525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214" y="3186"/>
              <a:ext cx="3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Inst.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187" y="2893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214" y="3060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algn="ctr"/>
              <a:r>
                <a:rPr lang="en-US" sz="1200" b="1">
                  <a:latin typeface="Arial" charset="0"/>
                </a:rPr>
                <a:t>BTB</a:t>
              </a: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 flipH="1">
              <a:off x="1182" y="140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flipH="1">
              <a:off x="1180" y="148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1" y="2226"/>
              <a:ext cx="335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target</a:t>
              </a: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255" y="2316"/>
              <a:ext cx="239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dir</a:t>
              </a: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1838" y="1352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838" y="1248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taken target</a:t>
              </a: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 flipH="1">
              <a:off x="1179" y="154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  <a:endParaRPr lang="en-US" sz="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algn="ctr"/>
              <a:r>
                <a:rPr lang="en-US" sz="1000" b="1">
                  <a:latin typeface="Arial" charset="0"/>
                </a:rPr>
                <a:t>Mis-</a:t>
              </a:r>
            </a:p>
            <a:p>
              <a:pPr algn="ctr"/>
              <a:r>
                <a:rPr lang="en-US" sz="1000" b="1">
                  <a:latin typeface="Arial" charset="0"/>
                </a:rPr>
                <a:t>predict</a:t>
              </a:r>
            </a:p>
            <a:p>
              <a:pPr algn="ctr"/>
              <a:r>
                <a:rPr lang="en-US" sz="1000" b="1">
                  <a:latin typeface="Arial" charset="0"/>
                </a:rPr>
                <a:t>Detection</a:t>
              </a:r>
            </a:p>
            <a:p>
              <a:pPr algn="ctr"/>
              <a:r>
                <a:rPr lang="en-US" sz="1000" b="1">
                  <a:latin typeface="Arial" charset="0"/>
                </a:rPr>
                <a:t>Unit</a:t>
              </a:r>
            </a:p>
          </p:txBody>
        </p:sp>
        <p:sp>
          <p:nvSpPr>
            <p:cNvPr id="199" name="Oval 198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199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936" y="960"/>
              <a:ext cx="19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Flush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02" name="Freeform 201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82" y="1728"/>
              <a:ext cx="6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target</a:t>
              </a: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846" y="1836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209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920" y="1632"/>
              <a:ext cx="7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direction</a:t>
              </a:r>
            </a:p>
          </p:txBody>
        </p:sp>
        <p:sp>
          <p:nvSpPr>
            <p:cNvPr id="212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212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216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endParaRPr 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696" y="2628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−</a:t>
              </a:r>
              <a:endParaRPr lang="en-US" sz="5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36" y="27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1264" y="2647"/>
              <a:ext cx="247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262" y="2496"/>
              <a:ext cx="178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262" y="2403"/>
              <a:ext cx="271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direction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rot="5400000" flipH="1">
              <a:off x="1062" y="2525"/>
              <a:ext cx="303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alloc/updt</a:t>
              </a: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763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5650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Lihu Rappoport (MAMAS/Intel),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7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19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Refresher: Pipelined vs. Non-Pipelined MIPS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6710" y="886747"/>
            <a:ext cx="8192562" cy="5406173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instructions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84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Refresher: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Data Forwarding </a:t>
            </a:r>
            <a:r>
              <a:rPr lang="en-US" dirty="0" smtClean="0">
                <a:solidFill>
                  <a:srgbClr val="0070C0"/>
                </a:solidFill>
              </a:rPr>
              <a:t>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6858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58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a BEQ 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8679" name="Rectangle 130"/>
          <p:cNvSpPr>
            <a:spLocks noChangeArrowheads="1"/>
          </p:cNvSpPr>
          <p:nvPr/>
        </p:nvSpPr>
        <p:spPr bwMode="auto">
          <a:xfrm>
            <a:off x="1524000" y="3492500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314450" y="3608388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3538538" y="4694238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3411538" y="481806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 flipV="1">
            <a:off x="4092575" y="4694238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1"/>
          <p:cNvSpPr>
            <a:spLocks/>
          </p:cNvSpPr>
          <p:nvPr/>
        </p:nvSpPr>
        <p:spPr bwMode="auto">
          <a:xfrm>
            <a:off x="3254375" y="3349625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363913" y="34163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11488" y="4738688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4035425" y="4738688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5"/>
          <p:cNvSpPr>
            <a:spLocks/>
          </p:cNvSpPr>
          <p:nvPr/>
        </p:nvSpPr>
        <p:spPr bwMode="auto">
          <a:xfrm>
            <a:off x="2967038" y="38719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/>
          <p:cNvSpPr>
            <a:spLocks/>
          </p:cNvSpPr>
          <p:nvPr/>
        </p:nvSpPr>
        <p:spPr bwMode="auto">
          <a:xfrm>
            <a:off x="2967038" y="3724275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2967038" y="5067300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681288" y="3884613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3011488" y="5081588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678113" y="2832100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Freeform 21"/>
          <p:cNvSpPr>
            <a:spLocks/>
          </p:cNvSpPr>
          <p:nvPr/>
        </p:nvSpPr>
        <p:spPr bwMode="auto">
          <a:xfrm>
            <a:off x="784860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2"/>
          <p:cNvSpPr>
            <a:spLocks/>
          </p:cNvSpPr>
          <p:nvPr/>
        </p:nvSpPr>
        <p:spPr bwMode="auto">
          <a:xfrm>
            <a:off x="424815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4867275" y="5484813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913313" y="3787775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flipV="1">
            <a:off x="5153025" y="5026025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5721350" y="3798888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7"/>
          <p:cNvSpPr>
            <a:spLocks/>
          </p:cNvSpPr>
          <p:nvPr/>
        </p:nvSpPr>
        <p:spPr bwMode="auto">
          <a:xfrm>
            <a:off x="4948238" y="4468813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4397375" y="4738688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4591050" y="3654425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 flipV="1">
            <a:off x="4397375" y="2822575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1"/>
          <p:cNvSpPr>
            <a:spLocks/>
          </p:cNvSpPr>
          <p:nvPr/>
        </p:nvSpPr>
        <p:spPr bwMode="auto">
          <a:xfrm>
            <a:off x="4637088" y="3921125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4737100" y="3449638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3"/>
          <p:cNvSpPr>
            <a:spLocks/>
          </p:cNvSpPr>
          <p:nvPr/>
        </p:nvSpPr>
        <p:spPr bwMode="auto">
          <a:xfrm>
            <a:off x="4722813" y="42497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4"/>
          <p:cNvSpPr>
            <a:spLocks/>
          </p:cNvSpPr>
          <p:nvPr/>
        </p:nvSpPr>
        <p:spPr bwMode="auto">
          <a:xfrm>
            <a:off x="4722813" y="4721225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H="1" flipV="1">
            <a:off x="4800600" y="4694238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725988" y="4568825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 flipV="1">
            <a:off x="4400550" y="3630613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8"/>
          <p:cNvSpPr>
            <a:spLocks/>
          </p:cNvSpPr>
          <p:nvPr/>
        </p:nvSpPr>
        <p:spPr bwMode="auto">
          <a:xfrm>
            <a:off x="4654550" y="3940175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Freeform 39"/>
          <p:cNvSpPr>
            <a:spLocks/>
          </p:cNvSpPr>
          <p:nvPr/>
        </p:nvSpPr>
        <p:spPr bwMode="auto">
          <a:xfrm>
            <a:off x="6067425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Freeform 40"/>
          <p:cNvSpPr>
            <a:spLocks/>
          </p:cNvSpPr>
          <p:nvPr/>
        </p:nvSpPr>
        <p:spPr bwMode="auto">
          <a:xfrm>
            <a:off x="4983163" y="2722563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Freeform 41"/>
          <p:cNvSpPr>
            <a:spLocks/>
          </p:cNvSpPr>
          <p:nvPr/>
        </p:nvSpPr>
        <p:spPr bwMode="auto">
          <a:xfrm>
            <a:off x="5094288" y="3525838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Freeform 42"/>
          <p:cNvSpPr>
            <a:spLocks/>
          </p:cNvSpPr>
          <p:nvPr/>
        </p:nvSpPr>
        <p:spPr bwMode="auto">
          <a:xfrm>
            <a:off x="4627563" y="3063875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5114925" y="3963988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5419725" y="3900488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73700" y="3752850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268913" y="2900363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Add </a:t>
            </a:r>
          </a:p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5000625" y="3109913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4657725" y="3162300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Shift </a:t>
            </a:r>
          </a:p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 flipH="1" flipV="1">
            <a:off x="4995863" y="4095750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H="1" flipV="1">
            <a:off x="4391025" y="3938588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 flipH="1" flipV="1">
            <a:off x="4740275" y="4262438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 flipH="1">
            <a:off x="5568950" y="3052763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3"/>
          <p:cNvSpPr>
            <a:spLocks noChangeShapeType="1"/>
          </p:cNvSpPr>
          <p:nvPr/>
        </p:nvSpPr>
        <p:spPr bwMode="auto">
          <a:xfrm flipH="1" flipV="1">
            <a:off x="5707063" y="398145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 flipH="1">
            <a:off x="4386263" y="5097463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5"/>
          <p:cNvSpPr>
            <a:spLocks noChangeShapeType="1"/>
          </p:cNvSpPr>
          <p:nvPr/>
        </p:nvSpPr>
        <p:spPr bwMode="auto">
          <a:xfrm flipH="1" flipV="1">
            <a:off x="4391025" y="5408613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6"/>
          <p:cNvSpPr>
            <a:spLocks noChangeArrowheads="1"/>
          </p:cNvSpPr>
          <p:nvPr/>
        </p:nvSpPr>
        <p:spPr bwMode="auto">
          <a:xfrm>
            <a:off x="4964113" y="45831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ALU</a:t>
            </a:r>
          </a:p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0" name="Rectangle 57"/>
          <p:cNvSpPr>
            <a:spLocks noChangeArrowheads="1"/>
          </p:cNvSpPr>
          <p:nvPr/>
        </p:nvSpPr>
        <p:spPr bwMode="auto">
          <a:xfrm>
            <a:off x="5021263" y="507047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1" name="Rectangle 58"/>
          <p:cNvSpPr>
            <a:spLocks noChangeArrowheads="1"/>
          </p:cNvSpPr>
          <p:nvPr/>
        </p:nvSpPr>
        <p:spPr bwMode="auto">
          <a:xfrm>
            <a:off x="4891088" y="5492750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2" name="Line 59"/>
          <p:cNvSpPr>
            <a:spLocks noChangeShapeType="1"/>
          </p:cNvSpPr>
          <p:nvPr/>
        </p:nvSpPr>
        <p:spPr bwMode="auto">
          <a:xfrm flipH="1">
            <a:off x="4945063" y="5262563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0"/>
          <p:cNvSpPr>
            <a:spLocks noChangeShapeType="1"/>
          </p:cNvSpPr>
          <p:nvPr/>
        </p:nvSpPr>
        <p:spPr bwMode="auto">
          <a:xfrm flipH="1" flipV="1">
            <a:off x="4867275" y="3248025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1"/>
          <p:cNvSpPr>
            <a:spLocks noChangeArrowheads="1"/>
          </p:cNvSpPr>
          <p:nvPr/>
        </p:nvSpPr>
        <p:spPr bwMode="auto">
          <a:xfrm>
            <a:off x="3408363" y="3121025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5" name="Rectangle 62"/>
          <p:cNvSpPr>
            <a:spLocks noChangeArrowheads="1"/>
          </p:cNvSpPr>
          <p:nvPr/>
        </p:nvSpPr>
        <p:spPr bwMode="auto">
          <a:xfrm>
            <a:off x="3276600" y="3387725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6" name="Rectangle 63"/>
          <p:cNvSpPr>
            <a:spLocks noChangeArrowheads="1"/>
          </p:cNvSpPr>
          <p:nvPr/>
        </p:nvSpPr>
        <p:spPr bwMode="auto">
          <a:xfrm>
            <a:off x="3275013" y="3625850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7" name="Rectangle 64"/>
          <p:cNvSpPr>
            <a:spLocks noChangeArrowheads="1"/>
          </p:cNvSpPr>
          <p:nvPr/>
        </p:nvSpPr>
        <p:spPr bwMode="auto">
          <a:xfrm>
            <a:off x="3286125" y="3878263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8" name="Rectangle 65"/>
          <p:cNvSpPr>
            <a:spLocks noChangeArrowheads="1"/>
          </p:cNvSpPr>
          <p:nvPr/>
        </p:nvSpPr>
        <p:spPr bwMode="auto">
          <a:xfrm>
            <a:off x="3290888" y="4121150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9" name="Rectangle 66"/>
          <p:cNvSpPr>
            <a:spLocks noChangeArrowheads="1"/>
          </p:cNvSpPr>
          <p:nvPr/>
        </p:nvSpPr>
        <p:spPr bwMode="auto">
          <a:xfrm>
            <a:off x="3776663" y="3540125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0" name="Rectangle 67"/>
          <p:cNvSpPr>
            <a:spLocks noChangeArrowheads="1"/>
          </p:cNvSpPr>
          <p:nvPr/>
        </p:nvSpPr>
        <p:spPr bwMode="auto">
          <a:xfrm>
            <a:off x="3762375" y="381635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1" name="Rectangle 68"/>
          <p:cNvSpPr>
            <a:spLocks noChangeArrowheads="1"/>
          </p:cNvSpPr>
          <p:nvPr/>
        </p:nvSpPr>
        <p:spPr bwMode="auto">
          <a:xfrm rot="16200000">
            <a:off x="3178175" y="3741737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2" name="Rectangle 69"/>
          <p:cNvSpPr>
            <a:spLocks noChangeArrowheads="1"/>
          </p:cNvSpPr>
          <p:nvPr/>
        </p:nvSpPr>
        <p:spPr bwMode="auto">
          <a:xfrm>
            <a:off x="3148013" y="4598988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3" name="Rectangle 70"/>
          <p:cNvSpPr>
            <a:spLocks noChangeArrowheads="1"/>
          </p:cNvSpPr>
          <p:nvPr/>
        </p:nvSpPr>
        <p:spPr bwMode="auto">
          <a:xfrm>
            <a:off x="3143250" y="49498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4" name="Rectangle 71"/>
          <p:cNvSpPr>
            <a:spLocks noChangeArrowheads="1"/>
          </p:cNvSpPr>
          <p:nvPr/>
        </p:nvSpPr>
        <p:spPr bwMode="auto">
          <a:xfrm>
            <a:off x="3148013" y="52546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5" name="Freeform 72"/>
          <p:cNvSpPr>
            <a:spLocks/>
          </p:cNvSpPr>
          <p:nvPr/>
        </p:nvSpPr>
        <p:spPr bwMode="auto">
          <a:xfrm>
            <a:off x="2967038" y="4719638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Freeform 73"/>
          <p:cNvSpPr>
            <a:spLocks/>
          </p:cNvSpPr>
          <p:nvPr/>
        </p:nvSpPr>
        <p:spPr bwMode="auto">
          <a:xfrm>
            <a:off x="3700463" y="4443413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Rectangle 74"/>
          <p:cNvSpPr>
            <a:spLocks noChangeArrowheads="1"/>
          </p:cNvSpPr>
          <p:nvPr/>
        </p:nvSpPr>
        <p:spPr bwMode="auto">
          <a:xfrm>
            <a:off x="3708400" y="4578350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8" name="Rectangle 75"/>
          <p:cNvSpPr>
            <a:spLocks noChangeArrowheads="1"/>
          </p:cNvSpPr>
          <p:nvPr/>
        </p:nvSpPr>
        <p:spPr bwMode="auto">
          <a:xfrm>
            <a:off x="3505200" y="457676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9" name="Rectangle 76"/>
          <p:cNvSpPr>
            <a:spLocks noChangeArrowheads="1"/>
          </p:cNvSpPr>
          <p:nvPr/>
        </p:nvSpPr>
        <p:spPr bwMode="auto">
          <a:xfrm>
            <a:off x="4062413" y="458311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0" name="Line 77"/>
          <p:cNvSpPr>
            <a:spLocks noChangeShapeType="1"/>
          </p:cNvSpPr>
          <p:nvPr/>
        </p:nvSpPr>
        <p:spPr bwMode="auto">
          <a:xfrm flipH="1">
            <a:off x="2979738" y="374332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78"/>
          <p:cNvSpPr>
            <a:spLocks noChangeShapeType="1"/>
          </p:cNvSpPr>
          <p:nvPr/>
        </p:nvSpPr>
        <p:spPr bwMode="auto">
          <a:xfrm flipH="1">
            <a:off x="2976563" y="3482975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79"/>
          <p:cNvSpPr>
            <a:spLocks noChangeShapeType="1"/>
          </p:cNvSpPr>
          <p:nvPr/>
        </p:nvSpPr>
        <p:spPr bwMode="auto">
          <a:xfrm flipH="1">
            <a:off x="4071938" y="36306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Line 80"/>
          <p:cNvSpPr>
            <a:spLocks noChangeShapeType="1"/>
          </p:cNvSpPr>
          <p:nvPr/>
        </p:nvSpPr>
        <p:spPr bwMode="auto">
          <a:xfrm flipH="1">
            <a:off x="4071938" y="3938588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Line 81"/>
          <p:cNvSpPr>
            <a:spLocks noChangeShapeType="1"/>
          </p:cNvSpPr>
          <p:nvPr/>
        </p:nvSpPr>
        <p:spPr bwMode="auto">
          <a:xfrm flipH="1">
            <a:off x="3656013" y="3268663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Rectangle 82"/>
          <p:cNvSpPr>
            <a:spLocks noChangeArrowheads="1"/>
          </p:cNvSpPr>
          <p:nvPr/>
        </p:nvSpPr>
        <p:spPr bwMode="auto">
          <a:xfrm>
            <a:off x="4125913" y="24638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6" name="Rectangle 83"/>
          <p:cNvSpPr>
            <a:spLocks noChangeArrowheads="1"/>
          </p:cNvSpPr>
          <p:nvPr/>
        </p:nvSpPr>
        <p:spPr bwMode="auto">
          <a:xfrm>
            <a:off x="5856288" y="2455863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7" name="Rectangle 84"/>
          <p:cNvSpPr>
            <a:spLocks noChangeArrowheads="1"/>
          </p:cNvSpPr>
          <p:nvPr/>
        </p:nvSpPr>
        <p:spPr bwMode="auto">
          <a:xfrm>
            <a:off x="7581900" y="2446338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MEM/WB</a:t>
            </a:r>
          </a:p>
        </p:txBody>
      </p:sp>
      <p:sp>
        <p:nvSpPr>
          <p:cNvPr id="28758" name="Rectangle 85"/>
          <p:cNvSpPr>
            <a:spLocks noChangeArrowheads="1"/>
          </p:cNvSpPr>
          <p:nvPr/>
        </p:nvSpPr>
        <p:spPr bwMode="auto">
          <a:xfrm rot="16200000" flipH="1">
            <a:off x="2520950" y="3460750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9" name="Freeform 86"/>
          <p:cNvSpPr>
            <a:spLocks/>
          </p:cNvSpPr>
          <p:nvPr/>
        </p:nvSpPr>
        <p:spPr bwMode="auto">
          <a:xfrm>
            <a:off x="6396038" y="39608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0" name="Line 87"/>
          <p:cNvSpPr>
            <a:spLocks noChangeShapeType="1"/>
          </p:cNvSpPr>
          <p:nvPr/>
        </p:nvSpPr>
        <p:spPr bwMode="auto">
          <a:xfrm flipH="1">
            <a:off x="6221413" y="4386263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Freeform 88"/>
          <p:cNvSpPr>
            <a:spLocks/>
          </p:cNvSpPr>
          <p:nvPr/>
        </p:nvSpPr>
        <p:spPr bwMode="auto">
          <a:xfrm>
            <a:off x="6415088" y="3979863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2" name="Line 89"/>
          <p:cNvSpPr>
            <a:spLocks noChangeShapeType="1"/>
          </p:cNvSpPr>
          <p:nvPr/>
        </p:nvSpPr>
        <p:spPr bwMode="auto">
          <a:xfrm>
            <a:off x="6218238" y="5267325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0"/>
          <p:cNvSpPr>
            <a:spLocks noChangeShapeType="1"/>
          </p:cNvSpPr>
          <p:nvPr/>
        </p:nvSpPr>
        <p:spPr bwMode="auto">
          <a:xfrm flipH="1">
            <a:off x="6221413" y="3979863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1"/>
          <p:cNvSpPr>
            <a:spLocks noChangeShapeType="1"/>
          </p:cNvSpPr>
          <p:nvPr/>
        </p:nvSpPr>
        <p:spPr bwMode="auto">
          <a:xfrm flipH="1">
            <a:off x="7605713" y="3971925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2"/>
          <p:cNvSpPr>
            <a:spLocks noChangeShapeType="1"/>
          </p:cNvSpPr>
          <p:nvPr/>
        </p:nvSpPr>
        <p:spPr bwMode="auto">
          <a:xfrm flipH="1" flipV="1">
            <a:off x="7115175" y="3559175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66" name="Group 188"/>
          <p:cNvGrpSpPr>
            <a:grpSpLocks/>
          </p:cNvGrpSpPr>
          <p:nvPr/>
        </p:nvGrpSpPr>
        <p:grpSpPr bwMode="auto">
          <a:xfrm>
            <a:off x="6629400" y="3425825"/>
            <a:ext cx="966788" cy="1427163"/>
            <a:chOff x="4176" y="2158"/>
            <a:chExt cx="609" cy="899"/>
          </a:xfrm>
        </p:grpSpPr>
        <p:sp>
          <p:nvSpPr>
            <p:cNvPr id="28851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2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3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dirty="0" err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 dirty="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4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6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7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8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67" name="Freeform 102"/>
          <p:cNvSpPr>
            <a:spLocks/>
          </p:cNvSpPr>
          <p:nvPr/>
        </p:nvSpPr>
        <p:spPr bwMode="auto">
          <a:xfrm>
            <a:off x="6342063" y="3194050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8" name="Freeform 103"/>
          <p:cNvSpPr>
            <a:spLocks/>
          </p:cNvSpPr>
          <p:nvPr/>
        </p:nvSpPr>
        <p:spPr bwMode="auto">
          <a:xfrm>
            <a:off x="6232525" y="3429000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9" name="Freeform 104"/>
          <p:cNvSpPr>
            <a:spLocks/>
          </p:cNvSpPr>
          <p:nvPr/>
        </p:nvSpPr>
        <p:spPr bwMode="auto">
          <a:xfrm>
            <a:off x="6454775" y="3273425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6308725" y="3067050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6819900" y="2130425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PCSrc</a:t>
            </a:r>
          </a:p>
        </p:txBody>
      </p:sp>
      <p:sp>
        <p:nvSpPr>
          <p:cNvPr id="28772" name="Line 107"/>
          <p:cNvSpPr>
            <a:spLocks noChangeShapeType="1"/>
          </p:cNvSpPr>
          <p:nvPr/>
        </p:nvSpPr>
        <p:spPr bwMode="auto">
          <a:xfrm>
            <a:off x="2830513" y="5657850"/>
            <a:ext cx="533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8"/>
          <p:cNvSpPr>
            <a:spLocks noChangeShapeType="1"/>
          </p:cNvSpPr>
          <p:nvPr/>
        </p:nvSpPr>
        <p:spPr bwMode="auto">
          <a:xfrm flipV="1">
            <a:off x="2833688" y="3986213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9"/>
          <p:cNvSpPr>
            <a:spLocks noChangeShapeType="1"/>
          </p:cNvSpPr>
          <p:nvPr/>
        </p:nvSpPr>
        <p:spPr bwMode="auto">
          <a:xfrm>
            <a:off x="2827338" y="39814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10"/>
          <p:cNvSpPr>
            <a:spLocks noChangeShapeType="1"/>
          </p:cNvSpPr>
          <p:nvPr/>
        </p:nvSpPr>
        <p:spPr bwMode="auto">
          <a:xfrm>
            <a:off x="3119438" y="4214813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11"/>
          <p:cNvSpPr>
            <a:spLocks noChangeShapeType="1"/>
          </p:cNvSpPr>
          <p:nvPr/>
        </p:nvSpPr>
        <p:spPr bwMode="auto">
          <a:xfrm flipV="1">
            <a:off x="3124200" y="421481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12"/>
          <p:cNvSpPr>
            <a:spLocks noChangeShapeType="1"/>
          </p:cNvSpPr>
          <p:nvPr/>
        </p:nvSpPr>
        <p:spPr bwMode="auto">
          <a:xfrm>
            <a:off x="3124200" y="5781675"/>
            <a:ext cx="5295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3"/>
          <p:cNvSpPr>
            <a:spLocks noChangeShapeType="1"/>
          </p:cNvSpPr>
          <p:nvPr/>
        </p:nvSpPr>
        <p:spPr bwMode="auto">
          <a:xfrm flipV="1">
            <a:off x="8259763" y="3827463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4"/>
          <p:cNvSpPr>
            <a:spLocks noChangeShapeType="1"/>
          </p:cNvSpPr>
          <p:nvPr/>
        </p:nvSpPr>
        <p:spPr bwMode="auto">
          <a:xfrm flipH="1">
            <a:off x="8001000" y="3975100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5"/>
          <p:cNvSpPr>
            <a:spLocks/>
          </p:cNvSpPr>
          <p:nvPr/>
        </p:nvSpPr>
        <p:spPr bwMode="auto">
          <a:xfrm>
            <a:off x="8001000" y="4306888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8053388" y="3684588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8005763" y="52673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rot="5400000">
            <a:off x="7953375" y="54625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8424863" y="4138613"/>
            <a:ext cx="0" cy="165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20"/>
          <p:cNvSpPr>
            <a:spLocks noChangeShapeType="1"/>
          </p:cNvSpPr>
          <p:nvPr/>
        </p:nvSpPr>
        <p:spPr bwMode="auto">
          <a:xfrm flipV="1">
            <a:off x="8358188" y="4138613"/>
            <a:ext cx="66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Freeform 121"/>
          <p:cNvSpPr>
            <a:spLocks/>
          </p:cNvSpPr>
          <p:nvPr/>
        </p:nvSpPr>
        <p:spPr bwMode="auto">
          <a:xfrm>
            <a:off x="1390650" y="2611438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7" name="Freeform 122"/>
          <p:cNvSpPr>
            <a:spLocks/>
          </p:cNvSpPr>
          <p:nvPr/>
        </p:nvSpPr>
        <p:spPr bwMode="auto">
          <a:xfrm>
            <a:off x="1371600" y="3592513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8" name="Rectangle 123"/>
          <p:cNvSpPr>
            <a:spLocks noChangeArrowheads="1"/>
          </p:cNvSpPr>
          <p:nvPr/>
        </p:nvSpPr>
        <p:spPr bwMode="auto">
          <a:xfrm>
            <a:off x="1484313" y="292258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89" name="Freeform 124"/>
          <p:cNvSpPr>
            <a:spLocks/>
          </p:cNvSpPr>
          <p:nvPr/>
        </p:nvSpPr>
        <p:spPr bwMode="auto">
          <a:xfrm>
            <a:off x="2538413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90" name="Line 125"/>
          <p:cNvSpPr>
            <a:spLocks noChangeShapeType="1"/>
          </p:cNvSpPr>
          <p:nvPr/>
        </p:nvSpPr>
        <p:spPr bwMode="auto">
          <a:xfrm flipH="1" flipV="1">
            <a:off x="2289175" y="2827338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Freeform 126"/>
          <p:cNvSpPr>
            <a:spLocks/>
          </p:cNvSpPr>
          <p:nvPr/>
        </p:nvSpPr>
        <p:spPr bwMode="auto">
          <a:xfrm>
            <a:off x="2343150" y="28146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92" name="Freeform 127"/>
          <p:cNvSpPr>
            <a:spLocks/>
          </p:cNvSpPr>
          <p:nvPr/>
        </p:nvSpPr>
        <p:spPr bwMode="auto">
          <a:xfrm>
            <a:off x="1833563" y="2516188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93" name="Line 128"/>
          <p:cNvSpPr>
            <a:spLocks noChangeShapeType="1"/>
          </p:cNvSpPr>
          <p:nvPr/>
        </p:nvSpPr>
        <p:spPr bwMode="auto">
          <a:xfrm flipH="1">
            <a:off x="1668463" y="3060700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Rectangle 129"/>
          <p:cNvSpPr>
            <a:spLocks noChangeArrowheads="1"/>
          </p:cNvSpPr>
          <p:nvPr/>
        </p:nvSpPr>
        <p:spPr bwMode="auto">
          <a:xfrm>
            <a:off x="1573213" y="4022725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5" name="Rectangle 131"/>
          <p:cNvSpPr>
            <a:spLocks noChangeArrowheads="1"/>
          </p:cNvSpPr>
          <p:nvPr/>
        </p:nvSpPr>
        <p:spPr bwMode="auto">
          <a:xfrm>
            <a:off x="1566863" y="3557588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6" name="Rectangle 132"/>
          <p:cNvSpPr>
            <a:spLocks noChangeArrowheads="1"/>
          </p:cNvSpPr>
          <p:nvPr/>
        </p:nvSpPr>
        <p:spPr bwMode="auto">
          <a:xfrm>
            <a:off x="1976438" y="2743200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7" name="Rectangle 133"/>
          <p:cNvSpPr>
            <a:spLocks noChangeArrowheads="1"/>
          </p:cNvSpPr>
          <p:nvPr/>
        </p:nvSpPr>
        <p:spPr bwMode="auto">
          <a:xfrm>
            <a:off x="2476500" y="2460625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IF/ID</a:t>
            </a:r>
          </a:p>
        </p:txBody>
      </p:sp>
      <p:grpSp>
        <p:nvGrpSpPr>
          <p:cNvPr id="28798" name="Group 134"/>
          <p:cNvGrpSpPr>
            <a:grpSpLocks/>
          </p:cNvGrpSpPr>
          <p:nvPr/>
        </p:nvGrpSpPr>
        <p:grpSpPr bwMode="auto">
          <a:xfrm>
            <a:off x="1066800" y="3352800"/>
            <a:ext cx="228600" cy="620713"/>
            <a:chOff x="672" y="2112"/>
            <a:chExt cx="144" cy="391"/>
          </a:xfrm>
        </p:grpSpPr>
        <p:sp>
          <p:nvSpPr>
            <p:cNvPr id="28849" name="Freeform 135"/>
            <p:cNvSpPr>
              <a:spLocks/>
            </p:cNvSpPr>
            <p:nvPr/>
          </p:nvSpPr>
          <p:spPr bwMode="auto">
            <a:xfrm>
              <a:off x="672" y="2112"/>
              <a:ext cx="144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136"/>
            <p:cNvSpPr>
              <a:spLocks noChangeArrowheads="1"/>
            </p:cNvSpPr>
            <p:nvPr/>
          </p:nvSpPr>
          <p:spPr bwMode="auto">
            <a:xfrm>
              <a:off x="682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99" name="Line 137"/>
          <p:cNvSpPr>
            <a:spLocks noChangeShapeType="1"/>
          </p:cNvSpPr>
          <p:nvPr/>
        </p:nvSpPr>
        <p:spPr bwMode="auto">
          <a:xfrm flipH="1">
            <a:off x="2428875" y="3886200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0" name="Line 138"/>
          <p:cNvSpPr>
            <a:spLocks noChangeShapeType="1"/>
          </p:cNvSpPr>
          <p:nvPr/>
        </p:nvSpPr>
        <p:spPr bwMode="auto">
          <a:xfrm flipV="1">
            <a:off x="2362200" y="2447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1" name="Line 139"/>
          <p:cNvSpPr>
            <a:spLocks noChangeShapeType="1"/>
          </p:cNvSpPr>
          <p:nvPr/>
        </p:nvSpPr>
        <p:spPr bwMode="auto">
          <a:xfrm flipH="1" flipV="1">
            <a:off x="6481763" y="2149475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2" name="Line 140"/>
          <p:cNvSpPr>
            <a:spLocks noChangeShapeType="1"/>
          </p:cNvSpPr>
          <p:nvPr/>
        </p:nvSpPr>
        <p:spPr bwMode="auto">
          <a:xfrm rot="5400000" flipH="1" flipV="1">
            <a:off x="1985963" y="2066925"/>
            <a:ext cx="4763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3" name="Line 141"/>
          <p:cNvSpPr>
            <a:spLocks noChangeShapeType="1"/>
          </p:cNvSpPr>
          <p:nvPr/>
        </p:nvSpPr>
        <p:spPr bwMode="auto">
          <a:xfrm rot="16200000" flipV="1">
            <a:off x="6343650" y="2916237"/>
            <a:ext cx="47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4" name="Line 142"/>
          <p:cNvSpPr>
            <a:spLocks noChangeShapeType="1"/>
          </p:cNvSpPr>
          <p:nvPr/>
        </p:nvSpPr>
        <p:spPr bwMode="auto">
          <a:xfrm rot="16200000" flipV="1">
            <a:off x="1208088" y="2046287"/>
            <a:ext cx="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5" name="Line 143"/>
          <p:cNvSpPr>
            <a:spLocks noChangeShapeType="1"/>
          </p:cNvSpPr>
          <p:nvPr/>
        </p:nvSpPr>
        <p:spPr bwMode="auto">
          <a:xfrm flipV="1">
            <a:off x="952500" y="2290763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6" name="Line 144"/>
          <p:cNvSpPr>
            <a:spLocks noChangeShapeType="1"/>
          </p:cNvSpPr>
          <p:nvPr/>
        </p:nvSpPr>
        <p:spPr bwMode="auto">
          <a:xfrm rot="16200000" flipV="1">
            <a:off x="1004888" y="3557587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07" name="Group 145"/>
          <p:cNvGrpSpPr>
            <a:grpSpLocks/>
          </p:cNvGrpSpPr>
          <p:nvPr/>
        </p:nvGrpSpPr>
        <p:grpSpPr bwMode="auto">
          <a:xfrm>
            <a:off x="4724400" y="5002213"/>
            <a:ext cx="231775" cy="503238"/>
            <a:chOff x="2976" y="3151"/>
            <a:chExt cx="146" cy="317"/>
          </a:xfrm>
        </p:grpSpPr>
        <p:sp>
          <p:nvSpPr>
            <p:cNvPr id="28845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6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7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8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8" name="Group 150"/>
          <p:cNvGrpSpPr>
            <a:grpSpLocks/>
          </p:cNvGrpSpPr>
          <p:nvPr/>
        </p:nvGrpSpPr>
        <p:grpSpPr bwMode="auto">
          <a:xfrm>
            <a:off x="4781550" y="3863975"/>
            <a:ext cx="246063" cy="488950"/>
            <a:chOff x="3012" y="2434"/>
            <a:chExt cx="155" cy="308"/>
          </a:xfrm>
        </p:grpSpPr>
        <p:sp>
          <p:nvSpPr>
            <p:cNvPr id="28841" name="Rectangle 151"/>
            <p:cNvSpPr>
              <a:spLocks noChangeArrowheads="1"/>
            </p:cNvSpPr>
            <p:nvPr/>
          </p:nvSpPr>
          <p:spPr bwMode="auto">
            <a:xfrm>
              <a:off x="3024" y="2448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2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3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4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55"/>
          <p:cNvSpPr>
            <a:spLocks noChangeShapeType="1"/>
          </p:cNvSpPr>
          <p:nvPr/>
        </p:nvSpPr>
        <p:spPr bwMode="auto">
          <a:xfrm flipV="1">
            <a:off x="5410200" y="4133850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56"/>
          <p:cNvSpPr>
            <a:spLocks noChangeShapeType="1"/>
          </p:cNvSpPr>
          <p:nvPr/>
        </p:nvSpPr>
        <p:spPr bwMode="auto">
          <a:xfrm rot="5400000" flipV="1">
            <a:off x="5368925" y="4703762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11" name="Group 157"/>
          <p:cNvGrpSpPr>
            <a:grpSpLocks/>
          </p:cNvGrpSpPr>
          <p:nvPr/>
        </p:nvGrpSpPr>
        <p:grpSpPr bwMode="auto">
          <a:xfrm>
            <a:off x="1447800" y="2054225"/>
            <a:ext cx="231775" cy="503238"/>
            <a:chOff x="912" y="1294"/>
            <a:chExt cx="146" cy="317"/>
          </a:xfrm>
        </p:grpSpPr>
        <p:sp>
          <p:nvSpPr>
            <p:cNvPr id="28837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8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9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0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12" name="Group 187"/>
          <p:cNvGrpSpPr>
            <a:grpSpLocks/>
          </p:cNvGrpSpPr>
          <p:nvPr/>
        </p:nvGrpSpPr>
        <p:grpSpPr bwMode="auto">
          <a:xfrm>
            <a:off x="8129588" y="3883025"/>
            <a:ext cx="231775" cy="503238"/>
            <a:chOff x="5121" y="2446"/>
            <a:chExt cx="146" cy="317"/>
          </a:xfrm>
        </p:grpSpPr>
        <p:sp>
          <p:nvSpPr>
            <p:cNvPr id="28833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4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5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6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813" name="Rectangle 167"/>
          <p:cNvSpPr>
            <a:spLocks noChangeArrowheads="1"/>
          </p:cNvSpPr>
          <p:nvPr/>
        </p:nvSpPr>
        <p:spPr bwMode="auto">
          <a:xfrm>
            <a:off x="1781175" y="3822700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814" name="Line 168"/>
          <p:cNvSpPr>
            <a:spLocks noChangeShapeType="1"/>
          </p:cNvSpPr>
          <p:nvPr/>
        </p:nvSpPr>
        <p:spPr bwMode="auto">
          <a:xfrm flipV="1">
            <a:off x="2981325" y="3478213"/>
            <a:ext cx="0" cy="1928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5" name="Line 169"/>
          <p:cNvSpPr>
            <a:spLocks noChangeShapeType="1"/>
          </p:cNvSpPr>
          <p:nvPr/>
        </p:nvSpPr>
        <p:spPr bwMode="auto">
          <a:xfrm flipV="1">
            <a:off x="2982913" y="5402263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6" name="Line 170"/>
          <p:cNvSpPr>
            <a:spLocks noChangeShapeType="1"/>
          </p:cNvSpPr>
          <p:nvPr/>
        </p:nvSpPr>
        <p:spPr bwMode="auto">
          <a:xfrm flipH="1">
            <a:off x="1614488" y="21494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7" name="Line 171"/>
          <p:cNvSpPr>
            <a:spLocks noChangeShapeType="1"/>
          </p:cNvSpPr>
          <p:nvPr/>
        </p:nvSpPr>
        <p:spPr bwMode="auto">
          <a:xfrm flipV="1">
            <a:off x="6681788" y="3363913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8" name="Line 172"/>
          <p:cNvSpPr>
            <a:spLocks noChangeShapeType="1"/>
          </p:cNvSpPr>
          <p:nvPr/>
        </p:nvSpPr>
        <p:spPr bwMode="auto">
          <a:xfrm rot="16200000" flipH="1" flipV="1">
            <a:off x="6042025" y="2636837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9" name="Line 173"/>
          <p:cNvSpPr>
            <a:spLocks noChangeShapeType="1"/>
          </p:cNvSpPr>
          <p:nvPr/>
        </p:nvSpPr>
        <p:spPr bwMode="auto">
          <a:xfrm>
            <a:off x="1524000" y="1901825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20" name="Line 174"/>
          <p:cNvSpPr>
            <a:spLocks noChangeShapeType="1"/>
          </p:cNvSpPr>
          <p:nvPr/>
        </p:nvSpPr>
        <p:spPr bwMode="auto">
          <a:xfrm rot="16200000" flipH="1" flipV="1">
            <a:off x="1444625" y="1985962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4114800" y="2692400"/>
            <a:ext cx="360363" cy="2174875"/>
            <a:chOff x="4114800" y="2692400"/>
            <a:chExt cx="360363" cy="2174875"/>
          </a:xfrm>
        </p:grpSpPr>
        <p:sp>
          <p:nvSpPr>
            <p:cNvPr id="28821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2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R5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4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27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5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8828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6800" y="2717800"/>
            <a:ext cx="1731963" cy="1211421"/>
            <a:chOff x="1066800" y="2717800"/>
            <a:chExt cx="1731963" cy="1211421"/>
          </a:xfrm>
        </p:grpSpPr>
        <p:sp>
          <p:nvSpPr>
            <p:cNvPr id="2882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8827" name="Rectangle 181"/>
            <p:cNvSpPr>
              <a:spLocks noChangeArrowheads="1"/>
            </p:cNvSpPr>
            <p:nvPr/>
          </p:nvSpPr>
          <p:spPr bwMode="auto">
            <a:xfrm>
              <a:off x="1066800" y="3683000"/>
              <a:ext cx="2276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Arial" charset="0"/>
                </a:rPr>
                <a:t>12</a:t>
              </a:r>
              <a:endParaRPr lang="en-US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9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30700" y="3505200"/>
            <a:ext cx="3117850" cy="2738438"/>
            <a:chOff x="4330700" y="3505200"/>
            <a:chExt cx="3117850" cy="2738438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condition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3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 dirty="0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0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3800" y="2133600"/>
            <a:ext cx="2724150" cy="762000"/>
            <a:chOff x="3733800" y="2133600"/>
            <a:chExt cx="2724150" cy="762000"/>
          </a:xfrm>
        </p:grpSpPr>
        <p:sp>
          <p:nvSpPr>
            <p:cNvPr id="28831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target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32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0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91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1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2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3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4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2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9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36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95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311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35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0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1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35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2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5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34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7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3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762000" y="1901825"/>
            <a:ext cx="7875588" cy="3889375"/>
            <a:chOff x="480" y="1198"/>
            <a:chExt cx="4961" cy="2450"/>
          </a:xfrm>
        </p:grpSpPr>
        <p:sp>
          <p:nvSpPr>
            <p:cNvPr id="185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0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87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4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1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2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3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4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5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6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4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5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6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4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6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8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2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0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1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442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3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" name="Group 182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1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55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456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66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3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9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0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482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2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3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2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2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5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1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6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1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7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8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5"/>
            <p:cNvSpPr>
              <a:spLocks noChangeArrowheads="1"/>
            </p:cNvSpPr>
            <p:nvPr/>
          </p:nvSpPr>
          <p:spPr bwMode="auto">
            <a:xfrm>
              <a:off x="2653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07" name="Rectangle 176"/>
            <p:cNvSpPr>
              <a:spLocks noChangeArrowheads="1"/>
            </p:cNvSpPr>
            <p:nvPr/>
          </p:nvSpPr>
          <p:spPr bwMode="auto">
            <a:xfrm>
              <a:off x="480" y="2400"/>
              <a:ext cx="55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 or 116</a:t>
              </a:r>
            </a:p>
          </p:txBody>
        </p:sp>
        <p:sp>
          <p:nvSpPr>
            <p:cNvPr id="508" name="Rectangle 177"/>
            <p:cNvSpPr>
              <a:spLocks noChangeArrowheads="1"/>
            </p:cNvSpPr>
            <p:nvPr/>
          </p:nvSpPr>
          <p:spPr bwMode="auto">
            <a:xfrm>
              <a:off x="4872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09" name="Rectangle 178"/>
            <p:cNvSpPr>
              <a:spLocks noChangeArrowheads="1"/>
            </p:cNvSpPr>
            <p:nvPr/>
          </p:nvSpPr>
          <p:spPr bwMode="auto">
            <a:xfrm>
              <a:off x="3757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0" name="Rectangle 179"/>
            <p:cNvSpPr>
              <a:spLocks noChangeArrowheads="1"/>
            </p:cNvSpPr>
            <p:nvPr/>
          </p:nvSpPr>
          <p:spPr bwMode="auto">
            <a:xfrm>
              <a:off x="2629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1" name="Rectangle 180"/>
            <p:cNvSpPr>
              <a:spLocks noChangeArrowheads="1"/>
            </p:cNvSpPr>
            <p:nvPr/>
          </p:nvSpPr>
          <p:spPr bwMode="auto">
            <a:xfrm>
              <a:off x="1584" y="172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" name="Rectangle 181"/>
            <p:cNvSpPr>
              <a:spLocks noChangeArrowheads="1"/>
            </p:cNvSpPr>
            <p:nvPr/>
          </p:nvSpPr>
          <p:spPr bwMode="auto">
            <a:xfrm>
              <a:off x="1536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sub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539" name="Text Box 8"/>
          <p:cNvSpPr txBox="1">
            <a:spLocks noChangeArrowheads="1"/>
          </p:cNvSpPr>
          <p:nvPr/>
        </p:nvSpPr>
        <p:spPr bwMode="auto">
          <a:xfrm>
            <a:off x="1219559" y="5419342"/>
            <a:ext cx="7246219" cy="1074599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/>
            <a:r>
              <a:rPr lang="en-US" sz="1800" dirty="0" smtClean="0">
                <a:latin typeface="+mj-lt"/>
              </a:rPr>
              <a:t>If </a:t>
            </a:r>
            <a:r>
              <a:rPr lang="en-US" sz="1800" dirty="0">
                <a:latin typeface="+mj-lt"/>
              </a:rPr>
              <a:t>the branch is </a:t>
            </a:r>
            <a:r>
              <a:rPr lang="en-US" sz="1800" dirty="0" smtClean="0">
                <a:latin typeface="+mj-lt"/>
              </a:rPr>
              <a:t>taken the 3 wrong instructions get </a:t>
            </a:r>
            <a:r>
              <a:rPr lang="en-US" sz="1800" dirty="0">
                <a:latin typeface="+mj-lt"/>
              </a:rPr>
              <a:t>into the pipeline </a:t>
            </a:r>
            <a:r>
              <a:rPr lang="en-US" sz="1800" dirty="0" smtClean="0">
                <a:latin typeface="+mj-lt"/>
              </a:rPr>
              <a:t>(they </a:t>
            </a:r>
            <a:r>
              <a:rPr lang="en-US" sz="1800" dirty="0">
                <a:latin typeface="+mj-lt"/>
              </a:rPr>
              <a:t>must be </a:t>
            </a:r>
            <a:r>
              <a:rPr lang="en-US" sz="1800" dirty="0" smtClean="0">
                <a:latin typeface="+mj-lt"/>
              </a:rPr>
              <a:t>canceled somehow)</a:t>
            </a:r>
          </a:p>
          <a:p>
            <a:pPr marL="0" lvl="1"/>
            <a:r>
              <a:rPr lang="en-US" sz="1800" dirty="0" smtClean="0">
                <a:latin typeface="+mj-lt"/>
              </a:rPr>
              <a:t>          =&gt; We are loosing 3 cycles after each taken branch!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4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7566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1: Always Fetch Not Taken</a:t>
            </a:r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 bwMode="auto">
          <a:xfrm>
            <a:off x="685800" y="95851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latin typeface="Neo Sans Intel"/>
              <a:cs typeface="Neo Sans Inte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034058"/>
            <a:ext cx="792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Execute instructions from the fall-through (not-taken) </a:t>
            </a:r>
            <a:r>
              <a:rPr lang="en-US" sz="2000" dirty="0" smtClean="0">
                <a:latin typeface="+mj-lt"/>
              </a:rPr>
              <a:t>path as </a:t>
            </a:r>
            <a:r>
              <a:rPr lang="en-US" sz="2000" dirty="0">
                <a:latin typeface="+mj-lt"/>
              </a:rPr>
              <a:t>if there is no branch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the branch is not-taken (~50%), no penalty is paid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branch actually </a:t>
            </a:r>
            <a:r>
              <a:rPr lang="en-US" sz="2000" dirty="0" smtClean="0">
                <a:latin typeface="+mj-lt"/>
              </a:rPr>
              <a:t>taken:</a:t>
            </a:r>
            <a:endParaRPr lang="en-US" sz="2000" dirty="0">
              <a:latin typeface="+mj-lt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Flush the fall-through path instructions before they change the machine state (memory / registers)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Fetch the instructions from the correct (taken) path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Assuming ~50% branches not taken on </a:t>
            </a:r>
            <a:r>
              <a:rPr lang="en-US" sz="2000" dirty="0" smtClean="0">
                <a:latin typeface="+mj-lt"/>
              </a:rPr>
              <a:t>average. How lower it will be that ideal pipeline?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4523805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+mj-lt"/>
              </a:rPr>
              <a:t> CPI</a:t>
            </a:r>
            <a:r>
              <a:rPr lang="en-US" sz="1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+mj-lt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sz="2000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92413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+mj-lt"/>
              </a:rPr>
              <a:t>CPI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09800" y="4924130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CPI</a:t>
            </a:r>
            <a:r>
              <a:rPr lang="en-US" sz="1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+</a:t>
            </a:r>
            <a:endParaRPr lang="en-US" sz="20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29000" y="4923915"/>
            <a:ext cx="237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61922"/>
                </a:solidFill>
                <a:latin typeface="+mj-lt"/>
              </a:rPr>
              <a:t>(% of branches × 0.5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)</a:t>
            </a:r>
            <a:endParaRPr lang="en-US" sz="2000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96275" y="4923915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dirty="0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336864" y="4924925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1.3</a:t>
            </a:r>
            <a:endParaRPr lang="en-US" sz="2000" dirty="0">
              <a:latin typeface="+mj-lt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419600" y="5324025"/>
            <a:ext cx="755335" cy="682801"/>
            <a:chOff x="4419600" y="5324025"/>
            <a:chExt cx="755335" cy="6828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9600" y="5606716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+mj-lt"/>
                </a:rPr>
                <a:t>~20%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9" name="Прямая со стрелкой 18"/>
            <p:cNvCxnSpPr>
              <a:stCxn id="16" idx="0"/>
              <a:endCxn id="12" idx="2"/>
            </p:cNvCxnSpPr>
            <p:nvPr/>
          </p:nvCxnSpPr>
          <p:spPr bwMode="auto">
            <a:xfrm flipH="1" flipV="1">
              <a:off x="4614357" y="5324025"/>
              <a:ext cx="182911" cy="2826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Группа 27"/>
          <p:cNvGrpSpPr/>
          <p:nvPr/>
        </p:nvGrpSpPr>
        <p:grpSpPr>
          <a:xfrm>
            <a:off x="6562323" y="5324025"/>
            <a:ext cx="361537" cy="685540"/>
            <a:chOff x="6562323" y="5324025"/>
            <a:chExt cx="361537" cy="6855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609350" y="560945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+mj-lt"/>
                </a:rPr>
                <a:t>3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24" name="Прямая со стрелкой 23"/>
            <p:cNvCxnSpPr>
              <a:stCxn id="17" idx="0"/>
              <a:endCxn id="14" idx="2"/>
            </p:cNvCxnSpPr>
            <p:nvPr/>
          </p:nvCxnSpPr>
          <p:spPr bwMode="auto">
            <a:xfrm flipH="1" flipV="1">
              <a:off x="6562323" y="5324025"/>
              <a:ext cx="204282" cy="28543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6" name="Прямоугольник 25"/>
          <p:cNvSpPr/>
          <p:nvPr/>
        </p:nvSpPr>
        <p:spPr>
          <a:xfrm>
            <a:off x="4699505" y="452481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682289" y="5609455"/>
            <a:ext cx="5799659" cy="488454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1800" dirty="0" smtClean="0">
                <a:latin typeface="+mj-lt"/>
              </a:rPr>
              <a:t>30% slower =&gt; need to find something better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636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26" grpId="0"/>
      <p:bldP spid="29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685800"/>
            <a:ext cx="8077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Maybe ask the software (SW) to help?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Need to change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ISA to give it such possibility 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Define </a:t>
            </a:r>
            <a:r>
              <a:rPr lang="en-US" sz="2000" dirty="0">
                <a:latin typeface="+mj-lt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AFTER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following </a:t>
            </a:r>
            <a:r>
              <a:rPr lang="en-US" sz="2000" dirty="0" smtClean="0">
                <a:latin typeface="+mj-lt"/>
              </a:rPr>
              <a:t>instructions</a:t>
            </a:r>
            <a:endParaRPr lang="en-US" sz="2000" dirty="0">
              <a:latin typeface="+mj-lt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Hardware (HW) executes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following the branch regardless of branch is taken or not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SW puts in the n slots following the branch instructions that </a:t>
            </a:r>
            <a:r>
              <a:rPr lang="en-US" sz="2000" dirty="0" smtClean="0">
                <a:latin typeface="+mj-lt"/>
              </a:rPr>
              <a:t>can be </a:t>
            </a:r>
            <a:r>
              <a:rPr lang="en-US" sz="2000" dirty="0">
                <a:latin typeface="+mj-lt"/>
              </a:rPr>
              <a:t>executed regardless of branch resolution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that are before the branch instruction, or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from the converged path after the branch</a:t>
            </a:r>
          </a:p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cannot find independent instructions, put </a:t>
            </a:r>
            <a:r>
              <a:rPr lang="en-US" sz="2000" dirty="0" smtClean="0">
                <a:latin typeface="+mj-lt"/>
              </a:rPr>
              <a:t>NOPs</a:t>
            </a:r>
            <a:endParaRPr lang="en-US" sz="2000" dirty="0">
              <a:latin typeface="+mj-lt"/>
            </a:endParaRPr>
          </a:p>
        </p:txBody>
      </p:sp>
      <p:cxnSp>
        <p:nvCxnSpPr>
          <p:cNvPr id="13" name="Прямая соединительная линия 12"/>
          <p:cNvCxnSpPr>
            <a:endCxn id="16" idx="3"/>
          </p:cNvCxnSpPr>
          <p:nvPr/>
        </p:nvCxnSpPr>
        <p:spPr bwMode="auto">
          <a:xfrm>
            <a:off x="1823720" y="4429225"/>
            <a:ext cx="0" cy="4849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Прямая соединительная линия 14"/>
          <p:cNvCxnSpPr>
            <a:stCxn id="16" idx="0"/>
          </p:cNvCxnSpPr>
          <p:nvPr/>
        </p:nvCxnSpPr>
        <p:spPr bwMode="auto">
          <a:xfrm>
            <a:off x="1823720" y="567613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Шестиугольник 15"/>
          <p:cNvSpPr/>
          <p:nvPr/>
        </p:nvSpPr>
        <p:spPr bwMode="auto">
          <a:xfrm rot="5400000">
            <a:off x="1442720" y="502843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737495" y="4853714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1785620" y="468553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785620" y="451535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1518920" y="54551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1518920" y="52773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1518920" y="510717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 bwMode="auto">
          <a:xfrm>
            <a:off x="2052320" y="53459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052320" y="514019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1" name="Овал 30"/>
          <p:cNvSpPr/>
          <p:nvPr/>
        </p:nvSpPr>
        <p:spPr bwMode="auto">
          <a:xfrm>
            <a:off x="1780540" y="594537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780540" y="577519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4994833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Not Taken path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49922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Taken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374" y="5676139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>
                <a:latin typeface="+mj-lt"/>
              </a:rPr>
              <a:t>Converged </a:t>
            </a:r>
            <a:r>
              <a:rPr lang="en-US" dirty="0">
                <a:latin typeface="+mj-lt"/>
              </a:rPr>
              <a:t>path</a:t>
            </a:r>
          </a:p>
        </p:txBody>
      </p:sp>
      <p:cxnSp>
        <p:nvCxnSpPr>
          <p:cNvPr id="54" name="Прямая соединительная линия 53"/>
          <p:cNvCxnSpPr>
            <a:endCxn id="56" idx="3"/>
          </p:cNvCxnSpPr>
          <p:nvPr/>
        </p:nvCxnSpPr>
        <p:spPr bwMode="auto">
          <a:xfrm>
            <a:off x="4267200" y="4434840"/>
            <a:ext cx="0" cy="55372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>
            <a:stCxn id="56" idx="0"/>
          </p:cNvCxnSpPr>
          <p:nvPr/>
        </p:nvCxnSpPr>
        <p:spPr bwMode="auto">
          <a:xfrm>
            <a:off x="4267200" y="5750560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Шестиугольник 55"/>
          <p:cNvSpPr/>
          <p:nvPr/>
        </p:nvSpPr>
        <p:spPr bwMode="auto">
          <a:xfrm rot="5400000">
            <a:off x="3886200" y="5102860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Овал 56"/>
          <p:cNvSpPr/>
          <p:nvPr/>
        </p:nvSpPr>
        <p:spPr bwMode="auto">
          <a:xfrm>
            <a:off x="4180975" y="4928135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58" name="Овал 57"/>
          <p:cNvSpPr/>
          <p:nvPr/>
        </p:nvSpPr>
        <p:spPr bwMode="auto">
          <a:xfrm>
            <a:off x="4229100" y="475996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59" name="Овал 58"/>
          <p:cNvSpPr/>
          <p:nvPr/>
        </p:nvSpPr>
        <p:spPr bwMode="auto">
          <a:xfrm>
            <a:off x="4229100" y="458978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0" name="Овал 59"/>
          <p:cNvSpPr/>
          <p:nvPr/>
        </p:nvSpPr>
        <p:spPr bwMode="auto">
          <a:xfrm>
            <a:off x="3962400" y="55295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1" name="Овал 60"/>
          <p:cNvSpPr/>
          <p:nvPr/>
        </p:nvSpPr>
        <p:spPr bwMode="auto">
          <a:xfrm>
            <a:off x="3962400" y="53517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 bwMode="auto">
          <a:xfrm>
            <a:off x="3962400" y="518160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3" name="Овал 62"/>
          <p:cNvSpPr/>
          <p:nvPr/>
        </p:nvSpPr>
        <p:spPr bwMode="auto">
          <a:xfrm>
            <a:off x="4495800" y="542036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495800" y="521462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5" name="Овал 64"/>
          <p:cNvSpPr/>
          <p:nvPr/>
        </p:nvSpPr>
        <p:spPr bwMode="auto">
          <a:xfrm>
            <a:off x="4224020" y="601980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 bwMode="auto">
          <a:xfrm>
            <a:off x="4224020" y="584962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86" name="Прямая соединительная линия 85"/>
          <p:cNvCxnSpPr>
            <a:endCxn id="88" idx="3"/>
          </p:cNvCxnSpPr>
          <p:nvPr/>
        </p:nvCxnSpPr>
        <p:spPr bwMode="auto">
          <a:xfrm>
            <a:off x="6786880" y="4419600"/>
            <a:ext cx="0" cy="56057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Прямая соединительная линия 86"/>
          <p:cNvCxnSpPr>
            <a:stCxn id="88" idx="0"/>
          </p:cNvCxnSpPr>
          <p:nvPr/>
        </p:nvCxnSpPr>
        <p:spPr bwMode="auto">
          <a:xfrm>
            <a:off x="6786880" y="574217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Шестиугольник 87"/>
          <p:cNvSpPr/>
          <p:nvPr/>
        </p:nvSpPr>
        <p:spPr bwMode="auto">
          <a:xfrm rot="5400000">
            <a:off x="6405880" y="509447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6748780" y="491490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695440" y="4581399"/>
            <a:ext cx="182880" cy="297180"/>
            <a:chOff x="6880860" y="4596639"/>
            <a:chExt cx="182880" cy="297180"/>
          </a:xfrm>
        </p:grpSpPr>
        <p:sp>
          <p:nvSpPr>
            <p:cNvPr id="89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92" name="Овал 91"/>
          <p:cNvSpPr/>
          <p:nvPr/>
        </p:nvSpPr>
        <p:spPr bwMode="auto">
          <a:xfrm>
            <a:off x="6482080" y="55211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3" name="Овал 92"/>
          <p:cNvSpPr/>
          <p:nvPr/>
        </p:nvSpPr>
        <p:spPr bwMode="auto">
          <a:xfrm>
            <a:off x="6482080" y="53433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4" name="Овал 93"/>
          <p:cNvSpPr/>
          <p:nvPr/>
        </p:nvSpPr>
        <p:spPr bwMode="auto">
          <a:xfrm>
            <a:off x="6482080" y="517321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5" name="Овал 94"/>
          <p:cNvSpPr/>
          <p:nvPr/>
        </p:nvSpPr>
        <p:spPr bwMode="auto">
          <a:xfrm>
            <a:off x="7015480" y="541197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6" name="Овал 95"/>
          <p:cNvSpPr/>
          <p:nvPr/>
        </p:nvSpPr>
        <p:spPr bwMode="auto">
          <a:xfrm>
            <a:off x="7015480" y="52062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7" name="Овал 96"/>
          <p:cNvSpPr/>
          <p:nvPr/>
        </p:nvSpPr>
        <p:spPr bwMode="auto">
          <a:xfrm>
            <a:off x="6743700" y="601141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8" name="Овал 97"/>
          <p:cNvSpPr/>
          <p:nvPr/>
        </p:nvSpPr>
        <p:spPr bwMode="auto">
          <a:xfrm>
            <a:off x="6743700" y="584123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05" name="Группа 104"/>
          <p:cNvGrpSpPr/>
          <p:nvPr/>
        </p:nvGrpSpPr>
        <p:grpSpPr>
          <a:xfrm>
            <a:off x="533399" y="4466828"/>
            <a:ext cx="1230878" cy="413668"/>
            <a:chOff x="533399" y="4466828"/>
            <a:chExt cx="1230878" cy="413668"/>
          </a:xfrm>
        </p:grpSpPr>
        <p:sp>
          <p:nvSpPr>
            <p:cNvPr id="102" name="TextBox 10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Branch</a:t>
              </a:r>
            </a:p>
          </p:txBody>
        </p:sp>
        <p:cxnSp>
          <p:nvCxnSpPr>
            <p:cNvPr id="104" name="Прямая со стрелкой 103"/>
            <p:cNvCxnSpPr>
              <a:stCxn id="102" idx="3"/>
              <a:endCxn id="20" idx="1"/>
            </p:cNvCxnSpPr>
            <p:nvPr/>
          </p:nvCxnSpPr>
          <p:spPr bwMode="auto">
            <a:xfrm>
              <a:off x="1447799" y="4651494"/>
              <a:ext cx="316478" cy="229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7315200" y="4352692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  <a:solidFill>
            <a:schemeClr val="accent1">
              <a:shade val="51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Only if it doesn’t depend on the instructions in T and NT paths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8680" y="4577715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  <a:solidFill>
            <a:schemeClr val="accent1">
              <a:shade val="51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Only if it doesn’t define the branch condition</a:t>
            </a:r>
          </a:p>
        </p:txBody>
      </p:sp>
      <p:sp>
        <p:nvSpPr>
          <p:cNvPr id="108" name="Стрелка вправо 107"/>
          <p:cNvSpPr/>
          <p:nvPr/>
        </p:nvSpPr>
        <p:spPr bwMode="auto">
          <a:xfrm>
            <a:off x="3124200" y="509447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9" name="Стрелка вправо 108"/>
          <p:cNvSpPr/>
          <p:nvPr/>
        </p:nvSpPr>
        <p:spPr bwMode="auto">
          <a:xfrm>
            <a:off x="5334000" y="551865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0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C 0.00833 -0.00138 0.01372 -0.00231 0.02014 -0.0074 C 0.02448 -0.01435 0.02517 -0.02083 0.01945 -0.02731 C 0.01597 -0.03287 0.0125 -0.0324 0.00747 -0.03287 C 0.00313 -0.03449 0.00382 -0.03287 -0.00069 -0.03287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169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08 -0.00046 -0.00625 -0.00046 -0.01025 0.00209 C -0.01042 0.00348 -0.01059 0.00417 -0.01164 0.0051 C -0.01181 0.00649 -0.01233 0.00811 -0.01268 0.00949 C -0.0125 0.01135 -0.01268 0.01667 -0.01094 0.01829 C -0.01059 0.02061 -0.01111 0.01829 -0.0099 0.01991 C -0.00955 0.02061 -0.00973 0.02153 -0.00938 0.02199 C -0.0073 0.02454 -0.00313 0.02547 -0.00052 0.02547 " pathEditMode="relative" rAng="0" ptsTypes="fffffff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0017 -0.01922 " pathEditMode="relative" ptsTypes="AA">
                                      <p:cBhvr>
                                        <p:cTn id="2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712 -0.00139 L 0.01719 -0.00741 L 0.03264 -0.01528 L 0.04774 -0.02686 L 0.05938 -0.03912 L 0.06997 -0.0544 L 0.07778 -0.07246 L 0.08212 -0.09838 L 0.0816 -0.12176 L 0.07656 -0.1382 L 0.06719 -0.15255 L 0.05712 -0.16273 L 0.04097 -0.17246 L 0.02934 -0.17616 L 0.01667 -0.17986 L 0.00608 -0.18102 L 0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37" grpId="0"/>
      <p:bldP spid="56" grpId="1" animBg="1"/>
      <p:bldP spid="57" grpId="0" animBg="1"/>
      <p:bldP spid="57" grpId="2" animBg="1"/>
      <p:bldP spid="58" grpId="0" animBg="1"/>
      <p:bldP spid="58" grpId="2" animBg="1"/>
      <p:bldP spid="59" grpId="1" animBg="1"/>
      <p:bldP spid="60" grpId="1" animBg="1"/>
      <p:bldP spid="61" grpId="1" animBg="1"/>
      <p:bldP spid="62" grpId="1" animBg="1"/>
      <p:bldP spid="63" grpId="1" animBg="1"/>
      <p:bldP spid="64" grpId="1" animBg="1"/>
      <p:bldP spid="65" grpId="1" animBg="1"/>
      <p:bldP spid="66" grpId="1" animBg="1"/>
      <p:bldP spid="88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106" grpId="0" animBg="1"/>
      <p:bldP spid="107" grpId="0" animBg="1"/>
      <p:bldP spid="108" grpId="0" animBg="1"/>
      <p:bldP spid="10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9.9|35.2|12.2|12.3|15.9|18.7|26.8|12.3|7.8|2.2|16.1|5.7|3.5|2.9|5.1|5|3.6|3.3|211.9|1.6|1.9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9.7|2.3|13.6|14.5|3.9|22.1|11.7|19.2|20.2|5.6|39|9.1|35.7|2|1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9.4|15.3|25|1.1|64.4|43.2|13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4.9|26.5|1.5|51.1|29.9|11|40.6|7.6|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|9.4|23.5|5|46.8|12.5|18.5|1.4|6.2|2.8|26.4|16.4|3.9|21.8|5.7|4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9.8|2.8|50.9|4|39.8|1|0.9|1.1|16.1|56.2|1|1|1.8|14|7.9|53.4|45.2|0.9|0.8|4.6|9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1.5|3.1|53.5|31.9|91.3|2.1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.2|46.7|31.6|58.3|11.9|10.1|30.9|4.4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|13.9|19.3|1.9|31.3|40.9|22.4|22.7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518.9|0.9|85.1|5.2|49|1.1|4.9|58.5|5.8|3.7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1634</Words>
  <Application>Microsoft Office PowerPoint</Application>
  <PresentationFormat>On-screen Show (4:3)</PresentationFormat>
  <Paragraphs>725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MS PGothic</vt:lpstr>
      <vt:lpstr>MS PGothic</vt:lpstr>
      <vt:lpstr>Arial</vt:lpstr>
      <vt:lpstr>Calibri</vt:lpstr>
      <vt:lpstr>Cambria Math</vt:lpstr>
      <vt:lpstr>Consolas</vt:lpstr>
      <vt:lpstr>Courier New</vt:lpstr>
      <vt:lpstr>Neo Sans Intel</vt:lpstr>
      <vt:lpstr>Neo Sans Intel Light</vt:lpstr>
      <vt:lpstr>Neo Sans Intel Medium</vt:lpstr>
      <vt:lpstr>Symbol</vt:lpstr>
      <vt:lpstr>Verdana</vt:lpstr>
      <vt:lpstr>Wingdings</vt:lpstr>
      <vt:lpstr>1_mdsp_2011</vt:lpstr>
      <vt:lpstr>Branch Prediction</vt:lpstr>
      <vt:lpstr>Acknowledgments</vt:lpstr>
      <vt:lpstr>Refresher: Pipelined vs. Non-Pipelined MIPS</vt:lpstr>
      <vt:lpstr>Refresher: Data Forwarding + Hazard Detection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bimodal BTB work?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Kryukov, Pavel I</cp:lastModifiedBy>
  <cp:revision>160</cp:revision>
  <dcterms:created xsi:type="dcterms:W3CDTF">2006-08-16T00:00:00Z</dcterms:created>
  <dcterms:modified xsi:type="dcterms:W3CDTF">2015-11-28T14:48:34Z</dcterms:modified>
</cp:coreProperties>
</file>