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93" r:id="rId4"/>
  </p:sldMasterIdLst>
  <p:notesMasterIdLst>
    <p:notesMasterId r:id="rId28"/>
  </p:notesMasterIdLst>
  <p:handoutMasterIdLst>
    <p:handoutMasterId r:id="rId29"/>
  </p:handoutMasterIdLst>
  <p:sldIdLst>
    <p:sldId id="283" r:id="rId5"/>
    <p:sldId id="301" r:id="rId6"/>
    <p:sldId id="300" r:id="rId7"/>
    <p:sldId id="290" r:id="rId8"/>
    <p:sldId id="291" r:id="rId9"/>
    <p:sldId id="292" r:id="rId10"/>
    <p:sldId id="294" r:id="rId11"/>
    <p:sldId id="293" r:id="rId12"/>
    <p:sldId id="295" r:id="rId13"/>
    <p:sldId id="296" r:id="rId14"/>
    <p:sldId id="297" r:id="rId15"/>
    <p:sldId id="299" r:id="rId16"/>
    <p:sldId id="310" r:id="rId17"/>
    <p:sldId id="302" r:id="rId18"/>
    <p:sldId id="303" r:id="rId19"/>
    <p:sldId id="305" r:id="rId20"/>
    <p:sldId id="311" r:id="rId21"/>
    <p:sldId id="304" r:id="rId22"/>
    <p:sldId id="306" r:id="rId23"/>
    <p:sldId id="307" r:id="rId24"/>
    <p:sldId id="308" r:id="rId25"/>
    <p:sldId id="288" r:id="rId26"/>
    <p:sldId id="28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D5EA"/>
    <a:srgbClr val="FFCC66"/>
    <a:srgbClr val="A365D1"/>
    <a:srgbClr val="B4BABD"/>
    <a:srgbClr val="FFDA00"/>
    <a:srgbClr val="92D050"/>
    <a:srgbClr val="93E2FF"/>
    <a:srgbClr val="FFCC99"/>
    <a:srgbClr val="00CCFF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7" autoAdjust="0"/>
    <p:restoredTop sz="93502" autoAdjust="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>
        <p:guide orient="horz" pos="648"/>
        <p:guide pos="2280"/>
        <p:guide pos="1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92827215693517"/>
          <c:y val="0.12120915032679738"/>
          <c:w val="0.83153932391616858"/>
          <c:h val="0.78874177756525943"/>
        </c:manualLayout>
      </c:layout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5715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1978</c:v>
                </c:pt>
                <c:pt idx="1">
                  <c:v>1982</c:v>
                </c:pt>
                <c:pt idx="2">
                  <c:v>1985</c:v>
                </c:pt>
                <c:pt idx="3">
                  <c:v>1989</c:v>
                </c:pt>
                <c:pt idx="4">
                  <c:v>1993</c:v>
                </c:pt>
                <c:pt idx="5">
                  <c:v>1995</c:v>
                </c:pt>
                <c:pt idx="6">
                  <c:v>1997</c:v>
                </c:pt>
                <c:pt idx="7">
                  <c:v>1999</c:v>
                </c:pt>
                <c:pt idx="8">
                  <c:v>2000</c:v>
                </c:pt>
                <c:pt idx="9">
                  <c:v>2002</c:v>
                </c:pt>
                <c:pt idx="10">
                  <c:v>2004</c:v>
                </c:pt>
                <c:pt idx="11">
                  <c:v>2006</c:v>
                </c:pt>
                <c:pt idx="12">
                  <c:v>2008</c:v>
                </c:pt>
                <c:pt idx="13">
                  <c:v>2011</c:v>
                </c:pt>
                <c:pt idx="14">
                  <c:v>2013</c:v>
                </c:pt>
              </c:numCache>
            </c:numRef>
          </c:xVal>
          <c:yVal>
            <c:numRef>
              <c:f>Sheet1!$C$2:$C$17</c:f>
              <c:numCache>
                <c:formatCode>General</c:formatCode>
                <c:ptCount val="16"/>
                <c:pt idx="0">
                  <c:v>0</c:v>
                </c:pt>
                <c:pt idx="1">
                  <c:v>8</c:v>
                </c:pt>
                <c:pt idx="2">
                  <c:v>16</c:v>
                </c:pt>
                <c:pt idx="3">
                  <c:v>25</c:v>
                </c:pt>
                <c:pt idx="4">
                  <c:v>60</c:v>
                </c:pt>
                <c:pt idx="5">
                  <c:v>150</c:v>
                </c:pt>
                <c:pt idx="6">
                  <c:v>233</c:v>
                </c:pt>
                <c:pt idx="7">
                  <c:v>450</c:v>
                </c:pt>
                <c:pt idx="8">
                  <c:v>1400</c:v>
                </c:pt>
                <c:pt idx="9">
                  <c:v>2000</c:v>
                </c:pt>
                <c:pt idx="10">
                  <c:v>3400</c:v>
                </c:pt>
                <c:pt idx="11">
                  <c:v>3000</c:v>
                </c:pt>
                <c:pt idx="12">
                  <c:v>3000</c:v>
                </c:pt>
                <c:pt idx="13">
                  <c:v>3000</c:v>
                </c:pt>
                <c:pt idx="14">
                  <c:v>3000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Process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1978</c:v>
                </c:pt>
                <c:pt idx="1">
                  <c:v>1982</c:v>
                </c:pt>
                <c:pt idx="2">
                  <c:v>1985</c:v>
                </c:pt>
                <c:pt idx="3">
                  <c:v>1989</c:v>
                </c:pt>
                <c:pt idx="4">
                  <c:v>1993</c:v>
                </c:pt>
                <c:pt idx="5">
                  <c:v>1995</c:v>
                </c:pt>
                <c:pt idx="6">
                  <c:v>1997</c:v>
                </c:pt>
                <c:pt idx="7">
                  <c:v>1999</c:v>
                </c:pt>
                <c:pt idx="8">
                  <c:v>2000</c:v>
                </c:pt>
                <c:pt idx="9">
                  <c:v>2002</c:v>
                </c:pt>
                <c:pt idx="10">
                  <c:v>2004</c:v>
                </c:pt>
                <c:pt idx="11">
                  <c:v>2006</c:v>
                </c:pt>
                <c:pt idx="12">
                  <c:v>2008</c:v>
                </c:pt>
                <c:pt idx="13">
                  <c:v>2011</c:v>
                </c:pt>
                <c:pt idx="14">
                  <c:v>2013</c:v>
                </c:pt>
              </c:numCache>
            </c:numRef>
          </c:xVal>
          <c:yVal>
            <c:numRef>
              <c:f>Sheet1!$E$2:$E$17</c:f>
              <c:numCache>
                <c:formatCode>General</c:formatCode>
                <c:ptCount val="16"/>
                <c:pt idx="0">
                  <c:v>3000</c:v>
                </c:pt>
                <c:pt idx="1">
                  <c:v>1500</c:v>
                </c:pt>
                <c:pt idx="2">
                  <c:v>1000</c:v>
                </c:pt>
                <c:pt idx="3">
                  <c:v>1000</c:v>
                </c:pt>
                <c:pt idx="4">
                  <c:v>800</c:v>
                </c:pt>
                <c:pt idx="5">
                  <c:v>600</c:v>
                </c:pt>
                <c:pt idx="6">
                  <c:v>350</c:v>
                </c:pt>
                <c:pt idx="7">
                  <c:v>250</c:v>
                </c:pt>
                <c:pt idx="8">
                  <c:v>180</c:v>
                </c:pt>
                <c:pt idx="9">
                  <c:v>130</c:v>
                </c:pt>
                <c:pt idx="10">
                  <c:v>90</c:v>
                </c:pt>
                <c:pt idx="11">
                  <c:v>65</c:v>
                </c:pt>
                <c:pt idx="12">
                  <c:v>45</c:v>
                </c:pt>
                <c:pt idx="13">
                  <c:v>22</c:v>
                </c:pt>
                <c:pt idx="14">
                  <c:v>22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6729864"/>
        <c:axId val="296731040"/>
      </c:scatterChart>
      <c:scatterChart>
        <c:scatterStyle val="smoothMarker"/>
        <c:varyColors val="0"/>
        <c:ser>
          <c:idx val="3"/>
          <c:order val="2"/>
          <c:tx>
            <c:strRef>
              <c:f>Sheet1!$G$1</c:f>
              <c:strCache>
                <c:ptCount val="1"/>
                <c:pt idx="0">
                  <c:v>Pipeline Depth</c:v>
                </c:pt>
              </c:strCache>
            </c:strRef>
          </c:tx>
          <c:spPr>
            <a:ln w="571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5715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1978</c:v>
                </c:pt>
                <c:pt idx="1">
                  <c:v>1982</c:v>
                </c:pt>
                <c:pt idx="2">
                  <c:v>1985</c:v>
                </c:pt>
                <c:pt idx="3">
                  <c:v>1989</c:v>
                </c:pt>
                <c:pt idx="4">
                  <c:v>1993</c:v>
                </c:pt>
                <c:pt idx="5">
                  <c:v>1995</c:v>
                </c:pt>
                <c:pt idx="6">
                  <c:v>1997</c:v>
                </c:pt>
                <c:pt idx="7">
                  <c:v>1999</c:v>
                </c:pt>
                <c:pt idx="8">
                  <c:v>2000</c:v>
                </c:pt>
                <c:pt idx="9">
                  <c:v>2002</c:v>
                </c:pt>
                <c:pt idx="10">
                  <c:v>2004</c:v>
                </c:pt>
                <c:pt idx="11">
                  <c:v>2006</c:v>
                </c:pt>
                <c:pt idx="12">
                  <c:v>2008</c:v>
                </c:pt>
                <c:pt idx="13">
                  <c:v>2011</c:v>
                </c:pt>
                <c:pt idx="14">
                  <c:v>2013</c:v>
                </c:pt>
              </c:numCache>
            </c:numRef>
          </c:xVal>
          <c:yVal>
            <c:numRef>
              <c:f>Sheet1!$G$2:$G$17</c:f>
              <c:numCache>
                <c:formatCode>General</c:formatCode>
                <c:ptCount val="1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20</c:v>
                </c:pt>
                <c:pt idx="9">
                  <c:v>20</c:v>
                </c:pt>
                <c:pt idx="10">
                  <c:v>31</c:v>
                </c:pt>
                <c:pt idx="11">
                  <c:v>12</c:v>
                </c:pt>
                <c:pt idx="12">
                  <c:v>20</c:v>
                </c:pt>
                <c:pt idx="13">
                  <c:v>14</c:v>
                </c:pt>
                <c:pt idx="14">
                  <c:v>14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6731824"/>
        <c:axId val="296736920"/>
      </c:scatterChart>
      <c:valAx>
        <c:axId val="296729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6731040"/>
        <c:crosses val="autoZero"/>
        <c:crossBetween val="midCat"/>
      </c:valAx>
      <c:valAx>
        <c:axId val="29673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nm/MHz</a:t>
                </a:r>
              </a:p>
            </c:rich>
          </c:tx>
          <c:layout>
            <c:manualLayout>
              <c:xMode val="edge"/>
              <c:yMode val="edge"/>
              <c:x val="3.1267448352875489E-2"/>
              <c:y val="2.256780402449693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6729864"/>
        <c:crosses val="autoZero"/>
        <c:crossBetween val="midCat"/>
      </c:valAx>
      <c:valAx>
        <c:axId val="296736920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Stages</a:t>
                </a:r>
              </a:p>
            </c:rich>
          </c:tx>
          <c:layout>
            <c:manualLayout>
              <c:xMode val="edge"/>
              <c:yMode val="edge"/>
              <c:x val="0.92360683557771361"/>
              <c:y val="3.70042715248829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6731824"/>
        <c:crosses val="max"/>
        <c:crossBetween val="midCat"/>
      </c:valAx>
      <c:valAx>
        <c:axId val="296731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96736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387442829279131"/>
          <c:y val="0.1416849377256697"/>
          <c:w val="0.47256897915327273"/>
          <c:h val="6.4603031269948416E-2"/>
        </c:manualLayout>
      </c:layout>
      <c:overlay val="0"/>
      <c:spPr>
        <a:solidFill>
          <a:schemeClr val="bg1"/>
        </a:solidFill>
        <a:ln>
          <a:solidFill>
            <a:schemeClr val="tx1">
              <a:lumMod val="25000"/>
              <a:lumOff val="7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12/12/2015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12/12/2015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2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54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24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70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5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8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33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41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+mj-lt"/>
                <a:ea typeface="Verdana" pitchFamily="34" charset="0"/>
                <a:cs typeface="Verdan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61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68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04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93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9639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435EC5FB-0C8E-4818-A81D-78796ABB4840}" type="slidenum">
              <a:rPr lang="en-US" sz="1050" b="1" smtClean="0">
                <a:solidFill>
                  <a:srgbClr val="FFFFFF"/>
                </a:solidFill>
                <a:latin typeface="+mj-lt"/>
                <a:ea typeface="Verdana" pitchFamily="34" charset="0"/>
                <a:cs typeface="Neo Sans Inte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50" b="1" dirty="0">
              <a:solidFill>
                <a:srgbClr val="FFFFFF"/>
              </a:solidFill>
              <a:latin typeface="+mj-lt"/>
              <a:ea typeface="Verdana" pitchFamily="34" charset="0"/>
              <a:cs typeface="Neo Sans Int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900" spc="120" dirty="0" smtClean="0">
                <a:solidFill>
                  <a:srgbClr val="FFFFFF"/>
                </a:solidFill>
                <a:latin typeface="+mj-lt"/>
                <a:cs typeface="+mn-cs"/>
              </a:rPr>
              <a:t>Intel Laboratory at Moscow Institute of Physics and Technology </a:t>
            </a:r>
            <a:endParaRPr lang="ru-RU" sz="1000" b="1" kern="900" spc="120" dirty="0" smtClean="0">
              <a:solidFill>
                <a:srgbClr val="FFFFFF"/>
              </a:solidFill>
              <a:latin typeface="+mj-lt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kern="900" spc="120" dirty="0" smtClean="0">
                <a:solidFill>
                  <a:srgbClr val="FFFFFF"/>
                </a:solidFill>
                <a:latin typeface="+mj-lt"/>
                <a:cs typeface="+mn-cs"/>
              </a:rPr>
              <a:t>MIPT-MIPS 2015 Project</a:t>
            </a:r>
            <a:endParaRPr lang="ru-RU" sz="1000" b="1" kern="900" spc="120" dirty="0" smtClean="0">
              <a:solidFill>
                <a:srgbClr val="FFFFFF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6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94" r:id="rId1"/>
    <p:sldLayoutId id="2147485995" r:id="rId2"/>
    <p:sldLayoutId id="2147485996" r:id="rId3"/>
    <p:sldLayoutId id="2147485997" r:id="rId4"/>
    <p:sldLayoutId id="2147485998" r:id="rId5"/>
    <p:sldLayoutId id="2147485999" r:id="rId6"/>
    <p:sldLayoutId id="2147486000" r:id="rId7"/>
    <p:sldLayoutId id="2147486001" r:id="rId8"/>
    <p:sldLayoutId id="2147486002" r:id="rId9"/>
    <p:sldLayoutId id="2147486003" r:id="rId10"/>
    <p:sldLayoutId id="2147486004" r:id="rId11"/>
    <p:sldLayoutId id="2147486005" r:id="rId12"/>
    <p:sldLayoutId id="2147486006" r:id="rId13"/>
    <p:sldLayoutId id="2147486007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+mj-lt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+mj-lt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+mj-lt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+mj-lt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+mj-lt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363972"/>
            <a:ext cx="4804200" cy="5847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Performance and Power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60188" y="3264183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Pavel 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12 December 2015</a:t>
            </a: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model: adding BTB Impact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Branch </a:t>
            </a:r>
            <a:r>
              <a:rPr lang="en-US" dirty="0" err="1" smtClean="0"/>
              <a:t>mispredicts</a:t>
            </a:r>
            <a:r>
              <a:rPr lang="en-US" dirty="0" smtClean="0"/>
              <a:t> stall some fraction </a:t>
            </a:r>
            <a:r>
              <a:rPr lang="ru-RU" dirty="0" smtClean="0"/>
              <a:t>(</a:t>
            </a:r>
            <a:r>
              <a:rPr lang="el-GR" i="1" dirty="0" smtClean="0"/>
              <a:t>γ</a:t>
            </a:r>
            <a:r>
              <a:rPr lang="ru-RU" dirty="0" smtClean="0"/>
              <a:t>)</a:t>
            </a:r>
            <a:r>
              <a:rPr lang="ru-RU" i="1" dirty="0" smtClean="0"/>
              <a:t> </a:t>
            </a:r>
            <a:r>
              <a:rPr lang="en-US" dirty="0" smtClean="0"/>
              <a:t>of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Since they are rare, in average CPI delta is lower: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general, “alpha” parameter is a function of selected </a:t>
            </a:r>
            <a:r>
              <a:rPr lang="en-US" dirty="0" err="1" smtClean="0"/>
              <a:t>uArch</a:t>
            </a:r>
            <a:r>
              <a:rPr lang="en-US" dirty="0" smtClean="0"/>
              <a:t>:</a:t>
            </a:r>
          </a:p>
          <a:p>
            <a:pPr marL="1027113" lvl="2" indent="-342900">
              <a:buFont typeface="Calibri" panose="020F0502020204030204" pitchFamily="34" charset="0"/>
              <a:buChar char="—"/>
            </a:pPr>
            <a:r>
              <a:rPr lang="en-US" dirty="0" smtClean="0"/>
              <a:t>how good branches are predicted;</a:t>
            </a:r>
          </a:p>
          <a:p>
            <a:pPr marL="1027113" lvl="2" indent="-342900">
              <a:buFont typeface="Calibri" panose="020F0502020204030204" pitchFamily="34" charset="0"/>
              <a:buChar char="—"/>
            </a:pPr>
            <a:r>
              <a:rPr lang="en-US" dirty="0" smtClean="0"/>
              <a:t>how </a:t>
            </a:r>
            <a:r>
              <a:rPr lang="en-US" dirty="0" err="1" smtClean="0"/>
              <a:t>mispredicts</a:t>
            </a:r>
            <a:r>
              <a:rPr lang="en-US" dirty="0" smtClean="0"/>
              <a:t> affect </a:t>
            </a:r>
            <a:r>
              <a:rPr lang="en-US" dirty="0" smtClean="0"/>
              <a:t>pipeline;</a:t>
            </a:r>
          </a:p>
          <a:p>
            <a:pPr marL="1027113" lvl="2" indent="-342900">
              <a:buFont typeface="Calibri" panose="020F0502020204030204" pitchFamily="34" charset="0"/>
              <a:buChar char="—"/>
            </a:pPr>
            <a:r>
              <a:rPr lang="en-US" dirty="0" smtClean="0"/>
              <a:t>bypassing levels;</a:t>
            </a:r>
          </a:p>
          <a:p>
            <a:pPr marL="1027113" lvl="2" indent="-342900">
              <a:buFont typeface="Calibri" panose="020F0502020204030204" pitchFamily="34" charset="0"/>
              <a:buChar char="—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hit rate, out-of-order effects 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81259" y="1780938"/>
                <a:ext cx="1175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259" y="1780938"/>
                <a:ext cx="117512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627" r="-4145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04937" y="3012791"/>
                <a:ext cx="1988685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937" y="3012791"/>
                <a:ext cx="1988685" cy="277576"/>
              </a:xfrm>
              <a:prstGeom prst="rect">
                <a:avLst/>
              </a:prstGeom>
              <a:blipFill rotWithShape="0">
                <a:blip r:embed="rId3"/>
                <a:stretch>
                  <a:fillRect l="-306" r="-306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40194" y="3532691"/>
                <a:ext cx="1457258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94" y="3532691"/>
                <a:ext cx="1457258" cy="277576"/>
              </a:xfrm>
              <a:prstGeom prst="rect">
                <a:avLst/>
              </a:prstGeom>
              <a:blipFill rotWithShape="0">
                <a:blip r:embed="rId4"/>
                <a:stretch>
                  <a:fillRect l="-3347" r="-2929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623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model: adding superscalar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superscalar CPUs ideal CPI depends on 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Overall, we have an equation for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Let’s use clock time for simplicity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23885" y="1607247"/>
                <a:ext cx="1557671" cy="520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885" y="1607247"/>
                <a:ext cx="1557671" cy="5200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97914" y="2870250"/>
                <a:ext cx="329237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914" y="2870250"/>
                <a:ext cx="3292376" cy="622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58552" y="4235524"/>
                <a:ext cx="227844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52" y="4235524"/>
                <a:ext cx="2278444" cy="6223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20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Performing derivation by </a:t>
            </a:r>
            <a:r>
              <a:rPr lang="en-US" i="1" dirty="0" smtClean="0"/>
              <a:t>t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Finding maximum performance: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25170" y="1608233"/>
                <a:ext cx="361874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70" y="1608233"/>
                <a:ext cx="3618748" cy="6223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74263" y="2778885"/>
                <a:ext cx="5212453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e>
                      </m:rad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263" y="2778885"/>
                <a:ext cx="5212453" cy="5558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96490" y="3883045"/>
                <a:ext cx="5719899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𝐼𝑃𝑆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90" y="3883045"/>
                <a:ext cx="5719899" cy="6770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54751" y="5033118"/>
                <a:ext cx="2828147" cy="871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751" y="5033118"/>
                <a:ext cx="2828147" cy="871585"/>
              </a:xfrm>
              <a:prstGeom prst="rect">
                <a:avLst/>
              </a:prstGeom>
              <a:blipFill rotWithShape="0">
                <a:blip r:embed="rId5"/>
                <a:stretch>
                  <a:fillRect l="-7991" t="-185315" r="-20950" b="-25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68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CPUs timeline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356455"/>
              </p:ext>
            </p:extLst>
          </p:nvPr>
        </p:nvGraphicFramePr>
        <p:xfrm>
          <a:off x="153797" y="789992"/>
          <a:ext cx="8649751" cy="5456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65160" y="5035640"/>
            <a:ext cx="68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8086</a:t>
            </a:r>
            <a:endParaRPr lang="ru-RU" sz="14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7742" y="5035639"/>
            <a:ext cx="783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80286</a:t>
            </a:r>
            <a:endParaRPr lang="ru-RU" sz="14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0325" y="4893312"/>
            <a:ext cx="656820" cy="30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80386</a:t>
            </a:r>
            <a:endParaRPr lang="ru-RU" sz="14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8510" y="4808611"/>
            <a:ext cx="656820" cy="30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</a:rPr>
              <a:t>80486</a:t>
            </a:r>
            <a:endParaRPr lang="ru-RU" sz="14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4772" y="5189527"/>
            <a:ext cx="808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Pentium</a:t>
            </a:r>
            <a:endParaRPr lang="ru-RU" sz="14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6389" y="3899493"/>
            <a:ext cx="1096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Pentium Pro</a:t>
            </a:r>
            <a:endParaRPr lang="ru-RU" sz="14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2724" y="3899337"/>
            <a:ext cx="392718" cy="30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PII</a:t>
            </a:r>
            <a:endParaRPr lang="ru-RU" sz="14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9996" y="4233027"/>
            <a:ext cx="42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PIII</a:t>
            </a:r>
            <a:endParaRPr lang="ru-RU" sz="1400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47619" y="2884487"/>
            <a:ext cx="42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P4</a:t>
            </a:r>
            <a:endParaRPr lang="ru-RU" sz="1400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1236" y="1808911"/>
            <a:ext cx="120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Prescott P4</a:t>
            </a:r>
            <a:endParaRPr lang="ru-RU" sz="1400" dirty="0" smtClean="0">
              <a:latin typeface="+mj-lt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3348510" y="2451390"/>
            <a:ext cx="1867436" cy="637879"/>
          </a:xfrm>
          <a:prstGeom prst="wedgeRoundRectCallout">
            <a:avLst>
              <a:gd name="adj1" fmla="val 105230"/>
              <a:gd name="adj2" fmla="val -101040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+mj-lt"/>
                <a:cs typeface="Arial" pitchFamily="34" charset="0"/>
              </a:rPr>
              <a:t>What happened?</a:t>
            </a:r>
            <a:endParaRPr lang="ru-RU" b="1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97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13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Why Power Is </a:t>
            </a:r>
            <a:r>
              <a:rPr lang="en-US" dirty="0"/>
              <a:t>I</a:t>
            </a:r>
            <a:r>
              <a:rPr lang="en-US" dirty="0" smtClean="0"/>
              <a:t>mportant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45" y="1711534"/>
            <a:ext cx="8196373" cy="36257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Why is power important?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Less power -&gt; smaller battery -&gt; smaller/cheaper devices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Less power -&gt; less money for electricity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j-lt"/>
              </a:rPr>
              <a:t>Power Wall </a:t>
            </a:r>
            <a:r>
              <a:rPr lang="en-US" dirty="0" smtClean="0">
                <a:latin typeface="+mj-lt"/>
              </a:rPr>
              <a:t>is reached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The maximum power dissipation that cooling systems can handle is reached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We cannot spend more power </a:t>
            </a:r>
            <a:r>
              <a:rPr lang="en-US" sz="1600" dirty="0" smtClean="0"/>
              <a:t>even if </a:t>
            </a:r>
            <a:r>
              <a:rPr lang="en-US" sz="1600" dirty="0"/>
              <a:t>we want</a:t>
            </a:r>
          </a:p>
          <a:p>
            <a:pPr lvl="1"/>
            <a:endParaRPr lang="ru-RU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6980583" y="1852420"/>
            <a:ext cx="1849093" cy="1248035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6885091" y="1040230"/>
            <a:ext cx="2163418" cy="451049"/>
          </a:xfrm>
          <a:prstGeom prst="callout1">
            <a:avLst>
              <a:gd name="adj1" fmla="val 113689"/>
              <a:gd name="adj2" fmla="val 49924"/>
              <a:gd name="adj3" fmla="val 169740"/>
              <a:gd name="adj4" fmla="val 4638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05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783" y="3574407"/>
            <a:ext cx="3877217" cy="1917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5716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946863" y="5134177"/>
            <a:ext cx="3208583" cy="1084508"/>
            <a:chOff x="2946863" y="5134177"/>
            <a:chExt cx="3208583" cy="1084508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4257826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387074" y="5810388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116474" y="5810389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946863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576884" y="5967134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851915" y="5967134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1045" name="Straight Arrow Connector 1044"/>
            <p:cNvCxnSpPr/>
            <p:nvPr/>
          </p:nvCxnSpPr>
          <p:spPr bwMode="auto">
            <a:xfrm>
              <a:off x="4599465" y="5134177"/>
              <a:ext cx="0" cy="6836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3984283" y="5451622"/>
              <a:ext cx="587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Gate</a:t>
              </a:r>
            </a:p>
          </p:txBody>
        </p:sp>
      </p:grpSp>
      <p:sp>
        <p:nvSpPr>
          <p:cNvPr id="1041" name="Rectangle 1040"/>
          <p:cNvSpPr/>
          <p:nvPr/>
        </p:nvSpPr>
        <p:spPr bwMode="auto">
          <a:xfrm>
            <a:off x="2903959" y="5810388"/>
            <a:ext cx="3352129" cy="514212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38000">
                <a:schemeClr val="bg1"/>
              </a:gs>
            </a:gsLst>
            <a:lin ang="16200000" scaled="0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2404" y="2466282"/>
            <a:ext cx="8404471" cy="2965278"/>
            <a:chOff x="522404" y="2466282"/>
            <a:chExt cx="8404471" cy="296527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349434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038471" y="4326970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208082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14" idx="0"/>
            </p:cNvCxnSpPr>
            <p:nvPr/>
          </p:nvCxnSpPr>
          <p:spPr bwMode="auto">
            <a:xfrm flipH="1" flipV="1">
              <a:off x="1777397" y="3591608"/>
              <a:ext cx="1" cy="32706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/>
            <p:cNvCxnSpPr>
              <a:stCxn id="18" idx="0"/>
            </p:cNvCxnSpPr>
            <p:nvPr/>
          </p:nvCxnSpPr>
          <p:spPr bwMode="auto">
            <a:xfrm flipH="1" flipV="1">
              <a:off x="3506797" y="3628869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433319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Source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3472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Drain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56088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385336" y="3930100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945125" y="4327605"/>
              <a:ext cx="3208583" cy="69175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114736" y="3930101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>
              <a:stCxn id="45" idx="0"/>
            </p:cNvCxnSpPr>
            <p:nvPr/>
          </p:nvCxnSpPr>
          <p:spPr bwMode="auto">
            <a:xfrm flipV="1">
              <a:off x="5684051" y="3628869"/>
              <a:ext cx="1" cy="30123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/>
            <p:cNvCxnSpPr>
              <a:stCxn id="13" idx="0"/>
            </p:cNvCxnSpPr>
            <p:nvPr/>
          </p:nvCxnSpPr>
          <p:spPr bwMode="auto">
            <a:xfrm flipV="1">
              <a:off x="2648148" y="2940419"/>
              <a:ext cx="0" cy="95214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/>
            <p:cNvCxnSpPr>
              <a:stCxn id="44" idx="0"/>
            </p:cNvCxnSpPr>
            <p:nvPr/>
          </p:nvCxnSpPr>
          <p:spPr bwMode="auto">
            <a:xfrm flipH="1" flipV="1">
              <a:off x="6554802" y="2940419"/>
              <a:ext cx="1" cy="98968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Straight Connector 38"/>
            <p:cNvCxnSpPr>
              <a:stCxn id="49" idx="0"/>
            </p:cNvCxnSpPr>
            <p:nvPr/>
          </p:nvCxnSpPr>
          <p:spPr bwMode="auto">
            <a:xfrm flipH="1" flipV="1">
              <a:off x="7413451" y="3640295"/>
              <a:ext cx="1" cy="28980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7059718" y="3275360"/>
              <a:ext cx="7768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Source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72811" y="327536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Drain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943523" y="407542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68492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78682" y="3918674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341553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200201" y="3918675"/>
              <a:ext cx="597429" cy="40829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3515591" y="3628869"/>
              <a:ext cx="21684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0" name="Straight Connector 1029"/>
            <p:cNvCxnSpPr/>
            <p:nvPr/>
          </p:nvCxnSpPr>
          <p:spPr bwMode="auto">
            <a:xfrm flipH="1">
              <a:off x="904240" y="3598418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522404" y="32221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  <a:latin typeface="+mj-lt"/>
                  <a:cs typeface="Consolas" pitchFamily="49" charset="0"/>
                </a:rPr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395374" y="3231921"/>
              <a:ext cx="531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j-lt"/>
                  <a:cs typeface="Consolas" pitchFamily="49" charset="0"/>
                </a:rPr>
                <a:t>1</a:t>
              </a: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 flipH="1">
              <a:off x="7411545" y="3635565"/>
              <a:ext cx="87315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Rectangle 73"/>
            <p:cNvSpPr/>
            <p:nvPr/>
          </p:nvSpPr>
          <p:spPr bwMode="auto">
            <a:xfrm>
              <a:off x="14731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202502" y="4326970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390850" y="4327605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7120250" y="4327605"/>
              <a:ext cx="597429" cy="32701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945125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575146" y="4086846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850177" y="4086846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03847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35642" y="4080500"/>
              <a:ext cx="1409250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660611" y="4075420"/>
              <a:ext cx="578562" cy="251549"/>
            </a:xfrm>
            <a:prstGeom prst="rect">
              <a:avLst/>
            </a:prstGeom>
            <a:pattFill prst="wdUpDiag">
              <a:fgClr>
                <a:schemeClr val="tx2">
                  <a:lumMod val="75000"/>
                </a:schemeClr>
              </a:fgClr>
              <a:bgClr>
                <a:schemeClr val="bg1"/>
              </a:bgClr>
            </a:pattFill>
            <a:ln w="1905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cxnSp>
          <p:nvCxnSpPr>
            <p:cNvPr id="1032" name="Straight Arrow Connector 1031"/>
            <p:cNvCxnSpPr/>
            <p:nvPr/>
          </p:nvCxnSpPr>
          <p:spPr bwMode="auto">
            <a:xfrm>
              <a:off x="4599820" y="3625996"/>
              <a:ext cx="0" cy="166490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5" name="Straight Connector 1034"/>
            <p:cNvCxnSpPr/>
            <p:nvPr/>
          </p:nvCxnSpPr>
          <p:spPr bwMode="auto">
            <a:xfrm>
              <a:off x="2642762" y="2940419"/>
              <a:ext cx="391340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8" name="Straight Arrow Connector 1037"/>
            <p:cNvCxnSpPr/>
            <p:nvPr/>
          </p:nvCxnSpPr>
          <p:spPr bwMode="auto">
            <a:xfrm flipH="1">
              <a:off x="4589307" y="2543311"/>
              <a:ext cx="356" cy="39710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43302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Gate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34687" y="3275360"/>
              <a:ext cx="58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Gate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60655" y="5093006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+mj-lt"/>
                </a:rPr>
                <a:t>Output</a:t>
              </a:r>
            </a:p>
          </p:txBody>
        </p:sp>
        <p:sp>
          <p:nvSpPr>
            <p:cNvPr id="1040" name="TextBox 1039"/>
            <p:cNvSpPr txBox="1"/>
            <p:nvPr/>
          </p:nvSpPr>
          <p:spPr>
            <a:xfrm>
              <a:off x="6396169" y="462399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62660" y="426685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625487" y="4283621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+mj-lt"/>
                </a:rPr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75028" y="461861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  <a:endParaRPr lang="en-US" sz="2000" dirty="0" smtClean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31205" y="429042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  <a:endParaRPr lang="en-US" sz="2000" dirty="0" smtClean="0">
                <a:latin typeface="+mj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259483" y="4275325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p</a:t>
              </a:r>
              <a:endParaRPr lang="en-US" sz="2000" dirty="0" smtClean="0"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97630" y="2466282"/>
              <a:ext cx="689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Input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24" y="-32510"/>
            <a:ext cx="8229600" cy="889000"/>
          </a:xfrm>
        </p:spPr>
        <p:txBody>
          <a:bodyPr/>
          <a:lstStyle/>
          <a:p>
            <a:r>
              <a:rPr lang="en-US" dirty="0" smtClean="0"/>
              <a:t>Refresher: Power </a:t>
            </a:r>
            <a:r>
              <a:rPr lang="en-US" dirty="0"/>
              <a:t>C</a:t>
            </a:r>
            <a:r>
              <a:rPr lang="en-US" dirty="0" smtClean="0"/>
              <a:t>onsumption in CMOS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 bwMode="auto">
          <a:xfrm>
            <a:off x="2068702" y="4326970"/>
            <a:ext cx="1131971" cy="78661"/>
          </a:xfrm>
          <a:prstGeom prst="rect">
            <a:avLst/>
          </a:prstGeom>
          <a:pattFill prst="wdUpDiag">
            <a:fgClr>
              <a:schemeClr val="bg1"/>
            </a:fgClr>
            <a:bgClr>
              <a:schemeClr val="accent1"/>
            </a:bgClr>
          </a:pattFill>
          <a:ln>
            <a:noFill/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25226" y="2399498"/>
            <a:ext cx="53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j-lt"/>
                <a:cs typeface="Consolas" pitchFamily="49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4506967" y="2588424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  <a:endParaRPr lang="en-US" sz="16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4516595" y="2594300"/>
            <a:ext cx="152400" cy="152400"/>
          </a:xfrm>
          <a:prstGeom prst="ellipse">
            <a:avLst/>
          </a:prstGeom>
          <a:ln>
            <a:solidFill>
              <a:srgbClr val="FF4F25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>
                <a:latin typeface="+mj-lt"/>
                <a:cs typeface="Arial" pitchFamily="34" charset="0"/>
              </a:rPr>
              <a:t>+</a:t>
            </a:r>
            <a:endParaRPr lang="en-US" sz="16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886071" y="3515408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+mj-lt"/>
                <a:cs typeface="Arial" pitchFamily="34" charset="0"/>
              </a:rPr>
              <a:t>-</a:t>
            </a:r>
          </a:p>
        </p:txBody>
      </p:sp>
      <p:sp>
        <p:nvSpPr>
          <p:cNvPr id="127" name="Oval 126"/>
          <p:cNvSpPr/>
          <p:nvPr/>
        </p:nvSpPr>
        <p:spPr bwMode="auto">
          <a:xfrm>
            <a:off x="894532" y="3523869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smtClean="0">
                <a:latin typeface="+mj-lt"/>
                <a:cs typeface="Arial" pitchFamily="34" charset="0"/>
              </a:rPr>
              <a:t>-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81763" y="288586"/>
            <a:ext cx="2371823" cy="2295324"/>
            <a:chOff x="7059717" y="-578060"/>
            <a:chExt cx="2877650" cy="2784836"/>
          </a:xfrm>
        </p:grpSpPr>
        <p:grpSp>
          <p:nvGrpSpPr>
            <p:cNvPr id="69" name="Group 68"/>
            <p:cNvGrpSpPr/>
            <p:nvPr/>
          </p:nvGrpSpPr>
          <p:grpSpPr>
            <a:xfrm>
              <a:off x="8111259" y="978028"/>
              <a:ext cx="734965" cy="1228748"/>
              <a:chOff x="7185543" y="4644563"/>
              <a:chExt cx="734965" cy="1228748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5" name="Straight Connector 8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3" name="Straight Connector 92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81" name="Straight Connector 8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7431598" y="5446065"/>
                <a:ext cx="35046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latin typeface="+mj-lt"/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109560" y="-578060"/>
              <a:ext cx="926567" cy="1530681"/>
              <a:chOff x="7183844" y="2428075"/>
              <a:chExt cx="926567" cy="153068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7183844" y="2829205"/>
                <a:ext cx="620358" cy="1129551"/>
                <a:chOff x="1094687" y="4539259"/>
                <a:chExt cx="620358" cy="112955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3" name="Straight Connector 112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7" name="Straight Connector 11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8" name="Straight Connector 11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19" name="Straight Connector 11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0" name="Straight Connector 11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1" name="Straight Connector 12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1" name="Oval 110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latin typeface="+mj-lt"/>
                    <a:cs typeface="Arial" pitchFamily="34" charset="0"/>
                  </a:endParaRPr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561569" y="2428075"/>
                <a:ext cx="54884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latin typeface="+mj-lt"/>
                  </a:rPr>
                  <a:t>V</a:t>
                </a:r>
                <a:r>
                  <a:rPr lang="en-US" sz="1400" dirty="0" err="1" smtClean="0">
                    <a:latin typeface="+mj-lt"/>
                  </a:rPr>
                  <a:t>cc</a:t>
                </a:r>
                <a:endParaRPr lang="en-US" sz="1400" dirty="0" smtClean="0">
                  <a:latin typeface="+mj-lt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470190" y="2739532"/>
                <a:ext cx="350466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  <a:cs typeface="Consolas" pitchFamily="49" charset="0"/>
                  </a:rPr>
                  <a:t>1</a:t>
                </a:r>
                <a:endParaRPr lang="en-US" sz="1600" dirty="0" smtClean="0">
                  <a:solidFill>
                    <a:srgbClr val="FF0000"/>
                  </a:solidFill>
                  <a:latin typeface="+mj-lt"/>
                  <a:cs typeface="Consolas" pitchFamily="49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059717" y="387849"/>
              <a:ext cx="1062036" cy="1154955"/>
              <a:chOff x="5330548" y="3393979"/>
              <a:chExt cx="1865487" cy="1144798"/>
            </a:xfrm>
          </p:grpSpPr>
          <p:cxnSp>
            <p:nvCxnSpPr>
              <p:cNvPr id="123" name="Straight Connector 122"/>
              <p:cNvCxnSpPr/>
              <p:nvPr/>
            </p:nvCxnSpPr>
            <p:spPr bwMode="auto">
              <a:xfrm flipH="1">
                <a:off x="6790944" y="4538777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>
                <a:off x="6790944" y="3393979"/>
                <a:ext cx="40509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6790944" y="3393984"/>
                <a:ext cx="0" cy="1144793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8" name="Straight Arrow Connector 127"/>
              <p:cNvCxnSpPr/>
              <p:nvPr/>
            </p:nvCxnSpPr>
            <p:spPr bwMode="auto">
              <a:xfrm>
                <a:off x="5948544" y="3966380"/>
                <a:ext cx="842399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29" name="TextBox 128"/>
              <p:cNvSpPr txBox="1"/>
              <p:nvPr/>
            </p:nvSpPr>
            <p:spPr>
              <a:xfrm>
                <a:off x="5330548" y="3566668"/>
                <a:ext cx="133641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Input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8721099" y="562071"/>
              <a:ext cx="1216268" cy="410755"/>
              <a:chOff x="7795382" y="3883166"/>
              <a:chExt cx="1646976" cy="410755"/>
            </a:xfrm>
          </p:grpSpPr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7795382" y="4290461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2" name="TextBox 131"/>
              <p:cNvSpPr txBox="1"/>
              <p:nvPr/>
            </p:nvSpPr>
            <p:spPr>
              <a:xfrm>
                <a:off x="8159273" y="3883166"/>
                <a:ext cx="128308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Output</a:t>
                </a:r>
              </a:p>
            </p:txBody>
          </p:sp>
        </p:grpSp>
      </p:grpSp>
      <p:sp>
        <p:nvSpPr>
          <p:cNvPr id="140" name="Content Placeholder 2"/>
          <p:cNvSpPr>
            <a:spLocks noGrp="1"/>
          </p:cNvSpPr>
          <p:nvPr>
            <p:ph idx="1"/>
          </p:nvPr>
        </p:nvSpPr>
        <p:spPr>
          <a:xfrm>
            <a:off x="398738" y="800005"/>
            <a:ext cx="6100556" cy="1175321"/>
          </a:xfrm>
        </p:spPr>
        <p:txBody>
          <a:bodyPr/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200" dirty="0" smtClean="0"/>
              <a:t>No current in static state, i.e. there is no power consumption</a:t>
            </a:r>
          </a:p>
          <a:p>
            <a:pPr marL="342900" indent="-342900">
              <a:spcBef>
                <a:spcPts val="600"/>
              </a:spcBef>
              <a:buFont typeface="Courier New" pitchFamily="49" charset="0"/>
              <a:buChar char="o"/>
            </a:pPr>
            <a:r>
              <a:rPr lang="en-US" sz="2200" dirty="0" smtClean="0"/>
              <a:t>Current exists only at switch from one state to another to recharge the capacities</a:t>
            </a:r>
          </a:p>
        </p:txBody>
      </p:sp>
      <p:sp>
        <p:nvSpPr>
          <p:cNvPr id="141" name="Line Callout 2 (No Border) 140"/>
          <p:cNvSpPr/>
          <p:nvPr/>
        </p:nvSpPr>
        <p:spPr>
          <a:xfrm>
            <a:off x="12829" y="5223153"/>
            <a:ext cx="2940457" cy="412959"/>
          </a:xfrm>
          <a:prstGeom prst="callout2">
            <a:avLst>
              <a:gd name="adj1" fmla="val 45410"/>
              <a:gd name="adj2" fmla="val 103458"/>
              <a:gd name="adj3" fmla="val 52011"/>
              <a:gd name="adj4" fmla="val 116402"/>
              <a:gd name="adj5" fmla="val 63368"/>
              <a:gd name="adj6" fmla="val 134951"/>
            </a:avLst>
          </a:prstGeom>
          <a:noFill/>
          <a:ln w="6350">
            <a:solidFill>
              <a:schemeClr val="tx1"/>
            </a:solidFill>
            <a:prstDash val="dash"/>
            <a:tailEnd type="stealth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No connection between the power supply and the ground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430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7 L 0.00156 0.0426 L 0.21458 0.0426 L 0.21545 0.18079 L 0.21545 0.19329 " pathEditMode="relative" rAng="0" ptsTypes="AAAAA">
                                      <p:cBhvr>
                                        <p:cTn id="45" dur="2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7 L -0.00243 0.04259 L -0.21163 0.04259 L -0.21233 0.18079 L -0.21233 0.19329 " pathEditMode="relative" rAng="0" ptsTypes="AAAAA">
                                      <p:cBhvr>
                                        <p:cTn id="47" dur="2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8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00"/>
                            </p:stCondLst>
                            <p:childTnLst>
                              <p:par>
                                <p:cTn id="5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0 L 0.08801 0 L 0.08888 0.11227 L 0.27499 0.11227 L 0.27777 0.0037 L 0.39548 0.0037 L 0.39635 0.32222 L 0.3769 0.33819 " pathEditMode="relative" ptsTypes="AAAAAAAA">
                                      <p:cBhvr>
                                        <p:cTn id="63" dur="3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3.61111E-6 1.11111E-6 L 0.08802 1.11111E-6 L 0.08889 0.11227 L 0.275 0.11227 L 0.27777 0.0037 L 0.39548 0.0037 L 0.39635 0.32222 L 0.4125 0.33194 " pathEditMode="relative" rAng="0" ptsTypes="AAAAAAAA">
                                      <p:cBhvr>
                                        <p:cTn id="70" dur="3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92" grpId="0"/>
      <p:bldP spid="101" grpId="0" animBg="1"/>
      <p:bldP spid="101" grpId="1" animBg="1"/>
      <p:bldP spid="102" grpId="0" animBg="1"/>
      <p:bldP spid="102" grpId="1" animBg="1"/>
      <p:bldP spid="106" grpId="0" animBg="1"/>
      <p:bldP spid="106" grpId="1" animBg="1"/>
      <p:bldP spid="127" grpId="0" animBg="1"/>
      <p:bldP spid="127" grpId="1" animBg="1"/>
      <p:bldP spid="141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Recharging Power</a:t>
            </a:r>
            <a:endParaRPr lang="ru-RU" dirty="0"/>
          </a:p>
        </p:txBody>
      </p:sp>
      <p:grpSp>
        <p:nvGrpSpPr>
          <p:cNvPr id="52" name="Group 51"/>
          <p:cNvGrpSpPr/>
          <p:nvPr/>
        </p:nvGrpSpPr>
        <p:grpSpPr>
          <a:xfrm>
            <a:off x="1558344" y="1378039"/>
            <a:ext cx="1803042" cy="4228565"/>
            <a:chOff x="1558344" y="1378039"/>
            <a:chExt cx="1803042" cy="4228565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558344" y="1378039"/>
              <a:ext cx="123637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2112136" y="1378039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1918953" y="1867366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2112136" y="2884797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112136" y="3129460"/>
              <a:ext cx="1032455" cy="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 bwMode="auto">
            <a:xfrm>
              <a:off x="1918953" y="3354735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V="1">
              <a:off x="3161762" y="3129460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1918953" y="4626524"/>
              <a:ext cx="192108" cy="21593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V="1">
              <a:off x="2112136" y="4880881"/>
              <a:ext cx="0" cy="47029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918953" y="5351173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1962955" y="5477816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2045596" y="5606604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endCxn id="13" idx="2"/>
            </p:cNvCxnSpPr>
            <p:nvPr/>
          </p:nvCxnSpPr>
          <p:spPr bwMode="auto">
            <a:xfrm flipV="1">
              <a:off x="2111061" y="4372166"/>
              <a:ext cx="1075" cy="24510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2936383" y="3618787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936381" y="3758308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flipV="1">
              <a:off x="3144591" y="3758308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2975018" y="4247635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019020" y="4374278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101661" y="4503066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6936581" y="3155112"/>
            <a:ext cx="1442433" cy="2477144"/>
            <a:chOff x="1918953" y="3129460"/>
            <a:chExt cx="1442433" cy="2477144"/>
          </a:xfrm>
        </p:grpSpPr>
        <p:cxnSp>
          <p:nvCxnSpPr>
            <p:cNvPr id="57" name="Straight Connector 56"/>
            <p:cNvCxnSpPr/>
            <p:nvPr/>
          </p:nvCxnSpPr>
          <p:spPr bwMode="auto">
            <a:xfrm flipH="1" flipV="1">
              <a:off x="2111061" y="3129460"/>
              <a:ext cx="1075" cy="24466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2112136" y="3129460"/>
              <a:ext cx="1032455" cy="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Rectangle 58"/>
            <p:cNvSpPr/>
            <p:nvPr/>
          </p:nvSpPr>
          <p:spPr bwMode="auto">
            <a:xfrm>
              <a:off x="1918953" y="3354735"/>
              <a:ext cx="386366" cy="101743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V="1">
              <a:off x="3161762" y="3129460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stCxn id="59" idx="2"/>
            </p:cNvCxnSpPr>
            <p:nvPr/>
          </p:nvCxnSpPr>
          <p:spPr bwMode="auto">
            <a:xfrm flipH="1">
              <a:off x="2111061" y="4372166"/>
              <a:ext cx="1075" cy="74386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2112136" y="4880881"/>
              <a:ext cx="0" cy="47029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1918953" y="5351173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962955" y="5477816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2045596" y="5606604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59" idx="2"/>
            </p:cNvCxnSpPr>
            <p:nvPr/>
          </p:nvCxnSpPr>
          <p:spPr bwMode="auto">
            <a:xfrm flipV="1">
              <a:off x="2111061" y="4372166"/>
              <a:ext cx="1075" cy="24510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2936383" y="3618787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2936381" y="3758308"/>
              <a:ext cx="42500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flipV="1">
              <a:off x="3144591" y="3758308"/>
              <a:ext cx="0" cy="4893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2975018" y="4247635"/>
              <a:ext cx="3863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019020" y="4374278"/>
              <a:ext cx="29621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101661" y="4503066"/>
              <a:ext cx="13093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8" name="Straight Arrow Connector 77"/>
          <p:cNvCxnSpPr/>
          <p:nvPr/>
        </p:nvCxnSpPr>
        <p:spPr bwMode="auto">
          <a:xfrm>
            <a:off x="2628363" y="1736035"/>
            <a:ext cx="0" cy="11487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787524" y="1946615"/>
                <a:ext cx="10346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524" y="1946615"/>
                <a:ext cx="103464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3444061" y="3374123"/>
                <a:ext cx="10250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61" y="3374123"/>
                <a:ext cx="102502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5521074" y="3586451"/>
                <a:ext cx="10346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074" y="3586451"/>
                <a:ext cx="103464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 bwMode="auto">
          <a:xfrm>
            <a:off x="6695941" y="3277444"/>
            <a:ext cx="0" cy="114876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3937826" y="5305992"/>
                <a:ext cx="2119170" cy="55399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sz="3600" dirty="0" smtClean="0">
                  <a:latin typeface="Neo Sans Intel" panose="020B0504020202020204" pitchFamily="34" charset="0"/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26" y="5305992"/>
                <a:ext cx="2119170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460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Dynamic </a:t>
            </a:r>
            <a:r>
              <a:rPr lang="en-US" dirty="0" smtClean="0"/>
              <a:t>power in consumed since transistors change state: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Keep in mind that clock signals are included in dynamic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Some power is lost due to “crowbars”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~80% of consumed power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59926" y="2237679"/>
                <a:ext cx="1297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926" y="2237679"/>
                <a:ext cx="129740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286" t="-2174" r="-5164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2614411" y="2514678"/>
            <a:ext cx="1842902" cy="956224"/>
            <a:chOff x="3773371" y="2514678"/>
            <a:chExt cx="683942" cy="956224"/>
          </a:xfrm>
        </p:grpSpPr>
        <p:cxnSp>
          <p:nvCxnSpPr>
            <p:cNvPr id="6" name="Straight Arrow Connector 5"/>
            <p:cNvCxnSpPr/>
            <p:nvPr/>
          </p:nvCxnSpPr>
          <p:spPr bwMode="auto">
            <a:xfrm flipV="1">
              <a:off x="4115342" y="2514678"/>
              <a:ext cx="257940" cy="4945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3773371" y="3009237"/>
              <a:ext cx="683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average amount of transistors</a:t>
              </a:r>
              <a:endParaRPr lang="ru-RU" sz="1200" dirty="0" smtClean="0">
                <a:latin typeface="+mj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00866" y="1664322"/>
            <a:ext cx="1056447" cy="615657"/>
            <a:chOff x="3400866" y="1664322"/>
            <a:chExt cx="1056447" cy="615657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4115342" y="1932878"/>
              <a:ext cx="308891" cy="34710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400866" y="1664322"/>
              <a:ext cx="1056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dynamic</a:t>
              </a:r>
              <a:br>
                <a:rPr lang="en-US" sz="1200" dirty="0" smtClean="0">
                  <a:latin typeface="+mj-lt"/>
                </a:rPr>
              </a:br>
              <a:r>
                <a:rPr lang="en-US" sz="1200" dirty="0" smtClean="0">
                  <a:latin typeface="+mj-lt"/>
                </a:rPr>
                <a:t>capacity</a:t>
              </a:r>
              <a:endParaRPr lang="ru-RU" sz="1200" dirty="0" smtClean="0">
                <a:latin typeface="+mj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81975" y="2514678"/>
            <a:ext cx="683942" cy="771227"/>
            <a:chOff x="4502151" y="2468843"/>
            <a:chExt cx="683942" cy="771227"/>
          </a:xfrm>
        </p:grpSpPr>
        <p:sp>
          <p:nvSpPr>
            <p:cNvPr id="20" name="TextBox 19"/>
            <p:cNvSpPr txBox="1"/>
            <p:nvPr/>
          </p:nvSpPr>
          <p:spPr>
            <a:xfrm>
              <a:off x="4502151" y="2963071"/>
              <a:ext cx="683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Voltage</a:t>
              </a:r>
              <a:endParaRPr lang="ru-RU" sz="1200" dirty="0" smtClean="0">
                <a:latin typeface="+mj-l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H="1" flipV="1">
              <a:off x="4631389" y="2468843"/>
              <a:ext cx="95034" cy="48330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4706247" y="1664322"/>
            <a:ext cx="923209" cy="595573"/>
            <a:chOff x="4924581" y="1652311"/>
            <a:chExt cx="683942" cy="595573"/>
          </a:xfrm>
        </p:grpSpPr>
        <p:sp>
          <p:nvSpPr>
            <p:cNvPr id="25" name="TextBox 24"/>
            <p:cNvSpPr txBox="1"/>
            <p:nvPr/>
          </p:nvSpPr>
          <p:spPr>
            <a:xfrm>
              <a:off x="4924581" y="1652311"/>
              <a:ext cx="683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frequency</a:t>
              </a:r>
              <a:endParaRPr lang="ru-RU" sz="1200" dirty="0" smtClean="0">
                <a:latin typeface="+mj-lt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flipH="1">
              <a:off x="5115736" y="1920867"/>
              <a:ext cx="86768" cy="32701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5925014" y="3978977"/>
            <a:ext cx="2616820" cy="1304993"/>
            <a:chOff x="5925014" y="3978977"/>
            <a:chExt cx="2616820" cy="1304993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6192644" y="4148254"/>
              <a:ext cx="63933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6831980" y="4148254"/>
              <a:ext cx="631903" cy="96643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7463883" y="5114693"/>
              <a:ext cx="906966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5925014" y="3978977"/>
              <a:ext cx="170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1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70849" y="4945416"/>
              <a:ext cx="170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0</a:t>
              </a:r>
              <a:endParaRPr lang="ru-RU" sz="1600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023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Static </a:t>
            </a:r>
            <a:r>
              <a:rPr lang="en-US" dirty="0" smtClean="0"/>
              <a:t>power is consumed by leakage</a:t>
            </a:r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Area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depends </a:t>
            </a:r>
            <a:r>
              <a:rPr lang="en-US" dirty="0" smtClean="0"/>
              <a:t>on: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number of pipeline stages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(more latches required)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issue width </a:t>
            </a:r>
            <a:r>
              <a:rPr lang="en-US" i="1" dirty="0" smtClean="0">
                <a:solidFill>
                  <a:srgbClr val="FF0000"/>
                </a:solidFill>
              </a:rPr>
              <a:t>W</a:t>
            </a:r>
            <a:endParaRPr lang="en-US" dirty="0" smtClean="0">
              <a:solidFill>
                <a:srgbClr val="FF0000"/>
              </a:solidFill>
            </a:endParaRP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branch prediction, caches etc. </a:t>
            </a:r>
            <a:r>
              <a:rPr lang="en-US" dirty="0" smtClean="0"/>
              <a:t>— </a:t>
            </a:r>
            <a:r>
              <a:rPr lang="el-GR" i="1" dirty="0" smtClean="0">
                <a:solidFill>
                  <a:srgbClr val="FF0000"/>
                </a:solidFill>
              </a:rPr>
              <a:t>α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Leakage current </a:t>
            </a:r>
            <a:r>
              <a:rPr lang="en-US" i="1" dirty="0" smtClean="0">
                <a:solidFill>
                  <a:srgbClr val="FF0000"/>
                </a:solidFill>
              </a:rPr>
              <a:t>j</a:t>
            </a:r>
            <a:r>
              <a:rPr lang="en-US" i="1" dirty="0" smtClean="0"/>
              <a:t> </a:t>
            </a:r>
            <a:r>
              <a:rPr lang="en-US" dirty="0" smtClean="0"/>
              <a:t>depends on technical process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~20% of consumed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5834" y="1694986"/>
                <a:ext cx="911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𝑗𝑆𝑉</m:t>
                      </m:r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34" y="1694986"/>
                <a:ext cx="9111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667" r="-7333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865834" y="1990803"/>
            <a:ext cx="683942" cy="983243"/>
            <a:chOff x="3773371" y="2487659"/>
            <a:chExt cx="683942" cy="983243"/>
          </a:xfrm>
        </p:grpSpPr>
        <p:cxnSp>
          <p:nvCxnSpPr>
            <p:cNvPr id="6" name="Straight Arrow Connector 5"/>
            <p:cNvCxnSpPr/>
            <p:nvPr/>
          </p:nvCxnSpPr>
          <p:spPr bwMode="auto">
            <a:xfrm flipV="1">
              <a:off x="4115342" y="2487659"/>
              <a:ext cx="193287" cy="52157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773371" y="3009237"/>
              <a:ext cx="683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leakage current</a:t>
              </a:r>
              <a:endParaRPr lang="ru-RU" sz="1200" dirty="0" smtClean="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49776" y="1971985"/>
            <a:ext cx="639103" cy="586563"/>
            <a:chOff x="4549776" y="1971985"/>
            <a:chExt cx="639103" cy="586563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4549776" y="1971985"/>
              <a:ext cx="341971" cy="33260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717585" y="2281549"/>
              <a:ext cx="471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area</a:t>
              </a:r>
              <a:endParaRPr lang="ru-RU" sz="1200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172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491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Performance/Power balance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46940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Depending on market target, we may optimize:</a:t>
            </a:r>
          </a:p>
          <a:p>
            <a:pPr marL="1027113" lvl="2" indent="-342900"/>
            <a:r>
              <a:rPr lang="en-US" sz="1800" dirty="0" smtClean="0"/>
              <a:t>performance (IPS)</a:t>
            </a:r>
          </a:p>
          <a:p>
            <a:pPr marL="1027113" lvl="2" indent="-342900"/>
            <a:r>
              <a:rPr lang="en-US" sz="1800" dirty="0" smtClean="0"/>
              <a:t>power (Watts)</a:t>
            </a:r>
          </a:p>
          <a:p>
            <a:pPr marL="1027113" lvl="2" indent="-342900"/>
            <a:r>
              <a:rPr lang="en-US" sz="1800" dirty="0" smtClean="0"/>
              <a:t>energy = power </a:t>
            </a:r>
            <a:r>
              <a:rPr lang="en-US" sz="1800" dirty="0"/>
              <a:t>/</a:t>
            </a:r>
            <a:r>
              <a:rPr lang="en-US" sz="1800" dirty="0" smtClean="0"/>
              <a:t> IPS (Joules</a:t>
            </a:r>
            <a:r>
              <a:rPr lang="en-US" sz="1800" dirty="0" smtClean="0"/>
              <a:t>)</a:t>
            </a:r>
          </a:p>
          <a:p>
            <a:pPr marL="1027113" lvl="2" indent="-342900"/>
            <a:r>
              <a:rPr lang="en-US" sz="1800" dirty="0" smtClean="0"/>
              <a:t>dissipation = power / area (Watts / cm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New features are added to CPU regarding to select target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Example 1:</a:t>
            </a:r>
            <a:r>
              <a:rPr lang="en-US" dirty="0" smtClean="0"/>
              <a:t> deeper pipelining</a:t>
            </a:r>
            <a:r>
              <a:rPr lang="en-US" dirty="0"/>
              <a:t> </a:t>
            </a:r>
            <a:r>
              <a:rPr lang="en-US" dirty="0" smtClean="0"/>
              <a:t>increases power consumption:</a:t>
            </a:r>
          </a:p>
          <a:p>
            <a:pPr marL="1027113" lvl="2" indent="-342900"/>
            <a:r>
              <a:rPr lang="en-US" dirty="0" smtClean="0"/>
              <a:t>higher frequency increases dynamic power</a:t>
            </a:r>
          </a:p>
          <a:p>
            <a:pPr marL="1027113" lvl="2" indent="-342900"/>
            <a:r>
              <a:rPr lang="en-US" dirty="0" smtClean="0"/>
              <a:t>new latches increase both static and dynamic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Example 2: </a:t>
            </a:r>
            <a:r>
              <a:rPr lang="en-US" dirty="0" smtClean="0"/>
              <a:t>issue width increases power in </a:t>
            </a:r>
            <a:r>
              <a:rPr lang="en-US" dirty="0"/>
              <a:t>~</a:t>
            </a:r>
            <a:r>
              <a:rPr lang="en-US" i="1" dirty="0" smtClean="0"/>
              <a:t>W </a:t>
            </a:r>
            <a:r>
              <a:rPr lang="en-US" dirty="0" smtClean="0"/>
              <a:t>times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620807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Power Wall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34347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Power saving </a:t>
            </a:r>
            <a:r>
              <a:rPr lang="en-US" dirty="0" smtClean="0"/>
              <a:t>features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slow down performance, but save energy/power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Multicore </a:t>
            </a:r>
            <a:r>
              <a:rPr lang="en-US" dirty="0" smtClean="0"/>
              <a:t>systems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shrink the core, but put them on single chip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Simultaneous multithreading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 more tasks on the same area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29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74770"/>
            <a:ext cx="1710077" cy="9190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48" y="2594203"/>
            <a:ext cx="2363929" cy="121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Golden rule of 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33883"/>
            <a:ext cx="7886700" cy="572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56907" y="2920623"/>
                <a:ext cx="2421138" cy="567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907" y="2920623"/>
                <a:ext cx="2421138" cy="5672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58376" y="2884096"/>
                <a:ext cx="2187907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7539" y="2899193"/>
                <a:ext cx="2589068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39" y="2899193"/>
                <a:ext cx="2589068" cy="6127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28650" y="3900327"/>
                <a:ext cx="5201617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𝐼𝑃𝑆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𝑃𝑒𝑟𝑓𝑜𝑟𝑚𝑎𝑛𝑐𝑒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00327"/>
                <a:ext cx="5201617" cy="6127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6252355" y="4164396"/>
            <a:ext cx="2431270" cy="451049"/>
          </a:xfrm>
          <a:prstGeom prst="callout1">
            <a:avLst>
              <a:gd name="adj1" fmla="val 136"/>
              <a:gd name="adj2" fmla="val 29689"/>
              <a:gd name="adj3" fmla="val -99708"/>
              <a:gd name="adj4" fmla="val 112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accent3"/>
                </a:solidFill>
                <a:latin typeface="+mj-lt"/>
              </a:rPr>
              <a:t>Golden rule of CS</a:t>
            </a:r>
            <a:endParaRPr lang="ru-RU" sz="2100" dirty="0">
              <a:solidFill>
                <a:schemeClr val="accent3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1213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20" grpId="0"/>
      <p:bldP spid="23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9000"/>
          </a:xfrm>
        </p:spPr>
        <p:txBody>
          <a:bodyPr/>
          <a:lstStyle/>
          <a:p>
            <a:r>
              <a:rPr lang="en-US" sz="3200" dirty="0" smtClean="0"/>
              <a:t>Refresher: Pipeline speedup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762000"/>
                <a:ext cx="8228012" cy="5562600"/>
              </a:xfrm>
            </p:spPr>
            <p:txBody>
              <a:bodyPr/>
              <a:lstStyle/>
              <a:p>
                <a:pPr marL="342900" indent="-342900">
                  <a:lnSpc>
                    <a:spcPct val="11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Pipelining does not reduce the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latency </a:t>
                </a:r>
                <a:r>
                  <a:rPr lang="en-US" sz="2000" dirty="0" smtClean="0"/>
                  <a:t>of a single workload, it increases the total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throughput </a:t>
                </a:r>
                <a:r>
                  <a:rPr lang="en-US" sz="2000" dirty="0"/>
                  <a:t>(number of completed workload per time unit)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Pipeline throughput(=rate) is limited by the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slowest</a:t>
                </a:r>
                <a:r>
                  <a:rPr lang="en-US" sz="2000" dirty="0" smtClean="0"/>
                  <a:t> stage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20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Potential speedup is:</a:t>
                </a:r>
              </a:p>
              <a:p>
                <a:pPr marL="625475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Speedup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Throughput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 sz="1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Throughput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182563" indent="-342900">
                  <a:lnSpc>
                    <a:spcPct val="11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In ideal </a:t>
                </a:r>
                <a:r>
                  <a:rPr lang="en-US" sz="2000" dirty="0" smtClean="0"/>
                  <a:t>case, all stages have the same length:</a:t>
                </a:r>
                <a:endParaRPr lang="en-US" sz="2000" dirty="0"/>
              </a:p>
              <a:p>
                <a:pPr marL="185738" lvl="1" indent="0">
                  <a:lnSpc>
                    <a:spcPct val="110000"/>
                  </a:lnSpc>
                  <a:buNone/>
                </a:pPr>
                <a:endParaRPr lang="en-US" sz="1800" dirty="0" smtClean="0"/>
              </a:p>
              <a:p>
                <a:pPr marL="471488" lvl="1" indent="-285750">
                  <a:lnSpc>
                    <a:spcPct val="110000"/>
                  </a:lnSpc>
                  <a:buFont typeface="Arial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8012" cy="5562600"/>
              </a:xfrm>
              <a:blipFill rotWithShape="0">
                <a:blip r:embed="rId3"/>
                <a:stretch>
                  <a:fillRect l="-1778" t="-1205" r="-1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98522" y="2429535"/>
                <a:ext cx="3262367" cy="709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Wor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load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Slowest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Stage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solidFill>
                    <a:srgbClr val="0619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522" y="2429535"/>
                <a:ext cx="3262367" cy="7091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61829" y="3669957"/>
                <a:ext cx="6514860" cy="709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Speedup</m:t>
                      </m:r>
                      <m:r>
                        <a:rPr lang="en-US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Wor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load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Non</m:t>
                              </m:r>
                              <m: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Slowest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Stage</m:t>
                              </m:r>
                              <m: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61922"/>
                                  </a:solidFill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71C5"/>
                                  </a:solidFill>
                                  <a:latin typeface="Cambria Math" panose="02040503050406030204" pitchFamily="18" charset="0"/>
                                </a:rPr>
                                <m:t>Pipelined</m:t>
                              </m:r>
                            </m:sub>
                          </m:sSub>
                        </m:den>
                      </m:f>
                      <m:r>
                        <a:rPr lang="en-US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b="1" i="0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𝐍𝐮𝐦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𝐬𝐭𝐚𝐠𝐞𝐬</m:t>
                      </m:r>
                    </m:oMath>
                  </m:oMathPara>
                </a14:m>
                <a:endParaRPr lang="ru-RU" b="1" dirty="0">
                  <a:solidFill>
                    <a:srgbClr val="061922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29" y="3669957"/>
                <a:ext cx="6514860" cy="7091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86068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increase speedup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03" y="979389"/>
            <a:ext cx="8228012" cy="5101172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/>
              <a:t>Partition </a:t>
            </a:r>
            <a:r>
              <a:rPr lang="en-US" sz="2000" dirty="0"/>
              <a:t>the pipe to many pipe </a:t>
            </a:r>
            <a:r>
              <a:rPr lang="en-US" sz="2000" dirty="0" smtClean="0"/>
              <a:t>stages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Balance the work in the pipe stages: make the longest pipe stage to be as short as possible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69636" y="2354799"/>
            <a:ext cx="5897548" cy="3949357"/>
            <a:chOff x="1169636" y="2354799"/>
            <a:chExt cx="5298074" cy="3547913"/>
          </a:xfrm>
        </p:grpSpPr>
        <p:pic>
          <p:nvPicPr>
            <p:cNvPr id="5" name="Picture 3" descr="C:\Users\pikryuko\AppData\Local\Temp\1bit_multiplexer_4_in_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7" t="11531"/>
            <a:stretch/>
          </p:blipFill>
          <p:spPr bwMode="auto">
            <a:xfrm rot="16200000">
              <a:off x="2015238" y="1509197"/>
              <a:ext cx="3547913" cy="5239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 rot="16200000">
              <a:off x="4746280" y="4181282"/>
              <a:ext cx="1803799" cy="163906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13078" y="2155903"/>
            <a:ext cx="106863" cy="2444931"/>
            <a:chOff x="7056576" y="2252544"/>
            <a:chExt cx="206586" cy="3114909"/>
          </a:xfrm>
        </p:grpSpPr>
        <p:sp>
          <p:nvSpPr>
            <p:cNvPr id="9" name="Rectangle 8"/>
            <p:cNvSpPr/>
            <p:nvPr/>
          </p:nvSpPr>
          <p:spPr bwMode="auto">
            <a:xfrm>
              <a:off x="7056576" y="2252544"/>
              <a:ext cx="206586" cy="3114909"/>
            </a:xfrm>
            <a:prstGeom prst="rect">
              <a:avLst/>
            </a:prstGeom>
            <a:solidFill>
              <a:schemeClr val="accent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7067183" y="5254947"/>
              <a:ext cx="195979" cy="112506"/>
            </a:xfrm>
            <a:prstGeom prst="triangle">
              <a:avLst/>
            </a:prstGeom>
            <a:solidFill>
              <a:schemeClr val="accent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55324" y="2155903"/>
            <a:ext cx="112464" cy="4005200"/>
            <a:chOff x="7056576" y="2252544"/>
            <a:chExt cx="206586" cy="3114909"/>
          </a:xfrm>
        </p:grpSpPr>
        <p:sp>
          <p:nvSpPr>
            <p:cNvPr id="15" name="Rectangle 14"/>
            <p:cNvSpPr/>
            <p:nvPr/>
          </p:nvSpPr>
          <p:spPr bwMode="auto">
            <a:xfrm>
              <a:off x="7056576" y="2252544"/>
              <a:ext cx="206586" cy="3114909"/>
            </a:xfrm>
            <a:prstGeom prst="rect">
              <a:avLst/>
            </a:prstGeom>
            <a:solidFill>
              <a:schemeClr val="accent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>
              <a:off x="7067184" y="5241659"/>
              <a:ext cx="195978" cy="125793"/>
            </a:xfrm>
            <a:prstGeom prst="triangle">
              <a:avLst/>
            </a:prstGeom>
            <a:solidFill>
              <a:schemeClr val="accent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82766" y="2155903"/>
            <a:ext cx="106863" cy="2444931"/>
            <a:chOff x="7056576" y="2252544"/>
            <a:chExt cx="206586" cy="3114909"/>
          </a:xfrm>
        </p:grpSpPr>
        <p:sp>
          <p:nvSpPr>
            <p:cNvPr id="18" name="Rectangle 17"/>
            <p:cNvSpPr/>
            <p:nvPr/>
          </p:nvSpPr>
          <p:spPr bwMode="auto">
            <a:xfrm>
              <a:off x="7056576" y="2252544"/>
              <a:ext cx="206586" cy="3114909"/>
            </a:xfrm>
            <a:prstGeom prst="rect">
              <a:avLst/>
            </a:prstGeom>
            <a:solidFill>
              <a:schemeClr val="accent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>
              <a:off x="7067183" y="5254947"/>
              <a:ext cx="195979" cy="112506"/>
            </a:xfrm>
            <a:prstGeom prst="triangle">
              <a:avLst/>
            </a:prstGeom>
            <a:solidFill>
              <a:schemeClr val="accent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86590" y="4936273"/>
            <a:ext cx="1992351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Latches increase overall latency</a:t>
            </a:r>
            <a:endParaRPr lang="ru-RU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5156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Timing Model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Assuming that instructions are executed in </a:t>
                </a:r>
                <a:r>
                  <a:rPr lang="en-US" b="1" i="1" dirty="0" smtClean="0"/>
                  <a:t>L</a:t>
                </a:r>
                <a:r>
                  <a:rPr lang="en-US" dirty="0" smtClean="0"/>
                  <a:t> seconds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Each latch adds </a:t>
                </a:r>
                <a:r>
                  <a:rPr lang="en-US" b="1" i="1" dirty="0" smtClean="0"/>
                  <a:t>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delay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i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pipeline has N stages, overall execution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𝑁𝑠</m:t>
                    </m:r>
                  </m:oMath>
                </a14:m>
                <a:endParaRPr lang="en-US" dirty="0" smtClean="0">
                  <a:latin typeface="Neo Sans Intel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Each stage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latin typeface="Neo Sans Intel" panose="020B0504020202020204" pitchFamily="34" charset="0"/>
                  </a:rPr>
                  <a:t> </a:t>
                </a:r>
                <a:r>
                  <a:rPr lang="en-US" dirty="0" smtClean="0"/>
                  <a:t>seconds long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dirty="0">
                  <a:latin typeface="Neo Sans Intel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50" t="-1912" b="-3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341344" y="1554596"/>
            <a:ext cx="2865791" cy="627363"/>
            <a:chOff x="6132758" y="5539298"/>
            <a:chExt cx="2865791" cy="627363"/>
          </a:xfrm>
        </p:grpSpPr>
        <p:sp>
          <p:nvSpPr>
            <p:cNvPr id="6" name="Rectangle 5"/>
            <p:cNvSpPr/>
            <p:nvPr/>
          </p:nvSpPr>
          <p:spPr bwMode="auto">
            <a:xfrm>
              <a:off x="6132758" y="5539298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F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835669" y="5539298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D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213291" y="5539298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E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916202" y="5539298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Neo Sans Intel" pitchFamily="34" charset="0"/>
                  <a:cs typeface="Arial" pitchFamily="34" charset="0"/>
                </a:rPr>
                <a:t>M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619114" y="5539298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Neo Sans Intel" pitchFamily="34" charset="0"/>
                  <a:cs typeface="Arial" pitchFamily="34" charset="0"/>
                </a:rPr>
                <a:t>W</a:t>
              </a:r>
              <a:endParaRPr lang="ru-RU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2341344" y="1554596"/>
            <a:ext cx="2865791" cy="627363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L</a:t>
            </a:r>
            <a:endParaRPr lang="ru-RU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58360" y="3055589"/>
            <a:ext cx="154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= </a:t>
            </a:r>
            <a:r>
              <a:rPr lang="en-US" i="1" dirty="0" smtClean="0">
                <a:latin typeface="+mj-lt"/>
              </a:rPr>
              <a:t>L</a:t>
            </a:r>
            <a:r>
              <a:rPr lang="en-US" dirty="0" smtClean="0">
                <a:latin typeface="+mj-lt"/>
              </a:rPr>
              <a:t> + 2</a:t>
            </a:r>
            <a:r>
              <a:rPr lang="en-US" i="1" dirty="0" smtClean="0">
                <a:latin typeface="+mj-lt"/>
              </a:rPr>
              <a:t>s</a:t>
            </a:r>
            <a:endParaRPr lang="ru-RU" i="1" dirty="0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4815" y="3899364"/>
            <a:ext cx="154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= </a:t>
            </a:r>
            <a:r>
              <a:rPr lang="en-US" i="1" dirty="0" smtClean="0">
                <a:latin typeface="+mj-lt"/>
              </a:rPr>
              <a:t>L</a:t>
            </a:r>
            <a:r>
              <a:rPr lang="en-US" dirty="0" smtClean="0">
                <a:latin typeface="+mj-lt"/>
              </a:rPr>
              <a:t> + 3</a:t>
            </a:r>
            <a:r>
              <a:rPr lang="en-US" i="1" dirty="0" smtClean="0">
                <a:latin typeface="+mj-lt"/>
              </a:rPr>
              <a:t>s</a:t>
            </a:r>
            <a:endParaRPr lang="ru-RU" i="1" dirty="0" smtClean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873302" y="1544092"/>
            <a:ext cx="315615" cy="627363"/>
          </a:xfrm>
          <a:prstGeom prst="rect">
            <a:avLst/>
          </a:prstGeom>
          <a:solidFill>
            <a:srgbClr val="CBD5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s</a:t>
            </a:r>
            <a:endParaRPr lang="ru-RU" sz="2000" b="1" dirty="0" smtClean="0">
              <a:latin typeface="+mj-lt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73302" y="3762796"/>
            <a:ext cx="4839602" cy="634916"/>
            <a:chOff x="1873302" y="3762796"/>
            <a:chExt cx="4839602" cy="634916"/>
          </a:xfrm>
        </p:grpSpPr>
        <p:sp>
          <p:nvSpPr>
            <p:cNvPr id="22" name="Rectangle 21"/>
            <p:cNvSpPr/>
            <p:nvPr/>
          </p:nvSpPr>
          <p:spPr bwMode="auto">
            <a:xfrm>
              <a:off x="2315730" y="3770347"/>
              <a:ext cx="1076273" cy="627363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L/3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533752" y="3762796"/>
              <a:ext cx="315615" cy="627363"/>
            </a:xfrm>
            <a:prstGeom prst="rect">
              <a:avLst/>
            </a:prstGeom>
            <a:solidFill>
              <a:srgbClr val="CBD5E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s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991117" y="3770349"/>
              <a:ext cx="1076273" cy="627363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L/3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194203" y="3770349"/>
              <a:ext cx="315615" cy="627363"/>
            </a:xfrm>
            <a:prstGeom prst="rect">
              <a:avLst/>
            </a:prstGeom>
            <a:solidFill>
              <a:srgbClr val="CBD5E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s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636631" y="3770349"/>
              <a:ext cx="1076273" cy="627363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L/3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73302" y="3770348"/>
              <a:ext cx="315615" cy="627363"/>
            </a:xfrm>
            <a:prstGeom prst="rect">
              <a:avLst/>
            </a:prstGeom>
            <a:solidFill>
              <a:srgbClr val="CBD5E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s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73302" y="2926571"/>
            <a:ext cx="3843131" cy="627367"/>
            <a:chOff x="1873302" y="2926571"/>
            <a:chExt cx="3843131" cy="627367"/>
          </a:xfrm>
        </p:grpSpPr>
        <p:sp>
          <p:nvSpPr>
            <p:cNvPr id="19" name="Rectangle 18"/>
            <p:cNvSpPr/>
            <p:nvPr/>
          </p:nvSpPr>
          <p:spPr bwMode="auto">
            <a:xfrm>
              <a:off x="2323956" y="2926572"/>
              <a:ext cx="1398032" cy="627363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L/2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862374" y="2926575"/>
              <a:ext cx="315615" cy="627363"/>
            </a:xfrm>
            <a:prstGeom prst="rect">
              <a:avLst/>
            </a:prstGeom>
            <a:solidFill>
              <a:srgbClr val="CBD5E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s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318401" y="2926571"/>
              <a:ext cx="1398032" cy="627363"/>
            </a:xfrm>
            <a:prstGeom prst="rect">
              <a:avLst/>
            </a:prstGeom>
            <a:solidFill>
              <a:srgbClr val="FFCC66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L/2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873302" y="2926573"/>
              <a:ext cx="315615" cy="627363"/>
            </a:xfrm>
            <a:prstGeom prst="rect">
              <a:avLst/>
            </a:prstGeom>
            <a:solidFill>
              <a:srgbClr val="CBD5E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smtClean="0">
                  <a:latin typeface="+mj-lt"/>
                  <a:cs typeface="Arial" pitchFamily="34" charset="0"/>
                </a:rPr>
                <a:t>s</a:t>
              </a:r>
              <a:endParaRPr lang="ru-RU" sz="2000" b="1" dirty="0" smtClean="0"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717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28" grpId="0"/>
      <p:bldP spid="29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with Latches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Every </a:t>
                </a:r>
                <a:r>
                  <a:rPr lang="en-US" dirty="0"/>
                  <a:t>cycle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latin typeface="Neo Sans Intel" panose="020B0504020202020204" pitchFamily="34" charset="0"/>
                  </a:rPr>
                  <a:t> </a:t>
                </a:r>
                <a:r>
                  <a:rPr lang="en-US" dirty="0" smtClean="0"/>
                  <a:t>long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ideal case, </a:t>
                </a:r>
                <a:r>
                  <a:rPr lang="en-US" i="1" dirty="0" smtClean="0"/>
                  <a:t>IPC</a:t>
                </a:r>
                <a:r>
                  <a:rPr lang="en-US" dirty="0" smtClean="0"/>
                  <a:t> = 1 for pipeline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Performance is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Infinite performance is impossible</a:t>
                </a:r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best result is achieved if cycle contains nothing but latches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50" r="-8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09469" y="2767191"/>
                <a:ext cx="2742417" cy="740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69" y="2767191"/>
                <a:ext cx="2742417" cy="7402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90291" y="4313817"/>
                <a:ext cx="1682768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𝐼𝑃𝑆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291" y="4313817"/>
                <a:ext cx="1682768" cy="520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28406" y="5692890"/>
                <a:ext cx="1406539" cy="359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406" y="5692890"/>
                <a:ext cx="1406539" cy="359137"/>
              </a:xfrm>
              <a:prstGeom prst="rect">
                <a:avLst/>
              </a:prstGeom>
              <a:blipFill rotWithShape="0">
                <a:blip r:embed="rId5"/>
                <a:stretch>
                  <a:fillRect l="-1299" r="-1299" b="-15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410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35641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Furthermore, </a:t>
            </a:r>
            <a:r>
              <a:rPr lang="en-US" dirty="0"/>
              <a:t>l</a:t>
            </a:r>
            <a:r>
              <a:rPr lang="en-US" dirty="0" smtClean="0"/>
              <a:t>atches require additional HW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Overall cost is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341344" y="1554596"/>
            <a:ext cx="2865791" cy="627363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G</a:t>
            </a:r>
            <a:endParaRPr lang="ru-RU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73302" y="1544092"/>
            <a:ext cx="315615" cy="627363"/>
          </a:xfrm>
          <a:prstGeom prst="rect">
            <a:avLst/>
          </a:prstGeom>
          <a:solidFill>
            <a:srgbClr val="CBD5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Q</a:t>
            </a:r>
            <a:endParaRPr lang="ru-RU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23956" y="2443353"/>
            <a:ext cx="1398032" cy="627363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G/2</a:t>
            </a:r>
            <a:endParaRPr lang="ru-RU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62374" y="2443356"/>
            <a:ext cx="315615" cy="627363"/>
          </a:xfrm>
          <a:prstGeom prst="rect">
            <a:avLst/>
          </a:prstGeom>
          <a:solidFill>
            <a:srgbClr val="CBD5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Q</a:t>
            </a:r>
            <a:endParaRPr lang="ru-RU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318401" y="2443352"/>
            <a:ext cx="1398032" cy="627363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G/2</a:t>
            </a:r>
            <a:endParaRPr lang="ru-RU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15730" y="3287128"/>
            <a:ext cx="1076273" cy="627363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G/3</a:t>
            </a:r>
            <a:endParaRPr lang="ru-RU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33752" y="3279577"/>
            <a:ext cx="315615" cy="627363"/>
          </a:xfrm>
          <a:prstGeom prst="rect">
            <a:avLst/>
          </a:prstGeom>
          <a:solidFill>
            <a:srgbClr val="CBD5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Q</a:t>
            </a:r>
            <a:endParaRPr lang="ru-RU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91117" y="3287130"/>
            <a:ext cx="1076273" cy="627363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G/3</a:t>
            </a:r>
            <a:endParaRPr lang="ru-RU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36631" y="3287130"/>
            <a:ext cx="1076273" cy="627363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G/3</a:t>
            </a:r>
            <a:endParaRPr lang="ru-RU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873302" y="2443354"/>
            <a:ext cx="315615" cy="627363"/>
          </a:xfrm>
          <a:prstGeom prst="rect">
            <a:avLst/>
          </a:prstGeom>
          <a:solidFill>
            <a:srgbClr val="CBD5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Q</a:t>
            </a:r>
            <a:endParaRPr lang="ru-RU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873302" y="3287129"/>
            <a:ext cx="315615" cy="627363"/>
          </a:xfrm>
          <a:prstGeom prst="rect">
            <a:avLst/>
          </a:prstGeom>
          <a:solidFill>
            <a:srgbClr val="CBD5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Q</a:t>
            </a:r>
            <a:endParaRPr lang="ru-RU" sz="2000" b="1" dirty="0" smtClean="0">
              <a:latin typeface="+mj-lt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95545" y="3296835"/>
            <a:ext cx="315615" cy="627363"/>
          </a:xfrm>
          <a:prstGeom prst="rect">
            <a:avLst/>
          </a:prstGeom>
          <a:solidFill>
            <a:srgbClr val="CBD5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+mj-lt"/>
                <a:cs typeface="Arial" pitchFamily="34" charset="0"/>
              </a:rPr>
              <a:t>Q</a:t>
            </a:r>
            <a:endParaRPr lang="ru-RU" sz="2000" b="1" dirty="0" smtClean="0">
              <a:latin typeface="+mj-lt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33752" y="4727559"/>
                <a:ext cx="1240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52" y="4727559"/>
                <a:ext cx="124085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70" r="-2956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983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Cost/Performance Trade-off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59931"/>
            <a:ext cx="8688388" cy="51011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1981, </a:t>
            </a:r>
            <a:r>
              <a:rPr lang="en-US" b="1" dirty="0" smtClean="0"/>
              <a:t>Peter </a:t>
            </a:r>
            <a:r>
              <a:rPr lang="en-US" b="1" dirty="0"/>
              <a:t>M. </a:t>
            </a:r>
            <a:r>
              <a:rPr lang="en-US" b="1" dirty="0" err="1" smtClean="0"/>
              <a:t>Kogge</a:t>
            </a:r>
            <a:r>
              <a:rPr lang="en-US" b="1" dirty="0" smtClean="0"/>
              <a:t> </a:t>
            </a:r>
            <a:r>
              <a:rPr lang="en-US" dirty="0" smtClean="0"/>
              <a:t>used following metric to find optimal pipeline: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Derivation by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can be used to find minimum: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HW cost is not very important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Most of CPUs are superscalar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61064" y="1977482"/>
                <a:ext cx="4559004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𝑁𝑄𝑠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064" y="1977482"/>
                <a:ext cx="4559004" cy="5670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21259" y="3245003"/>
                <a:ext cx="325589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𝐺𝐿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259" y="3245003"/>
                <a:ext cx="3255891" cy="818366"/>
              </a:xfrm>
              <a:prstGeom prst="rect">
                <a:avLst/>
              </a:prstGeom>
              <a:blipFill rotWithShape="0">
                <a:blip r:embed="rId3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6517" y="4247256"/>
                <a:ext cx="1750479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𝑄𝐿𝑠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 smtClean="0">
                  <a:latin typeface="Neo Sans Intel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17" y="4247256"/>
                <a:ext cx="1750479" cy="8183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6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88.4|13|1.5|15.5|39.3|24.6|31.3|16.9|1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64.8|2|64.1|31.9|0.6|80.8|245.6|5.5"/>
</p:tagLst>
</file>

<file path=ppt/theme/theme1.xml><?xml version="1.0" encoding="utf-8"?>
<a:theme xmlns:a="http://schemas.openxmlformats.org/drawingml/2006/main" name="2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6044</TotalTime>
  <Words>721</Words>
  <Application>Microsoft Office PowerPoint</Application>
  <PresentationFormat>On-screen Show (4:3)</PresentationFormat>
  <Paragraphs>233</Paragraphs>
  <Slides>23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MS PGothic</vt:lpstr>
      <vt:lpstr>MS PGothic</vt:lpstr>
      <vt:lpstr>Arial</vt:lpstr>
      <vt:lpstr>Calibri</vt:lpstr>
      <vt:lpstr>Cambria Math</vt:lpstr>
      <vt:lpstr>Consolas</vt:lpstr>
      <vt:lpstr>Courier New</vt:lpstr>
      <vt:lpstr>Neo Sans Intel</vt:lpstr>
      <vt:lpstr>Neo Sans Intel Medium</vt:lpstr>
      <vt:lpstr>Verdana</vt:lpstr>
      <vt:lpstr>Wingdings</vt:lpstr>
      <vt:lpstr>2_mdsp_2011</vt:lpstr>
      <vt:lpstr>Performance and Power</vt:lpstr>
      <vt:lpstr>Performance</vt:lpstr>
      <vt:lpstr>Refresher: Golden rule of CS</vt:lpstr>
      <vt:lpstr>Refresher: Pipeline speedup</vt:lpstr>
      <vt:lpstr>Ways to increase speedup</vt:lpstr>
      <vt:lpstr>Pipeline Timing Model</vt:lpstr>
      <vt:lpstr>Performance with Latches</vt:lpstr>
      <vt:lpstr>Hardware cost</vt:lpstr>
      <vt:lpstr>Cost/Performance Trade-off</vt:lpstr>
      <vt:lpstr>Improving model: adding BTB Impact</vt:lpstr>
      <vt:lpstr>Improving model: adding superscalar</vt:lpstr>
      <vt:lpstr>Maximum performance</vt:lpstr>
      <vt:lpstr>Intel CPUs timeline</vt:lpstr>
      <vt:lpstr>Power</vt:lpstr>
      <vt:lpstr>Refresher: Why Power Is Important</vt:lpstr>
      <vt:lpstr>Refresher: Power Consumption in CMOS</vt:lpstr>
      <vt:lpstr>Recharging Power</vt:lpstr>
      <vt:lpstr>Dynamic power</vt:lpstr>
      <vt:lpstr>Static power</vt:lpstr>
      <vt:lpstr>Performance/Power balance</vt:lpstr>
      <vt:lpstr>Overcoming Power Wall</vt:lpstr>
      <vt:lpstr>Thank You Q/A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Kryukov, Pavel I</cp:lastModifiedBy>
  <cp:revision>563</cp:revision>
  <dcterms:created xsi:type="dcterms:W3CDTF">2011-10-24T08:13:52Z</dcterms:created>
  <dcterms:modified xsi:type="dcterms:W3CDTF">2015-12-12T15:08:59Z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