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21"/>
  </p:notesMasterIdLst>
  <p:handoutMasterIdLst>
    <p:handoutMasterId r:id="rId22"/>
  </p:handoutMasterIdLst>
  <p:sldIdLst>
    <p:sldId id="283" r:id="rId5"/>
    <p:sldId id="346" r:id="rId6"/>
    <p:sldId id="347" r:id="rId7"/>
    <p:sldId id="356" r:id="rId8"/>
    <p:sldId id="364" r:id="rId9"/>
    <p:sldId id="362" r:id="rId10"/>
    <p:sldId id="348" r:id="rId11"/>
    <p:sldId id="349" r:id="rId12"/>
    <p:sldId id="363" r:id="rId13"/>
    <p:sldId id="367" r:id="rId14"/>
    <p:sldId id="365" r:id="rId15"/>
    <p:sldId id="350" r:id="rId16"/>
    <p:sldId id="358" r:id="rId17"/>
    <p:sldId id="360" r:id="rId18"/>
    <p:sldId id="288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918">
          <p15:clr>
            <a:srgbClr val="A4A3A4"/>
          </p15:clr>
        </p15:guide>
        <p15:guide id="3" pos="51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E4FF"/>
    <a:srgbClr val="EDF5D7"/>
    <a:srgbClr val="FFFFFF"/>
    <a:srgbClr val="00AEEF"/>
    <a:srgbClr val="FFCC99"/>
    <a:srgbClr val="9A4008"/>
    <a:srgbClr val="F37021"/>
    <a:srgbClr val="FFC000"/>
    <a:srgbClr val="061922"/>
    <a:srgbClr val="B4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 autoAdjust="0"/>
    <p:restoredTop sz="99226" autoAdjust="0"/>
  </p:normalViewPr>
  <p:slideViewPr>
    <p:cSldViewPr snapToGrid="0">
      <p:cViewPr>
        <p:scale>
          <a:sx n="70" d="100"/>
          <a:sy n="70" d="100"/>
        </p:scale>
        <p:origin x="666" y="282"/>
      </p:cViewPr>
      <p:guideLst>
        <p:guide orient="horz" pos="880"/>
        <p:guide pos="918"/>
        <p:guide pos="51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10/24/2015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9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9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961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4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3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79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7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95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6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4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2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70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dirty="0">
              <a:solidFill>
                <a:srgbClr val="FFFFFF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rgbClr val="FFFFFF"/>
                </a:solidFill>
                <a:latin typeface="+mj-lt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rgbClr val="FFFFFF"/>
                </a:solidFill>
                <a:latin typeface="+mj-lt"/>
              </a:rPr>
              <a:t>MIPT-MIPS 2015 Project</a:t>
            </a:r>
            <a:endParaRPr lang="ru-RU" sz="1000" b="1" kern="900" spc="120" dirty="0" smtClean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5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+mj-lt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+mj-lt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Sequential Digital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8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24 October 2015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446" y="422582"/>
            <a:ext cx="8229600" cy="889000"/>
          </a:xfrm>
        </p:spPr>
        <p:txBody>
          <a:bodyPr/>
          <a:lstStyle/>
          <a:p>
            <a:r>
              <a:rPr lang="en-US" dirty="0" smtClean="0"/>
              <a:t>T flip-flop</a:t>
            </a:r>
            <a:endParaRPr lang="ru-RU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26636"/>
              </p:ext>
            </p:extLst>
          </p:nvPr>
        </p:nvGraphicFramePr>
        <p:xfrm>
          <a:off x="7644811" y="330335"/>
          <a:ext cx="1394857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+mn-cs"/>
                        </a:rPr>
                        <a:t>X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alibri"/>
                        </a:rPr>
                        <a:t>↑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Calibri"/>
                        </a:rPr>
                        <a:t>↑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/>
                        <a:t>1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75168" y="2113827"/>
            <a:ext cx="8554454" cy="116393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 flip-flop changes its state to the opposite on each “T” positive edge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It can be treated as counter of incoming pulses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To count more than 2 pulses, more T flip-flops can be added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This scheme can also be used as a frequency divider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</p:txBody>
      </p:sp>
      <p:cxnSp>
        <p:nvCxnSpPr>
          <p:cNvPr id="73" name="Elbow Connector 72"/>
          <p:cNvCxnSpPr>
            <a:stCxn id="84" idx="2"/>
          </p:cNvCxnSpPr>
          <p:nvPr/>
        </p:nvCxnSpPr>
        <p:spPr bwMode="auto">
          <a:xfrm rot="5400000">
            <a:off x="1911434" y="676837"/>
            <a:ext cx="506840" cy="44334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80" name="Elbow Connector 79"/>
          <p:cNvCxnSpPr/>
          <p:nvPr/>
        </p:nvCxnSpPr>
        <p:spPr bwMode="auto">
          <a:xfrm rot="5400000">
            <a:off x="3539270" y="686969"/>
            <a:ext cx="505689" cy="439126"/>
          </a:xfrm>
          <a:prstGeom prst="bentConnector3">
            <a:avLst>
              <a:gd name="adj1" fmla="val 36"/>
            </a:avLst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81" name="Elbow Connector 80"/>
          <p:cNvCxnSpPr/>
          <p:nvPr/>
        </p:nvCxnSpPr>
        <p:spPr bwMode="auto">
          <a:xfrm rot="5400000">
            <a:off x="5149163" y="690128"/>
            <a:ext cx="505689" cy="439126"/>
          </a:xfrm>
          <a:prstGeom prst="bentConnector3">
            <a:avLst>
              <a:gd name="adj1" fmla="val 36"/>
            </a:avLst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82" name="Elbow Connector 81"/>
          <p:cNvCxnSpPr/>
          <p:nvPr/>
        </p:nvCxnSpPr>
        <p:spPr bwMode="auto">
          <a:xfrm rot="5400000">
            <a:off x="6733757" y="717038"/>
            <a:ext cx="505689" cy="439126"/>
          </a:xfrm>
          <a:prstGeom prst="bentConnector3">
            <a:avLst>
              <a:gd name="adj1" fmla="val 36"/>
            </a:avLst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144613" y="275756"/>
            <a:ext cx="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Q0</a:t>
            </a:r>
            <a:endParaRPr lang="ru-RU" dirty="0" err="1" smtClean="0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35718" y="330832"/>
            <a:ext cx="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Q1</a:t>
            </a:r>
            <a:endParaRPr lang="ru-RU" dirty="0" err="1" smtClean="0"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49472" y="330335"/>
            <a:ext cx="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Q2</a:t>
            </a:r>
            <a:endParaRPr lang="ru-RU" dirty="0" err="1" smtClean="0">
              <a:latin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70119" y="341505"/>
            <a:ext cx="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Q3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401" name="Group 400"/>
          <p:cNvGrpSpPr/>
          <p:nvPr/>
        </p:nvGrpSpPr>
        <p:grpSpPr>
          <a:xfrm>
            <a:off x="0" y="3762505"/>
            <a:ext cx="9372057" cy="457144"/>
            <a:chOff x="58054" y="3858546"/>
            <a:chExt cx="9372057" cy="457144"/>
          </a:xfrm>
        </p:grpSpPr>
        <p:grpSp>
          <p:nvGrpSpPr>
            <p:cNvPr id="128" name="Group 127"/>
            <p:cNvGrpSpPr/>
            <p:nvPr/>
          </p:nvGrpSpPr>
          <p:grpSpPr>
            <a:xfrm>
              <a:off x="637798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88" name="Freeform 87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Freeform 88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9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96" name="Freeform 95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Freeform 96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8" name="Straight Connector 97"/>
                <p:cNvCxnSpPr>
                  <a:endCxn id="97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129" name="Group 128"/>
            <p:cNvGrpSpPr/>
            <p:nvPr/>
          </p:nvGrpSpPr>
          <p:grpSpPr>
            <a:xfrm>
              <a:off x="2391229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36" name="Freeform 135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Freeform 136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8" name="Straight Connector 137"/>
                <p:cNvCxnSpPr>
                  <a:endCxn id="137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9" name="Straight Connector 138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32" name="Freeform 131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Freeform 132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4" name="Straight Connector 133"/>
                <p:cNvCxnSpPr>
                  <a:endCxn id="133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5" name="Straight Connector 134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140" name="Group 139"/>
            <p:cNvGrpSpPr/>
            <p:nvPr/>
          </p:nvGrpSpPr>
          <p:grpSpPr>
            <a:xfrm>
              <a:off x="4145956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47" name="Freeform 146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9" name="Straight Connector 148"/>
                <p:cNvCxnSpPr>
                  <a:endCxn id="148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2" name="Group 141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43" name="Freeform 142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5" name="Straight Connector 144"/>
                <p:cNvCxnSpPr>
                  <a:endCxn id="144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151" name="Group 150"/>
            <p:cNvGrpSpPr/>
            <p:nvPr/>
          </p:nvGrpSpPr>
          <p:grpSpPr>
            <a:xfrm>
              <a:off x="5896026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58" name="Freeform 157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9" name="Freeform 158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0" name="Straight Connector 159"/>
                <p:cNvCxnSpPr>
                  <a:endCxn id="159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1" name="Straight Connector 160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53" name="Group 152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54" name="Freeform 153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6" name="Straight Connector 155"/>
                <p:cNvCxnSpPr>
                  <a:endCxn id="155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grpSp>
          <p:nvGrpSpPr>
            <p:cNvPr id="162" name="Group 161"/>
            <p:cNvGrpSpPr/>
            <p:nvPr/>
          </p:nvGrpSpPr>
          <p:grpSpPr>
            <a:xfrm>
              <a:off x="7660957" y="3858546"/>
              <a:ext cx="1769154" cy="365760"/>
              <a:chOff x="637798" y="3858546"/>
              <a:chExt cx="1769154" cy="365760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37798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69" name="Freeform 168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0" name="Freeform 169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1" name="Straight Connector 170"/>
                <p:cNvCxnSpPr>
                  <a:endCxn id="170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2" name="Straight Connector 171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1510124" y="3858546"/>
                <a:ext cx="896828" cy="365760"/>
                <a:chOff x="838966" y="4155660"/>
                <a:chExt cx="896828" cy="365760"/>
              </a:xfrm>
            </p:grpSpPr>
            <p:sp>
              <p:nvSpPr>
                <p:cNvPr id="165" name="Freeform 164"/>
                <p:cNvSpPr/>
                <p:nvPr/>
              </p:nvSpPr>
              <p:spPr bwMode="auto">
                <a:xfrm>
                  <a:off x="1086212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 flipH="1">
                  <a:off x="1534626" y="4155660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7" name="Straight Connector 166"/>
                <p:cNvCxnSpPr>
                  <a:endCxn id="166" idx="1"/>
                </p:cNvCxnSpPr>
                <p:nvPr/>
              </p:nvCxnSpPr>
              <p:spPr bwMode="auto">
                <a:xfrm>
                  <a:off x="1287380" y="415566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838966" y="4521420"/>
                  <a:ext cx="24724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sp>
          <p:nvSpPr>
            <p:cNvPr id="231" name="TextBox 230"/>
            <p:cNvSpPr txBox="1"/>
            <p:nvPr/>
          </p:nvSpPr>
          <p:spPr>
            <a:xfrm>
              <a:off x="58054" y="3946358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clk</a:t>
              </a:r>
              <a:endParaRPr lang="ru-RU" dirty="0" err="1" smtClean="0">
                <a:latin typeface="+mn-lt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471765" y="875477"/>
            <a:ext cx="1531785" cy="1093694"/>
            <a:chOff x="335285" y="1162085"/>
            <a:chExt cx="1531785" cy="1093694"/>
          </a:xfrm>
        </p:grpSpPr>
        <p:grpSp>
          <p:nvGrpSpPr>
            <p:cNvPr id="236" name="Group 235"/>
            <p:cNvGrpSpPr/>
            <p:nvPr/>
          </p:nvGrpSpPr>
          <p:grpSpPr>
            <a:xfrm>
              <a:off x="335285" y="1162085"/>
              <a:ext cx="1531785" cy="1093694"/>
              <a:chOff x="1222646" y="4455457"/>
              <a:chExt cx="2408461" cy="1093694"/>
            </a:xfrm>
          </p:grpSpPr>
          <p:sp>
            <p:nvSpPr>
              <p:cNvPr id="237" name="Rectangle 236"/>
              <p:cNvSpPr/>
              <p:nvPr/>
            </p:nvSpPr>
            <p:spPr bwMode="auto">
              <a:xfrm>
                <a:off x="1999128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156126" y="4570080"/>
                <a:ext cx="4869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T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 bwMode="auto">
              <a:xfrm>
                <a:off x="1222646" y="4733656"/>
                <a:ext cx="776482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279161" y="4727955"/>
                <a:ext cx="257029" cy="570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2" name="Rectangle 241"/>
              <p:cNvSpPr/>
              <p:nvPr/>
            </p:nvSpPr>
            <p:spPr>
              <a:xfrm>
                <a:off x="2758972" y="5102261"/>
                <a:ext cx="5625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!Q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cxnSp>
            <p:nvCxnSpPr>
              <p:cNvPr id="243" name="Straight Connector 242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4" name="Rectangle 243"/>
              <p:cNvSpPr/>
              <p:nvPr/>
            </p:nvSpPr>
            <p:spPr>
              <a:xfrm>
                <a:off x="1995391" y="5098329"/>
                <a:ext cx="29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1600" dirty="0">
                  <a:latin typeface="Neo Sans Intel" pitchFamily="34" charset="0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2711073" y="4537702"/>
                <a:ext cx="580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 </a:t>
                </a:r>
                <a:r>
                  <a:rPr lang="en-US" sz="1600" dirty="0" smtClean="0">
                    <a:latin typeface="Neo Sans Intel" pitchFamily="34" charset="0"/>
                  </a:rPr>
                  <a:t>Q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</p:grpSp>
        <p:sp>
          <p:nvSpPr>
            <p:cNvPr id="268" name="Isosceles Triangle 267"/>
            <p:cNvSpPr/>
            <p:nvPr/>
          </p:nvSpPr>
          <p:spPr bwMode="auto">
            <a:xfrm rot="19851746">
              <a:off x="775919" y="1332183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0" y="4298004"/>
            <a:ext cx="9003776" cy="467618"/>
            <a:chOff x="58054" y="4394045"/>
            <a:chExt cx="9003776" cy="467618"/>
          </a:xfrm>
        </p:grpSpPr>
        <p:sp>
          <p:nvSpPr>
            <p:cNvPr id="235" name="TextBox 234"/>
            <p:cNvSpPr txBox="1"/>
            <p:nvPr/>
          </p:nvSpPr>
          <p:spPr>
            <a:xfrm>
              <a:off x="58054" y="4492331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Q0</a:t>
              </a:r>
              <a:endParaRPr lang="ru-RU" dirty="0" err="1" smtClean="0">
                <a:latin typeface="+mn-lt"/>
              </a:endParaRPr>
            </a:p>
          </p:txBody>
        </p:sp>
        <p:grpSp>
          <p:nvGrpSpPr>
            <p:cNvPr id="317" name="Group 316"/>
            <p:cNvGrpSpPr/>
            <p:nvPr/>
          </p:nvGrpSpPr>
          <p:grpSpPr>
            <a:xfrm>
              <a:off x="610455" y="4394045"/>
              <a:ext cx="1332584" cy="365760"/>
              <a:chOff x="838966" y="4155660"/>
              <a:chExt cx="1332584" cy="365760"/>
            </a:xfrm>
          </p:grpSpPr>
          <p:sp>
            <p:nvSpPr>
              <p:cNvPr id="323" name="Freeform 322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4" name="Freeform 323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25" name="Straight Connector 324"/>
              <p:cNvCxnSpPr>
                <a:endCxn id="324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6" name="Straight Connector 325"/>
              <p:cNvCxnSpPr/>
              <p:nvPr/>
            </p:nvCxnSpPr>
            <p:spPr bwMode="auto">
              <a:xfrm>
                <a:off x="838966" y="4521420"/>
                <a:ext cx="247246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28" name="Group 327"/>
            <p:cNvGrpSpPr/>
            <p:nvPr/>
          </p:nvGrpSpPr>
          <p:grpSpPr>
            <a:xfrm>
              <a:off x="1918664" y="4401206"/>
              <a:ext cx="1792020" cy="365760"/>
              <a:chOff x="379530" y="4155660"/>
              <a:chExt cx="1792020" cy="365760"/>
            </a:xfrm>
          </p:grpSpPr>
          <p:sp>
            <p:nvSpPr>
              <p:cNvPr id="329" name="Freeform 328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31" name="Straight Connector 330"/>
              <p:cNvCxnSpPr>
                <a:endCxn id="330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2" name="Straight Connector 331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40" name="Group 339"/>
            <p:cNvGrpSpPr/>
            <p:nvPr/>
          </p:nvGrpSpPr>
          <p:grpSpPr>
            <a:xfrm>
              <a:off x="3692925" y="4400158"/>
              <a:ext cx="1792020" cy="365760"/>
              <a:chOff x="379530" y="4155660"/>
              <a:chExt cx="1792020" cy="365760"/>
            </a:xfrm>
          </p:grpSpPr>
          <p:sp>
            <p:nvSpPr>
              <p:cNvPr id="341" name="Freeform 340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43" name="Straight Connector 342"/>
              <p:cNvCxnSpPr>
                <a:endCxn id="342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4" name="Straight Connector 343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45" name="Group 344"/>
            <p:cNvGrpSpPr/>
            <p:nvPr/>
          </p:nvGrpSpPr>
          <p:grpSpPr>
            <a:xfrm>
              <a:off x="5474834" y="4396835"/>
              <a:ext cx="1792020" cy="365760"/>
              <a:chOff x="379530" y="4155660"/>
              <a:chExt cx="1792020" cy="365760"/>
            </a:xfrm>
          </p:grpSpPr>
          <p:sp>
            <p:nvSpPr>
              <p:cNvPr id="346" name="Freeform 345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7" name="Freeform 346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48" name="Straight Connector 347"/>
              <p:cNvCxnSpPr>
                <a:endCxn id="347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9" name="Straight Connector 348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50" name="Group 349"/>
            <p:cNvGrpSpPr/>
            <p:nvPr/>
          </p:nvGrpSpPr>
          <p:grpSpPr>
            <a:xfrm>
              <a:off x="7269810" y="4401206"/>
              <a:ext cx="1792020" cy="365760"/>
              <a:chOff x="379530" y="4155660"/>
              <a:chExt cx="1792020" cy="365760"/>
            </a:xfrm>
          </p:grpSpPr>
          <p:sp>
            <p:nvSpPr>
              <p:cNvPr id="351" name="Freeform 350"/>
              <p:cNvSpPr/>
              <p:nvPr/>
            </p:nvSpPr>
            <p:spPr bwMode="auto">
              <a:xfrm>
                <a:off x="108621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2" name="Freeform 351"/>
              <p:cNvSpPr/>
              <p:nvPr/>
            </p:nvSpPr>
            <p:spPr bwMode="auto">
              <a:xfrm flipH="1">
                <a:off x="1970382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53" name="Straight Connector 352"/>
              <p:cNvCxnSpPr>
                <a:endCxn id="352" idx="1"/>
              </p:cNvCxnSpPr>
              <p:nvPr/>
            </p:nvCxnSpPr>
            <p:spPr bwMode="auto">
              <a:xfrm>
                <a:off x="1287380" y="4155660"/>
                <a:ext cx="68300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4" name="Straight Connector 353"/>
              <p:cNvCxnSpPr/>
              <p:nvPr/>
            </p:nvCxnSpPr>
            <p:spPr bwMode="auto">
              <a:xfrm>
                <a:off x="379530" y="4521420"/>
                <a:ext cx="70668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359" name="Group 358"/>
          <p:cNvGrpSpPr/>
          <p:nvPr/>
        </p:nvGrpSpPr>
        <p:grpSpPr>
          <a:xfrm>
            <a:off x="1793013" y="884336"/>
            <a:ext cx="1818291" cy="1093694"/>
            <a:chOff x="1656533" y="1170944"/>
            <a:chExt cx="1818291" cy="1093694"/>
          </a:xfrm>
        </p:grpSpPr>
        <p:grpSp>
          <p:nvGrpSpPr>
            <p:cNvPr id="283" name="Group 282"/>
            <p:cNvGrpSpPr/>
            <p:nvPr/>
          </p:nvGrpSpPr>
          <p:grpSpPr>
            <a:xfrm>
              <a:off x="2383673" y="1170944"/>
              <a:ext cx="1091151" cy="1093694"/>
              <a:chOff x="775919" y="1162085"/>
              <a:chExt cx="1091151" cy="1093694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826752" y="1162085"/>
                <a:ext cx="1040318" cy="1093694"/>
                <a:chOff x="1995391" y="4455457"/>
                <a:chExt cx="1635716" cy="1093694"/>
              </a:xfrm>
            </p:grpSpPr>
            <p:sp>
              <p:nvSpPr>
                <p:cNvPr id="286" name="Rectangle 285"/>
                <p:cNvSpPr/>
                <p:nvPr/>
              </p:nvSpPr>
              <p:spPr bwMode="auto">
                <a:xfrm>
                  <a:off x="1999128" y="4455457"/>
                  <a:ext cx="1290918" cy="1093694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3600" b="1" dirty="0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2156126" y="4570080"/>
                  <a:ext cx="4869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T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  <p:cxnSp>
              <p:nvCxnSpPr>
                <p:cNvPr id="289" name="Straight Connector 288"/>
                <p:cNvCxnSpPr/>
                <p:nvPr/>
              </p:nvCxnSpPr>
              <p:spPr bwMode="auto">
                <a:xfrm flipH="1">
                  <a:off x="3279161" y="4733656"/>
                  <a:ext cx="29101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0" name="Rectangle 289"/>
                <p:cNvSpPr/>
                <p:nvPr/>
              </p:nvSpPr>
              <p:spPr>
                <a:xfrm>
                  <a:off x="2758972" y="5102261"/>
                  <a:ext cx="56256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!Q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  <p:cxnSp>
              <p:nvCxnSpPr>
                <p:cNvPr id="291" name="Straight Connector 290"/>
                <p:cNvCxnSpPr/>
                <p:nvPr/>
              </p:nvCxnSpPr>
              <p:spPr bwMode="auto">
                <a:xfrm flipH="1">
                  <a:off x="3291512" y="5271537"/>
                  <a:ext cx="339595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2" name="Rectangle 291"/>
                <p:cNvSpPr/>
                <p:nvPr/>
              </p:nvSpPr>
              <p:spPr>
                <a:xfrm>
                  <a:off x="1995391" y="5098329"/>
                  <a:ext cx="29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600" dirty="0">
                    <a:latin typeface="Neo Sans Intel" pitchFamily="34" charset="0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2711073" y="4537702"/>
                  <a:ext cx="5802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 </a:t>
                  </a:r>
                  <a:r>
                    <a:rPr lang="en-US" sz="1600" dirty="0" smtClean="0">
                      <a:latin typeface="Neo Sans Intel" pitchFamily="34" charset="0"/>
                    </a:rPr>
                    <a:t>Q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</p:grpSp>
          <p:sp>
            <p:nvSpPr>
              <p:cNvPr id="285" name="Isosceles Triangle 284"/>
              <p:cNvSpPr/>
              <p:nvPr/>
            </p:nvSpPr>
            <p:spPr bwMode="auto">
              <a:xfrm rot="19851746">
                <a:off x="775919" y="1332183"/>
                <a:ext cx="187953" cy="162029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57" name="Elbow Connector 356"/>
            <p:cNvCxnSpPr>
              <a:stCxn id="285" idx="1"/>
              <a:endCxn id="242" idx="3"/>
            </p:cNvCxnSpPr>
            <p:nvPr/>
          </p:nvCxnSpPr>
          <p:spPr bwMode="auto">
            <a:xfrm rot="10800000" flipV="1">
              <a:off x="1656533" y="1444936"/>
              <a:ext cx="780074" cy="533230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1" name="Group 360"/>
          <p:cNvGrpSpPr/>
          <p:nvPr/>
        </p:nvGrpSpPr>
        <p:grpSpPr>
          <a:xfrm>
            <a:off x="3414415" y="896863"/>
            <a:ext cx="1804643" cy="1093694"/>
            <a:chOff x="1670181" y="1170944"/>
            <a:chExt cx="1804643" cy="1093694"/>
          </a:xfrm>
        </p:grpSpPr>
        <p:grpSp>
          <p:nvGrpSpPr>
            <p:cNvPr id="362" name="Group 361"/>
            <p:cNvGrpSpPr/>
            <p:nvPr/>
          </p:nvGrpSpPr>
          <p:grpSpPr>
            <a:xfrm>
              <a:off x="2383673" y="1170944"/>
              <a:ext cx="1091151" cy="1093694"/>
              <a:chOff x="775919" y="1162085"/>
              <a:chExt cx="1091151" cy="1093694"/>
            </a:xfrm>
          </p:grpSpPr>
          <p:grpSp>
            <p:nvGrpSpPr>
              <p:cNvPr id="364" name="Group 363"/>
              <p:cNvGrpSpPr/>
              <p:nvPr/>
            </p:nvGrpSpPr>
            <p:grpSpPr>
              <a:xfrm>
                <a:off x="826752" y="1162085"/>
                <a:ext cx="1040318" cy="1093694"/>
                <a:chOff x="1995391" y="4455457"/>
                <a:chExt cx="1635716" cy="1093694"/>
              </a:xfrm>
            </p:grpSpPr>
            <p:sp>
              <p:nvSpPr>
                <p:cNvPr id="366" name="Rectangle 365"/>
                <p:cNvSpPr/>
                <p:nvPr/>
              </p:nvSpPr>
              <p:spPr bwMode="auto">
                <a:xfrm>
                  <a:off x="1999128" y="4455457"/>
                  <a:ext cx="1290918" cy="1093694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3600" b="1" dirty="0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2156126" y="4570080"/>
                  <a:ext cx="4869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T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 bwMode="auto">
                <a:xfrm flipH="1">
                  <a:off x="3279161" y="4733656"/>
                  <a:ext cx="29101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9" name="Rectangle 368"/>
                <p:cNvSpPr/>
                <p:nvPr/>
              </p:nvSpPr>
              <p:spPr>
                <a:xfrm>
                  <a:off x="2758972" y="5102261"/>
                  <a:ext cx="56256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!Q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 bwMode="auto">
                <a:xfrm flipH="1">
                  <a:off x="3291512" y="5271537"/>
                  <a:ext cx="339595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71" name="Rectangle 370"/>
                <p:cNvSpPr/>
                <p:nvPr/>
              </p:nvSpPr>
              <p:spPr>
                <a:xfrm>
                  <a:off x="1995391" y="5098329"/>
                  <a:ext cx="29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600" dirty="0">
                    <a:latin typeface="Neo Sans Intel" pitchFamily="34" charset="0"/>
                  </a:endParaRPr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2711073" y="4537702"/>
                  <a:ext cx="5802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 </a:t>
                  </a:r>
                  <a:r>
                    <a:rPr lang="en-US" sz="1600" dirty="0" smtClean="0">
                      <a:latin typeface="Neo Sans Intel" pitchFamily="34" charset="0"/>
                    </a:rPr>
                    <a:t>Q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</p:grpSp>
          <p:sp>
            <p:nvSpPr>
              <p:cNvPr id="365" name="Isosceles Triangle 364"/>
              <p:cNvSpPr/>
              <p:nvPr/>
            </p:nvSpPr>
            <p:spPr bwMode="auto">
              <a:xfrm rot="19851746">
                <a:off x="775919" y="1332183"/>
                <a:ext cx="187953" cy="162029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63" name="Elbow Connector 362"/>
            <p:cNvCxnSpPr>
              <a:stCxn id="365" idx="1"/>
            </p:cNvCxnSpPr>
            <p:nvPr/>
          </p:nvCxnSpPr>
          <p:spPr bwMode="auto">
            <a:xfrm rot="10800000" flipV="1">
              <a:off x="1670181" y="1444936"/>
              <a:ext cx="766426" cy="533230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3" name="Group 372"/>
          <p:cNvGrpSpPr/>
          <p:nvPr/>
        </p:nvGrpSpPr>
        <p:grpSpPr>
          <a:xfrm>
            <a:off x="5002218" y="909279"/>
            <a:ext cx="1804643" cy="1093694"/>
            <a:chOff x="1670181" y="1170944"/>
            <a:chExt cx="1804643" cy="1093694"/>
          </a:xfrm>
        </p:grpSpPr>
        <p:grpSp>
          <p:nvGrpSpPr>
            <p:cNvPr id="374" name="Group 373"/>
            <p:cNvGrpSpPr/>
            <p:nvPr/>
          </p:nvGrpSpPr>
          <p:grpSpPr>
            <a:xfrm>
              <a:off x="2383673" y="1170944"/>
              <a:ext cx="1091151" cy="1093694"/>
              <a:chOff x="775919" y="1162085"/>
              <a:chExt cx="1091151" cy="1093694"/>
            </a:xfrm>
          </p:grpSpPr>
          <p:grpSp>
            <p:nvGrpSpPr>
              <p:cNvPr id="376" name="Group 375"/>
              <p:cNvGrpSpPr/>
              <p:nvPr/>
            </p:nvGrpSpPr>
            <p:grpSpPr>
              <a:xfrm>
                <a:off x="826752" y="1162085"/>
                <a:ext cx="1040318" cy="1093694"/>
                <a:chOff x="1995391" y="4455457"/>
                <a:chExt cx="1635716" cy="1093694"/>
              </a:xfrm>
            </p:grpSpPr>
            <p:sp>
              <p:nvSpPr>
                <p:cNvPr id="378" name="Rectangle 377"/>
                <p:cNvSpPr/>
                <p:nvPr/>
              </p:nvSpPr>
              <p:spPr bwMode="auto">
                <a:xfrm>
                  <a:off x="1999128" y="4455457"/>
                  <a:ext cx="1290918" cy="1093694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3600" b="1" dirty="0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2156126" y="4570080"/>
                  <a:ext cx="4869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T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  <p:cxnSp>
              <p:nvCxnSpPr>
                <p:cNvPr id="380" name="Straight Connector 379"/>
                <p:cNvCxnSpPr/>
                <p:nvPr/>
              </p:nvCxnSpPr>
              <p:spPr bwMode="auto">
                <a:xfrm flipH="1">
                  <a:off x="3279161" y="4733656"/>
                  <a:ext cx="291013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81" name="Rectangle 380"/>
                <p:cNvSpPr/>
                <p:nvPr/>
              </p:nvSpPr>
              <p:spPr>
                <a:xfrm>
                  <a:off x="2758972" y="5102261"/>
                  <a:ext cx="56256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latin typeface="Neo Sans Intel" pitchFamily="34" charset="0"/>
                    </a:rPr>
                    <a:t>!Q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 bwMode="auto">
                <a:xfrm flipH="1">
                  <a:off x="3291512" y="5271537"/>
                  <a:ext cx="339595" cy="0"/>
                </a:xfrm>
                <a:prstGeom prst="lin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83" name="Rectangle 382"/>
                <p:cNvSpPr/>
                <p:nvPr/>
              </p:nvSpPr>
              <p:spPr>
                <a:xfrm>
                  <a:off x="1995391" y="5098329"/>
                  <a:ext cx="29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600" dirty="0">
                    <a:latin typeface="Neo Sans Intel" pitchFamily="34" charset="0"/>
                  </a:endParaRPr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2711073" y="4537702"/>
                  <a:ext cx="5802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Neo Sans Intel" pitchFamily="34" charset="0"/>
                    </a:rPr>
                    <a:t> </a:t>
                  </a:r>
                  <a:r>
                    <a:rPr lang="en-US" sz="1600" dirty="0" smtClean="0">
                      <a:latin typeface="Neo Sans Intel" pitchFamily="34" charset="0"/>
                    </a:rPr>
                    <a:t>Q</a:t>
                  </a:r>
                  <a:endParaRPr lang="en-US" sz="1600" dirty="0">
                    <a:latin typeface="Neo Sans Intel" pitchFamily="34" charset="0"/>
                  </a:endParaRPr>
                </a:p>
              </p:txBody>
            </p:sp>
          </p:grpSp>
          <p:sp>
            <p:nvSpPr>
              <p:cNvPr id="377" name="Isosceles Triangle 376"/>
              <p:cNvSpPr/>
              <p:nvPr/>
            </p:nvSpPr>
            <p:spPr bwMode="auto">
              <a:xfrm rot="19851746">
                <a:off x="775919" y="1332183"/>
                <a:ext cx="187953" cy="162029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75" name="Elbow Connector 374"/>
            <p:cNvCxnSpPr>
              <a:stCxn id="377" idx="1"/>
            </p:cNvCxnSpPr>
            <p:nvPr/>
          </p:nvCxnSpPr>
          <p:spPr bwMode="auto">
            <a:xfrm rot="10800000" flipV="1">
              <a:off x="1670181" y="1444936"/>
              <a:ext cx="766426" cy="533230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1" name="Group 420"/>
          <p:cNvGrpSpPr/>
          <p:nvPr/>
        </p:nvGrpSpPr>
        <p:grpSpPr>
          <a:xfrm>
            <a:off x="-2064" y="4853804"/>
            <a:ext cx="10725845" cy="1490371"/>
            <a:chOff x="55990" y="4949845"/>
            <a:chExt cx="10725845" cy="1490371"/>
          </a:xfrm>
        </p:grpSpPr>
        <p:grpSp>
          <p:nvGrpSpPr>
            <p:cNvPr id="333" name="Group 332"/>
            <p:cNvGrpSpPr/>
            <p:nvPr/>
          </p:nvGrpSpPr>
          <p:grpSpPr>
            <a:xfrm>
              <a:off x="610455" y="4949845"/>
              <a:ext cx="3100229" cy="369717"/>
              <a:chOff x="838966" y="4155660"/>
              <a:chExt cx="3100229" cy="369717"/>
            </a:xfrm>
          </p:grpSpPr>
          <p:sp>
            <p:nvSpPr>
              <p:cNvPr id="334" name="Freeform 333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5" name="Freeform 334"/>
              <p:cNvSpPr/>
              <p:nvPr/>
            </p:nvSpPr>
            <p:spPr bwMode="auto">
              <a:xfrm flipH="1">
                <a:off x="3738027" y="4159617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36" name="Straight Connector 335"/>
              <p:cNvCxnSpPr>
                <a:stCxn id="334" idx="1"/>
                <a:endCxn id="335" idx="1"/>
              </p:cNvCxnSpPr>
              <p:nvPr/>
            </p:nvCxnSpPr>
            <p:spPr bwMode="auto">
              <a:xfrm>
                <a:off x="2177723" y="4155660"/>
                <a:ext cx="1560304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7" name="Straight Connector 336"/>
              <p:cNvCxnSpPr/>
              <p:nvPr/>
            </p:nvCxnSpPr>
            <p:spPr bwMode="auto">
              <a:xfrm>
                <a:off x="838966" y="4521420"/>
                <a:ext cx="1131416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55" name="TextBox 354"/>
            <p:cNvSpPr txBox="1"/>
            <p:nvPr/>
          </p:nvSpPr>
          <p:spPr>
            <a:xfrm>
              <a:off x="55990" y="5042757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Q1</a:t>
              </a:r>
              <a:endParaRPr lang="ru-RU" dirty="0" err="1" smtClean="0">
                <a:latin typeface="+mn-lt"/>
              </a:endParaRP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3705156" y="4953587"/>
              <a:ext cx="3539356" cy="369717"/>
              <a:chOff x="399839" y="4155660"/>
              <a:chExt cx="3539356" cy="369717"/>
            </a:xfrm>
          </p:grpSpPr>
          <p:sp>
            <p:nvSpPr>
              <p:cNvPr id="389" name="Freeform 388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 flipH="1">
                <a:off x="3738027" y="4159617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91" name="Straight Connector 390"/>
              <p:cNvCxnSpPr>
                <a:stCxn id="389" idx="1"/>
                <a:endCxn id="390" idx="1"/>
              </p:cNvCxnSpPr>
              <p:nvPr/>
            </p:nvCxnSpPr>
            <p:spPr bwMode="auto">
              <a:xfrm>
                <a:off x="2177723" y="4155660"/>
                <a:ext cx="1560304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2" name="Straight Connector 391"/>
              <p:cNvCxnSpPr/>
              <p:nvPr/>
            </p:nvCxnSpPr>
            <p:spPr bwMode="auto">
              <a:xfrm>
                <a:off x="399839" y="4521420"/>
                <a:ext cx="157054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96" name="Group 395"/>
            <p:cNvGrpSpPr/>
            <p:nvPr/>
          </p:nvGrpSpPr>
          <p:grpSpPr>
            <a:xfrm>
              <a:off x="7242479" y="4955038"/>
              <a:ext cx="3539356" cy="369717"/>
              <a:chOff x="399839" y="4155660"/>
              <a:chExt cx="3539356" cy="369717"/>
            </a:xfrm>
          </p:grpSpPr>
          <p:sp>
            <p:nvSpPr>
              <p:cNvPr id="397" name="Freeform 396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3738027" y="4159617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399" name="Straight Connector 398"/>
              <p:cNvCxnSpPr>
                <a:stCxn id="397" idx="1"/>
                <a:endCxn id="398" idx="1"/>
              </p:cNvCxnSpPr>
              <p:nvPr/>
            </p:nvCxnSpPr>
            <p:spPr bwMode="auto">
              <a:xfrm>
                <a:off x="2177723" y="4155660"/>
                <a:ext cx="1560304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0" name="Straight Connector 399"/>
              <p:cNvCxnSpPr/>
              <p:nvPr/>
            </p:nvCxnSpPr>
            <p:spPr bwMode="auto">
              <a:xfrm>
                <a:off x="399839" y="4521420"/>
                <a:ext cx="157054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03" name="TextBox 402"/>
            <p:cNvSpPr txBox="1"/>
            <p:nvPr/>
          </p:nvSpPr>
          <p:spPr>
            <a:xfrm>
              <a:off x="60209" y="5589526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Q2</a:t>
              </a:r>
              <a:endParaRPr lang="ru-RU" dirty="0" err="1" smtClean="0">
                <a:latin typeface="+mn-lt"/>
              </a:endParaRPr>
            </a:p>
          </p:txBody>
        </p:sp>
        <p:grpSp>
          <p:nvGrpSpPr>
            <p:cNvPr id="404" name="Group 403"/>
            <p:cNvGrpSpPr/>
            <p:nvPr/>
          </p:nvGrpSpPr>
          <p:grpSpPr>
            <a:xfrm>
              <a:off x="637798" y="5428024"/>
              <a:ext cx="6679552" cy="369717"/>
              <a:chOff x="-960924" y="4155660"/>
              <a:chExt cx="6679552" cy="369717"/>
            </a:xfrm>
          </p:grpSpPr>
          <p:sp>
            <p:nvSpPr>
              <p:cNvPr id="405" name="Freeform 404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6" name="Freeform 405"/>
              <p:cNvSpPr/>
              <p:nvPr/>
            </p:nvSpPr>
            <p:spPr bwMode="auto">
              <a:xfrm flipH="1">
                <a:off x="5517460" y="4159617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07" name="Straight Connector 406"/>
              <p:cNvCxnSpPr>
                <a:stCxn id="405" idx="1"/>
                <a:endCxn id="406" idx="1"/>
              </p:cNvCxnSpPr>
              <p:nvPr/>
            </p:nvCxnSpPr>
            <p:spPr bwMode="auto">
              <a:xfrm>
                <a:off x="2177723" y="4155660"/>
                <a:ext cx="3339737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8" name="Straight Connector 407"/>
              <p:cNvCxnSpPr/>
              <p:nvPr/>
            </p:nvCxnSpPr>
            <p:spPr bwMode="auto">
              <a:xfrm>
                <a:off x="-960924" y="4521420"/>
                <a:ext cx="2931306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11" name="Straight Connector 410"/>
            <p:cNvCxnSpPr/>
            <p:nvPr/>
          </p:nvCxnSpPr>
          <p:spPr bwMode="auto">
            <a:xfrm>
              <a:off x="7314876" y="5793784"/>
              <a:ext cx="293130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2" name="TextBox 411"/>
            <p:cNvSpPr txBox="1"/>
            <p:nvPr/>
          </p:nvSpPr>
          <p:spPr>
            <a:xfrm>
              <a:off x="64991" y="6070884"/>
              <a:ext cx="554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Q3</a:t>
              </a:r>
              <a:endParaRPr lang="ru-RU" dirty="0" err="1" smtClean="0">
                <a:latin typeface="+mn-lt"/>
              </a:endParaRPr>
            </a:p>
          </p:txBody>
        </p:sp>
        <p:grpSp>
          <p:nvGrpSpPr>
            <p:cNvPr id="413" name="Group 412"/>
            <p:cNvGrpSpPr/>
            <p:nvPr/>
          </p:nvGrpSpPr>
          <p:grpSpPr>
            <a:xfrm>
              <a:off x="619456" y="5878183"/>
              <a:ext cx="10072268" cy="377367"/>
              <a:chOff x="-4554808" y="4155660"/>
              <a:chExt cx="10072268" cy="377367"/>
            </a:xfrm>
          </p:grpSpPr>
          <p:sp>
            <p:nvSpPr>
              <p:cNvPr id="414" name="Freeform 413"/>
              <p:cNvSpPr/>
              <p:nvPr/>
            </p:nvSpPr>
            <p:spPr bwMode="auto">
              <a:xfrm>
                <a:off x="1976555" y="4155660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16" name="Straight Connector 415"/>
              <p:cNvCxnSpPr>
                <a:stCxn id="414" idx="1"/>
              </p:cNvCxnSpPr>
              <p:nvPr/>
            </p:nvCxnSpPr>
            <p:spPr bwMode="auto">
              <a:xfrm>
                <a:off x="2177723" y="4155660"/>
                <a:ext cx="3339737" cy="395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7" name="Straight Connector 416"/>
              <p:cNvCxnSpPr>
                <a:stCxn id="412" idx="3"/>
              </p:cNvCxnSpPr>
              <p:nvPr/>
            </p:nvCxnSpPr>
            <p:spPr bwMode="auto">
              <a:xfrm flipV="1">
                <a:off x="-4554808" y="4521420"/>
                <a:ext cx="6525190" cy="1160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873571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106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Single port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xN </a:t>
            </a:r>
            <a:r>
              <a:rPr lang="en-US" dirty="0" smtClean="0"/>
              <a:t>Memory Array</a:t>
            </a:r>
            <a:endParaRPr lang="ru-RU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3372635" y="4097196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 smtClean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455164" y="3136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992375" y="2767217"/>
            <a:ext cx="94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address</a:t>
            </a:r>
            <a:endParaRPr lang="en-US" dirty="0">
              <a:latin typeface="+mj-lt"/>
              <a:cs typeface="Arial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2892312" y="4544423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1623081" y="5109352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input data</a:t>
            </a:r>
            <a:endParaRPr lang="en-US" dirty="0">
              <a:latin typeface="+mj-lt"/>
              <a:cs typeface="Arial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5882224" y="456757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880106" y="5132502"/>
            <a:ext cx="133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output data</a:t>
            </a:r>
            <a:endParaRPr lang="en-US" dirty="0">
              <a:latin typeface="+mj-lt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4386539" y="3541440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526027" y="324102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 smtClean="0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2751948" y="494766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891436" y="463567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ru-RU" sz="2400" dirty="0" err="1" smtClean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5669671" y="49592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809159" y="465882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</a:t>
            </a:r>
            <a:endParaRPr lang="ru-RU" sz="2400" dirty="0" err="1" smtClean="0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1770838" y="3773491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+mj-lt"/>
                <a:cs typeface="Arial" pitchFamily="34" charset="0"/>
              </a:rPr>
              <a:t>Write enable</a:t>
            </a:r>
            <a:endParaRPr lang="en-US" dirty="0">
              <a:latin typeface="+mj-lt"/>
              <a:cs typeface="Arial" pitchFamily="34" charset="0"/>
            </a:endParaRP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2479527" y="4142824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54025" y="1125080"/>
            <a:ext cx="8034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Memory array has 3 input signals and 1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Data buses are N bits wide (each chunk is N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Address is M </a:t>
            </a:r>
            <a:r>
              <a:rPr lang="en-US" sz="2800" dirty="0" smtClean="0">
                <a:latin typeface="+mn-lt"/>
              </a:rPr>
              <a:t>bits wid</a:t>
            </a:r>
            <a:r>
              <a:rPr lang="en-US" sz="2800" dirty="0" smtClean="0">
                <a:latin typeface="+mn-lt"/>
              </a:rPr>
              <a:t>e if 2</a:t>
            </a:r>
            <a:r>
              <a:rPr lang="en-US" sz="2800" baseline="30000" dirty="0" smtClean="0">
                <a:latin typeface="+mn-lt"/>
              </a:rPr>
              <a:t>M</a:t>
            </a:r>
            <a:r>
              <a:rPr lang="en-US" sz="2800" dirty="0" smtClean="0">
                <a:latin typeface="+mn-lt"/>
              </a:rPr>
              <a:t> is array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 err="1" smtClean="0"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23081" y="2770911"/>
            <a:ext cx="5591237" cy="2743823"/>
            <a:chOff x="1895131" y="1538919"/>
            <a:chExt cx="5591237" cy="274382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Arial" pitchFamily="34" charset="0"/>
                </a:rPr>
                <a:t>address</a:t>
              </a:r>
              <a:endParaRPr lang="en-US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Arial" pitchFamily="34" charset="0"/>
                </a:rPr>
                <a:t>input data</a:t>
              </a:r>
              <a:endParaRPr lang="en-US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Arial" pitchFamily="34" charset="0"/>
                </a:rPr>
                <a:t>output data</a:t>
              </a:r>
              <a:endParaRPr lang="en-US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 smtClean="0"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 smtClean="0">
                <a:latin typeface="+mj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 smtClean="0">
                <a:latin typeface="+mj-lt"/>
              </a:endParaRPr>
            </a:p>
          </p:txBody>
        </p:sp>
        <p:sp>
          <p:nvSpPr>
            <p:cNvPr id="40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Arial" pitchFamily="34" charset="0"/>
                </a:rPr>
                <a:t>Write enable</a:t>
              </a:r>
              <a:endParaRPr lang="en-US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43" name="Соединительная линия уступом 5"/>
            <p:cNvCxnSpPr>
              <a:endCxn id="40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5250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/>
      <p:bldP spid="30" grpId="1"/>
      <p:bldP spid="32" grpId="0"/>
      <p:bldP spid="32" grpId="1"/>
      <p:bldP spid="34" grpId="0"/>
      <p:bldP spid="34" grpId="1"/>
      <p:bldP spid="50" grpId="0"/>
      <p:bldP spid="50" grpId="1"/>
      <p:bldP spid="52" grpId="0"/>
      <p:bldP spid="52" grpId="1"/>
      <p:bldP spid="54" grpId="0"/>
      <p:bldP spid="54" grpId="1"/>
      <p:bldP spid="42" grpId="0"/>
      <p:bldP spid="42" grpId="1"/>
      <p:bldP spid="3" grpId="0" uiExpand="1" build="p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4x1 Memory Array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3" y="1777101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783976" y="1281953"/>
            <a:ext cx="7196326" cy="1735567"/>
            <a:chOff x="1783976" y="1281953"/>
            <a:chExt cx="7196326" cy="1735567"/>
          </a:xfrm>
        </p:grpSpPr>
        <p:grpSp>
          <p:nvGrpSpPr>
            <p:cNvPr id="4" name="Group 3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5" name="Rectangle 4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6"/>
                  </a:solidFill>
                  <a:latin typeface="+mn-lt"/>
                </a:rPr>
                <a:t>Multiplexer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83976" y="3998259"/>
            <a:ext cx="5360895" cy="1582030"/>
            <a:chOff x="1783976" y="3998259"/>
            <a:chExt cx="5360895" cy="1582030"/>
          </a:xfrm>
        </p:grpSpPr>
        <p:sp>
          <p:nvSpPr>
            <p:cNvPr id="3" name="Rectangle 2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+mn-lt"/>
                </a:rPr>
                <a:t>Decoder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025" y="3398519"/>
            <a:ext cx="6642846" cy="2181770"/>
            <a:chOff x="502025" y="3398519"/>
            <a:chExt cx="6642846" cy="2181770"/>
          </a:xfrm>
        </p:grpSpPr>
        <p:grpSp>
          <p:nvGrpSpPr>
            <p:cNvPr id="10" name="Group 9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2"/>
                  </a:solidFill>
                  <a:latin typeface="+mn-lt"/>
                </a:rPr>
                <a:t>Write control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3695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66500"/>
            <a:ext cx="8229600" cy="889000"/>
          </a:xfrm>
        </p:spPr>
        <p:txBody>
          <a:bodyPr anchor="ctr"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3" y="105155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10094" y="2555247"/>
            <a:ext cx="7014081" cy="1411210"/>
            <a:chOff x="1783976" y="1477890"/>
            <a:chExt cx="7212360" cy="1539630"/>
          </a:xfrm>
        </p:grpSpPr>
        <p:grpSp>
          <p:nvGrpSpPr>
            <p:cNvPr id="5" name="Group 4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7" name="Rectangle 6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6"/>
                  </a:solidFill>
                  <a:latin typeface="+mn-lt"/>
                </a:rPr>
                <a:t>Multiplexer bit[0]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81814" y="4847453"/>
            <a:ext cx="5213516" cy="1450071"/>
            <a:chOff x="1783976" y="3998259"/>
            <a:chExt cx="5360895" cy="15820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5">
                      <a:lumMod val="75000"/>
                    </a:schemeClr>
                  </a:solidFill>
                  <a:latin typeface="+mn-lt"/>
                </a:rPr>
                <a:t>Decoder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5106" y="4297738"/>
            <a:ext cx="6460224" cy="1999786"/>
            <a:chOff x="502025" y="3398519"/>
            <a:chExt cx="6642846" cy="2181770"/>
          </a:xfrm>
        </p:grpSpPr>
        <p:grpSp>
          <p:nvGrpSpPr>
            <p:cNvPr id="14" name="Group 13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6" name="Rectangle 15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dirty="0" smtClean="0">
                  <a:solidFill>
                    <a:schemeClr val="accent2"/>
                  </a:solidFill>
                  <a:latin typeface="+mn-lt"/>
                </a:rPr>
                <a:t>Write control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10094" y="834023"/>
            <a:ext cx="7014081" cy="1411210"/>
            <a:chOff x="1783976" y="1477890"/>
            <a:chExt cx="7212360" cy="1539630"/>
          </a:xfrm>
        </p:grpSpPr>
        <p:grpSp>
          <p:nvGrpSpPr>
            <p:cNvPr id="20" name="Group 19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22" name="Rectangle 21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6"/>
                  </a:solidFill>
                  <a:latin typeface="+mn-lt"/>
                </a:rPr>
                <a:t>Multiplexer bit[1]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9167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Computer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35579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228608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Topics of </a:t>
            </a:r>
          </a:p>
          <a:p>
            <a:pPr algn="r"/>
            <a:r>
              <a:rPr lang="en-US" sz="2000" dirty="0" smtClean="0">
                <a:latin typeface="+mj-lt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867343"/>
            <a:ext cx="4736759" cy="1251517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42559" y="4565593"/>
            <a:ext cx="7702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Neo Sans Intel"/>
              </a:rPr>
              <a:t>But, combinational circuits have a significant limitation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Neo Sans Intel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they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cannot remember any information</a:t>
            </a:r>
            <a:endParaRPr lang="en-US" sz="2400" dirty="0">
              <a:solidFill>
                <a:schemeClr val="accent1"/>
              </a:solidFill>
              <a:latin typeface="+mj-lt"/>
              <a:cs typeface="Neo Sans Int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</a:t>
            </a:r>
            <a:r>
              <a:rPr lang="en-US" dirty="0"/>
              <a:t>: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39" y="183028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 smtClean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x</a:t>
            </a:r>
            <a:r>
              <a:rPr lang="en-US" dirty="0" err="1" smtClean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z</a:t>
            </a:r>
            <a:r>
              <a:rPr lang="en-US" dirty="0" err="1" smtClean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94" y="2516356"/>
            <a:ext cx="8228012" cy="27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Combinational circuit (scheme) is an implementation of a combinational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Just a few examples that we already know: adder, decoder, multiplexer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But, combinational circuits have a significant limitation: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1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09575"/>
            <a:ext cx="8229600" cy="545465"/>
          </a:xfrm>
        </p:spPr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026987"/>
            <a:ext cx="7872412" cy="18889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smtClean="0"/>
              <a:t>the output of a function depends not only on the current input, but on the previous state,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sequential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790" y="2294181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+mj-lt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+mj-lt"/>
              </a:rPr>
              <a:t>t</a:t>
            </a:r>
            <a:r>
              <a:rPr lang="en-US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= F(</a:t>
            </a:r>
            <a:r>
              <a:rPr lang="en-US" sz="2400" dirty="0" err="1">
                <a:latin typeface="+mj-lt"/>
              </a:rPr>
              <a:t>x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y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z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 smtClean="0">
                <a:latin typeface="+mj-lt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0379" y="2344136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F(x</a:t>
            </a: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, y</a:t>
            </a: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, z</a:t>
            </a: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…, </a:t>
            </a:r>
            <a:r>
              <a:rPr lang="en-US" sz="2400" dirty="0" smtClean="0">
                <a:solidFill>
                  <a:srgbClr val="7030A0"/>
                </a:solidFill>
                <a:latin typeface="+mj-lt"/>
              </a:rPr>
              <a:t>Q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 smtClean="0"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438" y="2302309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7030A0"/>
                </a:solidFill>
                <a:latin typeface="+mj-lt"/>
              </a:rPr>
              <a:t>F(x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+mj-lt"/>
              </a:rPr>
              <a:t>, y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+mj-lt"/>
              </a:rPr>
              <a:t>, z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 smtClean="0">
                <a:solidFill>
                  <a:srgbClr val="7030A0"/>
                </a:solidFill>
                <a:latin typeface="+mj-lt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…,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Q</a:t>
            </a:r>
            <a:r>
              <a:rPr lang="en-US" sz="1600" dirty="0" smtClean="0">
                <a:solidFill>
                  <a:srgbClr val="00B050"/>
                </a:solidFill>
                <a:latin typeface="+mj-lt"/>
              </a:rPr>
              <a:t>t-3</a:t>
            </a:r>
            <a:r>
              <a:rPr lang="en-US" sz="2400" dirty="0" smtClean="0">
                <a:solidFill>
                  <a:srgbClr val="7030A0"/>
                </a:solidFill>
                <a:latin typeface="+mj-lt"/>
              </a:rPr>
              <a:t>)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 smtClean="0">
                <a:latin typeface="+mj-lt"/>
              </a:rPr>
              <a:t>)</a:t>
            </a:r>
          </a:p>
        </p:txBody>
      </p:sp>
      <p:grpSp>
        <p:nvGrpSpPr>
          <p:cNvPr id="9" name="Group 8" hidden="1"/>
          <p:cNvGrpSpPr/>
          <p:nvPr/>
        </p:nvGrpSpPr>
        <p:grpSpPr>
          <a:xfrm>
            <a:off x="680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 smtClean="0">
                  <a:latin typeface="Neo Sans Intel" pitchFamily="34" charset="0"/>
                </a:rPr>
                <a:t>= 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 smtClean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 smtClean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 smtClean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108" y="3034656"/>
            <a:ext cx="7872412" cy="292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r>
              <a:rPr lang="en-US" i="0" dirty="0">
                <a:solidFill>
                  <a:schemeClr val="tx1"/>
                </a:solidFill>
                <a:latin typeface="+mj-lt"/>
              </a:rPr>
              <a:t>Sequential </a:t>
            </a:r>
            <a:r>
              <a:rPr lang="en-US" i="0" dirty="0" smtClean="0">
                <a:solidFill>
                  <a:schemeClr val="tx1"/>
                </a:solidFill>
                <a:latin typeface="+mj-lt"/>
              </a:rPr>
              <a:t>circuit </a:t>
            </a:r>
            <a:r>
              <a:rPr lang="en-US" i="0" dirty="0">
                <a:solidFill>
                  <a:schemeClr val="tx1"/>
                </a:solidFill>
                <a:latin typeface="+mj-lt"/>
              </a:rPr>
              <a:t>is an implementation of a sequential </a:t>
            </a:r>
            <a:r>
              <a:rPr lang="en-US" i="0" dirty="0" smtClean="0">
                <a:solidFill>
                  <a:schemeClr val="tx1"/>
                </a:solidFill>
                <a:latin typeface="+mj-lt"/>
              </a:rPr>
              <a:t>function</a:t>
            </a:r>
          </a:p>
          <a:p>
            <a:r>
              <a:rPr lang="en-US" i="0" dirty="0" smtClean="0">
                <a:solidFill>
                  <a:schemeClr val="tx1"/>
                </a:solidFill>
                <a:latin typeface="+mj-lt"/>
              </a:rPr>
              <a:t>Their main advantage is ability to remember the previous state</a:t>
            </a:r>
          </a:p>
          <a:p>
            <a:pPr marL="690563" lvl="2" indent="-344488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Any </a:t>
            </a:r>
            <a:r>
              <a:rPr lang="en-US" dirty="0" smtClean="0">
                <a:latin typeface="+mj-lt"/>
              </a:rPr>
              <a:t>circuit </a:t>
            </a:r>
            <a:r>
              <a:rPr lang="en-US" dirty="0">
                <a:latin typeface="+mj-lt"/>
              </a:rPr>
              <a:t>with memory is a sequential </a:t>
            </a:r>
            <a:r>
              <a:rPr lang="en-US" dirty="0" smtClean="0">
                <a:latin typeface="+mj-lt"/>
              </a:rPr>
              <a:t>circuit</a:t>
            </a:r>
          </a:p>
          <a:p>
            <a:pPr marL="342900" lvl="1" indent="-342900">
              <a:spcBef>
                <a:spcPct val="75000"/>
              </a:spcBef>
              <a:buFont typeface="Arial" pitchFamily="34" charset="0"/>
              <a:buChar char="•"/>
            </a:pPr>
            <a:r>
              <a:rPr lang="en-US" sz="2400" b="1" dirty="0">
                <a:latin typeface="+mj-lt"/>
              </a:rPr>
              <a:t>Sequential circuits are able to store information</a:t>
            </a:r>
          </a:p>
          <a:p>
            <a:pPr marL="690563" lvl="2" indent="-344488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692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613" y="1056443"/>
                <a:ext cx="5315649" cy="4860171"/>
              </a:xfrm>
            </p:spPr>
            <p:txBody>
              <a:bodyPr/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Capacities are not charged or discharged immediately: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Time of charge or discharge can be calculated: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It is a source of voltage delays in circuits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056443"/>
                <a:ext cx="5315649" cy="4860171"/>
              </a:xfrm>
              <a:blipFill rotWithShape="0">
                <a:blip r:embed="rId2"/>
                <a:stretch>
                  <a:fillRect l="-3326" t="-1880" r="-2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075947" y="1046890"/>
            <a:ext cx="2434211" cy="4755131"/>
            <a:chOff x="6075947" y="1046890"/>
            <a:chExt cx="2434211" cy="4755131"/>
          </a:xfrm>
        </p:grpSpPr>
        <p:grpSp>
          <p:nvGrpSpPr>
            <p:cNvPr id="5" name="Group 4"/>
            <p:cNvGrpSpPr/>
            <p:nvPr/>
          </p:nvGrpSpPr>
          <p:grpSpPr>
            <a:xfrm>
              <a:off x="6075947" y="1046890"/>
              <a:ext cx="2434211" cy="2855578"/>
              <a:chOff x="3159127" y="1046890"/>
              <a:chExt cx="2434211" cy="285557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59127" y="1651790"/>
                <a:ext cx="1048613" cy="931001"/>
                <a:chOff x="442800" y="4539259"/>
                <a:chExt cx="1272245" cy="1129551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42800" y="4539259"/>
                  <a:ext cx="1272245" cy="1129551"/>
                  <a:chOff x="7475515" y="3544048"/>
                  <a:chExt cx="1272245" cy="1129551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7" name="Straight Connector 56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 flipH="1">
                    <a:off x="7475515" y="4108824"/>
                    <a:ext cx="102840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5" name="Oval 54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+mj-lt"/>
                  </a:rPr>
                  <a:t>V</a:t>
                </a:r>
                <a:r>
                  <a:rPr lang="en-US" sz="1400" dirty="0" err="1" smtClean="0">
                    <a:latin typeface="+mj-lt"/>
                  </a:rPr>
                  <a:t>cc</a:t>
                </a:r>
                <a:endParaRPr lang="en-US" sz="1400" dirty="0" smtClean="0">
                  <a:latin typeface="+mj-l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38" name="Group 37"/>
              <p:cNvGrpSpPr/>
              <p:nvPr/>
            </p:nvGrpSpPr>
            <p:grpSpPr>
              <a:xfrm>
                <a:off x="4805660" y="3545843"/>
                <a:ext cx="787678" cy="356625"/>
                <a:chOff x="8083195" y="4696726"/>
                <a:chExt cx="1294084" cy="43268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94194" y="4718651"/>
                  <a:ext cx="128308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+mj-lt"/>
                    </a:rPr>
                    <a:t>Output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633048" y="193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1600" dirty="0">
                    <a:latin typeface="+mj-lt"/>
                  </a:rPr>
                  <a:t>1</a:t>
                </a:r>
                <a:endParaRPr lang="en-US" sz="1600" dirty="0" smtClean="0">
                  <a:latin typeface="+mj-lt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948522" y="3549486"/>
              <a:ext cx="879350" cy="2252535"/>
              <a:chOff x="895458" y="3614968"/>
              <a:chExt cx="879350" cy="22525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  <a:latin typeface="+mj-lt"/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95458" y="4231678"/>
                <a:ext cx="288862" cy="1229533"/>
                <a:chOff x="6326646" y="2986836"/>
                <a:chExt cx="615600" cy="147863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6326648" y="2986836"/>
                  <a:ext cx="615598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latin typeface="+mj-lt"/>
                    </a:rPr>
                    <a:t>1</a:t>
                  </a:r>
                  <a:endParaRPr lang="en-US" sz="1600" dirty="0" smtClean="0">
                    <a:latin typeface="+mj-lt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326646" y="4058323"/>
                  <a:ext cx="615599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latin typeface="+mj-lt"/>
                    </a:rPr>
                    <a:t>1</a:t>
                  </a:r>
                  <a:endParaRPr lang="en-US" sz="1600" dirty="0" smtClean="0">
                    <a:latin typeface="+mj-lt"/>
                  </a:endParaRPr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6220326" y="1452927"/>
            <a:ext cx="1509327" cy="771042"/>
            <a:chOff x="6220326" y="1452927"/>
            <a:chExt cx="1509327" cy="771042"/>
          </a:xfrm>
        </p:grpSpPr>
        <p:grpSp>
          <p:nvGrpSpPr>
            <p:cNvPr id="67" name="Group 66"/>
            <p:cNvGrpSpPr/>
            <p:nvPr/>
          </p:nvGrpSpPr>
          <p:grpSpPr>
            <a:xfrm>
              <a:off x="6544081" y="1668644"/>
              <a:ext cx="310343" cy="72191"/>
              <a:chOff x="6652030" y="2728234"/>
              <a:chExt cx="310343" cy="72191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 rot="5400000">
                <a:off x="6807206" y="2573067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6807197" y="2645258"/>
                <a:ext cx="0" cy="310334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69" name="Straight Connector 68"/>
            <p:cNvCxnSpPr/>
            <p:nvPr/>
          </p:nvCxnSpPr>
          <p:spPr bwMode="auto">
            <a:xfrm flipV="1">
              <a:off x="6699248" y="1740835"/>
              <a:ext cx="0" cy="376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699248" y="1452928"/>
              <a:ext cx="0" cy="19886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6699248" y="1452927"/>
              <a:ext cx="103040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6220326" y="2010611"/>
              <a:ext cx="323755" cy="21335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29932" y="1909915"/>
            <a:ext cx="3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0</a:t>
            </a:r>
            <a:endParaRPr lang="ru-RU" dirty="0" err="1" smtClean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93412" y="19238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 smtClean="0">
                <a:latin typeface="+mj-lt"/>
              </a:rPr>
              <a:t>1</a:t>
            </a:r>
            <a:endParaRPr lang="en-US" sz="1600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32040" y="1385444"/>
            <a:ext cx="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itchFamily="34" charset="0"/>
              </a:rPr>
              <a:t>+</a:t>
            </a:r>
            <a:br>
              <a:rPr lang="en-US" dirty="0" smtClean="0">
                <a:latin typeface="Neo Sans Intel" pitchFamily="34" charset="0"/>
              </a:rPr>
            </a:br>
            <a:r>
              <a:rPr lang="en-US" dirty="0" smtClean="0">
                <a:latin typeface="Neo Sans Intel" pitchFamily="34" charset="0"/>
              </a:rPr>
              <a:t>−</a:t>
            </a:r>
            <a:endParaRPr lang="ru-RU" dirty="0" err="1" smtClean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39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8" grpId="0"/>
      <p:bldP spid="79" grpId="0"/>
      <p:bldP spid="79" grpId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SR Flip-Flop</a:t>
            </a:r>
            <a:endParaRPr lang="en-US" dirty="0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59480"/>
              </p:ext>
            </p:extLst>
          </p:nvPr>
        </p:nvGraphicFramePr>
        <p:xfrm>
          <a:off x="652605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5914"/>
              </p:ext>
            </p:extLst>
          </p:nvPr>
        </p:nvGraphicFramePr>
        <p:xfrm>
          <a:off x="48123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795646" y="1924273"/>
            <a:ext cx="1913448" cy="1193030"/>
            <a:chOff x="795646" y="1425683"/>
            <a:chExt cx="1913448" cy="119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193" name="Isosceles Triangle 192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1" name="Isosceles Triangle 200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94" idx="6"/>
              <a:endCxn id="201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193" idx="3"/>
              <a:endCxn id="203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Straight Connector 227"/>
            <p:cNvCxnSpPr>
              <a:stCxn id="194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  <a:endParaRPr lang="en-US" dirty="0" smtClean="0">
                <a:latin typeface="+mj-lt"/>
              </a:endParaRPr>
            </a:p>
          </p:txBody>
        </p:sp>
        <p:cxnSp>
          <p:nvCxnSpPr>
            <p:cNvPr id="239" name="Straight Connector 238"/>
            <p:cNvCxnSpPr>
              <a:stCxn id="203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!Q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4753" y="4496685"/>
            <a:ext cx="1859645" cy="670923"/>
            <a:chOff x="664753" y="4496685"/>
            <a:chExt cx="1859645" cy="670923"/>
          </a:xfrm>
        </p:grpSpPr>
        <p:grpSp>
          <p:nvGrpSpPr>
            <p:cNvPr id="246" name="Group 245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05" name="Oval 204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6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" name="TextBox 244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  <a:endParaRPr lang="en-US" dirty="0" smtClean="0">
                <a:latin typeface="+mj-lt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out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3685" y="5545114"/>
            <a:ext cx="1859645" cy="549192"/>
            <a:chOff x="683685" y="5545114"/>
            <a:chExt cx="1859645" cy="549192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222" name="Isosceles Triangle 2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48" name="TextBox 247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  <a:endParaRPr lang="en-US" dirty="0" smtClean="0">
                <a:latin typeface="+mj-lt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out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1" name="TextBox 250"/>
          <p:cNvSpPr txBox="1"/>
          <p:nvPr/>
        </p:nvSpPr>
        <p:spPr>
          <a:xfrm rot="5400000">
            <a:off x="14352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  <a:cs typeface="Calibri"/>
              </a:rPr>
              <a:t>≡</a:t>
            </a:r>
            <a:endParaRPr lang="en-US" sz="3600" dirty="0" smtClean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789388" y="4515732"/>
            <a:ext cx="1859645" cy="670923"/>
            <a:chOff x="2789388" y="4515732"/>
            <a:chExt cx="1859645" cy="670923"/>
          </a:xfrm>
        </p:grpSpPr>
        <p:grpSp>
          <p:nvGrpSpPr>
            <p:cNvPr id="252" name="Group 251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TextBox 259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  <a:endParaRPr lang="en-US" dirty="0" smtClean="0">
                <a:latin typeface="+mj-lt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62647" y="5232313"/>
            <a:ext cx="910140" cy="700667"/>
            <a:chOff x="3262647" y="5232313"/>
            <a:chExt cx="910140" cy="700667"/>
          </a:xfrm>
        </p:grpSpPr>
        <p:sp>
          <p:nvSpPr>
            <p:cNvPr id="244" name="TextBox 24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+mj-lt"/>
                  <a:cs typeface="Calibri"/>
                </a:rPr>
                <a:t>≡</a:t>
              </a:r>
              <a:endParaRPr lang="en-US" sz="3600" dirty="0" smtClean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out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3601147" y="1626816"/>
            <a:ext cx="2253249" cy="1963216"/>
            <a:chOff x="3601147" y="1450966"/>
            <a:chExt cx="2253249" cy="19632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3" name="TextBox 272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  <a:endParaRPr lang="en-US" dirty="0" smtClean="0">
                <a:latin typeface="+mj-lt"/>
              </a:endParaRPr>
            </a:p>
          </p:txBody>
        </p:sp>
        <p:cxnSp>
          <p:nvCxnSpPr>
            <p:cNvPr id="38" name="Elbow Connector 37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27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!Q</a:t>
              </a:r>
            </a:p>
          </p:txBody>
        </p:sp>
        <p:cxnSp>
          <p:nvCxnSpPr>
            <p:cNvPr id="47" name="Elbow Connector 46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reset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set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353892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69153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53892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68714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53961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70436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51602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569018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623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NOR: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534676" y="1571942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SR flip-flop:</a:t>
            </a:r>
          </a:p>
        </p:txBody>
      </p:sp>
      <p:sp>
        <p:nvSpPr>
          <p:cNvPr id="61" name="Curved Up Arrow 60"/>
          <p:cNvSpPr/>
          <p:nvPr/>
        </p:nvSpPr>
        <p:spPr bwMode="auto">
          <a:xfrm>
            <a:off x="428817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712" y="1005982"/>
            <a:ext cx="23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The simplest store element: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3402232" y="1002396"/>
            <a:ext cx="2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SR flip-flop: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35965" y="4301146"/>
            <a:ext cx="569572" cy="487498"/>
            <a:chOff x="835965" y="4301146"/>
            <a:chExt cx="569572" cy="487498"/>
          </a:xfrm>
        </p:grpSpPr>
        <p:sp>
          <p:nvSpPr>
            <p:cNvPr id="267" name="TextBox 266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66118" y="4323862"/>
            <a:ext cx="564054" cy="483829"/>
            <a:chOff x="2966118" y="4323862"/>
            <a:chExt cx="564054" cy="483829"/>
          </a:xfrm>
        </p:grpSpPr>
        <p:sp>
          <p:nvSpPr>
            <p:cNvPr id="259" name="TextBox 258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590942" y="2264096"/>
            <a:ext cx="1707408" cy="369332"/>
            <a:chOff x="6549916" y="999409"/>
            <a:chExt cx="1707408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+mj-lt"/>
                <a:cs typeface="Consolas" panose="020B0609020204030204" pitchFamily="49" charset="0"/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590942" y="2611958"/>
            <a:ext cx="1678554" cy="369332"/>
            <a:chOff x="6549916" y="999409"/>
            <a:chExt cx="1678554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  <a:endParaRPr lang="en-US" dirty="0" smtClean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6589486" y="2949375"/>
            <a:ext cx="1678554" cy="369332"/>
            <a:chOff x="6549916" y="999409"/>
            <a:chExt cx="1678554" cy="369332"/>
          </a:xfrm>
        </p:grpSpPr>
        <p:sp>
          <p:nvSpPr>
            <p:cNvPr id="298" name="TextBox 297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  <a:endParaRPr lang="en-US" dirty="0" smtClean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  <a:endParaRPr lang="en-US" dirty="0" smtClean="0">
                <a:latin typeface="+mj-lt"/>
                <a:cs typeface="Consolas" panose="020B0609020204030204" pitchFamily="49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6589486" y="3268705"/>
            <a:ext cx="1678554" cy="369332"/>
            <a:chOff x="6549916" y="999409"/>
            <a:chExt cx="1678554" cy="369332"/>
          </a:xfrm>
        </p:grpSpPr>
        <p:sp>
          <p:nvSpPr>
            <p:cNvPr id="303" name="TextBox 30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18106" y="1527095"/>
            <a:ext cx="2805952" cy="2624965"/>
            <a:chOff x="7055224" y="3469340"/>
            <a:chExt cx="2805952" cy="262496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!Q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79873" y="3653137"/>
            <a:ext cx="1675267" cy="692179"/>
            <a:chOff x="6579873" y="3477287"/>
            <a:chExt cx="1675267" cy="692179"/>
          </a:xfrm>
        </p:grpSpPr>
        <p:sp>
          <p:nvSpPr>
            <p:cNvPr id="74" name="TextBox 73"/>
            <p:cNvSpPr txBox="1"/>
            <p:nvPr/>
          </p:nvSpPr>
          <p:spPr>
            <a:xfrm>
              <a:off x="6579873" y="3800134"/>
              <a:ext cx="16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Prohibited state</a:t>
              </a:r>
            </a:p>
          </p:txBody>
        </p:sp>
        <p:cxnSp>
          <p:nvCxnSpPr>
            <p:cNvPr id="76" name="Straight Arrow Connector 75"/>
            <p:cNvCxnSpPr>
              <a:stCxn id="74" idx="0"/>
            </p:cNvCxnSpPr>
            <p:nvPr/>
          </p:nvCxnSpPr>
          <p:spPr bwMode="auto">
            <a:xfrm flipH="1" flipV="1">
              <a:off x="7007056" y="3477287"/>
              <a:ext cx="410451" cy="32284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817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51" grpId="0"/>
      <p:bldP spid="279" grpId="0" animBg="1"/>
      <p:bldP spid="280" grpId="0" animBg="1"/>
      <p:bldP spid="281" grpId="0" animBg="1"/>
      <p:bldP spid="281" grpId="1" animBg="1"/>
      <p:bldP spid="281" grpId="2" animBg="1"/>
      <p:bldP spid="282" grpId="0" animBg="1"/>
      <p:bldP spid="283" grpId="0" animBg="1"/>
      <p:bldP spid="284" grpId="0" animBg="1"/>
      <p:bldP spid="285" grpId="0" animBg="1"/>
      <p:bldP spid="286" grpId="0" animBg="1"/>
      <p:bldP spid="286" grpId="1" animBg="1"/>
      <p:bldP spid="58" grpId="0"/>
      <p:bldP spid="287" grpId="0"/>
      <p:bldP spid="61" grpId="0" animBg="1"/>
      <p:bldP spid="63" grpId="0"/>
      <p:bldP spid="288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3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SR Flip-Flop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0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itchFamily="34" charset="0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Neo Sans Intel" pitchFamily="34" charset="0"/>
                </a:rPr>
                <a:t>!Q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582472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5625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!Q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617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 </a:t>
              </a:r>
              <a:r>
                <a:rPr lang="en-US" sz="1600" dirty="0" smtClean="0">
                  <a:latin typeface="Neo Sans Intel" pitchFamily="34" charset="0"/>
                </a:rPr>
                <a:t>Q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92414"/>
              </p:ext>
            </p:extLst>
          </p:nvPr>
        </p:nvGraphicFramePr>
        <p:xfrm>
          <a:off x="6526056" y="119555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5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385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  <a:endParaRPr lang="en-US" sz="2400" b="1" dirty="0" smtClean="0">
                <a:latin typeface="Neo Sans Intel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385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Q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1902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2852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3613310" y="3646916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4565585" y="3646916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5893414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6468878" y="3278092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382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Neo Sans Intel" pitchFamily="34" charset="0"/>
                </a:rPr>
                <a:t>!Q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1144844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1899255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2852633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3609404" y="5017432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4557448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5891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2081179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2078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2539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3801901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3798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4260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6847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?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7442200" y="4964691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Neo Sans Intel" pitchFamily="34" charset="0"/>
              </a:rPr>
              <a:t>But, which signal will be really faster will depend </a:t>
            </a:r>
            <a:r>
              <a:rPr lang="en-US" sz="1400" dirty="0">
                <a:latin typeface="Neo Sans Intel" pitchFamily="34" charset="0"/>
              </a:rPr>
              <a:t>on </a:t>
            </a:r>
            <a:r>
              <a:rPr lang="en-US" sz="1400" dirty="0" smtClean="0">
                <a:latin typeface="Neo Sans Intel" pitchFamily="34" charset="0"/>
              </a:rPr>
              <a:t>many </a:t>
            </a:r>
            <a:r>
              <a:rPr lang="en-US" sz="1400" dirty="0">
                <a:latin typeface="Neo Sans Intel" pitchFamily="34" charset="0"/>
              </a:rPr>
              <a:t>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7442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Neo Sans Intel" pitchFamily="34" charset="0"/>
              </a:rPr>
              <a:t>The output will </a:t>
            </a:r>
            <a:r>
              <a:rPr lang="en-US" sz="1400" dirty="0" smtClean="0">
                <a:latin typeface="Neo Sans Intel" pitchFamily="34" charset="0"/>
              </a:rPr>
              <a:t>be determined by the fastest signal</a:t>
            </a:r>
            <a:endParaRPr lang="en-US" sz="1400" dirty="0"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345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6" grpId="0" animBg="1"/>
      <p:bldP spid="235" grpId="0"/>
      <p:bldP spid="236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08625"/>
            <a:ext cx="8229600" cy="889000"/>
          </a:xfrm>
        </p:spPr>
        <p:txBody>
          <a:bodyPr anchor="ctr"/>
          <a:lstStyle/>
          <a:p>
            <a:r>
              <a:rPr lang="en-US" dirty="0" smtClean="0"/>
              <a:t>D </a:t>
            </a:r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5613" y="3784922"/>
            <a:ext cx="8228012" cy="213169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Don’t have prohibited states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Asserted by a level of the write enable signal (we)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Store one bit of information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Can be used as building block for creating static memory arrays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46915" y="1399726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4617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S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R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3577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!Q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Write enable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  <a:r>
                <a:rPr lang="en-US" sz="1600" dirty="0" smtClean="0">
                  <a:latin typeface="Neo Sans Intel" pitchFamily="34" charset="0"/>
                </a:rPr>
                <a:t>ata</a:t>
              </a:r>
              <a:endParaRPr lang="en-US" sz="1600" dirty="0">
                <a:latin typeface="Neo Sans Inte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35914" y="1600463"/>
            <a:ext cx="1280121" cy="1093694"/>
            <a:chOff x="1618343" y="4455457"/>
            <a:chExt cx="2012764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70" y="4547707"/>
              <a:ext cx="489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Neo Sans Intel" pitchFamily="34" charset="0"/>
                </a:rPr>
                <a:t>we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4995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6872"/>
              </p:ext>
            </p:extLst>
          </p:nvPr>
        </p:nvGraphicFramePr>
        <p:xfrm>
          <a:off x="6695949" y="1594450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37795"/>
                <a:gridCol w="555812"/>
                <a:gridCol w="401250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8264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</a:t>
            </a:r>
            <a:r>
              <a:rPr lang="en-US" dirty="0" smtClean="0"/>
              <a:t>e-</a:t>
            </a:r>
            <a:r>
              <a:rPr lang="en-US" dirty="0" smtClean="0"/>
              <a:t>triggered D flip-flop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599" y="3132620"/>
            <a:ext cx="6558281" cy="27324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Don’t </a:t>
            </a:r>
            <a:r>
              <a:rPr lang="en-US" sz="1800" i="1" dirty="0" smtClean="0"/>
              <a:t>open</a:t>
            </a:r>
            <a:r>
              <a:rPr lang="en-US" sz="1800" dirty="0" smtClean="0"/>
              <a:t> for writing neither at </a:t>
            </a:r>
            <a:r>
              <a:rPr lang="en-US" sz="1800" b="1" i="1" dirty="0" smtClean="0"/>
              <a:t>we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1800" dirty="0"/>
              <a:t> </a:t>
            </a:r>
            <a:r>
              <a:rPr lang="en-US" sz="1800" dirty="0" smtClean="0"/>
              <a:t>nor at </a:t>
            </a:r>
            <a:r>
              <a:rPr lang="en-US" sz="1800" b="1" i="1" dirty="0" smtClean="0"/>
              <a:t>we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1800" dirty="0"/>
              <a:t> as one of the triggers is closed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It is open for a very small amount of time when the write enable goes from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757238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 value from the first trigger is written to the second trigger and then the first trigger is closed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It is a trigger asserted by the </a:t>
            </a:r>
            <a:r>
              <a:rPr lang="en-US" sz="1800" dirty="0" smtClean="0"/>
              <a:t>positive edge </a:t>
            </a:r>
            <a:r>
              <a:rPr lang="en-US" sz="1800" dirty="0"/>
              <a:t>of write enable </a:t>
            </a:r>
            <a:r>
              <a:rPr lang="en-US" sz="1800" dirty="0" smtClean="0"/>
              <a:t>signal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/>
              <a:t>Such types of triggers are mostly used to organize pipelined execution</a:t>
            </a:r>
            <a:endParaRPr lang="en-US" sz="1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770986" y="1126694"/>
            <a:ext cx="5164569" cy="1755686"/>
            <a:chOff x="770986" y="1329894"/>
            <a:chExt cx="5164569" cy="1755686"/>
          </a:xfrm>
        </p:grpSpPr>
        <p:grpSp>
          <p:nvGrpSpPr>
            <p:cNvPr id="4" name="Group 3"/>
            <p:cNvGrpSpPr/>
            <p:nvPr/>
          </p:nvGrpSpPr>
          <p:grpSpPr>
            <a:xfrm>
              <a:off x="1621090" y="1329894"/>
              <a:ext cx="2024663" cy="1093694"/>
              <a:chOff x="106621" y="4455457"/>
              <a:chExt cx="3183426" cy="1093694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D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106621" y="4733656"/>
                <a:ext cx="189250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Rectangle 9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we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65672" y="4537702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89970" y="1345180"/>
              <a:ext cx="1040318" cy="1093694"/>
              <a:chOff x="1995391" y="4455457"/>
              <a:chExt cx="1635716" cy="1093694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D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Rectangle 17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Neo Sans Intel" pitchFamily="34" charset="0"/>
                  </a:rPr>
                  <a:t>we</a:t>
                </a:r>
                <a:endParaRPr lang="en-US" sz="1600" dirty="0">
                  <a:latin typeface="Neo Sans Inte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65672" y="4537702"/>
                <a:ext cx="4995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</p:grpSp>
        <p:cxnSp>
          <p:nvCxnSpPr>
            <p:cNvPr id="23" name="Elbow Connector 22"/>
            <p:cNvCxnSpPr>
              <a:stCxn id="40" idx="3"/>
              <a:endCxn id="18" idx="1"/>
            </p:cNvCxnSpPr>
            <p:nvPr/>
          </p:nvCxnSpPr>
          <p:spPr bwMode="auto">
            <a:xfrm flipV="1">
              <a:off x="1629775" y="2157329"/>
              <a:ext cx="2760195" cy="605086"/>
            </a:xfrm>
            <a:prstGeom prst="bentConnector3">
              <a:avLst>
                <a:gd name="adj1" fmla="val 86993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5753" y="1581416"/>
              <a:ext cx="747447" cy="492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20" idx="3"/>
              <a:endCxn id="40" idx="3"/>
            </p:cNvCxnSpPr>
            <p:nvPr/>
          </p:nvCxnSpPr>
          <p:spPr bwMode="auto">
            <a:xfrm rot="10800000" flipV="1">
              <a:off x="1629776" y="2142567"/>
              <a:ext cx="513339" cy="61984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430288" y="142951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out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0986" y="2439249"/>
              <a:ext cx="858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Write enable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1711" y="141980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Data</a:t>
              </a:r>
            </a:p>
          </p:txBody>
        </p:sp>
        <p:cxnSp>
          <p:nvCxnSpPr>
            <p:cNvPr id="16" name="Elbow Connector 15"/>
            <p:cNvCxnSpPr>
              <a:stCxn id="21" idx="6"/>
              <a:endCxn id="10" idx="1"/>
            </p:cNvCxnSpPr>
            <p:nvPr/>
          </p:nvCxnSpPr>
          <p:spPr bwMode="auto">
            <a:xfrm flipV="1">
              <a:off x="2533043" y="2142043"/>
              <a:ext cx="289307" cy="527"/>
            </a:xfrm>
            <a:prstGeom prst="bentConnector3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2143113" y="1939368"/>
              <a:ext cx="389930" cy="406400"/>
              <a:chOff x="3091233" y="3428338"/>
              <a:chExt cx="389930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3063206" y="34563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3401994" y="3591955"/>
                <a:ext cx="79169" cy="79169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43365"/>
              </p:ext>
            </p:extLst>
          </p:nvPr>
        </p:nvGraphicFramePr>
        <p:xfrm>
          <a:off x="6822141" y="1153632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/>
                <a:gridCol w="493296"/>
                <a:gridCol w="607496"/>
                <a:gridCol w="527195"/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348714" y="3643896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177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5552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 smtClean="0">
                  <a:latin typeface="Neo Sans Intel" pitchFamily="34" charset="0"/>
                </a:rPr>
                <a:t>clk</a:t>
              </a:r>
              <a:endParaRPr lang="en-US" sz="1600" dirty="0">
                <a:latin typeface="Neo Sans Intel" pitchFamily="34" charset="0"/>
              </a:endParaRP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8" y="2569682"/>
              <a:ext cx="25586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98023" y="1470978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07068" y="1820412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07068" y="2133864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/>
                  <a:cs typeface="Calibri"/>
                </a:rPr>
                <a:t>↑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08183" y="2458984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8620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1.1|1.7|39|1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2|20.5|61.7|2.3|88.6|2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.8|25|54|9.9|68.1|15.7|7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1|1.3|263.1|5.6|15.7|37.2|7.6|18.6|3.1|2.1|20|1.8|5|8|26.8|54.6|25.7|15.5|9.9|53.7|3.4|15.8|31.3|1.8|17.8|60.9|303.7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1.9|30.8|49.1|27.2|33.7|44.7|1.7|38.3|47.3|30.7|40.5|5.9|11.1|1.2|1.3|24|5|15.2|8|29.5|4.7|30.9|13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9.9|16.6|164.3|2.5|1.6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9.3|54.2|180.2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2059</TotalTime>
  <Words>790</Words>
  <Application>Microsoft Office PowerPoint</Application>
  <PresentationFormat>On-screen Show (4:3)</PresentationFormat>
  <Paragraphs>315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Cambria Math</vt:lpstr>
      <vt:lpstr>Consolas</vt:lpstr>
      <vt:lpstr>Courier New</vt:lpstr>
      <vt:lpstr>Neo Sans Intel</vt:lpstr>
      <vt:lpstr>Neo Sans Intel Light</vt:lpstr>
      <vt:lpstr>Neo Sans Intel Medium</vt:lpstr>
      <vt:lpstr>Times</vt:lpstr>
      <vt:lpstr>Verdana</vt:lpstr>
      <vt:lpstr>1_mdsp_2011</vt:lpstr>
      <vt:lpstr> Sequential Digital Circuits</vt:lpstr>
      <vt:lpstr>Layers of Abstraction in Computer Science (CS)</vt:lpstr>
      <vt:lpstr>Refresher: Combinational Circuits</vt:lpstr>
      <vt:lpstr>Sequential Circuits</vt:lpstr>
      <vt:lpstr>Refresher: Timing</vt:lpstr>
      <vt:lpstr>SR Flip-Flop</vt:lpstr>
      <vt:lpstr>SR Flip-Flop</vt:lpstr>
      <vt:lpstr>D flip-flop</vt:lpstr>
      <vt:lpstr>Edge-triggered D flip-flop</vt:lpstr>
      <vt:lpstr>T flip-flop</vt:lpstr>
      <vt:lpstr>Memory arrays</vt:lpstr>
      <vt:lpstr>Single port 2MxN Memory Array</vt:lpstr>
      <vt:lpstr>Single port 4x1 Memory Array</vt:lpstr>
      <vt:lpstr>Single port 4x2 Memory Array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228</cp:revision>
  <dcterms:created xsi:type="dcterms:W3CDTF">2011-10-24T08:13:52Z</dcterms:created>
  <dcterms:modified xsi:type="dcterms:W3CDTF">2015-10-24T14:52:12Z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