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3"/>
  </p:notesMasterIdLst>
  <p:handoutMasterIdLst>
    <p:handoutMasterId r:id="rId24"/>
  </p:handoutMasterIdLst>
  <p:sldIdLst>
    <p:sldId id="283" r:id="rId5"/>
    <p:sldId id="319" r:id="rId6"/>
    <p:sldId id="320" r:id="rId7"/>
    <p:sldId id="321" r:id="rId8"/>
    <p:sldId id="322" r:id="rId9"/>
    <p:sldId id="323" r:id="rId10"/>
    <p:sldId id="325" r:id="rId11"/>
    <p:sldId id="326" r:id="rId12"/>
    <p:sldId id="332" r:id="rId13"/>
    <p:sldId id="333" r:id="rId14"/>
    <p:sldId id="334" r:id="rId15"/>
    <p:sldId id="328" r:id="rId16"/>
    <p:sldId id="329" r:id="rId17"/>
    <p:sldId id="330" r:id="rId18"/>
    <p:sldId id="331" r:id="rId19"/>
    <p:sldId id="335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FFFFFF"/>
    <a:srgbClr val="FF3300"/>
    <a:srgbClr val="F37021"/>
    <a:srgbClr val="FF714F"/>
    <a:srgbClr val="FF4F25"/>
    <a:srgbClr val="FFC000"/>
    <a:srgbClr val="9A4008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>
        <p:scale>
          <a:sx n="100" d="100"/>
          <a:sy n="100" d="100"/>
        </p:scale>
        <p:origin x="-1493" y="206"/>
      </p:cViewPr>
      <p:guideLst>
        <p:guide orient="horz" pos="1296"/>
        <p:guide pos="288"/>
        <p:guide pos="5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9/26/2015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51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575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6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4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1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3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-2015/wik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@physte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MIPT-ILab/mipt-mips-2015.gi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-2015/wiki/Git-&amp;-GitHub-cheat-shee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hyperlink" Target="https://github.com/MIPT-ILab/mipt-mips-2015/wiki/Assignment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pt-ilab.github.io/mipt-mips/" TargetMode="External"/><Relationship Id="rId7" Type="http://schemas.openxmlformats.org/officeDocument/2006/relationships/hyperlink" Target="http://www.eqqon.com/index.php/Collaborative_Github_Workflow" TargetMode="External"/><Relationship Id="rId2" Type="http://schemas.openxmlformats.org/officeDocument/2006/relationships/hyperlink" Target="https://github.com/MIPT-ILab/mipt-mips-2015/wiki/Git-&amp;-GitHub-cheat-shee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un.io/blog/how-to-github-fork-branch-and-pull-request/" TargetMode="External"/><Relationship Id="rId5" Type="http://schemas.openxmlformats.org/officeDocument/2006/relationships/hyperlink" Target="http://git-scm.com/doc" TargetMode="External"/><Relationship Id="rId4" Type="http://schemas.openxmlformats.org/officeDocument/2006/relationships/hyperlink" Target="http://git-scm.com/book/en/v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984754"/>
            <a:ext cx="6754008" cy="553998"/>
          </a:xfrm>
        </p:spPr>
        <p:txBody>
          <a:bodyPr/>
          <a:lstStyle/>
          <a:p>
            <a:r>
              <a:rPr lang="en-US" sz="3600" dirty="0"/>
              <a:t>Basics of </a:t>
            </a:r>
            <a:r>
              <a:rPr lang="en-US" sz="3600" dirty="0" smtClean="0"/>
              <a:t>Simulator Development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92708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Igor Smirnov, Pavel </a:t>
            </a:r>
            <a:r>
              <a:rPr lang="en-US" dirty="0" smtClean="0">
                <a:latin typeface="Neo Sans Intel"/>
              </a:rPr>
              <a:t>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26 September 2015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387947"/>
          </a:xfrm>
        </p:spPr>
        <p:txBody>
          <a:bodyPr/>
          <a:lstStyle/>
          <a:p>
            <a:r>
              <a:rPr lang="en-US" dirty="0" smtClean="0"/>
              <a:t>GIT workflow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2" y="1185132"/>
            <a:ext cx="4282643" cy="3440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7100" y="1025112"/>
            <a:ext cx="4511972" cy="3432125"/>
          </a:xfrm>
        </p:spPr>
        <p:txBody>
          <a:bodyPr/>
          <a:lstStyle/>
          <a:p>
            <a:r>
              <a:rPr lang="en-US" sz="2000" dirty="0"/>
              <a:t>The basic </a:t>
            </a:r>
            <a:r>
              <a:rPr lang="en-US" sz="2000" dirty="0" err="1"/>
              <a:t>Git</a:t>
            </a:r>
            <a:r>
              <a:rPr lang="en-US" sz="2000" dirty="0"/>
              <a:t> workflow goes something like </a:t>
            </a:r>
            <a:r>
              <a:rPr lang="en-US" sz="2000" dirty="0" smtClean="0"/>
              <a:t>this: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b="1" dirty="0"/>
              <a:t>modify</a:t>
            </a:r>
            <a:r>
              <a:rPr lang="en-US" sz="2000" dirty="0"/>
              <a:t> files in your working </a:t>
            </a:r>
            <a:r>
              <a:rPr lang="en-US" sz="2000" dirty="0" smtClean="0"/>
              <a:t>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b="1" dirty="0"/>
              <a:t>stage</a:t>
            </a:r>
            <a:r>
              <a:rPr lang="en-US" sz="2000" dirty="0"/>
              <a:t> the files, adding snapshots of them to your staging </a:t>
            </a:r>
            <a:r>
              <a:rPr lang="en-US" sz="2000" dirty="0" smtClean="0"/>
              <a:t>area.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do a </a:t>
            </a:r>
            <a:r>
              <a:rPr lang="en-US" sz="2000" b="1" dirty="0"/>
              <a:t>commit</a:t>
            </a:r>
            <a:r>
              <a:rPr lang="en-US" sz="2000" dirty="0"/>
              <a:t>, which takes the files as they are in the staging area and stores that snapshot permanently to your </a:t>
            </a:r>
            <a:r>
              <a:rPr lang="en-US" sz="2000" dirty="0" err="1"/>
              <a:t>Git</a:t>
            </a:r>
            <a:r>
              <a:rPr lang="en-US" sz="2000" dirty="0"/>
              <a:t> directory.</a:t>
            </a:r>
          </a:p>
          <a:p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44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48" y="3572570"/>
            <a:ext cx="4037845" cy="26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start using GIT follow </a:t>
            </a:r>
            <a:r>
              <a:rPr lang="en-US" sz="2000" dirty="0"/>
              <a:t>this </a:t>
            </a:r>
            <a:r>
              <a:rPr lang="en-US" sz="2000" dirty="0" smtClean="0"/>
              <a:t>steps: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 err="1" smtClean="0"/>
              <a:t>mipt-mips</a:t>
            </a:r>
            <a:r>
              <a:rPr lang="en-US" sz="2000" dirty="0" smtClean="0"/>
              <a:t> </a:t>
            </a:r>
            <a:r>
              <a:rPr lang="en-US" sz="2000" b="1" dirty="0" smtClean="0"/>
              <a:t>wiki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https://github.com/MIPT-ILab/mipt-mips-2015/wiki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Sign </a:t>
            </a:r>
            <a:r>
              <a:rPr lang="en-US" sz="2000" dirty="0"/>
              <a:t>up at GitHub with your </a:t>
            </a:r>
            <a:r>
              <a:rPr lang="en-US" sz="2000" dirty="0">
                <a:hlinkClick r:id="rId4"/>
              </a:rPr>
              <a:t>@</a:t>
            </a:r>
            <a:r>
              <a:rPr lang="en-US" sz="2000" dirty="0" err="1">
                <a:hlinkClick r:id="rId4"/>
              </a:rPr>
              <a:t>phystech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/>
              <a:t>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Download </a:t>
            </a:r>
            <a:r>
              <a:rPr lang="en-US" sz="2000" dirty="0" smtClean="0"/>
              <a:t>and install GIT distribution (or GitHub app)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Configure GIT: setup </a:t>
            </a:r>
            <a:r>
              <a:rPr lang="en-US" sz="2000" dirty="0" err="1" smtClean="0"/>
              <a:t>gitconfig</a:t>
            </a:r>
            <a:r>
              <a:rPr lang="en-US" sz="2000" dirty="0" smtClean="0"/>
              <a:t> and RSA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Clone </a:t>
            </a:r>
            <a:r>
              <a:rPr lang="en-US" sz="2000" b="1" dirty="0" smtClean="0"/>
              <a:t>mipt-mips-2015</a:t>
            </a:r>
            <a:r>
              <a:rPr lang="en-US" sz="2000" dirty="0" smtClean="0"/>
              <a:t> </a:t>
            </a:r>
            <a:r>
              <a:rPr lang="en-US" sz="2000" dirty="0" smtClean="0"/>
              <a:t>repository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3841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Main </a:t>
            </a:r>
            <a:r>
              <a:rPr lang="en-US" dirty="0" smtClean="0"/>
              <a:t>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85" y="954244"/>
            <a:ext cx="8704875" cy="5419661"/>
          </a:xfrm>
        </p:spPr>
        <p:txBody>
          <a:bodyPr>
            <a:noAutofit/>
          </a:bodyPr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Cloning </a:t>
            </a:r>
            <a:r>
              <a:rPr lang="en-US" sz="2000" dirty="0" smtClean="0"/>
              <a:t>an existing repository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hlinkClick r:id="rId3"/>
              </a:rPr>
              <a:t>git@github.com:MIPT-ILab</a:t>
            </a:r>
            <a:r>
              <a:rPr lang="en-US" sz="2000" dirty="0">
                <a:latin typeface="Courier New" pitchFamily="49" charset="0"/>
                <a:cs typeface="Courier New" pitchFamily="49" charset="0"/>
                <a:hlinkClick r:id="rId3"/>
              </a:rPr>
              <a:t>/mipt-mips-2015.git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Add changes to index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 &lt;path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Track repository status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status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Redo changes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checkout -- &lt;path&gt;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Commit changes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commit [-a] -m &lt;message&gt;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Push changes to repository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1860543"/>
            <a:ext cx="4869180" cy="32003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0099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961618"/>
            <a:ext cx="8605684" cy="5419661"/>
          </a:xfrm>
        </p:spPr>
        <p:txBody>
          <a:bodyPr/>
          <a:lstStyle/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…or just look at it with</a:t>
            </a:r>
            <a:endParaRPr lang="en-US" sz="2000" dirty="0"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vim –</a:t>
            </a: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apply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changes using</a:t>
            </a:r>
            <a:endParaRPr lang="en-US" sz="2000" dirty="0"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checkout -- &lt;file&gt;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make your changes visible to others you should </a:t>
            </a:r>
            <a:r>
              <a:rPr lang="en-US" sz="2000" b="1" dirty="0" smtClean="0">
                <a:cs typeface="Courier New" pitchFamily="49" charset="0"/>
              </a:rPr>
              <a:t>push</a:t>
            </a:r>
            <a:r>
              <a:rPr lang="en-US" sz="2000" dirty="0" smtClean="0">
                <a:cs typeface="Courier New" pitchFamily="49" charset="0"/>
              </a:rPr>
              <a:t> them to main repo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push</a:t>
            </a: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To </a:t>
            </a:r>
            <a:r>
              <a:rPr lang="en-US" sz="2000" dirty="0" smtClean="0">
                <a:cs typeface="Courier New" pitchFamily="49" charset="0"/>
              </a:rPr>
              <a:t>receive latest version of repo use</a:t>
            </a:r>
            <a:endParaRPr lang="en-US" sz="2000" dirty="0"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pull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you’ve had some changes before repository’s update </a:t>
            </a:r>
            <a:r>
              <a:rPr lang="en-US" sz="2000" dirty="0">
                <a:cs typeface="Courier New" pitchFamily="49" charset="0"/>
              </a:rPr>
              <a:t>use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pull --rebase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25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Add </a:t>
            </a:r>
            <a:r>
              <a:rPr lang="en-US" dirty="0" smtClean="0"/>
              <a:t>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954244"/>
            <a:ext cx="8790039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working directory, GIT will suggest to add this file, e.g. on commit. If you want to move new file under GIT control use: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GIT update it will be restored. To delete file from repository, run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…and on next your commit file will be deleted.</a:t>
            </a: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659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" y="954244"/>
            <a:ext cx="8804787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Please, start with tiny exercise with </a:t>
            </a:r>
            <a:r>
              <a:rPr lang="en-US" sz="2000" dirty="0" err="1" smtClean="0">
                <a:cs typeface="Courier New" pitchFamily="49" charset="0"/>
              </a:rPr>
              <a:t>Git</a:t>
            </a:r>
            <a:r>
              <a:rPr lang="en-US" sz="2000" dirty="0" smtClean="0">
                <a:cs typeface="Courier New" pitchFamily="49" charset="0"/>
              </a:rPr>
              <a:t> &amp; </a:t>
            </a:r>
            <a:r>
              <a:rPr lang="en-US" sz="2000" dirty="0" err="1" smtClean="0">
                <a:cs typeface="Courier New" pitchFamily="49" charset="0"/>
              </a:rPr>
              <a:t>Github</a:t>
            </a:r>
            <a:r>
              <a:rPr lang="en-US" sz="2000" dirty="0" smtClean="0">
                <a:cs typeface="Courier New" pitchFamily="49" charset="0"/>
              </a:rPr>
              <a:t>:</a:t>
            </a:r>
            <a:endParaRPr lang="en-US" sz="2000" dirty="0" smtClean="0">
              <a:cs typeface="Courier New" pitchFamily="49" charset="0"/>
            </a:endParaRP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There is </a:t>
            </a:r>
            <a:r>
              <a:rPr lang="en-US" sz="1800" dirty="0" err="1" smtClean="0">
                <a:cs typeface="Courier New" pitchFamily="49" charset="0"/>
              </a:rPr>
              <a:t>Git</a:t>
            </a:r>
            <a:r>
              <a:rPr lang="en-US" sz="1800" dirty="0" smtClean="0">
                <a:cs typeface="Courier New" pitchFamily="49" charset="0"/>
              </a:rPr>
              <a:t> &amp; </a:t>
            </a:r>
            <a:r>
              <a:rPr lang="en-US" sz="1800" dirty="0" err="1" smtClean="0">
                <a:cs typeface="Courier New" pitchFamily="49" charset="0"/>
              </a:rPr>
              <a:t>Github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in </a:t>
            </a:r>
            <a:r>
              <a:rPr lang="en-US" sz="1800" dirty="0">
                <a:cs typeface="Courier New" pitchFamily="49" charset="0"/>
              </a:rPr>
              <a:t>our </a:t>
            </a:r>
            <a:r>
              <a:rPr lang="en-US" sz="1800" dirty="0" smtClean="0">
                <a:cs typeface="Courier New" pitchFamily="49" charset="0"/>
              </a:rPr>
              <a:t>wiki: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dirty="0">
                <a:cs typeface="Courier New" pitchFamily="49" charset="0"/>
                <a:hlinkClick r:id="rId3"/>
              </a:rPr>
              <a:t>https://github.com/MIPT-ILab/mipt-mips-2015/wiki/Git-&amp;-GitHub-cheat-sheet</a:t>
            </a:r>
            <a:endParaRPr lang="en-US" sz="1800" u="sng" dirty="0" smtClean="0">
              <a:solidFill>
                <a:schemeClr val="accent1"/>
              </a:solidFill>
              <a:cs typeface="Courier New" pitchFamily="49" charset="0"/>
            </a:endParaRP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err="1" smtClean="0">
                <a:cs typeface="Courier New" pitchFamily="49" charset="0"/>
              </a:rPr>
              <a:t>Git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contains an example of flow (addition of your name to ‘members.txt’).  Do this exercise as a practice with </a:t>
            </a:r>
            <a:r>
              <a:rPr lang="en-US" sz="1800" dirty="0" err="1" smtClean="0">
                <a:cs typeface="Courier New" pitchFamily="49" charset="0"/>
              </a:rPr>
              <a:t>Git</a:t>
            </a:r>
            <a:r>
              <a:rPr lang="en-US" sz="1800" dirty="0" smtClean="0">
                <a:cs typeface="Courier New" pitchFamily="49" charset="0"/>
              </a:rPr>
              <a:t>.</a:t>
            </a: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After completion of this task, you may start first assignment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We will start from the development of functional memory model.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All necessary information </a:t>
            </a:r>
            <a:r>
              <a:rPr lang="en-US" sz="1800" dirty="0" smtClean="0">
                <a:cs typeface="Courier New" pitchFamily="49" charset="0"/>
              </a:rPr>
              <a:t>will be available </a:t>
            </a:r>
            <a:r>
              <a:rPr lang="en-US" sz="1800" dirty="0" smtClean="0">
                <a:cs typeface="Courier New" pitchFamily="49" charset="0"/>
              </a:rPr>
              <a:t>on </a:t>
            </a:r>
            <a:r>
              <a:rPr lang="en-US" sz="1800" dirty="0">
                <a:cs typeface="Courier New" pitchFamily="49" charset="0"/>
              </a:rPr>
              <a:t>our wiki:</a:t>
            </a:r>
            <a:br>
              <a:rPr lang="en-US" sz="1800" dirty="0">
                <a:cs typeface="Courier New" pitchFamily="49" charset="0"/>
              </a:rPr>
            </a:br>
            <a:r>
              <a:rPr lang="en-US" sz="1800" dirty="0" smtClean="0">
                <a:cs typeface="Courier New" pitchFamily="49" charset="0"/>
                <a:hlinkClick r:id="rId4"/>
              </a:rPr>
              <a:t>https://github.com/MIPT-ILab/mipt-mips-2015/wiki/Assignment1</a:t>
            </a:r>
            <a:endParaRPr lang="en-US" sz="1800" u="sng" dirty="0">
              <a:solidFill>
                <a:schemeClr val="accent1"/>
              </a:solidFill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Deadlines: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‘members.txt’ exercise — in one week </a:t>
            </a:r>
            <a:r>
              <a:rPr lang="en-US" sz="1800" dirty="0" smtClean="0">
                <a:cs typeface="Courier New" pitchFamily="49" charset="0"/>
              </a:rPr>
              <a:t>(3 </a:t>
            </a:r>
            <a:r>
              <a:rPr lang="en-US" sz="1800" dirty="0" smtClean="0">
                <a:cs typeface="Courier New" pitchFamily="49" charset="0"/>
              </a:rPr>
              <a:t>Oct)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Assignment 1 — in three weeks (</a:t>
            </a:r>
            <a:r>
              <a:rPr lang="en-US" sz="1800" dirty="0" smtClean="0">
                <a:cs typeface="Courier New" pitchFamily="49" charset="0"/>
              </a:rPr>
              <a:t>17 </a:t>
            </a:r>
            <a:r>
              <a:rPr lang="en-US" sz="1800" dirty="0" smtClean="0">
                <a:cs typeface="Courier New" pitchFamily="49" charset="0"/>
              </a:rPr>
              <a:t>Oct)</a:t>
            </a:r>
            <a:endParaRPr lang="en-US" sz="1800" dirty="0"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971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wiki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https://github.com/MIPT-ILab/mipt-mips-2015/wiki/Git-&amp;-GitHub-cheat-sheet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site (where all materials will </a:t>
            </a:r>
            <a:r>
              <a:rPr lang="en-US" sz="2000" dirty="0"/>
              <a:t>be published): </a:t>
            </a:r>
            <a:r>
              <a:rPr lang="en-US" sz="2000" dirty="0">
                <a:hlinkClick r:id="rId3"/>
              </a:rPr>
              <a:t>http://mipt-ilab.github.io/mipt-mips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r>
              <a:rPr lang="en-US" sz="2000" dirty="0" smtClean="0"/>
              <a:t> &amp; official </a:t>
            </a:r>
            <a:r>
              <a:rPr lang="en-US" sz="2000" dirty="0" err="1" smtClean="0"/>
              <a:t>Git</a:t>
            </a:r>
            <a:r>
              <a:rPr lang="en-US" sz="2000" dirty="0" smtClean="0"/>
              <a:t> documentation: 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git-scm.com/book/en/v2</a:t>
            </a:r>
            <a:endParaRPr lang="en-US" sz="1800" dirty="0" smtClean="0"/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git-scm.com/doc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&amp; GitHub blogs: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How </a:t>
            </a:r>
            <a:r>
              <a:rPr lang="en-US" sz="1800" dirty="0"/>
              <a:t>to GitHub: </a:t>
            </a:r>
            <a:r>
              <a:rPr lang="en-US" sz="1800" dirty="0">
                <a:hlinkClick r:id="rId6"/>
              </a:rPr>
              <a:t>https://gun.io/blog/how-to-github-fork-branch-and-pull-request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GitHub </a:t>
            </a:r>
            <a:r>
              <a:rPr lang="en-US" sz="1800" dirty="0"/>
              <a:t>collaborative workflow: </a:t>
            </a:r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www.eqqon.com/index.php/Collaborative_Github_Workflow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86262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make CPU simulator?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Before providing a new CPU to customers, we need to ensure that it: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doesn’t contain functional errors;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shows stable required performance and power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Fixing an error in chip is very expensive. We need to have instruments to find errors and make experiments </a:t>
            </a:r>
            <a:r>
              <a:rPr lang="en-US" sz="2000" i="1" dirty="0" smtClean="0"/>
              <a:t>before </a:t>
            </a:r>
            <a:r>
              <a:rPr lang="en-US" sz="2000" dirty="0" smtClean="0"/>
              <a:t>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These instruments are simulators.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We’re going to talk about </a:t>
            </a:r>
            <a:r>
              <a:rPr lang="en-US" sz="2000" i="1" dirty="0" smtClean="0"/>
              <a:t>software-based</a:t>
            </a:r>
            <a:r>
              <a:rPr lang="en-US" sz="2000" dirty="0" smtClean="0"/>
              <a:t> simulators.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698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CPU simulators?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34462" y="898769"/>
            <a:ext cx="8753229" cy="526756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 simulator:</a:t>
            </a:r>
            <a:endParaRPr lang="en-US" dirty="0"/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mulates behavior of CPU as it seen from programmer;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internal structure of CPU: caches, pipelines etc.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therefore, cannot show performance of CPU.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— C, C++, Java, Python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sually based on functional simulator (feeder);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structure of CPU as much as it required for performance analysis;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states of CPU clock by clock;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hardware with 100% precision, some “hacks” are OK;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with higher requirements on performance (so it’s usually C++).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RTL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very close to the real chip;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Hardware Description </a:t>
            </a:r>
            <a:r>
              <a:rPr lang="en-US" dirty="0"/>
              <a:t>L</a:t>
            </a:r>
            <a:r>
              <a:rPr lang="en-US" dirty="0" smtClean="0"/>
              <a:t>anguage (HDL): VHDL, Verilog, </a:t>
            </a:r>
            <a:r>
              <a:rPr lang="en-US" dirty="0" err="1" smtClean="0"/>
              <a:t>SystemVerilog</a:t>
            </a:r>
            <a:r>
              <a:rPr lang="en-US" dirty="0" smtClean="0"/>
              <a:t>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run on computer, synthesized on FPGA or printed to chip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447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Simulator </a:t>
            </a:r>
            <a:r>
              <a:rPr lang="en-US" sz="3200" dirty="0" smtClean="0"/>
              <a:t>Development in 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Software </a:t>
            </a:r>
            <a:r>
              <a:rPr lang="en-US" sz="2000" dirty="0"/>
              <a:t>s</a:t>
            </a:r>
            <a:r>
              <a:rPr lang="en-US" sz="2000" dirty="0" smtClean="0"/>
              <a:t>imulator of modern CPU is complicated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One or two persons cannot keep in mind all modules of CPU — development of simulator is </a:t>
            </a:r>
            <a:r>
              <a:rPr lang="en-US" sz="2000" i="1" dirty="0" smtClean="0"/>
              <a:t>team</a:t>
            </a:r>
            <a:r>
              <a:rPr lang="en-US" sz="2000" dirty="0" smtClean="0"/>
              <a:t>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Team work can be assisted by many software tools.</a:t>
            </a:r>
            <a:br>
              <a:rPr lang="en-US" sz="2000" dirty="0" smtClean="0"/>
            </a:br>
            <a:r>
              <a:rPr lang="en-US" sz="2000" dirty="0" smtClean="0"/>
              <a:t>It’s better to know how to use them right.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9210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804555"/>
            <a:ext cx="8450956" cy="2539157"/>
          </a:xfr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977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23019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8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  <a:hlinkClick r:id="rId3"/>
              </a:rPr>
              <a:t>groups.google.com/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/>
              <a:t>To </a:t>
            </a:r>
            <a:r>
              <a:rPr lang="en-US" sz="2000" dirty="0" smtClean="0"/>
              <a:t>avoid horror like this, </a:t>
            </a:r>
            <a:r>
              <a:rPr lang="en-US" sz="2000" dirty="0"/>
              <a:t>code style should be unified. </a:t>
            </a:r>
            <a:r>
              <a:rPr lang="en-US" sz="2000" dirty="0" smtClean="0"/>
              <a:t>Our </a:t>
            </a:r>
            <a:r>
              <a:rPr lang="en-US" sz="2000" smtClean="0"/>
              <a:t>C++ code </a:t>
            </a:r>
            <a:r>
              <a:rPr lang="en-US" sz="2000" dirty="0" smtClean="0"/>
              <a:t>guidelines will be introduced to you on practical seminars.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59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One of the way to simplify collaboration between team members is to use </a:t>
            </a:r>
            <a:r>
              <a:rPr lang="en-US" sz="2000" b="1" dirty="0" smtClean="0"/>
              <a:t>Version Control System</a:t>
            </a:r>
            <a:r>
              <a:rPr lang="en-US" sz="2000" dirty="0" smtClean="0"/>
              <a:t> (</a:t>
            </a:r>
            <a:r>
              <a:rPr lang="en-US" sz="2000" b="1" dirty="0" smtClean="0"/>
              <a:t>VCS</a:t>
            </a:r>
            <a:r>
              <a:rPr lang="en-US" sz="2000" dirty="0" smtClean="0"/>
              <a:t>). In our project we use </a:t>
            </a:r>
            <a:r>
              <a:rPr lang="en-US" sz="2000" b="1" dirty="0" smtClean="0"/>
              <a:t>GIT</a:t>
            </a:r>
            <a:r>
              <a:rPr lang="en-US" sz="2000" dirty="0" smtClean="0"/>
              <a:t> – cross-platform distributed VCS.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VCS creates storage which saves all versions of project files. This storage is called ‘</a:t>
            </a:r>
            <a:r>
              <a:rPr lang="en-US" sz="2000" b="1" dirty="0" smtClean="0"/>
              <a:t>repository</a:t>
            </a:r>
            <a:r>
              <a:rPr lang="en-US" sz="2000" dirty="0" smtClean="0"/>
              <a:t>’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Members can download this repository to own computer (‘working directory’), this is called ‘</a:t>
            </a:r>
            <a:r>
              <a:rPr lang="en-US" sz="2000" b="1" dirty="0" smtClean="0"/>
              <a:t>cloning’</a:t>
            </a:r>
            <a:r>
              <a:rPr lang="en-US" sz="2000" dirty="0" smtClean="0"/>
              <a:t>.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Members of team can</a:t>
            </a:r>
            <a:r>
              <a:rPr lang="en-US" sz="2000" b="1" dirty="0"/>
              <a:t> commit </a:t>
            </a:r>
            <a:r>
              <a:rPr lang="en-US" sz="2000" dirty="0" smtClean="0"/>
              <a:t>changes to their local repository, </a:t>
            </a:r>
            <a:r>
              <a:rPr lang="en-US" sz="2000" b="1" dirty="0" smtClean="0"/>
              <a:t>push</a:t>
            </a:r>
            <a:r>
              <a:rPr lang="en-US" sz="2000" dirty="0" smtClean="0"/>
              <a:t> changes to main repo and </a:t>
            </a:r>
            <a:r>
              <a:rPr lang="en-US" sz="2000" b="1" dirty="0" smtClean="0"/>
              <a:t>update </a:t>
            </a:r>
            <a:r>
              <a:rPr lang="en-US" sz="2000" dirty="0" smtClean="0"/>
              <a:t>it by changes of other users.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GIT has special interface if your changes conflict with changes of other people in team (</a:t>
            </a:r>
            <a:r>
              <a:rPr lang="en-US" sz="2000" b="1" dirty="0" smtClean="0"/>
              <a:t>merge-conflict</a:t>
            </a:r>
            <a:r>
              <a:rPr lang="en-US" sz="2000" dirty="0" smtClean="0"/>
              <a:t>).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/>
              <a:t>Most operations in </a:t>
            </a:r>
            <a:r>
              <a:rPr lang="en-US" sz="2000" dirty="0" err="1"/>
              <a:t>Git</a:t>
            </a:r>
            <a:r>
              <a:rPr lang="en-US" sz="2000" dirty="0"/>
              <a:t> only need local files and resources to </a:t>
            </a:r>
            <a:r>
              <a:rPr lang="en-US" sz="2000" dirty="0" smtClean="0"/>
              <a:t>operate</a:t>
            </a:r>
          </a:p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GIT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960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5381</TotalTime>
  <Words>1244</Words>
  <Application>Microsoft Office PowerPoint</Application>
  <PresentationFormat>On-screen Show (4:3)</PresentationFormat>
  <Paragraphs>143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1_mdsp_2011</vt:lpstr>
      <vt:lpstr>Basics of Simulator Development</vt:lpstr>
      <vt:lpstr>Why do we need to make CPU simulator?</vt:lpstr>
      <vt:lpstr>What are CPU simulators?</vt:lpstr>
      <vt:lpstr>Basics of Simulator Development in Team</vt:lpstr>
      <vt:lpstr>E-mail address</vt:lpstr>
      <vt:lpstr>E-mail basics</vt:lpstr>
      <vt:lpstr>Using Google-groups</vt:lpstr>
      <vt:lpstr>Code style</vt:lpstr>
      <vt:lpstr>GIT</vt:lpstr>
      <vt:lpstr>GIT workflow</vt:lpstr>
      <vt:lpstr>Getting started</vt:lpstr>
      <vt:lpstr>Git - Main commands</vt:lpstr>
      <vt:lpstr>Git - Patches </vt:lpstr>
      <vt:lpstr>Git - Add and delete files </vt:lpstr>
      <vt:lpstr>Your hometask</vt:lpstr>
      <vt:lpstr>Sources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Smirnov, Igor</cp:lastModifiedBy>
  <cp:revision>323</cp:revision>
  <dcterms:created xsi:type="dcterms:W3CDTF">2011-10-24T08:13:52Z</dcterms:created>
  <dcterms:modified xsi:type="dcterms:W3CDTF">2015-09-26T15:05:33Z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