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83" r:id="rId5"/>
    <p:sldId id="310" r:id="rId6"/>
    <p:sldId id="312" r:id="rId7"/>
    <p:sldId id="309" r:id="rId8"/>
    <p:sldId id="316" r:id="rId9"/>
    <p:sldId id="311" r:id="rId10"/>
    <p:sldId id="314" r:id="rId11"/>
    <p:sldId id="313" r:id="rId12"/>
    <p:sldId id="315" r:id="rId13"/>
    <p:sldId id="288" r:id="rId14"/>
    <p:sldId id="28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9700" autoAdjust="0"/>
  </p:normalViewPr>
  <p:slideViewPr>
    <p:cSldViewPr snapToGrid="0">
      <p:cViewPr varScale="1">
        <p:scale>
          <a:sx n="97" d="100"/>
          <a:sy n="97" d="100"/>
        </p:scale>
        <p:origin x="-86" y="-110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10/9/2012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8793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uarch-sim" TargetMode="External"/><Relationship Id="rId2" Type="http://schemas.openxmlformats.org/officeDocument/2006/relationships/hyperlink" Target="http://code.google.com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6" y="2650567"/>
            <a:ext cx="4316887" cy="584775"/>
          </a:xfrm>
        </p:spPr>
        <p:txBody>
          <a:bodyPr/>
          <a:lstStyle/>
          <a:p>
            <a:r>
              <a:rPr lang="en-US" dirty="0" smtClean="0"/>
              <a:t>uArchSim 2012 Intro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10/06/2012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8801"/>
            <a:ext cx="8229600" cy="889000"/>
          </a:xfrm>
        </p:spPr>
        <p:txBody>
          <a:bodyPr anchor="ctr"/>
          <a:lstStyle/>
          <a:p>
            <a:pPr algn="ctr"/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6" y="804555"/>
            <a:ext cx="8767483" cy="5514330"/>
          </a:xfrm>
        </p:spPr>
        <p:txBody>
          <a:bodyPr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uArchSim – </a:t>
            </a:r>
            <a:r>
              <a:rPr lang="ru-RU" dirty="0" smtClean="0"/>
              <a:t>это, в первую очередь, </a:t>
            </a:r>
            <a:r>
              <a:rPr lang="ru-RU" i="1" dirty="0" smtClean="0"/>
              <a:t>образовательный</a:t>
            </a:r>
            <a:r>
              <a:rPr lang="ru-RU" dirty="0" smtClean="0"/>
              <a:t> проект</a:t>
            </a:r>
          </a:p>
          <a:p>
            <a:pPr marL="417513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Обзорное изучение архитектуры микропроцессоров</a:t>
            </a:r>
            <a:endParaRPr lang="en-US" sz="2000" dirty="0" smtClean="0"/>
          </a:p>
          <a:p>
            <a:pPr marL="417513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Обучение  программированию на С++,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perl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, shell, make</a:t>
            </a:r>
            <a:endParaRPr lang="ru-RU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17513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Навыки командной разработки: 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1600" dirty="0" smtClean="0"/>
              <a:t>Системы контроля версий (</a:t>
            </a:r>
            <a:r>
              <a:rPr lang="en-US" sz="1600" dirty="0" smtClean="0"/>
              <a:t>subversion)</a:t>
            </a:r>
            <a:endParaRPr lang="ru-RU" sz="16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1600" dirty="0" smtClean="0"/>
              <a:t>Инфраструктура и системы тестирования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1600" dirty="0" smtClean="0"/>
              <a:t>Внутренние правила структурирования кода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1600" dirty="0" smtClean="0"/>
              <a:t>Документация</a:t>
            </a:r>
            <a:r>
              <a:rPr lang="en-US" sz="1600" dirty="0" smtClean="0"/>
              <a:t>: wiki, </a:t>
            </a:r>
            <a:r>
              <a:rPr lang="en-US" sz="1600" dirty="0" err="1" smtClean="0"/>
              <a:t>doxygen</a:t>
            </a:r>
            <a:r>
              <a:rPr lang="en-US" sz="1600" dirty="0" smtClean="0"/>
              <a:t>, </a:t>
            </a:r>
            <a:r>
              <a:rPr lang="ru-RU" sz="1600" dirty="0" smtClean="0"/>
              <a:t>презентации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Отбор студентов на кафедру «Микропроцессорный технологии»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2000" dirty="0"/>
              <a:t>Участие в проекте не гарантирует поступление на кафедру, однако, серьезно повышает ваши шансы.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2000" dirty="0"/>
              <a:t>Кафедра набирает не более 10 человек (</a:t>
            </a:r>
            <a:r>
              <a:rPr lang="ru-RU" sz="2000" dirty="0" smtClean="0"/>
              <a:t>201</a:t>
            </a:r>
            <a:r>
              <a:rPr lang="en-US" sz="2000" dirty="0" smtClean="0"/>
              <a:t>1</a:t>
            </a:r>
            <a:r>
              <a:rPr lang="ru-RU" sz="2000" dirty="0" smtClean="0"/>
              <a:t> </a:t>
            </a:r>
            <a:r>
              <a:rPr lang="ru-RU" sz="2000" dirty="0"/>
              <a:t>году конкурс составил 5 человек на место)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2000" dirty="0"/>
              <a:t>С проекта обычно набирается не более 2 человек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Мотивация или «плюшки»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dirty="0" smtClean="0"/>
              <a:t>Для студентов: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2000" dirty="0" smtClean="0"/>
              <a:t>Самообразование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2000" dirty="0" smtClean="0"/>
              <a:t>Самоопределение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2000" dirty="0" smtClean="0"/>
              <a:t>Поступление на кафедру →</a:t>
            </a:r>
            <a:r>
              <a:rPr lang="en-US" sz="2000" dirty="0" smtClean="0"/>
              <a:t> </a:t>
            </a:r>
            <a:r>
              <a:rPr lang="ru-RU" sz="2000" dirty="0" smtClean="0"/>
              <a:t>стажировка в </a:t>
            </a:r>
            <a:r>
              <a:rPr lang="en-US" sz="2000" dirty="0" smtClean="0"/>
              <a:t>Intel </a:t>
            </a:r>
            <a:r>
              <a:rPr lang="ru-RU" sz="2000" dirty="0" smtClean="0"/>
              <a:t>→</a:t>
            </a:r>
            <a:r>
              <a:rPr lang="en-US" sz="2000" dirty="0" smtClean="0"/>
              <a:t> ? </a:t>
            </a:r>
            <a:r>
              <a:rPr lang="ru-RU" sz="2000" dirty="0" smtClean="0"/>
              <a:t>работа в </a:t>
            </a:r>
            <a:r>
              <a:rPr lang="en-US" sz="2000" dirty="0" smtClean="0"/>
              <a:t>Intel</a:t>
            </a:r>
            <a:endParaRPr lang="ru-RU" sz="2000" dirty="0" smtClean="0"/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2000" dirty="0" smtClean="0"/>
              <a:t>Стипендия (размер максимальной стипендии </a:t>
            </a:r>
            <a:r>
              <a:rPr lang="en-US" sz="2000" dirty="0" smtClean="0"/>
              <a:t>&gt; 10000</a:t>
            </a:r>
            <a:r>
              <a:rPr lang="ru-RU" sz="2000" dirty="0" smtClean="0"/>
              <a:t> руб. в семестр)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ru-RU" dirty="0" smtClean="0"/>
              <a:t>Для преподавателей: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1800" dirty="0" smtClean="0"/>
              <a:t>Опыт управление проектом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1800" dirty="0" smtClean="0"/>
              <a:t>Обновление и расширение знаний 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1800" dirty="0" smtClean="0"/>
              <a:t>Никакой материальной заинтересованности </a:t>
            </a:r>
            <a:r>
              <a:rPr lang="ru-RU" sz="1800" dirty="0" smtClean="0">
                <a:sym typeface="Wingdings" pitchFamily="2" charset="2"/>
              </a:rPr>
              <a:t> (участие в проектах только на волонтерской основе)</a:t>
            </a:r>
            <a:endParaRPr lang="ru-RU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 проекта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018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ru-RU" dirty="0" smtClean="0"/>
              <a:t>2009 год</a:t>
            </a:r>
            <a:r>
              <a:rPr lang="en-US" dirty="0" smtClean="0"/>
              <a:t> (MDSP)</a:t>
            </a:r>
            <a:r>
              <a:rPr lang="ru-RU" dirty="0" smtClean="0"/>
              <a:t> – первый набор в проект</a:t>
            </a:r>
          </a:p>
          <a:p>
            <a:pPr marL="457200" lvl="1" indent="-233363">
              <a:buFont typeface="Arial" pitchFamily="34" charset="0"/>
              <a:buChar char="•"/>
            </a:pPr>
            <a:r>
              <a:rPr lang="en-US" sz="1800" dirty="0"/>
              <a:t>MDSP – </a:t>
            </a:r>
            <a:r>
              <a:rPr lang="ru-RU" sz="1800" dirty="0"/>
              <a:t>архитектура мультимедийного сигнального процессора</a:t>
            </a:r>
            <a:endParaRPr lang="en-US" sz="1800" dirty="0"/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Начальная инфраструктура симулятора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«Математическая» память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(адресуемое пространство для хранения данных) </a:t>
            </a:r>
            <a:r>
              <a:rPr lang="ru-RU" sz="1800" dirty="0" smtClean="0"/>
              <a:t>и регистры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Ассемблер, кодирование и декодирование команд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Исполнение некоторых команд</a:t>
            </a:r>
          </a:p>
          <a:p>
            <a:pPr marL="457200" lvl="1" indent="-233363">
              <a:buFont typeface="Arial" pitchFamily="34" charset="0"/>
              <a:buChar char="•"/>
            </a:pPr>
            <a:r>
              <a:rPr lang="ru-RU" sz="1800" dirty="0" smtClean="0"/>
              <a:t>3 студента поступили на кафедру</a:t>
            </a:r>
          </a:p>
          <a:p>
            <a:pPr marL="271462" indent="-233363">
              <a:buFont typeface="Arial" pitchFamily="34" charset="0"/>
              <a:buChar char="•"/>
            </a:pPr>
            <a:r>
              <a:rPr lang="ru-RU" dirty="0" smtClean="0"/>
              <a:t>2010 год</a:t>
            </a:r>
            <a:r>
              <a:rPr lang="en-US" dirty="0" smtClean="0"/>
              <a:t> (MDSP)</a:t>
            </a:r>
            <a:endParaRPr lang="ru-RU" dirty="0" smtClean="0"/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Полный цикл </a:t>
            </a:r>
            <a:r>
              <a:rPr lang="ru-RU" sz="1800" i="1" dirty="0" smtClean="0"/>
              <a:t>функционального</a:t>
            </a:r>
            <a:r>
              <a:rPr lang="ru-RU" sz="1800" dirty="0" smtClean="0"/>
              <a:t> исполнения для упрощенного набора команд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(тест →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ассемблер →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симулятор  →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результат)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Автоматическая система тестирования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: еженедельная сборка </a:t>
            </a:r>
            <a:r>
              <a:rPr lang="ru-RU" sz="1800" dirty="0" err="1" smtClean="0">
                <a:solidFill>
                  <a:schemeClr val="tx2">
                    <a:lumMod val="75000"/>
                  </a:schemeClr>
                </a:solidFill>
              </a:rPr>
              <a:t>исходников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и запуск тестов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Система портов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(основа для моделирования конвейера)</a:t>
            </a:r>
          </a:p>
          <a:p>
            <a:pPr marL="457200" lvl="1" indent="-233363">
              <a:buFont typeface="Arial" pitchFamily="34" charset="0"/>
              <a:buChar char="•"/>
            </a:pPr>
            <a:r>
              <a:rPr lang="ru-RU" sz="1800" dirty="0" smtClean="0"/>
              <a:t>2 студента поступили на кафедру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 проекта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ru-RU" dirty="0" smtClean="0"/>
              <a:t>2011 год – отход от </a:t>
            </a:r>
            <a:r>
              <a:rPr lang="en-US" dirty="0" smtClean="0"/>
              <a:t>MDSP</a:t>
            </a:r>
            <a:endParaRPr lang="ru-RU" dirty="0" smtClean="0"/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Использование простой, самостоятельно разработанной </a:t>
            </a:r>
            <a:r>
              <a:rPr lang="en-US" sz="1800" dirty="0" smtClean="0"/>
              <a:t>RISC-</a:t>
            </a:r>
            <a:r>
              <a:rPr lang="ru-RU" sz="1800" dirty="0" smtClean="0"/>
              <a:t>архитектуры для практических занятий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Несложные, однотипные задания для всех студентов: </a:t>
            </a:r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функциональная симуляция, конвейер, кэши.</a:t>
            </a:r>
          </a:p>
          <a:p>
            <a:pPr marL="457200" lvl="1" indent="-233363">
              <a:buFont typeface="Arial" pitchFamily="34" charset="0"/>
              <a:buChar char="•"/>
            </a:pPr>
            <a:r>
              <a:rPr lang="ru-RU" sz="1800" dirty="0" smtClean="0"/>
              <a:t>3 студента поступили на кафедру</a:t>
            </a:r>
          </a:p>
          <a:p>
            <a:pPr marL="271462" indent="-233363">
              <a:buFont typeface="Arial" pitchFamily="34" charset="0"/>
              <a:buChar char="•"/>
            </a:pPr>
            <a:r>
              <a:rPr lang="ru-RU" dirty="0" smtClean="0"/>
              <a:t>2012 год</a:t>
            </a:r>
            <a:r>
              <a:rPr lang="en-US" dirty="0" smtClean="0"/>
              <a:t> </a:t>
            </a:r>
            <a:r>
              <a:rPr lang="ru-RU" dirty="0" smtClean="0"/>
              <a:t>– переход на </a:t>
            </a:r>
            <a:r>
              <a:rPr lang="en-US" dirty="0" smtClean="0"/>
              <a:t>MIPS </a:t>
            </a:r>
            <a:r>
              <a:rPr lang="ru-RU" dirty="0" smtClean="0"/>
              <a:t>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4006222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Образовательный процесс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87084"/>
            <a:ext cx="8228012" cy="5327736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ru-RU" dirty="0" smtClean="0"/>
              <a:t>Семинары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2000" dirty="0" smtClean="0"/>
              <a:t>Время:  </a:t>
            </a:r>
            <a:r>
              <a:rPr lang="ru-RU" sz="1800" dirty="0" smtClean="0"/>
              <a:t>по субботам в 18:45 – 19:00,  длительностью до 2 часов</a:t>
            </a:r>
            <a:endParaRPr lang="ru-RU" sz="2000" dirty="0" smtClean="0"/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2000" dirty="0" smtClean="0"/>
              <a:t>Место: </a:t>
            </a:r>
            <a:r>
              <a:rPr lang="ru-RU" sz="1800" dirty="0" smtClean="0"/>
              <a:t>121НК или аудитория на 1 или 4 этаже ГК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2000" dirty="0" smtClean="0"/>
              <a:t>Язык:</a:t>
            </a:r>
            <a:r>
              <a:rPr lang="ru-RU" sz="1800" dirty="0" smtClean="0"/>
              <a:t> текст презентации – английский, материал читает на русском</a:t>
            </a:r>
            <a:endParaRPr lang="ru-RU" sz="2000" dirty="0" smtClean="0"/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2000" dirty="0" smtClean="0"/>
              <a:t>Тематика: </a:t>
            </a:r>
            <a:r>
              <a:rPr lang="ru-RU" sz="1800" dirty="0" smtClean="0"/>
              <a:t>общее устройство микропроцессорных систем</a:t>
            </a:r>
            <a:endParaRPr lang="ru-RU" sz="2000" dirty="0" smtClean="0"/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2000" dirty="0" smtClean="0"/>
              <a:t>Не включает: </a:t>
            </a:r>
            <a:r>
              <a:rPr lang="ru-RU" sz="1800" dirty="0" smtClean="0"/>
              <a:t>изучение С++ и пр., вопросы по разработке</a:t>
            </a:r>
          </a:p>
          <a:p>
            <a:pPr marL="271462" indent="-287338">
              <a:buFont typeface="Arial" pitchFamily="34" charset="0"/>
              <a:buChar char="•"/>
            </a:pPr>
            <a:r>
              <a:rPr lang="ru-RU" dirty="0" smtClean="0"/>
              <a:t>Контроль успеваемости (тестирование)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2000" dirty="0" smtClean="0"/>
              <a:t>Когда: </a:t>
            </a:r>
            <a:r>
              <a:rPr lang="ru-RU" sz="1800" dirty="0" smtClean="0"/>
              <a:t>примерно каждые полтора месяца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2000" dirty="0" smtClean="0"/>
              <a:t>Тематика:</a:t>
            </a:r>
            <a:r>
              <a:rPr lang="ru-RU" sz="1800" dirty="0" smtClean="0"/>
              <a:t>  весь пройденный материал за указанный период, плюс самостоятельно изученные главы самоучителя по С++.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2000" dirty="0" smtClean="0"/>
              <a:t>Структура:</a:t>
            </a:r>
            <a:r>
              <a:rPr lang="ru-RU" sz="1800" dirty="0" smtClean="0"/>
              <a:t> тесты и развернутые ответы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2000" dirty="0" smtClean="0"/>
              <a:t>Длительность:</a:t>
            </a:r>
            <a:r>
              <a:rPr lang="ru-RU" sz="1800" dirty="0" smtClean="0"/>
              <a:t> одно занятие</a:t>
            </a:r>
            <a:endParaRPr lang="ru-RU" sz="2000" dirty="0" smtClean="0"/>
          </a:p>
          <a:p>
            <a:pPr lvl="1" indent="233363"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Критерии оценки студента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92826"/>
            <a:ext cx="8228012" cy="5075499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000" dirty="0" smtClean="0"/>
              <a:t>Формула расчета рейтинга успеваемости:</a:t>
            </a:r>
            <a:endParaRPr lang="ru-RU" sz="2000" dirty="0"/>
          </a:p>
          <a:p>
            <a:endParaRPr lang="ru-RU" sz="400" dirty="0" smtClean="0"/>
          </a:p>
          <a:p>
            <a:pPr marL="233363" lvl="2" indent="-1588" algn="ctr">
              <a:buNone/>
            </a:pPr>
            <a:r>
              <a:rPr lang="ru-RU" dirty="0" smtClean="0"/>
              <a:t>Посещаемость (20%) + результаты тестирование (30%) + практическая работа (50%)</a:t>
            </a:r>
          </a:p>
          <a:p>
            <a:pPr marL="233363" lvl="2" indent="-1588" algn="ctr">
              <a:buNone/>
            </a:pPr>
            <a:endParaRPr lang="ru-RU" sz="1200" dirty="0" smtClean="0"/>
          </a:p>
          <a:p>
            <a:pPr marL="231775" lvl="1" indent="-228600"/>
            <a:r>
              <a:rPr lang="ru-RU" sz="2000" dirty="0" smtClean="0"/>
              <a:t>При поступлении на кафедру используются те же критерии, плюс добавляется «общее впечатление»: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мотивированность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, аккуратность, исполнительность,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креативность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и т.д.</a:t>
            </a:r>
          </a:p>
          <a:p>
            <a:pPr marL="231775" lvl="1" indent="-228600"/>
            <a:r>
              <a:rPr lang="ru-RU" sz="2000" dirty="0" smtClean="0"/>
              <a:t>Преподаватель не решает, какие студенты будут взяты на кафедру (= на стажировку). Финальное решение принимает менеджер компании.</a:t>
            </a:r>
          </a:p>
          <a:p>
            <a:pPr marL="231775" lvl="1" indent="-228600"/>
            <a:r>
              <a:rPr lang="ru-RU" sz="2000" dirty="0" smtClean="0"/>
              <a:t>Обучение на проекте не гарантирует поступления на кафедру!</a:t>
            </a:r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Процесс разработки симулятора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65" y="1085071"/>
            <a:ext cx="8496482" cy="5145400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Вся разработка ведется на основе сервиса </a:t>
            </a:r>
            <a:r>
              <a:rPr lang="en-US" dirty="0" err="1" smtClean="0">
                <a:hlinkClick r:id="rId2"/>
              </a:rPr>
              <a:t>google</a:t>
            </a:r>
            <a:r>
              <a:rPr lang="en-US" dirty="0" smtClean="0">
                <a:hlinkClick r:id="rId2"/>
              </a:rPr>
              <a:t> code</a:t>
            </a:r>
            <a:endParaRPr lang="ru-RU" dirty="0" smtClean="0"/>
          </a:p>
          <a:p>
            <a:pPr marL="419101" lvl="1" indent="-233363">
              <a:buFont typeface="Arial" pitchFamily="34" charset="0"/>
              <a:buChar char="•"/>
            </a:pPr>
            <a:r>
              <a:rPr lang="en-US" sz="2400" dirty="0">
                <a:ea typeface="+mn-ea"/>
                <a:hlinkClick r:id="rId3"/>
              </a:rPr>
              <a:t>http://code.google.com/p/uarch-sim</a:t>
            </a:r>
            <a:endParaRPr lang="ru-RU" sz="2400" dirty="0">
              <a:ea typeface="+mn-ea"/>
            </a:endParaRPr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Это включат в себя полный спектр необходимых инструментов: </a:t>
            </a:r>
            <a:r>
              <a:rPr lang="ru-RU" sz="2000" dirty="0" smtClean="0"/>
              <a:t>контроль версий, хранилище данных, контроль задач, </a:t>
            </a:r>
            <a:r>
              <a:rPr lang="en-US" sz="2000" dirty="0" smtClean="0"/>
              <a:t>wiki </a:t>
            </a:r>
            <a:r>
              <a:rPr lang="ru-RU" sz="2000" dirty="0" smtClean="0"/>
              <a:t>и т.д.</a:t>
            </a:r>
            <a:endParaRPr lang="ru-RU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Индивидуальные (реже парные) задачи для студентов</a:t>
            </a:r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Задачи выполняются самостоятельно, вне семинаров</a:t>
            </a:r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Консультации по задачам проводятся по почте, по телефону, после семинаров</a:t>
            </a:r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Большинство задач напрямую связаны с </a:t>
            </a:r>
            <a:r>
              <a:rPr lang="ru-RU" dirty="0" err="1" smtClean="0"/>
              <a:t>микроархитектурой</a:t>
            </a:r>
            <a:endParaRPr lang="ru-RU" dirty="0" smtClean="0"/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Задачи отслеживаются через систему контроля задач</a:t>
            </a:r>
          </a:p>
          <a:p>
            <a:pPr marL="419101" lvl="1" indent="-233363">
              <a:buFont typeface="Arial" pitchFamily="34" charset="0"/>
              <a:buChar char="•"/>
            </a:pPr>
            <a:endParaRPr lang="ru-RU" dirty="0" smtClean="0"/>
          </a:p>
          <a:p>
            <a:pPr marL="419101" lvl="1" indent="-233363"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03380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Дисциплина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681305"/>
            <a:ext cx="8228012" cy="5546074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Пропуск занятия возможен, но крайне нежелателен.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О пропуске лучше предупреждать за несколько дней.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Не забывайте проверять почту!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Предполагается, что вы проверяете почту хотя бы раз в сутки.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На письма, которые требуют какого-то действия, лучше отвечать сразу. 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Если вы не можете сделать, то что от вас требуется сразу, то просто напишите, когда вы будите готовы начать эту задачу.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Соблюдайте внутренние правила работы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Делайте все правильно с первого раза, а не ждите пока вас поправят.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Все эти правила не относятся к преподавателям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>
                <a:sym typeface="Wingdings" pitchFamily="2" charset="2"/>
              </a:rPr>
              <a:t>Отнеситесь к этом с пониманием: вас </a:t>
            </a:r>
            <a:r>
              <a:rPr lang="ru-RU" dirty="0" smtClean="0">
                <a:sym typeface="Wingdings" pitchFamily="2" charset="2"/>
              </a:rPr>
              <a:t>много, а нас мало</a:t>
            </a:r>
            <a:endParaRPr lang="ru-RU" dirty="0" smtClean="0"/>
          </a:p>
          <a:p>
            <a:pPr marL="647701" lvl="2" indent="-233363"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sharepoint/v3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415</TotalTime>
  <Words>670</Words>
  <Application>Microsoft Office PowerPoint</Application>
  <PresentationFormat>On-screen Show (4:3)</PresentationFormat>
  <Paragraphs>88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mdsp_2011</vt:lpstr>
      <vt:lpstr>uArchSim 2012 Intro</vt:lpstr>
      <vt:lpstr>Цели и задачи проекта</vt:lpstr>
      <vt:lpstr>Мотивация или «плюшки»</vt:lpstr>
      <vt:lpstr>История проекта (1)</vt:lpstr>
      <vt:lpstr>История проекта (2)</vt:lpstr>
      <vt:lpstr>Образовательный процесс</vt:lpstr>
      <vt:lpstr>Критерии оценки студента</vt:lpstr>
      <vt:lpstr>Процесс разработки симулятора</vt:lpstr>
      <vt:lpstr>Дисциплина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25</cp:revision>
  <dcterms:created xsi:type="dcterms:W3CDTF">2011-10-24T08:13:52Z</dcterms:created>
  <dcterms:modified xsi:type="dcterms:W3CDTF">2012-10-09T18:17:48Z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