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2" r:id="rId2"/>
    <p:sldMasterId id="2147483680" r:id="rId3"/>
  </p:sldMasterIdLst>
  <p:notesMasterIdLst>
    <p:notesMasterId r:id="rId31"/>
  </p:notesMasterIdLst>
  <p:handoutMasterIdLst>
    <p:handoutMasterId r:id="rId32"/>
  </p:handoutMasterIdLst>
  <p:sldIdLst>
    <p:sldId id="380" r:id="rId4"/>
    <p:sldId id="843" r:id="rId5"/>
    <p:sldId id="874" r:id="rId6"/>
    <p:sldId id="850" r:id="rId7"/>
    <p:sldId id="856" r:id="rId8"/>
    <p:sldId id="851" r:id="rId9"/>
    <p:sldId id="852" r:id="rId10"/>
    <p:sldId id="855" r:id="rId11"/>
    <p:sldId id="857" r:id="rId12"/>
    <p:sldId id="853" r:id="rId13"/>
    <p:sldId id="854" r:id="rId14"/>
    <p:sldId id="858" r:id="rId15"/>
    <p:sldId id="861" r:id="rId16"/>
    <p:sldId id="859" r:id="rId17"/>
    <p:sldId id="860" r:id="rId18"/>
    <p:sldId id="862" r:id="rId19"/>
    <p:sldId id="873" r:id="rId20"/>
    <p:sldId id="863" r:id="rId21"/>
    <p:sldId id="864" r:id="rId22"/>
    <p:sldId id="865" r:id="rId23"/>
    <p:sldId id="866" r:id="rId24"/>
    <p:sldId id="867" r:id="rId25"/>
    <p:sldId id="868" r:id="rId26"/>
    <p:sldId id="870" r:id="rId27"/>
    <p:sldId id="869" r:id="rId28"/>
    <p:sldId id="871" r:id="rId29"/>
    <p:sldId id="872" r:id="rId30"/>
  </p:sldIdLst>
  <p:sldSz cx="9144000" cy="6858000" type="screen4x3"/>
  <p:notesSz cx="6807200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003300"/>
    <a:srgbClr val="66FF33"/>
    <a:srgbClr val="008000"/>
    <a:srgbClr val="00CC99"/>
    <a:srgbClr val="003366"/>
    <a:srgbClr val="77777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7" autoAdjust="0"/>
    <p:restoredTop sz="99158" autoAdjust="0"/>
  </p:normalViewPr>
  <p:slideViewPr>
    <p:cSldViewPr snapToGrid="0">
      <p:cViewPr>
        <p:scale>
          <a:sx n="75" d="100"/>
          <a:sy n="75" d="100"/>
        </p:scale>
        <p:origin x="-1506" y="-558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4"/>
    </p:cViewPr>
  </p:sorterViewPr>
  <p:notesViewPr>
    <p:cSldViewPr snapToGrid="0">
      <p:cViewPr varScale="1">
        <p:scale>
          <a:sx n="57" d="100"/>
          <a:sy n="57" d="100"/>
        </p:scale>
        <p:origin x="-2610" y="-9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604C077-8A79-463A-970F-09B7F01DE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57599CE-0C53-488C-9BFE-5BFC3CD78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7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AAD9A4B-F327-491F-9939-2AD6D07E36D5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intel_rgb_1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286625" y="222250"/>
            <a:ext cx="167957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ru-RU" sz="1800"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25513" y="3606800"/>
            <a:ext cx="7754937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54150"/>
          </a:xfrm>
        </p:spPr>
        <p:txBody>
          <a:bodyPr lIns="64264" tIns="32131" rIns="64264" bIns="32131"/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19899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3FB3-091E-41ED-AF3E-CFD755BEC6B3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71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28521-05D8-4661-9ABD-4A27DCCF981F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54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973138"/>
            <a:ext cx="4127500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73138"/>
            <a:ext cx="4127500" cy="243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557588"/>
            <a:ext cx="4127500" cy="243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4F6CA-0F44-4F63-A3DC-50E68320B485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04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6713" y="973138"/>
            <a:ext cx="8407400" cy="50165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8BB71-37B6-4BB1-990D-B8116E47E5D5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732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713" y="973138"/>
            <a:ext cx="4127500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73138"/>
            <a:ext cx="4127500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E57C-F338-485C-A7E7-E1E2A0584225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4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713" y="973138"/>
            <a:ext cx="4127500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973138"/>
            <a:ext cx="4127500" cy="243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557588"/>
            <a:ext cx="4127500" cy="243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6FDD0-8D45-4FB0-84BE-7A6517087A8B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68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65125" y="157163"/>
            <a:ext cx="8410575" cy="5832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3CE83-C9A5-47B6-9E3B-F5DA6AED6389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822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76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316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9849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904C9-9B93-4AC8-B01E-083609C2C47C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16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6785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258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4285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6860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3404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8906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65086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2167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923A-AB50-432E-B031-CE8B94D03780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38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60717-10D9-4B1E-ACB0-6825D20BFE35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483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FEC10-1B5C-4772-8496-A4FC2CD40F48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307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85BA-2ACA-4EA6-BE93-54A6F512DE64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91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973138"/>
            <a:ext cx="4127500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73138"/>
            <a:ext cx="4127500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01292-7EBD-404A-9053-EFEA120B61EE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41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7994E-1B63-4C6B-A945-D94F3354ABE6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394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29FC4-A511-4FC3-82B9-6401EDB9C343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988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E004-A70B-4CB2-AEF6-1053A5B7CBF3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865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A5196-9EEC-410D-9F16-80B28DCE18BF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1896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5DEB-45CA-4EF4-904B-3A7FB269118A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801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9AF55-7EE0-43F8-A9AE-41D8D124532C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1223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04FAA-36D1-46DF-A726-358F40AB1342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363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6713" y="973138"/>
            <a:ext cx="8407400" cy="50165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9D5D-A37F-4672-B081-F26EC8DD66F4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732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973138"/>
            <a:ext cx="4127500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73138"/>
            <a:ext cx="4127500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C9484-7862-48E0-BF31-0331E2659360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46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7503A-239F-4B42-B993-7A3A5828AD5D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37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3C1CE-2282-4BBB-96E4-1E0A306CD746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81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E379F-0C1D-48EC-8823-66BCC9E527ED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40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90D9A-A90B-47CD-A30E-0A19D3F77E0F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59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C96AD-AFF7-4655-8DC1-7E695B4FCA3E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29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ChangeArrowheads="1"/>
          </p:cNvSpPr>
          <p:nvPr userDrawn="1"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ru-RU" sz="180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973138"/>
            <a:ext cx="8407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pic>
        <p:nvPicPr>
          <p:cNvPr id="2053" name="Picture 7" descr="intel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996238" y="6115050"/>
            <a:ext cx="98901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 eaLnBrk="0" hangingPunct="0">
              <a:defRPr/>
            </a:pPr>
            <a:fld id="{701D9B7B-946A-4FA0-BAAC-D524BDC02FF2}" type="slidenum">
              <a:rPr lang="en-US" sz="900" b="1">
                <a:solidFill>
                  <a:schemeClr val="bg1"/>
                </a:solidFill>
                <a:effectLst/>
                <a:cs typeface="+mn-cs"/>
              </a:rPr>
              <a:pPr algn="l" eaLnBrk="0" hangingPunct="0">
                <a:defRPr/>
              </a:pPr>
              <a:t>‹#›</a:t>
            </a:fld>
            <a:endParaRPr lang="en-US" sz="900" b="1">
              <a:solidFill>
                <a:schemeClr val="bg1"/>
              </a:solidFill>
              <a:effectLst/>
              <a:cs typeface="+mn-cs"/>
            </a:endParaRPr>
          </a:p>
        </p:txBody>
      </p:sp>
      <p:sp>
        <p:nvSpPr>
          <p:cNvPr id="6163" name="Text Box 19"/>
          <p:cNvSpPr txBox="1">
            <a:spLocks noChangeArrowheads="1"/>
          </p:cNvSpPr>
          <p:nvPr userDrawn="1"/>
        </p:nvSpPr>
        <p:spPr bwMode="auto">
          <a:xfrm>
            <a:off x="2959100" y="6629400"/>
            <a:ext cx="2724150" cy="1524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>
                <a:solidFill>
                  <a:srgbClr val="FFFFFF"/>
                </a:solidFill>
                <a:effectLst/>
                <a:cs typeface="+mn-cs"/>
              </a:rPr>
              <a:t>Intel Confidential – Internal Only</a:t>
            </a:r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5763" y="63452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fld id="{BB28954C-B316-42EF-8221-E290AB1F083F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130925"/>
            <a:ext cx="3621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ransition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9112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2652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intel_rgb_100ta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447800" y="1585913"/>
            <a:ext cx="63119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Rectangle 8"/>
          <p:cNvSpPr>
            <a:spLocks noChangeArrowheads="1"/>
          </p:cNvSpPr>
          <p:nvPr userDrawn="1"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ru-RU" sz="1800">
              <a:cs typeface="+mn-cs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 userDrawn="1"/>
        </p:nvSpPr>
        <p:spPr bwMode="auto">
          <a:xfrm>
            <a:off x="3205163" y="6627813"/>
            <a:ext cx="2724150" cy="18256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>
                <a:solidFill>
                  <a:srgbClr val="FFFFFF"/>
                </a:solidFill>
                <a:effectLst/>
                <a:cs typeface="+mn-cs"/>
              </a:rPr>
              <a:t>Intel Confidential – Internal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ChangeArrowheads="1"/>
          </p:cNvSpPr>
          <p:nvPr userDrawn="1"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ru-RU" sz="1800">
              <a:cs typeface="+mn-cs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973138"/>
            <a:ext cx="8407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pic>
        <p:nvPicPr>
          <p:cNvPr id="4101" name="Picture 7" descr="intel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996238" y="6115050"/>
            <a:ext cx="98901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 eaLnBrk="0" hangingPunct="0">
              <a:defRPr/>
            </a:pPr>
            <a:fld id="{4963AF64-4CF9-4ACA-955B-E9B6F27FB181}" type="slidenum">
              <a:rPr lang="en-US" sz="900" b="1">
                <a:solidFill>
                  <a:schemeClr val="bg1"/>
                </a:solidFill>
                <a:effectLst/>
                <a:cs typeface="+mn-cs"/>
              </a:rPr>
              <a:pPr algn="l" eaLnBrk="0" hangingPunct="0">
                <a:defRPr/>
              </a:pPr>
              <a:t>‹#›</a:t>
            </a:fld>
            <a:endParaRPr lang="en-US" sz="900" b="1">
              <a:solidFill>
                <a:schemeClr val="bg1"/>
              </a:solidFill>
              <a:effectLst/>
              <a:cs typeface="+mn-cs"/>
            </a:endParaRPr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5763" y="63452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fld id="{34989660-C467-4876-A446-B978DF0F8EB5}" type="datetime1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130925"/>
            <a:ext cx="3621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9112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cs typeface="+mn-cs"/>
        </a:defRPr>
      </a:lvl3pPr>
      <a:lvl4pPr marL="12652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Excel_97-20031.xls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33613" y="1987868"/>
            <a:ext cx="6450012" cy="1454150"/>
          </a:xfrm>
        </p:spPr>
        <p:txBody>
          <a:bodyPr/>
          <a:lstStyle/>
          <a:p>
            <a:pPr eaLnBrk="1" hangingPunct="1"/>
            <a:r>
              <a:rPr lang="en-GB" dirty="0" smtClean="0"/>
              <a:t>Memory Hierarchy: Caches</a:t>
            </a:r>
            <a:endParaRPr lang="ru-RU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5833" y="3048000"/>
            <a:ext cx="7754937" cy="1587500"/>
          </a:xfrm>
        </p:spPr>
        <p:txBody>
          <a:bodyPr/>
          <a:lstStyle/>
          <a:p>
            <a:pPr eaLnBrk="1" hangingPunct="1"/>
            <a:r>
              <a:rPr lang="en-US" dirty="0" err="1" smtClean="0"/>
              <a:t>Pavel</a:t>
            </a:r>
            <a:r>
              <a:rPr lang="en-US" dirty="0" smtClean="0"/>
              <a:t> Kryukov, </a:t>
            </a:r>
            <a:r>
              <a:rPr lang="en-US" dirty="0" err="1" smtClean="0"/>
              <a:t>Alexandr</a:t>
            </a:r>
            <a:r>
              <a:rPr lang="en-US" dirty="0" smtClean="0"/>
              <a:t> </a:t>
            </a:r>
            <a:r>
              <a:rPr lang="en-US" dirty="0" err="1" smtClean="0"/>
              <a:t>Titov</a:t>
            </a:r>
            <a:endParaRPr lang="en-US" dirty="0" smtClean="0"/>
          </a:p>
          <a:p>
            <a:pPr eaLnBrk="1" hangingPunct="1"/>
            <a:r>
              <a:rPr lang="en-US" dirty="0" smtClean="0"/>
              <a:t>March 2013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718" name="Rectangle 438"/>
          <p:cNvSpPr>
            <a:spLocks noChangeArrowheads="1"/>
          </p:cNvSpPr>
          <p:nvPr/>
        </p:nvSpPr>
        <p:spPr bwMode="auto">
          <a:xfrm>
            <a:off x="546100" y="5067300"/>
            <a:ext cx="7289800" cy="1790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four-way set-associative cache</a:t>
            </a:r>
            <a:endParaRPr lang="ru-RU" smtClean="0"/>
          </a:p>
        </p:txBody>
      </p:sp>
      <p:graphicFrame>
        <p:nvGraphicFramePr>
          <p:cNvPr id="737388" name="Group 108"/>
          <p:cNvGraphicFramePr>
            <a:graphicFrameLocks noGrp="1"/>
          </p:cNvGraphicFramePr>
          <p:nvPr/>
        </p:nvGraphicFramePr>
        <p:xfrm>
          <a:off x="1997075" y="2363788"/>
          <a:ext cx="1589088" cy="1706560"/>
        </p:xfrm>
        <a:graphic>
          <a:graphicData uri="http://schemas.openxmlformats.org/drawingml/2006/table">
            <a:tbl>
              <a:tblPr/>
              <a:tblGrid>
                <a:gridCol w="392113"/>
                <a:gridCol w="182562"/>
                <a:gridCol w="354013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254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255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340" name="Text Box 60"/>
          <p:cNvSpPr txBox="1">
            <a:spLocks noChangeArrowheads="1"/>
          </p:cNvSpPr>
          <p:nvPr/>
        </p:nvSpPr>
        <p:spPr bwMode="auto">
          <a:xfrm>
            <a:off x="2157413" y="20478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1" name="Text Box 61"/>
          <p:cNvSpPr txBox="1">
            <a:spLocks noChangeArrowheads="1"/>
          </p:cNvSpPr>
          <p:nvPr/>
        </p:nvSpPr>
        <p:spPr bwMode="auto">
          <a:xfrm>
            <a:off x="2428875" y="20351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2" name="Text Box 62"/>
          <p:cNvSpPr txBox="1">
            <a:spLocks noChangeArrowheads="1"/>
          </p:cNvSpPr>
          <p:nvPr/>
        </p:nvSpPr>
        <p:spPr bwMode="auto">
          <a:xfrm>
            <a:off x="2943225" y="20367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3" name="Text Box 63"/>
          <p:cNvSpPr txBox="1">
            <a:spLocks noChangeArrowheads="1"/>
          </p:cNvSpPr>
          <p:nvPr/>
        </p:nvSpPr>
        <p:spPr bwMode="auto">
          <a:xfrm>
            <a:off x="5600700" y="6270625"/>
            <a:ext cx="7191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4" name="Line 64"/>
          <p:cNvSpPr>
            <a:spLocks noChangeShapeType="1"/>
          </p:cNvSpPr>
          <p:nvPr/>
        </p:nvSpPr>
        <p:spPr bwMode="auto">
          <a:xfrm>
            <a:off x="7269163" y="1147763"/>
            <a:ext cx="0" cy="839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5" name="Line 65"/>
          <p:cNvSpPr>
            <a:spLocks noChangeShapeType="1"/>
          </p:cNvSpPr>
          <p:nvPr/>
        </p:nvSpPr>
        <p:spPr bwMode="auto">
          <a:xfrm flipH="1" flipV="1">
            <a:off x="1782763" y="1970088"/>
            <a:ext cx="5486400" cy="17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6" name="Line 66"/>
          <p:cNvSpPr>
            <a:spLocks noChangeShapeType="1"/>
          </p:cNvSpPr>
          <p:nvPr/>
        </p:nvSpPr>
        <p:spPr bwMode="auto">
          <a:xfrm>
            <a:off x="1782763" y="1970088"/>
            <a:ext cx="0" cy="134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7" name="Line 67"/>
          <p:cNvSpPr>
            <a:spLocks noChangeShapeType="1"/>
          </p:cNvSpPr>
          <p:nvPr/>
        </p:nvSpPr>
        <p:spPr bwMode="auto">
          <a:xfrm>
            <a:off x="1782763" y="3309938"/>
            <a:ext cx="452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8" name="Line 68"/>
          <p:cNvSpPr>
            <a:spLocks noChangeShapeType="1"/>
          </p:cNvSpPr>
          <p:nvPr/>
        </p:nvSpPr>
        <p:spPr bwMode="auto">
          <a:xfrm>
            <a:off x="5202238" y="1120775"/>
            <a:ext cx="0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9" name="Line 69"/>
          <p:cNvSpPr>
            <a:spLocks noChangeShapeType="1"/>
          </p:cNvSpPr>
          <p:nvPr/>
        </p:nvSpPr>
        <p:spPr bwMode="auto">
          <a:xfrm flipH="1">
            <a:off x="1611313" y="1773238"/>
            <a:ext cx="3590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406" name="Group 110"/>
          <p:cNvGrpSpPr>
            <a:grpSpLocks/>
          </p:cNvGrpSpPr>
          <p:nvPr/>
        </p:nvGrpSpPr>
        <p:grpSpPr bwMode="auto">
          <a:xfrm>
            <a:off x="1608138" y="1766888"/>
            <a:ext cx="977900" cy="2784475"/>
            <a:chOff x="1013" y="1309"/>
            <a:chExt cx="1024" cy="1780"/>
          </a:xfrm>
        </p:grpSpPr>
        <p:sp>
          <p:nvSpPr>
            <p:cNvPr id="737350" name="Line 70"/>
            <p:cNvSpPr>
              <a:spLocks noChangeShapeType="1"/>
            </p:cNvSpPr>
            <p:nvPr/>
          </p:nvSpPr>
          <p:spPr bwMode="auto">
            <a:xfrm>
              <a:off x="1013" y="1309"/>
              <a:ext cx="0" cy="1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51" name="Line 71"/>
            <p:cNvSpPr>
              <a:spLocks noChangeShapeType="1"/>
            </p:cNvSpPr>
            <p:nvPr/>
          </p:nvSpPr>
          <p:spPr bwMode="auto">
            <a:xfrm>
              <a:off x="1016" y="3089"/>
              <a:ext cx="10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407" name="Group 72"/>
          <p:cNvGrpSpPr>
            <a:grpSpLocks/>
          </p:cNvGrpSpPr>
          <p:nvPr/>
        </p:nvGrpSpPr>
        <p:grpSpPr bwMode="auto">
          <a:xfrm>
            <a:off x="5119688" y="1338263"/>
            <a:ext cx="466725" cy="309562"/>
            <a:chOff x="4790" y="1644"/>
            <a:chExt cx="294" cy="156"/>
          </a:xfrm>
        </p:grpSpPr>
        <p:sp>
          <p:nvSpPr>
            <p:cNvPr id="737353" name="Line 73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54" name="Text Box 74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408" name="Group 75"/>
          <p:cNvGrpSpPr>
            <a:grpSpLocks/>
          </p:cNvGrpSpPr>
          <p:nvPr/>
        </p:nvGrpSpPr>
        <p:grpSpPr bwMode="auto">
          <a:xfrm>
            <a:off x="7196138" y="1373188"/>
            <a:ext cx="466725" cy="336550"/>
            <a:chOff x="4790" y="1644"/>
            <a:chExt cx="294" cy="156"/>
          </a:xfrm>
        </p:grpSpPr>
        <p:sp>
          <p:nvSpPr>
            <p:cNvPr id="737356" name="Line 76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57" name="Text Box 77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409" name="Group 78"/>
          <p:cNvGrpSpPr>
            <a:grpSpLocks/>
          </p:cNvGrpSpPr>
          <p:nvPr/>
        </p:nvGrpSpPr>
        <p:grpSpPr bwMode="auto">
          <a:xfrm>
            <a:off x="8039100" y="4186238"/>
            <a:ext cx="466725" cy="323850"/>
            <a:chOff x="4790" y="1644"/>
            <a:chExt cx="294" cy="156"/>
          </a:xfrm>
        </p:grpSpPr>
        <p:sp>
          <p:nvSpPr>
            <p:cNvPr id="737359" name="Line 79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60" name="Text Box 80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7362" name="Oval 82"/>
          <p:cNvSpPr>
            <a:spLocks noChangeArrowheads="1"/>
          </p:cNvSpPr>
          <p:nvPr/>
        </p:nvSpPr>
        <p:spPr bwMode="auto">
          <a:xfrm>
            <a:off x="2587625" y="4365625"/>
            <a:ext cx="304800" cy="36353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63" name="Line 83"/>
          <p:cNvSpPr>
            <a:spLocks noChangeShapeType="1"/>
          </p:cNvSpPr>
          <p:nvPr/>
        </p:nvSpPr>
        <p:spPr bwMode="auto">
          <a:xfrm>
            <a:off x="2730500" y="3325813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71" name="AutoShape 91"/>
          <p:cNvSpPr>
            <a:spLocks noChangeArrowheads="1"/>
          </p:cNvSpPr>
          <p:nvPr/>
        </p:nvSpPr>
        <p:spPr bwMode="auto">
          <a:xfrm rot="5400000">
            <a:off x="2389982" y="4977606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72" name="Text Box 92"/>
          <p:cNvSpPr txBox="1">
            <a:spLocks noChangeArrowheads="1"/>
          </p:cNvSpPr>
          <p:nvPr/>
        </p:nvSpPr>
        <p:spPr bwMode="auto">
          <a:xfrm>
            <a:off x="3371850" y="6381750"/>
            <a:ext cx="11223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Hit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3" name="Text Box 93"/>
          <p:cNvSpPr txBox="1">
            <a:spLocks noChangeArrowheads="1"/>
          </p:cNvSpPr>
          <p:nvPr/>
        </p:nvSpPr>
        <p:spPr bwMode="auto">
          <a:xfrm>
            <a:off x="1797050" y="2035175"/>
            <a:ext cx="6953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4" name="Rectangle 94"/>
          <p:cNvSpPr>
            <a:spLocks noChangeArrowheads="1"/>
          </p:cNvSpPr>
          <p:nvPr/>
        </p:nvSpPr>
        <p:spPr bwMode="auto">
          <a:xfrm>
            <a:off x="3656013" y="1038225"/>
            <a:ext cx="2878137" cy="2968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  Physical address tag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5" name="Rectangle 95"/>
          <p:cNvSpPr>
            <a:spLocks noChangeArrowheads="1"/>
          </p:cNvSpPr>
          <p:nvPr/>
        </p:nvSpPr>
        <p:spPr bwMode="auto">
          <a:xfrm>
            <a:off x="6521450" y="1038225"/>
            <a:ext cx="1352550" cy="2968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 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6" name="Rectangle 96"/>
          <p:cNvSpPr>
            <a:spLocks noChangeArrowheads="1"/>
          </p:cNvSpPr>
          <p:nvPr/>
        </p:nvSpPr>
        <p:spPr bwMode="auto">
          <a:xfrm>
            <a:off x="7874000" y="1038225"/>
            <a:ext cx="896938" cy="2968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Byte offset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418" name="Group 97"/>
          <p:cNvGrpSpPr>
            <a:grpSpLocks/>
          </p:cNvGrpSpPr>
          <p:nvPr/>
        </p:nvGrpSpPr>
        <p:grpSpPr bwMode="auto">
          <a:xfrm>
            <a:off x="8237538" y="1381125"/>
            <a:ext cx="466725" cy="274638"/>
            <a:chOff x="4790" y="1644"/>
            <a:chExt cx="294" cy="173"/>
          </a:xfrm>
        </p:grpSpPr>
        <p:sp>
          <p:nvSpPr>
            <p:cNvPr id="737378" name="Line 98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79" name="Text Box 99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7380" name="Line 100"/>
          <p:cNvSpPr>
            <a:spLocks noChangeShapeType="1"/>
          </p:cNvSpPr>
          <p:nvPr/>
        </p:nvSpPr>
        <p:spPr bwMode="auto">
          <a:xfrm>
            <a:off x="8320088" y="13366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81" name="Text Box 101"/>
          <p:cNvSpPr txBox="1">
            <a:spLocks noChangeArrowheads="1"/>
          </p:cNvSpPr>
          <p:nvPr/>
        </p:nvSpPr>
        <p:spPr bwMode="auto">
          <a:xfrm>
            <a:off x="2120900" y="798513"/>
            <a:ext cx="653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31 30 29 . . . . . . . . . . . . 12 11 10  9 8 . .  . . . . 3 2     1     0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82" name="Text Box 102"/>
          <p:cNvSpPr txBox="1">
            <a:spLocks noChangeArrowheads="1"/>
          </p:cNvSpPr>
          <p:nvPr/>
        </p:nvSpPr>
        <p:spPr bwMode="auto">
          <a:xfrm>
            <a:off x="2392363" y="982663"/>
            <a:ext cx="11223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37391" name="Group 111"/>
          <p:cNvGraphicFramePr>
            <a:graphicFrameLocks noGrp="1"/>
          </p:cNvGraphicFramePr>
          <p:nvPr/>
        </p:nvGraphicFramePr>
        <p:xfrm>
          <a:off x="3644900" y="2363788"/>
          <a:ext cx="1589088" cy="1706560"/>
        </p:xfrm>
        <a:graphic>
          <a:graphicData uri="http://schemas.openxmlformats.org/drawingml/2006/table">
            <a:tbl>
              <a:tblPr/>
              <a:tblGrid>
                <a:gridCol w="392113"/>
                <a:gridCol w="182562"/>
                <a:gridCol w="354013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447" name="Text Box 167"/>
          <p:cNvSpPr txBox="1">
            <a:spLocks noChangeArrowheads="1"/>
          </p:cNvSpPr>
          <p:nvPr/>
        </p:nvSpPr>
        <p:spPr bwMode="auto">
          <a:xfrm>
            <a:off x="3805238" y="20605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48" name="Text Box 168"/>
          <p:cNvSpPr txBox="1">
            <a:spLocks noChangeArrowheads="1"/>
          </p:cNvSpPr>
          <p:nvPr/>
        </p:nvSpPr>
        <p:spPr bwMode="auto">
          <a:xfrm>
            <a:off x="4076700" y="20478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49" name="Text Box 169"/>
          <p:cNvSpPr txBox="1">
            <a:spLocks noChangeArrowheads="1"/>
          </p:cNvSpPr>
          <p:nvPr/>
        </p:nvSpPr>
        <p:spPr bwMode="auto">
          <a:xfrm>
            <a:off x="4591050" y="20494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37511" name="Group 231"/>
          <p:cNvGraphicFramePr>
            <a:graphicFrameLocks noGrp="1"/>
          </p:cNvGraphicFramePr>
          <p:nvPr/>
        </p:nvGraphicFramePr>
        <p:xfrm>
          <a:off x="5256213" y="2339975"/>
          <a:ext cx="1589087" cy="1706560"/>
        </p:xfrm>
        <a:graphic>
          <a:graphicData uri="http://schemas.openxmlformats.org/drawingml/2006/table">
            <a:tbl>
              <a:tblPr/>
              <a:tblGrid>
                <a:gridCol w="392112"/>
                <a:gridCol w="182563"/>
                <a:gridCol w="354012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567" name="Text Box 287"/>
          <p:cNvSpPr txBox="1">
            <a:spLocks noChangeArrowheads="1"/>
          </p:cNvSpPr>
          <p:nvPr/>
        </p:nvSpPr>
        <p:spPr bwMode="auto">
          <a:xfrm>
            <a:off x="5391150" y="20240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68" name="Text Box 288"/>
          <p:cNvSpPr txBox="1">
            <a:spLocks noChangeArrowheads="1"/>
          </p:cNvSpPr>
          <p:nvPr/>
        </p:nvSpPr>
        <p:spPr bwMode="auto">
          <a:xfrm>
            <a:off x="5662613" y="20113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69" name="Text Box 289"/>
          <p:cNvSpPr txBox="1">
            <a:spLocks noChangeArrowheads="1"/>
          </p:cNvSpPr>
          <p:nvPr/>
        </p:nvSpPr>
        <p:spPr bwMode="auto">
          <a:xfrm>
            <a:off x="6176963" y="2012950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37570" name="Group 290"/>
          <p:cNvGraphicFramePr>
            <a:graphicFrameLocks noGrp="1"/>
          </p:cNvGraphicFramePr>
          <p:nvPr/>
        </p:nvGraphicFramePr>
        <p:xfrm>
          <a:off x="6865938" y="2363788"/>
          <a:ext cx="1589087" cy="1706560"/>
        </p:xfrm>
        <a:graphic>
          <a:graphicData uri="http://schemas.openxmlformats.org/drawingml/2006/table">
            <a:tbl>
              <a:tblPr/>
              <a:tblGrid>
                <a:gridCol w="392112"/>
                <a:gridCol w="182563"/>
                <a:gridCol w="354012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626" name="Text Box 346"/>
          <p:cNvSpPr txBox="1">
            <a:spLocks noChangeArrowheads="1"/>
          </p:cNvSpPr>
          <p:nvPr/>
        </p:nvSpPr>
        <p:spPr bwMode="auto">
          <a:xfrm>
            <a:off x="6988175" y="20605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27" name="Text Box 347"/>
          <p:cNvSpPr txBox="1">
            <a:spLocks noChangeArrowheads="1"/>
          </p:cNvSpPr>
          <p:nvPr/>
        </p:nvSpPr>
        <p:spPr bwMode="auto">
          <a:xfrm>
            <a:off x="7259638" y="20478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28" name="Text Box 348"/>
          <p:cNvSpPr txBox="1">
            <a:spLocks noChangeArrowheads="1"/>
          </p:cNvSpPr>
          <p:nvPr/>
        </p:nvSpPr>
        <p:spPr bwMode="auto">
          <a:xfrm>
            <a:off x="7773988" y="20494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1" name="Oval 351"/>
          <p:cNvSpPr>
            <a:spLocks noChangeArrowheads="1"/>
          </p:cNvSpPr>
          <p:nvPr/>
        </p:nvSpPr>
        <p:spPr bwMode="auto">
          <a:xfrm>
            <a:off x="4257675" y="4389438"/>
            <a:ext cx="304800" cy="363537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2" name="Line 352"/>
          <p:cNvSpPr>
            <a:spLocks noChangeShapeType="1"/>
          </p:cNvSpPr>
          <p:nvPr/>
        </p:nvSpPr>
        <p:spPr bwMode="auto">
          <a:xfrm>
            <a:off x="4400550" y="3330575"/>
            <a:ext cx="0" cy="1047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33" name="Oval 353"/>
          <p:cNvSpPr>
            <a:spLocks noChangeArrowheads="1"/>
          </p:cNvSpPr>
          <p:nvPr/>
        </p:nvSpPr>
        <p:spPr bwMode="auto">
          <a:xfrm>
            <a:off x="5865813" y="4389438"/>
            <a:ext cx="304800" cy="363537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4" name="Line 354"/>
          <p:cNvSpPr>
            <a:spLocks noChangeShapeType="1"/>
          </p:cNvSpPr>
          <p:nvPr/>
        </p:nvSpPr>
        <p:spPr bwMode="auto">
          <a:xfrm>
            <a:off x="6008688" y="3305175"/>
            <a:ext cx="0" cy="1073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35" name="Oval 355"/>
          <p:cNvSpPr>
            <a:spLocks noChangeArrowheads="1"/>
          </p:cNvSpPr>
          <p:nvPr/>
        </p:nvSpPr>
        <p:spPr bwMode="auto">
          <a:xfrm>
            <a:off x="7439025" y="4389438"/>
            <a:ext cx="304800" cy="363537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6" name="Line 356"/>
          <p:cNvSpPr>
            <a:spLocks noChangeShapeType="1"/>
          </p:cNvSpPr>
          <p:nvPr/>
        </p:nvSpPr>
        <p:spPr bwMode="auto">
          <a:xfrm>
            <a:off x="7581900" y="3330575"/>
            <a:ext cx="0" cy="1047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37" name="Line 357"/>
          <p:cNvSpPr>
            <a:spLocks noChangeShapeType="1"/>
          </p:cNvSpPr>
          <p:nvPr/>
        </p:nvSpPr>
        <p:spPr bwMode="auto">
          <a:xfrm>
            <a:off x="1608138" y="4187825"/>
            <a:ext cx="5413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06" name="Group 358"/>
          <p:cNvGrpSpPr>
            <a:grpSpLocks/>
          </p:cNvGrpSpPr>
          <p:nvPr/>
        </p:nvGrpSpPr>
        <p:grpSpPr bwMode="auto">
          <a:xfrm>
            <a:off x="7010400" y="4189413"/>
            <a:ext cx="412750" cy="384175"/>
            <a:chOff x="1013" y="1309"/>
            <a:chExt cx="1024" cy="1780"/>
          </a:xfrm>
        </p:grpSpPr>
        <p:sp>
          <p:nvSpPr>
            <p:cNvPr id="737639" name="Line 359"/>
            <p:cNvSpPr>
              <a:spLocks noChangeShapeType="1"/>
            </p:cNvSpPr>
            <p:nvPr/>
          </p:nvSpPr>
          <p:spPr bwMode="auto">
            <a:xfrm>
              <a:off x="1013" y="1309"/>
              <a:ext cx="0" cy="1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40" name="Line 360"/>
            <p:cNvSpPr>
              <a:spLocks noChangeShapeType="1"/>
            </p:cNvSpPr>
            <p:nvPr/>
          </p:nvSpPr>
          <p:spPr bwMode="auto">
            <a:xfrm>
              <a:off x="1017" y="3089"/>
              <a:ext cx="10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07" name="Group 368"/>
          <p:cNvGrpSpPr>
            <a:grpSpLocks/>
          </p:cNvGrpSpPr>
          <p:nvPr/>
        </p:nvGrpSpPr>
        <p:grpSpPr bwMode="auto">
          <a:xfrm>
            <a:off x="3848100" y="4183063"/>
            <a:ext cx="412750" cy="384175"/>
            <a:chOff x="2424" y="2723"/>
            <a:chExt cx="260" cy="242"/>
          </a:xfrm>
        </p:grpSpPr>
        <p:sp>
          <p:nvSpPr>
            <p:cNvPr id="737645" name="Line 365"/>
            <p:cNvSpPr>
              <a:spLocks noChangeShapeType="1"/>
            </p:cNvSpPr>
            <p:nvPr/>
          </p:nvSpPr>
          <p:spPr bwMode="auto">
            <a:xfrm>
              <a:off x="2424" y="2723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46" name="Line 366"/>
            <p:cNvSpPr>
              <a:spLocks noChangeShapeType="1"/>
            </p:cNvSpPr>
            <p:nvPr/>
          </p:nvSpPr>
          <p:spPr bwMode="auto">
            <a:xfrm>
              <a:off x="2425" y="29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08" name="Group 369"/>
          <p:cNvGrpSpPr>
            <a:grpSpLocks/>
          </p:cNvGrpSpPr>
          <p:nvPr/>
        </p:nvGrpSpPr>
        <p:grpSpPr bwMode="auto">
          <a:xfrm>
            <a:off x="5470525" y="4189413"/>
            <a:ext cx="412750" cy="384175"/>
            <a:chOff x="2424" y="2723"/>
            <a:chExt cx="260" cy="242"/>
          </a:xfrm>
        </p:grpSpPr>
        <p:sp>
          <p:nvSpPr>
            <p:cNvPr id="737650" name="Line 370"/>
            <p:cNvSpPr>
              <a:spLocks noChangeShapeType="1"/>
            </p:cNvSpPr>
            <p:nvPr/>
          </p:nvSpPr>
          <p:spPr bwMode="auto">
            <a:xfrm>
              <a:off x="2424" y="2723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51" name="Line 371"/>
            <p:cNvSpPr>
              <a:spLocks noChangeShapeType="1"/>
            </p:cNvSpPr>
            <p:nvPr/>
          </p:nvSpPr>
          <p:spPr bwMode="auto">
            <a:xfrm>
              <a:off x="2425" y="29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52" name="Line 372"/>
          <p:cNvSpPr>
            <a:spLocks noChangeShapeType="1"/>
          </p:cNvSpPr>
          <p:nvPr/>
        </p:nvSpPr>
        <p:spPr bwMode="auto">
          <a:xfrm>
            <a:off x="2481263" y="3322638"/>
            <a:ext cx="0" cy="163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0" name="Group 376"/>
          <p:cNvGrpSpPr>
            <a:grpSpLocks/>
          </p:cNvGrpSpPr>
          <p:nvPr/>
        </p:nvGrpSpPr>
        <p:grpSpPr bwMode="auto">
          <a:xfrm>
            <a:off x="2598738" y="4729163"/>
            <a:ext cx="136525" cy="228600"/>
            <a:chOff x="1637" y="3067"/>
            <a:chExt cx="86" cy="144"/>
          </a:xfrm>
        </p:grpSpPr>
        <p:sp>
          <p:nvSpPr>
            <p:cNvPr id="737653" name="Line 373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54" name="Line 374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55" name="Line 375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57" name="AutoShape 377"/>
          <p:cNvSpPr>
            <a:spLocks noChangeArrowheads="1"/>
          </p:cNvSpPr>
          <p:nvPr/>
        </p:nvSpPr>
        <p:spPr bwMode="auto">
          <a:xfrm rot="5400000">
            <a:off x="4047332" y="5006181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58" name="Line 378"/>
          <p:cNvSpPr>
            <a:spLocks noChangeShapeType="1"/>
          </p:cNvSpPr>
          <p:nvPr/>
        </p:nvSpPr>
        <p:spPr bwMode="auto">
          <a:xfrm>
            <a:off x="4138613" y="3351213"/>
            <a:ext cx="0" cy="163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3" name="Group 379"/>
          <p:cNvGrpSpPr>
            <a:grpSpLocks/>
          </p:cNvGrpSpPr>
          <p:nvPr/>
        </p:nvGrpSpPr>
        <p:grpSpPr bwMode="auto">
          <a:xfrm>
            <a:off x="4256088" y="4757738"/>
            <a:ext cx="136525" cy="228600"/>
            <a:chOff x="1637" y="3067"/>
            <a:chExt cx="86" cy="144"/>
          </a:xfrm>
        </p:grpSpPr>
        <p:sp>
          <p:nvSpPr>
            <p:cNvPr id="737660" name="Line 380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1" name="Line 381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2" name="Line 382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63" name="AutoShape 383"/>
          <p:cNvSpPr>
            <a:spLocks noChangeArrowheads="1"/>
          </p:cNvSpPr>
          <p:nvPr/>
        </p:nvSpPr>
        <p:spPr bwMode="auto">
          <a:xfrm rot="5400000">
            <a:off x="5641182" y="5009356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64" name="Line 384"/>
          <p:cNvSpPr>
            <a:spLocks noChangeShapeType="1"/>
          </p:cNvSpPr>
          <p:nvPr/>
        </p:nvSpPr>
        <p:spPr bwMode="auto">
          <a:xfrm>
            <a:off x="5732463" y="3309938"/>
            <a:ext cx="0" cy="167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6" name="Group 385"/>
          <p:cNvGrpSpPr>
            <a:grpSpLocks/>
          </p:cNvGrpSpPr>
          <p:nvPr/>
        </p:nvGrpSpPr>
        <p:grpSpPr bwMode="auto">
          <a:xfrm>
            <a:off x="5849938" y="4760913"/>
            <a:ext cx="136525" cy="228600"/>
            <a:chOff x="1637" y="3067"/>
            <a:chExt cx="86" cy="144"/>
          </a:xfrm>
        </p:grpSpPr>
        <p:sp>
          <p:nvSpPr>
            <p:cNvPr id="737666" name="Line 386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7" name="Line 387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8" name="Line 388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69" name="AutoShape 389"/>
          <p:cNvSpPr>
            <a:spLocks noChangeArrowheads="1"/>
          </p:cNvSpPr>
          <p:nvPr/>
        </p:nvSpPr>
        <p:spPr bwMode="auto">
          <a:xfrm rot="5400000">
            <a:off x="7238207" y="4996656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70" name="Line 390"/>
          <p:cNvSpPr>
            <a:spLocks noChangeShapeType="1"/>
          </p:cNvSpPr>
          <p:nvPr/>
        </p:nvSpPr>
        <p:spPr bwMode="auto">
          <a:xfrm>
            <a:off x="7329488" y="3341688"/>
            <a:ext cx="0" cy="163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9" name="Group 391"/>
          <p:cNvGrpSpPr>
            <a:grpSpLocks/>
          </p:cNvGrpSpPr>
          <p:nvPr/>
        </p:nvGrpSpPr>
        <p:grpSpPr bwMode="auto">
          <a:xfrm>
            <a:off x="7446963" y="4748213"/>
            <a:ext cx="136525" cy="228600"/>
            <a:chOff x="1637" y="3067"/>
            <a:chExt cx="86" cy="144"/>
          </a:xfrm>
        </p:grpSpPr>
        <p:sp>
          <p:nvSpPr>
            <p:cNvPr id="737672" name="Line 392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73" name="Line 393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74" name="Line 394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75" name="AutoShape 395"/>
          <p:cNvSpPr>
            <a:spLocks noChangeArrowheads="1"/>
          </p:cNvSpPr>
          <p:nvPr/>
        </p:nvSpPr>
        <p:spPr bwMode="auto">
          <a:xfrm>
            <a:off x="5829300" y="5794375"/>
            <a:ext cx="1352550" cy="428625"/>
          </a:xfrm>
          <a:prstGeom prst="flowChartManualOperation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multiplexor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621" name="Group 400"/>
          <p:cNvGrpSpPr>
            <a:grpSpLocks/>
          </p:cNvGrpSpPr>
          <p:nvPr/>
        </p:nvGrpSpPr>
        <p:grpSpPr bwMode="auto">
          <a:xfrm>
            <a:off x="3243263" y="3335338"/>
            <a:ext cx="2819400" cy="2320925"/>
            <a:chOff x="2043" y="2189"/>
            <a:chExt cx="1782" cy="1336"/>
          </a:xfrm>
        </p:grpSpPr>
        <p:sp>
          <p:nvSpPr>
            <p:cNvPr id="737677" name="Line 397"/>
            <p:cNvSpPr>
              <a:spLocks noChangeShapeType="1"/>
            </p:cNvSpPr>
            <p:nvPr/>
          </p:nvSpPr>
          <p:spPr bwMode="auto">
            <a:xfrm>
              <a:off x="2043" y="2189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78" name="Line 398"/>
            <p:cNvSpPr>
              <a:spLocks noChangeShapeType="1"/>
            </p:cNvSpPr>
            <p:nvPr/>
          </p:nvSpPr>
          <p:spPr bwMode="auto">
            <a:xfrm>
              <a:off x="2043" y="3525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22" name="Group 401"/>
          <p:cNvGrpSpPr>
            <a:grpSpLocks/>
          </p:cNvGrpSpPr>
          <p:nvPr/>
        </p:nvGrpSpPr>
        <p:grpSpPr bwMode="auto">
          <a:xfrm>
            <a:off x="4872038" y="3325813"/>
            <a:ext cx="1419225" cy="2235200"/>
            <a:chOff x="2043" y="2189"/>
            <a:chExt cx="1782" cy="1336"/>
          </a:xfrm>
        </p:grpSpPr>
        <p:sp>
          <p:nvSpPr>
            <p:cNvPr id="737682" name="Line 402"/>
            <p:cNvSpPr>
              <a:spLocks noChangeShapeType="1"/>
            </p:cNvSpPr>
            <p:nvPr/>
          </p:nvSpPr>
          <p:spPr bwMode="auto">
            <a:xfrm>
              <a:off x="2043" y="2189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83" name="Line 403"/>
            <p:cNvSpPr>
              <a:spLocks noChangeShapeType="1"/>
            </p:cNvSpPr>
            <p:nvPr/>
          </p:nvSpPr>
          <p:spPr bwMode="auto">
            <a:xfrm>
              <a:off x="2043" y="3525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23" name="Group 404"/>
          <p:cNvGrpSpPr>
            <a:grpSpLocks/>
          </p:cNvGrpSpPr>
          <p:nvPr/>
        </p:nvGrpSpPr>
        <p:grpSpPr bwMode="auto">
          <a:xfrm flipH="1">
            <a:off x="6872288" y="3363913"/>
            <a:ext cx="1247775" cy="2273300"/>
            <a:chOff x="2043" y="2189"/>
            <a:chExt cx="1782" cy="1336"/>
          </a:xfrm>
        </p:grpSpPr>
        <p:sp>
          <p:nvSpPr>
            <p:cNvPr id="737685" name="Line 405"/>
            <p:cNvSpPr>
              <a:spLocks noChangeShapeType="1"/>
            </p:cNvSpPr>
            <p:nvPr/>
          </p:nvSpPr>
          <p:spPr bwMode="auto">
            <a:xfrm>
              <a:off x="2043" y="2189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86" name="Line 406"/>
            <p:cNvSpPr>
              <a:spLocks noChangeShapeType="1"/>
            </p:cNvSpPr>
            <p:nvPr/>
          </p:nvSpPr>
          <p:spPr bwMode="auto">
            <a:xfrm>
              <a:off x="2043" y="3525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87" name="Line 407"/>
          <p:cNvSpPr>
            <a:spLocks noChangeShapeType="1"/>
          </p:cNvSpPr>
          <p:nvPr/>
        </p:nvSpPr>
        <p:spPr bwMode="auto">
          <a:xfrm>
            <a:off x="6477000" y="6223000"/>
            <a:ext cx="79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25" name="Group 408"/>
          <p:cNvGrpSpPr>
            <a:grpSpLocks/>
          </p:cNvGrpSpPr>
          <p:nvPr/>
        </p:nvGrpSpPr>
        <p:grpSpPr bwMode="auto">
          <a:xfrm>
            <a:off x="6396038" y="6253163"/>
            <a:ext cx="466725" cy="274637"/>
            <a:chOff x="4790" y="1644"/>
            <a:chExt cx="294" cy="161"/>
          </a:xfrm>
        </p:grpSpPr>
        <p:sp>
          <p:nvSpPr>
            <p:cNvPr id="737689" name="Line 409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90" name="Text Box 410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7691" name="Line 411"/>
          <p:cNvSpPr>
            <a:spLocks noChangeShapeType="1"/>
          </p:cNvSpPr>
          <p:nvPr/>
        </p:nvSpPr>
        <p:spPr bwMode="auto">
          <a:xfrm>
            <a:off x="6551613" y="3305175"/>
            <a:ext cx="0" cy="2482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2" name="Line 412"/>
          <p:cNvSpPr>
            <a:spLocks noChangeShapeType="1"/>
          </p:cNvSpPr>
          <p:nvPr/>
        </p:nvSpPr>
        <p:spPr bwMode="auto">
          <a:xfrm>
            <a:off x="6880225" y="5637213"/>
            <a:ext cx="0" cy="14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3" name="Line 413"/>
          <p:cNvSpPr>
            <a:spLocks noChangeShapeType="1"/>
          </p:cNvSpPr>
          <p:nvPr/>
        </p:nvSpPr>
        <p:spPr bwMode="auto">
          <a:xfrm>
            <a:off x="6283325" y="5561013"/>
            <a:ext cx="0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4" name="Line 414"/>
          <p:cNvSpPr>
            <a:spLocks noChangeShapeType="1"/>
          </p:cNvSpPr>
          <p:nvPr/>
        </p:nvSpPr>
        <p:spPr bwMode="auto">
          <a:xfrm>
            <a:off x="6054725" y="5656263"/>
            <a:ext cx="0" cy="13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9" name="AutoShape 419"/>
          <p:cNvSpPr>
            <a:spLocks noChangeArrowheads="1"/>
          </p:cNvSpPr>
          <p:nvPr/>
        </p:nvSpPr>
        <p:spPr bwMode="auto">
          <a:xfrm rot="16200000">
            <a:off x="4110037" y="6118226"/>
            <a:ext cx="257175" cy="342900"/>
          </a:xfrm>
          <a:prstGeom prst="flowChartOnlineStorag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631" name="Group 422"/>
          <p:cNvGrpSpPr>
            <a:grpSpLocks/>
          </p:cNvGrpSpPr>
          <p:nvPr/>
        </p:nvGrpSpPr>
        <p:grpSpPr bwMode="auto">
          <a:xfrm>
            <a:off x="2533650" y="5260975"/>
            <a:ext cx="1595438" cy="752475"/>
            <a:chOff x="1596" y="3402"/>
            <a:chExt cx="774" cy="474"/>
          </a:xfrm>
        </p:grpSpPr>
        <p:sp>
          <p:nvSpPr>
            <p:cNvPr id="737700" name="Line 420"/>
            <p:cNvSpPr>
              <a:spLocks noChangeShapeType="1"/>
            </p:cNvSpPr>
            <p:nvPr/>
          </p:nvSpPr>
          <p:spPr bwMode="auto">
            <a:xfrm>
              <a:off x="1596" y="3402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701" name="Line 421"/>
            <p:cNvSpPr>
              <a:spLocks noChangeShapeType="1"/>
            </p:cNvSpPr>
            <p:nvPr/>
          </p:nvSpPr>
          <p:spPr bwMode="auto">
            <a:xfrm>
              <a:off x="1596" y="3876"/>
              <a:ext cx="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32" name="Group 423"/>
          <p:cNvGrpSpPr>
            <a:grpSpLocks/>
          </p:cNvGrpSpPr>
          <p:nvPr/>
        </p:nvGrpSpPr>
        <p:grpSpPr bwMode="auto">
          <a:xfrm flipH="1">
            <a:off x="4270375" y="5299075"/>
            <a:ext cx="1495425" cy="80963"/>
            <a:chOff x="1596" y="3402"/>
            <a:chExt cx="774" cy="474"/>
          </a:xfrm>
        </p:grpSpPr>
        <p:sp>
          <p:nvSpPr>
            <p:cNvPr id="737704" name="Line 424"/>
            <p:cNvSpPr>
              <a:spLocks noChangeShapeType="1"/>
            </p:cNvSpPr>
            <p:nvPr/>
          </p:nvSpPr>
          <p:spPr bwMode="auto">
            <a:xfrm>
              <a:off x="1596" y="3402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705" name="Line 425"/>
            <p:cNvSpPr>
              <a:spLocks noChangeShapeType="1"/>
            </p:cNvSpPr>
            <p:nvPr/>
          </p:nvSpPr>
          <p:spPr bwMode="auto">
            <a:xfrm>
              <a:off x="1596" y="3876"/>
              <a:ext cx="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706" name="Line 426"/>
          <p:cNvSpPr>
            <a:spLocks noChangeShapeType="1"/>
          </p:cNvSpPr>
          <p:nvPr/>
        </p:nvSpPr>
        <p:spPr bwMode="auto">
          <a:xfrm>
            <a:off x="4198938" y="52863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34" name="Group 427"/>
          <p:cNvGrpSpPr>
            <a:grpSpLocks/>
          </p:cNvGrpSpPr>
          <p:nvPr/>
        </p:nvGrpSpPr>
        <p:grpSpPr bwMode="auto">
          <a:xfrm flipH="1">
            <a:off x="4340225" y="5295900"/>
            <a:ext cx="3057525" cy="158750"/>
            <a:chOff x="1596" y="3402"/>
            <a:chExt cx="774" cy="474"/>
          </a:xfrm>
        </p:grpSpPr>
        <p:sp>
          <p:nvSpPr>
            <p:cNvPr id="737708" name="Line 428"/>
            <p:cNvSpPr>
              <a:spLocks noChangeShapeType="1"/>
            </p:cNvSpPr>
            <p:nvPr/>
          </p:nvSpPr>
          <p:spPr bwMode="auto">
            <a:xfrm>
              <a:off x="1596" y="3402"/>
              <a:ext cx="0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709" name="Line 429"/>
            <p:cNvSpPr>
              <a:spLocks noChangeShapeType="1"/>
            </p:cNvSpPr>
            <p:nvPr/>
          </p:nvSpPr>
          <p:spPr bwMode="auto">
            <a:xfrm>
              <a:off x="1596" y="3876"/>
              <a:ext cx="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710" name="Line 430"/>
          <p:cNvSpPr>
            <a:spLocks noChangeShapeType="1"/>
          </p:cNvSpPr>
          <p:nvPr/>
        </p:nvSpPr>
        <p:spPr bwMode="auto">
          <a:xfrm>
            <a:off x="4127500" y="60118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1" name="Line 431"/>
          <p:cNvSpPr>
            <a:spLocks noChangeShapeType="1"/>
          </p:cNvSpPr>
          <p:nvPr/>
        </p:nvSpPr>
        <p:spPr bwMode="auto">
          <a:xfrm>
            <a:off x="4267200" y="5380038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2" name="Line 432"/>
          <p:cNvSpPr>
            <a:spLocks noChangeShapeType="1"/>
          </p:cNvSpPr>
          <p:nvPr/>
        </p:nvSpPr>
        <p:spPr bwMode="auto">
          <a:xfrm>
            <a:off x="4341813" y="5454650"/>
            <a:ext cx="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3" name="Line 433"/>
          <p:cNvSpPr>
            <a:spLocks noChangeShapeType="1"/>
          </p:cNvSpPr>
          <p:nvPr/>
        </p:nvSpPr>
        <p:spPr bwMode="auto">
          <a:xfrm>
            <a:off x="4127500" y="60960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4" name="Line 434"/>
          <p:cNvSpPr>
            <a:spLocks noChangeShapeType="1"/>
          </p:cNvSpPr>
          <p:nvPr/>
        </p:nvSpPr>
        <p:spPr bwMode="auto">
          <a:xfrm>
            <a:off x="4191000" y="6026150"/>
            <a:ext cx="178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5" name="Line 435"/>
          <p:cNvSpPr>
            <a:spLocks noChangeShapeType="1"/>
          </p:cNvSpPr>
          <p:nvPr/>
        </p:nvSpPr>
        <p:spPr bwMode="auto">
          <a:xfrm>
            <a:off x="4267200" y="5962650"/>
            <a:ext cx="166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6" name="Line 436"/>
          <p:cNvSpPr>
            <a:spLocks noChangeShapeType="1"/>
          </p:cNvSpPr>
          <p:nvPr/>
        </p:nvSpPr>
        <p:spPr bwMode="auto">
          <a:xfrm>
            <a:off x="4337050" y="5892800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7" name="Line 437"/>
          <p:cNvSpPr>
            <a:spLocks noChangeShapeType="1"/>
          </p:cNvSpPr>
          <p:nvPr/>
        </p:nvSpPr>
        <p:spPr bwMode="auto">
          <a:xfrm>
            <a:off x="4244975" y="6413500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Miss rate diagram</a:t>
            </a:r>
            <a:endParaRPr lang="ru-RU" smtClean="0"/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735013"/>
            <a:ext cx="6831013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6791325" y="1217613"/>
            <a:ext cx="2352675" cy="3708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Compulsory misses. They are caused by the first reference to the data.</a:t>
            </a:r>
          </a:p>
          <a:p>
            <a:pPr algn="l">
              <a:spcBef>
                <a:spcPct val="50000"/>
              </a:spcBef>
              <a:buFontTx/>
              <a:buChar char="•"/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Capacity misses (due to cache capacity limitation only)</a:t>
            </a:r>
          </a:p>
          <a:p>
            <a:pPr algn="l">
              <a:spcBef>
                <a:spcPct val="50000"/>
              </a:spcBef>
              <a:buFontTx/>
              <a:buChar char="•"/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Conflict misses:</a:t>
            </a:r>
          </a:p>
          <a:p>
            <a:pPr marL="349250" lvl="1" algn="l">
              <a:spcBef>
                <a:spcPct val="50000"/>
              </a:spcBef>
              <a:buFontTx/>
              <a:buChar char="•"/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Mapping misses (cache is not fully associative)</a:t>
            </a:r>
          </a:p>
          <a:p>
            <a:pPr marL="349250" lvl="1" algn="l">
              <a:spcBef>
                <a:spcPct val="50000"/>
              </a:spcBef>
              <a:buFontTx/>
              <a:buChar char="•"/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Replacement misses (the replacement policy is not ideal)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8312" name="Rectangle 8"/>
          <p:cNvSpPr>
            <a:spLocks noChangeArrowheads="1"/>
          </p:cNvSpPr>
          <p:nvPr/>
        </p:nvSpPr>
        <p:spPr bwMode="auto">
          <a:xfrm>
            <a:off x="1244600" y="1147763"/>
            <a:ext cx="2376488" cy="4533900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154800" anchor="b" anchorCtr="1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Capacity misses</a:t>
            </a:r>
            <a:endParaRPr lang="ru-RU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38313" name="Rectangle 9"/>
          <p:cNvSpPr>
            <a:spLocks noChangeArrowheads="1"/>
          </p:cNvSpPr>
          <p:nvPr/>
        </p:nvSpPr>
        <p:spPr bwMode="auto">
          <a:xfrm>
            <a:off x="3622675" y="1149350"/>
            <a:ext cx="1670050" cy="4533900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154800" anchor="b" anchorCtr="1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Conflict</a:t>
            </a:r>
            <a:endParaRPr lang="ru-RU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38314" name="Rectangle 10"/>
          <p:cNvSpPr>
            <a:spLocks noChangeArrowheads="1"/>
          </p:cNvSpPr>
          <p:nvPr/>
        </p:nvSpPr>
        <p:spPr bwMode="auto">
          <a:xfrm>
            <a:off x="5292725" y="1147763"/>
            <a:ext cx="1133475" cy="45339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154800" anchor="b" anchorCtr="1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Compulsory</a:t>
            </a:r>
            <a:endParaRPr lang="ru-RU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12" grpId="0" animBg="1"/>
      <p:bldP spid="738312" grpId="1" animBg="1"/>
      <p:bldP spid="738313" grpId="0" animBg="1"/>
      <p:bldP spid="738313" grpId="1" animBg="1"/>
      <p:bldP spid="738314" grpId="0" animBg="1"/>
      <p:bldP spid="7383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505" name="Rectangle 57"/>
          <p:cNvSpPr>
            <a:spLocks noChangeArrowheads="1"/>
          </p:cNvSpPr>
          <p:nvPr/>
        </p:nvSpPr>
        <p:spPr bwMode="auto">
          <a:xfrm>
            <a:off x="762000" y="5600700"/>
            <a:ext cx="6680200" cy="1130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Writes handling</a:t>
            </a:r>
            <a:endParaRPr lang="ru-RU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973138"/>
            <a:ext cx="8407400" cy="1397000"/>
          </a:xfrm>
        </p:spPr>
        <p:txBody>
          <a:bodyPr/>
          <a:lstStyle/>
          <a:p>
            <a:pPr eaLnBrk="1" hangingPunct="1"/>
            <a:r>
              <a:rPr lang="en-GB" sz="2000" smtClean="0"/>
              <a:t>There is no write into the instruction cache.</a:t>
            </a:r>
          </a:p>
          <a:p>
            <a:pPr eaLnBrk="1" hangingPunct="1"/>
            <a:r>
              <a:rPr lang="en-GB" sz="2000" smtClean="0"/>
              <a:t>In the most of modern systems the cache block is larger than store data, thus only the part of the cache block is updated.</a:t>
            </a:r>
          </a:p>
          <a:p>
            <a:pPr eaLnBrk="1" hangingPunct="1"/>
            <a:r>
              <a:rPr lang="en-GB" sz="2000" smtClean="0"/>
              <a:t>Hit/miss logic is very similar to one in cache read.</a:t>
            </a:r>
            <a:endParaRPr lang="ru-RU" sz="2000" smtClean="0"/>
          </a:p>
          <a:p>
            <a:pPr eaLnBrk="1" hangingPunct="1"/>
            <a:endParaRPr lang="en-GB" sz="2000" smtClean="0"/>
          </a:p>
          <a:p>
            <a:pPr eaLnBrk="1" hangingPunct="1"/>
            <a:endParaRPr lang="ru-RU" sz="1600" b="1" i="1" smtClean="0"/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4003675" y="2644775"/>
            <a:ext cx="1038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Write request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4454" name="Rectangle 6"/>
          <p:cNvSpPr>
            <a:spLocks noChangeArrowheads="1"/>
          </p:cNvSpPr>
          <p:nvPr/>
        </p:nvSpPr>
        <p:spPr bwMode="auto">
          <a:xfrm>
            <a:off x="4903788" y="5645150"/>
            <a:ext cx="1797050" cy="822325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FFFFFF"/>
                  </a:outerShdw>
                </a:effectLst>
              </a:rPr>
              <a:t>Write the data into the cache block</a:t>
            </a:r>
            <a:endParaRPr lang="ru-RU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4459" name="Rectangle 11"/>
          <p:cNvSpPr>
            <a:spLocks noChangeArrowheads="1"/>
          </p:cNvSpPr>
          <p:nvPr/>
        </p:nvSpPr>
        <p:spPr bwMode="auto">
          <a:xfrm>
            <a:off x="1517650" y="4856163"/>
            <a:ext cx="2035175" cy="835025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FFFFFF"/>
                  </a:outerShdw>
                </a:effectLst>
              </a:rPr>
              <a:t>Load block from the next level of hierarchy into the cache</a:t>
            </a:r>
            <a:endParaRPr lang="ru-RU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4460" name="AutoShape 12"/>
          <p:cNvSpPr>
            <a:spLocks noChangeArrowheads="1"/>
          </p:cNvSpPr>
          <p:nvPr/>
        </p:nvSpPr>
        <p:spPr bwMode="auto">
          <a:xfrm>
            <a:off x="3575050" y="3863975"/>
            <a:ext cx="1243013" cy="801688"/>
          </a:xfrm>
          <a:prstGeom prst="flowChartDecision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FFFFFF"/>
                  </a:outerShdw>
                </a:effectLst>
              </a:rPr>
              <a:t>Is tag equal?</a:t>
            </a:r>
            <a:endParaRPr lang="ru-RU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4461" name="Line 13"/>
          <p:cNvSpPr>
            <a:spLocks noChangeShapeType="1"/>
          </p:cNvSpPr>
          <p:nvPr/>
        </p:nvSpPr>
        <p:spPr bwMode="auto">
          <a:xfrm flipV="1">
            <a:off x="4205288" y="3516313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6394" name="Group 14"/>
          <p:cNvGrpSpPr>
            <a:grpSpLocks/>
          </p:cNvGrpSpPr>
          <p:nvPr/>
        </p:nvGrpSpPr>
        <p:grpSpPr bwMode="auto">
          <a:xfrm>
            <a:off x="4810125" y="4267200"/>
            <a:ext cx="1003300" cy="1366838"/>
            <a:chOff x="2172" y="1530"/>
            <a:chExt cx="470" cy="360"/>
          </a:xfrm>
        </p:grpSpPr>
        <p:sp>
          <p:nvSpPr>
            <p:cNvPr id="744463" name="Line 15"/>
            <p:cNvSpPr>
              <a:spLocks noChangeShapeType="1"/>
            </p:cNvSpPr>
            <p:nvPr/>
          </p:nvSpPr>
          <p:spPr bwMode="auto">
            <a:xfrm>
              <a:off x="2172" y="153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4464" name="Line 16"/>
            <p:cNvSpPr>
              <a:spLocks noChangeShapeType="1"/>
            </p:cNvSpPr>
            <p:nvPr/>
          </p:nvSpPr>
          <p:spPr bwMode="auto">
            <a:xfrm flipV="1">
              <a:off x="2642" y="153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6395" name="Group 21"/>
          <p:cNvGrpSpPr>
            <a:grpSpLocks/>
          </p:cNvGrpSpPr>
          <p:nvPr/>
        </p:nvGrpSpPr>
        <p:grpSpPr bwMode="auto">
          <a:xfrm rot="16200000" flipH="1">
            <a:off x="3509962" y="4713288"/>
            <a:ext cx="411163" cy="2389188"/>
            <a:chOff x="2172" y="1530"/>
            <a:chExt cx="470" cy="360"/>
          </a:xfrm>
        </p:grpSpPr>
        <p:sp>
          <p:nvSpPr>
            <p:cNvPr id="744470" name="Line 22"/>
            <p:cNvSpPr>
              <a:spLocks noChangeShapeType="1"/>
            </p:cNvSpPr>
            <p:nvPr/>
          </p:nvSpPr>
          <p:spPr bwMode="auto">
            <a:xfrm>
              <a:off x="2172" y="153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4471" name="Line 23"/>
            <p:cNvSpPr>
              <a:spLocks noChangeShapeType="1"/>
            </p:cNvSpPr>
            <p:nvPr/>
          </p:nvSpPr>
          <p:spPr bwMode="auto">
            <a:xfrm flipV="1">
              <a:off x="2644" y="153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4483" name="Line 35"/>
          <p:cNvSpPr>
            <a:spLocks noChangeShapeType="1"/>
          </p:cNvSpPr>
          <p:nvPr/>
        </p:nvSpPr>
        <p:spPr bwMode="auto">
          <a:xfrm flipV="1">
            <a:off x="4205288" y="2754313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4484" name="Text Box 36"/>
          <p:cNvSpPr txBox="1">
            <a:spLocks noChangeArrowheads="1"/>
          </p:cNvSpPr>
          <p:nvPr/>
        </p:nvSpPr>
        <p:spPr bwMode="auto">
          <a:xfrm>
            <a:off x="4651375" y="3959225"/>
            <a:ext cx="6762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4491" name="Text Box 43"/>
          <p:cNvSpPr txBox="1">
            <a:spLocks noChangeArrowheads="1"/>
          </p:cNvSpPr>
          <p:nvPr/>
        </p:nvSpPr>
        <p:spPr bwMode="auto">
          <a:xfrm>
            <a:off x="3070225" y="3997325"/>
            <a:ext cx="6762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4496" name="Text Box 48"/>
          <p:cNvSpPr txBox="1">
            <a:spLocks noChangeArrowheads="1"/>
          </p:cNvSpPr>
          <p:nvPr/>
        </p:nvSpPr>
        <p:spPr bwMode="auto">
          <a:xfrm>
            <a:off x="5287963" y="4719638"/>
            <a:ext cx="1038225" cy="244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Write hit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4453" name="Rectangle 5"/>
          <p:cNvSpPr>
            <a:spLocks noChangeArrowheads="1"/>
          </p:cNvSpPr>
          <p:nvPr/>
        </p:nvSpPr>
        <p:spPr bwMode="auto">
          <a:xfrm>
            <a:off x="3594100" y="3092450"/>
            <a:ext cx="1223963" cy="508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FFFFFF"/>
                  </a:outerShdw>
                </a:effectLst>
              </a:rPr>
              <a:t>Locate block using index</a:t>
            </a:r>
            <a:endParaRPr lang="ru-RU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6401" name="Group 51"/>
          <p:cNvGrpSpPr>
            <a:grpSpLocks/>
          </p:cNvGrpSpPr>
          <p:nvPr/>
        </p:nvGrpSpPr>
        <p:grpSpPr bwMode="auto">
          <a:xfrm flipH="1">
            <a:off x="2532063" y="4264025"/>
            <a:ext cx="1047750" cy="571500"/>
            <a:chOff x="2172" y="1530"/>
            <a:chExt cx="470" cy="360"/>
          </a:xfrm>
        </p:grpSpPr>
        <p:sp>
          <p:nvSpPr>
            <p:cNvPr id="744500" name="Line 52"/>
            <p:cNvSpPr>
              <a:spLocks noChangeShapeType="1"/>
            </p:cNvSpPr>
            <p:nvPr/>
          </p:nvSpPr>
          <p:spPr bwMode="auto">
            <a:xfrm>
              <a:off x="2172" y="153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4501" name="Line 53"/>
            <p:cNvSpPr>
              <a:spLocks noChangeShapeType="1"/>
            </p:cNvSpPr>
            <p:nvPr/>
          </p:nvSpPr>
          <p:spPr bwMode="auto">
            <a:xfrm flipV="1">
              <a:off x="2642" y="153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4502" name="Text Box 54"/>
          <p:cNvSpPr txBox="1">
            <a:spLocks noChangeArrowheads="1"/>
          </p:cNvSpPr>
          <p:nvPr/>
        </p:nvSpPr>
        <p:spPr bwMode="auto">
          <a:xfrm flipH="1">
            <a:off x="2085975" y="4387850"/>
            <a:ext cx="893763" cy="244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Write miss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Inconsistence handling</a:t>
            </a:r>
            <a:endParaRPr lang="ru-RU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200" smtClean="0"/>
              <a:t>After writing into the cache, memory would have a different value from that in the cache (cache and memory are </a:t>
            </a:r>
            <a:r>
              <a:rPr lang="en-GB" sz="2200" i="1" smtClean="0"/>
              <a:t>inconsistent</a:t>
            </a:r>
            <a:r>
              <a:rPr lang="en-GB" sz="2200" smtClean="0"/>
              <a:t>). There are two main ways to avoid it:</a:t>
            </a:r>
          </a:p>
          <a:p>
            <a:pPr lvl="1" eaLnBrk="1" hangingPunct="1"/>
            <a:r>
              <a:rPr lang="en-GB" b="1" i="1" smtClean="0"/>
              <a:t>Write-trough</a:t>
            </a:r>
            <a:r>
              <a:rPr lang="en-GB" i="1" smtClean="0"/>
              <a:t>.</a:t>
            </a:r>
            <a:r>
              <a:rPr lang="en-GB" smtClean="0"/>
              <a:t> A scheme in which writes always update both the cache and the memory, ensuring that data is always consistent between the two.</a:t>
            </a:r>
            <a:endParaRPr lang="en-GB" i="1" smtClean="0"/>
          </a:p>
          <a:p>
            <a:pPr lvl="1" eaLnBrk="1" hangingPunct="1"/>
            <a:r>
              <a:rPr lang="en-GB" b="1" i="1" smtClean="0"/>
              <a:t>Write-back. </a:t>
            </a:r>
            <a:r>
              <a:rPr lang="en-GB" smtClean="0"/>
              <a:t>A scheme that handles writes by updating values only to the block in the cache, then writing the modified block the lower level of the hierarchy when the block is replaced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Write-through vs write-back</a:t>
            </a:r>
            <a:endParaRPr lang="ru-RU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key advantages of write-back:</a:t>
            </a:r>
          </a:p>
          <a:p>
            <a:pPr lvl="1" eaLnBrk="1" hangingPunct="1"/>
            <a:r>
              <a:rPr lang="en-GB" smtClean="0"/>
              <a:t>Individual words can be written by the processor at the rate that the cache, rather then the main memory, can accept them.</a:t>
            </a:r>
          </a:p>
          <a:p>
            <a:pPr lvl="1" eaLnBrk="1" hangingPunct="1"/>
            <a:r>
              <a:rPr lang="en-GB" smtClean="0"/>
              <a:t>Multiple writes within a block require only one write to the lower level in the hierarchy.</a:t>
            </a:r>
          </a:p>
          <a:p>
            <a:pPr eaLnBrk="1" hangingPunct="1"/>
            <a:r>
              <a:rPr lang="en-GB" smtClean="0"/>
              <a:t>Ones of write-through:</a:t>
            </a:r>
          </a:p>
          <a:p>
            <a:pPr lvl="1" eaLnBrk="1" hangingPunct="1"/>
            <a:r>
              <a:rPr lang="en-GB" smtClean="0"/>
              <a:t>Evictions of a block from the cache are simpler and cheaper because they never require a block to be written back to the lower level of the memory hierarchy.</a:t>
            </a:r>
          </a:p>
          <a:p>
            <a:pPr lvl="1" eaLnBrk="1" hangingPunct="1"/>
            <a:r>
              <a:rPr lang="en-GB" smtClean="0"/>
              <a:t>Write-through is easier to implement than write-back</a:t>
            </a:r>
          </a:p>
          <a:p>
            <a:pPr lvl="1" eaLnBrk="1" hangingPunct="1">
              <a:buFontTx/>
              <a:buNone/>
            </a:pPr>
            <a:endParaRPr lang="en-GB" smtClean="0"/>
          </a:p>
          <a:p>
            <a:pPr lvl="1" eaLnBrk="1" hangingPunct="1"/>
            <a:endParaRPr lang="ru-RU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0"/>
            <a:ext cx="8410575" cy="757238"/>
          </a:xfrm>
        </p:spPr>
        <p:txBody>
          <a:bodyPr/>
          <a:lstStyle/>
          <a:p>
            <a:pPr eaLnBrk="1" hangingPunct="1"/>
            <a:r>
              <a:rPr lang="en-GB" smtClean="0"/>
              <a:t>Small summary</a:t>
            </a:r>
            <a:endParaRPr lang="ru-RU" smtClean="0"/>
          </a:p>
        </p:txBody>
      </p:sp>
      <p:pic>
        <p:nvPicPr>
          <p:cNvPr id="1945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650875"/>
            <a:ext cx="6427788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5119688"/>
            <a:ext cx="6396038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465138" y="5297488"/>
            <a:ext cx="7518400" cy="1320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Improving Cache Performance</a:t>
            </a:r>
            <a:endParaRPr lang="ru-RU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973138"/>
            <a:ext cx="8777287" cy="588486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Rates: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/>
              <a:t>Miss Rate = Misses / total CPU request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/>
              <a:t>Hit Rate = Hits / total CPU request = 1 – Miss Rate</a:t>
            </a:r>
            <a:endParaRPr lang="ru-RU" sz="180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Goal</a:t>
            </a:r>
            <a:r>
              <a:rPr lang="ru-RU" sz="2000" dirty="0" smtClean="0"/>
              <a:t>: </a:t>
            </a:r>
            <a:r>
              <a:rPr lang="ru-RU" sz="2000" dirty="0" err="1" smtClean="0"/>
              <a:t>reduce</a:t>
            </a:r>
            <a:r>
              <a:rPr lang="ru-RU" sz="2000" dirty="0" smtClean="0"/>
              <a:t>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Average</a:t>
            </a:r>
            <a:r>
              <a:rPr lang="ru-RU" sz="2000" dirty="0" smtClean="0"/>
              <a:t> </a:t>
            </a:r>
            <a:r>
              <a:rPr lang="ru-RU" sz="2000" dirty="0" err="1" smtClean="0"/>
              <a:t>Memory</a:t>
            </a:r>
            <a:r>
              <a:rPr lang="ru-RU" sz="2000" dirty="0" smtClean="0"/>
              <a:t> </a:t>
            </a:r>
            <a:r>
              <a:rPr lang="ru-RU" sz="2000" dirty="0" err="1" smtClean="0"/>
              <a:t>Access</a:t>
            </a:r>
            <a:r>
              <a:rPr lang="ru-RU" sz="2000" dirty="0" smtClean="0"/>
              <a:t> </a:t>
            </a:r>
            <a:r>
              <a:rPr lang="ru-RU" sz="2000" dirty="0" err="1" smtClean="0"/>
              <a:t>Time</a:t>
            </a:r>
            <a:r>
              <a:rPr lang="ru-RU" sz="2000" dirty="0" smtClean="0"/>
              <a:t> (AMAT)</a:t>
            </a:r>
            <a:r>
              <a:rPr lang="en-GB" sz="2000" dirty="0" smtClean="0"/>
              <a:t>:</a:t>
            </a:r>
            <a:endParaRPr lang="ru-RU" sz="20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ru-RU" sz="1800" dirty="0" smtClean="0"/>
              <a:t>AMAT = </a:t>
            </a:r>
            <a:r>
              <a:rPr lang="en-US" sz="1800" dirty="0" smtClean="0"/>
              <a:t>Hit Rate * </a:t>
            </a:r>
            <a:r>
              <a:rPr lang="ru-RU" sz="1800" dirty="0" err="1" smtClean="0"/>
              <a:t>Hit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r>
              <a:rPr lang="ru-RU" sz="1800" dirty="0" smtClean="0"/>
              <a:t> +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r>
              <a:rPr lang="ru-RU" sz="1800" dirty="0" smtClean="0"/>
              <a:t> *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Penalt</a:t>
            </a:r>
            <a:r>
              <a:rPr lang="en-GB" sz="1800" dirty="0" smtClean="0"/>
              <a:t>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GB" sz="1600" dirty="0" smtClean="0"/>
              <a:t>But </a:t>
            </a:r>
            <a:r>
              <a:rPr lang="en-GB" sz="1600" dirty="0" err="1" smtClean="0"/>
              <a:t>HitRate</a:t>
            </a:r>
            <a:r>
              <a:rPr lang="en-GB" sz="1600" dirty="0" smtClean="0"/>
              <a:t> ≈ 0.9, </a:t>
            </a:r>
            <a:r>
              <a:rPr lang="en-GB" sz="1600" dirty="0" err="1" smtClean="0"/>
              <a:t>HitTime</a:t>
            </a:r>
            <a:r>
              <a:rPr lang="en-GB" sz="1600" dirty="0" smtClean="0"/>
              <a:t> ≈ 10 </a:t>
            </a:r>
            <a:r>
              <a:rPr lang="en-GB" sz="1600" dirty="0" err="1" smtClean="0"/>
              <a:t>clk</a:t>
            </a:r>
            <a:r>
              <a:rPr lang="en-GB" sz="1600" dirty="0" smtClean="0"/>
              <a:t>, </a:t>
            </a:r>
            <a:r>
              <a:rPr lang="en-GB" sz="1600" dirty="0" err="1" smtClean="0"/>
              <a:t>MissRate</a:t>
            </a:r>
            <a:r>
              <a:rPr lang="en-GB" sz="1600" dirty="0" smtClean="0"/>
              <a:t> ≈ 0.1, </a:t>
            </a:r>
            <a:r>
              <a:rPr lang="en-GB" sz="1600" dirty="0" err="1" smtClean="0"/>
              <a:t>MissPenalty</a:t>
            </a:r>
            <a:r>
              <a:rPr lang="en-GB" sz="1600" dirty="0" smtClean="0"/>
              <a:t> ≈ 200 </a:t>
            </a:r>
            <a:r>
              <a:rPr lang="en-GB" sz="1600" dirty="0" err="1" smtClean="0"/>
              <a:t>clk</a:t>
            </a:r>
            <a:r>
              <a:rPr lang="en-GB" sz="1600" dirty="0" smtClean="0"/>
              <a:t>, then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ru-RU" sz="1800" dirty="0" smtClean="0">
                <a:solidFill>
                  <a:srgbClr val="003366"/>
                </a:solidFill>
              </a:rPr>
              <a:t>AMAT </a:t>
            </a:r>
            <a:r>
              <a:rPr lang="en-GB" sz="1800" dirty="0" smtClean="0">
                <a:solidFill>
                  <a:srgbClr val="003366"/>
                </a:solidFill>
              </a:rPr>
              <a:t>≈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Hit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Time</a:t>
            </a:r>
            <a:r>
              <a:rPr lang="ru-RU" sz="1800" dirty="0" smtClean="0">
                <a:solidFill>
                  <a:srgbClr val="003366"/>
                </a:solidFill>
              </a:rPr>
              <a:t> + </a:t>
            </a:r>
            <a:r>
              <a:rPr lang="ru-RU" sz="1800" dirty="0" err="1" smtClean="0">
                <a:solidFill>
                  <a:srgbClr val="003366"/>
                </a:solidFill>
              </a:rPr>
              <a:t>Miss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Rate</a:t>
            </a:r>
            <a:r>
              <a:rPr lang="ru-RU" sz="1800" dirty="0" smtClean="0">
                <a:solidFill>
                  <a:srgbClr val="003366"/>
                </a:solidFill>
              </a:rPr>
              <a:t> * </a:t>
            </a:r>
            <a:r>
              <a:rPr lang="ru-RU" sz="1800" dirty="0" err="1" smtClean="0">
                <a:solidFill>
                  <a:srgbClr val="003366"/>
                </a:solidFill>
              </a:rPr>
              <a:t>Miss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Penalt</a:t>
            </a:r>
            <a:r>
              <a:rPr lang="en-GB" sz="1800" dirty="0" smtClean="0">
                <a:solidFill>
                  <a:srgbClr val="003366"/>
                </a:solidFill>
              </a:rPr>
              <a:t>y</a:t>
            </a:r>
            <a:endParaRPr lang="en-GB" sz="1600" dirty="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Approaches</a:t>
            </a:r>
            <a:r>
              <a:rPr lang="en-GB" sz="2000" dirty="0" smtClean="0"/>
              <a:t>:</a:t>
            </a:r>
            <a:endParaRPr lang="ru-RU" sz="20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Hit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Penalty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endParaRPr lang="en-GB" sz="18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Notes</a:t>
            </a:r>
            <a:r>
              <a:rPr lang="ru-RU" sz="2000" dirty="0" smtClean="0"/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There</a:t>
            </a:r>
            <a:r>
              <a:rPr lang="ru-RU" sz="1800" dirty="0" smtClean="0"/>
              <a:t> </a:t>
            </a:r>
            <a:r>
              <a:rPr lang="ru-RU" sz="1800" dirty="0" err="1" smtClean="0"/>
              <a:t>may</a:t>
            </a:r>
            <a:r>
              <a:rPr lang="ru-RU" sz="1800" dirty="0" smtClean="0"/>
              <a:t> </a:t>
            </a:r>
            <a:r>
              <a:rPr lang="ru-RU" sz="1800" dirty="0" err="1" smtClean="0"/>
              <a:t>be</a:t>
            </a:r>
            <a:r>
              <a:rPr lang="ru-RU" sz="1800" dirty="0" smtClean="0"/>
              <a:t> </a:t>
            </a:r>
            <a:r>
              <a:rPr lang="ru-RU" sz="1800" dirty="0" err="1" smtClean="0"/>
              <a:t>conflicting</a:t>
            </a:r>
            <a:r>
              <a:rPr lang="ru-RU" sz="1800" dirty="0" smtClean="0"/>
              <a:t> </a:t>
            </a:r>
            <a:r>
              <a:rPr lang="ru-RU" sz="1800" dirty="0" err="1" smtClean="0"/>
              <a:t>goals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Keep</a:t>
            </a:r>
            <a:r>
              <a:rPr lang="ru-RU" sz="1800" dirty="0" smtClean="0"/>
              <a:t> </a:t>
            </a:r>
            <a:r>
              <a:rPr lang="ru-RU" sz="1800" dirty="0" err="1" smtClean="0"/>
              <a:t>track</a:t>
            </a:r>
            <a:r>
              <a:rPr lang="ru-RU" sz="1800" dirty="0" smtClean="0"/>
              <a:t> </a:t>
            </a:r>
            <a:r>
              <a:rPr lang="ru-RU" sz="1800" dirty="0" err="1" smtClean="0"/>
              <a:t>of</a:t>
            </a:r>
            <a:r>
              <a:rPr lang="ru-RU" sz="1800" dirty="0" smtClean="0"/>
              <a:t> </a:t>
            </a:r>
            <a:r>
              <a:rPr lang="ru-RU" sz="1800" dirty="0" err="1" smtClean="0"/>
              <a:t>clock</a:t>
            </a:r>
            <a:r>
              <a:rPr lang="ru-RU" sz="1800" dirty="0" smtClean="0"/>
              <a:t> </a:t>
            </a:r>
            <a:r>
              <a:rPr lang="ru-RU" sz="1800" dirty="0" err="1" smtClean="0"/>
              <a:t>cycle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r>
              <a:rPr lang="ru-RU" sz="1800" dirty="0" smtClean="0"/>
              <a:t>, </a:t>
            </a:r>
            <a:r>
              <a:rPr lang="ru-RU" sz="1800" dirty="0" err="1" smtClean="0"/>
              <a:t>area</a:t>
            </a:r>
            <a:r>
              <a:rPr lang="ru-RU" sz="1800" dirty="0" smtClean="0"/>
              <a:t>, </a:t>
            </a:r>
            <a:r>
              <a:rPr lang="ru-RU" sz="1800" dirty="0" err="1" smtClean="0"/>
              <a:t>and</a:t>
            </a:r>
            <a:r>
              <a:rPr lang="ru-RU" sz="1800" dirty="0" smtClean="0"/>
              <a:t> </a:t>
            </a:r>
            <a:r>
              <a:rPr lang="ru-RU" sz="1800" dirty="0" err="1" smtClean="0"/>
              <a:t>power</a:t>
            </a:r>
            <a:r>
              <a:rPr lang="ru-RU" sz="1800" dirty="0" smtClean="0"/>
              <a:t> </a:t>
            </a:r>
            <a:r>
              <a:rPr lang="ru-RU" sz="1800" dirty="0" err="1" smtClean="0"/>
              <a:t>consumption</a:t>
            </a:r>
            <a:endParaRPr lang="ru-RU" sz="18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64054" y="4834506"/>
            <a:ext cx="813855" cy="7343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5100" y="4817294"/>
            <a:ext cx="741190" cy="7515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725978" y="5201675"/>
            <a:ext cx="8267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402648" y="5164958"/>
            <a:ext cx="13087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665980" y="3978029"/>
            <a:ext cx="10695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 err="1" smtClean="0">
                <a:effectLst/>
              </a:rPr>
              <a:t>Hit</a:t>
            </a:r>
            <a:r>
              <a:rPr lang="en-US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Time</a:t>
            </a:r>
            <a:r>
              <a:rPr lang="en-US" dirty="0" smtClean="0">
                <a:effectLst/>
              </a:rPr>
              <a:t> = </a:t>
            </a:r>
            <a:endParaRPr lang="ru-RU" dirty="0">
              <a:effectLst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7711440" y="4328444"/>
            <a:ext cx="1242060" cy="16378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effectLst/>
              </a:rPr>
              <a:t>Memory</a:t>
            </a:r>
            <a:endParaRPr lang="en-US" dirty="0">
              <a:effectLst/>
            </a:endParaRPr>
          </a:p>
          <a:p>
            <a:endParaRPr lang="ru-RU" dirty="0">
              <a:effectLst/>
            </a:endParaRPr>
          </a:p>
        </p:txBody>
      </p:sp>
      <p:sp>
        <p:nvSpPr>
          <p:cNvPr id="3" name="Oval 2"/>
          <p:cNvSpPr/>
          <p:nvPr/>
        </p:nvSpPr>
        <p:spPr>
          <a:xfrm>
            <a:off x="4624850" y="514734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98591" y="5036858"/>
            <a:ext cx="1143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721554" y="5579445"/>
            <a:ext cx="498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chemeClr val="accent1"/>
                </a:solidFill>
                <a:effectLst/>
              </a:rPr>
              <a:t>Hi</a:t>
            </a:r>
            <a:r>
              <a:rPr lang="en-US" b="1" dirty="0" smtClean="0">
                <a:solidFill>
                  <a:schemeClr val="accent1"/>
                </a:solidFill>
                <a:effectLst/>
              </a:rPr>
              <a:t>t!</a:t>
            </a:r>
            <a:endParaRPr lang="ru-RU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590731" y="3976423"/>
            <a:ext cx="20408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(ALU to Cache Transfer)</a:t>
            </a:r>
            <a:endParaRPr lang="ru-RU" dirty="0">
              <a:effectLst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002785" y="4196431"/>
            <a:ext cx="1622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(Hit/Miss check)</a:t>
            </a:r>
            <a:endParaRPr lang="ru-RU" dirty="0">
              <a:effectLst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010341" y="4413507"/>
            <a:ext cx="15424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(Cache to ALU)</a:t>
            </a:r>
            <a:endParaRPr lang="ru-RU" dirty="0">
              <a:effectLst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14098 0.00162 " pathEditMode="relative" rAng="0" ptsTypes="AA">
                                      <p:cBhvr>
                                        <p:cTn id="16" dur="2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00"/>
                                      </p:to>
                                    </p:animClr>
                                    <p:animClr clrSpc="rgb" dir="cw">
                                      <p:cBhvr>
                                        <p:cTn id="25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00"/>
                                      </p:to>
                                    </p:animClr>
                                    <p:set>
                                      <p:cBhvr>
                                        <p:cTn id="26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7 L -0.14392 -0.0027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00"/>
                            </p:stCondLst>
                            <p:childTnLst>
                              <p:par>
                                <p:cTn id="53" presetID="10" presetClass="exit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3" grpId="1" animBg="1"/>
      <p:bldP spid="3" grpId="2" animBg="1"/>
      <p:bldP spid="13" grpId="0" animBg="1"/>
      <p:bldP spid="13" grpId="1" animBg="1"/>
      <p:bldP spid="13" grpId="2" animBg="1"/>
      <p:bldP spid="17" grpId="0"/>
      <p:bldP spid="17" grpId="1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465138" y="5297488"/>
            <a:ext cx="7518400" cy="1320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Improving Cache Performance</a:t>
            </a:r>
            <a:endParaRPr lang="ru-RU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973138"/>
            <a:ext cx="8777287" cy="588486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Rates: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/>
              <a:t>Miss Rate = Misses / total CPU request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/>
              <a:t>Hit Rate = Hits / total CPU request = 1 – Miss Rate</a:t>
            </a:r>
            <a:endParaRPr lang="ru-RU" sz="180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Goal</a:t>
            </a:r>
            <a:r>
              <a:rPr lang="ru-RU" sz="2000" dirty="0" smtClean="0"/>
              <a:t>: </a:t>
            </a:r>
            <a:r>
              <a:rPr lang="ru-RU" sz="2000" dirty="0" err="1" smtClean="0"/>
              <a:t>reduce</a:t>
            </a:r>
            <a:r>
              <a:rPr lang="ru-RU" sz="2000" dirty="0" smtClean="0"/>
              <a:t>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Average</a:t>
            </a:r>
            <a:r>
              <a:rPr lang="ru-RU" sz="2000" dirty="0" smtClean="0"/>
              <a:t> </a:t>
            </a:r>
            <a:r>
              <a:rPr lang="ru-RU" sz="2000" dirty="0" err="1" smtClean="0"/>
              <a:t>Memory</a:t>
            </a:r>
            <a:r>
              <a:rPr lang="ru-RU" sz="2000" dirty="0" smtClean="0"/>
              <a:t> </a:t>
            </a:r>
            <a:r>
              <a:rPr lang="ru-RU" sz="2000" dirty="0" err="1" smtClean="0"/>
              <a:t>Access</a:t>
            </a:r>
            <a:r>
              <a:rPr lang="ru-RU" sz="2000" dirty="0" smtClean="0"/>
              <a:t> </a:t>
            </a:r>
            <a:r>
              <a:rPr lang="ru-RU" sz="2000" dirty="0" err="1" smtClean="0"/>
              <a:t>Time</a:t>
            </a:r>
            <a:r>
              <a:rPr lang="ru-RU" sz="2000" dirty="0" smtClean="0"/>
              <a:t> (AMAT)</a:t>
            </a:r>
            <a:r>
              <a:rPr lang="en-GB" sz="2000" dirty="0" smtClean="0"/>
              <a:t>:</a:t>
            </a:r>
            <a:endParaRPr lang="ru-RU" sz="20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ru-RU" sz="1800" dirty="0" smtClean="0"/>
              <a:t>AMAT = </a:t>
            </a:r>
            <a:r>
              <a:rPr lang="en-US" sz="1800" dirty="0" smtClean="0"/>
              <a:t>Hit Rate * </a:t>
            </a:r>
            <a:r>
              <a:rPr lang="ru-RU" sz="1800" dirty="0" err="1" smtClean="0"/>
              <a:t>Hit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r>
              <a:rPr lang="ru-RU" sz="1800" dirty="0" smtClean="0"/>
              <a:t> +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r>
              <a:rPr lang="ru-RU" sz="1800" dirty="0" smtClean="0"/>
              <a:t> *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Penalt</a:t>
            </a:r>
            <a:r>
              <a:rPr lang="en-GB" sz="1800" dirty="0" smtClean="0"/>
              <a:t>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GB" sz="1600" dirty="0" smtClean="0"/>
              <a:t>But </a:t>
            </a:r>
            <a:r>
              <a:rPr lang="en-GB" sz="1600" dirty="0" err="1" smtClean="0"/>
              <a:t>HitRate</a:t>
            </a:r>
            <a:r>
              <a:rPr lang="en-GB" sz="1600" dirty="0" smtClean="0"/>
              <a:t> ≈ 0.9, </a:t>
            </a:r>
            <a:r>
              <a:rPr lang="en-GB" sz="1600" dirty="0" err="1" smtClean="0"/>
              <a:t>HitTime</a:t>
            </a:r>
            <a:r>
              <a:rPr lang="en-GB" sz="1600" dirty="0" smtClean="0"/>
              <a:t> ≈ 10 </a:t>
            </a:r>
            <a:r>
              <a:rPr lang="en-GB" sz="1600" dirty="0" err="1" smtClean="0"/>
              <a:t>clk</a:t>
            </a:r>
            <a:r>
              <a:rPr lang="en-GB" sz="1600" dirty="0" smtClean="0"/>
              <a:t>, </a:t>
            </a:r>
            <a:r>
              <a:rPr lang="en-GB" sz="1600" dirty="0" err="1" smtClean="0"/>
              <a:t>MissRate</a:t>
            </a:r>
            <a:r>
              <a:rPr lang="en-GB" sz="1600" dirty="0" smtClean="0"/>
              <a:t> ≈ 0.1, </a:t>
            </a:r>
            <a:r>
              <a:rPr lang="en-GB" sz="1600" dirty="0" err="1" smtClean="0"/>
              <a:t>MissPenalty</a:t>
            </a:r>
            <a:r>
              <a:rPr lang="en-GB" sz="1600" dirty="0" smtClean="0"/>
              <a:t> ≈ 200 </a:t>
            </a:r>
            <a:r>
              <a:rPr lang="en-GB" sz="1600" dirty="0" err="1" smtClean="0"/>
              <a:t>clk</a:t>
            </a:r>
            <a:r>
              <a:rPr lang="en-GB" sz="1600" dirty="0" smtClean="0"/>
              <a:t>, then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ru-RU" sz="1800" dirty="0" smtClean="0">
                <a:solidFill>
                  <a:srgbClr val="003366"/>
                </a:solidFill>
              </a:rPr>
              <a:t>AMAT </a:t>
            </a:r>
            <a:r>
              <a:rPr lang="en-GB" sz="1800" dirty="0" smtClean="0">
                <a:solidFill>
                  <a:srgbClr val="003366"/>
                </a:solidFill>
              </a:rPr>
              <a:t>≈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Hit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Time</a:t>
            </a:r>
            <a:r>
              <a:rPr lang="ru-RU" sz="1800" dirty="0" smtClean="0">
                <a:solidFill>
                  <a:srgbClr val="003366"/>
                </a:solidFill>
              </a:rPr>
              <a:t> + </a:t>
            </a:r>
            <a:r>
              <a:rPr lang="ru-RU" sz="1800" dirty="0" err="1" smtClean="0">
                <a:solidFill>
                  <a:srgbClr val="003366"/>
                </a:solidFill>
              </a:rPr>
              <a:t>Miss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Rate</a:t>
            </a:r>
            <a:r>
              <a:rPr lang="ru-RU" sz="1800" dirty="0" smtClean="0">
                <a:solidFill>
                  <a:srgbClr val="003366"/>
                </a:solidFill>
              </a:rPr>
              <a:t> * </a:t>
            </a:r>
            <a:r>
              <a:rPr lang="ru-RU" sz="1800" dirty="0" err="1" smtClean="0">
                <a:solidFill>
                  <a:srgbClr val="003366"/>
                </a:solidFill>
              </a:rPr>
              <a:t>Miss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Penalt</a:t>
            </a:r>
            <a:r>
              <a:rPr lang="en-GB" sz="1800" dirty="0" smtClean="0">
                <a:solidFill>
                  <a:srgbClr val="003366"/>
                </a:solidFill>
              </a:rPr>
              <a:t>y</a:t>
            </a:r>
            <a:endParaRPr lang="en-GB" sz="1600" dirty="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Approaches</a:t>
            </a:r>
            <a:r>
              <a:rPr lang="en-GB" sz="2000" dirty="0" smtClean="0"/>
              <a:t>:</a:t>
            </a:r>
            <a:endParaRPr lang="ru-RU" sz="20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Hit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Penalty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endParaRPr lang="en-GB" sz="18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Notes</a:t>
            </a:r>
            <a:r>
              <a:rPr lang="ru-RU" sz="2000" dirty="0" smtClean="0"/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There</a:t>
            </a:r>
            <a:r>
              <a:rPr lang="ru-RU" sz="1800" dirty="0" smtClean="0"/>
              <a:t> </a:t>
            </a:r>
            <a:r>
              <a:rPr lang="ru-RU" sz="1800" dirty="0" err="1" smtClean="0"/>
              <a:t>may</a:t>
            </a:r>
            <a:r>
              <a:rPr lang="ru-RU" sz="1800" dirty="0" smtClean="0"/>
              <a:t> </a:t>
            </a:r>
            <a:r>
              <a:rPr lang="ru-RU" sz="1800" dirty="0" err="1" smtClean="0"/>
              <a:t>be</a:t>
            </a:r>
            <a:r>
              <a:rPr lang="ru-RU" sz="1800" dirty="0" smtClean="0"/>
              <a:t> </a:t>
            </a:r>
            <a:r>
              <a:rPr lang="ru-RU" sz="1800" dirty="0" err="1" smtClean="0"/>
              <a:t>conflicting</a:t>
            </a:r>
            <a:r>
              <a:rPr lang="ru-RU" sz="1800" dirty="0" smtClean="0"/>
              <a:t> </a:t>
            </a:r>
            <a:r>
              <a:rPr lang="ru-RU" sz="1800" dirty="0" err="1" smtClean="0"/>
              <a:t>goals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Keep</a:t>
            </a:r>
            <a:r>
              <a:rPr lang="ru-RU" sz="1800" dirty="0" smtClean="0"/>
              <a:t> </a:t>
            </a:r>
            <a:r>
              <a:rPr lang="ru-RU" sz="1800" dirty="0" err="1" smtClean="0"/>
              <a:t>track</a:t>
            </a:r>
            <a:r>
              <a:rPr lang="ru-RU" sz="1800" dirty="0" smtClean="0"/>
              <a:t> </a:t>
            </a:r>
            <a:r>
              <a:rPr lang="ru-RU" sz="1800" dirty="0" err="1" smtClean="0"/>
              <a:t>of</a:t>
            </a:r>
            <a:r>
              <a:rPr lang="ru-RU" sz="1800" dirty="0" smtClean="0"/>
              <a:t> </a:t>
            </a:r>
            <a:r>
              <a:rPr lang="ru-RU" sz="1800" dirty="0" err="1" smtClean="0"/>
              <a:t>clock</a:t>
            </a:r>
            <a:r>
              <a:rPr lang="ru-RU" sz="1800" dirty="0" smtClean="0"/>
              <a:t> </a:t>
            </a:r>
            <a:r>
              <a:rPr lang="ru-RU" sz="1800" dirty="0" err="1" smtClean="0"/>
              <a:t>cycle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r>
              <a:rPr lang="ru-RU" sz="1800" dirty="0" smtClean="0"/>
              <a:t>, </a:t>
            </a:r>
            <a:r>
              <a:rPr lang="ru-RU" sz="1800" dirty="0" err="1" smtClean="0"/>
              <a:t>area</a:t>
            </a:r>
            <a:r>
              <a:rPr lang="ru-RU" sz="1800" dirty="0" smtClean="0"/>
              <a:t>, </a:t>
            </a:r>
            <a:r>
              <a:rPr lang="ru-RU" sz="1800" dirty="0" err="1" smtClean="0"/>
              <a:t>and</a:t>
            </a:r>
            <a:r>
              <a:rPr lang="ru-RU" sz="1800" dirty="0" smtClean="0"/>
              <a:t> </a:t>
            </a:r>
            <a:r>
              <a:rPr lang="ru-RU" sz="1800" dirty="0" err="1" smtClean="0"/>
              <a:t>power</a:t>
            </a:r>
            <a:r>
              <a:rPr lang="ru-RU" sz="1800" dirty="0" smtClean="0"/>
              <a:t> </a:t>
            </a:r>
            <a:r>
              <a:rPr lang="ru-RU" sz="1800" dirty="0" err="1" smtClean="0"/>
              <a:t>consumption</a:t>
            </a:r>
            <a:endParaRPr lang="ru-RU" sz="18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64054" y="4834506"/>
            <a:ext cx="813855" cy="7343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5100" y="4817294"/>
            <a:ext cx="741190" cy="7515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725978" y="5201675"/>
            <a:ext cx="8267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402648" y="5201534"/>
            <a:ext cx="13087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143210" y="3785922"/>
            <a:ext cx="1371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Miss Penalty = </a:t>
            </a:r>
            <a:endParaRPr lang="ru-RU" dirty="0">
              <a:effectLst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7711440" y="4328444"/>
            <a:ext cx="1242060" cy="16378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effectLst/>
              </a:rPr>
              <a:t>Memory</a:t>
            </a:r>
            <a:endParaRPr lang="en-US" dirty="0">
              <a:effectLst/>
            </a:endParaRPr>
          </a:p>
          <a:p>
            <a:endParaRPr lang="ru-RU" dirty="0">
              <a:effectLst/>
            </a:endParaRPr>
          </a:p>
        </p:txBody>
      </p:sp>
      <p:sp>
        <p:nvSpPr>
          <p:cNvPr id="3" name="Oval 2"/>
          <p:cNvSpPr/>
          <p:nvPr/>
        </p:nvSpPr>
        <p:spPr>
          <a:xfrm>
            <a:off x="4624850" y="514734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98591" y="5147348"/>
            <a:ext cx="114300" cy="1162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656633" y="5579445"/>
            <a:ext cx="62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/>
              </a:rPr>
              <a:t>Miss!</a:t>
            </a:r>
            <a:endParaRPr lang="ru-RU" b="1" dirty="0">
              <a:solidFill>
                <a:schemeClr val="accent6"/>
              </a:solidFill>
              <a:effectLst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16411" y="3785923"/>
            <a:ext cx="20408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(ALU to Cache Transfer)</a:t>
            </a:r>
            <a:endParaRPr lang="ru-RU" dirty="0">
              <a:effectLst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3728465" y="4005931"/>
            <a:ext cx="1622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(Hit/Miss check)</a:t>
            </a:r>
            <a:endParaRPr lang="ru-RU" dirty="0">
              <a:effectLst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211942" y="4007458"/>
            <a:ext cx="18598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(Cache to Memory)</a:t>
            </a:r>
            <a:endParaRPr lang="ru-RU" dirty="0">
              <a:effectLst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697985" y="4214348"/>
            <a:ext cx="17155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(Memory Search)</a:t>
            </a:r>
            <a:endParaRPr lang="ru-RU" dirty="0">
              <a:effectLst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265185" y="4209895"/>
            <a:ext cx="18598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(Memory to Cache)</a:t>
            </a:r>
            <a:endParaRPr lang="ru-RU" dirty="0">
              <a:effectLst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3717175" y="4421481"/>
            <a:ext cx="15424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(Cache to ALU)</a:t>
            </a:r>
            <a:endParaRPr lang="ru-RU" dirty="0">
              <a:effectLst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218170" y="5021618"/>
            <a:ext cx="1143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767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14098 0.00162 " pathEditMode="relative" rAng="0" ptsTypes="AA">
                                      <p:cBhvr>
                                        <p:cTn id="16" dur="2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5300"/>
                                      </p:to>
                                    </p:animClr>
                                    <p:animClr clrSpc="rgb" dir="cw">
                                      <p:cBhvr>
                                        <p:cTn id="25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5300"/>
                                      </p:to>
                                    </p:animClr>
                                    <p:set>
                                      <p:cBhvr>
                                        <p:cTn id="26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25486 -0.001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6" y="-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59" dur="1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60" dur="1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0046 L -0.39375 0.00023 " pathEditMode="relative" rAng="0" ptsTypes="AA">
                                      <p:cBhvr>
                                        <p:cTn id="71" dur="5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00"/>
                            </p:stCondLst>
                            <p:childTnLst>
                              <p:par>
                                <p:cTn id="73" presetID="10" presetClass="exit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 animBg="1"/>
      <p:bldP spid="3" grpId="0" animBg="1"/>
      <p:bldP spid="3" grpId="1" animBg="1"/>
      <p:bldP spid="3" grpId="2" animBg="1"/>
      <p:bldP spid="13" grpId="0" animBg="1"/>
      <p:bldP spid="13" grpId="1" animBg="1"/>
      <p:bldP spid="13" grpId="2" animBg="1"/>
      <p:bldP spid="17" grpId="0"/>
      <p:bldP spid="17" grpId="1"/>
      <p:bldP spid="18" grpId="0"/>
      <p:bldP spid="19" grpId="0"/>
      <p:bldP spid="20" grpId="0"/>
      <p:bldP spid="25" grpId="0"/>
      <p:bldP spid="26" grpId="0"/>
      <p:bldP spid="27" grpId="0"/>
      <p:bldP spid="28" grpId="0" animBg="1"/>
      <p:bldP spid="28" grpId="1" animBg="1"/>
      <p:bldP spid="28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99" name="Rectangle 31"/>
          <p:cNvSpPr>
            <a:spLocks noChangeArrowheads="1"/>
          </p:cNvSpPr>
          <p:nvPr/>
        </p:nvSpPr>
        <p:spPr bwMode="auto">
          <a:xfrm>
            <a:off x="522288" y="4564063"/>
            <a:ext cx="7108825" cy="2022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b="0" smtClean="0"/>
              <a:t>Tuning Basic Cache Parameters:</a:t>
            </a:r>
            <a:br>
              <a:rPr lang="ru-RU" sz="2400" b="0" smtClean="0"/>
            </a:br>
            <a:r>
              <a:rPr lang="ru-RU" sz="2400" smtClean="0"/>
              <a:t>S</a:t>
            </a:r>
            <a:r>
              <a:rPr lang="ru-RU" sz="2400" b="0" smtClean="0"/>
              <a:t>ize, </a:t>
            </a:r>
            <a:r>
              <a:rPr lang="ru-RU" sz="2400" smtClean="0"/>
              <a:t>A</a:t>
            </a:r>
            <a:r>
              <a:rPr lang="ru-RU" sz="2400" b="0" smtClean="0"/>
              <a:t>ssociativity, </a:t>
            </a:r>
            <a:r>
              <a:rPr lang="ru-RU" sz="2400" smtClean="0"/>
              <a:t>B</a:t>
            </a:r>
            <a:r>
              <a:rPr lang="ru-RU" sz="2400" b="0" smtClean="0"/>
              <a:t>lock width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973138"/>
            <a:ext cx="8407400" cy="3556000"/>
          </a:xfrm>
        </p:spPr>
        <p:txBody>
          <a:bodyPr/>
          <a:lstStyle/>
          <a:p>
            <a:pPr eaLnBrk="1" hangingPunct="1"/>
            <a:r>
              <a:rPr lang="ru-RU" sz="2000" b="1" smtClean="0"/>
              <a:t>S</a:t>
            </a:r>
            <a:r>
              <a:rPr lang="ru-RU" sz="2000" smtClean="0"/>
              <a:t>ize: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Must be large enough to fit working set (temporal locality)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If too big, then hit time degrades</a:t>
            </a:r>
          </a:p>
          <a:p>
            <a:pPr eaLnBrk="1" hangingPunct="1"/>
            <a:r>
              <a:rPr lang="ru-RU" sz="2000" b="1" smtClean="0"/>
              <a:t>A</a:t>
            </a:r>
            <a:r>
              <a:rPr lang="ru-RU" sz="2000" smtClean="0"/>
              <a:t>ssociativity</a:t>
            </a:r>
            <a:r>
              <a:rPr lang="en-GB" sz="2000" smtClean="0"/>
              <a:t>:</a:t>
            </a:r>
            <a:endParaRPr lang="ru-RU" sz="2000" smtClean="0"/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Need large to avoid conflicts, but 4-8 way is as good as FA</a:t>
            </a:r>
            <a:r>
              <a:rPr lang="en-GB" sz="1800" smtClean="0"/>
              <a:t> (full associative)</a:t>
            </a:r>
            <a:endParaRPr lang="ru-RU" sz="1800" smtClean="0"/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If too big, then hit time degrades</a:t>
            </a:r>
          </a:p>
          <a:p>
            <a:pPr eaLnBrk="1" hangingPunct="1"/>
            <a:r>
              <a:rPr lang="ru-RU" sz="2000" b="1" smtClean="0"/>
              <a:t>B</a:t>
            </a:r>
            <a:r>
              <a:rPr lang="ru-RU" sz="2000" smtClean="0"/>
              <a:t>lock</a:t>
            </a:r>
            <a:r>
              <a:rPr lang="en-GB" sz="2000" smtClean="0"/>
              <a:t>:</a:t>
            </a:r>
            <a:endParaRPr lang="ru-RU" sz="200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smtClean="0"/>
              <a:t>Need large to exploit spatial locality &amp; reduce tag overhead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smtClean="0"/>
              <a:t>If too large</a:t>
            </a:r>
            <a:r>
              <a:rPr lang="en-GB" sz="1800" smtClean="0"/>
              <a:t> =&gt;</a:t>
            </a:r>
            <a:r>
              <a:rPr lang="ru-RU" sz="1800" smtClean="0"/>
              <a:t> </a:t>
            </a:r>
            <a:r>
              <a:rPr lang="en-GB" sz="1800" smtClean="0"/>
              <a:t>cache has few blocks</a:t>
            </a:r>
            <a:r>
              <a:rPr lang="ru-RU" sz="1800" smtClean="0"/>
              <a:t> </a:t>
            </a:r>
            <a:r>
              <a:rPr lang="en-GB" sz="1800" smtClean="0"/>
              <a:t>=&gt;</a:t>
            </a:r>
            <a:r>
              <a:rPr lang="ru-RU" sz="1800" smtClean="0"/>
              <a:t> higher miss </a:t>
            </a:r>
            <a:r>
              <a:rPr lang="en-GB" sz="1800" smtClean="0"/>
              <a:t>rate </a:t>
            </a:r>
            <a:r>
              <a:rPr lang="ru-RU" sz="1800" smtClean="0"/>
              <a:t>&amp; miss penalty</a:t>
            </a:r>
          </a:p>
        </p:txBody>
      </p: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1022350" y="4638675"/>
            <a:ext cx="1879600" cy="1574800"/>
            <a:chOff x="560" y="3136"/>
            <a:chExt cx="1184" cy="992"/>
          </a:xfrm>
        </p:grpSpPr>
        <p:sp>
          <p:nvSpPr>
            <p:cNvPr id="749575" name="Line 7"/>
            <p:cNvSpPr>
              <a:spLocks noChangeShapeType="1"/>
            </p:cNvSpPr>
            <p:nvPr/>
          </p:nvSpPr>
          <p:spPr bwMode="auto">
            <a:xfrm>
              <a:off x="560" y="4128"/>
              <a:ext cx="1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9577" name="Line 9"/>
            <p:cNvSpPr>
              <a:spLocks noChangeShapeType="1"/>
            </p:cNvSpPr>
            <p:nvPr/>
          </p:nvSpPr>
          <p:spPr bwMode="auto">
            <a:xfrm flipV="1">
              <a:off x="560" y="3136"/>
              <a:ext cx="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3155950" y="4638675"/>
            <a:ext cx="1879600" cy="1574800"/>
            <a:chOff x="560" y="3136"/>
            <a:chExt cx="1184" cy="992"/>
          </a:xfrm>
        </p:grpSpPr>
        <p:sp>
          <p:nvSpPr>
            <p:cNvPr id="749580" name="Line 12"/>
            <p:cNvSpPr>
              <a:spLocks noChangeShapeType="1"/>
            </p:cNvSpPr>
            <p:nvPr/>
          </p:nvSpPr>
          <p:spPr bwMode="auto">
            <a:xfrm>
              <a:off x="560" y="4128"/>
              <a:ext cx="1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9581" name="Line 13"/>
            <p:cNvSpPr>
              <a:spLocks noChangeShapeType="1"/>
            </p:cNvSpPr>
            <p:nvPr/>
          </p:nvSpPr>
          <p:spPr bwMode="auto">
            <a:xfrm flipV="1">
              <a:off x="560" y="3136"/>
              <a:ext cx="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21511" name="Group 14"/>
          <p:cNvGrpSpPr>
            <a:grpSpLocks/>
          </p:cNvGrpSpPr>
          <p:nvPr/>
        </p:nvGrpSpPr>
        <p:grpSpPr bwMode="auto">
          <a:xfrm>
            <a:off x="5226050" y="4638675"/>
            <a:ext cx="1879600" cy="1574800"/>
            <a:chOff x="560" y="3136"/>
            <a:chExt cx="1184" cy="992"/>
          </a:xfrm>
        </p:grpSpPr>
        <p:sp>
          <p:nvSpPr>
            <p:cNvPr id="749583" name="Line 15"/>
            <p:cNvSpPr>
              <a:spLocks noChangeShapeType="1"/>
            </p:cNvSpPr>
            <p:nvPr/>
          </p:nvSpPr>
          <p:spPr bwMode="auto">
            <a:xfrm>
              <a:off x="560" y="4128"/>
              <a:ext cx="1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9584" name="Line 16"/>
            <p:cNvSpPr>
              <a:spLocks noChangeShapeType="1"/>
            </p:cNvSpPr>
            <p:nvPr/>
          </p:nvSpPr>
          <p:spPr bwMode="auto">
            <a:xfrm flipV="1">
              <a:off x="560" y="3136"/>
              <a:ext cx="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9585" name="Text Box 17"/>
          <p:cNvSpPr txBox="1">
            <a:spLocks noChangeArrowheads="1"/>
          </p:cNvSpPr>
          <p:nvPr/>
        </p:nvSpPr>
        <p:spPr bwMode="auto">
          <a:xfrm>
            <a:off x="1123950" y="6251575"/>
            <a:ext cx="1587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Size</a:t>
            </a:r>
            <a:endParaRPr lang="ru-RU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9586" name="Text Box 18"/>
          <p:cNvSpPr txBox="1">
            <a:spLocks noChangeArrowheads="1"/>
          </p:cNvSpPr>
          <p:nvPr/>
        </p:nvSpPr>
        <p:spPr bwMode="auto">
          <a:xfrm>
            <a:off x="3295650" y="6276975"/>
            <a:ext cx="1587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Associatively</a:t>
            </a:r>
            <a:endParaRPr lang="ru-RU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5314950" y="6276975"/>
            <a:ext cx="1587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Block width</a:t>
            </a:r>
            <a:endParaRPr lang="ru-RU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9588" name="Text Box 20"/>
          <p:cNvSpPr txBox="1">
            <a:spLocks noChangeArrowheads="1"/>
          </p:cNvSpPr>
          <p:nvPr/>
        </p:nvSpPr>
        <p:spPr bwMode="auto">
          <a:xfrm rot="16200000">
            <a:off x="-7143" y="5198269"/>
            <a:ext cx="1587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Hit</a:t>
            </a: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rate</a:t>
            </a:r>
            <a:endParaRPr lang="ru-RU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9590" name="Freeform 22"/>
          <p:cNvSpPr>
            <a:spLocks/>
          </p:cNvSpPr>
          <p:nvPr/>
        </p:nvSpPr>
        <p:spPr bwMode="auto">
          <a:xfrm>
            <a:off x="1035050" y="5057775"/>
            <a:ext cx="1755775" cy="1130300"/>
          </a:xfrm>
          <a:custGeom>
            <a:avLst/>
            <a:gdLst/>
            <a:ahLst/>
            <a:cxnLst>
              <a:cxn ang="0">
                <a:pos x="0" y="690"/>
              </a:cxn>
              <a:cxn ang="0">
                <a:pos x="700" y="29"/>
              </a:cxn>
              <a:cxn ang="0">
                <a:pos x="1028" y="4"/>
              </a:cxn>
              <a:cxn ang="0">
                <a:pos x="1106" y="2"/>
              </a:cxn>
            </a:cxnLst>
            <a:rect l="0" t="0" r="r" b="b"/>
            <a:pathLst>
              <a:path w="1106" h="690">
                <a:moveTo>
                  <a:pt x="0" y="690"/>
                </a:moveTo>
                <a:cubicBezTo>
                  <a:pt x="75" y="346"/>
                  <a:pt x="416" y="105"/>
                  <a:pt x="700" y="29"/>
                </a:cubicBezTo>
                <a:cubicBezTo>
                  <a:pt x="810" y="0"/>
                  <a:pt x="920" y="6"/>
                  <a:pt x="1028" y="4"/>
                </a:cubicBezTo>
                <a:cubicBezTo>
                  <a:pt x="1096" y="0"/>
                  <a:pt x="1093" y="2"/>
                  <a:pt x="1106" y="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9591" name="Freeform 23"/>
          <p:cNvSpPr>
            <a:spLocks/>
          </p:cNvSpPr>
          <p:nvPr/>
        </p:nvSpPr>
        <p:spPr bwMode="auto">
          <a:xfrm>
            <a:off x="3367088" y="4954588"/>
            <a:ext cx="1377950" cy="1027112"/>
          </a:xfrm>
          <a:custGeom>
            <a:avLst/>
            <a:gdLst/>
            <a:ahLst/>
            <a:cxnLst>
              <a:cxn ang="0">
                <a:pos x="0" y="690"/>
              </a:cxn>
              <a:cxn ang="0">
                <a:pos x="700" y="29"/>
              </a:cxn>
              <a:cxn ang="0">
                <a:pos x="1028" y="4"/>
              </a:cxn>
              <a:cxn ang="0">
                <a:pos x="1106" y="2"/>
              </a:cxn>
            </a:cxnLst>
            <a:rect l="0" t="0" r="r" b="b"/>
            <a:pathLst>
              <a:path w="1106" h="690">
                <a:moveTo>
                  <a:pt x="0" y="690"/>
                </a:moveTo>
                <a:cubicBezTo>
                  <a:pt x="75" y="346"/>
                  <a:pt x="416" y="105"/>
                  <a:pt x="700" y="29"/>
                </a:cubicBezTo>
                <a:cubicBezTo>
                  <a:pt x="810" y="0"/>
                  <a:pt x="920" y="6"/>
                  <a:pt x="1028" y="4"/>
                </a:cubicBezTo>
                <a:cubicBezTo>
                  <a:pt x="1096" y="0"/>
                  <a:pt x="1093" y="2"/>
                  <a:pt x="1106" y="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9596" name="Freeform 28"/>
          <p:cNvSpPr>
            <a:spLocks/>
          </p:cNvSpPr>
          <p:nvPr/>
        </p:nvSpPr>
        <p:spPr bwMode="auto">
          <a:xfrm>
            <a:off x="5219700" y="5159375"/>
            <a:ext cx="1646238" cy="1050925"/>
          </a:xfrm>
          <a:custGeom>
            <a:avLst/>
            <a:gdLst/>
            <a:ahLst/>
            <a:cxnLst>
              <a:cxn ang="0">
                <a:pos x="0" y="561"/>
              </a:cxn>
              <a:cxn ang="0">
                <a:pos x="137" y="244"/>
              </a:cxn>
              <a:cxn ang="0">
                <a:pos x="353" y="57"/>
              </a:cxn>
              <a:cxn ang="0">
                <a:pos x="598" y="6"/>
              </a:cxn>
              <a:cxn ang="0">
                <a:pos x="821" y="93"/>
              </a:cxn>
              <a:cxn ang="0">
                <a:pos x="972" y="301"/>
              </a:cxn>
              <a:cxn ang="0">
                <a:pos x="1015" y="409"/>
              </a:cxn>
            </a:cxnLst>
            <a:rect l="0" t="0" r="r" b="b"/>
            <a:pathLst>
              <a:path w="1015" h="561">
                <a:moveTo>
                  <a:pt x="0" y="561"/>
                </a:moveTo>
                <a:cubicBezTo>
                  <a:pt x="39" y="444"/>
                  <a:pt x="78" y="328"/>
                  <a:pt x="137" y="244"/>
                </a:cubicBezTo>
                <a:cubicBezTo>
                  <a:pt x="196" y="160"/>
                  <a:pt x="276" y="97"/>
                  <a:pt x="353" y="57"/>
                </a:cubicBezTo>
                <a:cubicBezTo>
                  <a:pt x="430" y="17"/>
                  <a:pt x="520" y="0"/>
                  <a:pt x="598" y="6"/>
                </a:cubicBezTo>
                <a:cubicBezTo>
                  <a:pt x="676" y="12"/>
                  <a:pt x="759" y="44"/>
                  <a:pt x="821" y="93"/>
                </a:cubicBezTo>
                <a:cubicBezTo>
                  <a:pt x="883" y="142"/>
                  <a:pt x="940" y="248"/>
                  <a:pt x="972" y="301"/>
                </a:cubicBezTo>
                <a:cubicBezTo>
                  <a:pt x="1004" y="354"/>
                  <a:pt x="1008" y="391"/>
                  <a:pt x="1015" y="40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9597" name="Line 29"/>
          <p:cNvSpPr>
            <a:spLocks noChangeShapeType="1"/>
          </p:cNvSpPr>
          <p:nvPr/>
        </p:nvSpPr>
        <p:spPr bwMode="auto">
          <a:xfrm>
            <a:off x="4133850" y="4506913"/>
            <a:ext cx="0" cy="17827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9598" name="Text Box 30"/>
          <p:cNvSpPr txBox="1">
            <a:spLocks noChangeArrowheads="1"/>
          </p:cNvSpPr>
          <p:nvPr/>
        </p:nvSpPr>
        <p:spPr bwMode="auto">
          <a:xfrm>
            <a:off x="4019550" y="5810250"/>
            <a:ext cx="615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≈4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Multilevel caches</a:t>
            </a:r>
            <a:endParaRPr lang="ru-RU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6025" y="895350"/>
            <a:ext cx="6475413" cy="49926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ru-RU" sz="2000" smtClean="0"/>
              <a:t>Motivation: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Optimize each cache for different constraints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Exploit cost/capacity trade-offs at different levels</a:t>
            </a:r>
          </a:p>
          <a:p>
            <a:pPr eaLnBrk="1" hangingPunct="1">
              <a:lnSpc>
                <a:spcPct val="125000"/>
              </a:lnSpc>
            </a:pPr>
            <a:r>
              <a:rPr lang="ru-RU" sz="2000" smtClean="0"/>
              <a:t>L1 caches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Optimized for fast access time (1-3 CPU cycles)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8KB-64KB, DM to 4-way SA</a:t>
            </a:r>
          </a:p>
          <a:p>
            <a:pPr eaLnBrk="1" hangingPunct="1">
              <a:lnSpc>
                <a:spcPct val="125000"/>
              </a:lnSpc>
            </a:pPr>
            <a:r>
              <a:rPr lang="ru-RU" sz="2000" smtClean="0"/>
              <a:t>L2 caches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Optimized for low miss rate (off-chip latency high)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256KB-4MB, 4- to 16-way SA</a:t>
            </a:r>
          </a:p>
          <a:p>
            <a:pPr eaLnBrk="1" hangingPunct="1">
              <a:lnSpc>
                <a:spcPct val="125000"/>
              </a:lnSpc>
            </a:pPr>
            <a:r>
              <a:rPr lang="ru-RU" sz="2000" smtClean="0"/>
              <a:t>L3 caches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Optimized for low miss rate (DRAM latency high)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Multi-MB, highly associative</a:t>
            </a:r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400050" y="1125538"/>
            <a:ext cx="1819275" cy="8588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300038" y="2449513"/>
            <a:ext cx="939800" cy="630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L1-instr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599" name="Rectangle 7"/>
          <p:cNvSpPr>
            <a:spLocks noChangeArrowheads="1"/>
          </p:cNvSpPr>
          <p:nvPr/>
        </p:nvSpPr>
        <p:spPr bwMode="auto">
          <a:xfrm>
            <a:off x="1385888" y="2449513"/>
            <a:ext cx="939800" cy="630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L1-data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600" name="Rectangle 8"/>
          <p:cNvSpPr>
            <a:spLocks noChangeArrowheads="1"/>
          </p:cNvSpPr>
          <p:nvPr/>
        </p:nvSpPr>
        <p:spPr bwMode="auto">
          <a:xfrm>
            <a:off x="296863" y="3544888"/>
            <a:ext cx="20367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L2-cache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601" name="Rectangle 9"/>
          <p:cNvSpPr>
            <a:spLocks noChangeArrowheads="1"/>
          </p:cNvSpPr>
          <p:nvPr/>
        </p:nvSpPr>
        <p:spPr bwMode="auto">
          <a:xfrm>
            <a:off x="296863" y="4340225"/>
            <a:ext cx="2036762" cy="1555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L3-cache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602" name="Line 10"/>
          <p:cNvSpPr>
            <a:spLocks noChangeShapeType="1"/>
          </p:cNvSpPr>
          <p:nvPr/>
        </p:nvSpPr>
        <p:spPr bwMode="auto">
          <a:xfrm>
            <a:off x="777875" y="19891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1749425" y="198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>
            <a:off x="1257300" y="40465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>
            <a:off x="781050" y="30861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6" name="Line 14"/>
          <p:cNvSpPr>
            <a:spLocks noChangeShapeType="1"/>
          </p:cNvSpPr>
          <p:nvPr/>
        </p:nvSpPr>
        <p:spPr bwMode="auto">
          <a:xfrm>
            <a:off x="781050" y="3282950"/>
            <a:ext cx="1047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7" name="Line 15"/>
          <p:cNvSpPr>
            <a:spLocks noChangeShapeType="1"/>
          </p:cNvSpPr>
          <p:nvPr/>
        </p:nvSpPr>
        <p:spPr bwMode="auto">
          <a:xfrm flipV="1">
            <a:off x="1828800" y="3079750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1295400" y="3282950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2347913" y="349250"/>
            <a:ext cx="2305050" cy="3844925"/>
            <a:chOff x="-1533" y="220"/>
            <a:chExt cx="1452" cy="2422"/>
          </a:xfrm>
        </p:grpSpPr>
        <p:pic>
          <p:nvPicPr>
            <p:cNvPr id="22545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33" y="476"/>
              <a:ext cx="1452" cy="2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0614" name="Text Box 22"/>
            <p:cNvSpPr txBox="1">
              <a:spLocks noChangeArrowheads="1"/>
            </p:cNvSpPr>
            <p:nvPr/>
          </p:nvSpPr>
          <p:spPr bwMode="auto">
            <a:xfrm>
              <a:off x="-1335" y="220"/>
              <a:ext cx="109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AMD Opteron</a:t>
              </a:r>
              <a:endParaRPr lang="ru-RU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4798E-6 L 0.27708 2.9479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Classic components of a computer</a:t>
            </a:r>
            <a:endParaRPr lang="ru-RU" smtClean="0"/>
          </a:p>
        </p:txBody>
      </p:sp>
      <p:grpSp>
        <p:nvGrpSpPr>
          <p:cNvPr id="7171" name="Group 234"/>
          <p:cNvGrpSpPr>
            <a:grpSpLocks/>
          </p:cNvGrpSpPr>
          <p:nvPr/>
        </p:nvGrpSpPr>
        <p:grpSpPr bwMode="auto">
          <a:xfrm>
            <a:off x="1484313" y="1136650"/>
            <a:ext cx="6702425" cy="4456113"/>
            <a:chOff x="935" y="716"/>
            <a:chExt cx="4222" cy="2807"/>
          </a:xfrm>
        </p:grpSpPr>
        <p:grpSp>
          <p:nvGrpSpPr>
            <p:cNvPr id="7172" name="Group 145"/>
            <p:cNvGrpSpPr>
              <a:grpSpLocks/>
            </p:cNvGrpSpPr>
            <p:nvPr/>
          </p:nvGrpSpPr>
          <p:grpSpPr bwMode="auto">
            <a:xfrm>
              <a:off x="935" y="716"/>
              <a:ext cx="3961" cy="2807"/>
              <a:chOff x="610" y="884"/>
              <a:chExt cx="4740" cy="2487"/>
            </a:xfrm>
          </p:grpSpPr>
          <p:sp>
            <p:nvSpPr>
              <p:cNvPr id="713863" name="Rectangle 135"/>
              <p:cNvSpPr>
                <a:spLocks noChangeArrowheads="1"/>
              </p:cNvSpPr>
              <p:nvPr/>
            </p:nvSpPr>
            <p:spPr bwMode="auto">
              <a:xfrm>
                <a:off x="610" y="884"/>
                <a:ext cx="4740" cy="24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777777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13864" name="Rectangle 136"/>
              <p:cNvSpPr>
                <a:spLocks noChangeArrowheads="1"/>
              </p:cNvSpPr>
              <p:nvPr/>
            </p:nvSpPr>
            <p:spPr bwMode="auto">
              <a:xfrm>
                <a:off x="616" y="885"/>
                <a:ext cx="4734" cy="225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GB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Computer</a:t>
                </a:r>
                <a:endParaRPr lang="ru-RU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713866" name="AutoShape 138"/>
            <p:cNvSpPr>
              <a:spLocks noChangeArrowheads="1"/>
            </p:cNvSpPr>
            <p:nvPr/>
          </p:nvSpPr>
          <p:spPr bwMode="auto">
            <a:xfrm>
              <a:off x="1255" y="1179"/>
              <a:ext cx="1206" cy="21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67" name="AutoShape 139"/>
            <p:cNvSpPr>
              <a:spLocks noChangeArrowheads="1"/>
            </p:cNvSpPr>
            <p:nvPr/>
          </p:nvSpPr>
          <p:spPr bwMode="auto">
            <a:xfrm>
              <a:off x="2745" y="1188"/>
              <a:ext cx="1205" cy="21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71" name="AutoShape 143"/>
            <p:cNvSpPr>
              <a:spLocks noChangeArrowheads="1"/>
            </p:cNvSpPr>
            <p:nvPr/>
          </p:nvSpPr>
          <p:spPr bwMode="auto">
            <a:xfrm rot="16200000">
              <a:off x="1918" y="1682"/>
              <a:ext cx="1232" cy="1577"/>
            </a:xfrm>
            <a:custGeom>
              <a:avLst/>
              <a:gdLst>
                <a:gd name="G0" fmla="+- 3484 0 0"/>
                <a:gd name="G1" fmla="+- 10128795 0 0"/>
                <a:gd name="G2" fmla="+- 3484 0 10128795"/>
                <a:gd name="G3" fmla="+- 10800 0 0"/>
                <a:gd name="G4" fmla="+- 0 0 348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43 0 0"/>
                <a:gd name="G9" fmla="+- 0 0 10128795"/>
                <a:gd name="G10" fmla="+- 7543 0 2700"/>
                <a:gd name="G11" fmla="cos G10 3484"/>
                <a:gd name="G12" fmla="sin G10 3484"/>
                <a:gd name="G13" fmla="cos 13500 3484"/>
                <a:gd name="G14" fmla="sin 13500 3484"/>
                <a:gd name="G15" fmla="+- G11 10800 0"/>
                <a:gd name="G16" fmla="+- G12 10800 0"/>
                <a:gd name="G17" fmla="+- G13 10800 0"/>
                <a:gd name="G18" fmla="+- G14 10800 0"/>
                <a:gd name="G19" fmla="*/ 7543 1 2"/>
                <a:gd name="G20" fmla="+- G19 5400 0"/>
                <a:gd name="G21" fmla="cos G20 3484"/>
                <a:gd name="G22" fmla="sin G20 3484"/>
                <a:gd name="G23" fmla="+- G21 10800 0"/>
                <a:gd name="G24" fmla="+- G12 G23 G22"/>
                <a:gd name="G25" fmla="+- G22 G23 G11"/>
                <a:gd name="G26" fmla="cos 10800 3484"/>
                <a:gd name="G27" fmla="sin 10800 3484"/>
                <a:gd name="G28" fmla="cos 7543 3484"/>
                <a:gd name="G29" fmla="sin 7543 348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0128795"/>
                <a:gd name="G36" fmla="sin G34 10128795"/>
                <a:gd name="G37" fmla="+/ 10128795 348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43 G39"/>
                <a:gd name="G43" fmla="sin 754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426 w 21600"/>
                <a:gd name="T5" fmla="*/ 264 h 21600"/>
                <a:gd name="T6" fmla="*/ 2517 w 21600"/>
                <a:gd name="T7" fmla="*/ 14740 h 21600"/>
                <a:gd name="T8" fmla="*/ 9142 w 21600"/>
                <a:gd name="T9" fmla="*/ 3441 h 21600"/>
                <a:gd name="T10" fmla="*/ 24299 w 21600"/>
                <a:gd name="T11" fmla="*/ 10812 h 21600"/>
                <a:gd name="T12" fmla="*/ 19967 w 21600"/>
                <a:gd name="T13" fmla="*/ 15137 h 21600"/>
                <a:gd name="T14" fmla="*/ 15642 w 21600"/>
                <a:gd name="T15" fmla="*/ 1080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342" y="10806"/>
                  </a:moveTo>
                  <a:cubicBezTo>
                    <a:pt x="18342" y="10804"/>
                    <a:pt x="18343" y="10802"/>
                    <a:pt x="18343" y="10800"/>
                  </a:cubicBezTo>
                  <a:cubicBezTo>
                    <a:pt x="18343" y="6634"/>
                    <a:pt x="14965" y="3257"/>
                    <a:pt x="10800" y="3257"/>
                  </a:cubicBezTo>
                  <a:cubicBezTo>
                    <a:pt x="6634" y="3257"/>
                    <a:pt x="3257" y="6634"/>
                    <a:pt x="3257" y="10800"/>
                  </a:cubicBezTo>
                  <a:cubicBezTo>
                    <a:pt x="3256" y="11921"/>
                    <a:pt x="3506" y="13028"/>
                    <a:pt x="3988" y="14041"/>
                  </a:cubicBezTo>
                  <a:lnTo>
                    <a:pt x="1047" y="15440"/>
                  </a:lnTo>
                  <a:cubicBezTo>
                    <a:pt x="357" y="13990"/>
                    <a:pt x="0" y="1240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803"/>
                    <a:pt x="21599" y="10806"/>
                    <a:pt x="21599" y="10810"/>
                  </a:cubicBezTo>
                  <a:lnTo>
                    <a:pt x="24299" y="10812"/>
                  </a:lnTo>
                  <a:lnTo>
                    <a:pt x="19967" y="15137"/>
                  </a:lnTo>
                  <a:lnTo>
                    <a:pt x="15642" y="10804"/>
                  </a:lnTo>
                  <a:lnTo>
                    <a:pt x="18342" y="1080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algn="r">
                <a:defRPr/>
              </a:pP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869" name="AutoShape 141"/>
            <p:cNvSpPr>
              <a:spLocks noChangeArrowheads="1"/>
            </p:cNvSpPr>
            <p:nvPr/>
          </p:nvSpPr>
          <p:spPr bwMode="auto">
            <a:xfrm>
              <a:off x="1619" y="2257"/>
              <a:ext cx="517" cy="597"/>
            </a:xfrm>
            <a:custGeom>
              <a:avLst/>
              <a:gdLst>
                <a:gd name="G0" fmla="+- 4202 0 0"/>
                <a:gd name="G1" fmla="+- 11343277 0 0"/>
                <a:gd name="G2" fmla="+- 0 0 11343277"/>
                <a:gd name="T0" fmla="*/ 0 256 1"/>
                <a:gd name="T1" fmla="*/ 180 256 1"/>
                <a:gd name="G3" fmla="+- 11343277 T0 T1"/>
                <a:gd name="T2" fmla="*/ 0 256 1"/>
                <a:gd name="T3" fmla="*/ 90 256 1"/>
                <a:gd name="G4" fmla="+- 11343277 T2 T3"/>
                <a:gd name="G5" fmla="*/ G4 2 1"/>
                <a:gd name="T4" fmla="*/ 90 256 1"/>
                <a:gd name="T5" fmla="*/ 0 256 1"/>
                <a:gd name="G6" fmla="+- 11343277 T4 T5"/>
                <a:gd name="G7" fmla="*/ G6 2 1"/>
                <a:gd name="G8" fmla="abs 1134327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4202"/>
                <a:gd name="G18" fmla="*/ 4202 1 2"/>
                <a:gd name="G19" fmla="+- G18 5400 0"/>
                <a:gd name="G20" fmla="cos G19 11343277"/>
                <a:gd name="G21" fmla="sin G19 11343277"/>
                <a:gd name="G22" fmla="+- G20 10800 0"/>
                <a:gd name="G23" fmla="+- G21 10800 0"/>
                <a:gd name="G24" fmla="+- 10800 0 G20"/>
                <a:gd name="G25" fmla="+- 4202 10800 0"/>
                <a:gd name="G26" fmla="?: G9 G17 G25"/>
                <a:gd name="G27" fmla="?: G9 0 21600"/>
                <a:gd name="G28" fmla="cos 10800 11343277"/>
                <a:gd name="G29" fmla="sin 10800 11343277"/>
                <a:gd name="G30" fmla="sin 4202 11343277"/>
                <a:gd name="G31" fmla="+- G28 10800 0"/>
                <a:gd name="G32" fmla="+- G29 10800 0"/>
                <a:gd name="G33" fmla="+- G30 10800 0"/>
                <a:gd name="G34" fmla="?: G4 0 G31"/>
                <a:gd name="G35" fmla="?: 11343277 G34 0"/>
                <a:gd name="G36" fmla="?: G6 G35 G31"/>
                <a:gd name="G37" fmla="+- 21600 0 G36"/>
                <a:gd name="G38" fmla="?: G4 0 G33"/>
                <a:gd name="G39" fmla="?: 1134327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353 w 21600"/>
                <a:gd name="T15" fmla="*/ 11703 h 21600"/>
                <a:gd name="T16" fmla="*/ 10800 w 21600"/>
                <a:gd name="T17" fmla="*/ 6598 h 21600"/>
                <a:gd name="T18" fmla="*/ 18247 w 21600"/>
                <a:gd name="T19" fmla="*/ 1170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6628" y="11305"/>
                  </a:moveTo>
                  <a:cubicBezTo>
                    <a:pt x="6608" y="11138"/>
                    <a:pt x="6598" y="10969"/>
                    <a:pt x="6598" y="10800"/>
                  </a:cubicBezTo>
                  <a:cubicBezTo>
                    <a:pt x="6598" y="8479"/>
                    <a:pt x="8479" y="6598"/>
                    <a:pt x="10800" y="6598"/>
                  </a:cubicBezTo>
                  <a:cubicBezTo>
                    <a:pt x="13120" y="6598"/>
                    <a:pt x="15002" y="8479"/>
                    <a:pt x="15002" y="10800"/>
                  </a:cubicBezTo>
                  <a:cubicBezTo>
                    <a:pt x="15002" y="10969"/>
                    <a:pt x="14991" y="11138"/>
                    <a:pt x="14971" y="11305"/>
                  </a:cubicBezTo>
                  <a:lnTo>
                    <a:pt x="21521" y="12100"/>
                  </a:lnTo>
                  <a:cubicBezTo>
                    <a:pt x="21573" y="11668"/>
                    <a:pt x="21600" y="1123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234"/>
                    <a:pt x="26" y="11668"/>
                    <a:pt x="78" y="12100"/>
                  </a:cubicBezTo>
                  <a:close/>
                </a:path>
              </a:pathLst>
            </a:cu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72" name="AutoShape 144"/>
            <p:cNvSpPr>
              <a:spLocks noChangeArrowheads="1"/>
            </p:cNvSpPr>
            <p:nvPr/>
          </p:nvSpPr>
          <p:spPr bwMode="auto">
            <a:xfrm>
              <a:off x="1620" y="2365"/>
              <a:ext cx="517" cy="597"/>
            </a:xfrm>
            <a:custGeom>
              <a:avLst/>
              <a:gdLst>
                <a:gd name="G0" fmla="+- 4202 0 0"/>
                <a:gd name="G1" fmla="+- 11343277 0 0"/>
                <a:gd name="G2" fmla="+- 0 0 11343277"/>
                <a:gd name="T0" fmla="*/ 0 256 1"/>
                <a:gd name="T1" fmla="*/ 180 256 1"/>
                <a:gd name="G3" fmla="+- 11343277 T0 T1"/>
                <a:gd name="T2" fmla="*/ 0 256 1"/>
                <a:gd name="T3" fmla="*/ 90 256 1"/>
                <a:gd name="G4" fmla="+- 11343277 T2 T3"/>
                <a:gd name="G5" fmla="*/ G4 2 1"/>
                <a:gd name="T4" fmla="*/ 90 256 1"/>
                <a:gd name="T5" fmla="*/ 0 256 1"/>
                <a:gd name="G6" fmla="+- 11343277 T4 T5"/>
                <a:gd name="G7" fmla="*/ G6 2 1"/>
                <a:gd name="G8" fmla="abs 1134327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4202"/>
                <a:gd name="G18" fmla="*/ 4202 1 2"/>
                <a:gd name="G19" fmla="+- G18 5400 0"/>
                <a:gd name="G20" fmla="cos G19 11343277"/>
                <a:gd name="G21" fmla="sin G19 11343277"/>
                <a:gd name="G22" fmla="+- G20 10800 0"/>
                <a:gd name="G23" fmla="+- G21 10800 0"/>
                <a:gd name="G24" fmla="+- 10800 0 G20"/>
                <a:gd name="G25" fmla="+- 4202 10800 0"/>
                <a:gd name="G26" fmla="?: G9 G17 G25"/>
                <a:gd name="G27" fmla="?: G9 0 21600"/>
                <a:gd name="G28" fmla="cos 10800 11343277"/>
                <a:gd name="G29" fmla="sin 10800 11343277"/>
                <a:gd name="G30" fmla="sin 4202 11343277"/>
                <a:gd name="G31" fmla="+- G28 10800 0"/>
                <a:gd name="G32" fmla="+- G29 10800 0"/>
                <a:gd name="G33" fmla="+- G30 10800 0"/>
                <a:gd name="G34" fmla="?: G4 0 G31"/>
                <a:gd name="G35" fmla="?: 11343277 G34 0"/>
                <a:gd name="G36" fmla="?: G6 G35 G31"/>
                <a:gd name="G37" fmla="+- 21600 0 G36"/>
                <a:gd name="G38" fmla="?: G4 0 G33"/>
                <a:gd name="G39" fmla="?: 1134327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353 w 21600"/>
                <a:gd name="T15" fmla="*/ 11703 h 21600"/>
                <a:gd name="T16" fmla="*/ 10800 w 21600"/>
                <a:gd name="T17" fmla="*/ 6598 h 21600"/>
                <a:gd name="T18" fmla="*/ 18247 w 21600"/>
                <a:gd name="T19" fmla="*/ 1170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6628" y="11305"/>
                  </a:moveTo>
                  <a:cubicBezTo>
                    <a:pt x="6608" y="11138"/>
                    <a:pt x="6598" y="10969"/>
                    <a:pt x="6598" y="10800"/>
                  </a:cubicBezTo>
                  <a:cubicBezTo>
                    <a:pt x="6598" y="8479"/>
                    <a:pt x="8479" y="6598"/>
                    <a:pt x="10800" y="6598"/>
                  </a:cubicBezTo>
                  <a:cubicBezTo>
                    <a:pt x="13120" y="6598"/>
                    <a:pt x="15002" y="8479"/>
                    <a:pt x="15002" y="10800"/>
                  </a:cubicBezTo>
                  <a:cubicBezTo>
                    <a:pt x="15002" y="10969"/>
                    <a:pt x="14991" y="11138"/>
                    <a:pt x="14971" y="11305"/>
                  </a:cubicBezTo>
                  <a:lnTo>
                    <a:pt x="21521" y="12100"/>
                  </a:lnTo>
                  <a:cubicBezTo>
                    <a:pt x="21573" y="11668"/>
                    <a:pt x="21600" y="1123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234"/>
                    <a:pt x="26" y="11668"/>
                    <a:pt x="78" y="12100"/>
                  </a:cubicBez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75" name="AutoShape 147"/>
            <p:cNvSpPr>
              <a:spLocks noChangeArrowheads="1"/>
            </p:cNvSpPr>
            <p:nvPr/>
          </p:nvSpPr>
          <p:spPr bwMode="auto">
            <a:xfrm>
              <a:off x="3686" y="2638"/>
              <a:ext cx="1375" cy="437"/>
            </a:xfrm>
            <a:prstGeom prst="leftArrow">
              <a:avLst>
                <a:gd name="adj1" fmla="val 50000"/>
                <a:gd name="adj2" fmla="val 7866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76" name="AutoShape 148"/>
            <p:cNvSpPr>
              <a:spLocks noChangeArrowheads="1"/>
            </p:cNvSpPr>
            <p:nvPr/>
          </p:nvSpPr>
          <p:spPr bwMode="auto">
            <a:xfrm rot="9668605">
              <a:off x="3638" y="1328"/>
              <a:ext cx="1519" cy="437"/>
            </a:xfrm>
            <a:prstGeom prst="leftArrow">
              <a:avLst>
                <a:gd name="adj1" fmla="val 50000"/>
                <a:gd name="adj2" fmla="val 8689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7180" name="Group 162"/>
            <p:cNvGrpSpPr>
              <a:grpSpLocks/>
            </p:cNvGrpSpPr>
            <p:nvPr/>
          </p:nvGrpSpPr>
          <p:grpSpPr bwMode="auto">
            <a:xfrm>
              <a:off x="4565" y="2561"/>
              <a:ext cx="100" cy="234"/>
              <a:chOff x="4310" y="2161"/>
              <a:chExt cx="129" cy="303"/>
            </a:xfrm>
          </p:grpSpPr>
          <p:sp>
            <p:nvSpPr>
              <p:cNvPr id="713891" name="Rectangle 163"/>
              <p:cNvSpPr>
                <a:spLocks noChangeArrowheads="1"/>
              </p:cNvSpPr>
              <p:nvPr/>
            </p:nvSpPr>
            <p:spPr bwMode="auto">
              <a:xfrm flipV="1">
                <a:off x="4310" y="2161"/>
                <a:ext cx="128" cy="1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13892" name="Rectangle 164"/>
              <p:cNvSpPr>
                <a:spLocks noChangeArrowheads="1"/>
              </p:cNvSpPr>
              <p:nvPr/>
            </p:nvSpPr>
            <p:spPr bwMode="auto">
              <a:xfrm flipV="1">
                <a:off x="4311" y="2312"/>
                <a:ext cx="128" cy="1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7181" name="Group 165"/>
            <p:cNvGrpSpPr>
              <a:grpSpLocks/>
            </p:cNvGrpSpPr>
            <p:nvPr/>
          </p:nvGrpSpPr>
          <p:grpSpPr bwMode="auto">
            <a:xfrm>
              <a:off x="4131" y="2679"/>
              <a:ext cx="199" cy="233"/>
              <a:chOff x="4481" y="2161"/>
              <a:chExt cx="256" cy="303"/>
            </a:xfrm>
          </p:grpSpPr>
          <p:grpSp>
            <p:nvGrpSpPr>
              <p:cNvPr id="7220" name="Group 166"/>
              <p:cNvGrpSpPr>
                <a:grpSpLocks/>
              </p:cNvGrpSpPr>
              <p:nvPr/>
            </p:nvGrpSpPr>
            <p:grpSpPr bwMode="auto">
              <a:xfrm>
                <a:off x="4481" y="2161"/>
                <a:ext cx="129" cy="303"/>
                <a:chOff x="4310" y="2161"/>
                <a:chExt cx="129" cy="303"/>
              </a:xfrm>
            </p:grpSpPr>
            <p:sp>
              <p:nvSpPr>
                <p:cNvPr id="713895" name="Rectangle 167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7" cy="1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896" name="Rectangle 168"/>
                <p:cNvSpPr>
                  <a:spLocks noChangeArrowheads="1"/>
                </p:cNvSpPr>
                <p:nvPr/>
              </p:nvSpPr>
              <p:spPr bwMode="auto">
                <a:xfrm flipV="1">
                  <a:off x="4311" y="2312"/>
                  <a:ext cx="127" cy="1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7221" name="Group 169"/>
              <p:cNvGrpSpPr>
                <a:grpSpLocks/>
              </p:cNvGrpSpPr>
              <p:nvPr/>
            </p:nvGrpSpPr>
            <p:grpSpPr bwMode="auto">
              <a:xfrm>
                <a:off x="4608" y="2161"/>
                <a:ext cx="129" cy="303"/>
                <a:chOff x="4310" y="2161"/>
                <a:chExt cx="129" cy="303"/>
              </a:xfrm>
            </p:grpSpPr>
            <p:sp>
              <p:nvSpPr>
                <p:cNvPr id="713898" name="Rectangle 170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7" cy="1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899" name="Rectangle 171"/>
                <p:cNvSpPr>
                  <a:spLocks noChangeArrowheads="1"/>
                </p:cNvSpPr>
                <p:nvPr/>
              </p:nvSpPr>
              <p:spPr bwMode="auto">
                <a:xfrm flipV="1">
                  <a:off x="4312" y="2312"/>
                  <a:ext cx="127" cy="1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sp>
          <p:nvSpPr>
            <p:cNvPr id="713900" name="Rectangle 172"/>
            <p:cNvSpPr>
              <a:spLocks noChangeArrowheads="1"/>
            </p:cNvSpPr>
            <p:nvPr/>
          </p:nvSpPr>
          <p:spPr bwMode="auto">
            <a:xfrm flipV="1">
              <a:off x="4761" y="2804"/>
              <a:ext cx="101" cy="1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12" name="Rectangle 184"/>
            <p:cNvSpPr>
              <a:spLocks noChangeArrowheads="1"/>
            </p:cNvSpPr>
            <p:nvPr/>
          </p:nvSpPr>
          <p:spPr bwMode="auto">
            <a:xfrm flipV="1">
              <a:off x="2626" y="2840"/>
              <a:ext cx="101" cy="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7184" name="Group 185"/>
            <p:cNvGrpSpPr>
              <a:grpSpLocks/>
            </p:cNvGrpSpPr>
            <p:nvPr/>
          </p:nvGrpSpPr>
          <p:grpSpPr bwMode="auto">
            <a:xfrm>
              <a:off x="2366" y="2805"/>
              <a:ext cx="101" cy="234"/>
              <a:chOff x="4310" y="2161"/>
              <a:chExt cx="129" cy="303"/>
            </a:xfrm>
          </p:grpSpPr>
          <p:sp>
            <p:nvSpPr>
              <p:cNvPr id="713914" name="Rectangle 186"/>
              <p:cNvSpPr>
                <a:spLocks noChangeArrowheads="1"/>
              </p:cNvSpPr>
              <p:nvPr/>
            </p:nvSpPr>
            <p:spPr bwMode="auto">
              <a:xfrm flipV="1">
                <a:off x="4310" y="2161"/>
                <a:ext cx="128" cy="1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13915" name="Rectangle 187"/>
              <p:cNvSpPr>
                <a:spLocks noChangeArrowheads="1"/>
              </p:cNvSpPr>
              <p:nvPr/>
            </p:nvSpPr>
            <p:spPr bwMode="auto">
              <a:xfrm flipV="1">
                <a:off x="4311" y="2312"/>
                <a:ext cx="128" cy="1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713920" name="Rectangle 192"/>
            <p:cNvSpPr>
              <a:spLocks noChangeArrowheads="1"/>
            </p:cNvSpPr>
            <p:nvPr/>
          </p:nvSpPr>
          <p:spPr bwMode="auto">
            <a:xfrm flipV="1">
              <a:off x="2134" y="2759"/>
              <a:ext cx="100" cy="1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21" name="Rectangle 193"/>
            <p:cNvSpPr>
              <a:spLocks noChangeArrowheads="1"/>
            </p:cNvSpPr>
            <p:nvPr/>
          </p:nvSpPr>
          <p:spPr bwMode="auto">
            <a:xfrm flipV="1">
              <a:off x="1823" y="2642"/>
              <a:ext cx="101" cy="1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22" name="Rectangle 194"/>
            <p:cNvSpPr>
              <a:spLocks noChangeArrowheads="1"/>
            </p:cNvSpPr>
            <p:nvPr/>
          </p:nvSpPr>
          <p:spPr bwMode="auto">
            <a:xfrm flipV="1">
              <a:off x="1860" y="2064"/>
              <a:ext cx="100" cy="11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7188" name="Group 195"/>
            <p:cNvGrpSpPr>
              <a:grpSpLocks/>
            </p:cNvGrpSpPr>
            <p:nvPr/>
          </p:nvGrpSpPr>
          <p:grpSpPr bwMode="auto">
            <a:xfrm>
              <a:off x="2059" y="1830"/>
              <a:ext cx="200" cy="234"/>
              <a:chOff x="4481" y="2161"/>
              <a:chExt cx="256" cy="303"/>
            </a:xfrm>
          </p:grpSpPr>
          <p:grpSp>
            <p:nvGrpSpPr>
              <p:cNvPr id="7212" name="Group 196"/>
              <p:cNvGrpSpPr>
                <a:grpSpLocks/>
              </p:cNvGrpSpPr>
              <p:nvPr/>
            </p:nvGrpSpPr>
            <p:grpSpPr bwMode="auto">
              <a:xfrm>
                <a:off x="4481" y="2161"/>
                <a:ext cx="129" cy="303"/>
                <a:chOff x="4310" y="2161"/>
                <a:chExt cx="129" cy="303"/>
              </a:xfrm>
            </p:grpSpPr>
            <p:sp>
              <p:nvSpPr>
                <p:cNvPr id="713925" name="Rectangle 197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8" cy="152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926" name="Rectangle 198"/>
                <p:cNvSpPr>
                  <a:spLocks noChangeArrowheads="1"/>
                </p:cNvSpPr>
                <p:nvPr/>
              </p:nvSpPr>
              <p:spPr bwMode="auto">
                <a:xfrm flipV="1">
                  <a:off x="4311" y="2313"/>
                  <a:ext cx="128" cy="151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7213" name="Group 199"/>
              <p:cNvGrpSpPr>
                <a:grpSpLocks/>
              </p:cNvGrpSpPr>
              <p:nvPr/>
            </p:nvGrpSpPr>
            <p:grpSpPr bwMode="auto">
              <a:xfrm>
                <a:off x="4608" y="2161"/>
                <a:ext cx="129" cy="303"/>
                <a:chOff x="4310" y="2161"/>
                <a:chExt cx="129" cy="303"/>
              </a:xfrm>
            </p:grpSpPr>
            <p:sp>
              <p:nvSpPr>
                <p:cNvPr id="713928" name="Rectangle 200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8" cy="152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929" name="Rectangle 201"/>
                <p:cNvSpPr>
                  <a:spLocks noChangeArrowheads="1"/>
                </p:cNvSpPr>
                <p:nvPr/>
              </p:nvSpPr>
              <p:spPr bwMode="auto">
                <a:xfrm flipV="1">
                  <a:off x="4311" y="2313"/>
                  <a:ext cx="128" cy="151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sp>
          <p:nvSpPr>
            <p:cNvPr id="713930" name="Rectangle 202"/>
            <p:cNvSpPr>
              <a:spLocks noChangeArrowheads="1"/>
            </p:cNvSpPr>
            <p:nvPr/>
          </p:nvSpPr>
          <p:spPr bwMode="auto">
            <a:xfrm flipV="1">
              <a:off x="2389" y="1847"/>
              <a:ext cx="100" cy="11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31" name="Rectangle 203"/>
            <p:cNvSpPr>
              <a:spLocks noChangeArrowheads="1"/>
            </p:cNvSpPr>
            <p:nvPr/>
          </p:nvSpPr>
          <p:spPr bwMode="auto">
            <a:xfrm flipV="1">
              <a:off x="3721" y="1594"/>
              <a:ext cx="101" cy="11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7191" name="Group 212"/>
            <p:cNvGrpSpPr>
              <a:grpSpLocks/>
            </p:cNvGrpSpPr>
            <p:nvPr/>
          </p:nvGrpSpPr>
          <p:grpSpPr bwMode="auto">
            <a:xfrm>
              <a:off x="3930" y="1487"/>
              <a:ext cx="199" cy="234"/>
              <a:chOff x="4481" y="2161"/>
              <a:chExt cx="256" cy="303"/>
            </a:xfrm>
          </p:grpSpPr>
          <p:grpSp>
            <p:nvGrpSpPr>
              <p:cNvPr id="7206" name="Group 213"/>
              <p:cNvGrpSpPr>
                <a:grpSpLocks/>
              </p:cNvGrpSpPr>
              <p:nvPr/>
            </p:nvGrpSpPr>
            <p:grpSpPr bwMode="auto">
              <a:xfrm>
                <a:off x="4481" y="2161"/>
                <a:ext cx="129" cy="303"/>
                <a:chOff x="4310" y="2161"/>
                <a:chExt cx="129" cy="303"/>
              </a:xfrm>
            </p:grpSpPr>
            <p:sp>
              <p:nvSpPr>
                <p:cNvPr id="713942" name="Rectangle 214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7" cy="151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943" name="Rectangle 215"/>
                <p:cNvSpPr>
                  <a:spLocks noChangeArrowheads="1"/>
                </p:cNvSpPr>
                <p:nvPr/>
              </p:nvSpPr>
              <p:spPr bwMode="auto">
                <a:xfrm flipV="1">
                  <a:off x="4311" y="2312"/>
                  <a:ext cx="127" cy="152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7207" name="Group 216"/>
              <p:cNvGrpSpPr>
                <a:grpSpLocks/>
              </p:cNvGrpSpPr>
              <p:nvPr/>
            </p:nvGrpSpPr>
            <p:grpSpPr bwMode="auto">
              <a:xfrm>
                <a:off x="4608" y="2161"/>
                <a:ext cx="129" cy="303"/>
                <a:chOff x="4310" y="2161"/>
                <a:chExt cx="129" cy="303"/>
              </a:xfrm>
            </p:grpSpPr>
            <p:sp>
              <p:nvSpPr>
                <p:cNvPr id="713945" name="Rectangle 217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7" cy="151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946" name="Rectangle 218"/>
                <p:cNvSpPr>
                  <a:spLocks noChangeArrowheads="1"/>
                </p:cNvSpPr>
                <p:nvPr/>
              </p:nvSpPr>
              <p:spPr bwMode="auto">
                <a:xfrm flipV="1">
                  <a:off x="4312" y="2312"/>
                  <a:ext cx="127" cy="152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7192" name="Group 219"/>
            <p:cNvGrpSpPr>
              <a:grpSpLocks/>
            </p:cNvGrpSpPr>
            <p:nvPr/>
          </p:nvGrpSpPr>
          <p:grpSpPr bwMode="auto">
            <a:xfrm>
              <a:off x="4273" y="1379"/>
              <a:ext cx="101" cy="233"/>
              <a:chOff x="4310" y="2161"/>
              <a:chExt cx="129" cy="303"/>
            </a:xfrm>
          </p:grpSpPr>
          <p:sp>
            <p:nvSpPr>
              <p:cNvPr id="713948" name="Rectangle 220"/>
              <p:cNvSpPr>
                <a:spLocks noChangeArrowheads="1"/>
              </p:cNvSpPr>
              <p:nvPr/>
            </p:nvSpPr>
            <p:spPr bwMode="auto">
              <a:xfrm flipV="1">
                <a:off x="4310" y="2161"/>
                <a:ext cx="128" cy="152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13949" name="Rectangle 221"/>
              <p:cNvSpPr>
                <a:spLocks noChangeArrowheads="1"/>
              </p:cNvSpPr>
              <p:nvPr/>
            </p:nvSpPr>
            <p:spPr bwMode="auto">
              <a:xfrm flipV="1">
                <a:off x="4311" y="2312"/>
                <a:ext cx="128" cy="152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713950" name="Rectangle 222"/>
            <p:cNvSpPr>
              <a:spLocks noChangeArrowheads="1"/>
            </p:cNvSpPr>
            <p:nvPr/>
          </p:nvSpPr>
          <p:spPr bwMode="auto">
            <a:xfrm flipV="1">
              <a:off x="4533" y="1450"/>
              <a:ext cx="101" cy="11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52" name="Text Box 224"/>
            <p:cNvSpPr txBox="1">
              <a:spLocks noChangeArrowheads="1"/>
            </p:cNvSpPr>
            <p:nvPr/>
          </p:nvSpPr>
          <p:spPr bwMode="auto">
            <a:xfrm>
              <a:off x="2998" y="1280"/>
              <a:ext cx="67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memory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3" name="Text Box 225"/>
            <p:cNvSpPr txBox="1">
              <a:spLocks noChangeArrowheads="1"/>
            </p:cNvSpPr>
            <p:nvPr/>
          </p:nvSpPr>
          <p:spPr bwMode="auto">
            <a:xfrm>
              <a:off x="1420" y="3032"/>
              <a:ext cx="85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processor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4" name="Text Box 226"/>
            <p:cNvSpPr txBox="1">
              <a:spLocks noChangeArrowheads="1"/>
            </p:cNvSpPr>
            <p:nvPr/>
          </p:nvSpPr>
          <p:spPr bwMode="auto">
            <a:xfrm>
              <a:off x="4029" y="3041"/>
              <a:ext cx="85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input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5" name="Text Box 227"/>
            <p:cNvSpPr txBox="1">
              <a:spLocks noChangeArrowheads="1"/>
            </p:cNvSpPr>
            <p:nvPr/>
          </p:nvSpPr>
          <p:spPr bwMode="auto">
            <a:xfrm>
              <a:off x="4029" y="1795"/>
              <a:ext cx="85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output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6" name="Text Box 228"/>
            <p:cNvSpPr txBox="1">
              <a:spLocks noChangeArrowheads="1"/>
            </p:cNvSpPr>
            <p:nvPr/>
          </p:nvSpPr>
          <p:spPr bwMode="auto">
            <a:xfrm rot="16200000">
              <a:off x="1967" y="2374"/>
              <a:ext cx="69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datapath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8" name="Line 230"/>
            <p:cNvSpPr>
              <a:spLocks noChangeShapeType="1"/>
            </p:cNvSpPr>
            <p:nvPr/>
          </p:nvSpPr>
          <p:spPr bwMode="auto">
            <a:xfrm>
              <a:off x="1673" y="1813"/>
              <a:ext cx="8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59" name="Line 231"/>
            <p:cNvSpPr>
              <a:spLocks noChangeShapeType="1"/>
            </p:cNvSpPr>
            <p:nvPr/>
          </p:nvSpPr>
          <p:spPr bwMode="auto">
            <a:xfrm>
              <a:off x="1824" y="1728"/>
              <a:ext cx="168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60" name="Line 232"/>
            <p:cNvSpPr>
              <a:spLocks noChangeShapeType="1"/>
            </p:cNvSpPr>
            <p:nvPr/>
          </p:nvSpPr>
          <p:spPr bwMode="auto">
            <a:xfrm>
              <a:off x="1872" y="1557"/>
              <a:ext cx="267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61" name="Line 233"/>
            <p:cNvSpPr>
              <a:spLocks noChangeShapeType="1"/>
            </p:cNvSpPr>
            <p:nvPr/>
          </p:nvSpPr>
          <p:spPr bwMode="auto">
            <a:xfrm>
              <a:off x="1548" y="1842"/>
              <a:ext cx="36" cy="4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51" name="Oval 223"/>
            <p:cNvSpPr>
              <a:spLocks noChangeArrowheads="1"/>
            </p:cNvSpPr>
            <p:nvPr/>
          </p:nvSpPr>
          <p:spPr bwMode="auto">
            <a:xfrm>
              <a:off x="1374" y="1307"/>
              <a:ext cx="557" cy="60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control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7" name="Rectangle 21"/>
          <p:cNvSpPr>
            <a:spLocks noChangeArrowheads="1"/>
          </p:cNvSpPr>
          <p:nvPr/>
        </p:nvSpPr>
        <p:spPr bwMode="auto">
          <a:xfrm>
            <a:off x="420688" y="4716463"/>
            <a:ext cx="8723312" cy="21415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0"/>
            <a:ext cx="8410575" cy="757238"/>
          </a:xfrm>
        </p:spPr>
        <p:txBody>
          <a:bodyPr/>
          <a:lstStyle/>
          <a:p>
            <a:pPr eaLnBrk="1" hangingPunct="1"/>
            <a:r>
              <a:rPr lang="en-US" smtClean="0"/>
              <a:t>2-level Cache Performance Equations</a:t>
            </a:r>
            <a:endParaRPr lang="ru-RU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844550"/>
            <a:ext cx="7886700" cy="40735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sz="2000" dirty="0" smtClean="0"/>
              <a:t>L1 AMAT = HitTimeL1 + MissRateL1 * MissPenaltyL1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smtClean="0"/>
              <a:t>MissLatencyL1 </a:t>
            </a:r>
            <a:r>
              <a:rPr lang="ru-RU" sz="1800" dirty="0" err="1" smtClean="0"/>
              <a:t>is</a:t>
            </a:r>
            <a:r>
              <a:rPr lang="ru-RU" sz="1800" dirty="0" smtClean="0"/>
              <a:t> </a:t>
            </a:r>
            <a:r>
              <a:rPr lang="ru-RU" sz="1800" dirty="0" err="1" smtClean="0"/>
              <a:t>low</a:t>
            </a:r>
            <a:r>
              <a:rPr lang="ru-RU" sz="1800" dirty="0" smtClean="0"/>
              <a:t>, </a:t>
            </a:r>
            <a:r>
              <a:rPr lang="ru-RU" sz="1800" dirty="0" err="1" smtClean="0"/>
              <a:t>so</a:t>
            </a:r>
            <a:r>
              <a:rPr lang="ru-RU" sz="1800" dirty="0" smtClean="0"/>
              <a:t> </a:t>
            </a:r>
            <a:r>
              <a:rPr lang="ru-RU" sz="1800" dirty="0" err="1" smtClean="0"/>
              <a:t>optimize</a:t>
            </a:r>
            <a:r>
              <a:rPr lang="ru-RU" sz="1800" dirty="0" smtClean="0"/>
              <a:t> HitTimeL1</a:t>
            </a:r>
            <a:endParaRPr lang="en-US" sz="18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smtClean="0"/>
              <a:t>MissPenaltyL1 = HitTimeL2 + MissRateL2 * MissPenaltyL2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smtClean="0"/>
              <a:t>MissLatencyL2 </a:t>
            </a:r>
            <a:r>
              <a:rPr lang="ru-RU" sz="1800" dirty="0" err="1" smtClean="0"/>
              <a:t>is</a:t>
            </a:r>
            <a:r>
              <a:rPr lang="ru-RU" sz="1800" dirty="0" smtClean="0"/>
              <a:t> </a:t>
            </a:r>
            <a:r>
              <a:rPr lang="ru-RU" sz="1800" dirty="0" err="1" smtClean="0"/>
              <a:t>high</a:t>
            </a:r>
            <a:r>
              <a:rPr lang="ru-RU" sz="1800" dirty="0" smtClean="0"/>
              <a:t>, </a:t>
            </a:r>
            <a:r>
              <a:rPr lang="ru-RU" sz="1800" dirty="0" err="1" smtClean="0"/>
              <a:t>so</a:t>
            </a:r>
            <a:r>
              <a:rPr lang="ru-RU" sz="1800" dirty="0" smtClean="0"/>
              <a:t> </a:t>
            </a:r>
            <a:r>
              <a:rPr lang="ru-RU" sz="1800" dirty="0" err="1" smtClean="0"/>
              <a:t>optimize</a:t>
            </a:r>
            <a:r>
              <a:rPr lang="ru-RU" sz="1800" dirty="0" smtClean="0"/>
              <a:t> MissRateL2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smtClean="0"/>
              <a:t>MissPenaltyL2 = </a:t>
            </a:r>
            <a:r>
              <a:rPr lang="ru-RU" sz="1800" dirty="0" err="1" smtClean="0"/>
              <a:t>DRAMaccessTime</a:t>
            </a:r>
            <a:r>
              <a:rPr lang="ru-RU" sz="1800" dirty="0" smtClean="0"/>
              <a:t> + (</a:t>
            </a:r>
            <a:r>
              <a:rPr lang="ru-RU" sz="1800" dirty="0" err="1" smtClean="0"/>
              <a:t>BlockSize</a:t>
            </a:r>
            <a:r>
              <a:rPr lang="ru-RU" sz="1800" dirty="0" smtClean="0"/>
              <a:t>/</a:t>
            </a:r>
            <a:r>
              <a:rPr lang="ru-RU" sz="1800" dirty="0" err="1" smtClean="0"/>
              <a:t>Bandwidth</a:t>
            </a:r>
            <a:r>
              <a:rPr lang="ru-RU" sz="1800" dirty="0" smtClean="0"/>
              <a:t>)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If</a:t>
            </a:r>
            <a:r>
              <a:rPr lang="ru-RU" sz="1800" dirty="0" smtClean="0"/>
              <a:t> DRAM </a:t>
            </a:r>
            <a:r>
              <a:rPr lang="ru-RU" sz="1800" dirty="0" err="1" smtClean="0"/>
              <a:t>time</a:t>
            </a:r>
            <a:r>
              <a:rPr lang="ru-RU" sz="1800" dirty="0" smtClean="0"/>
              <a:t> </a:t>
            </a:r>
            <a:r>
              <a:rPr lang="ru-RU" sz="1800" dirty="0" err="1" smtClean="0"/>
              <a:t>high</a:t>
            </a:r>
            <a:r>
              <a:rPr lang="ru-RU" sz="1800" dirty="0" smtClean="0"/>
              <a:t> </a:t>
            </a:r>
            <a:r>
              <a:rPr lang="ru-RU" sz="1800" dirty="0" err="1" smtClean="0"/>
              <a:t>or</a:t>
            </a:r>
            <a:r>
              <a:rPr lang="ru-RU" sz="1800" dirty="0" smtClean="0"/>
              <a:t> </a:t>
            </a:r>
            <a:r>
              <a:rPr lang="ru-RU" sz="1800" dirty="0" err="1" smtClean="0"/>
              <a:t>bandwidth</a:t>
            </a:r>
            <a:r>
              <a:rPr lang="ru-RU" sz="1800" dirty="0" smtClean="0"/>
              <a:t> </a:t>
            </a:r>
            <a:r>
              <a:rPr lang="ru-RU" sz="1800" dirty="0" err="1" smtClean="0"/>
              <a:t>high</a:t>
            </a:r>
            <a:r>
              <a:rPr lang="ru-RU" sz="1800" dirty="0" smtClean="0"/>
              <a:t>, </a:t>
            </a:r>
            <a:r>
              <a:rPr lang="ru-RU" sz="1800" dirty="0" err="1" smtClean="0"/>
              <a:t>use</a:t>
            </a:r>
            <a:r>
              <a:rPr lang="ru-RU" sz="1800" dirty="0" smtClean="0"/>
              <a:t> </a:t>
            </a:r>
            <a:r>
              <a:rPr lang="ru-RU" sz="1800" dirty="0" err="1" smtClean="0"/>
              <a:t>larger</a:t>
            </a:r>
            <a:r>
              <a:rPr lang="ru-RU" sz="1800" dirty="0" smtClean="0"/>
              <a:t> </a:t>
            </a:r>
            <a:r>
              <a:rPr lang="ru-RU" sz="1800" dirty="0" err="1" smtClean="0"/>
              <a:t>block</a:t>
            </a:r>
            <a:r>
              <a:rPr lang="ru-RU" sz="1800" dirty="0" smtClean="0"/>
              <a:t> </a:t>
            </a:r>
            <a:r>
              <a:rPr lang="ru-RU" sz="1800" dirty="0" err="1" smtClean="0"/>
              <a:t>size</a:t>
            </a: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smtClean="0"/>
              <a:t>L2 </a:t>
            </a:r>
            <a:r>
              <a:rPr lang="ru-RU" sz="2000" dirty="0" err="1" smtClean="0"/>
              <a:t>miss</a:t>
            </a:r>
            <a:r>
              <a:rPr lang="ru-RU" sz="2000" dirty="0" smtClean="0"/>
              <a:t> </a:t>
            </a:r>
            <a:r>
              <a:rPr lang="ru-RU" sz="2000" dirty="0" err="1" smtClean="0"/>
              <a:t>rate</a:t>
            </a:r>
            <a:r>
              <a:rPr lang="ru-RU" sz="2000" dirty="0" smtClean="0"/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Global</a:t>
            </a:r>
            <a:r>
              <a:rPr lang="ru-RU" sz="1800" dirty="0" smtClean="0"/>
              <a:t>: L2 </a:t>
            </a:r>
            <a:r>
              <a:rPr lang="ru-RU" sz="1800" dirty="0" err="1" smtClean="0"/>
              <a:t>misses</a:t>
            </a:r>
            <a:r>
              <a:rPr lang="ru-RU" sz="1800" dirty="0" smtClean="0"/>
              <a:t> / </a:t>
            </a:r>
            <a:r>
              <a:rPr lang="ru-RU" sz="1800" dirty="0" err="1" smtClean="0"/>
              <a:t>total</a:t>
            </a:r>
            <a:r>
              <a:rPr lang="ru-RU" sz="1800" dirty="0" smtClean="0"/>
              <a:t> CPU </a:t>
            </a:r>
            <a:r>
              <a:rPr lang="ru-RU" sz="1800" dirty="0" err="1" smtClean="0"/>
              <a:t>references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Local</a:t>
            </a:r>
            <a:r>
              <a:rPr lang="ru-RU" sz="1800" dirty="0" smtClean="0"/>
              <a:t>: L2 </a:t>
            </a:r>
            <a:r>
              <a:rPr lang="ru-RU" sz="1800" dirty="0" err="1" smtClean="0"/>
              <a:t>misses</a:t>
            </a:r>
            <a:r>
              <a:rPr lang="ru-RU" sz="1800" dirty="0" smtClean="0"/>
              <a:t> / CPU </a:t>
            </a:r>
            <a:r>
              <a:rPr lang="ru-RU" sz="1800" dirty="0" err="1" smtClean="0"/>
              <a:t>references</a:t>
            </a:r>
            <a:r>
              <a:rPr lang="ru-RU" sz="1800" dirty="0" smtClean="0"/>
              <a:t> </a:t>
            </a:r>
            <a:r>
              <a:rPr lang="ru-RU" sz="1800" dirty="0" err="1" smtClean="0"/>
              <a:t>that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in</a:t>
            </a:r>
            <a:r>
              <a:rPr lang="ru-RU" sz="1800" dirty="0" smtClean="0"/>
              <a:t> L1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The</a:t>
            </a:r>
            <a:r>
              <a:rPr lang="ru-RU" sz="1800" dirty="0" smtClean="0"/>
              <a:t> </a:t>
            </a:r>
            <a:r>
              <a:rPr lang="ru-RU" sz="1800" dirty="0" err="1" smtClean="0"/>
              <a:t>equation</a:t>
            </a:r>
            <a:r>
              <a:rPr lang="ru-RU" sz="1800" dirty="0" smtClean="0"/>
              <a:t> </a:t>
            </a:r>
            <a:r>
              <a:rPr lang="ru-RU" sz="1800" dirty="0" err="1" smtClean="0"/>
              <a:t>above</a:t>
            </a:r>
            <a:r>
              <a:rPr lang="ru-RU" sz="1800" dirty="0" smtClean="0"/>
              <a:t> </a:t>
            </a:r>
            <a:r>
              <a:rPr lang="ru-RU" sz="1800" dirty="0" err="1" smtClean="0"/>
              <a:t>assumes</a:t>
            </a:r>
            <a:r>
              <a:rPr lang="ru-RU" sz="1800" dirty="0" smtClean="0"/>
              <a:t> </a:t>
            </a:r>
            <a:r>
              <a:rPr lang="ru-RU" sz="1800" dirty="0" err="1" smtClean="0"/>
              <a:t>local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endParaRPr lang="ru-RU" sz="1800" dirty="0" smtClean="0"/>
          </a:p>
        </p:txBody>
      </p:sp>
      <p:sp>
        <p:nvSpPr>
          <p:cNvPr id="751620" name="Rectangle 4"/>
          <p:cNvSpPr>
            <a:spLocks noChangeArrowheads="1"/>
          </p:cNvSpPr>
          <p:nvPr/>
        </p:nvSpPr>
        <p:spPr bwMode="auto">
          <a:xfrm>
            <a:off x="2187575" y="5475288"/>
            <a:ext cx="8001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L1-Cache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625475" y="5461000"/>
            <a:ext cx="728663" cy="623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4017963" y="5302250"/>
            <a:ext cx="1019175" cy="958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L2-Cache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1623" name="Line 7"/>
          <p:cNvSpPr>
            <a:spLocks noChangeShapeType="1"/>
          </p:cNvSpPr>
          <p:nvPr/>
        </p:nvSpPr>
        <p:spPr bwMode="auto">
          <a:xfrm>
            <a:off x="1363663" y="5780088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1624" name="Line 8"/>
          <p:cNvSpPr>
            <a:spLocks noChangeShapeType="1"/>
          </p:cNvSpPr>
          <p:nvPr/>
        </p:nvSpPr>
        <p:spPr bwMode="auto">
          <a:xfrm>
            <a:off x="3024188" y="5780088"/>
            <a:ext cx="982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1625" name="Line 9"/>
          <p:cNvSpPr>
            <a:spLocks noChangeShapeType="1"/>
          </p:cNvSpPr>
          <p:nvPr/>
        </p:nvSpPr>
        <p:spPr bwMode="auto">
          <a:xfrm>
            <a:off x="5053013" y="5780088"/>
            <a:ext cx="2293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3563" name="Rectangle 14"/>
          <p:cNvSpPr>
            <a:spLocks noChangeArrowheads="1"/>
          </p:cNvSpPr>
          <p:nvPr/>
        </p:nvSpPr>
        <p:spPr bwMode="auto">
          <a:xfrm>
            <a:off x="1323975" y="5081588"/>
            <a:ext cx="954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>
                <a:effectLst/>
              </a:rPr>
              <a:t>HitTimeL1</a:t>
            </a: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3021013" y="5065713"/>
            <a:ext cx="9540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>
                <a:effectLst/>
              </a:rPr>
              <a:t>HitTimeL2</a:t>
            </a:r>
          </a:p>
        </p:txBody>
      </p: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6969125" y="6213475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ru-RU">
              <a:effectLst/>
            </a:endParaRPr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auto">
          <a:xfrm>
            <a:off x="5291138" y="5254625"/>
            <a:ext cx="17859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>
                <a:effectLst/>
              </a:rPr>
              <a:t>BlockSize/Bandwidth</a:t>
            </a:r>
          </a:p>
        </p:txBody>
      </p:sp>
      <p:sp>
        <p:nvSpPr>
          <p:cNvPr id="23567" name="Rectangle 19"/>
          <p:cNvSpPr>
            <a:spLocks noChangeArrowheads="1"/>
          </p:cNvSpPr>
          <p:nvPr/>
        </p:nvSpPr>
        <p:spPr bwMode="auto">
          <a:xfrm>
            <a:off x="7342188" y="4937125"/>
            <a:ext cx="1527175" cy="1568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>
                <a:effectLst/>
              </a:rPr>
              <a:t>DRAM</a:t>
            </a:r>
          </a:p>
          <a:p>
            <a:endParaRPr lang="en-US" sz="1600" dirty="0">
              <a:effectLst/>
            </a:endParaRPr>
          </a:p>
          <a:p>
            <a:r>
              <a:rPr lang="ru-RU" dirty="0" err="1">
                <a:effectLst/>
              </a:rPr>
              <a:t>DRAMaccessTime</a:t>
            </a:r>
            <a:r>
              <a:rPr lang="en-US" dirty="0">
                <a:effectLst/>
              </a:rPr>
              <a:t> is time to find block in DRAM</a:t>
            </a:r>
          </a:p>
          <a:p>
            <a:endParaRPr lang="ru-RU" dirty="0">
              <a:effectLst/>
            </a:endParaRPr>
          </a:p>
        </p:txBody>
      </p:sp>
      <p:sp>
        <p:nvSpPr>
          <p:cNvPr id="23568" name="Rectangle 20"/>
          <p:cNvSpPr>
            <a:spLocks noChangeArrowheads="1"/>
          </p:cNvSpPr>
          <p:nvPr/>
        </p:nvSpPr>
        <p:spPr bwMode="auto">
          <a:xfrm>
            <a:off x="5208588" y="5851525"/>
            <a:ext cx="1978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>
                <a:effectLst/>
              </a:rPr>
              <a:t>Bandwidth</a:t>
            </a:r>
            <a:r>
              <a:rPr lang="en-US">
                <a:effectLst/>
              </a:rPr>
              <a:t> – how many bytes can be transacted from DRAM per cycle</a:t>
            </a:r>
            <a:endParaRPr lang="ru-RU"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xfrm>
            <a:off x="365125" y="323850"/>
            <a:ext cx="8410575" cy="757238"/>
          </a:xfrm>
        </p:spPr>
        <p:txBody>
          <a:bodyPr/>
          <a:lstStyle/>
          <a:p>
            <a:pPr eaLnBrk="1" hangingPunct="1"/>
            <a:r>
              <a:rPr lang="en-GB" sz="2400" smtClean="0"/>
              <a:t>Improvement of AMAT for 2-level system</a:t>
            </a:r>
            <a:endParaRPr lang="ru-RU" sz="240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467635"/>
              </p:ext>
            </p:extLst>
          </p:nvPr>
        </p:nvGraphicFramePr>
        <p:xfrm>
          <a:off x="1165225" y="1522413"/>
          <a:ext cx="7038975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Лист" r:id="rId3" imgW="7286854" imgH="4200525" progId="Excel.Sheet.8">
                  <p:embed/>
                </p:oleObj>
              </mc:Choice>
              <mc:Fallback>
                <p:oleObj name="Лист" r:id="rId3" imgW="7286854" imgH="420052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522413"/>
                        <a:ext cx="7038975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Reduce Cache Hit Time</a:t>
            </a:r>
            <a:endParaRPr lang="ru-RU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000" smtClean="0"/>
              <a:t>Techniques we have seen so far (most interesting for L1)</a:t>
            </a:r>
          </a:p>
          <a:p>
            <a:pPr lvl="1" eaLnBrk="1" hangingPunct="1"/>
            <a:r>
              <a:rPr lang="ru-RU" sz="1800" smtClean="0"/>
              <a:t>Smaller capacity</a:t>
            </a:r>
          </a:p>
          <a:p>
            <a:pPr lvl="1" eaLnBrk="1" hangingPunct="1"/>
            <a:r>
              <a:rPr lang="ru-RU" sz="1800" smtClean="0"/>
              <a:t>Smaller associativity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Additional techniques</a:t>
            </a:r>
          </a:p>
          <a:p>
            <a:pPr lvl="1" eaLnBrk="1" hangingPunct="1"/>
            <a:r>
              <a:rPr lang="ru-RU" sz="1800" smtClean="0"/>
              <a:t>Wide cache interfaces</a:t>
            </a:r>
          </a:p>
          <a:p>
            <a:pPr lvl="1" eaLnBrk="1" hangingPunct="1"/>
            <a:r>
              <a:rPr lang="ru-RU" sz="1800" smtClean="0"/>
              <a:t>Pseudo-associativity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Techniques that increase cache bandwidth (</a:t>
            </a:r>
            <a:r>
              <a:rPr lang="en-GB" sz="2000" smtClean="0"/>
              <a:t>number</a:t>
            </a:r>
            <a:r>
              <a:rPr lang="ru-RU" sz="2000" smtClean="0"/>
              <a:t> of concurrent</a:t>
            </a:r>
            <a:r>
              <a:rPr lang="en-GB" sz="2000" smtClean="0"/>
              <a:t> </a:t>
            </a:r>
            <a:r>
              <a:rPr lang="ru-RU" sz="2000" smtClean="0"/>
              <a:t>accesses)</a:t>
            </a:r>
          </a:p>
          <a:p>
            <a:pPr lvl="1" eaLnBrk="1" hangingPunct="1"/>
            <a:r>
              <a:rPr lang="ru-RU" sz="1800" smtClean="0"/>
              <a:t>Pipelined caches</a:t>
            </a:r>
            <a:endParaRPr lang="en-GB" sz="1800" smtClean="0"/>
          </a:p>
          <a:p>
            <a:pPr lvl="1" eaLnBrk="1" hangingPunct="1"/>
            <a:r>
              <a:rPr lang="ru-RU" sz="1800" smtClean="0"/>
              <a:t>Multi-ported caches</a:t>
            </a:r>
            <a:endParaRPr lang="en-GB" sz="1800" smtClean="0"/>
          </a:p>
          <a:p>
            <a:pPr lvl="1" eaLnBrk="1" hangingPunct="1"/>
            <a:r>
              <a:rPr lang="ru-RU" sz="1800" smtClean="0"/>
              <a:t>Multi-banked caches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Reduce Miss Rate</a:t>
            </a:r>
            <a:endParaRPr lang="ru-RU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Techniques we have </a:t>
            </a:r>
            <a:r>
              <a:rPr lang="en-GB" smtClean="0"/>
              <a:t>already </a:t>
            </a:r>
            <a:r>
              <a:rPr lang="ru-RU" smtClean="0"/>
              <a:t>seen </a:t>
            </a:r>
            <a:r>
              <a:rPr lang="en-GB" smtClean="0"/>
              <a:t>before</a:t>
            </a:r>
            <a:endParaRPr lang="ru-RU" smtClean="0"/>
          </a:p>
          <a:p>
            <a:pPr lvl="1" eaLnBrk="1" hangingPunct="1"/>
            <a:r>
              <a:rPr lang="ru-RU" smtClean="0"/>
              <a:t>Larger caches</a:t>
            </a:r>
          </a:p>
          <a:p>
            <a:pPr lvl="2" eaLnBrk="1" hangingPunct="1">
              <a:buFontTx/>
              <a:buNone/>
            </a:pPr>
            <a:r>
              <a:rPr lang="en-GB" smtClean="0"/>
              <a:t>	</a:t>
            </a:r>
            <a:r>
              <a:rPr lang="ru-RU" smtClean="0"/>
              <a:t>Reduces capacity misses</a:t>
            </a:r>
            <a:endParaRPr lang="en-GB" smtClean="0"/>
          </a:p>
          <a:p>
            <a:pPr lvl="2" eaLnBrk="1" hangingPunct="1">
              <a:buFontTx/>
              <a:buNone/>
            </a:pPr>
            <a:endParaRPr lang="ru-RU" sz="1000" smtClean="0"/>
          </a:p>
          <a:p>
            <a:pPr lvl="1" eaLnBrk="1" hangingPunct="1"/>
            <a:r>
              <a:rPr lang="ru-RU" smtClean="0"/>
              <a:t>Higher associativity</a:t>
            </a:r>
          </a:p>
          <a:p>
            <a:pPr lvl="2" eaLnBrk="1" hangingPunct="1">
              <a:buFontTx/>
              <a:buNone/>
            </a:pPr>
            <a:r>
              <a:rPr lang="en-GB" smtClean="0"/>
              <a:t>	</a:t>
            </a:r>
            <a:r>
              <a:rPr lang="ru-RU" smtClean="0"/>
              <a:t>Reduces conflict misses</a:t>
            </a:r>
            <a:endParaRPr lang="en-GB" smtClean="0"/>
          </a:p>
          <a:p>
            <a:pPr lvl="2" eaLnBrk="1" hangingPunct="1"/>
            <a:endParaRPr lang="ru-RU" sz="1000" smtClean="0"/>
          </a:p>
          <a:p>
            <a:pPr lvl="1" eaLnBrk="1" hangingPunct="1"/>
            <a:r>
              <a:rPr lang="ru-RU" smtClean="0"/>
              <a:t>Larger block sizes</a:t>
            </a:r>
          </a:p>
          <a:p>
            <a:pPr lvl="2" eaLnBrk="1" hangingPunct="1">
              <a:buFontTx/>
              <a:buNone/>
            </a:pPr>
            <a:r>
              <a:rPr lang="en-GB" smtClean="0"/>
              <a:t>	</a:t>
            </a:r>
            <a:r>
              <a:rPr lang="ru-RU" smtClean="0"/>
              <a:t>Reduces cold misses</a:t>
            </a:r>
            <a:endParaRPr lang="en-GB" smtClean="0"/>
          </a:p>
          <a:p>
            <a:pPr lvl="2" eaLnBrk="1" hangingPunct="1">
              <a:buFontTx/>
              <a:buNone/>
            </a:pPr>
            <a:endParaRPr lang="ru-RU" smtClean="0"/>
          </a:p>
          <a:p>
            <a:pPr eaLnBrk="1" hangingPunct="1"/>
            <a:r>
              <a:rPr lang="ru-RU" smtClean="0"/>
              <a:t>Additional techniques</a:t>
            </a:r>
          </a:p>
          <a:p>
            <a:pPr lvl="1" eaLnBrk="1" hangingPunct="1"/>
            <a:r>
              <a:rPr lang="ru-RU" smtClean="0"/>
              <a:t>Skew associative caches</a:t>
            </a:r>
            <a:endParaRPr lang="en-GB" smtClean="0"/>
          </a:p>
          <a:p>
            <a:pPr lvl="1" eaLnBrk="1" hangingPunct="1"/>
            <a:r>
              <a:rPr lang="ru-RU" smtClean="0"/>
              <a:t>Victim caches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Victim Cache</a:t>
            </a:r>
            <a:endParaRPr lang="ru-RU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973138"/>
            <a:ext cx="6946900" cy="5016500"/>
          </a:xfrm>
        </p:spPr>
        <p:txBody>
          <a:bodyPr/>
          <a:lstStyle/>
          <a:p>
            <a:pPr eaLnBrk="1" hangingPunct="1"/>
            <a:r>
              <a:rPr lang="ru-RU" sz="2000" smtClean="0"/>
              <a:t>Small FA cache for blocks recently evicted from L1</a:t>
            </a:r>
          </a:p>
          <a:p>
            <a:pPr lvl="1" eaLnBrk="1" hangingPunct="1"/>
            <a:r>
              <a:rPr lang="ru-RU" sz="1800" smtClean="0"/>
              <a:t>Accessed on a miss in parallel or before the lower level</a:t>
            </a:r>
          </a:p>
          <a:p>
            <a:pPr lvl="1" eaLnBrk="1" hangingPunct="1"/>
            <a:r>
              <a:rPr lang="ru-RU" sz="1800" smtClean="0"/>
              <a:t>Typical size: 4 to 16 blocks (fast)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Benefits</a:t>
            </a:r>
          </a:p>
          <a:p>
            <a:pPr lvl="1" eaLnBrk="1" hangingPunct="1"/>
            <a:r>
              <a:rPr lang="ru-RU" sz="1800" smtClean="0"/>
              <a:t>Captures common conflicts due to low associativity or</a:t>
            </a:r>
            <a:r>
              <a:rPr lang="en-GB" sz="1800" smtClean="0"/>
              <a:t> </a:t>
            </a:r>
            <a:r>
              <a:rPr lang="ru-RU" sz="1800" smtClean="0"/>
              <a:t>ineffective replacement policy</a:t>
            </a:r>
          </a:p>
          <a:p>
            <a:pPr lvl="1" eaLnBrk="1" hangingPunct="1"/>
            <a:r>
              <a:rPr lang="ru-RU" sz="1800" smtClean="0"/>
              <a:t>Avoids lower level access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Notes</a:t>
            </a:r>
          </a:p>
          <a:p>
            <a:pPr lvl="1" eaLnBrk="1" hangingPunct="1"/>
            <a:r>
              <a:rPr lang="ru-RU" sz="1800" smtClean="0"/>
              <a:t>Helps the most with small or low-associativity caches</a:t>
            </a:r>
          </a:p>
          <a:p>
            <a:pPr lvl="1" eaLnBrk="1" hangingPunct="1"/>
            <a:r>
              <a:rPr lang="ru-RU" sz="1800" smtClean="0"/>
              <a:t>Helps more with large blocks</a:t>
            </a: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7110413" y="1814513"/>
            <a:ext cx="1819275" cy="8588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9813" name="Rectangle 5"/>
          <p:cNvSpPr>
            <a:spLocks noChangeArrowheads="1"/>
          </p:cNvSpPr>
          <p:nvPr/>
        </p:nvSpPr>
        <p:spPr bwMode="auto">
          <a:xfrm>
            <a:off x="7010400" y="3138488"/>
            <a:ext cx="939800" cy="630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Victim</a:t>
            </a:r>
          </a:p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9814" name="Line 6"/>
          <p:cNvSpPr>
            <a:spLocks noChangeShapeType="1"/>
          </p:cNvSpPr>
          <p:nvPr/>
        </p:nvSpPr>
        <p:spPr bwMode="auto">
          <a:xfrm>
            <a:off x="7488238" y="2678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9815" name="Line 7"/>
          <p:cNvSpPr>
            <a:spLocks noChangeShapeType="1"/>
          </p:cNvSpPr>
          <p:nvPr/>
        </p:nvSpPr>
        <p:spPr bwMode="auto">
          <a:xfrm>
            <a:off x="8459788" y="2673350"/>
            <a:ext cx="20637" cy="152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9816" name="Rectangle 8"/>
          <p:cNvSpPr>
            <a:spLocks noChangeArrowheads="1"/>
          </p:cNvSpPr>
          <p:nvPr/>
        </p:nvSpPr>
        <p:spPr bwMode="auto">
          <a:xfrm>
            <a:off x="7893050" y="4233863"/>
            <a:ext cx="11303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Lower level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Reducing Miss Penalty</a:t>
            </a:r>
            <a:endParaRPr lang="ru-RU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Techniques we have </a:t>
            </a:r>
            <a:r>
              <a:rPr lang="en-GB" smtClean="0"/>
              <a:t>already </a:t>
            </a:r>
            <a:r>
              <a:rPr lang="ru-RU" smtClean="0"/>
              <a:t>seen </a:t>
            </a:r>
            <a:r>
              <a:rPr lang="en-GB" smtClean="0"/>
              <a:t>before:</a:t>
            </a:r>
            <a:endParaRPr lang="ru-RU" smtClean="0"/>
          </a:p>
          <a:p>
            <a:pPr lvl="1" eaLnBrk="1" hangingPunct="1"/>
            <a:r>
              <a:rPr lang="ru-RU" smtClean="0"/>
              <a:t>Multi-level caches</a:t>
            </a:r>
            <a:endParaRPr lang="en-GB" smtClean="0"/>
          </a:p>
          <a:p>
            <a:pPr lvl="1" eaLnBrk="1" hangingPunct="1">
              <a:buFontTx/>
              <a:buNone/>
            </a:pPr>
            <a:endParaRPr lang="ru-RU" smtClean="0"/>
          </a:p>
          <a:p>
            <a:pPr eaLnBrk="1" hangingPunct="1"/>
            <a:r>
              <a:rPr lang="ru-RU" smtClean="0"/>
              <a:t>Additional techniques</a:t>
            </a:r>
          </a:p>
          <a:p>
            <a:pPr lvl="1" eaLnBrk="1" hangingPunct="1"/>
            <a:r>
              <a:rPr lang="ru-RU" smtClean="0"/>
              <a:t>Sub-blocks</a:t>
            </a:r>
          </a:p>
          <a:p>
            <a:pPr lvl="1" eaLnBrk="1" hangingPunct="1"/>
            <a:r>
              <a:rPr lang="ru-RU" smtClean="0"/>
              <a:t>Critical word first</a:t>
            </a:r>
          </a:p>
          <a:p>
            <a:pPr lvl="1" eaLnBrk="1" hangingPunct="1"/>
            <a:r>
              <a:rPr lang="ru-RU" smtClean="0"/>
              <a:t>Write buffers</a:t>
            </a:r>
          </a:p>
          <a:p>
            <a:pPr lvl="1" eaLnBrk="1" hangingPunct="1"/>
            <a:r>
              <a:rPr lang="ru-RU" smtClean="0"/>
              <a:t>Non-blocking caches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Sub-blocks</a:t>
            </a:r>
            <a:endParaRPr lang="ru-RU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944688"/>
            <a:ext cx="8407400" cy="4256087"/>
          </a:xfrm>
        </p:spPr>
        <p:txBody>
          <a:bodyPr/>
          <a:lstStyle/>
          <a:p>
            <a:pPr eaLnBrk="1" hangingPunct="1"/>
            <a:r>
              <a:rPr lang="ru-RU" sz="2000" smtClean="0"/>
              <a:t>Idea: break cache line into sub-blocks with separate valid bits</a:t>
            </a:r>
          </a:p>
          <a:p>
            <a:pPr lvl="1" eaLnBrk="1" hangingPunct="1"/>
            <a:r>
              <a:rPr lang="ru-RU" sz="1800" smtClean="0"/>
              <a:t>But the still share a single tag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Low miss latency for loads:</a:t>
            </a:r>
          </a:p>
          <a:p>
            <a:pPr lvl="1" eaLnBrk="1" hangingPunct="1"/>
            <a:r>
              <a:rPr lang="ru-RU" sz="1800" smtClean="0"/>
              <a:t>Fetch required subblock only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Low latency for stores:</a:t>
            </a:r>
          </a:p>
          <a:p>
            <a:pPr lvl="1" eaLnBrk="1" hangingPunct="1"/>
            <a:r>
              <a:rPr lang="ru-RU" sz="1800" smtClean="0"/>
              <a:t>Do not fetch the cache line on the miss</a:t>
            </a:r>
          </a:p>
          <a:p>
            <a:pPr lvl="1" eaLnBrk="1" hangingPunct="1"/>
            <a:r>
              <a:rPr lang="ru-RU" sz="1800" smtClean="0"/>
              <a:t>Write only the sub-block produced, the rest are invalid</a:t>
            </a:r>
          </a:p>
          <a:p>
            <a:pPr lvl="1" eaLnBrk="1" hangingPunct="1"/>
            <a:r>
              <a:rPr lang="ru-RU" sz="1800" smtClean="0"/>
              <a:t>If there is temporal locality in writes, this can save many refills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192213"/>
            <a:ext cx="82089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Write buffers</a:t>
            </a:r>
            <a:endParaRPr lang="ru-RU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2352675"/>
            <a:ext cx="8407400" cy="3541713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ru-RU" sz="2000" smtClean="0"/>
              <a:t>Write buffers allow for a large number of optimizations</a:t>
            </a:r>
            <a:endParaRPr lang="en-GB" sz="2000" smtClean="0"/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75000"/>
              </a:lnSpc>
            </a:pPr>
            <a:r>
              <a:rPr lang="ru-RU" sz="2000" smtClean="0"/>
              <a:t> Write through caches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 Stores don’t have to wait for lower level latency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Stall store only when buffer is full</a:t>
            </a:r>
            <a:endParaRPr lang="en-GB" sz="1800" smtClean="0"/>
          </a:p>
          <a:p>
            <a:pPr lvl="1" eaLnBrk="1" hangingPunct="1">
              <a:lnSpc>
                <a:spcPct val="75000"/>
              </a:lnSpc>
            </a:pPr>
            <a:endParaRPr lang="ru-RU" sz="1800" smtClean="0"/>
          </a:p>
          <a:p>
            <a:pPr eaLnBrk="1" hangingPunct="1">
              <a:lnSpc>
                <a:spcPct val="75000"/>
              </a:lnSpc>
            </a:pPr>
            <a:r>
              <a:rPr lang="ru-RU" sz="2000" smtClean="0"/>
              <a:t>Write back caches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Fetch new block before writing back evicted block</a:t>
            </a:r>
            <a:endParaRPr lang="en-GB" sz="1800" smtClean="0"/>
          </a:p>
          <a:p>
            <a:pPr lvl="1" eaLnBrk="1" hangingPunct="1">
              <a:lnSpc>
                <a:spcPct val="75000"/>
              </a:lnSpc>
            </a:pPr>
            <a:endParaRPr lang="en-GB" sz="1800" smtClean="0"/>
          </a:p>
          <a:p>
            <a:pPr eaLnBrk="1" hangingPunct="1">
              <a:lnSpc>
                <a:spcPct val="75000"/>
              </a:lnSpc>
            </a:pPr>
            <a:r>
              <a:rPr lang="ru-RU" sz="2000" smtClean="0"/>
              <a:t>CPUs and caches in general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Allow younger loads to bypass older stores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endParaRPr lang="ru-RU" sz="2000" smtClean="0"/>
          </a:p>
        </p:txBody>
      </p:sp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5599113" y="1120775"/>
            <a:ext cx="2020887" cy="8588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 L1/Cache L2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1861" name="Rectangle 5"/>
          <p:cNvSpPr>
            <a:spLocks noChangeArrowheads="1"/>
          </p:cNvSpPr>
          <p:nvPr/>
        </p:nvSpPr>
        <p:spPr bwMode="auto">
          <a:xfrm>
            <a:off x="4054475" y="1236663"/>
            <a:ext cx="939800" cy="630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1863" name="Rectangle 7"/>
          <p:cNvSpPr>
            <a:spLocks noChangeArrowheads="1"/>
          </p:cNvSpPr>
          <p:nvPr/>
        </p:nvSpPr>
        <p:spPr bwMode="auto">
          <a:xfrm>
            <a:off x="4003675" y="1222375"/>
            <a:ext cx="88900" cy="654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4" name="Rectangle 8"/>
          <p:cNvSpPr>
            <a:spLocks noChangeArrowheads="1"/>
          </p:cNvSpPr>
          <p:nvPr/>
        </p:nvSpPr>
        <p:spPr bwMode="auto">
          <a:xfrm>
            <a:off x="4822825" y="1263650"/>
            <a:ext cx="146050" cy="574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5" name="Rectangle 9"/>
          <p:cNvSpPr>
            <a:spLocks noChangeArrowheads="1"/>
          </p:cNvSpPr>
          <p:nvPr/>
        </p:nvSpPr>
        <p:spPr bwMode="auto">
          <a:xfrm>
            <a:off x="4645025" y="1263650"/>
            <a:ext cx="146050" cy="574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6" name="Rectangle 10"/>
          <p:cNvSpPr>
            <a:spLocks noChangeArrowheads="1"/>
          </p:cNvSpPr>
          <p:nvPr/>
        </p:nvSpPr>
        <p:spPr bwMode="auto">
          <a:xfrm>
            <a:off x="4467225" y="1263650"/>
            <a:ext cx="146050" cy="574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4286250" y="1263650"/>
            <a:ext cx="146050" cy="574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8" name="Line 12"/>
          <p:cNvSpPr>
            <a:spLocks noChangeShapeType="1"/>
          </p:cNvSpPr>
          <p:nvPr/>
        </p:nvSpPr>
        <p:spPr bwMode="auto">
          <a:xfrm>
            <a:off x="3382963" y="1562100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2" name="Rectangle 6"/>
          <p:cNvSpPr>
            <a:spLocks noChangeArrowheads="1"/>
          </p:cNvSpPr>
          <p:nvPr/>
        </p:nvSpPr>
        <p:spPr bwMode="auto">
          <a:xfrm>
            <a:off x="1576388" y="1108075"/>
            <a:ext cx="1819275" cy="8588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CPU/Cache L1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1869" name="Rectangle 13"/>
          <p:cNvSpPr>
            <a:spLocks noChangeArrowheads="1"/>
          </p:cNvSpPr>
          <p:nvPr/>
        </p:nvSpPr>
        <p:spPr bwMode="auto">
          <a:xfrm>
            <a:off x="3409950" y="1270000"/>
            <a:ext cx="650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stores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1873" name="Line 17"/>
          <p:cNvSpPr>
            <a:spLocks noChangeShapeType="1"/>
          </p:cNvSpPr>
          <p:nvPr/>
        </p:nvSpPr>
        <p:spPr bwMode="auto">
          <a:xfrm>
            <a:off x="5067300" y="1555750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CPU-Memory </a:t>
            </a:r>
            <a:r>
              <a:rPr lang="de-DE" dirty="0"/>
              <a:t>Performance Gap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260717-10D9-4B1E-ACB0-6825D20BFE35}" type="datetime1">
              <a:rPr lang="en-US" smtClean="0"/>
              <a:pPr>
                <a:defRPr/>
              </a:pPr>
              <a:t>3/12/2013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9" y="1074974"/>
            <a:ext cx="8259269" cy="469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69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68263"/>
            <a:ext cx="8410575" cy="757237"/>
          </a:xfrm>
        </p:spPr>
        <p:txBody>
          <a:bodyPr/>
          <a:lstStyle/>
          <a:p>
            <a:pPr eaLnBrk="1" hangingPunct="1"/>
            <a:r>
              <a:rPr lang="en-GB" smtClean="0"/>
              <a:t>The city example (spatial locality)</a:t>
            </a:r>
            <a:endParaRPr lang="ru-RU" smtClean="0"/>
          </a:p>
        </p:txBody>
      </p:sp>
      <p:sp>
        <p:nvSpPr>
          <p:cNvPr id="728073" name="Freeform 9"/>
          <p:cNvSpPr>
            <a:spLocks/>
          </p:cNvSpPr>
          <p:nvPr/>
        </p:nvSpPr>
        <p:spPr bwMode="auto">
          <a:xfrm>
            <a:off x="1741488" y="1377950"/>
            <a:ext cx="4378325" cy="3694113"/>
          </a:xfrm>
          <a:custGeom>
            <a:avLst/>
            <a:gdLst/>
            <a:ahLst/>
            <a:cxnLst>
              <a:cxn ang="0">
                <a:pos x="240" y="2444"/>
              </a:cxn>
              <a:cxn ang="0">
                <a:pos x="324" y="2306"/>
              </a:cxn>
              <a:cxn ang="0">
                <a:pos x="414" y="2114"/>
              </a:cxn>
              <a:cxn ang="0">
                <a:pos x="492" y="2024"/>
              </a:cxn>
              <a:cxn ang="0">
                <a:pos x="612" y="1934"/>
              </a:cxn>
              <a:cxn ang="0">
                <a:pos x="690" y="1862"/>
              </a:cxn>
              <a:cxn ang="0">
                <a:pos x="792" y="1766"/>
              </a:cxn>
              <a:cxn ang="0">
                <a:pos x="876" y="1604"/>
              </a:cxn>
              <a:cxn ang="0">
                <a:pos x="1020" y="1352"/>
              </a:cxn>
              <a:cxn ang="0">
                <a:pos x="936" y="1148"/>
              </a:cxn>
              <a:cxn ang="0">
                <a:pos x="852" y="1094"/>
              </a:cxn>
              <a:cxn ang="0">
                <a:pos x="738" y="974"/>
              </a:cxn>
              <a:cxn ang="0">
                <a:pos x="84" y="830"/>
              </a:cxn>
              <a:cxn ang="0">
                <a:pos x="504" y="866"/>
              </a:cxn>
              <a:cxn ang="0">
                <a:pos x="762" y="926"/>
              </a:cxn>
              <a:cxn ang="0">
                <a:pos x="834" y="992"/>
              </a:cxn>
              <a:cxn ang="0">
                <a:pos x="936" y="1004"/>
              </a:cxn>
              <a:cxn ang="0">
                <a:pos x="858" y="602"/>
              </a:cxn>
              <a:cxn ang="0">
                <a:pos x="678" y="374"/>
              </a:cxn>
              <a:cxn ang="0">
                <a:pos x="570" y="278"/>
              </a:cxn>
              <a:cxn ang="0">
                <a:pos x="492" y="146"/>
              </a:cxn>
              <a:cxn ang="0">
                <a:pos x="504" y="62"/>
              </a:cxn>
              <a:cxn ang="0">
                <a:pos x="570" y="224"/>
              </a:cxn>
              <a:cxn ang="0">
                <a:pos x="726" y="350"/>
              </a:cxn>
              <a:cxn ang="0">
                <a:pos x="852" y="530"/>
              </a:cxn>
              <a:cxn ang="0">
                <a:pos x="912" y="578"/>
              </a:cxn>
              <a:cxn ang="0">
                <a:pos x="1014" y="776"/>
              </a:cxn>
              <a:cxn ang="0">
                <a:pos x="1002" y="1136"/>
              </a:cxn>
              <a:cxn ang="0">
                <a:pos x="1086" y="1190"/>
              </a:cxn>
              <a:cxn ang="0">
                <a:pos x="1284" y="1340"/>
              </a:cxn>
              <a:cxn ang="0">
                <a:pos x="1518" y="1418"/>
              </a:cxn>
              <a:cxn ang="0">
                <a:pos x="1566" y="1484"/>
              </a:cxn>
              <a:cxn ang="0">
                <a:pos x="1812" y="1580"/>
              </a:cxn>
              <a:cxn ang="0">
                <a:pos x="2154" y="1706"/>
              </a:cxn>
              <a:cxn ang="0">
                <a:pos x="2484" y="1802"/>
              </a:cxn>
              <a:cxn ang="0">
                <a:pos x="2556" y="1868"/>
              </a:cxn>
              <a:cxn ang="0">
                <a:pos x="2634" y="1982"/>
              </a:cxn>
              <a:cxn ang="0">
                <a:pos x="2898" y="2192"/>
              </a:cxn>
              <a:cxn ang="0">
                <a:pos x="2910" y="2282"/>
              </a:cxn>
              <a:cxn ang="0">
                <a:pos x="2736" y="2168"/>
              </a:cxn>
              <a:cxn ang="0">
                <a:pos x="2610" y="2048"/>
              </a:cxn>
              <a:cxn ang="0">
                <a:pos x="2574" y="2000"/>
              </a:cxn>
              <a:cxn ang="0">
                <a:pos x="2292" y="1796"/>
              </a:cxn>
              <a:cxn ang="0">
                <a:pos x="1968" y="1706"/>
              </a:cxn>
              <a:cxn ang="0">
                <a:pos x="1842" y="1652"/>
              </a:cxn>
              <a:cxn ang="0">
                <a:pos x="1572" y="1550"/>
              </a:cxn>
              <a:cxn ang="0">
                <a:pos x="1458" y="1460"/>
              </a:cxn>
              <a:cxn ang="0">
                <a:pos x="1176" y="1400"/>
              </a:cxn>
              <a:cxn ang="0">
                <a:pos x="942" y="1556"/>
              </a:cxn>
              <a:cxn ang="0">
                <a:pos x="882" y="1736"/>
              </a:cxn>
              <a:cxn ang="0">
                <a:pos x="648" y="1970"/>
              </a:cxn>
              <a:cxn ang="0">
                <a:pos x="540" y="2060"/>
              </a:cxn>
              <a:cxn ang="0">
                <a:pos x="462" y="2114"/>
              </a:cxn>
              <a:cxn ang="0">
                <a:pos x="351" y="2321"/>
              </a:cxn>
              <a:cxn ang="0">
                <a:pos x="276" y="2576"/>
              </a:cxn>
            </a:cxnLst>
            <a:rect l="0" t="0" r="r" b="b"/>
            <a:pathLst>
              <a:path w="2920" h="2576">
                <a:moveTo>
                  <a:pt x="276" y="2576"/>
                </a:moveTo>
                <a:cubicBezTo>
                  <a:pt x="244" y="2555"/>
                  <a:pt x="231" y="2523"/>
                  <a:pt x="192" y="2510"/>
                </a:cubicBezTo>
                <a:cubicBezTo>
                  <a:pt x="200" y="2486"/>
                  <a:pt x="225" y="2467"/>
                  <a:pt x="240" y="2444"/>
                </a:cubicBezTo>
                <a:cubicBezTo>
                  <a:pt x="247" y="2433"/>
                  <a:pt x="245" y="2419"/>
                  <a:pt x="252" y="2408"/>
                </a:cubicBezTo>
                <a:cubicBezTo>
                  <a:pt x="271" y="2379"/>
                  <a:pt x="283" y="2343"/>
                  <a:pt x="312" y="2324"/>
                </a:cubicBezTo>
                <a:cubicBezTo>
                  <a:pt x="316" y="2318"/>
                  <a:pt x="319" y="2311"/>
                  <a:pt x="324" y="2306"/>
                </a:cubicBezTo>
                <a:cubicBezTo>
                  <a:pt x="329" y="2301"/>
                  <a:pt x="337" y="2300"/>
                  <a:pt x="342" y="2294"/>
                </a:cubicBezTo>
                <a:cubicBezTo>
                  <a:pt x="345" y="2290"/>
                  <a:pt x="353" y="2254"/>
                  <a:pt x="354" y="2252"/>
                </a:cubicBezTo>
                <a:cubicBezTo>
                  <a:pt x="366" y="2211"/>
                  <a:pt x="377" y="2139"/>
                  <a:pt x="414" y="2114"/>
                </a:cubicBezTo>
                <a:cubicBezTo>
                  <a:pt x="422" y="2090"/>
                  <a:pt x="429" y="2080"/>
                  <a:pt x="450" y="2066"/>
                </a:cubicBezTo>
                <a:cubicBezTo>
                  <a:pt x="484" y="2014"/>
                  <a:pt x="439" y="2075"/>
                  <a:pt x="480" y="2042"/>
                </a:cubicBezTo>
                <a:cubicBezTo>
                  <a:pt x="486" y="2037"/>
                  <a:pt x="487" y="2029"/>
                  <a:pt x="492" y="2024"/>
                </a:cubicBezTo>
                <a:cubicBezTo>
                  <a:pt x="509" y="2009"/>
                  <a:pt x="528" y="1997"/>
                  <a:pt x="546" y="1982"/>
                </a:cubicBezTo>
                <a:cubicBezTo>
                  <a:pt x="562" y="1968"/>
                  <a:pt x="582" y="1964"/>
                  <a:pt x="600" y="1952"/>
                </a:cubicBezTo>
                <a:cubicBezTo>
                  <a:pt x="604" y="1946"/>
                  <a:pt x="607" y="1939"/>
                  <a:pt x="612" y="1934"/>
                </a:cubicBezTo>
                <a:cubicBezTo>
                  <a:pt x="617" y="1929"/>
                  <a:pt x="625" y="1927"/>
                  <a:pt x="630" y="1922"/>
                </a:cubicBezTo>
                <a:cubicBezTo>
                  <a:pt x="639" y="1911"/>
                  <a:pt x="642" y="1894"/>
                  <a:pt x="654" y="1886"/>
                </a:cubicBezTo>
                <a:cubicBezTo>
                  <a:pt x="666" y="1878"/>
                  <a:pt x="690" y="1862"/>
                  <a:pt x="690" y="1862"/>
                </a:cubicBezTo>
                <a:cubicBezTo>
                  <a:pt x="704" y="1841"/>
                  <a:pt x="701" y="1828"/>
                  <a:pt x="726" y="1820"/>
                </a:cubicBezTo>
                <a:cubicBezTo>
                  <a:pt x="746" y="1790"/>
                  <a:pt x="732" y="1806"/>
                  <a:pt x="774" y="1778"/>
                </a:cubicBezTo>
                <a:cubicBezTo>
                  <a:pt x="780" y="1774"/>
                  <a:pt x="792" y="1766"/>
                  <a:pt x="792" y="1766"/>
                </a:cubicBezTo>
                <a:cubicBezTo>
                  <a:pt x="813" y="1735"/>
                  <a:pt x="821" y="1697"/>
                  <a:pt x="852" y="1676"/>
                </a:cubicBezTo>
                <a:cubicBezTo>
                  <a:pt x="858" y="1658"/>
                  <a:pt x="864" y="1640"/>
                  <a:pt x="870" y="1622"/>
                </a:cubicBezTo>
                <a:cubicBezTo>
                  <a:pt x="872" y="1616"/>
                  <a:pt x="876" y="1604"/>
                  <a:pt x="876" y="1604"/>
                </a:cubicBezTo>
                <a:cubicBezTo>
                  <a:pt x="880" y="1561"/>
                  <a:pt x="875" y="1521"/>
                  <a:pt x="912" y="1496"/>
                </a:cubicBezTo>
                <a:cubicBezTo>
                  <a:pt x="927" y="1474"/>
                  <a:pt x="950" y="1451"/>
                  <a:pt x="972" y="1436"/>
                </a:cubicBezTo>
                <a:cubicBezTo>
                  <a:pt x="992" y="1405"/>
                  <a:pt x="989" y="1373"/>
                  <a:pt x="1020" y="1352"/>
                </a:cubicBezTo>
                <a:cubicBezTo>
                  <a:pt x="1037" y="1326"/>
                  <a:pt x="1058" y="1317"/>
                  <a:pt x="1068" y="1286"/>
                </a:cubicBezTo>
                <a:cubicBezTo>
                  <a:pt x="1062" y="1254"/>
                  <a:pt x="1059" y="1244"/>
                  <a:pt x="1032" y="1226"/>
                </a:cubicBezTo>
                <a:cubicBezTo>
                  <a:pt x="1008" y="1189"/>
                  <a:pt x="973" y="1169"/>
                  <a:pt x="936" y="1148"/>
                </a:cubicBezTo>
                <a:cubicBezTo>
                  <a:pt x="923" y="1141"/>
                  <a:pt x="914" y="1129"/>
                  <a:pt x="900" y="1124"/>
                </a:cubicBezTo>
                <a:cubicBezTo>
                  <a:pt x="888" y="1120"/>
                  <a:pt x="864" y="1112"/>
                  <a:pt x="864" y="1112"/>
                </a:cubicBezTo>
                <a:cubicBezTo>
                  <a:pt x="860" y="1106"/>
                  <a:pt x="857" y="1099"/>
                  <a:pt x="852" y="1094"/>
                </a:cubicBezTo>
                <a:cubicBezTo>
                  <a:pt x="847" y="1089"/>
                  <a:pt x="839" y="1087"/>
                  <a:pt x="834" y="1082"/>
                </a:cubicBezTo>
                <a:cubicBezTo>
                  <a:pt x="785" y="1026"/>
                  <a:pt x="833" y="1061"/>
                  <a:pt x="792" y="1034"/>
                </a:cubicBezTo>
                <a:cubicBezTo>
                  <a:pt x="784" y="1010"/>
                  <a:pt x="759" y="988"/>
                  <a:pt x="738" y="974"/>
                </a:cubicBezTo>
                <a:cubicBezTo>
                  <a:pt x="691" y="903"/>
                  <a:pt x="460" y="927"/>
                  <a:pt x="438" y="926"/>
                </a:cubicBezTo>
                <a:cubicBezTo>
                  <a:pt x="283" y="874"/>
                  <a:pt x="193" y="888"/>
                  <a:pt x="0" y="884"/>
                </a:cubicBezTo>
                <a:cubicBezTo>
                  <a:pt x="9" y="810"/>
                  <a:pt x="11" y="827"/>
                  <a:pt x="84" y="830"/>
                </a:cubicBezTo>
                <a:cubicBezTo>
                  <a:pt x="152" y="833"/>
                  <a:pt x="220" y="834"/>
                  <a:pt x="288" y="836"/>
                </a:cubicBezTo>
                <a:cubicBezTo>
                  <a:pt x="334" y="851"/>
                  <a:pt x="384" y="846"/>
                  <a:pt x="432" y="854"/>
                </a:cubicBezTo>
                <a:cubicBezTo>
                  <a:pt x="456" y="858"/>
                  <a:pt x="481" y="858"/>
                  <a:pt x="504" y="866"/>
                </a:cubicBezTo>
                <a:cubicBezTo>
                  <a:pt x="517" y="870"/>
                  <a:pt x="527" y="883"/>
                  <a:pt x="540" y="884"/>
                </a:cubicBezTo>
                <a:cubicBezTo>
                  <a:pt x="590" y="889"/>
                  <a:pt x="640" y="888"/>
                  <a:pt x="690" y="890"/>
                </a:cubicBezTo>
                <a:cubicBezTo>
                  <a:pt x="716" y="899"/>
                  <a:pt x="737" y="915"/>
                  <a:pt x="762" y="926"/>
                </a:cubicBezTo>
                <a:cubicBezTo>
                  <a:pt x="774" y="931"/>
                  <a:pt x="798" y="938"/>
                  <a:pt x="798" y="938"/>
                </a:cubicBezTo>
                <a:cubicBezTo>
                  <a:pt x="806" y="950"/>
                  <a:pt x="814" y="962"/>
                  <a:pt x="822" y="974"/>
                </a:cubicBezTo>
                <a:cubicBezTo>
                  <a:pt x="826" y="980"/>
                  <a:pt x="834" y="992"/>
                  <a:pt x="834" y="992"/>
                </a:cubicBezTo>
                <a:cubicBezTo>
                  <a:pt x="839" y="1012"/>
                  <a:pt x="837" y="1022"/>
                  <a:pt x="858" y="1034"/>
                </a:cubicBezTo>
                <a:cubicBezTo>
                  <a:pt x="869" y="1040"/>
                  <a:pt x="894" y="1046"/>
                  <a:pt x="894" y="1046"/>
                </a:cubicBezTo>
                <a:cubicBezTo>
                  <a:pt x="930" y="1037"/>
                  <a:pt x="916" y="1033"/>
                  <a:pt x="936" y="1004"/>
                </a:cubicBezTo>
                <a:cubicBezTo>
                  <a:pt x="965" y="890"/>
                  <a:pt x="965" y="925"/>
                  <a:pt x="942" y="704"/>
                </a:cubicBezTo>
                <a:cubicBezTo>
                  <a:pt x="940" y="681"/>
                  <a:pt x="913" y="666"/>
                  <a:pt x="900" y="650"/>
                </a:cubicBezTo>
                <a:cubicBezTo>
                  <a:pt x="862" y="602"/>
                  <a:pt x="893" y="625"/>
                  <a:pt x="858" y="602"/>
                </a:cubicBezTo>
                <a:cubicBezTo>
                  <a:pt x="846" y="565"/>
                  <a:pt x="819" y="522"/>
                  <a:pt x="786" y="500"/>
                </a:cubicBezTo>
                <a:cubicBezTo>
                  <a:pt x="776" y="471"/>
                  <a:pt x="763" y="451"/>
                  <a:pt x="738" y="434"/>
                </a:cubicBezTo>
                <a:cubicBezTo>
                  <a:pt x="723" y="412"/>
                  <a:pt x="700" y="389"/>
                  <a:pt x="678" y="374"/>
                </a:cubicBezTo>
                <a:cubicBezTo>
                  <a:pt x="650" y="332"/>
                  <a:pt x="666" y="346"/>
                  <a:pt x="636" y="326"/>
                </a:cubicBezTo>
                <a:cubicBezTo>
                  <a:pt x="614" y="293"/>
                  <a:pt x="637" y="319"/>
                  <a:pt x="606" y="302"/>
                </a:cubicBezTo>
                <a:cubicBezTo>
                  <a:pt x="593" y="295"/>
                  <a:pt x="570" y="278"/>
                  <a:pt x="570" y="278"/>
                </a:cubicBezTo>
                <a:cubicBezTo>
                  <a:pt x="568" y="272"/>
                  <a:pt x="568" y="264"/>
                  <a:pt x="564" y="260"/>
                </a:cubicBezTo>
                <a:cubicBezTo>
                  <a:pt x="554" y="250"/>
                  <a:pt x="528" y="236"/>
                  <a:pt x="528" y="236"/>
                </a:cubicBezTo>
                <a:cubicBezTo>
                  <a:pt x="518" y="205"/>
                  <a:pt x="502" y="177"/>
                  <a:pt x="492" y="146"/>
                </a:cubicBezTo>
                <a:cubicBezTo>
                  <a:pt x="487" y="132"/>
                  <a:pt x="476" y="122"/>
                  <a:pt x="468" y="110"/>
                </a:cubicBezTo>
                <a:cubicBezTo>
                  <a:pt x="464" y="104"/>
                  <a:pt x="456" y="92"/>
                  <a:pt x="456" y="92"/>
                </a:cubicBezTo>
                <a:cubicBezTo>
                  <a:pt x="457" y="89"/>
                  <a:pt x="459" y="0"/>
                  <a:pt x="504" y="62"/>
                </a:cubicBezTo>
                <a:cubicBezTo>
                  <a:pt x="516" y="78"/>
                  <a:pt x="507" y="102"/>
                  <a:pt x="510" y="122"/>
                </a:cubicBezTo>
                <a:cubicBezTo>
                  <a:pt x="514" y="145"/>
                  <a:pt x="528" y="158"/>
                  <a:pt x="546" y="170"/>
                </a:cubicBezTo>
                <a:cubicBezTo>
                  <a:pt x="565" y="199"/>
                  <a:pt x="556" y="181"/>
                  <a:pt x="570" y="224"/>
                </a:cubicBezTo>
                <a:cubicBezTo>
                  <a:pt x="576" y="241"/>
                  <a:pt x="642" y="260"/>
                  <a:pt x="660" y="272"/>
                </a:cubicBezTo>
                <a:cubicBezTo>
                  <a:pt x="674" y="313"/>
                  <a:pt x="655" y="269"/>
                  <a:pt x="684" y="302"/>
                </a:cubicBezTo>
                <a:cubicBezTo>
                  <a:pt x="733" y="358"/>
                  <a:pt x="686" y="323"/>
                  <a:pt x="726" y="350"/>
                </a:cubicBezTo>
                <a:cubicBezTo>
                  <a:pt x="739" y="388"/>
                  <a:pt x="755" y="410"/>
                  <a:pt x="792" y="422"/>
                </a:cubicBezTo>
                <a:cubicBezTo>
                  <a:pt x="823" y="469"/>
                  <a:pt x="811" y="444"/>
                  <a:pt x="828" y="494"/>
                </a:cubicBezTo>
                <a:cubicBezTo>
                  <a:pt x="833" y="508"/>
                  <a:pt x="847" y="516"/>
                  <a:pt x="852" y="530"/>
                </a:cubicBezTo>
                <a:cubicBezTo>
                  <a:pt x="854" y="536"/>
                  <a:pt x="854" y="544"/>
                  <a:pt x="858" y="548"/>
                </a:cubicBezTo>
                <a:cubicBezTo>
                  <a:pt x="862" y="552"/>
                  <a:pt x="870" y="551"/>
                  <a:pt x="876" y="554"/>
                </a:cubicBezTo>
                <a:cubicBezTo>
                  <a:pt x="889" y="561"/>
                  <a:pt x="912" y="578"/>
                  <a:pt x="912" y="578"/>
                </a:cubicBezTo>
                <a:cubicBezTo>
                  <a:pt x="941" y="621"/>
                  <a:pt x="953" y="667"/>
                  <a:pt x="990" y="704"/>
                </a:cubicBezTo>
                <a:cubicBezTo>
                  <a:pt x="996" y="722"/>
                  <a:pt x="1002" y="740"/>
                  <a:pt x="1008" y="758"/>
                </a:cubicBezTo>
                <a:cubicBezTo>
                  <a:pt x="1010" y="764"/>
                  <a:pt x="1014" y="776"/>
                  <a:pt x="1014" y="776"/>
                </a:cubicBezTo>
                <a:cubicBezTo>
                  <a:pt x="1005" y="1071"/>
                  <a:pt x="1027" y="906"/>
                  <a:pt x="990" y="1016"/>
                </a:cubicBezTo>
                <a:cubicBezTo>
                  <a:pt x="992" y="1050"/>
                  <a:pt x="993" y="1084"/>
                  <a:pt x="996" y="1118"/>
                </a:cubicBezTo>
                <a:cubicBezTo>
                  <a:pt x="997" y="1124"/>
                  <a:pt x="997" y="1132"/>
                  <a:pt x="1002" y="1136"/>
                </a:cubicBezTo>
                <a:cubicBezTo>
                  <a:pt x="1012" y="1143"/>
                  <a:pt x="1038" y="1148"/>
                  <a:pt x="1038" y="1148"/>
                </a:cubicBezTo>
                <a:cubicBezTo>
                  <a:pt x="1042" y="1154"/>
                  <a:pt x="1045" y="1161"/>
                  <a:pt x="1050" y="1166"/>
                </a:cubicBezTo>
                <a:cubicBezTo>
                  <a:pt x="1061" y="1175"/>
                  <a:pt x="1086" y="1190"/>
                  <a:pt x="1086" y="1190"/>
                </a:cubicBezTo>
                <a:cubicBezTo>
                  <a:pt x="1103" y="1216"/>
                  <a:pt x="1102" y="1238"/>
                  <a:pt x="1128" y="1256"/>
                </a:cubicBezTo>
                <a:cubicBezTo>
                  <a:pt x="1132" y="1268"/>
                  <a:pt x="1128" y="1288"/>
                  <a:pt x="1140" y="1292"/>
                </a:cubicBezTo>
                <a:cubicBezTo>
                  <a:pt x="1188" y="1308"/>
                  <a:pt x="1236" y="1324"/>
                  <a:pt x="1284" y="1340"/>
                </a:cubicBezTo>
                <a:cubicBezTo>
                  <a:pt x="1297" y="1344"/>
                  <a:pt x="1307" y="1356"/>
                  <a:pt x="1320" y="1358"/>
                </a:cubicBezTo>
                <a:cubicBezTo>
                  <a:pt x="1350" y="1363"/>
                  <a:pt x="1380" y="1362"/>
                  <a:pt x="1410" y="1364"/>
                </a:cubicBezTo>
                <a:cubicBezTo>
                  <a:pt x="1446" y="1376"/>
                  <a:pt x="1486" y="1397"/>
                  <a:pt x="1518" y="1418"/>
                </a:cubicBezTo>
                <a:cubicBezTo>
                  <a:pt x="1522" y="1424"/>
                  <a:pt x="1525" y="1431"/>
                  <a:pt x="1530" y="1436"/>
                </a:cubicBezTo>
                <a:cubicBezTo>
                  <a:pt x="1535" y="1441"/>
                  <a:pt x="1543" y="1442"/>
                  <a:pt x="1548" y="1448"/>
                </a:cubicBezTo>
                <a:cubicBezTo>
                  <a:pt x="1572" y="1478"/>
                  <a:pt x="1532" y="1454"/>
                  <a:pt x="1566" y="1484"/>
                </a:cubicBezTo>
                <a:cubicBezTo>
                  <a:pt x="1577" y="1493"/>
                  <a:pt x="1602" y="1508"/>
                  <a:pt x="1602" y="1508"/>
                </a:cubicBezTo>
                <a:cubicBezTo>
                  <a:pt x="1638" y="1562"/>
                  <a:pt x="1680" y="1552"/>
                  <a:pt x="1752" y="1556"/>
                </a:cubicBezTo>
                <a:cubicBezTo>
                  <a:pt x="1776" y="1562"/>
                  <a:pt x="1790" y="1571"/>
                  <a:pt x="1812" y="1580"/>
                </a:cubicBezTo>
                <a:cubicBezTo>
                  <a:pt x="1863" y="1602"/>
                  <a:pt x="1921" y="1610"/>
                  <a:pt x="1974" y="1628"/>
                </a:cubicBezTo>
                <a:cubicBezTo>
                  <a:pt x="1994" y="1643"/>
                  <a:pt x="2013" y="1650"/>
                  <a:pt x="2034" y="1664"/>
                </a:cubicBezTo>
                <a:cubicBezTo>
                  <a:pt x="2061" y="1705"/>
                  <a:pt x="2107" y="1702"/>
                  <a:pt x="2154" y="1706"/>
                </a:cubicBezTo>
                <a:cubicBezTo>
                  <a:pt x="2217" y="1727"/>
                  <a:pt x="2177" y="1717"/>
                  <a:pt x="2274" y="1724"/>
                </a:cubicBezTo>
                <a:cubicBezTo>
                  <a:pt x="2325" y="1741"/>
                  <a:pt x="2378" y="1753"/>
                  <a:pt x="2430" y="1766"/>
                </a:cubicBezTo>
                <a:cubicBezTo>
                  <a:pt x="2448" y="1778"/>
                  <a:pt x="2466" y="1790"/>
                  <a:pt x="2484" y="1802"/>
                </a:cubicBezTo>
                <a:cubicBezTo>
                  <a:pt x="2496" y="1810"/>
                  <a:pt x="2520" y="1826"/>
                  <a:pt x="2520" y="1826"/>
                </a:cubicBezTo>
                <a:cubicBezTo>
                  <a:pt x="2524" y="1832"/>
                  <a:pt x="2527" y="1839"/>
                  <a:pt x="2532" y="1844"/>
                </a:cubicBezTo>
                <a:cubicBezTo>
                  <a:pt x="2539" y="1853"/>
                  <a:pt x="2549" y="1859"/>
                  <a:pt x="2556" y="1868"/>
                </a:cubicBezTo>
                <a:cubicBezTo>
                  <a:pt x="2560" y="1873"/>
                  <a:pt x="2558" y="1881"/>
                  <a:pt x="2562" y="1886"/>
                </a:cubicBezTo>
                <a:cubicBezTo>
                  <a:pt x="2567" y="1893"/>
                  <a:pt x="2574" y="1898"/>
                  <a:pt x="2580" y="1904"/>
                </a:cubicBezTo>
                <a:cubicBezTo>
                  <a:pt x="2590" y="1933"/>
                  <a:pt x="2604" y="1972"/>
                  <a:pt x="2634" y="1982"/>
                </a:cubicBezTo>
                <a:cubicBezTo>
                  <a:pt x="2675" y="2023"/>
                  <a:pt x="2730" y="2052"/>
                  <a:pt x="2778" y="2084"/>
                </a:cubicBezTo>
                <a:cubicBezTo>
                  <a:pt x="2795" y="2095"/>
                  <a:pt x="2818" y="2106"/>
                  <a:pt x="2832" y="2120"/>
                </a:cubicBezTo>
                <a:cubicBezTo>
                  <a:pt x="2858" y="2146"/>
                  <a:pt x="2877" y="2160"/>
                  <a:pt x="2898" y="2192"/>
                </a:cubicBezTo>
                <a:cubicBezTo>
                  <a:pt x="2905" y="2203"/>
                  <a:pt x="2906" y="2216"/>
                  <a:pt x="2910" y="2228"/>
                </a:cubicBezTo>
                <a:cubicBezTo>
                  <a:pt x="2912" y="2234"/>
                  <a:pt x="2916" y="2246"/>
                  <a:pt x="2916" y="2246"/>
                </a:cubicBezTo>
                <a:cubicBezTo>
                  <a:pt x="2914" y="2258"/>
                  <a:pt x="2920" y="2275"/>
                  <a:pt x="2910" y="2282"/>
                </a:cubicBezTo>
                <a:cubicBezTo>
                  <a:pt x="2900" y="2289"/>
                  <a:pt x="2885" y="2281"/>
                  <a:pt x="2874" y="2276"/>
                </a:cubicBezTo>
                <a:cubicBezTo>
                  <a:pt x="2846" y="2264"/>
                  <a:pt x="2805" y="2235"/>
                  <a:pt x="2784" y="2210"/>
                </a:cubicBezTo>
                <a:cubicBezTo>
                  <a:pt x="2770" y="2194"/>
                  <a:pt x="2736" y="2168"/>
                  <a:pt x="2736" y="2168"/>
                </a:cubicBezTo>
                <a:cubicBezTo>
                  <a:pt x="2715" y="2136"/>
                  <a:pt x="2682" y="2119"/>
                  <a:pt x="2658" y="2090"/>
                </a:cubicBezTo>
                <a:cubicBezTo>
                  <a:pt x="2653" y="2084"/>
                  <a:pt x="2651" y="2077"/>
                  <a:pt x="2646" y="2072"/>
                </a:cubicBezTo>
                <a:cubicBezTo>
                  <a:pt x="2635" y="2063"/>
                  <a:pt x="2610" y="2048"/>
                  <a:pt x="2610" y="2048"/>
                </a:cubicBezTo>
                <a:cubicBezTo>
                  <a:pt x="2606" y="2042"/>
                  <a:pt x="2603" y="2035"/>
                  <a:pt x="2598" y="2030"/>
                </a:cubicBezTo>
                <a:cubicBezTo>
                  <a:pt x="2593" y="2025"/>
                  <a:pt x="2585" y="2024"/>
                  <a:pt x="2580" y="2018"/>
                </a:cubicBezTo>
                <a:cubicBezTo>
                  <a:pt x="2576" y="2013"/>
                  <a:pt x="2577" y="2006"/>
                  <a:pt x="2574" y="2000"/>
                </a:cubicBezTo>
                <a:cubicBezTo>
                  <a:pt x="2557" y="1970"/>
                  <a:pt x="2542" y="1952"/>
                  <a:pt x="2514" y="1934"/>
                </a:cubicBezTo>
                <a:cubicBezTo>
                  <a:pt x="2478" y="1880"/>
                  <a:pt x="2435" y="1873"/>
                  <a:pt x="2382" y="1844"/>
                </a:cubicBezTo>
                <a:cubicBezTo>
                  <a:pt x="2357" y="1830"/>
                  <a:pt x="2322" y="1799"/>
                  <a:pt x="2292" y="1796"/>
                </a:cubicBezTo>
                <a:cubicBezTo>
                  <a:pt x="2260" y="1793"/>
                  <a:pt x="2228" y="1792"/>
                  <a:pt x="2196" y="1790"/>
                </a:cubicBezTo>
                <a:cubicBezTo>
                  <a:pt x="2164" y="1779"/>
                  <a:pt x="2134" y="1761"/>
                  <a:pt x="2106" y="1742"/>
                </a:cubicBezTo>
                <a:cubicBezTo>
                  <a:pt x="2085" y="1728"/>
                  <a:pt x="1996" y="1715"/>
                  <a:pt x="1968" y="1706"/>
                </a:cubicBezTo>
                <a:cubicBezTo>
                  <a:pt x="1952" y="1701"/>
                  <a:pt x="1928" y="1697"/>
                  <a:pt x="1914" y="1688"/>
                </a:cubicBezTo>
                <a:cubicBezTo>
                  <a:pt x="1902" y="1680"/>
                  <a:pt x="1892" y="1669"/>
                  <a:pt x="1878" y="1664"/>
                </a:cubicBezTo>
                <a:cubicBezTo>
                  <a:pt x="1866" y="1660"/>
                  <a:pt x="1842" y="1652"/>
                  <a:pt x="1842" y="1652"/>
                </a:cubicBezTo>
                <a:cubicBezTo>
                  <a:pt x="1792" y="1602"/>
                  <a:pt x="1714" y="1613"/>
                  <a:pt x="1650" y="1610"/>
                </a:cubicBezTo>
                <a:cubicBezTo>
                  <a:pt x="1627" y="1602"/>
                  <a:pt x="1622" y="1587"/>
                  <a:pt x="1602" y="1574"/>
                </a:cubicBezTo>
                <a:cubicBezTo>
                  <a:pt x="1575" y="1534"/>
                  <a:pt x="1607" y="1573"/>
                  <a:pt x="1572" y="1550"/>
                </a:cubicBezTo>
                <a:cubicBezTo>
                  <a:pt x="1527" y="1520"/>
                  <a:pt x="1577" y="1545"/>
                  <a:pt x="1542" y="1514"/>
                </a:cubicBezTo>
                <a:cubicBezTo>
                  <a:pt x="1531" y="1505"/>
                  <a:pt x="1506" y="1490"/>
                  <a:pt x="1506" y="1490"/>
                </a:cubicBezTo>
                <a:cubicBezTo>
                  <a:pt x="1487" y="1461"/>
                  <a:pt x="1501" y="1474"/>
                  <a:pt x="1458" y="1460"/>
                </a:cubicBezTo>
                <a:cubicBezTo>
                  <a:pt x="1451" y="1458"/>
                  <a:pt x="1447" y="1451"/>
                  <a:pt x="1440" y="1448"/>
                </a:cubicBezTo>
                <a:cubicBezTo>
                  <a:pt x="1399" y="1431"/>
                  <a:pt x="1351" y="1423"/>
                  <a:pt x="1308" y="1418"/>
                </a:cubicBezTo>
                <a:cubicBezTo>
                  <a:pt x="1242" y="1396"/>
                  <a:pt x="1285" y="1407"/>
                  <a:pt x="1176" y="1400"/>
                </a:cubicBezTo>
                <a:cubicBezTo>
                  <a:pt x="1134" y="1372"/>
                  <a:pt x="1125" y="1383"/>
                  <a:pt x="1062" y="1388"/>
                </a:cubicBezTo>
                <a:cubicBezTo>
                  <a:pt x="1005" y="1407"/>
                  <a:pt x="1021" y="1493"/>
                  <a:pt x="972" y="1526"/>
                </a:cubicBezTo>
                <a:cubicBezTo>
                  <a:pt x="964" y="1538"/>
                  <a:pt x="949" y="1544"/>
                  <a:pt x="942" y="1556"/>
                </a:cubicBezTo>
                <a:cubicBezTo>
                  <a:pt x="930" y="1576"/>
                  <a:pt x="923" y="1653"/>
                  <a:pt x="912" y="1664"/>
                </a:cubicBezTo>
                <a:cubicBezTo>
                  <a:pt x="908" y="1668"/>
                  <a:pt x="900" y="1668"/>
                  <a:pt x="894" y="1670"/>
                </a:cubicBezTo>
                <a:cubicBezTo>
                  <a:pt x="880" y="1711"/>
                  <a:pt x="896" y="1661"/>
                  <a:pt x="882" y="1736"/>
                </a:cubicBezTo>
                <a:cubicBezTo>
                  <a:pt x="877" y="1764"/>
                  <a:pt x="828" y="1822"/>
                  <a:pt x="804" y="1838"/>
                </a:cubicBezTo>
                <a:cubicBezTo>
                  <a:pt x="780" y="1874"/>
                  <a:pt x="737" y="1881"/>
                  <a:pt x="702" y="1904"/>
                </a:cubicBezTo>
                <a:cubicBezTo>
                  <a:pt x="683" y="1932"/>
                  <a:pt x="675" y="1952"/>
                  <a:pt x="648" y="1970"/>
                </a:cubicBezTo>
                <a:cubicBezTo>
                  <a:pt x="637" y="1986"/>
                  <a:pt x="637" y="1992"/>
                  <a:pt x="618" y="2000"/>
                </a:cubicBezTo>
                <a:cubicBezTo>
                  <a:pt x="606" y="2005"/>
                  <a:pt x="582" y="2012"/>
                  <a:pt x="582" y="2012"/>
                </a:cubicBezTo>
                <a:cubicBezTo>
                  <a:pt x="554" y="2054"/>
                  <a:pt x="570" y="2040"/>
                  <a:pt x="540" y="2060"/>
                </a:cubicBezTo>
                <a:cubicBezTo>
                  <a:pt x="536" y="2066"/>
                  <a:pt x="531" y="2072"/>
                  <a:pt x="528" y="2078"/>
                </a:cubicBezTo>
                <a:cubicBezTo>
                  <a:pt x="525" y="2084"/>
                  <a:pt x="527" y="2092"/>
                  <a:pt x="522" y="2096"/>
                </a:cubicBezTo>
                <a:cubicBezTo>
                  <a:pt x="514" y="2102"/>
                  <a:pt x="475" y="2111"/>
                  <a:pt x="462" y="2114"/>
                </a:cubicBezTo>
                <a:cubicBezTo>
                  <a:pt x="441" y="2146"/>
                  <a:pt x="432" y="2167"/>
                  <a:pt x="420" y="2204"/>
                </a:cubicBezTo>
                <a:cubicBezTo>
                  <a:pt x="410" y="2233"/>
                  <a:pt x="410" y="2253"/>
                  <a:pt x="384" y="2270"/>
                </a:cubicBezTo>
                <a:cubicBezTo>
                  <a:pt x="373" y="2302"/>
                  <a:pt x="376" y="2307"/>
                  <a:pt x="351" y="2321"/>
                </a:cubicBezTo>
                <a:cubicBezTo>
                  <a:pt x="338" y="2328"/>
                  <a:pt x="350" y="2346"/>
                  <a:pt x="336" y="2351"/>
                </a:cubicBezTo>
                <a:cubicBezTo>
                  <a:pt x="324" y="2355"/>
                  <a:pt x="315" y="2378"/>
                  <a:pt x="315" y="2378"/>
                </a:cubicBezTo>
                <a:cubicBezTo>
                  <a:pt x="293" y="2443"/>
                  <a:pt x="258" y="2511"/>
                  <a:pt x="276" y="2576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846138" y="1011238"/>
            <a:ext cx="6413500" cy="4221162"/>
            <a:chOff x="309" y="745"/>
            <a:chExt cx="4278" cy="2943"/>
          </a:xfrm>
        </p:grpSpPr>
        <p:sp>
          <p:nvSpPr>
            <p:cNvPr id="728074" name="Freeform 10"/>
            <p:cNvSpPr>
              <a:spLocks/>
            </p:cNvSpPr>
            <p:nvPr/>
          </p:nvSpPr>
          <p:spPr bwMode="auto">
            <a:xfrm>
              <a:off x="2126" y="838"/>
              <a:ext cx="1048" cy="1421"/>
            </a:xfrm>
            <a:custGeom>
              <a:avLst/>
              <a:gdLst/>
              <a:ahLst/>
              <a:cxnLst>
                <a:cxn ang="0">
                  <a:pos x="1048" y="0"/>
                </a:cxn>
                <a:cxn ang="0">
                  <a:pos x="988" y="37"/>
                </a:cxn>
                <a:cxn ang="0">
                  <a:pos x="920" y="75"/>
                </a:cxn>
                <a:cxn ang="0">
                  <a:pos x="898" y="97"/>
                </a:cxn>
                <a:cxn ang="0">
                  <a:pos x="868" y="142"/>
                </a:cxn>
                <a:cxn ang="0">
                  <a:pos x="861" y="224"/>
                </a:cxn>
                <a:cxn ang="0">
                  <a:pos x="793" y="277"/>
                </a:cxn>
                <a:cxn ang="0">
                  <a:pos x="763" y="321"/>
                </a:cxn>
                <a:cxn ang="0">
                  <a:pos x="719" y="351"/>
                </a:cxn>
                <a:cxn ang="0">
                  <a:pos x="674" y="411"/>
                </a:cxn>
                <a:cxn ang="0">
                  <a:pos x="591" y="531"/>
                </a:cxn>
                <a:cxn ang="0">
                  <a:pos x="532" y="643"/>
                </a:cxn>
                <a:cxn ang="0">
                  <a:pos x="517" y="688"/>
                </a:cxn>
                <a:cxn ang="0">
                  <a:pos x="427" y="733"/>
                </a:cxn>
                <a:cxn ang="0">
                  <a:pos x="382" y="823"/>
                </a:cxn>
                <a:cxn ang="0">
                  <a:pos x="277" y="897"/>
                </a:cxn>
                <a:cxn ang="0">
                  <a:pos x="232" y="957"/>
                </a:cxn>
                <a:cxn ang="0">
                  <a:pos x="217" y="1062"/>
                </a:cxn>
                <a:cxn ang="0">
                  <a:pos x="157" y="1114"/>
                </a:cxn>
                <a:cxn ang="0">
                  <a:pos x="128" y="1159"/>
                </a:cxn>
                <a:cxn ang="0">
                  <a:pos x="60" y="1286"/>
                </a:cxn>
                <a:cxn ang="0">
                  <a:pos x="15" y="1376"/>
                </a:cxn>
                <a:cxn ang="0">
                  <a:pos x="0" y="1421"/>
                </a:cxn>
              </a:cxnLst>
              <a:rect l="0" t="0" r="r" b="b"/>
              <a:pathLst>
                <a:path w="1048" h="1421">
                  <a:moveTo>
                    <a:pt x="1048" y="0"/>
                  </a:moveTo>
                  <a:cubicBezTo>
                    <a:pt x="1018" y="9"/>
                    <a:pt x="1018" y="28"/>
                    <a:pt x="988" y="37"/>
                  </a:cubicBezTo>
                  <a:cubicBezTo>
                    <a:pt x="936" y="72"/>
                    <a:pt x="960" y="61"/>
                    <a:pt x="920" y="75"/>
                  </a:cubicBezTo>
                  <a:cubicBezTo>
                    <a:pt x="913" y="82"/>
                    <a:pt x="904" y="89"/>
                    <a:pt x="898" y="97"/>
                  </a:cubicBezTo>
                  <a:cubicBezTo>
                    <a:pt x="887" y="111"/>
                    <a:pt x="868" y="142"/>
                    <a:pt x="868" y="142"/>
                  </a:cubicBezTo>
                  <a:cubicBezTo>
                    <a:pt x="866" y="169"/>
                    <a:pt x="869" y="198"/>
                    <a:pt x="861" y="224"/>
                  </a:cubicBezTo>
                  <a:cubicBezTo>
                    <a:pt x="853" y="252"/>
                    <a:pt x="793" y="277"/>
                    <a:pt x="793" y="277"/>
                  </a:cubicBezTo>
                  <a:cubicBezTo>
                    <a:pt x="783" y="292"/>
                    <a:pt x="778" y="311"/>
                    <a:pt x="763" y="321"/>
                  </a:cubicBezTo>
                  <a:cubicBezTo>
                    <a:pt x="748" y="331"/>
                    <a:pt x="719" y="351"/>
                    <a:pt x="719" y="351"/>
                  </a:cubicBezTo>
                  <a:cubicBezTo>
                    <a:pt x="702" y="377"/>
                    <a:pt x="700" y="393"/>
                    <a:pt x="674" y="411"/>
                  </a:cubicBezTo>
                  <a:cubicBezTo>
                    <a:pt x="647" y="452"/>
                    <a:pt x="621" y="492"/>
                    <a:pt x="591" y="531"/>
                  </a:cubicBezTo>
                  <a:cubicBezTo>
                    <a:pt x="578" y="571"/>
                    <a:pt x="554" y="608"/>
                    <a:pt x="532" y="643"/>
                  </a:cubicBezTo>
                  <a:cubicBezTo>
                    <a:pt x="523" y="656"/>
                    <a:pt x="530" y="679"/>
                    <a:pt x="517" y="688"/>
                  </a:cubicBezTo>
                  <a:cubicBezTo>
                    <a:pt x="479" y="713"/>
                    <a:pt x="467" y="719"/>
                    <a:pt x="427" y="733"/>
                  </a:cubicBezTo>
                  <a:cubicBezTo>
                    <a:pt x="393" y="766"/>
                    <a:pt x="401" y="784"/>
                    <a:pt x="382" y="823"/>
                  </a:cubicBezTo>
                  <a:cubicBezTo>
                    <a:pt x="364" y="860"/>
                    <a:pt x="316" y="885"/>
                    <a:pt x="277" y="897"/>
                  </a:cubicBezTo>
                  <a:cubicBezTo>
                    <a:pt x="251" y="915"/>
                    <a:pt x="250" y="931"/>
                    <a:pt x="232" y="957"/>
                  </a:cubicBezTo>
                  <a:cubicBezTo>
                    <a:pt x="230" y="986"/>
                    <a:pt x="233" y="1031"/>
                    <a:pt x="217" y="1062"/>
                  </a:cubicBezTo>
                  <a:cubicBezTo>
                    <a:pt x="205" y="1085"/>
                    <a:pt x="157" y="1114"/>
                    <a:pt x="157" y="1114"/>
                  </a:cubicBezTo>
                  <a:cubicBezTo>
                    <a:pt x="148" y="1129"/>
                    <a:pt x="135" y="1143"/>
                    <a:pt x="128" y="1159"/>
                  </a:cubicBezTo>
                  <a:cubicBezTo>
                    <a:pt x="106" y="1209"/>
                    <a:pt x="110" y="1256"/>
                    <a:pt x="60" y="1286"/>
                  </a:cubicBezTo>
                  <a:cubicBezTo>
                    <a:pt x="35" y="1323"/>
                    <a:pt x="28" y="1336"/>
                    <a:pt x="15" y="1376"/>
                  </a:cubicBezTo>
                  <a:cubicBezTo>
                    <a:pt x="10" y="1391"/>
                    <a:pt x="0" y="1421"/>
                    <a:pt x="0" y="142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5" name="Freeform 11"/>
            <p:cNvSpPr>
              <a:spLocks/>
            </p:cNvSpPr>
            <p:nvPr/>
          </p:nvSpPr>
          <p:spPr bwMode="auto">
            <a:xfrm>
              <a:off x="2695" y="1280"/>
              <a:ext cx="1331" cy="157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97" y="141"/>
                </a:cxn>
                <a:cxn ang="0">
                  <a:pos x="142" y="156"/>
                </a:cxn>
                <a:cxn ang="0">
                  <a:pos x="524" y="111"/>
                </a:cxn>
                <a:cxn ang="0">
                  <a:pos x="868" y="134"/>
                </a:cxn>
                <a:cxn ang="0">
                  <a:pos x="972" y="119"/>
                </a:cxn>
                <a:cxn ang="0">
                  <a:pos x="1017" y="81"/>
                </a:cxn>
                <a:cxn ang="0">
                  <a:pos x="1331" y="37"/>
                </a:cxn>
              </a:cxnLst>
              <a:rect l="0" t="0" r="r" b="b"/>
              <a:pathLst>
                <a:path w="1331" h="157">
                  <a:moveTo>
                    <a:pt x="0" y="134"/>
                  </a:moveTo>
                  <a:cubicBezTo>
                    <a:pt x="32" y="136"/>
                    <a:pt x="65" y="136"/>
                    <a:pt x="97" y="141"/>
                  </a:cubicBezTo>
                  <a:cubicBezTo>
                    <a:pt x="113" y="143"/>
                    <a:pt x="142" y="156"/>
                    <a:pt x="142" y="156"/>
                  </a:cubicBezTo>
                  <a:cubicBezTo>
                    <a:pt x="296" y="152"/>
                    <a:pt x="392" y="157"/>
                    <a:pt x="524" y="111"/>
                  </a:cubicBezTo>
                  <a:cubicBezTo>
                    <a:pt x="662" y="115"/>
                    <a:pt x="755" y="95"/>
                    <a:pt x="868" y="134"/>
                  </a:cubicBezTo>
                  <a:cubicBezTo>
                    <a:pt x="903" y="131"/>
                    <a:pt x="945" y="141"/>
                    <a:pt x="972" y="119"/>
                  </a:cubicBezTo>
                  <a:cubicBezTo>
                    <a:pt x="1042" y="62"/>
                    <a:pt x="919" y="130"/>
                    <a:pt x="1017" y="81"/>
                  </a:cubicBezTo>
                  <a:cubicBezTo>
                    <a:pt x="1072" y="0"/>
                    <a:pt x="1294" y="37"/>
                    <a:pt x="1331" y="37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6" name="Freeform 12"/>
            <p:cNvSpPr>
              <a:spLocks/>
            </p:cNvSpPr>
            <p:nvPr/>
          </p:nvSpPr>
          <p:spPr bwMode="auto">
            <a:xfrm>
              <a:off x="368" y="1885"/>
              <a:ext cx="2195" cy="920"/>
            </a:xfrm>
            <a:custGeom>
              <a:avLst/>
              <a:gdLst/>
              <a:ahLst/>
              <a:cxnLst>
                <a:cxn ang="0">
                  <a:pos x="1983" y="0"/>
                </a:cxn>
                <a:cxn ang="0">
                  <a:pos x="1998" y="23"/>
                </a:cxn>
                <a:cxn ang="0">
                  <a:pos x="2043" y="37"/>
                </a:cxn>
                <a:cxn ang="0">
                  <a:pos x="2065" y="82"/>
                </a:cxn>
                <a:cxn ang="0">
                  <a:pos x="2132" y="172"/>
                </a:cxn>
                <a:cxn ang="0">
                  <a:pos x="2147" y="397"/>
                </a:cxn>
                <a:cxn ang="0">
                  <a:pos x="2125" y="441"/>
                </a:cxn>
                <a:cxn ang="0">
                  <a:pos x="2110" y="486"/>
                </a:cxn>
                <a:cxn ang="0">
                  <a:pos x="2035" y="606"/>
                </a:cxn>
                <a:cxn ang="0">
                  <a:pos x="1990" y="696"/>
                </a:cxn>
                <a:cxn ang="0">
                  <a:pos x="1915" y="771"/>
                </a:cxn>
                <a:cxn ang="0">
                  <a:pos x="1886" y="778"/>
                </a:cxn>
                <a:cxn ang="0">
                  <a:pos x="1841" y="793"/>
                </a:cxn>
                <a:cxn ang="0">
                  <a:pos x="1467" y="786"/>
                </a:cxn>
                <a:cxn ang="0">
                  <a:pos x="1452" y="763"/>
                </a:cxn>
                <a:cxn ang="0">
                  <a:pos x="1399" y="703"/>
                </a:cxn>
                <a:cxn ang="0">
                  <a:pos x="1295" y="681"/>
                </a:cxn>
                <a:cxn ang="0">
                  <a:pos x="1145" y="606"/>
                </a:cxn>
                <a:cxn ang="0">
                  <a:pos x="734" y="599"/>
                </a:cxn>
                <a:cxn ang="0">
                  <a:pos x="576" y="606"/>
                </a:cxn>
                <a:cxn ang="0">
                  <a:pos x="509" y="643"/>
                </a:cxn>
                <a:cxn ang="0">
                  <a:pos x="427" y="711"/>
                </a:cxn>
                <a:cxn ang="0">
                  <a:pos x="389" y="756"/>
                </a:cxn>
                <a:cxn ang="0">
                  <a:pos x="150" y="815"/>
                </a:cxn>
                <a:cxn ang="0">
                  <a:pos x="68" y="875"/>
                </a:cxn>
                <a:cxn ang="0">
                  <a:pos x="15" y="890"/>
                </a:cxn>
                <a:cxn ang="0">
                  <a:pos x="0" y="920"/>
                </a:cxn>
              </a:cxnLst>
              <a:rect l="0" t="0" r="r" b="b"/>
              <a:pathLst>
                <a:path w="2195" h="920">
                  <a:moveTo>
                    <a:pt x="1983" y="0"/>
                  </a:moveTo>
                  <a:cubicBezTo>
                    <a:pt x="1988" y="8"/>
                    <a:pt x="1990" y="18"/>
                    <a:pt x="1998" y="23"/>
                  </a:cubicBezTo>
                  <a:cubicBezTo>
                    <a:pt x="2011" y="31"/>
                    <a:pt x="2043" y="37"/>
                    <a:pt x="2043" y="37"/>
                  </a:cubicBezTo>
                  <a:cubicBezTo>
                    <a:pt x="2065" y="111"/>
                    <a:pt x="2031" y="7"/>
                    <a:pt x="2065" y="82"/>
                  </a:cubicBezTo>
                  <a:cubicBezTo>
                    <a:pt x="2091" y="140"/>
                    <a:pt x="2068" y="152"/>
                    <a:pt x="2132" y="172"/>
                  </a:cubicBezTo>
                  <a:cubicBezTo>
                    <a:pt x="2195" y="213"/>
                    <a:pt x="2165" y="334"/>
                    <a:pt x="2147" y="397"/>
                  </a:cubicBezTo>
                  <a:cubicBezTo>
                    <a:pt x="2129" y="458"/>
                    <a:pt x="2153" y="378"/>
                    <a:pt x="2125" y="441"/>
                  </a:cubicBezTo>
                  <a:cubicBezTo>
                    <a:pt x="2119" y="455"/>
                    <a:pt x="2110" y="486"/>
                    <a:pt x="2110" y="486"/>
                  </a:cubicBezTo>
                  <a:cubicBezTo>
                    <a:pt x="2102" y="588"/>
                    <a:pt x="2121" y="593"/>
                    <a:pt x="2035" y="606"/>
                  </a:cubicBezTo>
                  <a:cubicBezTo>
                    <a:pt x="2022" y="646"/>
                    <a:pt x="2026" y="672"/>
                    <a:pt x="1990" y="696"/>
                  </a:cubicBezTo>
                  <a:cubicBezTo>
                    <a:pt x="1978" y="714"/>
                    <a:pt x="1934" y="763"/>
                    <a:pt x="1915" y="771"/>
                  </a:cubicBezTo>
                  <a:cubicBezTo>
                    <a:pt x="1906" y="775"/>
                    <a:pt x="1896" y="775"/>
                    <a:pt x="1886" y="778"/>
                  </a:cubicBezTo>
                  <a:cubicBezTo>
                    <a:pt x="1871" y="783"/>
                    <a:pt x="1841" y="793"/>
                    <a:pt x="1841" y="793"/>
                  </a:cubicBezTo>
                  <a:cubicBezTo>
                    <a:pt x="1716" y="791"/>
                    <a:pt x="1591" y="796"/>
                    <a:pt x="1467" y="786"/>
                  </a:cubicBezTo>
                  <a:cubicBezTo>
                    <a:pt x="1458" y="785"/>
                    <a:pt x="1456" y="771"/>
                    <a:pt x="1452" y="763"/>
                  </a:cubicBezTo>
                  <a:cubicBezTo>
                    <a:pt x="1441" y="741"/>
                    <a:pt x="1423" y="716"/>
                    <a:pt x="1399" y="703"/>
                  </a:cubicBezTo>
                  <a:cubicBezTo>
                    <a:pt x="1368" y="686"/>
                    <a:pt x="1329" y="685"/>
                    <a:pt x="1295" y="681"/>
                  </a:cubicBezTo>
                  <a:cubicBezTo>
                    <a:pt x="1248" y="665"/>
                    <a:pt x="1195" y="608"/>
                    <a:pt x="1145" y="606"/>
                  </a:cubicBezTo>
                  <a:cubicBezTo>
                    <a:pt x="1008" y="602"/>
                    <a:pt x="871" y="601"/>
                    <a:pt x="734" y="599"/>
                  </a:cubicBezTo>
                  <a:cubicBezTo>
                    <a:pt x="681" y="601"/>
                    <a:pt x="629" y="602"/>
                    <a:pt x="576" y="606"/>
                  </a:cubicBezTo>
                  <a:cubicBezTo>
                    <a:pt x="551" y="608"/>
                    <a:pt x="509" y="643"/>
                    <a:pt x="509" y="643"/>
                  </a:cubicBezTo>
                  <a:cubicBezTo>
                    <a:pt x="488" y="676"/>
                    <a:pt x="454" y="685"/>
                    <a:pt x="427" y="711"/>
                  </a:cubicBezTo>
                  <a:cubicBezTo>
                    <a:pt x="413" y="725"/>
                    <a:pt x="404" y="743"/>
                    <a:pt x="389" y="756"/>
                  </a:cubicBezTo>
                  <a:cubicBezTo>
                    <a:pt x="323" y="815"/>
                    <a:pt x="233" y="810"/>
                    <a:pt x="150" y="815"/>
                  </a:cubicBezTo>
                  <a:cubicBezTo>
                    <a:pt x="113" y="829"/>
                    <a:pt x="112" y="863"/>
                    <a:pt x="68" y="875"/>
                  </a:cubicBezTo>
                  <a:cubicBezTo>
                    <a:pt x="30" y="885"/>
                    <a:pt x="48" y="880"/>
                    <a:pt x="15" y="890"/>
                  </a:cubicBezTo>
                  <a:cubicBezTo>
                    <a:pt x="7" y="916"/>
                    <a:pt x="14" y="908"/>
                    <a:pt x="0" y="92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7" name="Freeform 13"/>
            <p:cNvSpPr>
              <a:spLocks/>
            </p:cNvSpPr>
            <p:nvPr/>
          </p:nvSpPr>
          <p:spPr bwMode="auto">
            <a:xfrm>
              <a:off x="2126" y="2252"/>
              <a:ext cx="599" cy="1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"/>
                </a:cxn>
                <a:cxn ang="0">
                  <a:pos x="30" y="30"/>
                </a:cxn>
                <a:cxn ang="0">
                  <a:pos x="98" y="112"/>
                </a:cxn>
                <a:cxn ang="0">
                  <a:pos x="113" y="224"/>
                </a:cxn>
                <a:cxn ang="0">
                  <a:pos x="143" y="269"/>
                </a:cxn>
                <a:cxn ang="0">
                  <a:pos x="187" y="404"/>
                </a:cxn>
                <a:cxn ang="0">
                  <a:pos x="217" y="448"/>
                </a:cxn>
                <a:cxn ang="0">
                  <a:pos x="255" y="501"/>
                </a:cxn>
                <a:cxn ang="0">
                  <a:pos x="359" y="665"/>
                </a:cxn>
                <a:cxn ang="0">
                  <a:pos x="367" y="830"/>
                </a:cxn>
                <a:cxn ang="0">
                  <a:pos x="487" y="1024"/>
                </a:cxn>
                <a:cxn ang="0">
                  <a:pos x="546" y="1114"/>
                </a:cxn>
                <a:cxn ang="0">
                  <a:pos x="576" y="1159"/>
                </a:cxn>
                <a:cxn ang="0">
                  <a:pos x="591" y="1182"/>
                </a:cxn>
                <a:cxn ang="0">
                  <a:pos x="599" y="1376"/>
                </a:cxn>
              </a:cxnLst>
              <a:rect l="0" t="0" r="r" b="b"/>
              <a:pathLst>
                <a:path w="599" h="1376">
                  <a:moveTo>
                    <a:pt x="0" y="0"/>
                  </a:moveTo>
                  <a:cubicBezTo>
                    <a:pt x="8" y="2"/>
                    <a:pt x="17" y="1"/>
                    <a:pt x="23" y="7"/>
                  </a:cubicBezTo>
                  <a:cubicBezTo>
                    <a:pt x="29" y="13"/>
                    <a:pt x="26" y="23"/>
                    <a:pt x="30" y="30"/>
                  </a:cubicBezTo>
                  <a:cubicBezTo>
                    <a:pt x="49" y="65"/>
                    <a:pt x="66" y="91"/>
                    <a:pt x="98" y="112"/>
                  </a:cubicBezTo>
                  <a:cubicBezTo>
                    <a:pt x="99" y="129"/>
                    <a:pt x="96" y="195"/>
                    <a:pt x="113" y="224"/>
                  </a:cubicBezTo>
                  <a:cubicBezTo>
                    <a:pt x="122" y="240"/>
                    <a:pt x="143" y="269"/>
                    <a:pt x="143" y="269"/>
                  </a:cubicBezTo>
                  <a:cubicBezTo>
                    <a:pt x="156" y="311"/>
                    <a:pt x="166" y="366"/>
                    <a:pt x="187" y="404"/>
                  </a:cubicBezTo>
                  <a:cubicBezTo>
                    <a:pt x="196" y="420"/>
                    <a:pt x="211" y="431"/>
                    <a:pt x="217" y="448"/>
                  </a:cubicBezTo>
                  <a:cubicBezTo>
                    <a:pt x="235" y="501"/>
                    <a:pt x="217" y="488"/>
                    <a:pt x="255" y="501"/>
                  </a:cubicBezTo>
                  <a:cubicBezTo>
                    <a:pt x="291" y="555"/>
                    <a:pt x="323" y="612"/>
                    <a:pt x="359" y="665"/>
                  </a:cubicBezTo>
                  <a:cubicBezTo>
                    <a:pt x="362" y="720"/>
                    <a:pt x="363" y="775"/>
                    <a:pt x="367" y="830"/>
                  </a:cubicBezTo>
                  <a:cubicBezTo>
                    <a:pt x="373" y="908"/>
                    <a:pt x="435" y="974"/>
                    <a:pt x="487" y="1024"/>
                  </a:cubicBezTo>
                  <a:cubicBezTo>
                    <a:pt x="497" y="1056"/>
                    <a:pt x="526" y="1088"/>
                    <a:pt x="546" y="1114"/>
                  </a:cubicBezTo>
                  <a:cubicBezTo>
                    <a:pt x="557" y="1128"/>
                    <a:pt x="566" y="1144"/>
                    <a:pt x="576" y="1159"/>
                  </a:cubicBezTo>
                  <a:cubicBezTo>
                    <a:pt x="581" y="1167"/>
                    <a:pt x="591" y="1182"/>
                    <a:pt x="591" y="1182"/>
                  </a:cubicBezTo>
                  <a:cubicBezTo>
                    <a:pt x="599" y="1366"/>
                    <a:pt x="599" y="1301"/>
                    <a:pt x="599" y="1376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8" name="Freeform 14"/>
            <p:cNvSpPr>
              <a:spLocks/>
            </p:cNvSpPr>
            <p:nvPr/>
          </p:nvSpPr>
          <p:spPr bwMode="auto">
            <a:xfrm>
              <a:off x="1221" y="745"/>
              <a:ext cx="913" cy="1484"/>
            </a:xfrm>
            <a:custGeom>
              <a:avLst/>
              <a:gdLst/>
              <a:ahLst/>
              <a:cxnLst>
                <a:cxn ang="0">
                  <a:pos x="913" y="1484"/>
                </a:cxn>
                <a:cxn ang="0">
                  <a:pos x="831" y="1379"/>
                </a:cxn>
                <a:cxn ang="0">
                  <a:pos x="808" y="1312"/>
                </a:cxn>
                <a:cxn ang="0">
                  <a:pos x="703" y="893"/>
                </a:cxn>
                <a:cxn ang="0">
                  <a:pos x="673" y="826"/>
                </a:cxn>
                <a:cxn ang="0">
                  <a:pos x="666" y="646"/>
                </a:cxn>
                <a:cxn ang="0">
                  <a:pos x="554" y="527"/>
                </a:cxn>
                <a:cxn ang="0">
                  <a:pos x="472" y="444"/>
                </a:cxn>
                <a:cxn ang="0">
                  <a:pos x="419" y="385"/>
                </a:cxn>
                <a:cxn ang="0">
                  <a:pos x="322" y="250"/>
                </a:cxn>
                <a:cxn ang="0">
                  <a:pos x="292" y="183"/>
                </a:cxn>
                <a:cxn ang="0">
                  <a:pos x="217" y="78"/>
                </a:cxn>
                <a:cxn ang="0">
                  <a:pos x="180" y="48"/>
                </a:cxn>
                <a:cxn ang="0">
                  <a:pos x="45" y="11"/>
                </a:cxn>
                <a:cxn ang="0">
                  <a:pos x="0" y="3"/>
                </a:cxn>
              </a:cxnLst>
              <a:rect l="0" t="0" r="r" b="b"/>
              <a:pathLst>
                <a:path w="913" h="1484">
                  <a:moveTo>
                    <a:pt x="913" y="1484"/>
                  </a:moveTo>
                  <a:cubicBezTo>
                    <a:pt x="887" y="1446"/>
                    <a:pt x="848" y="1426"/>
                    <a:pt x="831" y="1379"/>
                  </a:cubicBezTo>
                  <a:cubicBezTo>
                    <a:pt x="823" y="1357"/>
                    <a:pt x="808" y="1312"/>
                    <a:pt x="808" y="1312"/>
                  </a:cubicBezTo>
                  <a:cubicBezTo>
                    <a:pt x="805" y="1180"/>
                    <a:pt x="838" y="981"/>
                    <a:pt x="703" y="893"/>
                  </a:cubicBezTo>
                  <a:cubicBezTo>
                    <a:pt x="695" y="869"/>
                    <a:pt x="682" y="850"/>
                    <a:pt x="673" y="826"/>
                  </a:cubicBezTo>
                  <a:cubicBezTo>
                    <a:pt x="671" y="766"/>
                    <a:pt x="670" y="706"/>
                    <a:pt x="666" y="646"/>
                  </a:cubicBezTo>
                  <a:cubicBezTo>
                    <a:pt x="663" y="596"/>
                    <a:pt x="591" y="552"/>
                    <a:pt x="554" y="527"/>
                  </a:cubicBezTo>
                  <a:cubicBezTo>
                    <a:pt x="531" y="492"/>
                    <a:pt x="497" y="476"/>
                    <a:pt x="472" y="444"/>
                  </a:cubicBezTo>
                  <a:cubicBezTo>
                    <a:pt x="427" y="386"/>
                    <a:pt x="462" y="413"/>
                    <a:pt x="419" y="385"/>
                  </a:cubicBezTo>
                  <a:cubicBezTo>
                    <a:pt x="388" y="339"/>
                    <a:pt x="361" y="289"/>
                    <a:pt x="322" y="250"/>
                  </a:cubicBezTo>
                  <a:cubicBezTo>
                    <a:pt x="304" y="197"/>
                    <a:pt x="316" y="218"/>
                    <a:pt x="292" y="183"/>
                  </a:cubicBezTo>
                  <a:cubicBezTo>
                    <a:pt x="279" y="140"/>
                    <a:pt x="254" y="102"/>
                    <a:pt x="217" y="78"/>
                  </a:cubicBezTo>
                  <a:cubicBezTo>
                    <a:pt x="189" y="35"/>
                    <a:pt x="218" y="69"/>
                    <a:pt x="180" y="48"/>
                  </a:cubicBezTo>
                  <a:cubicBezTo>
                    <a:pt x="93" y="0"/>
                    <a:pt x="181" y="22"/>
                    <a:pt x="45" y="11"/>
                  </a:cubicBezTo>
                  <a:cubicBezTo>
                    <a:pt x="16" y="0"/>
                    <a:pt x="31" y="3"/>
                    <a:pt x="0" y="3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9" name="Freeform 15"/>
            <p:cNvSpPr>
              <a:spLocks/>
            </p:cNvSpPr>
            <p:nvPr/>
          </p:nvSpPr>
          <p:spPr bwMode="auto">
            <a:xfrm>
              <a:off x="309" y="1556"/>
              <a:ext cx="1832" cy="681"/>
            </a:xfrm>
            <a:custGeom>
              <a:avLst/>
              <a:gdLst/>
              <a:ahLst/>
              <a:cxnLst>
                <a:cxn ang="0">
                  <a:pos x="1832" y="681"/>
                </a:cxn>
                <a:cxn ang="0">
                  <a:pos x="1683" y="673"/>
                </a:cxn>
                <a:cxn ang="0">
                  <a:pos x="1608" y="628"/>
                </a:cxn>
                <a:cxn ang="0">
                  <a:pos x="1563" y="613"/>
                </a:cxn>
                <a:cxn ang="0">
                  <a:pos x="1473" y="568"/>
                </a:cxn>
                <a:cxn ang="0">
                  <a:pos x="1428" y="554"/>
                </a:cxn>
                <a:cxn ang="0">
                  <a:pos x="1024" y="583"/>
                </a:cxn>
                <a:cxn ang="0">
                  <a:pos x="950" y="613"/>
                </a:cxn>
                <a:cxn ang="0">
                  <a:pos x="905" y="628"/>
                </a:cxn>
                <a:cxn ang="0">
                  <a:pos x="703" y="621"/>
                </a:cxn>
                <a:cxn ang="0">
                  <a:pos x="613" y="576"/>
                </a:cxn>
                <a:cxn ang="0">
                  <a:pos x="501" y="509"/>
                </a:cxn>
                <a:cxn ang="0">
                  <a:pos x="441" y="449"/>
                </a:cxn>
                <a:cxn ang="0">
                  <a:pos x="351" y="366"/>
                </a:cxn>
                <a:cxn ang="0">
                  <a:pos x="336" y="344"/>
                </a:cxn>
                <a:cxn ang="0">
                  <a:pos x="314" y="329"/>
                </a:cxn>
                <a:cxn ang="0">
                  <a:pos x="269" y="269"/>
                </a:cxn>
                <a:cxn ang="0">
                  <a:pos x="217" y="209"/>
                </a:cxn>
                <a:cxn ang="0">
                  <a:pos x="187" y="172"/>
                </a:cxn>
                <a:cxn ang="0">
                  <a:pos x="134" y="112"/>
                </a:cxn>
                <a:cxn ang="0">
                  <a:pos x="119" y="90"/>
                </a:cxn>
                <a:cxn ang="0">
                  <a:pos x="74" y="60"/>
                </a:cxn>
                <a:cxn ang="0">
                  <a:pos x="0" y="0"/>
                </a:cxn>
              </a:cxnLst>
              <a:rect l="0" t="0" r="r" b="b"/>
              <a:pathLst>
                <a:path w="1832" h="681">
                  <a:moveTo>
                    <a:pt x="1832" y="681"/>
                  </a:moveTo>
                  <a:cubicBezTo>
                    <a:pt x="1782" y="678"/>
                    <a:pt x="1732" y="680"/>
                    <a:pt x="1683" y="673"/>
                  </a:cubicBezTo>
                  <a:cubicBezTo>
                    <a:pt x="1660" y="670"/>
                    <a:pt x="1629" y="638"/>
                    <a:pt x="1608" y="628"/>
                  </a:cubicBezTo>
                  <a:cubicBezTo>
                    <a:pt x="1554" y="602"/>
                    <a:pt x="1615" y="640"/>
                    <a:pt x="1563" y="613"/>
                  </a:cubicBezTo>
                  <a:cubicBezTo>
                    <a:pt x="1534" y="598"/>
                    <a:pt x="1503" y="581"/>
                    <a:pt x="1473" y="568"/>
                  </a:cubicBezTo>
                  <a:cubicBezTo>
                    <a:pt x="1459" y="562"/>
                    <a:pt x="1428" y="554"/>
                    <a:pt x="1428" y="554"/>
                  </a:cubicBezTo>
                  <a:cubicBezTo>
                    <a:pt x="1300" y="558"/>
                    <a:pt x="1149" y="545"/>
                    <a:pt x="1024" y="583"/>
                  </a:cubicBezTo>
                  <a:cubicBezTo>
                    <a:pt x="998" y="601"/>
                    <a:pt x="980" y="604"/>
                    <a:pt x="950" y="613"/>
                  </a:cubicBezTo>
                  <a:cubicBezTo>
                    <a:pt x="935" y="617"/>
                    <a:pt x="905" y="628"/>
                    <a:pt x="905" y="628"/>
                  </a:cubicBezTo>
                  <a:cubicBezTo>
                    <a:pt x="838" y="626"/>
                    <a:pt x="770" y="625"/>
                    <a:pt x="703" y="621"/>
                  </a:cubicBezTo>
                  <a:cubicBezTo>
                    <a:pt x="670" y="619"/>
                    <a:pt x="645" y="586"/>
                    <a:pt x="613" y="576"/>
                  </a:cubicBezTo>
                  <a:cubicBezTo>
                    <a:pt x="577" y="552"/>
                    <a:pt x="538" y="534"/>
                    <a:pt x="501" y="509"/>
                  </a:cubicBezTo>
                  <a:cubicBezTo>
                    <a:pt x="476" y="492"/>
                    <a:pt x="466" y="466"/>
                    <a:pt x="441" y="449"/>
                  </a:cubicBezTo>
                  <a:cubicBezTo>
                    <a:pt x="419" y="416"/>
                    <a:pt x="384" y="388"/>
                    <a:pt x="351" y="366"/>
                  </a:cubicBezTo>
                  <a:cubicBezTo>
                    <a:pt x="346" y="359"/>
                    <a:pt x="342" y="350"/>
                    <a:pt x="336" y="344"/>
                  </a:cubicBezTo>
                  <a:cubicBezTo>
                    <a:pt x="330" y="338"/>
                    <a:pt x="320" y="336"/>
                    <a:pt x="314" y="329"/>
                  </a:cubicBezTo>
                  <a:cubicBezTo>
                    <a:pt x="293" y="303"/>
                    <a:pt x="306" y="294"/>
                    <a:pt x="269" y="269"/>
                  </a:cubicBezTo>
                  <a:cubicBezTo>
                    <a:pt x="234" y="217"/>
                    <a:pt x="254" y="234"/>
                    <a:pt x="217" y="209"/>
                  </a:cubicBezTo>
                  <a:cubicBezTo>
                    <a:pt x="199" y="158"/>
                    <a:pt x="224" y="215"/>
                    <a:pt x="187" y="172"/>
                  </a:cubicBezTo>
                  <a:cubicBezTo>
                    <a:pt x="128" y="104"/>
                    <a:pt x="184" y="145"/>
                    <a:pt x="134" y="112"/>
                  </a:cubicBezTo>
                  <a:cubicBezTo>
                    <a:pt x="129" y="105"/>
                    <a:pt x="126" y="96"/>
                    <a:pt x="119" y="90"/>
                  </a:cubicBezTo>
                  <a:cubicBezTo>
                    <a:pt x="105" y="78"/>
                    <a:pt x="74" y="60"/>
                    <a:pt x="74" y="60"/>
                  </a:cubicBezTo>
                  <a:cubicBezTo>
                    <a:pt x="55" y="31"/>
                    <a:pt x="25" y="2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80" name="Freeform 16"/>
            <p:cNvSpPr>
              <a:spLocks/>
            </p:cNvSpPr>
            <p:nvPr/>
          </p:nvSpPr>
          <p:spPr bwMode="auto">
            <a:xfrm>
              <a:off x="1341" y="2297"/>
              <a:ext cx="823" cy="1391"/>
            </a:xfrm>
            <a:custGeom>
              <a:avLst/>
              <a:gdLst/>
              <a:ahLst/>
              <a:cxnLst>
                <a:cxn ang="0">
                  <a:pos x="823" y="0"/>
                </a:cxn>
                <a:cxn ang="0">
                  <a:pos x="770" y="14"/>
                </a:cxn>
                <a:cxn ang="0">
                  <a:pos x="703" y="52"/>
                </a:cxn>
                <a:cxn ang="0">
                  <a:pos x="651" y="112"/>
                </a:cxn>
                <a:cxn ang="0">
                  <a:pos x="591" y="276"/>
                </a:cxn>
                <a:cxn ang="0">
                  <a:pos x="568" y="344"/>
                </a:cxn>
                <a:cxn ang="0">
                  <a:pos x="561" y="366"/>
                </a:cxn>
                <a:cxn ang="0">
                  <a:pos x="524" y="508"/>
                </a:cxn>
                <a:cxn ang="0">
                  <a:pos x="486" y="553"/>
                </a:cxn>
                <a:cxn ang="0">
                  <a:pos x="404" y="658"/>
                </a:cxn>
                <a:cxn ang="0">
                  <a:pos x="359" y="748"/>
                </a:cxn>
                <a:cxn ang="0">
                  <a:pos x="224" y="972"/>
                </a:cxn>
                <a:cxn ang="0">
                  <a:pos x="179" y="1039"/>
                </a:cxn>
                <a:cxn ang="0">
                  <a:pos x="90" y="1166"/>
                </a:cxn>
                <a:cxn ang="0">
                  <a:pos x="37" y="1279"/>
                </a:cxn>
                <a:cxn ang="0">
                  <a:pos x="15" y="1346"/>
                </a:cxn>
                <a:cxn ang="0">
                  <a:pos x="7" y="1368"/>
                </a:cxn>
                <a:cxn ang="0">
                  <a:pos x="0" y="1391"/>
                </a:cxn>
              </a:cxnLst>
              <a:rect l="0" t="0" r="r" b="b"/>
              <a:pathLst>
                <a:path w="823" h="1391">
                  <a:moveTo>
                    <a:pt x="823" y="0"/>
                  </a:moveTo>
                  <a:cubicBezTo>
                    <a:pt x="818" y="1"/>
                    <a:pt x="777" y="10"/>
                    <a:pt x="770" y="14"/>
                  </a:cubicBezTo>
                  <a:cubicBezTo>
                    <a:pt x="687" y="60"/>
                    <a:pt x="757" y="33"/>
                    <a:pt x="703" y="52"/>
                  </a:cubicBezTo>
                  <a:cubicBezTo>
                    <a:pt x="668" y="104"/>
                    <a:pt x="688" y="87"/>
                    <a:pt x="651" y="112"/>
                  </a:cubicBezTo>
                  <a:cubicBezTo>
                    <a:pt x="619" y="159"/>
                    <a:pt x="609" y="223"/>
                    <a:pt x="591" y="276"/>
                  </a:cubicBezTo>
                  <a:cubicBezTo>
                    <a:pt x="583" y="299"/>
                    <a:pt x="576" y="321"/>
                    <a:pt x="568" y="344"/>
                  </a:cubicBezTo>
                  <a:cubicBezTo>
                    <a:pt x="566" y="351"/>
                    <a:pt x="561" y="366"/>
                    <a:pt x="561" y="366"/>
                  </a:cubicBezTo>
                  <a:cubicBezTo>
                    <a:pt x="556" y="430"/>
                    <a:pt x="573" y="475"/>
                    <a:pt x="524" y="508"/>
                  </a:cubicBezTo>
                  <a:cubicBezTo>
                    <a:pt x="474" y="585"/>
                    <a:pt x="549" y="473"/>
                    <a:pt x="486" y="553"/>
                  </a:cubicBezTo>
                  <a:cubicBezTo>
                    <a:pt x="457" y="590"/>
                    <a:pt x="443" y="631"/>
                    <a:pt x="404" y="658"/>
                  </a:cubicBezTo>
                  <a:cubicBezTo>
                    <a:pt x="393" y="689"/>
                    <a:pt x="377" y="721"/>
                    <a:pt x="359" y="748"/>
                  </a:cubicBezTo>
                  <a:cubicBezTo>
                    <a:pt x="333" y="830"/>
                    <a:pt x="317" y="944"/>
                    <a:pt x="224" y="972"/>
                  </a:cubicBezTo>
                  <a:cubicBezTo>
                    <a:pt x="214" y="1002"/>
                    <a:pt x="202" y="1017"/>
                    <a:pt x="179" y="1039"/>
                  </a:cubicBezTo>
                  <a:cubicBezTo>
                    <a:pt x="165" y="1084"/>
                    <a:pt x="131" y="1140"/>
                    <a:pt x="90" y="1166"/>
                  </a:cubicBezTo>
                  <a:cubicBezTo>
                    <a:pt x="67" y="1202"/>
                    <a:pt x="60" y="1243"/>
                    <a:pt x="37" y="1279"/>
                  </a:cubicBezTo>
                  <a:cubicBezTo>
                    <a:pt x="20" y="1331"/>
                    <a:pt x="27" y="1309"/>
                    <a:pt x="15" y="1346"/>
                  </a:cubicBezTo>
                  <a:cubicBezTo>
                    <a:pt x="13" y="1353"/>
                    <a:pt x="9" y="1361"/>
                    <a:pt x="7" y="1368"/>
                  </a:cubicBezTo>
                  <a:cubicBezTo>
                    <a:pt x="4" y="1376"/>
                    <a:pt x="0" y="1391"/>
                    <a:pt x="0" y="139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81" name="Freeform 17"/>
            <p:cNvSpPr>
              <a:spLocks/>
            </p:cNvSpPr>
            <p:nvPr/>
          </p:nvSpPr>
          <p:spPr bwMode="auto">
            <a:xfrm>
              <a:off x="1305" y="1174"/>
              <a:ext cx="1615" cy="2038"/>
            </a:xfrm>
            <a:custGeom>
              <a:avLst/>
              <a:gdLst/>
              <a:ahLst/>
              <a:cxnLst>
                <a:cxn ang="0">
                  <a:pos x="1457" y="120"/>
                </a:cxn>
                <a:cxn ang="0">
                  <a:pos x="1390" y="83"/>
                </a:cxn>
                <a:cxn ang="0">
                  <a:pos x="1300" y="30"/>
                </a:cxn>
                <a:cxn ang="0">
                  <a:pos x="1188" y="0"/>
                </a:cxn>
                <a:cxn ang="0">
                  <a:pos x="978" y="23"/>
                </a:cxn>
                <a:cxn ang="0">
                  <a:pos x="851" y="68"/>
                </a:cxn>
                <a:cxn ang="0">
                  <a:pos x="784" y="98"/>
                </a:cxn>
                <a:cxn ang="0">
                  <a:pos x="552" y="113"/>
                </a:cxn>
                <a:cxn ang="0">
                  <a:pos x="492" y="158"/>
                </a:cxn>
                <a:cxn ang="0">
                  <a:pos x="425" y="232"/>
                </a:cxn>
                <a:cxn ang="0">
                  <a:pos x="402" y="277"/>
                </a:cxn>
                <a:cxn ang="0">
                  <a:pos x="335" y="285"/>
                </a:cxn>
                <a:cxn ang="0">
                  <a:pos x="260" y="442"/>
                </a:cxn>
                <a:cxn ang="0">
                  <a:pos x="230" y="509"/>
                </a:cxn>
                <a:cxn ang="0">
                  <a:pos x="163" y="659"/>
                </a:cxn>
                <a:cxn ang="0">
                  <a:pos x="81" y="704"/>
                </a:cxn>
                <a:cxn ang="0">
                  <a:pos x="51" y="748"/>
                </a:cxn>
                <a:cxn ang="0">
                  <a:pos x="43" y="988"/>
                </a:cxn>
                <a:cxn ang="0">
                  <a:pos x="21" y="1003"/>
                </a:cxn>
                <a:cxn ang="0">
                  <a:pos x="36" y="1220"/>
                </a:cxn>
                <a:cxn ang="0">
                  <a:pos x="51" y="1265"/>
                </a:cxn>
                <a:cxn ang="0">
                  <a:pos x="81" y="1310"/>
                </a:cxn>
                <a:cxn ang="0">
                  <a:pos x="148" y="1564"/>
                </a:cxn>
                <a:cxn ang="0">
                  <a:pos x="223" y="1594"/>
                </a:cxn>
                <a:cxn ang="0">
                  <a:pos x="290" y="1736"/>
                </a:cxn>
                <a:cxn ang="0">
                  <a:pos x="305" y="1758"/>
                </a:cxn>
                <a:cxn ang="0">
                  <a:pos x="320" y="1803"/>
                </a:cxn>
                <a:cxn ang="0">
                  <a:pos x="552" y="1833"/>
                </a:cxn>
                <a:cxn ang="0">
                  <a:pos x="649" y="1856"/>
                </a:cxn>
                <a:cxn ang="0">
                  <a:pos x="702" y="1968"/>
                </a:cxn>
                <a:cxn ang="0">
                  <a:pos x="754" y="2020"/>
                </a:cxn>
                <a:cxn ang="0">
                  <a:pos x="799" y="2035"/>
                </a:cxn>
                <a:cxn ang="0">
                  <a:pos x="1053" y="2028"/>
                </a:cxn>
                <a:cxn ang="0">
                  <a:pos x="1143" y="1968"/>
                </a:cxn>
                <a:cxn ang="0">
                  <a:pos x="1263" y="1945"/>
                </a:cxn>
                <a:cxn ang="0">
                  <a:pos x="1330" y="1915"/>
                </a:cxn>
                <a:cxn ang="0">
                  <a:pos x="1375" y="1886"/>
                </a:cxn>
                <a:cxn ang="0">
                  <a:pos x="1405" y="1841"/>
                </a:cxn>
                <a:cxn ang="0">
                  <a:pos x="1412" y="1818"/>
                </a:cxn>
                <a:cxn ang="0">
                  <a:pos x="1487" y="1691"/>
                </a:cxn>
                <a:cxn ang="0">
                  <a:pos x="1532" y="1631"/>
                </a:cxn>
                <a:cxn ang="0">
                  <a:pos x="1562" y="1422"/>
                </a:cxn>
                <a:cxn ang="0">
                  <a:pos x="1577" y="771"/>
                </a:cxn>
                <a:cxn ang="0">
                  <a:pos x="1584" y="517"/>
                </a:cxn>
                <a:cxn ang="0">
                  <a:pos x="1599" y="472"/>
                </a:cxn>
                <a:cxn ang="0">
                  <a:pos x="1547" y="247"/>
                </a:cxn>
                <a:cxn ang="0">
                  <a:pos x="1510" y="158"/>
                </a:cxn>
                <a:cxn ang="0">
                  <a:pos x="1465" y="128"/>
                </a:cxn>
                <a:cxn ang="0">
                  <a:pos x="1457" y="120"/>
                </a:cxn>
              </a:cxnLst>
              <a:rect l="0" t="0" r="r" b="b"/>
              <a:pathLst>
                <a:path w="1615" h="2038">
                  <a:moveTo>
                    <a:pt x="1457" y="120"/>
                  </a:moveTo>
                  <a:cubicBezTo>
                    <a:pt x="1429" y="111"/>
                    <a:pt x="1418" y="92"/>
                    <a:pt x="1390" y="83"/>
                  </a:cubicBezTo>
                  <a:cubicBezTo>
                    <a:pt x="1360" y="63"/>
                    <a:pt x="1332" y="46"/>
                    <a:pt x="1300" y="30"/>
                  </a:cubicBezTo>
                  <a:cubicBezTo>
                    <a:pt x="1265" y="13"/>
                    <a:pt x="1224" y="13"/>
                    <a:pt x="1188" y="0"/>
                  </a:cubicBezTo>
                  <a:cubicBezTo>
                    <a:pt x="1075" y="6"/>
                    <a:pt x="1058" y="2"/>
                    <a:pt x="978" y="23"/>
                  </a:cubicBezTo>
                  <a:cubicBezTo>
                    <a:pt x="938" y="50"/>
                    <a:pt x="896" y="56"/>
                    <a:pt x="851" y="68"/>
                  </a:cubicBezTo>
                  <a:cubicBezTo>
                    <a:pt x="827" y="75"/>
                    <a:pt x="808" y="94"/>
                    <a:pt x="784" y="98"/>
                  </a:cubicBezTo>
                  <a:cubicBezTo>
                    <a:pt x="708" y="112"/>
                    <a:pt x="629" y="108"/>
                    <a:pt x="552" y="113"/>
                  </a:cubicBezTo>
                  <a:cubicBezTo>
                    <a:pt x="523" y="122"/>
                    <a:pt x="517" y="141"/>
                    <a:pt x="492" y="158"/>
                  </a:cubicBezTo>
                  <a:cubicBezTo>
                    <a:pt x="467" y="194"/>
                    <a:pt x="443" y="180"/>
                    <a:pt x="425" y="232"/>
                  </a:cubicBezTo>
                  <a:cubicBezTo>
                    <a:pt x="422" y="241"/>
                    <a:pt x="413" y="273"/>
                    <a:pt x="402" y="277"/>
                  </a:cubicBezTo>
                  <a:cubicBezTo>
                    <a:pt x="381" y="285"/>
                    <a:pt x="357" y="282"/>
                    <a:pt x="335" y="285"/>
                  </a:cubicBezTo>
                  <a:cubicBezTo>
                    <a:pt x="311" y="359"/>
                    <a:pt x="341" y="414"/>
                    <a:pt x="260" y="442"/>
                  </a:cubicBezTo>
                  <a:cubicBezTo>
                    <a:pt x="245" y="464"/>
                    <a:pt x="239" y="484"/>
                    <a:pt x="230" y="509"/>
                  </a:cubicBezTo>
                  <a:cubicBezTo>
                    <a:pt x="221" y="566"/>
                    <a:pt x="214" y="626"/>
                    <a:pt x="163" y="659"/>
                  </a:cubicBezTo>
                  <a:cubicBezTo>
                    <a:pt x="149" y="702"/>
                    <a:pt x="125" y="697"/>
                    <a:pt x="81" y="704"/>
                  </a:cubicBezTo>
                  <a:cubicBezTo>
                    <a:pt x="71" y="719"/>
                    <a:pt x="61" y="733"/>
                    <a:pt x="51" y="748"/>
                  </a:cubicBezTo>
                  <a:cubicBezTo>
                    <a:pt x="6" y="814"/>
                    <a:pt x="52" y="909"/>
                    <a:pt x="43" y="988"/>
                  </a:cubicBezTo>
                  <a:cubicBezTo>
                    <a:pt x="42" y="997"/>
                    <a:pt x="28" y="998"/>
                    <a:pt x="21" y="1003"/>
                  </a:cubicBezTo>
                  <a:cubicBezTo>
                    <a:pt x="0" y="1062"/>
                    <a:pt x="17" y="1158"/>
                    <a:pt x="36" y="1220"/>
                  </a:cubicBezTo>
                  <a:cubicBezTo>
                    <a:pt x="41" y="1235"/>
                    <a:pt x="42" y="1252"/>
                    <a:pt x="51" y="1265"/>
                  </a:cubicBezTo>
                  <a:cubicBezTo>
                    <a:pt x="61" y="1280"/>
                    <a:pt x="81" y="1310"/>
                    <a:pt x="81" y="1310"/>
                  </a:cubicBezTo>
                  <a:cubicBezTo>
                    <a:pt x="84" y="1376"/>
                    <a:pt x="65" y="1522"/>
                    <a:pt x="148" y="1564"/>
                  </a:cubicBezTo>
                  <a:cubicBezTo>
                    <a:pt x="173" y="1577"/>
                    <a:pt x="197" y="1584"/>
                    <a:pt x="223" y="1594"/>
                  </a:cubicBezTo>
                  <a:cubicBezTo>
                    <a:pt x="239" y="1643"/>
                    <a:pt x="234" y="1716"/>
                    <a:pt x="290" y="1736"/>
                  </a:cubicBezTo>
                  <a:cubicBezTo>
                    <a:pt x="295" y="1743"/>
                    <a:pt x="301" y="1750"/>
                    <a:pt x="305" y="1758"/>
                  </a:cubicBezTo>
                  <a:cubicBezTo>
                    <a:pt x="311" y="1772"/>
                    <a:pt x="305" y="1798"/>
                    <a:pt x="320" y="1803"/>
                  </a:cubicBezTo>
                  <a:cubicBezTo>
                    <a:pt x="393" y="1828"/>
                    <a:pt x="476" y="1827"/>
                    <a:pt x="552" y="1833"/>
                  </a:cubicBezTo>
                  <a:cubicBezTo>
                    <a:pt x="584" y="1842"/>
                    <a:pt x="617" y="1845"/>
                    <a:pt x="649" y="1856"/>
                  </a:cubicBezTo>
                  <a:cubicBezTo>
                    <a:pt x="665" y="1900"/>
                    <a:pt x="656" y="1952"/>
                    <a:pt x="702" y="1968"/>
                  </a:cubicBezTo>
                  <a:cubicBezTo>
                    <a:pt x="712" y="1999"/>
                    <a:pt x="709" y="2005"/>
                    <a:pt x="754" y="2020"/>
                  </a:cubicBezTo>
                  <a:cubicBezTo>
                    <a:pt x="769" y="2025"/>
                    <a:pt x="799" y="2035"/>
                    <a:pt x="799" y="2035"/>
                  </a:cubicBezTo>
                  <a:cubicBezTo>
                    <a:pt x="884" y="2033"/>
                    <a:pt x="969" y="2038"/>
                    <a:pt x="1053" y="2028"/>
                  </a:cubicBezTo>
                  <a:cubicBezTo>
                    <a:pt x="1072" y="2026"/>
                    <a:pt x="1123" y="1981"/>
                    <a:pt x="1143" y="1968"/>
                  </a:cubicBezTo>
                  <a:cubicBezTo>
                    <a:pt x="1172" y="1948"/>
                    <a:pt x="1237" y="1948"/>
                    <a:pt x="1263" y="1945"/>
                  </a:cubicBezTo>
                  <a:cubicBezTo>
                    <a:pt x="1285" y="1930"/>
                    <a:pt x="1307" y="1928"/>
                    <a:pt x="1330" y="1915"/>
                  </a:cubicBezTo>
                  <a:cubicBezTo>
                    <a:pt x="1346" y="1906"/>
                    <a:pt x="1375" y="1886"/>
                    <a:pt x="1375" y="1886"/>
                  </a:cubicBezTo>
                  <a:cubicBezTo>
                    <a:pt x="1385" y="1871"/>
                    <a:pt x="1395" y="1856"/>
                    <a:pt x="1405" y="1841"/>
                  </a:cubicBezTo>
                  <a:cubicBezTo>
                    <a:pt x="1409" y="1834"/>
                    <a:pt x="1409" y="1826"/>
                    <a:pt x="1412" y="1818"/>
                  </a:cubicBezTo>
                  <a:cubicBezTo>
                    <a:pt x="1429" y="1768"/>
                    <a:pt x="1442" y="1722"/>
                    <a:pt x="1487" y="1691"/>
                  </a:cubicBezTo>
                  <a:cubicBezTo>
                    <a:pt x="1504" y="1666"/>
                    <a:pt x="1523" y="1660"/>
                    <a:pt x="1532" y="1631"/>
                  </a:cubicBezTo>
                  <a:cubicBezTo>
                    <a:pt x="1541" y="1448"/>
                    <a:pt x="1528" y="1515"/>
                    <a:pt x="1562" y="1422"/>
                  </a:cubicBezTo>
                  <a:cubicBezTo>
                    <a:pt x="1555" y="1218"/>
                    <a:pt x="1506" y="967"/>
                    <a:pt x="1577" y="771"/>
                  </a:cubicBezTo>
                  <a:cubicBezTo>
                    <a:pt x="1579" y="686"/>
                    <a:pt x="1578" y="601"/>
                    <a:pt x="1584" y="517"/>
                  </a:cubicBezTo>
                  <a:cubicBezTo>
                    <a:pt x="1585" y="501"/>
                    <a:pt x="1599" y="472"/>
                    <a:pt x="1599" y="472"/>
                  </a:cubicBezTo>
                  <a:cubicBezTo>
                    <a:pt x="1590" y="278"/>
                    <a:pt x="1615" y="351"/>
                    <a:pt x="1547" y="247"/>
                  </a:cubicBezTo>
                  <a:cubicBezTo>
                    <a:pt x="1539" y="224"/>
                    <a:pt x="1532" y="177"/>
                    <a:pt x="1510" y="158"/>
                  </a:cubicBezTo>
                  <a:cubicBezTo>
                    <a:pt x="1496" y="146"/>
                    <a:pt x="1478" y="141"/>
                    <a:pt x="1465" y="128"/>
                  </a:cubicBezTo>
                  <a:cubicBezTo>
                    <a:pt x="1462" y="125"/>
                    <a:pt x="1460" y="123"/>
                    <a:pt x="1457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82" name="Freeform 18"/>
            <p:cNvSpPr>
              <a:spLocks/>
            </p:cNvSpPr>
            <p:nvPr/>
          </p:nvSpPr>
          <p:spPr bwMode="auto">
            <a:xfrm>
              <a:off x="2149" y="2229"/>
              <a:ext cx="2319" cy="32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21" y="30"/>
                </a:cxn>
                <a:cxn ang="0">
                  <a:pos x="389" y="0"/>
                </a:cxn>
                <a:cxn ang="0">
                  <a:pos x="681" y="8"/>
                </a:cxn>
                <a:cxn ang="0">
                  <a:pos x="733" y="15"/>
                </a:cxn>
                <a:cxn ang="0">
                  <a:pos x="897" y="120"/>
                </a:cxn>
                <a:cxn ang="0">
                  <a:pos x="942" y="150"/>
                </a:cxn>
                <a:cxn ang="0">
                  <a:pos x="1010" y="180"/>
                </a:cxn>
                <a:cxn ang="0">
                  <a:pos x="1114" y="210"/>
                </a:cxn>
                <a:cxn ang="0">
                  <a:pos x="2057" y="217"/>
                </a:cxn>
                <a:cxn ang="0">
                  <a:pos x="2147" y="269"/>
                </a:cxn>
                <a:cxn ang="0">
                  <a:pos x="2319" y="329"/>
                </a:cxn>
              </a:cxnLst>
              <a:rect l="0" t="0" r="r" b="b"/>
              <a:pathLst>
                <a:path w="2319" h="329">
                  <a:moveTo>
                    <a:pt x="0" y="38"/>
                  </a:moveTo>
                  <a:cubicBezTo>
                    <a:pt x="107" y="35"/>
                    <a:pt x="214" y="37"/>
                    <a:pt x="321" y="30"/>
                  </a:cubicBezTo>
                  <a:cubicBezTo>
                    <a:pt x="346" y="28"/>
                    <a:pt x="389" y="0"/>
                    <a:pt x="389" y="0"/>
                  </a:cubicBezTo>
                  <a:cubicBezTo>
                    <a:pt x="486" y="3"/>
                    <a:pt x="584" y="4"/>
                    <a:pt x="681" y="8"/>
                  </a:cubicBezTo>
                  <a:cubicBezTo>
                    <a:pt x="698" y="9"/>
                    <a:pt x="717" y="9"/>
                    <a:pt x="733" y="15"/>
                  </a:cubicBezTo>
                  <a:cubicBezTo>
                    <a:pt x="771" y="29"/>
                    <a:pt x="861" y="96"/>
                    <a:pt x="897" y="120"/>
                  </a:cubicBezTo>
                  <a:cubicBezTo>
                    <a:pt x="912" y="130"/>
                    <a:pt x="925" y="145"/>
                    <a:pt x="942" y="150"/>
                  </a:cubicBezTo>
                  <a:cubicBezTo>
                    <a:pt x="968" y="158"/>
                    <a:pt x="986" y="168"/>
                    <a:pt x="1010" y="180"/>
                  </a:cubicBezTo>
                  <a:cubicBezTo>
                    <a:pt x="1041" y="195"/>
                    <a:pt x="1081" y="198"/>
                    <a:pt x="1114" y="210"/>
                  </a:cubicBezTo>
                  <a:cubicBezTo>
                    <a:pt x="1114" y="210"/>
                    <a:pt x="1925" y="175"/>
                    <a:pt x="2057" y="217"/>
                  </a:cubicBezTo>
                  <a:cubicBezTo>
                    <a:pt x="2088" y="238"/>
                    <a:pt x="2112" y="258"/>
                    <a:pt x="2147" y="269"/>
                  </a:cubicBezTo>
                  <a:cubicBezTo>
                    <a:pt x="2205" y="308"/>
                    <a:pt x="2245" y="329"/>
                    <a:pt x="2319" y="32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83" name="Freeform 19"/>
            <p:cNvSpPr>
              <a:spLocks/>
            </p:cNvSpPr>
            <p:nvPr/>
          </p:nvSpPr>
          <p:spPr bwMode="auto">
            <a:xfrm>
              <a:off x="3443" y="1734"/>
              <a:ext cx="1144" cy="696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45" y="637"/>
                </a:cxn>
                <a:cxn ang="0">
                  <a:pos x="112" y="555"/>
                </a:cxn>
                <a:cxn ang="0">
                  <a:pos x="157" y="495"/>
                </a:cxn>
                <a:cxn ang="0">
                  <a:pos x="187" y="420"/>
                </a:cxn>
                <a:cxn ang="0">
                  <a:pos x="344" y="226"/>
                </a:cxn>
                <a:cxn ang="0">
                  <a:pos x="524" y="203"/>
                </a:cxn>
                <a:cxn ang="0">
                  <a:pos x="628" y="174"/>
                </a:cxn>
                <a:cxn ang="0">
                  <a:pos x="770" y="84"/>
                </a:cxn>
                <a:cxn ang="0">
                  <a:pos x="838" y="61"/>
                </a:cxn>
                <a:cxn ang="0">
                  <a:pos x="913" y="31"/>
                </a:cxn>
                <a:cxn ang="0">
                  <a:pos x="1085" y="16"/>
                </a:cxn>
                <a:cxn ang="0">
                  <a:pos x="1144" y="1"/>
                </a:cxn>
              </a:cxnLst>
              <a:rect l="0" t="0" r="r" b="b"/>
              <a:pathLst>
                <a:path w="1144" h="697">
                  <a:moveTo>
                    <a:pt x="0" y="697"/>
                  </a:moveTo>
                  <a:cubicBezTo>
                    <a:pt x="9" y="668"/>
                    <a:pt x="28" y="662"/>
                    <a:pt x="45" y="637"/>
                  </a:cubicBezTo>
                  <a:cubicBezTo>
                    <a:pt x="58" y="596"/>
                    <a:pt x="83" y="584"/>
                    <a:pt x="112" y="555"/>
                  </a:cubicBezTo>
                  <a:cubicBezTo>
                    <a:pt x="123" y="526"/>
                    <a:pt x="131" y="512"/>
                    <a:pt x="157" y="495"/>
                  </a:cubicBezTo>
                  <a:cubicBezTo>
                    <a:pt x="165" y="466"/>
                    <a:pt x="170" y="445"/>
                    <a:pt x="187" y="420"/>
                  </a:cubicBezTo>
                  <a:cubicBezTo>
                    <a:pt x="214" y="335"/>
                    <a:pt x="250" y="251"/>
                    <a:pt x="344" y="226"/>
                  </a:cubicBezTo>
                  <a:cubicBezTo>
                    <a:pt x="402" y="210"/>
                    <a:pt x="524" y="203"/>
                    <a:pt x="524" y="203"/>
                  </a:cubicBezTo>
                  <a:cubicBezTo>
                    <a:pt x="559" y="195"/>
                    <a:pt x="594" y="185"/>
                    <a:pt x="628" y="174"/>
                  </a:cubicBezTo>
                  <a:cubicBezTo>
                    <a:pt x="675" y="142"/>
                    <a:pt x="723" y="116"/>
                    <a:pt x="770" y="84"/>
                  </a:cubicBezTo>
                  <a:cubicBezTo>
                    <a:pt x="790" y="71"/>
                    <a:pt x="818" y="74"/>
                    <a:pt x="838" y="61"/>
                  </a:cubicBezTo>
                  <a:cubicBezTo>
                    <a:pt x="862" y="45"/>
                    <a:pt x="884" y="36"/>
                    <a:pt x="913" y="31"/>
                  </a:cubicBezTo>
                  <a:cubicBezTo>
                    <a:pt x="967" y="21"/>
                    <a:pt x="1035" y="19"/>
                    <a:pt x="1085" y="16"/>
                  </a:cubicBezTo>
                  <a:cubicBezTo>
                    <a:pt x="1134" y="0"/>
                    <a:pt x="1114" y="1"/>
                    <a:pt x="1144" y="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28069" name="Freeform 5"/>
          <p:cNvSpPr>
            <a:spLocks/>
          </p:cNvSpPr>
          <p:nvPr/>
        </p:nvSpPr>
        <p:spPr bwMode="auto">
          <a:xfrm>
            <a:off x="2146300" y="958850"/>
            <a:ext cx="4065588" cy="3925888"/>
          </a:xfrm>
          <a:custGeom>
            <a:avLst/>
            <a:gdLst/>
            <a:ahLst/>
            <a:cxnLst>
              <a:cxn ang="0">
                <a:pos x="516" y="2652"/>
              </a:cxn>
              <a:cxn ang="0">
                <a:pos x="372" y="2514"/>
              </a:cxn>
              <a:cxn ang="0">
                <a:pos x="312" y="2448"/>
              </a:cxn>
              <a:cxn ang="0">
                <a:pos x="228" y="2316"/>
              </a:cxn>
              <a:cxn ang="0">
                <a:pos x="108" y="2118"/>
              </a:cxn>
              <a:cxn ang="0">
                <a:pos x="0" y="1914"/>
              </a:cxn>
              <a:cxn ang="0">
                <a:pos x="24" y="1302"/>
              </a:cxn>
              <a:cxn ang="0">
                <a:pos x="120" y="1134"/>
              </a:cxn>
              <a:cxn ang="0">
                <a:pos x="222" y="906"/>
              </a:cxn>
              <a:cxn ang="0">
                <a:pos x="342" y="810"/>
              </a:cxn>
              <a:cxn ang="0">
                <a:pos x="516" y="564"/>
              </a:cxn>
              <a:cxn ang="0">
                <a:pos x="600" y="444"/>
              </a:cxn>
              <a:cxn ang="0">
                <a:pos x="750" y="204"/>
              </a:cxn>
              <a:cxn ang="0">
                <a:pos x="900" y="54"/>
              </a:cxn>
              <a:cxn ang="0">
                <a:pos x="1200" y="6"/>
              </a:cxn>
              <a:cxn ang="0">
                <a:pos x="1272" y="30"/>
              </a:cxn>
              <a:cxn ang="0">
                <a:pos x="1578" y="246"/>
              </a:cxn>
              <a:cxn ang="0">
                <a:pos x="1722" y="486"/>
              </a:cxn>
              <a:cxn ang="0">
                <a:pos x="1824" y="594"/>
              </a:cxn>
              <a:cxn ang="0">
                <a:pos x="1968" y="840"/>
              </a:cxn>
              <a:cxn ang="0">
                <a:pos x="2058" y="1014"/>
              </a:cxn>
              <a:cxn ang="0">
                <a:pos x="2388" y="1248"/>
              </a:cxn>
              <a:cxn ang="0">
                <a:pos x="2472" y="1344"/>
              </a:cxn>
              <a:cxn ang="0">
                <a:pos x="2568" y="1602"/>
              </a:cxn>
              <a:cxn ang="0">
                <a:pos x="2628" y="1680"/>
              </a:cxn>
              <a:cxn ang="0">
                <a:pos x="2712" y="1812"/>
              </a:cxn>
              <a:cxn ang="0">
                <a:pos x="2670" y="1962"/>
              </a:cxn>
              <a:cxn ang="0">
                <a:pos x="2442" y="2148"/>
              </a:cxn>
              <a:cxn ang="0">
                <a:pos x="2376" y="2202"/>
              </a:cxn>
              <a:cxn ang="0">
                <a:pos x="2202" y="2280"/>
              </a:cxn>
              <a:cxn ang="0">
                <a:pos x="2124" y="2358"/>
              </a:cxn>
              <a:cxn ang="0">
                <a:pos x="1962" y="2520"/>
              </a:cxn>
              <a:cxn ang="0">
                <a:pos x="1746" y="2652"/>
              </a:cxn>
              <a:cxn ang="0">
                <a:pos x="1392" y="2682"/>
              </a:cxn>
              <a:cxn ang="0">
                <a:pos x="1290" y="2652"/>
              </a:cxn>
              <a:cxn ang="0">
                <a:pos x="780" y="2736"/>
              </a:cxn>
              <a:cxn ang="0">
                <a:pos x="546" y="2712"/>
              </a:cxn>
            </a:cxnLst>
            <a:rect l="0" t="0" r="r" b="b"/>
            <a:pathLst>
              <a:path w="2712" h="2738">
                <a:moveTo>
                  <a:pt x="564" y="2718"/>
                </a:moveTo>
                <a:cubicBezTo>
                  <a:pt x="537" y="2700"/>
                  <a:pt x="532" y="2676"/>
                  <a:pt x="516" y="2652"/>
                </a:cubicBezTo>
                <a:cubicBezTo>
                  <a:pt x="501" y="2629"/>
                  <a:pt x="453" y="2565"/>
                  <a:pt x="426" y="2556"/>
                </a:cubicBezTo>
                <a:cubicBezTo>
                  <a:pt x="398" y="2528"/>
                  <a:pt x="415" y="2543"/>
                  <a:pt x="372" y="2514"/>
                </a:cubicBezTo>
                <a:cubicBezTo>
                  <a:pt x="366" y="2510"/>
                  <a:pt x="354" y="2502"/>
                  <a:pt x="354" y="2502"/>
                </a:cubicBezTo>
                <a:cubicBezTo>
                  <a:pt x="343" y="2485"/>
                  <a:pt x="327" y="2461"/>
                  <a:pt x="312" y="2448"/>
                </a:cubicBezTo>
                <a:cubicBezTo>
                  <a:pt x="301" y="2439"/>
                  <a:pt x="276" y="2424"/>
                  <a:pt x="276" y="2424"/>
                </a:cubicBezTo>
                <a:cubicBezTo>
                  <a:pt x="252" y="2388"/>
                  <a:pt x="241" y="2356"/>
                  <a:pt x="228" y="2316"/>
                </a:cubicBezTo>
                <a:cubicBezTo>
                  <a:pt x="219" y="2290"/>
                  <a:pt x="189" y="2270"/>
                  <a:pt x="180" y="2244"/>
                </a:cubicBezTo>
                <a:cubicBezTo>
                  <a:pt x="164" y="2197"/>
                  <a:pt x="151" y="2147"/>
                  <a:pt x="108" y="2118"/>
                </a:cubicBezTo>
                <a:cubicBezTo>
                  <a:pt x="94" y="2076"/>
                  <a:pt x="45" y="2054"/>
                  <a:pt x="30" y="2010"/>
                </a:cubicBezTo>
                <a:cubicBezTo>
                  <a:pt x="19" y="1978"/>
                  <a:pt x="11" y="1946"/>
                  <a:pt x="0" y="1914"/>
                </a:cubicBezTo>
                <a:cubicBezTo>
                  <a:pt x="6" y="1768"/>
                  <a:pt x="10" y="1655"/>
                  <a:pt x="6" y="1506"/>
                </a:cubicBezTo>
                <a:cubicBezTo>
                  <a:pt x="6" y="1493"/>
                  <a:pt x="1" y="1352"/>
                  <a:pt x="24" y="1302"/>
                </a:cubicBezTo>
                <a:cubicBezTo>
                  <a:pt x="42" y="1263"/>
                  <a:pt x="78" y="1229"/>
                  <a:pt x="102" y="1194"/>
                </a:cubicBezTo>
                <a:cubicBezTo>
                  <a:pt x="113" y="1178"/>
                  <a:pt x="114" y="1152"/>
                  <a:pt x="120" y="1134"/>
                </a:cubicBezTo>
                <a:cubicBezTo>
                  <a:pt x="124" y="1061"/>
                  <a:pt x="113" y="1015"/>
                  <a:pt x="162" y="966"/>
                </a:cubicBezTo>
                <a:cubicBezTo>
                  <a:pt x="171" y="940"/>
                  <a:pt x="199" y="921"/>
                  <a:pt x="222" y="906"/>
                </a:cubicBezTo>
                <a:cubicBezTo>
                  <a:pt x="241" y="878"/>
                  <a:pt x="278" y="856"/>
                  <a:pt x="306" y="834"/>
                </a:cubicBezTo>
                <a:cubicBezTo>
                  <a:pt x="317" y="825"/>
                  <a:pt x="342" y="810"/>
                  <a:pt x="342" y="810"/>
                </a:cubicBezTo>
                <a:cubicBezTo>
                  <a:pt x="365" y="776"/>
                  <a:pt x="392" y="731"/>
                  <a:pt x="426" y="708"/>
                </a:cubicBezTo>
                <a:cubicBezTo>
                  <a:pt x="458" y="660"/>
                  <a:pt x="475" y="605"/>
                  <a:pt x="516" y="564"/>
                </a:cubicBezTo>
                <a:cubicBezTo>
                  <a:pt x="525" y="537"/>
                  <a:pt x="547" y="513"/>
                  <a:pt x="570" y="498"/>
                </a:cubicBezTo>
                <a:cubicBezTo>
                  <a:pt x="598" y="457"/>
                  <a:pt x="589" y="476"/>
                  <a:pt x="600" y="444"/>
                </a:cubicBezTo>
                <a:cubicBezTo>
                  <a:pt x="606" y="403"/>
                  <a:pt x="608" y="376"/>
                  <a:pt x="636" y="348"/>
                </a:cubicBezTo>
                <a:cubicBezTo>
                  <a:pt x="652" y="285"/>
                  <a:pt x="707" y="247"/>
                  <a:pt x="750" y="204"/>
                </a:cubicBezTo>
                <a:cubicBezTo>
                  <a:pt x="771" y="183"/>
                  <a:pt x="785" y="131"/>
                  <a:pt x="810" y="114"/>
                </a:cubicBezTo>
                <a:cubicBezTo>
                  <a:pt x="841" y="94"/>
                  <a:pt x="867" y="69"/>
                  <a:pt x="900" y="54"/>
                </a:cubicBezTo>
                <a:cubicBezTo>
                  <a:pt x="961" y="27"/>
                  <a:pt x="1033" y="16"/>
                  <a:pt x="1098" y="0"/>
                </a:cubicBezTo>
                <a:cubicBezTo>
                  <a:pt x="1132" y="2"/>
                  <a:pt x="1166" y="2"/>
                  <a:pt x="1200" y="6"/>
                </a:cubicBezTo>
                <a:cubicBezTo>
                  <a:pt x="1200" y="6"/>
                  <a:pt x="1245" y="21"/>
                  <a:pt x="1254" y="24"/>
                </a:cubicBezTo>
                <a:cubicBezTo>
                  <a:pt x="1260" y="26"/>
                  <a:pt x="1272" y="30"/>
                  <a:pt x="1272" y="30"/>
                </a:cubicBezTo>
                <a:cubicBezTo>
                  <a:pt x="1293" y="61"/>
                  <a:pt x="1343" y="75"/>
                  <a:pt x="1374" y="96"/>
                </a:cubicBezTo>
                <a:cubicBezTo>
                  <a:pt x="1444" y="143"/>
                  <a:pt x="1508" y="199"/>
                  <a:pt x="1578" y="246"/>
                </a:cubicBezTo>
                <a:cubicBezTo>
                  <a:pt x="1633" y="282"/>
                  <a:pt x="1631" y="353"/>
                  <a:pt x="1674" y="396"/>
                </a:cubicBezTo>
                <a:cubicBezTo>
                  <a:pt x="1685" y="428"/>
                  <a:pt x="1697" y="461"/>
                  <a:pt x="1722" y="486"/>
                </a:cubicBezTo>
                <a:cubicBezTo>
                  <a:pt x="1734" y="498"/>
                  <a:pt x="1748" y="508"/>
                  <a:pt x="1758" y="522"/>
                </a:cubicBezTo>
                <a:cubicBezTo>
                  <a:pt x="1777" y="548"/>
                  <a:pt x="1798" y="576"/>
                  <a:pt x="1824" y="594"/>
                </a:cubicBezTo>
                <a:cubicBezTo>
                  <a:pt x="1855" y="640"/>
                  <a:pt x="1896" y="678"/>
                  <a:pt x="1926" y="726"/>
                </a:cubicBezTo>
                <a:cubicBezTo>
                  <a:pt x="1948" y="761"/>
                  <a:pt x="1950" y="803"/>
                  <a:pt x="1968" y="840"/>
                </a:cubicBezTo>
                <a:cubicBezTo>
                  <a:pt x="1974" y="874"/>
                  <a:pt x="1981" y="903"/>
                  <a:pt x="1992" y="936"/>
                </a:cubicBezTo>
                <a:cubicBezTo>
                  <a:pt x="2002" y="966"/>
                  <a:pt x="2035" y="994"/>
                  <a:pt x="2058" y="1014"/>
                </a:cubicBezTo>
                <a:cubicBezTo>
                  <a:pt x="2131" y="1077"/>
                  <a:pt x="2207" y="1133"/>
                  <a:pt x="2292" y="1176"/>
                </a:cubicBezTo>
                <a:cubicBezTo>
                  <a:pt x="2306" y="1198"/>
                  <a:pt x="2363" y="1240"/>
                  <a:pt x="2388" y="1248"/>
                </a:cubicBezTo>
                <a:cubicBezTo>
                  <a:pt x="2406" y="1266"/>
                  <a:pt x="2412" y="1282"/>
                  <a:pt x="2436" y="1290"/>
                </a:cubicBezTo>
                <a:cubicBezTo>
                  <a:pt x="2450" y="1311"/>
                  <a:pt x="2454" y="1326"/>
                  <a:pt x="2472" y="1344"/>
                </a:cubicBezTo>
                <a:cubicBezTo>
                  <a:pt x="2483" y="1411"/>
                  <a:pt x="2499" y="1478"/>
                  <a:pt x="2520" y="1542"/>
                </a:cubicBezTo>
                <a:cubicBezTo>
                  <a:pt x="2528" y="1565"/>
                  <a:pt x="2553" y="1584"/>
                  <a:pt x="2568" y="1602"/>
                </a:cubicBezTo>
                <a:cubicBezTo>
                  <a:pt x="2584" y="1622"/>
                  <a:pt x="2594" y="1649"/>
                  <a:pt x="2610" y="1668"/>
                </a:cubicBezTo>
                <a:cubicBezTo>
                  <a:pt x="2615" y="1674"/>
                  <a:pt x="2622" y="1675"/>
                  <a:pt x="2628" y="1680"/>
                </a:cubicBezTo>
                <a:cubicBezTo>
                  <a:pt x="2635" y="1685"/>
                  <a:pt x="2641" y="1691"/>
                  <a:pt x="2646" y="1698"/>
                </a:cubicBezTo>
                <a:cubicBezTo>
                  <a:pt x="2671" y="1731"/>
                  <a:pt x="2699" y="1773"/>
                  <a:pt x="2712" y="1812"/>
                </a:cubicBezTo>
                <a:cubicBezTo>
                  <a:pt x="2710" y="1842"/>
                  <a:pt x="2711" y="1872"/>
                  <a:pt x="2706" y="1902"/>
                </a:cubicBezTo>
                <a:cubicBezTo>
                  <a:pt x="2704" y="1914"/>
                  <a:pt x="2672" y="1959"/>
                  <a:pt x="2670" y="1962"/>
                </a:cubicBezTo>
                <a:cubicBezTo>
                  <a:pt x="2643" y="2002"/>
                  <a:pt x="2603" y="2054"/>
                  <a:pt x="2556" y="2070"/>
                </a:cubicBezTo>
                <a:cubicBezTo>
                  <a:pt x="2535" y="2091"/>
                  <a:pt x="2470" y="2139"/>
                  <a:pt x="2442" y="2148"/>
                </a:cubicBezTo>
                <a:cubicBezTo>
                  <a:pt x="2415" y="2188"/>
                  <a:pt x="2447" y="2149"/>
                  <a:pt x="2412" y="2172"/>
                </a:cubicBezTo>
                <a:cubicBezTo>
                  <a:pt x="2372" y="2199"/>
                  <a:pt x="2415" y="2182"/>
                  <a:pt x="2376" y="2202"/>
                </a:cubicBezTo>
                <a:cubicBezTo>
                  <a:pt x="2328" y="2226"/>
                  <a:pt x="2271" y="2245"/>
                  <a:pt x="2220" y="2262"/>
                </a:cubicBezTo>
                <a:cubicBezTo>
                  <a:pt x="2214" y="2268"/>
                  <a:pt x="2209" y="2275"/>
                  <a:pt x="2202" y="2280"/>
                </a:cubicBezTo>
                <a:cubicBezTo>
                  <a:pt x="2191" y="2289"/>
                  <a:pt x="2166" y="2304"/>
                  <a:pt x="2166" y="2304"/>
                </a:cubicBezTo>
                <a:cubicBezTo>
                  <a:pt x="2152" y="2326"/>
                  <a:pt x="2146" y="2343"/>
                  <a:pt x="2124" y="2358"/>
                </a:cubicBezTo>
                <a:cubicBezTo>
                  <a:pt x="2113" y="2392"/>
                  <a:pt x="2097" y="2410"/>
                  <a:pt x="2070" y="2430"/>
                </a:cubicBezTo>
                <a:cubicBezTo>
                  <a:pt x="2060" y="2459"/>
                  <a:pt x="1991" y="2510"/>
                  <a:pt x="1962" y="2520"/>
                </a:cubicBezTo>
                <a:cubicBezTo>
                  <a:pt x="1930" y="2552"/>
                  <a:pt x="1855" y="2602"/>
                  <a:pt x="1812" y="2616"/>
                </a:cubicBezTo>
                <a:cubicBezTo>
                  <a:pt x="1788" y="2634"/>
                  <a:pt x="1775" y="2645"/>
                  <a:pt x="1746" y="2652"/>
                </a:cubicBezTo>
                <a:cubicBezTo>
                  <a:pt x="1710" y="2676"/>
                  <a:pt x="1657" y="2680"/>
                  <a:pt x="1614" y="2694"/>
                </a:cubicBezTo>
                <a:cubicBezTo>
                  <a:pt x="1502" y="2690"/>
                  <a:pt x="1470" y="2700"/>
                  <a:pt x="1392" y="2682"/>
                </a:cubicBezTo>
                <a:cubicBezTo>
                  <a:pt x="1343" y="2671"/>
                  <a:pt x="1351" y="2672"/>
                  <a:pt x="1308" y="2658"/>
                </a:cubicBezTo>
                <a:cubicBezTo>
                  <a:pt x="1302" y="2656"/>
                  <a:pt x="1290" y="2652"/>
                  <a:pt x="1290" y="2652"/>
                </a:cubicBezTo>
                <a:cubicBezTo>
                  <a:pt x="1230" y="2654"/>
                  <a:pt x="1170" y="2654"/>
                  <a:pt x="1110" y="2658"/>
                </a:cubicBezTo>
                <a:cubicBezTo>
                  <a:pt x="1000" y="2665"/>
                  <a:pt x="887" y="2709"/>
                  <a:pt x="780" y="2736"/>
                </a:cubicBezTo>
                <a:cubicBezTo>
                  <a:pt x="704" y="2734"/>
                  <a:pt x="628" y="2738"/>
                  <a:pt x="552" y="2730"/>
                </a:cubicBezTo>
                <a:cubicBezTo>
                  <a:pt x="546" y="2729"/>
                  <a:pt x="542" y="2716"/>
                  <a:pt x="546" y="2712"/>
                </a:cubicBezTo>
                <a:cubicBezTo>
                  <a:pt x="550" y="2708"/>
                  <a:pt x="558" y="2716"/>
                  <a:pt x="564" y="271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70" name="Freeform 6"/>
          <p:cNvSpPr>
            <a:spLocks/>
          </p:cNvSpPr>
          <p:nvPr/>
        </p:nvSpPr>
        <p:spPr bwMode="auto">
          <a:xfrm>
            <a:off x="2733675" y="2368550"/>
            <a:ext cx="2246313" cy="1749425"/>
          </a:xfrm>
          <a:custGeom>
            <a:avLst/>
            <a:gdLst/>
            <a:ahLst/>
            <a:cxnLst>
              <a:cxn ang="0">
                <a:pos x="16" y="631"/>
              </a:cxn>
              <a:cxn ang="0">
                <a:pos x="22" y="505"/>
              </a:cxn>
              <a:cxn ang="0">
                <a:pos x="28" y="487"/>
              </a:cxn>
              <a:cxn ang="0">
                <a:pos x="100" y="295"/>
              </a:cxn>
              <a:cxn ang="0">
                <a:pos x="166" y="193"/>
              </a:cxn>
              <a:cxn ang="0">
                <a:pos x="436" y="187"/>
              </a:cxn>
              <a:cxn ang="0">
                <a:pos x="526" y="103"/>
              </a:cxn>
              <a:cxn ang="0">
                <a:pos x="616" y="37"/>
              </a:cxn>
              <a:cxn ang="0">
                <a:pos x="664" y="7"/>
              </a:cxn>
              <a:cxn ang="0">
                <a:pos x="682" y="1"/>
              </a:cxn>
              <a:cxn ang="0">
                <a:pos x="856" y="7"/>
              </a:cxn>
              <a:cxn ang="0">
                <a:pos x="868" y="25"/>
              </a:cxn>
              <a:cxn ang="0">
                <a:pos x="886" y="37"/>
              </a:cxn>
              <a:cxn ang="0">
                <a:pos x="976" y="67"/>
              </a:cxn>
              <a:cxn ang="0">
                <a:pos x="1072" y="97"/>
              </a:cxn>
              <a:cxn ang="0">
                <a:pos x="1108" y="109"/>
              </a:cxn>
              <a:cxn ang="0">
                <a:pos x="1126" y="115"/>
              </a:cxn>
              <a:cxn ang="0">
                <a:pos x="1210" y="229"/>
              </a:cxn>
              <a:cxn ang="0">
                <a:pos x="1228" y="247"/>
              </a:cxn>
              <a:cxn ang="0">
                <a:pos x="1276" y="259"/>
              </a:cxn>
              <a:cxn ang="0">
                <a:pos x="1348" y="289"/>
              </a:cxn>
              <a:cxn ang="0">
                <a:pos x="1384" y="313"/>
              </a:cxn>
              <a:cxn ang="0">
                <a:pos x="1402" y="349"/>
              </a:cxn>
              <a:cxn ang="0">
                <a:pos x="1408" y="391"/>
              </a:cxn>
              <a:cxn ang="0">
                <a:pos x="1420" y="427"/>
              </a:cxn>
              <a:cxn ang="0">
                <a:pos x="1432" y="481"/>
              </a:cxn>
              <a:cxn ang="0">
                <a:pos x="1492" y="571"/>
              </a:cxn>
              <a:cxn ang="0">
                <a:pos x="1486" y="685"/>
              </a:cxn>
              <a:cxn ang="0">
                <a:pos x="1414" y="709"/>
              </a:cxn>
              <a:cxn ang="0">
                <a:pos x="1318" y="757"/>
              </a:cxn>
              <a:cxn ang="0">
                <a:pos x="1228" y="799"/>
              </a:cxn>
              <a:cxn ang="0">
                <a:pos x="1174" y="865"/>
              </a:cxn>
              <a:cxn ang="0">
                <a:pos x="1078" y="985"/>
              </a:cxn>
              <a:cxn ang="0">
                <a:pos x="946" y="1009"/>
              </a:cxn>
              <a:cxn ang="0">
                <a:pos x="868" y="1057"/>
              </a:cxn>
              <a:cxn ang="0">
                <a:pos x="820" y="1105"/>
              </a:cxn>
              <a:cxn ang="0">
                <a:pos x="472" y="1159"/>
              </a:cxn>
              <a:cxn ang="0">
                <a:pos x="310" y="1141"/>
              </a:cxn>
              <a:cxn ang="0">
                <a:pos x="268" y="1093"/>
              </a:cxn>
              <a:cxn ang="0">
                <a:pos x="202" y="1045"/>
              </a:cxn>
              <a:cxn ang="0">
                <a:pos x="166" y="1015"/>
              </a:cxn>
              <a:cxn ang="0">
                <a:pos x="136" y="955"/>
              </a:cxn>
              <a:cxn ang="0">
                <a:pos x="130" y="919"/>
              </a:cxn>
              <a:cxn ang="0">
                <a:pos x="118" y="883"/>
              </a:cxn>
              <a:cxn ang="0">
                <a:pos x="82" y="799"/>
              </a:cxn>
              <a:cxn ang="0">
                <a:pos x="52" y="727"/>
              </a:cxn>
              <a:cxn ang="0">
                <a:pos x="34" y="673"/>
              </a:cxn>
              <a:cxn ang="0">
                <a:pos x="16" y="631"/>
              </a:cxn>
            </a:cxnLst>
            <a:rect l="0" t="0" r="r" b="b"/>
            <a:pathLst>
              <a:path w="1498" h="1220">
                <a:moveTo>
                  <a:pt x="16" y="631"/>
                </a:moveTo>
                <a:cubicBezTo>
                  <a:pt x="18" y="589"/>
                  <a:pt x="19" y="547"/>
                  <a:pt x="22" y="505"/>
                </a:cubicBezTo>
                <a:cubicBezTo>
                  <a:pt x="23" y="499"/>
                  <a:pt x="27" y="493"/>
                  <a:pt x="28" y="487"/>
                </a:cubicBezTo>
                <a:cubicBezTo>
                  <a:pt x="36" y="403"/>
                  <a:pt x="26" y="344"/>
                  <a:pt x="100" y="295"/>
                </a:cubicBezTo>
                <a:cubicBezTo>
                  <a:pt x="115" y="273"/>
                  <a:pt x="129" y="195"/>
                  <a:pt x="166" y="193"/>
                </a:cubicBezTo>
                <a:cubicBezTo>
                  <a:pt x="256" y="187"/>
                  <a:pt x="346" y="189"/>
                  <a:pt x="436" y="187"/>
                </a:cubicBezTo>
                <a:cubicBezTo>
                  <a:pt x="451" y="142"/>
                  <a:pt x="489" y="128"/>
                  <a:pt x="526" y="103"/>
                </a:cubicBezTo>
                <a:cubicBezTo>
                  <a:pt x="557" y="82"/>
                  <a:pt x="585" y="58"/>
                  <a:pt x="616" y="37"/>
                </a:cubicBezTo>
                <a:cubicBezTo>
                  <a:pt x="635" y="8"/>
                  <a:pt x="621" y="21"/>
                  <a:pt x="664" y="7"/>
                </a:cubicBezTo>
                <a:cubicBezTo>
                  <a:pt x="670" y="5"/>
                  <a:pt x="682" y="1"/>
                  <a:pt x="682" y="1"/>
                </a:cubicBezTo>
                <a:cubicBezTo>
                  <a:pt x="740" y="3"/>
                  <a:pt x="798" y="0"/>
                  <a:pt x="856" y="7"/>
                </a:cubicBezTo>
                <a:cubicBezTo>
                  <a:pt x="863" y="8"/>
                  <a:pt x="863" y="20"/>
                  <a:pt x="868" y="25"/>
                </a:cubicBezTo>
                <a:cubicBezTo>
                  <a:pt x="873" y="30"/>
                  <a:pt x="879" y="34"/>
                  <a:pt x="886" y="37"/>
                </a:cubicBezTo>
                <a:cubicBezTo>
                  <a:pt x="914" y="50"/>
                  <a:pt x="947" y="57"/>
                  <a:pt x="976" y="67"/>
                </a:cubicBezTo>
                <a:cubicBezTo>
                  <a:pt x="1008" y="78"/>
                  <a:pt x="1040" y="86"/>
                  <a:pt x="1072" y="97"/>
                </a:cubicBezTo>
                <a:cubicBezTo>
                  <a:pt x="1084" y="101"/>
                  <a:pt x="1096" y="105"/>
                  <a:pt x="1108" y="109"/>
                </a:cubicBezTo>
                <a:cubicBezTo>
                  <a:pt x="1114" y="111"/>
                  <a:pt x="1126" y="115"/>
                  <a:pt x="1126" y="115"/>
                </a:cubicBezTo>
                <a:cubicBezTo>
                  <a:pt x="1139" y="168"/>
                  <a:pt x="1154" y="210"/>
                  <a:pt x="1210" y="229"/>
                </a:cubicBezTo>
                <a:cubicBezTo>
                  <a:pt x="1216" y="235"/>
                  <a:pt x="1220" y="243"/>
                  <a:pt x="1228" y="247"/>
                </a:cubicBezTo>
                <a:cubicBezTo>
                  <a:pt x="1243" y="254"/>
                  <a:pt x="1276" y="259"/>
                  <a:pt x="1276" y="259"/>
                </a:cubicBezTo>
                <a:cubicBezTo>
                  <a:pt x="1298" y="274"/>
                  <a:pt x="1327" y="275"/>
                  <a:pt x="1348" y="289"/>
                </a:cubicBezTo>
                <a:cubicBezTo>
                  <a:pt x="1360" y="297"/>
                  <a:pt x="1384" y="313"/>
                  <a:pt x="1384" y="313"/>
                </a:cubicBezTo>
                <a:cubicBezTo>
                  <a:pt x="1388" y="326"/>
                  <a:pt x="1398" y="336"/>
                  <a:pt x="1402" y="349"/>
                </a:cubicBezTo>
                <a:cubicBezTo>
                  <a:pt x="1406" y="363"/>
                  <a:pt x="1405" y="377"/>
                  <a:pt x="1408" y="391"/>
                </a:cubicBezTo>
                <a:cubicBezTo>
                  <a:pt x="1411" y="403"/>
                  <a:pt x="1418" y="415"/>
                  <a:pt x="1420" y="427"/>
                </a:cubicBezTo>
                <a:cubicBezTo>
                  <a:pt x="1422" y="437"/>
                  <a:pt x="1425" y="468"/>
                  <a:pt x="1432" y="481"/>
                </a:cubicBezTo>
                <a:cubicBezTo>
                  <a:pt x="1450" y="514"/>
                  <a:pt x="1480" y="535"/>
                  <a:pt x="1492" y="571"/>
                </a:cubicBezTo>
                <a:cubicBezTo>
                  <a:pt x="1490" y="609"/>
                  <a:pt x="1498" y="649"/>
                  <a:pt x="1486" y="685"/>
                </a:cubicBezTo>
                <a:cubicBezTo>
                  <a:pt x="1485" y="688"/>
                  <a:pt x="1424" y="706"/>
                  <a:pt x="1414" y="709"/>
                </a:cubicBezTo>
                <a:cubicBezTo>
                  <a:pt x="1376" y="718"/>
                  <a:pt x="1351" y="735"/>
                  <a:pt x="1318" y="757"/>
                </a:cubicBezTo>
                <a:cubicBezTo>
                  <a:pt x="1294" y="773"/>
                  <a:pt x="1255" y="781"/>
                  <a:pt x="1228" y="799"/>
                </a:cubicBezTo>
                <a:cubicBezTo>
                  <a:pt x="1211" y="825"/>
                  <a:pt x="1192" y="837"/>
                  <a:pt x="1174" y="865"/>
                </a:cubicBezTo>
                <a:cubicBezTo>
                  <a:pt x="1147" y="906"/>
                  <a:pt x="1122" y="960"/>
                  <a:pt x="1078" y="985"/>
                </a:cubicBezTo>
                <a:cubicBezTo>
                  <a:pt x="1042" y="1006"/>
                  <a:pt x="986" y="1003"/>
                  <a:pt x="946" y="1009"/>
                </a:cubicBezTo>
                <a:cubicBezTo>
                  <a:pt x="932" y="1014"/>
                  <a:pt x="879" y="1046"/>
                  <a:pt x="868" y="1057"/>
                </a:cubicBezTo>
                <a:cubicBezTo>
                  <a:pt x="847" y="1078"/>
                  <a:pt x="848" y="1096"/>
                  <a:pt x="820" y="1105"/>
                </a:cubicBezTo>
                <a:cubicBezTo>
                  <a:pt x="743" y="1220"/>
                  <a:pt x="642" y="1156"/>
                  <a:pt x="472" y="1159"/>
                </a:cubicBezTo>
                <a:cubicBezTo>
                  <a:pt x="418" y="1177"/>
                  <a:pt x="357" y="1172"/>
                  <a:pt x="310" y="1141"/>
                </a:cubicBezTo>
                <a:cubicBezTo>
                  <a:pt x="282" y="1099"/>
                  <a:pt x="298" y="1113"/>
                  <a:pt x="268" y="1093"/>
                </a:cubicBezTo>
                <a:cubicBezTo>
                  <a:pt x="249" y="1065"/>
                  <a:pt x="228" y="1071"/>
                  <a:pt x="202" y="1045"/>
                </a:cubicBezTo>
                <a:cubicBezTo>
                  <a:pt x="179" y="1022"/>
                  <a:pt x="191" y="1032"/>
                  <a:pt x="166" y="1015"/>
                </a:cubicBezTo>
                <a:cubicBezTo>
                  <a:pt x="153" y="995"/>
                  <a:pt x="149" y="975"/>
                  <a:pt x="136" y="955"/>
                </a:cubicBezTo>
                <a:cubicBezTo>
                  <a:pt x="134" y="943"/>
                  <a:pt x="133" y="931"/>
                  <a:pt x="130" y="919"/>
                </a:cubicBezTo>
                <a:cubicBezTo>
                  <a:pt x="127" y="907"/>
                  <a:pt x="118" y="883"/>
                  <a:pt x="118" y="883"/>
                </a:cubicBezTo>
                <a:cubicBezTo>
                  <a:pt x="112" y="835"/>
                  <a:pt x="113" y="830"/>
                  <a:pt x="82" y="799"/>
                </a:cubicBezTo>
                <a:cubicBezTo>
                  <a:pt x="73" y="773"/>
                  <a:pt x="61" y="753"/>
                  <a:pt x="52" y="727"/>
                </a:cubicBezTo>
                <a:cubicBezTo>
                  <a:pt x="47" y="711"/>
                  <a:pt x="43" y="687"/>
                  <a:pt x="34" y="673"/>
                </a:cubicBezTo>
                <a:cubicBezTo>
                  <a:pt x="8" y="635"/>
                  <a:pt x="0" y="647"/>
                  <a:pt x="16" y="631"/>
                </a:cubicBezTo>
                <a:close/>
              </a:path>
            </a:pathLst>
          </a:custGeom>
          <a:pattFill prst="dkVert">
            <a:fgClr>
              <a:srgbClr val="FFFF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72" name="Freeform 8" descr="Wide downward diagonal"/>
          <p:cNvSpPr>
            <a:spLocks/>
          </p:cNvSpPr>
          <p:nvPr/>
        </p:nvSpPr>
        <p:spPr bwMode="auto">
          <a:xfrm>
            <a:off x="3306763" y="2946400"/>
            <a:ext cx="617537" cy="590550"/>
          </a:xfrm>
          <a:custGeom>
            <a:avLst/>
            <a:gdLst/>
            <a:ahLst/>
            <a:cxnLst>
              <a:cxn ang="0">
                <a:pos x="180" y="402"/>
              </a:cxn>
              <a:cxn ang="0">
                <a:pos x="114" y="354"/>
              </a:cxn>
              <a:cxn ang="0">
                <a:pos x="78" y="342"/>
              </a:cxn>
              <a:cxn ang="0">
                <a:pos x="42" y="318"/>
              </a:cxn>
              <a:cxn ang="0">
                <a:pos x="24" y="306"/>
              </a:cxn>
              <a:cxn ang="0">
                <a:pos x="0" y="246"/>
              </a:cxn>
              <a:cxn ang="0">
                <a:pos x="42" y="66"/>
              </a:cxn>
              <a:cxn ang="0">
                <a:pos x="90" y="6"/>
              </a:cxn>
              <a:cxn ang="0">
                <a:pos x="252" y="0"/>
              </a:cxn>
              <a:cxn ang="0">
                <a:pos x="318" y="12"/>
              </a:cxn>
              <a:cxn ang="0">
                <a:pos x="354" y="36"/>
              </a:cxn>
              <a:cxn ang="0">
                <a:pos x="396" y="180"/>
              </a:cxn>
              <a:cxn ang="0">
                <a:pos x="330" y="306"/>
              </a:cxn>
              <a:cxn ang="0">
                <a:pos x="294" y="402"/>
              </a:cxn>
              <a:cxn ang="0">
                <a:pos x="234" y="408"/>
              </a:cxn>
              <a:cxn ang="0">
                <a:pos x="180" y="402"/>
              </a:cxn>
            </a:cxnLst>
            <a:rect l="0" t="0" r="r" b="b"/>
            <a:pathLst>
              <a:path w="412" h="412">
                <a:moveTo>
                  <a:pt x="180" y="402"/>
                </a:moveTo>
                <a:cubicBezTo>
                  <a:pt x="149" y="392"/>
                  <a:pt x="150" y="366"/>
                  <a:pt x="114" y="354"/>
                </a:cubicBezTo>
                <a:cubicBezTo>
                  <a:pt x="102" y="350"/>
                  <a:pt x="89" y="349"/>
                  <a:pt x="78" y="342"/>
                </a:cubicBezTo>
                <a:cubicBezTo>
                  <a:pt x="66" y="334"/>
                  <a:pt x="54" y="326"/>
                  <a:pt x="42" y="318"/>
                </a:cubicBezTo>
                <a:cubicBezTo>
                  <a:pt x="36" y="314"/>
                  <a:pt x="24" y="306"/>
                  <a:pt x="24" y="306"/>
                </a:cubicBezTo>
                <a:cubicBezTo>
                  <a:pt x="10" y="286"/>
                  <a:pt x="6" y="270"/>
                  <a:pt x="0" y="246"/>
                </a:cubicBezTo>
                <a:cubicBezTo>
                  <a:pt x="7" y="118"/>
                  <a:pt x="4" y="152"/>
                  <a:pt x="42" y="66"/>
                </a:cubicBezTo>
                <a:cubicBezTo>
                  <a:pt x="53" y="41"/>
                  <a:pt x="54" y="8"/>
                  <a:pt x="90" y="6"/>
                </a:cubicBezTo>
                <a:cubicBezTo>
                  <a:pt x="144" y="2"/>
                  <a:pt x="198" y="2"/>
                  <a:pt x="252" y="0"/>
                </a:cubicBezTo>
                <a:cubicBezTo>
                  <a:pt x="262" y="1"/>
                  <a:pt x="302" y="3"/>
                  <a:pt x="318" y="12"/>
                </a:cubicBezTo>
                <a:cubicBezTo>
                  <a:pt x="331" y="19"/>
                  <a:pt x="354" y="36"/>
                  <a:pt x="354" y="36"/>
                </a:cubicBezTo>
                <a:cubicBezTo>
                  <a:pt x="359" y="94"/>
                  <a:pt x="364" y="133"/>
                  <a:pt x="396" y="180"/>
                </a:cubicBezTo>
                <a:cubicBezTo>
                  <a:pt x="390" y="276"/>
                  <a:pt x="412" y="292"/>
                  <a:pt x="330" y="306"/>
                </a:cubicBezTo>
                <a:cubicBezTo>
                  <a:pt x="288" y="334"/>
                  <a:pt x="319" y="377"/>
                  <a:pt x="294" y="402"/>
                </a:cubicBezTo>
                <a:cubicBezTo>
                  <a:pt x="284" y="412"/>
                  <a:pt x="236" y="408"/>
                  <a:pt x="234" y="408"/>
                </a:cubicBezTo>
                <a:lnTo>
                  <a:pt x="180" y="402"/>
                </a:lnTo>
                <a:close/>
              </a:path>
            </a:pathLst>
          </a:custGeom>
          <a:pattFill prst="wdDnDiag">
            <a:fgClr>
              <a:srgbClr val="8000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CC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86" name="AutoShape 22"/>
          <p:cNvSpPr>
            <a:spLocks noChangeArrowheads="1"/>
          </p:cNvSpPr>
          <p:nvPr/>
        </p:nvSpPr>
        <p:spPr bwMode="auto">
          <a:xfrm>
            <a:off x="2201863" y="2292350"/>
            <a:ext cx="1173162" cy="473075"/>
          </a:xfrm>
          <a:prstGeom prst="wedgeRoundRectCallout">
            <a:avLst>
              <a:gd name="adj1" fmla="val 57171"/>
              <a:gd name="adj2" fmla="val 1298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Your shop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88" name="AutoShape 24"/>
          <p:cNvSpPr>
            <a:spLocks noChangeArrowheads="1"/>
          </p:cNvSpPr>
          <p:nvPr/>
        </p:nvSpPr>
        <p:spPr bwMode="auto">
          <a:xfrm>
            <a:off x="6983413" y="1554163"/>
            <a:ext cx="1203325" cy="439737"/>
          </a:xfrm>
          <a:prstGeom prst="wedgeRoundRectCallout">
            <a:avLst>
              <a:gd name="adj1" fmla="val -50130"/>
              <a:gd name="adj2" fmla="val 12112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Factory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89" name="Oval 25"/>
          <p:cNvSpPr>
            <a:spLocks noChangeArrowheads="1"/>
          </p:cNvSpPr>
          <p:nvPr/>
        </p:nvSpPr>
        <p:spPr bwMode="auto">
          <a:xfrm>
            <a:off x="3387725" y="3028950"/>
            <a:ext cx="112713" cy="119063"/>
          </a:xfrm>
          <a:prstGeom prst="ellipse">
            <a:avLst/>
          </a:prstGeom>
          <a:solidFill>
            <a:srgbClr val="0033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92" name="Rectangle 28"/>
          <p:cNvSpPr>
            <a:spLocks noChangeArrowheads="1"/>
          </p:cNvSpPr>
          <p:nvPr/>
        </p:nvSpPr>
        <p:spPr bwMode="auto">
          <a:xfrm>
            <a:off x="6731000" y="2259013"/>
            <a:ext cx="314325" cy="365125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94" name="AutoShape 30"/>
          <p:cNvSpPr>
            <a:spLocks noChangeArrowheads="1"/>
          </p:cNvSpPr>
          <p:nvPr/>
        </p:nvSpPr>
        <p:spPr bwMode="auto">
          <a:xfrm>
            <a:off x="3502025" y="2208213"/>
            <a:ext cx="1244600" cy="503237"/>
          </a:xfrm>
          <a:prstGeom prst="wedgeRoundRectCallout">
            <a:avLst>
              <a:gd name="adj1" fmla="val -49745"/>
              <a:gd name="adj2" fmla="val 11530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Shop store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95" name="AutoShape 31"/>
          <p:cNvSpPr>
            <a:spLocks noChangeArrowheads="1"/>
          </p:cNvSpPr>
          <p:nvPr/>
        </p:nvSpPr>
        <p:spPr bwMode="auto">
          <a:xfrm>
            <a:off x="3355975" y="3786188"/>
            <a:ext cx="1358900" cy="488950"/>
          </a:xfrm>
          <a:prstGeom prst="wedgeRoundRectCallout">
            <a:avLst>
              <a:gd name="adj1" fmla="val 46380"/>
              <a:gd name="adj2" fmla="val -1613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96" name="AutoShape 32"/>
          <p:cNvSpPr>
            <a:spLocks noChangeArrowheads="1"/>
          </p:cNvSpPr>
          <p:nvPr/>
        </p:nvSpPr>
        <p:spPr bwMode="auto">
          <a:xfrm>
            <a:off x="5724525" y="3641725"/>
            <a:ext cx="1338263" cy="534988"/>
          </a:xfrm>
          <a:prstGeom prst="wedgeRoundRectCallout">
            <a:avLst>
              <a:gd name="adj1" fmla="val -46440"/>
              <a:gd name="adj2" fmla="val -11528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Large 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90" name="Oval 26"/>
          <p:cNvSpPr>
            <a:spLocks noChangeArrowheads="1"/>
          </p:cNvSpPr>
          <p:nvPr/>
        </p:nvSpPr>
        <p:spPr bwMode="auto">
          <a:xfrm>
            <a:off x="5507038" y="2978150"/>
            <a:ext cx="373062" cy="3873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91" name="Oval 27"/>
          <p:cNvSpPr>
            <a:spLocks noChangeArrowheads="1"/>
          </p:cNvSpPr>
          <p:nvPr/>
        </p:nvSpPr>
        <p:spPr bwMode="auto">
          <a:xfrm>
            <a:off x="4565650" y="3073400"/>
            <a:ext cx="214313" cy="215900"/>
          </a:xfrm>
          <a:prstGeom prst="ellipse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93" name="Oval 29"/>
          <p:cNvSpPr>
            <a:spLocks noChangeArrowheads="1"/>
          </p:cNvSpPr>
          <p:nvPr/>
        </p:nvSpPr>
        <p:spPr bwMode="auto">
          <a:xfrm>
            <a:off x="3438525" y="3009900"/>
            <a:ext cx="123825" cy="123825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101" name="Line 37"/>
          <p:cNvSpPr>
            <a:spLocks noChangeShapeType="1"/>
          </p:cNvSpPr>
          <p:nvPr/>
        </p:nvSpPr>
        <p:spPr bwMode="auto">
          <a:xfrm flipH="1">
            <a:off x="3771900" y="5232400"/>
            <a:ext cx="345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4076700" y="5346700"/>
            <a:ext cx="27559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The delay is decreased, but the cost is increased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2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2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6" grpId="0" animBg="1"/>
      <p:bldP spid="728088" grpId="0" animBg="1"/>
      <p:bldP spid="728089" grpId="0" animBg="1"/>
      <p:bldP spid="728092" grpId="0" animBg="1"/>
      <p:bldP spid="728094" grpId="0" animBg="1"/>
      <p:bldP spid="728095" grpId="0" animBg="1"/>
      <p:bldP spid="728096" grpId="0" animBg="1"/>
      <p:bldP spid="728090" grpId="0" animBg="1"/>
      <p:bldP spid="728091" grpId="0" animBg="1"/>
      <p:bldP spid="728093" grpId="0" animBg="1"/>
      <p:bldP spid="728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The bookshelf example (temporal locality)</a:t>
            </a:r>
            <a:endParaRPr lang="ru-RU" sz="2400" smtClean="0"/>
          </a:p>
        </p:txBody>
      </p:sp>
      <p:graphicFrame>
        <p:nvGraphicFramePr>
          <p:cNvPr id="741488" name="Group 112"/>
          <p:cNvGraphicFramePr>
            <a:graphicFrameLocks noGrp="1"/>
          </p:cNvGraphicFramePr>
          <p:nvPr>
            <p:ph idx="1"/>
          </p:nvPr>
        </p:nvGraphicFramePr>
        <p:xfrm>
          <a:off x="2281238" y="1476375"/>
          <a:ext cx="4503737" cy="1476375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7987"/>
                <a:gridCol w="409575"/>
                <a:gridCol w="409575"/>
              </a:tblGrid>
              <a:tr h="1195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A-B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C-D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E-F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G-H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I-J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Y-Z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1481" name="Text Box 105"/>
          <p:cNvSpPr txBox="1">
            <a:spLocks noChangeArrowheads="1"/>
          </p:cNvSpPr>
          <p:nvPr/>
        </p:nvSpPr>
        <p:spPr bwMode="auto">
          <a:xfrm>
            <a:off x="377825" y="2598738"/>
            <a:ext cx="1841500" cy="738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first letter in the name of the author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1482" name="Text Box 106"/>
          <p:cNvSpPr txBox="1">
            <a:spLocks noChangeArrowheads="1"/>
          </p:cNvSpPr>
          <p:nvPr/>
        </p:nvSpPr>
        <p:spPr bwMode="auto">
          <a:xfrm>
            <a:off x="377825" y="1901825"/>
            <a:ext cx="1841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Places for books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1483" name="Rectangle 107"/>
          <p:cNvSpPr>
            <a:spLocks noChangeArrowheads="1"/>
          </p:cNvSpPr>
          <p:nvPr/>
        </p:nvSpPr>
        <p:spPr bwMode="auto">
          <a:xfrm>
            <a:off x="1136650" y="4400550"/>
            <a:ext cx="1879600" cy="9271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Your table</a:t>
            </a:r>
            <a:endParaRPr lang="ru-RU" sz="1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1485" name="AutoShape 109"/>
          <p:cNvSpPr>
            <a:spLocks noChangeArrowheads="1"/>
          </p:cNvSpPr>
          <p:nvPr/>
        </p:nvSpPr>
        <p:spPr bwMode="auto">
          <a:xfrm>
            <a:off x="6253163" y="4216400"/>
            <a:ext cx="2438400" cy="15240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City Library</a:t>
            </a:r>
            <a:endParaRPr lang="ru-RU" sz="1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1486" name="AutoShape 110"/>
          <p:cNvSpPr>
            <a:spLocks noChangeArrowheads="1"/>
          </p:cNvSpPr>
          <p:nvPr/>
        </p:nvSpPr>
        <p:spPr bwMode="auto">
          <a:xfrm rot="-2579235">
            <a:off x="2366963" y="3449638"/>
            <a:ext cx="1266825" cy="536575"/>
          </a:xfrm>
          <a:prstGeom prst="leftRightArrow">
            <a:avLst>
              <a:gd name="adj1" fmla="val 50000"/>
              <a:gd name="adj2" fmla="val 4721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1487" name="AutoShape 111"/>
          <p:cNvSpPr>
            <a:spLocks noChangeArrowheads="1"/>
          </p:cNvSpPr>
          <p:nvPr/>
        </p:nvSpPr>
        <p:spPr bwMode="auto">
          <a:xfrm rot="2246311">
            <a:off x="5708650" y="3400425"/>
            <a:ext cx="1266825" cy="536575"/>
          </a:xfrm>
          <a:prstGeom prst="leftRightArrow">
            <a:avLst>
              <a:gd name="adj1" fmla="val 50000"/>
              <a:gd name="adj2" fmla="val 4721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1489" name="AutoShape 113"/>
          <p:cNvSpPr>
            <a:spLocks noChangeArrowheads="1"/>
          </p:cNvSpPr>
          <p:nvPr/>
        </p:nvSpPr>
        <p:spPr bwMode="auto">
          <a:xfrm>
            <a:off x="3616325" y="4524375"/>
            <a:ext cx="2036763" cy="669925"/>
          </a:xfrm>
          <a:prstGeom prst="leftRightArrow">
            <a:avLst>
              <a:gd name="adj1" fmla="val 50000"/>
              <a:gd name="adj2" fmla="val 60806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1490" name="AutoShape 114"/>
          <p:cNvSpPr>
            <a:spLocks noChangeArrowheads="1"/>
          </p:cNvSpPr>
          <p:nvPr/>
        </p:nvSpPr>
        <p:spPr bwMode="auto">
          <a:xfrm>
            <a:off x="4165600" y="4305300"/>
            <a:ext cx="963613" cy="10477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1491" name="Text Box 115"/>
          <p:cNvSpPr txBox="1">
            <a:spLocks noChangeArrowheads="1"/>
          </p:cNvSpPr>
          <p:nvPr/>
        </p:nvSpPr>
        <p:spPr bwMode="auto">
          <a:xfrm>
            <a:off x="2182813" y="3317875"/>
            <a:ext cx="939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fast</a:t>
            </a:r>
            <a:endParaRPr lang="ru-RU" sz="160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1492" name="Text Box 116"/>
          <p:cNvSpPr txBox="1">
            <a:spLocks noChangeArrowheads="1"/>
          </p:cNvSpPr>
          <p:nvPr/>
        </p:nvSpPr>
        <p:spPr bwMode="auto">
          <a:xfrm>
            <a:off x="6315075" y="3257550"/>
            <a:ext cx="939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slow</a:t>
            </a:r>
            <a:endParaRPr lang="ru-RU" sz="160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1493" name="Text Box 117"/>
          <p:cNvSpPr txBox="1">
            <a:spLocks noChangeArrowheads="1"/>
          </p:cNvSpPr>
          <p:nvPr/>
        </p:nvSpPr>
        <p:spPr bwMode="auto">
          <a:xfrm>
            <a:off x="3219450" y="1009650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Your bookshelf</a:t>
            </a:r>
            <a:endParaRPr lang="ru-RU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Simple direct mapped cache</a:t>
            </a:r>
            <a:endParaRPr lang="ru-RU" smtClean="0"/>
          </a:p>
        </p:txBody>
      </p:sp>
      <p:graphicFrame>
        <p:nvGraphicFramePr>
          <p:cNvPr id="732375" name="Group 215"/>
          <p:cNvGraphicFramePr>
            <a:graphicFrameLocks noGrp="1"/>
          </p:cNvGraphicFramePr>
          <p:nvPr>
            <p:ph idx="1"/>
          </p:nvPr>
        </p:nvGraphicFramePr>
        <p:xfrm>
          <a:off x="3182938" y="1411288"/>
          <a:ext cx="2187575" cy="1112837"/>
        </p:xfrm>
        <a:graphic>
          <a:graphicData uri="http://schemas.openxmlformats.org/drawingml/2006/table">
            <a:tbl>
              <a:tblPr/>
              <a:tblGrid>
                <a:gridCol w="271462"/>
                <a:gridCol w="271463"/>
                <a:gridCol w="269875"/>
                <a:gridCol w="263525"/>
                <a:gridCol w="277812"/>
                <a:gridCol w="277813"/>
                <a:gridCol w="277812"/>
                <a:gridCol w="277813"/>
              </a:tblGrid>
              <a:tr h="111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63" name="Group 146"/>
          <p:cNvGrpSpPr>
            <a:grpSpLocks/>
          </p:cNvGrpSpPr>
          <p:nvPr/>
        </p:nvGrpSpPr>
        <p:grpSpPr bwMode="auto">
          <a:xfrm rot="10800000">
            <a:off x="3170238" y="239713"/>
            <a:ext cx="2187575" cy="1112837"/>
            <a:chOff x="3594" y="1335"/>
            <a:chExt cx="1378" cy="701"/>
          </a:xfrm>
        </p:grpSpPr>
        <p:sp>
          <p:nvSpPr>
            <p:cNvPr id="10381" name="Rectangle 109"/>
            <p:cNvSpPr>
              <a:spLocks noChangeArrowheads="1"/>
            </p:cNvSpPr>
            <p:nvPr/>
          </p:nvSpPr>
          <p:spPr bwMode="auto">
            <a:xfrm>
              <a:off x="462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001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2" name="Rectangle 110"/>
            <p:cNvSpPr>
              <a:spLocks noChangeArrowheads="1"/>
            </p:cNvSpPr>
            <p:nvPr/>
          </p:nvSpPr>
          <p:spPr bwMode="auto">
            <a:xfrm>
              <a:off x="444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010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3" name="Rectangle 111"/>
            <p:cNvSpPr>
              <a:spLocks noChangeArrowheads="1"/>
            </p:cNvSpPr>
            <p:nvPr/>
          </p:nvSpPr>
          <p:spPr bwMode="auto">
            <a:xfrm>
              <a:off x="427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011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4" name="Rectangle 112"/>
            <p:cNvSpPr>
              <a:spLocks noChangeArrowheads="1"/>
            </p:cNvSpPr>
            <p:nvPr/>
          </p:nvSpPr>
          <p:spPr bwMode="auto">
            <a:xfrm>
              <a:off x="479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000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5" name="Rectangle 113"/>
            <p:cNvSpPr>
              <a:spLocks noChangeArrowheads="1"/>
            </p:cNvSpPr>
            <p:nvPr/>
          </p:nvSpPr>
          <p:spPr bwMode="auto">
            <a:xfrm>
              <a:off x="4106" y="1335"/>
              <a:ext cx="166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100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6" name="Rectangle 114"/>
            <p:cNvSpPr>
              <a:spLocks noChangeArrowheads="1"/>
            </p:cNvSpPr>
            <p:nvPr/>
          </p:nvSpPr>
          <p:spPr bwMode="auto">
            <a:xfrm>
              <a:off x="3936" y="1335"/>
              <a:ext cx="170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101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7" name="Rectangle 115"/>
            <p:cNvSpPr>
              <a:spLocks noChangeArrowheads="1"/>
            </p:cNvSpPr>
            <p:nvPr/>
          </p:nvSpPr>
          <p:spPr bwMode="auto">
            <a:xfrm>
              <a:off x="3765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110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8" name="Rectangle 116"/>
            <p:cNvSpPr>
              <a:spLocks noChangeArrowheads="1"/>
            </p:cNvSpPr>
            <p:nvPr/>
          </p:nvSpPr>
          <p:spPr bwMode="auto">
            <a:xfrm>
              <a:off x="3594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111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732277" name="Line 117"/>
            <p:cNvSpPr>
              <a:spLocks noChangeShapeType="1"/>
            </p:cNvSpPr>
            <p:nvPr/>
          </p:nvSpPr>
          <p:spPr bwMode="auto">
            <a:xfrm>
              <a:off x="3595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78" name="Line 118"/>
            <p:cNvSpPr>
              <a:spLocks noChangeShapeType="1"/>
            </p:cNvSpPr>
            <p:nvPr/>
          </p:nvSpPr>
          <p:spPr bwMode="auto">
            <a:xfrm>
              <a:off x="3595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79" name="Line 119"/>
            <p:cNvSpPr>
              <a:spLocks noChangeShapeType="1"/>
            </p:cNvSpPr>
            <p:nvPr/>
          </p:nvSpPr>
          <p:spPr bwMode="auto">
            <a:xfrm>
              <a:off x="3594" y="1336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84" name="Line 124"/>
            <p:cNvSpPr>
              <a:spLocks noChangeShapeType="1"/>
            </p:cNvSpPr>
            <p:nvPr/>
          </p:nvSpPr>
          <p:spPr bwMode="auto">
            <a:xfrm>
              <a:off x="4972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1" name="Line 131"/>
            <p:cNvSpPr>
              <a:spLocks noChangeShapeType="1"/>
            </p:cNvSpPr>
            <p:nvPr/>
          </p:nvSpPr>
          <p:spPr bwMode="auto">
            <a:xfrm>
              <a:off x="3766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2" name="Line 132"/>
            <p:cNvSpPr>
              <a:spLocks noChangeShapeType="1"/>
            </p:cNvSpPr>
            <p:nvPr/>
          </p:nvSpPr>
          <p:spPr bwMode="auto">
            <a:xfrm>
              <a:off x="3766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3" name="Line 133"/>
            <p:cNvSpPr>
              <a:spLocks noChangeShapeType="1"/>
            </p:cNvSpPr>
            <p:nvPr/>
          </p:nvSpPr>
          <p:spPr bwMode="auto">
            <a:xfrm>
              <a:off x="3936" y="1334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4" name="Line 134"/>
            <p:cNvSpPr>
              <a:spLocks noChangeShapeType="1"/>
            </p:cNvSpPr>
            <p:nvPr/>
          </p:nvSpPr>
          <p:spPr bwMode="auto">
            <a:xfrm>
              <a:off x="3936" y="2036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5" name="Line 135"/>
            <p:cNvSpPr>
              <a:spLocks noChangeShapeType="1"/>
            </p:cNvSpPr>
            <p:nvPr/>
          </p:nvSpPr>
          <p:spPr bwMode="auto">
            <a:xfrm>
              <a:off x="4106" y="1334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6" name="Line 136"/>
            <p:cNvSpPr>
              <a:spLocks noChangeShapeType="1"/>
            </p:cNvSpPr>
            <p:nvPr/>
          </p:nvSpPr>
          <p:spPr bwMode="auto">
            <a:xfrm>
              <a:off x="4106" y="2036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7" name="Line 137"/>
            <p:cNvSpPr>
              <a:spLocks noChangeShapeType="1"/>
            </p:cNvSpPr>
            <p:nvPr/>
          </p:nvSpPr>
          <p:spPr bwMode="auto">
            <a:xfrm>
              <a:off x="4273" y="1334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8" name="Line 138"/>
            <p:cNvSpPr>
              <a:spLocks noChangeShapeType="1"/>
            </p:cNvSpPr>
            <p:nvPr/>
          </p:nvSpPr>
          <p:spPr bwMode="auto">
            <a:xfrm>
              <a:off x="4273" y="20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9" name="Line 139"/>
            <p:cNvSpPr>
              <a:spLocks noChangeShapeType="1"/>
            </p:cNvSpPr>
            <p:nvPr/>
          </p:nvSpPr>
          <p:spPr bwMode="auto">
            <a:xfrm>
              <a:off x="4448" y="1334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0" name="Line 140"/>
            <p:cNvSpPr>
              <a:spLocks noChangeShapeType="1"/>
            </p:cNvSpPr>
            <p:nvPr/>
          </p:nvSpPr>
          <p:spPr bwMode="auto">
            <a:xfrm>
              <a:off x="4448" y="20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1" name="Line 141"/>
            <p:cNvSpPr>
              <a:spLocks noChangeShapeType="1"/>
            </p:cNvSpPr>
            <p:nvPr/>
          </p:nvSpPr>
          <p:spPr bwMode="auto">
            <a:xfrm>
              <a:off x="4623" y="1334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2" name="Line 142"/>
            <p:cNvSpPr>
              <a:spLocks noChangeShapeType="1"/>
            </p:cNvSpPr>
            <p:nvPr/>
          </p:nvSpPr>
          <p:spPr bwMode="auto">
            <a:xfrm>
              <a:off x="4623" y="20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3" name="Line 143"/>
            <p:cNvSpPr>
              <a:spLocks noChangeShapeType="1"/>
            </p:cNvSpPr>
            <p:nvPr/>
          </p:nvSpPr>
          <p:spPr bwMode="auto">
            <a:xfrm>
              <a:off x="4798" y="1334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4" name="Line 144"/>
            <p:cNvSpPr>
              <a:spLocks noChangeShapeType="1"/>
            </p:cNvSpPr>
            <p:nvPr/>
          </p:nvSpPr>
          <p:spPr bwMode="auto">
            <a:xfrm>
              <a:off x="4798" y="20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aphicFrame>
        <p:nvGraphicFramePr>
          <p:cNvPr id="732380" name="Group 220"/>
          <p:cNvGraphicFramePr>
            <a:graphicFrameLocks noGrp="1"/>
          </p:cNvGraphicFramePr>
          <p:nvPr/>
        </p:nvGraphicFramePr>
        <p:xfrm>
          <a:off x="849313" y="3862388"/>
          <a:ext cx="7156450" cy="1331912"/>
        </p:xfrm>
        <a:graphic>
          <a:graphicData uri="http://schemas.openxmlformats.org/drawingml/2006/table">
            <a:tbl>
              <a:tblPr/>
              <a:tblGrid>
                <a:gridCol w="287337"/>
                <a:gridCol w="284163"/>
                <a:gridCol w="287337"/>
                <a:gridCol w="285750"/>
                <a:gridCol w="287338"/>
                <a:gridCol w="285750"/>
                <a:gridCol w="285750"/>
                <a:gridCol w="287337"/>
                <a:gridCol w="284163"/>
                <a:gridCol w="287337"/>
                <a:gridCol w="287338"/>
                <a:gridCol w="285750"/>
                <a:gridCol w="285750"/>
                <a:gridCol w="285750"/>
                <a:gridCol w="287337"/>
                <a:gridCol w="287338"/>
                <a:gridCol w="284162"/>
                <a:gridCol w="287338"/>
                <a:gridCol w="285750"/>
                <a:gridCol w="285750"/>
                <a:gridCol w="287337"/>
                <a:gridCol w="285750"/>
                <a:gridCol w="287338"/>
                <a:gridCol w="284162"/>
                <a:gridCol w="287338"/>
              </a:tblGrid>
              <a:tr h="1331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2376" name="Line 216"/>
          <p:cNvSpPr>
            <a:spLocks noChangeShapeType="1"/>
          </p:cNvSpPr>
          <p:nvPr/>
        </p:nvSpPr>
        <p:spPr bwMode="auto">
          <a:xfrm flipV="1">
            <a:off x="2401888" y="2230438"/>
            <a:ext cx="2266950" cy="2208212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77" name="Line 217"/>
          <p:cNvSpPr>
            <a:spLocks noChangeShapeType="1"/>
          </p:cNvSpPr>
          <p:nvPr/>
        </p:nvSpPr>
        <p:spPr bwMode="auto">
          <a:xfrm flipH="1" flipV="1">
            <a:off x="4668838" y="2414588"/>
            <a:ext cx="49212" cy="2035175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78" name="Line 218"/>
          <p:cNvSpPr>
            <a:spLocks noChangeShapeType="1"/>
          </p:cNvSpPr>
          <p:nvPr/>
        </p:nvSpPr>
        <p:spPr bwMode="auto">
          <a:xfrm flipH="1" flipV="1">
            <a:off x="4754563" y="2305050"/>
            <a:ext cx="2255837" cy="2181225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79" name="Line 219"/>
          <p:cNvSpPr>
            <a:spLocks noChangeShapeType="1"/>
          </p:cNvSpPr>
          <p:nvPr/>
        </p:nvSpPr>
        <p:spPr bwMode="auto">
          <a:xfrm flipV="1">
            <a:off x="1231900" y="2243138"/>
            <a:ext cx="2352675" cy="1852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81" name="Line 221"/>
          <p:cNvSpPr>
            <a:spLocks noChangeShapeType="1"/>
          </p:cNvSpPr>
          <p:nvPr/>
        </p:nvSpPr>
        <p:spPr bwMode="auto">
          <a:xfrm flipV="1">
            <a:off x="3584575" y="2425700"/>
            <a:ext cx="0" cy="176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82" name="Line 222"/>
          <p:cNvSpPr>
            <a:spLocks noChangeShapeType="1"/>
          </p:cNvSpPr>
          <p:nvPr/>
        </p:nvSpPr>
        <p:spPr bwMode="auto">
          <a:xfrm flipH="1" flipV="1">
            <a:off x="3657600" y="2292350"/>
            <a:ext cx="2230438" cy="1938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0324" name="Group 226"/>
          <p:cNvGrpSpPr>
            <a:grpSpLocks/>
          </p:cNvGrpSpPr>
          <p:nvPr/>
        </p:nvGrpSpPr>
        <p:grpSpPr bwMode="auto">
          <a:xfrm>
            <a:off x="8307388" y="4492625"/>
            <a:ext cx="392112" cy="92075"/>
            <a:chOff x="3865" y="1144"/>
            <a:chExt cx="247" cy="58"/>
          </a:xfrm>
        </p:grpSpPr>
        <p:sp>
          <p:nvSpPr>
            <p:cNvPr id="732383" name="Oval 223"/>
            <p:cNvSpPr>
              <a:spLocks noChangeArrowheads="1"/>
            </p:cNvSpPr>
            <p:nvPr/>
          </p:nvSpPr>
          <p:spPr bwMode="auto">
            <a:xfrm>
              <a:off x="3865" y="1146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84" name="Oval 224"/>
            <p:cNvSpPr>
              <a:spLocks noChangeArrowheads="1"/>
            </p:cNvSpPr>
            <p:nvPr/>
          </p:nvSpPr>
          <p:spPr bwMode="auto">
            <a:xfrm>
              <a:off x="3960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85" name="Oval 225"/>
            <p:cNvSpPr>
              <a:spLocks noChangeArrowheads="1"/>
            </p:cNvSpPr>
            <p:nvPr/>
          </p:nvSpPr>
          <p:spPr bwMode="auto">
            <a:xfrm>
              <a:off x="4056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0325" name="Group 288"/>
          <p:cNvGrpSpPr>
            <a:grpSpLocks/>
          </p:cNvGrpSpPr>
          <p:nvPr/>
        </p:nvGrpSpPr>
        <p:grpSpPr bwMode="auto">
          <a:xfrm rot="10800000">
            <a:off x="1146175" y="5099050"/>
            <a:ext cx="5997575" cy="866775"/>
            <a:chOff x="722" y="3140"/>
            <a:chExt cx="3778" cy="546"/>
          </a:xfrm>
        </p:grpSpPr>
        <p:sp>
          <p:nvSpPr>
            <p:cNvPr id="10333" name="Rectangle 232"/>
            <p:cNvSpPr>
              <a:spLocks noChangeArrowheads="1"/>
            </p:cNvSpPr>
            <p:nvPr/>
          </p:nvSpPr>
          <p:spPr bwMode="auto">
            <a:xfrm>
              <a:off x="4319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00001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4" name="Rectangle 233"/>
            <p:cNvSpPr>
              <a:spLocks noChangeArrowheads="1"/>
            </p:cNvSpPr>
            <p:nvPr/>
          </p:nvSpPr>
          <p:spPr bwMode="auto">
            <a:xfrm>
              <a:off x="4139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5" name="Rectangle 234"/>
            <p:cNvSpPr>
              <a:spLocks noChangeArrowheads="1"/>
            </p:cNvSpPr>
            <p:nvPr/>
          </p:nvSpPr>
          <p:spPr bwMode="auto">
            <a:xfrm>
              <a:off x="3959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6" name="Rectangle 235"/>
            <p:cNvSpPr>
              <a:spLocks noChangeArrowheads="1"/>
            </p:cNvSpPr>
            <p:nvPr/>
          </p:nvSpPr>
          <p:spPr bwMode="auto">
            <a:xfrm>
              <a:off x="3778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7" name="Rectangle 236"/>
            <p:cNvSpPr>
              <a:spLocks noChangeArrowheads="1"/>
            </p:cNvSpPr>
            <p:nvPr/>
          </p:nvSpPr>
          <p:spPr bwMode="auto">
            <a:xfrm>
              <a:off x="3599" y="3140"/>
              <a:ext cx="179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00101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8" name="Rectangle 237"/>
            <p:cNvSpPr>
              <a:spLocks noChangeArrowheads="1"/>
            </p:cNvSpPr>
            <p:nvPr/>
          </p:nvSpPr>
          <p:spPr bwMode="auto">
            <a:xfrm>
              <a:off x="3418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9" name="Rectangle 238"/>
            <p:cNvSpPr>
              <a:spLocks noChangeArrowheads="1"/>
            </p:cNvSpPr>
            <p:nvPr/>
          </p:nvSpPr>
          <p:spPr bwMode="auto">
            <a:xfrm>
              <a:off x="3237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0" name="Rectangle 239"/>
            <p:cNvSpPr>
              <a:spLocks noChangeArrowheads="1"/>
            </p:cNvSpPr>
            <p:nvPr/>
          </p:nvSpPr>
          <p:spPr bwMode="auto">
            <a:xfrm>
              <a:off x="305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1" name="Rectangle 240"/>
            <p:cNvSpPr>
              <a:spLocks noChangeArrowheads="1"/>
            </p:cNvSpPr>
            <p:nvPr/>
          </p:nvSpPr>
          <p:spPr bwMode="auto">
            <a:xfrm>
              <a:off x="287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01001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2" name="Rectangle 241"/>
            <p:cNvSpPr>
              <a:spLocks noChangeArrowheads="1"/>
            </p:cNvSpPr>
            <p:nvPr/>
          </p:nvSpPr>
          <p:spPr bwMode="auto">
            <a:xfrm>
              <a:off x="269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3" name="Rectangle 242"/>
            <p:cNvSpPr>
              <a:spLocks noChangeArrowheads="1"/>
            </p:cNvSpPr>
            <p:nvPr/>
          </p:nvSpPr>
          <p:spPr bwMode="auto">
            <a:xfrm>
              <a:off x="2516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4" name="Rectangle 243"/>
            <p:cNvSpPr>
              <a:spLocks noChangeArrowheads="1"/>
            </p:cNvSpPr>
            <p:nvPr/>
          </p:nvSpPr>
          <p:spPr bwMode="auto">
            <a:xfrm>
              <a:off x="2335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5" name="Rectangle 244"/>
            <p:cNvSpPr>
              <a:spLocks noChangeArrowheads="1"/>
            </p:cNvSpPr>
            <p:nvPr/>
          </p:nvSpPr>
          <p:spPr bwMode="auto">
            <a:xfrm>
              <a:off x="2156" y="3140"/>
              <a:ext cx="179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01101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6" name="Rectangle 245"/>
            <p:cNvSpPr>
              <a:spLocks noChangeArrowheads="1"/>
            </p:cNvSpPr>
            <p:nvPr/>
          </p:nvSpPr>
          <p:spPr bwMode="auto">
            <a:xfrm>
              <a:off x="1975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7" name="Rectangle 246"/>
            <p:cNvSpPr>
              <a:spLocks noChangeArrowheads="1"/>
            </p:cNvSpPr>
            <p:nvPr/>
          </p:nvSpPr>
          <p:spPr bwMode="auto">
            <a:xfrm>
              <a:off x="1795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8" name="Rectangle 247"/>
            <p:cNvSpPr>
              <a:spLocks noChangeArrowheads="1"/>
            </p:cNvSpPr>
            <p:nvPr/>
          </p:nvSpPr>
          <p:spPr bwMode="auto">
            <a:xfrm>
              <a:off x="1615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9" name="Rectangle 248"/>
            <p:cNvSpPr>
              <a:spLocks noChangeArrowheads="1"/>
            </p:cNvSpPr>
            <p:nvPr/>
          </p:nvSpPr>
          <p:spPr bwMode="auto">
            <a:xfrm>
              <a:off x="1434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10001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50" name="Rectangle 249"/>
            <p:cNvSpPr>
              <a:spLocks noChangeArrowheads="1"/>
            </p:cNvSpPr>
            <p:nvPr/>
          </p:nvSpPr>
          <p:spPr bwMode="auto">
            <a:xfrm>
              <a:off x="1254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51" name="Rectangle 250"/>
            <p:cNvSpPr>
              <a:spLocks noChangeArrowheads="1"/>
            </p:cNvSpPr>
            <p:nvPr/>
          </p:nvSpPr>
          <p:spPr bwMode="auto">
            <a:xfrm>
              <a:off x="1068" y="3140"/>
              <a:ext cx="186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52" name="Rectangle 251"/>
            <p:cNvSpPr>
              <a:spLocks noChangeArrowheads="1"/>
            </p:cNvSpPr>
            <p:nvPr/>
          </p:nvSpPr>
          <p:spPr bwMode="auto">
            <a:xfrm>
              <a:off x="894" y="3140"/>
              <a:ext cx="174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53" name="Rectangle 252"/>
            <p:cNvSpPr>
              <a:spLocks noChangeArrowheads="1"/>
            </p:cNvSpPr>
            <p:nvPr/>
          </p:nvSpPr>
          <p:spPr bwMode="auto">
            <a:xfrm>
              <a:off x="722" y="3140"/>
              <a:ext cx="172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10101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732413" name="Line 253"/>
            <p:cNvSpPr>
              <a:spLocks noChangeShapeType="1"/>
            </p:cNvSpPr>
            <p:nvPr/>
          </p:nvSpPr>
          <p:spPr bwMode="auto">
            <a:xfrm>
              <a:off x="723" y="3140"/>
              <a:ext cx="377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4" name="Line 254"/>
            <p:cNvSpPr>
              <a:spLocks noChangeShapeType="1"/>
            </p:cNvSpPr>
            <p:nvPr/>
          </p:nvSpPr>
          <p:spPr bwMode="auto">
            <a:xfrm>
              <a:off x="723" y="3686"/>
              <a:ext cx="377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5" name="Line 255"/>
            <p:cNvSpPr>
              <a:spLocks noChangeShapeType="1"/>
            </p:cNvSpPr>
            <p:nvPr/>
          </p:nvSpPr>
          <p:spPr bwMode="auto">
            <a:xfrm>
              <a:off x="722" y="3140"/>
              <a:ext cx="0" cy="54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6" name="Line 256"/>
            <p:cNvSpPr>
              <a:spLocks noChangeShapeType="1"/>
            </p:cNvSpPr>
            <p:nvPr/>
          </p:nvSpPr>
          <p:spPr bwMode="auto">
            <a:xfrm>
              <a:off x="894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7" name="Line 257"/>
            <p:cNvSpPr>
              <a:spLocks noChangeShapeType="1"/>
            </p:cNvSpPr>
            <p:nvPr/>
          </p:nvSpPr>
          <p:spPr bwMode="auto">
            <a:xfrm>
              <a:off x="106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8" name="Line 258"/>
            <p:cNvSpPr>
              <a:spLocks noChangeShapeType="1"/>
            </p:cNvSpPr>
            <p:nvPr/>
          </p:nvSpPr>
          <p:spPr bwMode="auto">
            <a:xfrm>
              <a:off x="1255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9" name="Line 259"/>
            <p:cNvSpPr>
              <a:spLocks noChangeShapeType="1"/>
            </p:cNvSpPr>
            <p:nvPr/>
          </p:nvSpPr>
          <p:spPr bwMode="auto">
            <a:xfrm>
              <a:off x="1435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0" name="Line 260"/>
            <p:cNvSpPr>
              <a:spLocks noChangeShapeType="1"/>
            </p:cNvSpPr>
            <p:nvPr/>
          </p:nvSpPr>
          <p:spPr bwMode="auto">
            <a:xfrm>
              <a:off x="161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1" name="Line 261"/>
            <p:cNvSpPr>
              <a:spLocks noChangeShapeType="1"/>
            </p:cNvSpPr>
            <p:nvPr/>
          </p:nvSpPr>
          <p:spPr bwMode="auto">
            <a:xfrm>
              <a:off x="179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2" name="Line 262"/>
            <p:cNvSpPr>
              <a:spLocks noChangeShapeType="1"/>
            </p:cNvSpPr>
            <p:nvPr/>
          </p:nvSpPr>
          <p:spPr bwMode="auto">
            <a:xfrm>
              <a:off x="197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3" name="Line 263"/>
            <p:cNvSpPr>
              <a:spLocks noChangeShapeType="1"/>
            </p:cNvSpPr>
            <p:nvPr/>
          </p:nvSpPr>
          <p:spPr bwMode="auto">
            <a:xfrm>
              <a:off x="2157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4" name="Line 264"/>
            <p:cNvSpPr>
              <a:spLocks noChangeShapeType="1"/>
            </p:cNvSpPr>
            <p:nvPr/>
          </p:nvSpPr>
          <p:spPr bwMode="auto">
            <a:xfrm>
              <a:off x="233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5" name="Line 265"/>
            <p:cNvSpPr>
              <a:spLocks noChangeShapeType="1"/>
            </p:cNvSpPr>
            <p:nvPr/>
          </p:nvSpPr>
          <p:spPr bwMode="auto">
            <a:xfrm>
              <a:off x="2517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6" name="Line 266"/>
            <p:cNvSpPr>
              <a:spLocks noChangeShapeType="1"/>
            </p:cNvSpPr>
            <p:nvPr/>
          </p:nvSpPr>
          <p:spPr bwMode="auto">
            <a:xfrm>
              <a:off x="269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7" name="Line 267"/>
            <p:cNvSpPr>
              <a:spLocks noChangeShapeType="1"/>
            </p:cNvSpPr>
            <p:nvPr/>
          </p:nvSpPr>
          <p:spPr bwMode="auto">
            <a:xfrm>
              <a:off x="287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8" name="Line 268"/>
            <p:cNvSpPr>
              <a:spLocks noChangeShapeType="1"/>
            </p:cNvSpPr>
            <p:nvPr/>
          </p:nvSpPr>
          <p:spPr bwMode="auto">
            <a:xfrm>
              <a:off x="305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9" name="Line 269"/>
            <p:cNvSpPr>
              <a:spLocks noChangeShapeType="1"/>
            </p:cNvSpPr>
            <p:nvPr/>
          </p:nvSpPr>
          <p:spPr bwMode="auto">
            <a:xfrm>
              <a:off x="323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0" name="Line 270"/>
            <p:cNvSpPr>
              <a:spLocks noChangeShapeType="1"/>
            </p:cNvSpPr>
            <p:nvPr/>
          </p:nvSpPr>
          <p:spPr bwMode="auto">
            <a:xfrm>
              <a:off x="3419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1" name="Line 271"/>
            <p:cNvSpPr>
              <a:spLocks noChangeShapeType="1"/>
            </p:cNvSpPr>
            <p:nvPr/>
          </p:nvSpPr>
          <p:spPr bwMode="auto">
            <a:xfrm>
              <a:off x="360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2" name="Line 272"/>
            <p:cNvSpPr>
              <a:spLocks noChangeShapeType="1"/>
            </p:cNvSpPr>
            <p:nvPr/>
          </p:nvSpPr>
          <p:spPr bwMode="auto">
            <a:xfrm>
              <a:off x="3779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3" name="Line 273"/>
            <p:cNvSpPr>
              <a:spLocks noChangeShapeType="1"/>
            </p:cNvSpPr>
            <p:nvPr/>
          </p:nvSpPr>
          <p:spPr bwMode="auto">
            <a:xfrm>
              <a:off x="396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4" name="Line 274"/>
            <p:cNvSpPr>
              <a:spLocks noChangeShapeType="1"/>
            </p:cNvSpPr>
            <p:nvPr/>
          </p:nvSpPr>
          <p:spPr bwMode="auto">
            <a:xfrm>
              <a:off x="414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5" name="Line 275"/>
            <p:cNvSpPr>
              <a:spLocks noChangeShapeType="1"/>
            </p:cNvSpPr>
            <p:nvPr/>
          </p:nvSpPr>
          <p:spPr bwMode="auto">
            <a:xfrm>
              <a:off x="432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40" name="Line 280"/>
            <p:cNvSpPr>
              <a:spLocks noChangeShapeType="1"/>
            </p:cNvSpPr>
            <p:nvPr/>
          </p:nvSpPr>
          <p:spPr bwMode="auto">
            <a:xfrm>
              <a:off x="4501" y="3140"/>
              <a:ext cx="0" cy="54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2449" name="Text Box 289"/>
          <p:cNvSpPr txBox="1">
            <a:spLocks noChangeArrowheads="1"/>
          </p:cNvSpPr>
          <p:nvPr/>
        </p:nvSpPr>
        <p:spPr bwMode="auto">
          <a:xfrm>
            <a:off x="5580063" y="1301750"/>
            <a:ext cx="3194050" cy="1049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 length = log</a:t>
            </a:r>
            <a:r>
              <a:rPr lang="en-GB" sz="8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(number of cache block)</a:t>
            </a:r>
          </a:p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 capacity is 8 = 2</a:t>
            </a:r>
            <a:r>
              <a:rPr lang="en-GB" sz="1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, therefore the index takes 3 bites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0" name="Text Box 290"/>
          <p:cNvSpPr txBox="1">
            <a:spLocks noChangeArrowheads="1"/>
          </p:cNvSpPr>
          <p:nvPr/>
        </p:nvSpPr>
        <p:spPr bwMode="auto">
          <a:xfrm>
            <a:off x="1123950" y="1671638"/>
            <a:ext cx="1339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1" name="Text Box 291"/>
          <p:cNvSpPr txBox="1">
            <a:spLocks noChangeArrowheads="1"/>
          </p:cNvSpPr>
          <p:nvPr/>
        </p:nvSpPr>
        <p:spPr bwMode="auto">
          <a:xfrm>
            <a:off x="207963" y="3051175"/>
            <a:ext cx="1339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Main memory</a:t>
            </a:r>
            <a:endParaRPr lang="ru-RU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2" name="Text Box 292"/>
          <p:cNvSpPr txBox="1">
            <a:spLocks noChangeArrowheads="1"/>
          </p:cNvSpPr>
          <p:nvPr/>
        </p:nvSpPr>
        <p:spPr bwMode="auto">
          <a:xfrm rot="16200000">
            <a:off x="0" y="5400675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3" name="Text Box 293"/>
          <p:cNvSpPr txBox="1">
            <a:spLocks noChangeArrowheads="1"/>
          </p:cNvSpPr>
          <p:nvPr/>
        </p:nvSpPr>
        <p:spPr bwMode="auto">
          <a:xfrm rot="16200000">
            <a:off x="2452688" y="974725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4" name="Text Box 294"/>
          <p:cNvSpPr txBox="1">
            <a:spLocks noChangeArrowheads="1"/>
          </p:cNvSpPr>
          <p:nvPr/>
        </p:nvSpPr>
        <p:spPr bwMode="auto">
          <a:xfrm rot="16200000">
            <a:off x="2428875" y="1779588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5" name="Text Box 295"/>
          <p:cNvSpPr txBox="1">
            <a:spLocks noChangeArrowheads="1"/>
          </p:cNvSpPr>
          <p:nvPr/>
        </p:nvSpPr>
        <p:spPr bwMode="auto">
          <a:xfrm rot="16200000">
            <a:off x="23813" y="4316413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Simple cache scheme</a:t>
            </a:r>
            <a:endParaRPr lang="ru-RU" smtClean="0"/>
          </a:p>
        </p:txBody>
      </p:sp>
      <p:graphicFrame>
        <p:nvGraphicFramePr>
          <p:cNvPr id="736544" name="Group 288"/>
          <p:cNvGraphicFramePr>
            <a:graphicFrameLocks noGrp="1"/>
          </p:cNvGraphicFramePr>
          <p:nvPr/>
        </p:nvGraphicFramePr>
        <p:xfrm>
          <a:off x="1844675" y="2973388"/>
          <a:ext cx="5989638" cy="1706560"/>
        </p:xfrm>
        <a:graphic>
          <a:graphicData uri="http://schemas.openxmlformats.org/drawingml/2006/table">
            <a:tbl>
              <a:tblPr/>
              <a:tblGrid>
                <a:gridCol w="666750"/>
                <a:gridCol w="207963"/>
                <a:gridCol w="1325562"/>
                <a:gridCol w="3789363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1023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6353" name="Text Box 97"/>
          <p:cNvSpPr txBox="1">
            <a:spLocks noChangeArrowheads="1"/>
          </p:cNvSpPr>
          <p:nvPr/>
        </p:nvSpPr>
        <p:spPr bwMode="auto">
          <a:xfrm>
            <a:off x="2360613" y="2657475"/>
            <a:ext cx="609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Valid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54" name="Text Box 98"/>
          <p:cNvSpPr txBox="1">
            <a:spLocks noChangeArrowheads="1"/>
          </p:cNvSpPr>
          <p:nvPr/>
        </p:nvSpPr>
        <p:spPr bwMode="auto">
          <a:xfrm>
            <a:off x="3089275" y="2644775"/>
            <a:ext cx="609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55" name="Text Box 99"/>
          <p:cNvSpPr txBox="1">
            <a:spLocks noChangeArrowheads="1"/>
          </p:cNvSpPr>
          <p:nvPr/>
        </p:nvSpPr>
        <p:spPr bwMode="auto">
          <a:xfrm>
            <a:off x="5326063" y="2673350"/>
            <a:ext cx="609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56" name="Text Box 100"/>
          <p:cNvSpPr txBox="1">
            <a:spLocks noChangeArrowheads="1"/>
          </p:cNvSpPr>
          <p:nvPr/>
        </p:nvSpPr>
        <p:spPr bwMode="auto">
          <a:xfrm>
            <a:off x="5281613" y="5570538"/>
            <a:ext cx="719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59" name="Line 103"/>
          <p:cNvSpPr>
            <a:spLocks noChangeShapeType="1"/>
          </p:cNvSpPr>
          <p:nvPr/>
        </p:nvSpPr>
        <p:spPr bwMode="auto">
          <a:xfrm>
            <a:off x="7116763" y="1757363"/>
            <a:ext cx="0" cy="839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0" name="Line 104"/>
          <p:cNvSpPr>
            <a:spLocks noChangeShapeType="1"/>
          </p:cNvSpPr>
          <p:nvPr/>
        </p:nvSpPr>
        <p:spPr bwMode="auto">
          <a:xfrm flipH="1" flipV="1">
            <a:off x="1630363" y="2579688"/>
            <a:ext cx="5486400" cy="17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1" name="Line 105"/>
          <p:cNvSpPr>
            <a:spLocks noChangeShapeType="1"/>
          </p:cNvSpPr>
          <p:nvPr/>
        </p:nvSpPr>
        <p:spPr bwMode="auto">
          <a:xfrm>
            <a:off x="1630363" y="2579688"/>
            <a:ext cx="0" cy="134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2" name="Line 106"/>
          <p:cNvSpPr>
            <a:spLocks noChangeShapeType="1"/>
          </p:cNvSpPr>
          <p:nvPr/>
        </p:nvSpPr>
        <p:spPr bwMode="auto">
          <a:xfrm>
            <a:off x="1630363" y="3919538"/>
            <a:ext cx="80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4" name="Line 108"/>
          <p:cNvSpPr>
            <a:spLocks noChangeShapeType="1"/>
          </p:cNvSpPr>
          <p:nvPr/>
        </p:nvSpPr>
        <p:spPr bwMode="auto">
          <a:xfrm>
            <a:off x="5049838" y="1611313"/>
            <a:ext cx="0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5" name="Line 109"/>
          <p:cNvSpPr>
            <a:spLocks noChangeShapeType="1"/>
          </p:cNvSpPr>
          <p:nvPr/>
        </p:nvSpPr>
        <p:spPr bwMode="auto">
          <a:xfrm flipH="1">
            <a:off x="1458913" y="2255838"/>
            <a:ext cx="3590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6" name="Line 110"/>
          <p:cNvSpPr>
            <a:spLocks noChangeShapeType="1"/>
          </p:cNvSpPr>
          <p:nvPr/>
        </p:nvSpPr>
        <p:spPr bwMode="auto">
          <a:xfrm>
            <a:off x="1455738" y="2255838"/>
            <a:ext cx="0" cy="282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7" name="Line 111"/>
          <p:cNvSpPr>
            <a:spLocks noChangeShapeType="1"/>
          </p:cNvSpPr>
          <p:nvPr/>
        </p:nvSpPr>
        <p:spPr bwMode="auto">
          <a:xfrm>
            <a:off x="1462088" y="5081588"/>
            <a:ext cx="1619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1335" name="Group 112"/>
          <p:cNvGrpSpPr>
            <a:grpSpLocks/>
          </p:cNvGrpSpPr>
          <p:nvPr/>
        </p:nvGrpSpPr>
        <p:grpSpPr bwMode="auto">
          <a:xfrm>
            <a:off x="4967288" y="1774825"/>
            <a:ext cx="466725" cy="309563"/>
            <a:chOff x="4790" y="1644"/>
            <a:chExt cx="294" cy="156"/>
          </a:xfrm>
        </p:grpSpPr>
        <p:sp>
          <p:nvSpPr>
            <p:cNvPr id="736369" name="Line 113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70" name="Text Box 114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</a:t>
              </a:r>
              <a:endParaRPr lang="ru-RU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336" name="Group 115"/>
          <p:cNvGrpSpPr>
            <a:grpSpLocks/>
          </p:cNvGrpSpPr>
          <p:nvPr/>
        </p:nvGrpSpPr>
        <p:grpSpPr bwMode="auto">
          <a:xfrm>
            <a:off x="7043738" y="1808163"/>
            <a:ext cx="466725" cy="336550"/>
            <a:chOff x="4790" y="1644"/>
            <a:chExt cx="294" cy="156"/>
          </a:xfrm>
        </p:grpSpPr>
        <p:sp>
          <p:nvSpPr>
            <p:cNvPr id="736372" name="Line 116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73" name="Text Box 117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ru-RU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337" name="Group 118"/>
          <p:cNvGrpSpPr>
            <a:grpSpLocks/>
          </p:cNvGrpSpPr>
          <p:nvPr/>
        </p:nvGrpSpPr>
        <p:grpSpPr bwMode="auto">
          <a:xfrm>
            <a:off x="5567363" y="5016500"/>
            <a:ext cx="466725" cy="323850"/>
            <a:chOff x="4790" y="1644"/>
            <a:chExt cx="294" cy="156"/>
          </a:xfrm>
        </p:grpSpPr>
        <p:sp>
          <p:nvSpPr>
            <p:cNvPr id="736375" name="Line 119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76" name="Text Box 120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6377" name="Line 121"/>
          <p:cNvSpPr>
            <a:spLocks noChangeShapeType="1"/>
          </p:cNvSpPr>
          <p:nvPr/>
        </p:nvSpPr>
        <p:spPr bwMode="auto">
          <a:xfrm>
            <a:off x="5640388" y="3930650"/>
            <a:ext cx="0" cy="1649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78" name="Oval 122"/>
          <p:cNvSpPr>
            <a:spLocks noChangeArrowheads="1"/>
          </p:cNvSpPr>
          <p:nvPr/>
        </p:nvSpPr>
        <p:spPr bwMode="auto">
          <a:xfrm>
            <a:off x="3062288" y="4927600"/>
            <a:ext cx="304800" cy="36353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79" name="Line 123"/>
          <p:cNvSpPr>
            <a:spLocks noChangeShapeType="1"/>
          </p:cNvSpPr>
          <p:nvPr/>
        </p:nvSpPr>
        <p:spPr bwMode="auto">
          <a:xfrm>
            <a:off x="3198813" y="3952875"/>
            <a:ext cx="0" cy="957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1341" name="Group 207"/>
          <p:cNvGrpSpPr>
            <a:grpSpLocks/>
          </p:cNvGrpSpPr>
          <p:nvPr/>
        </p:nvGrpSpPr>
        <p:grpSpPr bwMode="auto">
          <a:xfrm>
            <a:off x="1296988" y="3943350"/>
            <a:ext cx="1328737" cy="1309688"/>
            <a:chOff x="817" y="2392"/>
            <a:chExt cx="414" cy="917"/>
          </a:xfrm>
        </p:grpSpPr>
        <p:sp>
          <p:nvSpPr>
            <p:cNvPr id="736381" name="Line 125"/>
            <p:cNvSpPr>
              <a:spLocks noChangeShapeType="1"/>
            </p:cNvSpPr>
            <p:nvPr/>
          </p:nvSpPr>
          <p:spPr bwMode="auto">
            <a:xfrm>
              <a:off x="817" y="3309"/>
              <a:ext cx="4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82" name="Line 126"/>
            <p:cNvSpPr>
              <a:spLocks noChangeShapeType="1"/>
            </p:cNvSpPr>
            <p:nvPr/>
          </p:nvSpPr>
          <p:spPr bwMode="auto">
            <a:xfrm flipV="1">
              <a:off x="1231" y="2392"/>
              <a:ext cx="0" cy="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1342" name="Group 208"/>
          <p:cNvGrpSpPr>
            <a:grpSpLocks/>
          </p:cNvGrpSpPr>
          <p:nvPr/>
        </p:nvGrpSpPr>
        <p:grpSpPr bwMode="auto">
          <a:xfrm>
            <a:off x="1309688" y="5295900"/>
            <a:ext cx="1900237" cy="288925"/>
            <a:chOff x="825" y="3336"/>
            <a:chExt cx="958" cy="182"/>
          </a:xfrm>
        </p:grpSpPr>
        <p:sp>
          <p:nvSpPr>
            <p:cNvPr id="736383" name="Line 127"/>
            <p:cNvSpPr>
              <a:spLocks noChangeShapeType="1"/>
            </p:cNvSpPr>
            <p:nvPr/>
          </p:nvSpPr>
          <p:spPr bwMode="auto">
            <a:xfrm>
              <a:off x="1777" y="3336"/>
              <a:ext cx="0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84" name="Line 128"/>
            <p:cNvSpPr>
              <a:spLocks noChangeShapeType="1"/>
            </p:cNvSpPr>
            <p:nvPr/>
          </p:nvSpPr>
          <p:spPr bwMode="auto">
            <a:xfrm flipH="1">
              <a:off x="825" y="3518"/>
              <a:ext cx="9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6385" name="Line 129"/>
          <p:cNvSpPr>
            <a:spLocks noChangeShapeType="1"/>
          </p:cNvSpPr>
          <p:nvPr/>
        </p:nvSpPr>
        <p:spPr bwMode="auto">
          <a:xfrm flipH="1">
            <a:off x="366713" y="5389563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80" name="AutoShape 124"/>
          <p:cNvSpPr>
            <a:spLocks noChangeArrowheads="1"/>
          </p:cNvSpPr>
          <p:nvPr/>
        </p:nvSpPr>
        <p:spPr bwMode="auto">
          <a:xfrm rot="10800000">
            <a:off x="914400" y="5110163"/>
            <a:ext cx="385763" cy="6000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87" name="Text Box 131"/>
          <p:cNvSpPr txBox="1">
            <a:spLocks noChangeArrowheads="1"/>
          </p:cNvSpPr>
          <p:nvPr/>
        </p:nvSpPr>
        <p:spPr bwMode="auto">
          <a:xfrm>
            <a:off x="-50800" y="4716463"/>
            <a:ext cx="112236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Cache hit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461" name="Text Box 205"/>
          <p:cNvSpPr txBox="1">
            <a:spLocks noChangeArrowheads="1"/>
          </p:cNvSpPr>
          <p:nvPr/>
        </p:nvSpPr>
        <p:spPr bwMode="auto">
          <a:xfrm>
            <a:off x="1847850" y="2644775"/>
            <a:ext cx="6953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546" name="Rectangle 290"/>
          <p:cNvSpPr>
            <a:spLocks noChangeArrowheads="1"/>
          </p:cNvSpPr>
          <p:nvPr/>
        </p:nvSpPr>
        <p:spPr bwMode="auto">
          <a:xfrm>
            <a:off x="3503613" y="1355725"/>
            <a:ext cx="2708275" cy="3857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  Physical address tag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547" name="Rectangle 291"/>
          <p:cNvSpPr>
            <a:spLocks noChangeArrowheads="1"/>
          </p:cNvSpPr>
          <p:nvPr/>
        </p:nvSpPr>
        <p:spPr bwMode="auto">
          <a:xfrm>
            <a:off x="5892800" y="1355725"/>
            <a:ext cx="1828800" cy="3857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 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548" name="Rectangle 292"/>
          <p:cNvSpPr>
            <a:spLocks noChangeArrowheads="1"/>
          </p:cNvSpPr>
          <p:nvPr/>
        </p:nvSpPr>
        <p:spPr bwMode="auto">
          <a:xfrm>
            <a:off x="7721600" y="1355725"/>
            <a:ext cx="896938" cy="3857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Byte offset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1350" name="Group 293"/>
          <p:cNvGrpSpPr>
            <a:grpSpLocks/>
          </p:cNvGrpSpPr>
          <p:nvPr/>
        </p:nvGrpSpPr>
        <p:grpSpPr bwMode="auto">
          <a:xfrm>
            <a:off x="8085138" y="1787525"/>
            <a:ext cx="466725" cy="274638"/>
            <a:chOff x="4790" y="1644"/>
            <a:chExt cx="294" cy="173"/>
          </a:xfrm>
        </p:grpSpPr>
        <p:sp>
          <p:nvSpPr>
            <p:cNvPr id="736550" name="Line 294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551" name="Text Box 295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6553" name="Line 297"/>
          <p:cNvSpPr>
            <a:spLocks noChangeShapeType="1"/>
          </p:cNvSpPr>
          <p:nvPr/>
        </p:nvSpPr>
        <p:spPr bwMode="auto">
          <a:xfrm>
            <a:off x="8167688" y="17430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554" name="Text Box 298"/>
          <p:cNvSpPr txBox="1">
            <a:spLocks noChangeArrowheads="1"/>
          </p:cNvSpPr>
          <p:nvPr/>
        </p:nvSpPr>
        <p:spPr bwMode="auto">
          <a:xfrm>
            <a:off x="1968500" y="1052513"/>
            <a:ext cx="653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31 30 29 . . . . . . . . . . . . 12  11 10 9 8 . .  . . . . 3 2     1     0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555" name="Text Box 299"/>
          <p:cNvSpPr txBox="1">
            <a:spLocks noChangeArrowheads="1"/>
          </p:cNvSpPr>
          <p:nvPr/>
        </p:nvSpPr>
        <p:spPr bwMode="auto">
          <a:xfrm>
            <a:off x="2239963" y="1389063"/>
            <a:ext cx="11223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Associativity</a:t>
            </a:r>
            <a:endParaRPr lang="ru-RU" smtClean="0"/>
          </a:p>
        </p:txBody>
      </p:sp>
      <p:grpSp>
        <p:nvGrpSpPr>
          <p:cNvPr id="12291" name="Group 208"/>
          <p:cNvGrpSpPr>
            <a:grpSpLocks/>
          </p:cNvGrpSpPr>
          <p:nvPr/>
        </p:nvGrpSpPr>
        <p:grpSpPr bwMode="auto">
          <a:xfrm rot="5400000">
            <a:off x="2748756" y="2502694"/>
            <a:ext cx="3109913" cy="2422525"/>
            <a:chOff x="558" y="1831"/>
            <a:chExt cx="1959" cy="1526"/>
          </a:xfrm>
        </p:grpSpPr>
        <p:sp>
          <p:nvSpPr>
            <p:cNvPr id="12438" name="Rectangle 4"/>
            <p:cNvSpPr>
              <a:spLocks noChangeArrowheads="1"/>
            </p:cNvSpPr>
            <p:nvPr/>
          </p:nvSpPr>
          <p:spPr bwMode="auto">
            <a:xfrm>
              <a:off x="1835" y="2656"/>
              <a:ext cx="175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39" name="Rectangle 5"/>
            <p:cNvSpPr>
              <a:spLocks noChangeArrowheads="1"/>
            </p:cNvSpPr>
            <p:nvPr/>
          </p:nvSpPr>
          <p:spPr bwMode="auto">
            <a:xfrm>
              <a:off x="1660" y="2656"/>
              <a:ext cx="175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0" name="Rectangle 6"/>
            <p:cNvSpPr>
              <a:spLocks noChangeArrowheads="1"/>
            </p:cNvSpPr>
            <p:nvPr/>
          </p:nvSpPr>
          <p:spPr bwMode="auto">
            <a:xfrm>
              <a:off x="1485" y="2656"/>
              <a:ext cx="175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1" name="Rectangle 7"/>
            <p:cNvSpPr>
              <a:spLocks noChangeArrowheads="1"/>
            </p:cNvSpPr>
            <p:nvPr/>
          </p:nvSpPr>
          <p:spPr bwMode="auto">
            <a:xfrm>
              <a:off x="2010" y="2656"/>
              <a:ext cx="175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2" name="Rectangle 8"/>
            <p:cNvSpPr>
              <a:spLocks noChangeArrowheads="1"/>
            </p:cNvSpPr>
            <p:nvPr/>
          </p:nvSpPr>
          <p:spPr bwMode="auto">
            <a:xfrm>
              <a:off x="1319" y="2656"/>
              <a:ext cx="166" cy="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3" name="Rectangle 9"/>
            <p:cNvSpPr>
              <a:spLocks noChangeArrowheads="1"/>
            </p:cNvSpPr>
            <p:nvPr/>
          </p:nvSpPr>
          <p:spPr bwMode="auto">
            <a:xfrm>
              <a:off x="1149" y="2656"/>
              <a:ext cx="170" cy="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4" name="Rectangle 10"/>
            <p:cNvSpPr>
              <a:spLocks noChangeArrowheads="1"/>
            </p:cNvSpPr>
            <p:nvPr/>
          </p:nvSpPr>
          <p:spPr bwMode="auto">
            <a:xfrm>
              <a:off x="978" y="2656"/>
              <a:ext cx="171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5" name="Rectangle 11"/>
            <p:cNvSpPr>
              <a:spLocks noChangeArrowheads="1"/>
            </p:cNvSpPr>
            <p:nvPr/>
          </p:nvSpPr>
          <p:spPr bwMode="auto">
            <a:xfrm>
              <a:off x="807" y="2656"/>
              <a:ext cx="171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740364" name="Line 12"/>
            <p:cNvSpPr>
              <a:spLocks noChangeShapeType="1"/>
            </p:cNvSpPr>
            <p:nvPr/>
          </p:nvSpPr>
          <p:spPr bwMode="auto">
            <a:xfrm>
              <a:off x="807" y="2656"/>
              <a:ext cx="13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807" y="3357"/>
              <a:ext cx="13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6" name="Line 14"/>
            <p:cNvSpPr>
              <a:spLocks noChangeShapeType="1"/>
            </p:cNvSpPr>
            <p:nvPr/>
          </p:nvSpPr>
          <p:spPr bwMode="auto">
            <a:xfrm>
              <a:off x="807" y="2657"/>
              <a:ext cx="0" cy="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7" name="Line 15"/>
            <p:cNvSpPr>
              <a:spLocks noChangeShapeType="1"/>
            </p:cNvSpPr>
            <p:nvPr/>
          </p:nvSpPr>
          <p:spPr bwMode="auto">
            <a:xfrm>
              <a:off x="978" y="2657"/>
              <a:ext cx="0" cy="701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8" name="Line 16"/>
            <p:cNvSpPr>
              <a:spLocks noChangeShapeType="1"/>
            </p:cNvSpPr>
            <p:nvPr/>
          </p:nvSpPr>
          <p:spPr bwMode="auto">
            <a:xfrm>
              <a:off x="1149" y="2657"/>
              <a:ext cx="0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9" name="Line 17"/>
            <p:cNvSpPr>
              <a:spLocks noChangeShapeType="1"/>
            </p:cNvSpPr>
            <p:nvPr/>
          </p:nvSpPr>
          <p:spPr bwMode="auto">
            <a:xfrm>
              <a:off x="1319" y="2657"/>
              <a:ext cx="0" cy="701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1485" y="2657"/>
              <a:ext cx="0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1" name="Line 19"/>
            <p:cNvSpPr>
              <a:spLocks noChangeShapeType="1"/>
            </p:cNvSpPr>
            <p:nvPr/>
          </p:nvSpPr>
          <p:spPr bwMode="auto">
            <a:xfrm>
              <a:off x="2185" y="2657"/>
              <a:ext cx="0" cy="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2" name="Line 20"/>
            <p:cNvSpPr>
              <a:spLocks noChangeShapeType="1"/>
            </p:cNvSpPr>
            <p:nvPr/>
          </p:nvSpPr>
          <p:spPr bwMode="auto">
            <a:xfrm>
              <a:off x="1660" y="2657"/>
              <a:ext cx="0" cy="701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3" name="Line 21"/>
            <p:cNvSpPr>
              <a:spLocks noChangeShapeType="1"/>
            </p:cNvSpPr>
            <p:nvPr/>
          </p:nvSpPr>
          <p:spPr bwMode="auto">
            <a:xfrm>
              <a:off x="1835" y="2657"/>
              <a:ext cx="0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4" name="Line 22"/>
            <p:cNvSpPr>
              <a:spLocks noChangeShapeType="1"/>
            </p:cNvSpPr>
            <p:nvPr/>
          </p:nvSpPr>
          <p:spPr bwMode="auto">
            <a:xfrm>
              <a:off x="2010" y="2657"/>
              <a:ext cx="0" cy="701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12457" name="Group 23"/>
            <p:cNvGrpSpPr>
              <a:grpSpLocks/>
            </p:cNvGrpSpPr>
            <p:nvPr/>
          </p:nvGrpSpPr>
          <p:grpSpPr bwMode="auto">
            <a:xfrm rot="10800000">
              <a:off x="806" y="2200"/>
              <a:ext cx="1378" cy="356"/>
              <a:chOff x="3594" y="1335"/>
              <a:chExt cx="1378" cy="701"/>
            </a:xfrm>
          </p:grpSpPr>
          <p:sp>
            <p:nvSpPr>
              <p:cNvPr id="12476" name="Rectangle 24"/>
              <p:cNvSpPr>
                <a:spLocks noChangeArrowheads="1"/>
              </p:cNvSpPr>
              <p:nvPr/>
            </p:nvSpPr>
            <p:spPr bwMode="auto">
              <a:xfrm>
                <a:off x="4622" y="1335"/>
                <a:ext cx="175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00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77" name="Rectangle 25"/>
              <p:cNvSpPr>
                <a:spLocks noChangeArrowheads="1"/>
              </p:cNvSpPr>
              <p:nvPr/>
            </p:nvSpPr>
            <p:spPr bwMode="auto">
              <a:xfrm>
                <a:off x="4447" y="1335"/>
                <a:ext cx="175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01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78" name="Rectangle 26"/>
              <p:cNvSpPr>
                <a:spLocks noChangeArrowheads="1"/>
              </p:cNvSpPr>
              <p:nvPr/>
            </p:nvSpPr>
            <p:spPr bwMode="auto">
              <a:xfrm>
                <a:off x="4272" y="1335"/>
                <a:ext cx="175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01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79" name="Rectangle 27"/>
              <p:cNvSpPr>
                <a:spLocks noChangeArrowheads="1"/>
              </p:cNvSpPr>
              <p:nvPr/>
            </p:nvSpPr>
            <p:spPr bwMode="auto">
              <a:xfrm>
                <a:off x="4797" y="1335"/>
                <a:ext cx="175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00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80" name="Rectangle 28"/>
              <p:cNvSpPr>
                <a:spLocks noChangeArrowheads="1"/>
              </p:cNvSpPr>
              <p:nvPr/>
            </p:nvSpPr>
            <p:spPr bwMode="auto">
              <a:xfrm>
                <a:off x="4106" y="1335"/>
                <a:ext cx="166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10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81" name="Rectangle 29"/>
              <p:cNvSpPr>
                <a:spLocks noChangeArrowheads="1"/>
              </p:cNvSpPr>
              <p:nvPr/>
            </p:nvSpPr>
            <p:spPr bwMode="auto">
              <a:xfrm>
                <a:off x="3936" y="1335"/>
                <a:ext cx="170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10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82" name="Rectangle 30"/>
              <p:cNvSpPr>
                <a:spLocks noChangeArrowheads="1"/>
              </p:cNvSpPr>
              <p:nvPr/>
            </p:nvSpPr>
            <p:spPr bwMode="auto">
              <a:xfrm>
                <a:off x="3765" y="1335"/>
                <a:ext cx="171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11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83" name="Rectangle 31"/>
              <p:cNvSpPr>
                <a:spLocks noChangeArrowheads="1"/>
              </p:cNvSpPr>
              <p:nvPr/>
            </p:nvSpPr>
            <p:spPr bwMode="auto">
              <a:xfrm>
                <a:off x="3594" y="1335"/>
                <a:ext cx="171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11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740384" name="Line 32"/>
              <p:cNvSpPr>
                <a:spLocks noChangeShapeType="1"/>
              </p:cNvSpPr>
              <p:nvPr/>
            </p:nvSpPr>
            <p:spPr bwMode="auto">
              <a:xfrm>
                <a:off x="3596" y="1335"/>
                <a:ext cx="171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5" name="Line 33"/>
              <p:cNvSpPr>
                <a:spLocks noChangeShapeType="1"/>
              </p:cNvSpPr>
              <p:nvPr/>
            </p:nvSpPr>
            <p:spPr bwMode="auto">
              <a:xfrm>
                <a:off x="3596" y="2036"/>
                <a:ext cx="171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6" name="Line 34"/>
              <p:cNvSpPr>
                <a:spLocks noChangeShapeType="1"/>
              </p:cNvSpPr>
              <p:nvPr/>
            </p:nvSpPr>
            <p:spPr bwMode="auto">
              <a:xfrm>
                <a:off x="3595" y="1335"/>
                <a:ext cx="0" cy="7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7" name="Line 35"/>
              <p:cNvSpPr>
                <a:spLocks noChangeShapeType="1"/>
              </p:cNvSpPr>
              <p:nvPr/>
            </p:nvSpPr>
            <p:spPr bwMode="auto">
              <a:xfrm>
                <a:off x="4973" y="1335"/>
                <a:ext cx="0" cy="7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8" name="Line 36"/>
              <p:cNvSpPr>
                <a:spLocks noChangeShapeType="1"/>
              </p:cNvSpPr>
              <p:nvPr/>
            </p:nvSpPr>
            <p:spPr bwMode="auto">
              <a:xfrm>
                <a:off x="3767" y="1335"/>
                <a:ext cx="171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9" name="Line 37"/>
              <p:cNvSpPr>
                <a:spLocks noChangeShapeType="1"/>
              </p:cNvSpPr>
              <p:nvPr/>
            </p:nvSpPr>
            <p:spPr bwMode="auto">
              <a:xfrm>
                <a:off x="3767" y="2036"/>
                <a:ext cx="171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0" name="Line 38"/>
              <p:cNvSpPr>
                <a:spLocks noChangeShapeType="1"/>
              </p:cNvSpPr>
              <p:nvPr/>
            </p:nvSpPr>
            <p:spPr bwMode="auto">
              <a:xfrm>
                <a:off x="3937" y="1335"/>
                <a:ext cx="170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1" name="Line 39"/>
              <p:cNvSpPr>
                <a:spLocks noChangeShapeType="1"/>
              </p:cNvSpPr>
              <p:nvPr/>
            </p:nvSpPr>
            <p:spPr bwMode="auto">
              <a:xfrm>
                <a:off x="3937" y="2036"/>
                <a:ext cx="170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2" name="Line 40"/>
              <p:cNvSpPr>
                <a:spLocks noChangeShapeType="1"/>
              </p:cNvSpPr>
              <p:nvPr/>
            </p:nvSpPr>
            <p:spPr bwMode="auto">
              <a:xfrm>
                <a:off x="4107" y="1335"/>
                <a:ext cx="166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3" name="Line 41"/>
              <p:cNvSpPr>
                <a:spLocks noChangeShapeType="1"/>
              </p:cNvSpPr>
              <p:nvPr/>
            </p:nvSpPr>
            <p:spPr bwMode="auto">
              <a:xfrm>
                <a:off x="4107" y="2036"/>
                <a:ext cx="166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4" name="Line 42"/>
              <p:cNvSpPr>
                <a:spLocks noChangeShapeType="1"/>
              </p:cNvSpPr>
              <p:nvPr/>
            </p:nvSpPr>
            <p:spPr bwMode="auto">
              <a:xfrm>
                <a:off x="4274" y="1335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5" name="Line 43"/>
              <p:cNvSpPr>
                <a:spLocks noChangeShapeType="1"/>
              </p:cNvSpPr>
              <p:nvPr/>
            </p:nvSpPr>
            <p:spPr bwMode="auto">
              <a:xfrm>
                <a:off x="4274" y="2036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6" name="Line 44"/>
              <p:cNvSpPr>
                <a:spLocks noChangeShapeType="1"/>
              </p:cNvSpPr>
              <p:nvPr/>
            </p:nvSpPr>
            <p:spPr bwMode="auto">
              <a:xfrm>
                <a:off x="4449" y="1335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7" name="Line 45"/>
              <p:cNvSpPr>
                <a:spLocks noChangeShapeType="1"/>
              </p:cNvSpPr>
              <p:nvPr/>
            </p:nvSpPr>
            <p:spPr bwMode="auto">
              <a:xfrm>
                <a:off x="4449" y="2036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8" name="Line 46"/>
              <p:cNvSpPr>
                <a:spLocks noChangeShapeType="1"/>
              </p:cNvSpPr>
              <p:nvPr/>
            </p:nvSpPr>
            <p:spPr bwMode="auto">
              <a:xfrm>
                <a:off x="4624" y="1335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9" name="Line 47"/>
              <p:cNvSpPr>
                <a:spLocks noChangeShapeType="1"/>
              </p:cNvSpPr>
              <p:nvPr/>
            </p:nvSpPr>
            <p:spPr bwMode="auto">
              <a:xfrm>
                <a:off x="4624" y="2036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400" name="Line 48"/>
              <p:cNvSpPr>
                <a:spLocks noChangeShapeType="1"/>
              </p:cNvSpPr>
              <p:nvPr/>
            </p:nvSpPr>
            <p:spPr bwMode="auto">
              <a:xfrm>
                <a:off x="4799" y="1335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401" name="Line 49"/>
              <p:cNvSpPr>
                <a:spLocks noChangeShapeType="1"/>
              </p:cNvSpPr>
              <p:nvPr/>
            </p:nvSpPr>
            <p:spPr bwMode="auto">
              <a:xfrm>
                <a:off x="4799" y="2036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740516" name="Text Box 164"/>
            <p:cNvSpPr txBox="1">
              <a:spLocks noChangeArrowheads="1"/>
            </p:cNvSpPr>
            <p:nvPr/>
          </p:nvSpPr>
          <p:spPr bwMode="auto">
            <a:xfrm rot="16200000">
              <a:off x="347" y="2381"/>
              <a:ext cx="64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index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0517" name="Text Box 165"/>
            <p:cNvSpPr txBox="1">
              <a:spLocks noChangeArrowheads="1"/>
            </p:cNvSpPr>
            <p:nvPr/>
          </p:nvSpPr>
          <p:spPr bwMode="auto">
            <a:xfrm rot="16200000">
              <a:off x="332" y="2888"/>
              <a:ext cx="64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data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460" name="Rectangle 170"/>
            <p:cNvSpPr>
              <a:spLocks noChangeArrowheads="1"/>
            </p:cNvSpPr>
            <p:nvPr/>
          </p:nvSpPr>
          <p:spPr bwMode="auto">
            <a:xfrm rot="10800000">
              <a:off x="1150" y="1831"/>
              <a:ext cx="345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2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61" name="Rectangle 171"/>
            <p:cNvSpPr>
              <a:spLocks noChangeArrowheads="1"/>
            </p:cNvSpPr>
            <p:nvPr/>
          </p:nvSpPr>
          <p:spPr bwMode="auto">
            <a:xfrm rot="10800000">
              <a:off x="1496" y="1831"/>
              <a:ext cx="34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3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62" name="Rectangle 172"/>
            <p:cNvSpPr>
              <a:spLocks noChangeArrowheads="1"/>
            </p:cNvSpPr>
            <p:nvPr/>
          </p:nvSpPr>
          <p:spPr bwMode="auto">
            <a:xfrm rot="10800000">
              <a:off x="1842" y="1831"/>
              <a:ext cx="34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4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63" name="Rectangle 173"/>
            <p:cNvSpPr>
              <a:spLocks noChangeArrowheads="1"/>
            </p:cNvSpPr>
            <p:nvPr/>
          </p:nvSpPr>
          <p:spPr bwMode="auto">
            <a:xfrm rot="10800000">
              <a:off x="805" y="1831"/>
              <a:ext cx="34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740533" name="Line 181"/>
            <p:cNvSpPr>
              <a:spLocks noChangeShapeType="1"/>
            </p:cNvSpPr>
            <p:nvPr/>
          </p:nvSpPr>
          <p:spPr bwMode="auto">
            <a:xfrm rot="10800000">
              <a:off x="805" y="1831"/>
              <a:ext cx="0" cy="35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38" name="Line 186"/>
            <p:cNvSpPr>
              <a:spLocks noChangeShapeType="1"/>
            </p:cNvSpPr>
            <p:nvPr/>
          </p:nvSpPr>
          <p:spPr bwMode="auto">
            <a:xfrm rot="10800000">
              <a:off x="2189" y="2187"/>
              <a:ext cx="32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39" name="Line 187"/>
            <p:cNvSpPr>
              <a:spLocks noChangeShapeType="1"/>
            </p:cNvSpPr>
            <p:nvPr/>
          </p:nvSpPr>
          <p:spPr bwMode="auto">
            <a:xfrm rot="10800000">
              <a:off x="2188" y="1831"/>
              <a:ext cx="32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0" name="Line 188"/>
            <p:cNvSpPr>
              <a:spLocks noChangeShapeType="1"/>
            </p:cNvSpPr>
            <p:nvPr/>
          </p:nvSpPr>
          <p:spPr bwMode="auto">
            <a:xfrm rot="10800000">
              <a:off x="1842" y="2187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1" name="Line 189"/>
            <p:cNvSpPr>
              <a:spLocks noChangeShapeType="1"/>
            </p:cNvSpPr>
            <p:nvPr/>
          </p:nvSpPr>
          <p:spPr bwMode="auto">
            <a:xfrm rot="10800000">
              <a:off x="1842" y="1831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2" name="Line 190"/>
            <p:cNvSpPr>
              <a:spLocks noChangeShapeType="1"/>
            </p:cNvSpPr>
            <p:nvPr/>
          </p:nvSpPr>
          <p:spPr bwMode="auto">
            <a:xfrm rot="10800000">
              <a:off x="1496" y="2187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3" name="Line 191"/>
            <p:cNvSpPr>
              <a:spLocks noChangeShapeType="1"/>
            </p:cNvSpPr>
            <p:nvPr/>
          </p:nvSpPr>
          <p:spPr bwMode="auto">
            <a:xfrm rot="10800000">
              <a:off x="1496" y="1831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4" name="Line 192"/>
            <p:cNvSpPr>
              <a:spLocks noChangeShapeType="1"/>
            </p:cNvSpPr>
            <p:nvPr/>
          </p:nvSpPr>
          <p:spPr bwMode="auto">
            <a:xfrm rot="10800000">
              <a:off x="1150" y="2187"/>
              <a:ext cx="34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5" name="Line 193"/>
            <p:cNvSpPr>
              <a:spLocks noChangeShapeType="1"/>
            </p:cNvSpPr>
            <p:nvPr/>
          </p:nvSpPr>
          <p:spPr bwMode="auto">
            <a:xfrm rot="10800000">
              <a:off x="1150" y="1831"/>
              <a:ext cx="34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6" name="Line 194"/>
            <p:cNvSpPr>
              <a:spLocks noChangeShapeType="1"/>
            </p:cNvSpPr>
            <p:nvPr/>
          </p:nvSpPr>
          <p:spPr bwMode="auto">
            <a:xfrm rot="10800000">
              <a:off x="805" y="2187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7" name="Line 195"/>
            <p:cNvSpPr>
              <a:spLocks noChangeShapeType="1"/>
            </p:cNvSpPr>
            <p:nvPr/>
          </p:nvSpPr>
          <p:spPr bwMode="auto">
            <a:xfrm rot="10800000">
              <a:off x="805" y="1831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8" name="Text Box 196"/>
            <p:cNvSpPr txBox="1">
              <a:spLocks noChangeArrowheads="1"/>
            </p:cNvSpPr>
            <p:nvPr/>
          </p:nvSpPr>
          <p:spPr bwMode="auto">
            <a:xfrm rot="16200000">
              <a:off x="497" y="2027"/>
              <a:ext cx="36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2292" name="Rectangle 210"/>
          <p:cNvSpPr>
            <a:spLocks noChangeArrowheads="1"/>
          </p:cNvSpPr>
          <p:nvPr/>
        </p:nvSpPr>
        <p:spPr bwMode="auto">
          <a:xfrm rot="5400000">
            <a:off x="823912" y="3757613"/>
            <a:ext cx="277813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3" name="Rectangle 211"/>
          <p:cNvSpPr>
            <a:spLocks noChangeArrowheads="1"/>
          </p:cNvSpPr>
          <p:nvPr/>
        </p:nvSpPr>
        <p:spPr bwMode="auto">
          <a:xfrm rot="5400000">
            <a:off x="823913" y="3479800"/>
            <a:ext cx="277812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4" name="Rectangle 212"/>
          <p:cNvSpPr>
            <a:spLocks noChangeArrowheads="1"/>
          </p:cNvSpPr>
          <p:nvPr/>
        </p:nvSpPr>
        <p:spPr bwMode="auto">
          <a:xfrm rot="5400000">
            <a:off x="823912" y="3201988"/>
            <a:ext cx="277813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5" name="Rectangle 213"/>
          <p:cNvSpPr>
            <a:spLocks noChangeArrowheads="1"/>
          </p:cNvSpPr>
          <p:nvPr/>
        </p:nvSpPr>
        <p:spPr bwMode="auto">
          <a:xfrm rot="5400000">
            <a:off x="823913" y="4035425"/>
            <a:ext cx="277812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6" name="Rectangle 214"/>
          <p:cNvSpPr>
            <a:spLocks noChangeArrowheads="1"/>
          </p:cNvSpPr>
          <p:nvPr/>
        </p:nvSpPr>
        <p:spPr bwMode="auto">
          <a:xfrm rot="5400000">
            <a:off x="831056" y="2931319"/>
            <a:ext cx="263525" cy="1112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7" name="Rectangle 215"/>
          <p:cNvSpPr>
            <a:spLocks noChangeArrowheads="1"/>
          </p:cNvSpPr>
          <p:nvPr/>
        </p:nvSpPr>
        <p:spPr bwMode="auto">
          <a:xfrm rot="5400000">
            <a:off x="827881" y="2664619"/>
            <a:ext cx="269875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8" name="Rectangle 216"/>
          <p:cNvSpPr>
            <a:spLocks noChangeArrowheads="1"/>
          </p:cNvSpPr>
          <p:nvPr/>
        </p:nvSpPr>
        <p:spPr bwMode="auto">
          <a:xfrm rot="5400000">
            <a:off x="827088" y="2393950"/>
            <a:ext cx="271462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9" name="Rectangle 217"/>
          <p:cNvSpPr>
            <a:spLocks noChangeArrowheads="1"/>
          </p:cNvSpPr>
          <p:nvPr/>
        </p:nvSpPr>
        <p:spPr bwMode="auto">
          <a:xfrm rot="5400000">
            <a:off x="827087" y="2122488"/>
            <a:ext cx="271463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740570" name="Line 218"/>
          <p:cNvSpPr>
            <a:spLocks noChangeShapeType="1"/>
          </p:cNvSpPr>
          <p:nvPr/>
        </p:nvSpPr>
        <p:spPr bwMode="auto">
          <a:xfrm rot="5400000">
            <a:off x="427037" y="3636963"/>
            <a:ext cx="2187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1" name="Line 219"/>
          <p:cNvSpPr>
            <a:spLocks noChangeShapeType="1"/>
          </p:cNvSpPr>
          <p:nvPr/>
        </p:nvSpPr>
        <p:spPr bwMode="auto">
          <a:xfrm rot="5400000">
            <a:off x="-685800" y="3636963"/>
            <a:ext cx="2187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2" name="Line 220"/>
          <p:cNvSpPr>
            <a:spLocks noChangeShapeType="1"/>
          </p:cNvSpPr>
          <p:nvPr/>
        </p:nvSpPr>
        <p:spPr bwMode="auto">
          <a:xfrm rot="5400000">
            <a:off x="962819" y="1986756"/>
            <a:ext cx="0" cy="11128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3" name="Line 221"/>
          <p:cNvSpPr>
            <a:spLocks noChangeShapeType="1"/>
          </p:cNvSpPr>
          <p:nvPr/>
        </p:nvSpPr>
        <p:spPr bwMode="auto">
          <a:xfrm rot="5400000">
            <a:off x="962819" y="2258219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4" name="Line 222"/>
          <p:cNvSpPr>
            <a:spLocks noChangeShapeType="1"/>
          </p:cNvSpPr>
          <p:nvPr/>
        </p:nvSpPr>
        <p:spPr bwMode="auto">
          <a:xfrm rot="5400000">
            <a:off x="962819" y="2529681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5" name="Line 223"/>
          <p:cNvSpPr>
            <a:spLocks noChangeShapeType="1"/>
          </p:cNvSpPr>
          <p:nvPr/>
        </p:nvSpPr>
        <p:spPr bwMode="auto">
          <a:xfrm rot="5400000">
            <a:off x="962819" y="2799556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6" name="Line 224"/>
          <p:cNvSpPr>
            <a:spLocks noChangeShapeType="1"/>
          </p:cNvSpPr>
          <p:nvPr/>
        </p:nvSpPr>
        <p:spPr bwMode="auto">
          <a:xfrm rot="5400000">
            <a:off x="962819" y="3063081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7" name="Line 225"/>
          <p:cNvSpPr>
            <a:spLocks noChangeShapeType="1"/>
          </p:cNvSpPr>
          <p:nvPr/>
        </p:nvSpPr>
        <p:spPr bwMode="auto">
          <a:xfrm rot="5400000">
            <a:off x="962819" y="4174331"/>
            <a:ext cx="0" cy="11128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8" name="Line 226"/>
          <p:cNvSpPr>
            <a:spLocks noChangeShapeType="1"/>
          </p:cNvSpPr>
          <p:nvPr/>
        </p:nvSpPr>
        <p:spPr bwMode="auto">
          <a:xfrm rot="5400000">
            <a:off x="962819" y="3340894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9" name="Line 227"/>
          <p:cNvSpPr>
            <a:spLocks noChangeShapeType="1"/>
          </p:cNvSpPr>
          <p:nvPr/>
        </p:nvSpPr>
        <p:spPr bwMode="auto">
          <a:xfrm rot="5400000">
            <a:off x="962819" y="3618706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80" name="Line 228"/>
          <p:cNvSpPr>
            <a:spLocks noChangeShapeType="1"/>
          </p:cNvSpPr>
          <p:nvPr/>
        </p:nvSpPr>
        <p:spPr bwMode="auto">
          <a:xfrm rot="5400000">
            <a:off x="962819" y="3896519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08" name="Text Box 256"/>
          <p:cNvSpPr txBox="1">
            <a:spLocks noChangeArrowheads="1"/>
          </p:cNvSpPr>
          <p:nvPr/>
        </p:nvSpPr>
        <p:spPr bwMode="auto">
          <a:xfrm rot="21600000">
            <a:off x="1293813" y="2171700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609" name="Text Box 257"/>
          <p:cNvSpPr txBox="1">
            <a:spLocks noChangeArrowheads="1"/>
          </p:cNvSpPr>
          <p:nvPr/>
        </p:nvSpPr>
        <p:spPr bwMode="auto">
          <a:xfrm rot="21600000">
            <a:off x="488950" y="2147888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614" name="Line 262"/>
          <p:cNvSpPr>
            <a:spLocks noChangeShapeType="1"/>
          </p:cNvSpPr>
          <p:nvPr/>
        </p:nvSpPr>
        <p:spPr bwMode="auto">
          <a:xfrm rot="16200000">
            <a:off x="2547938" y="2257425"/>
            <a:ext cx="0" cy="5651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5" name="Line 263"/>
          <p:cNvSpPr>
            <a:spLocks noChangeShapeType="1"/>
          </p:cNvSpPr>
          <p:nvPr/>
        </p:nvSpPr>
        <p:spPr bwMode="auto">
          <a:xfrm rot="16200000">
            <a:off x="3351213" y="4997450"/>
            <a:ext cx="520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6" name="Line 264"/>
          <p:cNvSpPr>
            <a:spLocks noChangeShapeType="1"/>
          </p:cNvSpPr>
          <p:nvPr/>
        </p:nvSpPr>
        <p:spPr bwMode="auto">
          <a:xfrm rot="16200000">
            <a:off x="3916363" y="4995863"/>
            <a:ext cx="520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7" name="Line 265"/>
          <p:cNvSpPr>
            <a:spLocks noChangeShapeType="1"/>
          </p:cNvSpPr>
          <p:nvPr/>
        </p:nvSpPr>
        <p:spPr bwMode="auto">
          <a:xfrm rot="16200000">
            <a:off x="1990725" y="4460876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8" name="Line 266"/>
          <p:cNvSpPr>
            <a:spLocks noChangeShapeType="1"/>
          </p:cNvSpPr>
          <p:nvPr/>
        </p:nvSpPr>
        <p:spPr bwMode="auto">
          <a:xfrm rot="16200000">
            <a:off x="2555875" y="4460876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9" name="Line 267"/>
          <p:cNvSpPr>
            <a:spLocks noChangeShapeType="1"/>
          </p:cNvSpPr>
          <p:nvPr/>
        </p:nvSpPr>
        <p:spPr bwMode="auto">
          <a:xfrm rot="16200000">
            <a:off x="1990725" y="391160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0" name="Line 268"/>
          <p:cNvSpPr>
            <a:spLocks noChangeShapeType="1"/>
          </p:cNvSpPr>
          <p:nvPr/>
        </p:nvSpPr>
        <p:spPr bwMode="auto">
          <a:xfrm rot="16200000">
            <a:off x="2555875" y="391160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1" name="Line 269"/>
          <p:cNvSpPr>
            <a:spLocks noChangeShapeType="1"/>
          </p:cNvSpPr>
          <p:nvPr/>
        </p:nvSpPr>
        <p:spPr bwMode="auto">
          <a:xfrm rot="16200000">
            <a:off x="1991519" y="3361532"/>
            <a:ext cx="5476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2" name="Line 270"/>
          <p:cNvSpPr>
            <a:spLocks noChangeShapeType="1"/>
          </p:cNvSpPr>
          <p:nvPr/>
        </p:nvSpPr>
        <p:spPr bwMode="auto">
          <a:xfrm rot="16200000">
            <a:off x="2556669" y="3361532"/>
            <a:ext cx="5476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3" name="Line 271"/>
          <p:cNvSpPr>
            <a:spLocks noChangeShapeType="1"/>
          </p:cNvSpPr>
          <p:nvPr/>
        </p:nvSpPr>
        <p:spPr bwMode="auto">
          <a:xfrm rot="16200000">
            <a:off x="1990725" y="2814638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4" name="Line 272"/>
          <p:cNvSpPr>
            <a:spLocks noChangeShapeType="1"/>
          </p:cNvSpPr>
          <p:nvPr/>
        </p:nvSpPr>
        <p:spPr bwMode="auto">
          <a:xfrm rot="16200000">
            <a:off x="2555875" y="281305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5" name="Text Box 273"/>
          <p:cNvSpPr txBox="1">
            <a:spLocks noChangeArrowheads="1"/>
          </p:cNvSpPr>
          <p:nvPr/>
        </p:nvSpPr>
        <p:spPr bwMode="auto">
          <a:xfrm rot="21600000">
            <a:off x="2081213" y="2184400"/>
            <a:ext cx="571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325" name="Group 274"/>
          <p:cNvGrpSpPr>
            <a:grpSpLocks/>
          </p:cNvGrpSpPr>
          <p:nvPr/>
        </p:nvGrpSpPr>
        <p:grpSpPr bwMode="auto">
          <a:xfrm rot="-5400000">
            <a:off x="1270794" y="3450432"/>
            <a:ext cx="2187575" cy="369887"/>
            <a:chOff x="3594" y="1335"/>
            <a:chExt cx="1378" cy="701"/>
          </a:xfrm>
        </p:grpSpPr>
        <p:sp>
          <p:nvSpPr>
            <p:cNvPr id="12412" name="Rectangle 275"/>
            <p:cNvSpPr>
              <a:spLocks noChangeArrowheads="1"/>
            </p:cNvSpPr>
            <p:nvPr/>
          </p:nvSpPr>
          <p:spPr bwMode="auto">
            <a:xfrm>
              <a:off x="462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2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3" name="Rectangle 276"/>
            <p:cNvSpPr>
              <a:spLocks noChangeArrowheads="1"/>
            </p:cNvSpPr>
            <p:nvPr/>
          </p:nvSpPr>
          <p:spPr bwMode="auto">
            <a:xfrm>
              <a:off x="444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3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4" name="Rectangle 277"/>
            <p:cNvSpPr>
              <a:spLocks noChangeArrowheads="1"/>
            </p:cNvSpPr>
            <p:nvPr/>
          </p:nvSpPr>
          <p:spPr bwMode="auto">
            <a:xfrm>
              <a:off x="427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4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5" name="Rectangle 278"/>
            <p:cNvSpPr>
              <a:spLocks noChangeArrowheads="1"/>
            </p:cNvSpPr>
            <p:nvPr/>
          </p:nvSpPr>
          <p:spPr bwMode="auto">
            <a:xfrm>
              <a:off x="479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6" name="Rectangle 279"/>
            <p:cNvSpPr>
              <a:spLocks noChangeArrowheads="1"/>
            </p:cNvSpPr>
            <p:nvPr/>
          </p:nvSpPr>
          <p:spPr bwMode="auto">
            <a:xfrm>
              <a:off x="4106" y="1335"/>
              <a:ext cx="166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5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7" name="Rectangle 280"/>
            <p:cNvSpPr>
              <a:spLocks noChangeArrowheads="1"/>
            </p:cNvSpPr>
            <p:nvPr/>
          </p:nvSpPr>
          <p:spPr bwMode="auto">
            <a:xfrm>
              <a:off x="3936" y="1335"/>
              <a:ext cx="170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6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8" name="Rectangle 281"/>
            <p:cNvSpPr>
              <a:spLocks noChangeArrowheads="1"/>
            </p:cNvSpPr>
            <p:nvPr/>
          </p:nvSpPr>
          <p:spPr bwMode="auto">
            <a:xfrm>
              <a:off x="3765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7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9" name="Rectangle 282"/>
            <p:cNvSpPr>
              <a:spLocks noChangeArrowheads="1"/>
            </p:cNvSpPr>
            <p:nvPr/>
          </p:nvSpPr>
          <p:spPr bwMode="auto">
            <a:xfrm>
              <a:off x="3594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8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740635" name="Line 283"/>
            <p:cNvSpPr>
              <a:spLocks noChangeShapeType="1"/>
            </p:cNvSpPr>
            <p:nvPr/>
          </p:nvSpPr>
          <p:spPr bwMode="auto">
            <a:xfrm>
              <a:off x="3595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36" name="Line 284"/>
            <p:cNvSpPr>
              <a:spLocks noChangeShapeType="1"/>
            </p:cNvSpPr>
            <p:nvPr/>
          </p:nvSpPr>
          <p:spPr bwMode="auto">
            <a:xfrm>
              <a:off x="3595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37" name="Line 285"/>
            <p:cNvSpPr>
              <a:spLocks noChangeShapeType="1"/>
            </p:cNvSpPr>
            <p:nvPr/>
          </p:nvSpPr>
          <p:spPr bwMode="auto">
            <a:xfrm>
              <a:off x="3594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38" name="Line 286"/>
            <p:cNvSpPr>
              <a:spLocks noChangeShapeType="1"/>
            </p:cNvSpPr>
            <p:nvPr/>
          </p:nvSpPr>
          <p:spPr bwMode="auto">
            <a:xfrm>
              <a:off x="4972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39" name="Line 287"/>
            <p:cNvSpPr>
              <a:spLocks noChangeShapeType="1"/>
            </p:cNvSpPr>
            <p:nvPr/>
          </p:nvSpPr>
          <p:spPr bwMode="auto">
            <a:xfrm>
              <a:off x="3766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0" name="Line 288"/>
            <p:cNvSpPr>
              <a:spLocks noChangeShapeType="1"/>
            </p:cNvSpPr>
            <p:nvPr/>
          </p:nvSpPr>
          <p:spPr bwMode="auto">
            <a:xfrm>
              <a:off x="3766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1" name="Line 289"/>
            <p:cNvSpPr>
              <a:spLocks noChangeShapeType="1"/>
            </p:cNvSpPr>
            <p:nvPr/>
          </p:nvSpPr>
          <p:spPr bwMode="auto">
            <a:xfrm>
              <a:off x="3936" y="1335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2" name="Line 290"/>
            <p:cNvSpPr>
              <a:spLocks noChangeShapeType="1"/>
            </p:cNvSpPr>
            <p:nvPr/>
          </p:nvSpPr>
          <p:spPr bwMode="auto">
            <a:xfrm>
              <a:off x="3936" y="2036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3" name="Line 291"/>
            <p:cNvSpPr>
              <a:spLocks noChangeShapeType="1"/>
            </p:cNvSpPr>
            <p:nvPr/>
          </p:nvSpPr>
          <p:spPr bwMode="auto">
            <a:xfrm>
              <a:off x="4106" y="1335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4" name="Line 292"/>
            <p:cNvSpPr>
              <a:spLocks noChangeShapeType="1"/>
            </p:cNvSpPr>
            <p:nvPr/>
          </p:nvSpPr>
          <p:spPr bwMode="auto">
            <a:xfrm>
              <a:off x="4106" y="2036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5" name="Line 293"/>
            <p:cNvSpPr>
              <a:spLocks noChangeShapeType="1"/>
            </p:cNvSpPr>
            <p:nvPr/>
          </p:nvSpPr>
          <p:spPr bwMode="auto">
            <a:xfrm>
              <a:off x="4273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6" name="Line 294"/>
            <p:cNvSpPr>
              <a:spLocks noChangeShapeType="1"/>
            </p:cNvSpPr>
            <p:nvPr/>
          </p:nvSpPr>
          <p:spPr bwMode="auto">
            <a:xfrm>
              <a:off x="4273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7" name="Line 295"/>
            <p:cNvSpPr>
              <a:spLocks noChangeShapeType="1"/>
            </p:cNvSpPr>
            <p:nvPr/>
          </p:nvSpPr>
          <p:spPr bwMode="auto">
            <a:xfrm>
              <a:off x="4448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8" name="Line 296"/>
            <p:cNvSpPr>
              <a:spLocks noChangeShapeType="1"/>
            </p:cNvSpPr>
            <p:nvPr/>
          </p:nvSpPr>
          <p:spPr bwMode="auto">
            <a:xfrm>
              <a:off x="4448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9" name="Line 297"/>
            <p:cNvSpPr>
              <a:spLocks noChangeShapeType="1"/>
            </p:cNvSpPr>
            <p:nvPr/>
          </p:nvSpPr>
          <p:spPr bwMode="auto">
            <a:xfrm>
              <a:off x="4623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50" name="Line 298"/>
            <p:cNvSpPr>
              <a:spLocks noChangeShapeType="1"/>
            </p:cNvSpPr>
            <p:nvPr/>
          </p:nvSpPr>
          <p:spPr bwMode="auto">
            <a:xfrm>
              <a:off x="4623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51" name="Line 299"/>
            <p:cNvSpPr>
              <a:spLocks noChangeShapeType="1"/>
            </p:cNvSpPr>
            <p:nvPr/>
          </p:nvSpPr>
          <p:spPr bwMode="auto">
            <a:xfrm>
              <a:off x="4798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52" name="Line 300"/>
            <p:cNvSpPr>
              <a:spLocks noChangeShapeType="1"/>
            </p:cNvSpPr>
            <p:nvPr/>
          </p:nvSpPr>
          <p:spPr bwMode="auto">
            <a:xfrm>
              <a:off x="4798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2326" name="Group 301"/>
          <p:cNvGrpSpPr>
            <a:grpSpLocks/>
          </p:cNvGrpSpPr>
          <p:nvPr/>
        </p:nvGrpSpPr>
        <p:grpSpPr bwMode="auto">
          <a:xfrm rot="-5400000">
            <a:off x="1080294" y="3080544"/>
            <a:ext cx="2187575" cy="1112837"/>
            <a:chOff x="3594" y="1335"/>
            <a:chExt cx="1378" cy="701"/>
          </a:xfrm>
        </p:grpSpPr>
        <p:sp>
          <p:nvSpPr>
            <p:cNvPr id="12386" name="Rectangle 302"/>
            <p:cNvSpPr>
              <a:spLocks noChangeArrowheads="1"/>
            </p:cNvSpPr>
            <p:nvPr/>
          </p:nvSpPr>
          <p:spPr bwMode="auto">
            <a:xfrm>
              <a:off x="462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001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87" name="Rectangle 303"/>
            <p:cNvSpPr>
              <a:spLocks noChangeArrowheads="1"/>
            </p:cNvSpPr>
            <p:nvPr/>
          </p:nvSpPr>
          <p:spPr bwMode="auto">
            <a:xfrm>
              <a:off x="444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010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88" name="Rectangle 304"/>
            <p:cNvSpPr>
              <a:spLocks noChangeArrowheads="1"/>
            </p:cNvSpPr>
            <p:nvPr/>
          </p:nvSpPr>
          <p:spPr bwMode="auto">
            <a:xfrm>
              <a:off x="427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011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89" name="Rectangle 305"/>
            <p:cNvSpPr>
              <a:spLocks noChangeArrowheads="1"/>
            </p:cNvSpPr>
            <p:nvPr/>
          </p:nvSpPr>
          <p:spPr bwMode="auto">
            <a:xfrm>
              <a:off x="479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000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90" name="Rectangle 306"/>
            <p:cNvSpPr>
              <a:spLocks noChangeArrowheads="1"/>
            </p:cNvSpPr>
            <p:nvPr/>
          </p:nvSpPr>
          <p:spPr bwMode="auto">
            <a:xfrm>
              <a:off x="4106" y="1335"/>
              <a:ext cx="166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100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91" name="Rectangle 307"/>
            <p:cNvSpPr>
              <a:spLocks noChangeArrowheads="1"/>
            </p:cNvSpPr>
            <p:nvPr/>
          </p:nvSpPr>
          <p:spPr bwMode="auto">
            <a:xfrm>
              <a:off x="3936" y="1335"/>
              <a:ext cx="170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101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92" name="Rectangle 308"/>
            <p:cNvSpPr>
              <a:spLocks noChangeArrowheads="1"/>
            </p:cNvSpPr>
            <p:nvPr/>
          </p:nvSpPr>
          <p:spPr bwMode="auto">
            <a:xfrm>
              <a:off x="3765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110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93" name="Rectangle 309"/>
            <p:cNvSpPr>
              <a:spLocks noChangeArrowheads="1"/>
            </p:cNvSpPr>
            <p:nvPr/>
          </p:nvSpPr>
          <p:spPr bwMode="auto">
            <a:xfrm>
              <a:off x="3594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111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740662" name="Line 310"/>
            <p:cNvSpPr>
              <a:spLocks noChangeShapeType="1"/>
            </p:cNvSpPr>
            <p:nvPr/>
          </p:nvSpPr>
          <p:spPr bwMode="auto">
            <a:xfrm>
              <a:off x="3595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3" name="Line 311"/>
            <p:cNvSpPr>
              <a:spLocks noChangeShapeType="1"/>
            </p:cNvSpPr>
            <p:nvPr/>
          </p:nvSpPr>
          <p:spPr bwMode="auto">
            <a:xfrm>
              <a:off x="3595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4" name="Line 312"/>
            <p:cNvSpPr>
              <a:spLocks noChangeShapeType="1"/>
            </p:cNvSpPr>
            <p:nvPr/>
          </p:nvSpPr>
          <p:spPr bwMode="auto">
            <a:xfrm>
              <a:off x="3594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5" name="Line 313"/>
            <p:cNvSpPr>
              <a:spLocks noChangeShapeType="1"/>
            </p:cNvSpPr>
            <p:nvPr/>
          </p:nvSpPr>
          <p:spPr bwMode="auto">
            <a:xfrm>
              <a:off x="4972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6" name="Line 314"/>
            <p:cNvSpPr>
              <a:spLocks noChangeShapeType="1"/>
            </p:cNvSpPr>
            <p:nvPr/>
          </p:nvSpPr>
          <p:spPr bwMode="auto">
            <a:xfrm>
              <a:off x="3766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7" name="Line 315"/>
            <p:cNvSpPr>
              <a:spLocks noChangeShapeType="1"/>
            </p:cNvSpPr>
            <p:nvPr/>
          </p:nvSpPr>
          <p:spPr bwMode="auto">
            <a:xfrm>
              <a:off x="3766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8" name="Line 316"/>
            <p:cNvSpPr>
              <a:spLocks noChangeShapeType="1"/>
            </p:cNvSpPr>
            <p:nvPr/>
          </p:nvSpPr>
          <p:spPr bwMode="auto">
            <a:xfrm>
              <a:off x="3936" y="1335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9" name="Line 317"/>
            <p:cNvSpPr>
              <a:spLocks noChangeShapeType="1"/>
            </p:cNvSpPr>
            <p:nvPr/>
          </p:nvSpPr>
          <p:spPr bwMode="auto">
            <a:xfrm>
              <a:off x="3936" y="2036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0" name="Line 318"/>
            <p:cNvSpPr>
              <a:spLocks noChangeShapeType="1"/>
            </p:cNvSpPr>
            <p:nvPr/>
          </p:nvSpPr>
          <p:spPr bwMode="auto">
            <a:xfrm>
              <a:off x="4106" y="1335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1" name="Line 319"/>
            <p:cNvSpPr>
              <a:spLocks noChangeShapeType="1"/>
            </p:cNvSpPr>
            <p:nvPr/>
          </p:nvSpPr>
          <p:spPr bwMode="auto">
            <a:xfrm>
              <a:off x="4106" y="2036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2" name="Line 320"/>
            <p:cNvSpPr>
              <a:spLocks noChangeShapeType="1"/>
            </p:cNvSpPr>
            <p:nvPr/>
          </p:nvSpPr>
          <p:spPr bwMode="auto">
            <a:xfrm>
              <a:off x="4273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3" name="Line 321"/>
            <p:cNvSpPr>
              <a:spLocks noChangeShapeType="1"/>
            </p:cNvSpPr>
            <p:nvPr/>
          </p:nvSpPr>
          <p:spPr bwMode="auto">
            <a:xfrm>
              <a:off x="4273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4" name="Line 322"/>
            <p:cNvSpPr>
              <a:spLocks noChangeShapeType="1"/>
            </p:cNvSpPr>
            <p:nvPr/>
          </p:nvSpPr>
          <p:spPr bwMode="auto">
            <a:xfrm>
              <a:off x="4448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5" name="Line 323"/>
            <p:cNvSpPr>
              <a:spLocks noChangeShapeType="1"/>
            </p:cNvSpPr>
            <p:nvPr/>
          </p:nvSpPr>
          <p:spPr bwMode="auto">
            <a:xfrm>
              <a:off x="4448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6" name="Line 324"/>
            <p:cNvSpPr>
              <a:spLocks noChangeShapeType="1"/>
            </p:cNvSpPr>
            <p:nvPr/>
          </p:nvSpPr>
          <p:spPr bwMode="auto">
            <a:xfrm>
              <a:off x="4623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7" name="Line 325"/>
            <p:cNvSpPr>
              <a:spLocks noChangeShapeType="1"/>
            </p:cNvSpPr>
            <p:nvPr/>
          </p:nvSpPr>
          <p:spPr bwMode="auto">
            <a:xfrm>
              <a:off x="4623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8" name="Line 326"/>
            <p:cNvSpPr>
              <a:spLocks noChangeShapeType="1"/>
            </p:cNvSpPr>
            <p:nvPr/>
          </p:nvSpPr>
          <p:spPr bwMode="auto">
            <a:xfrm>
              <a:off x="4798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9" name="Line 327"/>
            <p:cNvSpPr>
              <a:spLocks noChangeShapeType="1"/>
            </p:cNvSpPr>
            <p:nvPr/>
          </p:nvSpPr>
          <p:spPr bwMode="auto">
            <a:xfrm>
              <a:off x="4798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0680" name="Line 328"/>
          <p:cNvSpPr>
            <a:spLocks noChangeShapeType="1"/>
          </p:cNvSpPr>
          <p:nvPr/>
        </p:nvSpPr>
        <p:spPr bwMode="auto">
          <a:xfrm>
            <a:off x="127000" y="348615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81" name="Line 329"/>
          <p:cNvSpPr>
            <a:spLocks noChangeShapeType="1"/>
          </p:cNvSpPr>
          <p:nvPr/>
        </p:nvSpPr>
        <p:spPr bwMode="auto">
          <a:xfrm>
            <a:off x="2824163" y="349250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82" name="Line 330"/>
          <p:cNvSpPr>
            <a:spLocks noChangeShapeType="1"/>
          </p:cNvSpPr>
          <p:nvPr/>
        </p:nvSpPr>
        <p:spPr bwMode="auto">
          <a:xfrm>
            <a:off x="2824163" y="3233738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2330" name="Rectangle 332"/>
          <p:cNvSpPr>
            <a:spLocks noChangeArrowheads="1"/>
          </p:cNvSpPr>
          <p:nvPr/>
        </p:nvSpPr>
        <p:spPr bwMode="auto">
          <a:xfrm rot="5400000">
            <a:off x="7023101" y="3768725"/>
            <a:ext cx="277812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1" name="Rectangle 333"/>
          <p:cNvSpPr>
            <a:spLocks noChangeArrowheads="1"/>
          </p:cNvSpPr>
          <p:nvPr/>
        </p:nvSpPr>
        <p:spPr bwMode="auto">
          <a:xfrm rot="5400000">
            <a:off x="7023100" y="3490913"/>
            <a:ext cx="277813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2" name="Rectangle 334"/>
          <p:cNvSpPr>
            <a:spLocks noChangeArrowheads="1"/>
          </p:cNvSpPr>
          <p:nvPr/>
        </p:nvSpPr>
        <p:spPr bwMode="auto">
          <a:xfrm rot="5400000">
            <a:off x="7023101" y="3213100"/>
            <a:ext cx="277812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3" name="Rectangle 335"/>
          <p:cNvSpPr>
            <a:spLocks noChangeArrowheads="1"/>
          </p:cNvSpPr>
          <p:nvPr/>
        </p:nvSpPr>
        <p:spPr bwMode="auto">
          <a:xfrm rot="5400000">
            <a:off x="7023100" y="4046538"/>
            <a:ext cx="277813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4" name="Rectangle 336"/>
          <p:cNvSpPr>
            <a:spLocks noChangeArrowheads="1"/>
          </p:cNvSpPr>
          <p:nvPr/>
        </p:nvSpPr>
        <p:spPr bwMode="auto">
          <a:xfrm rot="5400000">
            <a:off x="7030244" y="2942432"/>
            <a:ext cx="263525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5" name="Rectangle 337"/>
          <p:cNvSpPr>
            <a:spLocks noChangeArrowheads="1"/>
          </p:cNvSpPr>
          <p:nvPr/>
        </p:nvSpPr>
        <p:spPr bwMode="auto">
          <a:xfrm rot="5400000">
            <a:off x="7027069" y="2675732"/>
            <a:ext cx="269875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6" name="Rectangle 338"/>
          <p:cNvSpPr>
            <a:spLocks noChangeArrowheads="1"/>
          </p:cNvSpPr>
          <p:nvPr/>
        </p:nvSpPr>
        <p:spPr bwMode="auto">
          <a:xfrm rot="5400000">
            <a:off x="7026275" y="2405063"/>
            <a:ext cx="271463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7" name="Rectangle 339"/>
          <p:cNvSpPr>
            <a:spLocks noChangeArrowheads="1"/>
          </p:cNvSpPr>
          <p:nvPr/>
        </p:nvSpPr>
        <p:spPr bwMode="auto">
          <a:xfrm rot="5400000">
            <a:off x="7026276" y="2133600"/>
            <a:ext cx="271462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740692" name="Line 340"/>
          <p:cNvSpPr>
            <a:spLocks noChangeShapeType="1"/>
          </p:cNvSpPr>
          <p:nvPr/>
        </p:nvSpPr>
        <p:spPr bwMode="auto">
          <a:xfrm rot="5400000">
            <a:off x="6626225" y="3648076"/>
            <a:ext cx="2187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3" name="Line 341"/>
          <p:cNvSpPr>
            <a:spLocks noChangeShapeType="1"/>
          </p:cNvSpPr>
          <p:nvPr/>
        </p:nvSpPr>
        <p:spPr bwMode="auto">
          <a:xfrm rot="5400000">
            <a:off x="5513387" y="3648076"/>
            <a:ext cx="2187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4" name="Line 342"/>
          <p:cNvSpPr>
            <a:spLocks noChangeShapeType="1"/>
          </p:cNvSpPr>
          <p:nvPr/>
        </p:nvSpPr>
        <p:spPr bwMode="auto">
          <a:xfrm rot="5400000">
            <a:off x="7162007" y="1997869"/>
            <a:ext cx="0" cy="11128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5" name="Line 343"/>
          <p:cNvSpPr>
            <a:spLocks noChangeShapeType="1"/>
          </p:cNvSpPr>
          <p:nvPr/>
        </p:nvSpPr>
        <p:spPr bwMode="auto">
          <a:xfrm rot="5400000">
            <a:off x="7162007" y="2269331"/>
            <a:ext cx="0" cy="1112837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6" name="Line 344"/>
          <p:cNvSpPr>
            <a:spLocks noChangeShapeType="1"/>
          </p:cNvSpPr>
          <p:nvPr/>
        </p:nvSpPr>
        <p:spPr bwMode="auto">
          <a:xfrm rot="5400000">
            <a:off x="7162007" y="2540794"/>
            <a:ext cx="0" cy="1112837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7" name="Line 345"/>
          <p:cNvSpPr>
            <a:spLocks noChangeShapeType="1"/>
          </p:cNvSpPr>
          <p:nvPr/>
        </p:nvSpPr>
        <p:spPr bwMode="auto">
          <a:xfrm rot="5400000">
            <a:off x="7162007" y="2810669"/>
            <a:ext cx="0" cy="1112837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8" name="Line 346"/>
          <p:cNvSpPr>
            <a:spLocks noChangeShapeType="1"/>
          </p:cNvSpPr>
          <p:nvPr/>
        </p:nvSpPr>
        <p:spPr bwMode="auto">
          <a:xfrm rot="5400000">
            <a:off x="7162007" y="3074194"/>
            <a:ext cx="0" cy="1112837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9" name="Line 347"/>
          <p:cNvSpPr>
            <a:spLocks noChangeShapeType="1"/>
          </p:cNvSpPr>
          <p:nvPr/>
        </p:nvSpPr>
        <p:spPr bwMode="auto">
          <a:xfrm rot="5400000">
            <a:off x="7162007" y="4185444"/>
            <a:ext cx="0" cy="11128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00" name="Line 348"/>
          <p:cNvSpPr>
            <a:spLocks noChangeShapeType="1"/>
          </p:cNvSpPr>
          <p:nvPr/>
        </p:nvSpPr>
        <p:spPr bwMode="auto">
          <a:xfrm rot="5400000">
            <a:off x="7162007" y="3352006"/>
            <a:ext cx="0" cy="1112837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01" name="Line 349"/>
          <p:cNvSpPr>
            <a:spLocks noChangeShapeType="1"/>
          </p:cNvSpPr>
          <p:nvPr/>
        </p:nvSpPr>
        <p:spPr bwMode="auto">
          <a:xfrm rot="5400000">
            <a:off x="7162007" y="3629819"/>
            <a:ext cx="0" cy="1112837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02" name="Line 350"/>
          <p:cNvSpPr>
            <a:spLocks noChangeShapeType="1"/>
          </p:cNvSpPr>
          <p:nvPr/>
        </p:nvSpPr>
        <p:spPr bwMode="auto">
          <a:xfrm rot="5400000">
            <a:off x="7162007" y="3907631"/>
            <a:ext cx="0" cy="1112837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30" name="Text Box 378"/>
          <p:cNvSpPr txBox="1">
            <a:spLocks noChangeArrowheads="1"/>
          </p:cNvSpPr>
          <p:nvPr/>
        </p:nvSpPr>
        <p:spPr bwMode="auto">
          <a:xfrm rot="21600000">
            <a:off x="7493000" y="2182813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31" name="Text Box 379"/>
          <p:cNvSpPr txBox="1">
            <a:spLocks noChangeArrowheads="1"/>
          </p:cNvSpPr>
          <p:nvPr/>
        </p:nvSpPr>
        <p:spPr bwMode="auto">
          <a:xfrm rot="21600000">
            <a:off x="6688138" y="2159000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51" name="Rectangle 380"/>
          <p:cNvSpPr>
            <a:spLocks noChangeArrowheads="1"/>
          </p:cNvSpPr>
          <p:nvPr/>
        </p:nvSpPr>
        <p:spPr bwMode="auto">
          <a:xfrm rot="-5400000">
            <a:off x="8473281" y="3026569"/>
            <a:ext cx="54768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GB" sz="1600" b="1">
                <a:effectLst/>
                <a:latin typeface="Courier New" pitchFamily="49" charset="0"/>
              </a:rPr>
              <a:t>1</a:t>
            </a:r>
            <a:endParaRPr lang="ru-RU" sz="1600" b="1">
              <a:effectLst/>
              <a:latin typeface="Courier New" pitchFamily="49" charset="0"/>
            </a:endParaRPr>
          </a:p>
        </p:txBody>
      </p:sp>
      <p:sp>
        <p:nvSpPr>
          <p:cNvPr id="740736" name="Line 384"/>
          <p:cNvSpPr>
            <a:spLocks noChangeShapeType="1"/>
          </p:cNvSpPr>
          <p:nvPr/>
        </p:nvSpPr>
        <p:spPr bwMode="auto">
          <a:xfrm rot="16200000">
            <a:off x="8658225" y="2268538"/>
            <a:ext cx="0" cy="5651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37" name="Line 385"/>
          <p:cNvSpPr>
            <a:spLocks noChangeShapeType="1"/>
          </p:cNvSpPr>
          <p:nvPr/>
        </p:nvSpPr>
        <p:spPr bwMode="auto">
          <a:xfrm rot="16200000">
            <a:off x="8204200" y="5008563"/>
            <a:ext cx="520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38" name="Line 386"/>
          <p:cNvSpPr>
            <a:spLocks noChangeShapeType="1"/>
          </p:cNvSpPr>
          <p:nvPr/>
        </p:nvSpPr>
        <p:spPr bwMode="auto">
          <a:xfrm rot="16200000">
            <a:off x="8680450" y="5006975"/>
            <a:ext cx="520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39" name="Line 387"/>
          <p:cNvSpPr>
            <a:spLocks noChangeShapeType="1"/>
          </p:cNvSpPr>
          <p:nvPr/>
        </p:nvSpPr>
        <p:spPr bwMode="auto">
          <a:xfrm rot="16200000">
            <a:off x="8189912" y="4471988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0" name="Line 388"/>
          <p:cNvSpPr>
            <a:spLocks noChangeShapeType="1"/>
          </p:cNvSpPr>
          <p:nvPr/>
        </p:nvSpPr>
        <p:spPr bwMode="auto">
          <a:xfrm rot="16200000">
            <a:off x="8666162" y="4471988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1" name="Line 389"/>
          <p:cNvSpPr>
            <a:spLocks noChangeShapeType="1"/>
          </p:cNvSpPr>
          <p:nvPr/>
        </p:nvSpPr>
        <p:spPr bwMode="auto">
          <a:xfrm rot="16200000">
            <a:off x="8189912" y="3922713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2" name="Line 390"/>
          <p:cNvSpPr>
            <a:spLocks noChangeShapeType="1"/>
          </p:cNvSpPr>
          <p:nvPr/>
        </p:nvSpPr>
        <p:spPr bwMode="auto">
          <a:xfrm rot="16200000">
            <a:off x="8666162" y="3922713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4" name="Line 392"/>
          <p:cNvSpPr>
            <a:spLocks noChangeShapeType="1"/>
          </p:cNvSpPr>
          <p:nvPr/>
        </p:nvSpPr>
        <p:spPr bwMode="auto">
          <a:xfrm rot="16200000">
            <a:off x="8666956" y="3372644"/>
            <a:ext cx="5476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5" name="Line 393"/>
          <p:cNvSpPr>
            <a:spLocks noChangeShapeType="1"/>
          </p:cNvSpPr>
          <p:nvPr/>
        </p:nvSpPr>
        <p:spPr bwMode="auto">
          <a:xfrm rot="16200000">
            <a:off x="8189912" y="282575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6" name="Line 394"/>
          <p:cNvSpPr>
            <a:spLocks noChangeShapeType="1"/>
          </p:cNvSpPr>
          <p:nvPr/>
        </p:nvSpPr>
        <p:spPr bwMode="auto">
          <a:xfrm rot="16200000">
            <a:off x="8666162" y="282575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7" name="Text Box 395"/>
          <p:cNvSpPr txBox="1">
            <a:spLocks noChangeArrowheads="1"/>
          </p:cNvSpPr>
          <p:nvPr/>
        </p:nvSpPr>
        <p:spPr bwMode="auto">
          <a:xfrm rot="21600000">
            <a:off x="8280400" y="2195513"/>
            <a:ext cx="571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48" name="Line 396"/>
          <p:cNvSpPr>
            <a:spLocks noChangeShapeType="1"/>
          </p:cNvSpPr>
          <p:nvPr/>
        </p:nvSpPr>
        <p:spPr bwMode="auto">
          <a:xfrm rot="16200000">
            <a:off x="6070600" y="4460876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9" name="Line 397"/>
          <p:cNvSpPr>
            <a:spLocks noChangeShapeType="1"/>
          </p:cNvSpPr>
          <p:nvPr/>
        </p:nvSpPr>
        <p:spPr bwMode="auto">
          <a:xfrm rot="16200000">
            <a:off x="6070600" y="391160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0" name="Line 398"/>
          <p:cNvSpPr>
            <a:spLocks noChangeShapeType="1"/>
          </p:cNvSpPr>
          <p:nvPr/>
        </p:nvSpPr>
        <p:spPr bwMode="auto">
          <a:xfrm rot="16200000">
            <a:off x="6071394" y="3361532"/>
            <a:ext cx="5476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1" name="Line 399"/>
          <p:cNvSpPr>
            <a:spLocks noChangeShapeType="1"/>
          </p:cNvSpPr>
          <p:nvPr/>
        </p:nvSpPr>
        <p:spPr bwMode="auto">
          <a:xfrm rot="16200000">
            <a:off x="6070600" y="281305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2" name="Line 400"/>
          <p:cNvSpPr>
            <a:spLocks noChangeShapeType="1"/>
          </p:cNvSpPr>
          <p:nvPr/>
        </p:nvSpPr>
        <p:spPr bwMode="auto">
          <a:xfrm>
            <a:off x="6350000" y="455295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3" name="Line 401"/>
          <p:cNvSpPr>
            <a:spLocks noChangeShapeType="1"/>
          </p:cNvSpPr>
          <p:nvPr/>
        </p:nvSpPr>
        <p:spPr bwMode="auto">
          <a:xfrm>
            <a:off x="6350000" y="4294188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4" name="Line 402"/>
          <p:cNvSpPr>
            <a:spLocks noChangeShapeType="1"/>
          </p:cNvSpPr>
          <p:nvPr/>
        </p:nvSpPr>
        <p:spPr bwMode="auto">
          <a:xfrm>
            <a:off x="6324600" y="4029075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5" name="Line 403"/>
          <p:cNvSpPr>
            <a:spLocks noChangeShapeType="1"/>
          </p:cNvSpPr>
          <p:nvPr/>
        </p:nvSpPr>
        <p:spPr bwMode="auto">
          <a:xfrm>
            <a:off x="6324600" y="3770313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6" name="Line 404"/>
          <p:cNvSpPr>
            <a:spLocks noChangeShapeType="1"/>
          </p:cNvSpPr>
          <p:nvPr/>
        </p:nvSpPr>
        <p:spPr bwMode="auto">
          <a:xfrm>
            <a:off x="6350000" y="346710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7" name="Line 405"/>
          <p:cNvSpPr>
            <a:spLocks noChangeShapeType="1"/>
          </p:cNvSpPr>
          <p:nvPr/>
        </p:nvSpPr>
        <p:spPr bwMode="auto">
          <a:xfrm>
            <a:off x="6350000" y="3208338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8" name="Line 406"/>
          <p:cNvSpPr>
            <a:spLocks noChangeShapeType="1"/>
          </p:cNvSpPr>
          <p:nvPr/>
        </p:nvSpPr>
        <p:spPr bwMode="auto">
          <a:xfrm>
            <a:off x="6324600" y="2943225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9" name="Line 407"/>
          <p:cNvSpPr>
            <a:spLocks noChangeShapeType="1"/>
          </p:cNvSpPr>
          <p:nvPr/>
        </p:nvSpPr>
        <p:spPr bwMode="auto">
          <a:xfrm>
            <a:off x="6324600" y="2684463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2375" name="Group 408"/>
          <p:cNvGrpSpPr>
            <a:grpSpLocks/>
          </p:cNvGrpSpPr>
          <p:nvPr/>
        </p:nvGrpSpPr>
        <p:grpSpPr bwMode="auto">
          <a:xfrm>
            <a:off x="5551488" y="3651250"/>
            <a:ext cx="392112" cy="92075"/>
            <a:chOff x="3865" y="1144"/>
            <a:chExt cx="247" cy="58"/>
          </a:xfrm>
        </p:grpSpPr>
        <p:sp>
          <p:nvSpPr>
            <p:cNvPr id="740761" name="Oval 409"/>
            <p:cNvSpPr>
              <a:spLocks noChangeArrowheads="1"/>
            </p:cNvSpPr>
            <p:nvPr/>
          </p:nvSpPr>
          <p:spPr bwMode="auto">
            <a:xfrm>
              <a:off x="3865" y="1146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762" name="Oval 410"/>
            <p:cNvSpPr>
              <a:spLocks noChangeArrowheads="1"/>
            </p:cNvSpPr>
            <p:nvPr/>
          </p:nvSpPr>
          <p:spPr bwMode="auto">
            <a:xfrm>
              <a:off x="3960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763" name="Oval 411"/>
            <p:cNvSpPr>
              <a:spLocks noChangeArrowheads="1"/>
            </p:cNvSpPr>
            <p:nvPr/>
          </p:nvSpPr>
          <p:spPr bwMode="auto">
            <a:xfrm>
              <a:off x="4056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0764" name="Text Box 412"/>
          <p:cNvSpPr txBox="1">
            <a:spLocks noChangeArrowheads="1"/>
          </p:cNvSpPr>
          <p:nvPr/>
        </p:nvSpPr>
        <p:spPr bwMode="auto">
          <a:xfrm rot="16200000">
            <a:off x="7355681" y="3390107"/>
            <a:ext cx="13763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Not  used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65" name="Text Box 413"/>
          <p:cNvSpPr txBox="1">
            <a:spLocks noChangeArrowheads="1"/>
          </p:cNvSpPr>
          <p:nvPr/>
        </p:nvSpPr>
        <p:spPr bwMode="auto">
          <a:xfrm>
            <a:off x="6253163" y="1590675"/>
            <a:ext cx="28400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Fully associative cache</a:t>
            </a:r>
            <a:endParaRPr lang="ru-RU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66" name="Text Box 414"/>
          <p:cNvSpPr txBox="1">
            <a:spLocks noChangeArrowheads="1"/>
          </p:cNvSpPr>
          <p:nvPr/>
        </p:nvSpPr>
        <p:spPr bwMode="auto">
          <a:xfrm>
            <a:off x="2884488" y="1593850"/>
            <a:ext cx="2608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2-way set-associative</a:t>
            </a:r>
            <a:endParaRPr lang="ru-RU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67" name="Text Box 415"/>
          <p:cNvSpPr txBox="1">
            <a:spLocks noChangeArrowheads="1"/>
          </p:cNvSpPr>
          <p:nvPr/>
        </p:nvSpPr>
        <p:spPr bwMode="auto">
          <a:xfrm>
            <a:off x="190500" y="1604963"/>
            <a:ext cx="24447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Direct mapped cache</a:t>
            </a:r>
            <a:endParaRPr lang="ru-RU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68" name="Line 416"/>
          <p:cNvSpPr>
            <a:spLocks noChangeShapeType="1"/>
          </p:cNvSpPr>
          <p:nvPr/>
        </p:nvSpPr>
        <p:spPr bwMode="auto">
          <a:xfrm>
            <a:off x="1333500" y="5119688"/>
            <a:ext cx="5892800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69" name="Text Box 417"/>
          <p:cNvSpPr txBox="1">
            <a:spLocks noChangeArrowheads="1"/>
          </p:cNvSpPr>
          <p:nvPr/>
        </p:nvSpPr>
        <p:spPr bwMode="auto">
          <a:xfrm>
            <a:off x="2552700" y="5283200"/>
            <a:ext cx="33782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The miss rate is decreased, but hit time, size, power are increased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71" name="Rectangle 419"/>
          <p:cNvSpPr>
            <a:spLocks noChangeArrowheads="1"/>
          </p:cNvSpPr>
          <p:nvPr/>
        </p:nvSpPr>
        <p:spPr bwMode="auto">
          <a:xfrm>
            <a:off x="314325" y="1017588"/>
            <a:ext cx="56689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 length = log2(number of cache block/number of ways)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7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572" name="Rectangle 148"/>
          <p:cNvSpPr>
            <a:spLocks noChangeArrowheads="1"/>
          </p:cNvSpPr>
          <p:nvPr/>
        </p:nvSpPr>
        <p:spPr bwMode="auto">
          <a:xfrm>
            <a:off x="427038" y="5913438"/>
            <a:ext cx="7510462" cy="5730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Associativity and bookshelf</a:t>
            </a:r>
            <a:endParaRPr lang="ru-RU" smtClean="0"/>
          </a:p>
        </p:txBody>
      </p:sp>
      <p:graphicFrame>
        <p:nvGraphicFramePr>
          <p:cNvPr id="743567" name="Group 143"/>
          <p:cNvGraphicFramePr>
            <a:graphicFrameLocks noGrp="1"/>
          </p:cNvGraphicFramePr>
          <p:nvPr>
            <p:ph idx="1"/>
          </p:nvPr>
        </p:nvGraphicFramePr>
        <p:xfrm>
          <a:off x="1341438" y="1476375"/>
          <a:ext cx="4095750" cy="1062038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9575"/>
                <a:gridCol w="409575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A-B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C-D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E-F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G-H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I-J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Y-Z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3465" name="Text Box 41"/>
          <p:cNvSpPr txBox="1">
            <a:spLocks noChangeArrowheads="1"/>
          </p:cNvSpPr>
          <p:nvPr/>
        </p:nvSpPr>
        <p:spPr bwMode="auto">
          <a:xfrm>
            <a:off x="5948363" y="1793875"/>
            <a:ext cx="18415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Only one place for a book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3475" name="Text Box 51"/>
          <p:cNvSpPr txBox="1">
            <a:spLocks noChangeArrowheads="1"/>
          </p:cNvSpPr>
          <p:nvPr/>
        </p:nvSpPr>
        <p:spPr bwMode="auto">
          <a:xfrm>
            <a:off x="2279650" y="1009650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Direct bookshelf</a:t>
            </a:r>
            <a:endParaRPr lang="ru-RU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43568" name="Group 144"/>
          <p:cNvGraphicFramePr>
            <a:graphicFrameLocks noGrp="1"/>
          </p:cNvGraphicFramePr>
          <p:nvPr/>
        </p:nvGraphicFramePr>
        <p:xfrm>
          <a:off x="1366838" y="3354388"/>
          <a:ext cx="4095750" cy="1062037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9575"/>
                <a:gridCol w="409575"/>
              </a:tblGrid>
              <a:tr h="769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A-D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E-F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W-Z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3514" name="Text Box 90"/>
          <p:cNvSpPr txBox="1">
            <a:spLocks noChangeArrowheads="1"/>
          </p:cNvSpPr>
          <p:nvPr/>
        </p:nvSpPr>
        <p:spPr bwMode="auto">
          <a:xfrm>
            <a:off x="1271588" y="2887663"/>
            <a:ext cx="4329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Two-way set-associative bookshelf</a:t>
            </a:r>
            <a:endParaRPr lang="ru-RU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3532" name="Text Box 108"/>
          <p:cNvSpPr txBox="1">
            <a:spLocks noChangeArrowheads="1"/>
          </p:cNvSpPr>
          <p:nvPr/>
        </p:nvSpPr>
        <p:spPr bwMode="auto">
          <a:xfrm>
            <a:off x="5973763" y="3597275"/>
            <a:ext cx="18415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Only two place for a book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43571" name="Group 147"/>
          <p:cNvGraphicFramePr>
            <a:graphicFrameLocks noGrp="1"/>
          </p:cNvGraphicFramePr>
          <p:nvPr/>
        </p:nvGraphicFramePr>
        <p:xfrm>
          <a:off x="1354138" y="5243513"/>
          <a:ext cx="4095750" cy="1014412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9575"/>
                <a:gridCol w="409575"/>
              </a:tblGrid>
              <a:tr h="101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3563" name="Text Box 139"/>
          <p:cNvSpPr txBox="1">
            <a:spLocks noChangeArrowheads="1"/>
          </p:cNvSpPr>
          <p:nvPr/>
        </p:nvSpPr>
        <p:spPr bwMode="auto">
          <a:xfrm>
            <a:off x="1258888" y="4776788"/>
            <a:ext cx="4329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Full associative bookshelf</a:t>
            </a:r>
            <a:endParaRPr lang="ru-RU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3570" name="Text Box 146"/>
          <p:cNvSpPr txBox="1">
            <a:spLocks noChangeArrowheads="1"/>
          </p:cNvSpPr>
          <p:nvPr/>
        </p:nvSpPr>
        <p:spPr bwMode="auto">
          <a:xfrm>
            <a:off x="6010275" y="5451475"/>
            <a:ext cx="24511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Any place are available for a book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6|0.5|0.1|0.2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3|0.6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0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0|0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intel3.0-blue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567EB9"/>
      </a:hlink>
      <a:folHlink>
        <a:srgbClr val="AA014C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el3.0-blue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1_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1_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ntel3.0-blue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567EB9"/>
      </a:hlink>
      <a:folHlink>
        <a:srgbClr val="AA014C"/>
      </a:folHlink>
    </a:clrScheme>
    <a:fontScheme name="3_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76810</TotalTime>
  <Words>1566</Words>
  <Application>Microsoft Office PowerPoint</Application>
  <PresentationFormat>Экран (4:3)</PresentationFormat>
  <Paragraphs>418</Paragraphs>
  <Slides>27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intel3.0-blue</vt:lpstr>
      <vt:lpstr>1_intel3.0-blue</vt:lpstr>
      <vt:lpstr>3_intel3.0-blue</vt:lpstr>
      <vt:lpstr>Лист</vt:lpstr>
      <vt:lpstr>Memory Hierarchy: Caches</vt:lpstr>
      <vt:lpstr>Classic components of a computer</vt:lpstr>
      <vt:lpstr>CPU-Memory Performance Gap </vt:lpstr>
      <vt:lpstr>The city example (spatial locality)</vt:lpstr>
      <vt:lpstr>The bookshelf example (temporal locality)</vt:lpstr>
      <vt:lpstr>Simple direct mapped cache</vt:lpstr>
      <vt:lpstr>Simple cache scheme</vt:lpstr>
      <vt:lpstr>Associativity</vt:lpstr>
      <vt:lpstr>Associativity and bookshelf</vt:lpstr>
      <vt:lpstr>A four-way set-associative cache</vt:lpstr>
      <vt:lpstr>Miss rate diagram</vt:lpstr>
      <vt:lpstr>Writes handling</vt:lpstr>
      <vt:lpstr>Inconsistence handling</vt:lpstr>
      <vt:lpstr>Write-through vs write-back</vt:lpstr>
      <vt:lpstr>Small summary</vt:lpstr>
      <vt:lpstr>Improving Cache Performance</vt:lpstr>
      <vt:lpstr>Improving Cache Performance</vt:lpstr>
      <vt:lpstr>Tuning Basic Cache Parameters: Size, Associativity, Block width</vt:lpstr>
      <vt:lpstr>Multilevel caches</vt:lpstr>
      <vt:lpstr>2-level Cache Performance Equations</vt:lpstr>
      <vt:lpstr>Improvement of AMAT for 2-level system</vt:lpstr>
      <vt:lpstr>Reduce Cache Hit Time</vt:lpstr>
      <vt:lpstr>Reduce Miss Rate</vt:lpstr>
      <vt:lpstr>Victim Cache</vt:lpstr>
      <vt:lpstr>Reducing Miss Penalty</vt:lpstr>
      <vt:lpstr>Sub-blocks</vt:lpstr>
      <vt:lpstr>Write buffers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 uArch Overview</dc:title>
  <dc:creator>Intel IT Marketing</dc:creator>
  <cp:lastModifiedBy>Paul Hooks</cp:lastModifiedBy>
  <cp:revision>674</cp:revision>
  <dcterms:created xsi:type="dcterms:W3CDTF">2005-12-21T22:20:09Z</dcterms:created>
  <dcterms:modified xsi:type="dcterms:W3CDTF">2013-03-11T20:10:47Z</dcterms:modified>
</cp:coreProperties>
</file>