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83" r:id="rId5"/>
    <p:sldId id="310" r:id="rId6"/>
    <p:sldId id="325" r:id="rId7"/>
    <p:sldId id="312" r:id="rId8"/>
    <p:sldId id="326" r:id="rId9"/>
    <p:sldId id="311" r:id="rId10"/>
    <p:sldId id="314" r:id="rId11"/>
    <p:sldId id="315" r:id="rId12"/>
    <p:sldId id="288" r:id="rId13"/>
    <p:sldId id="287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0">
          <p15:clr>
            <a:srgbClr val="A4A3A4"/>
          </p15:clr>
        </p15:guide>
        <p15:guide id="2" pos="288">
          <p15:clr>
            <a:srgbClr val="A4A3A4"/>
          </p15:clr>
        </p15:guide>
        <p15:guide id="3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wdeaner" initials="" lastIdx="9" clrIdx="0"/>
  <p:cmAuthor id="1" name="Kister, Merlin D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4008"/>
    <a:srgbClr val="F37021"/>
    <a:srgbClr val="FFC000"/>
    <a:srgbClr val="061922"/>
    <a:srgbClr val="B4BABD"/>
    <a:srgbClr val="D7DF23"/>
    <a:srgbClr val="8DC63F"/>
    <a:srgbClr val="0071C5"/>
    <a:srgbClr val="DDDDDD"/>
    <a:srgbClr val="F1F6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22" autoAdjust="0"/>
    <p:restoredTop sz="99700" autoAdjust="0"/>
  </p:normalViewPr>
  <p:slideViewPr>
    <p:cSldViewPr snapToGrid="0">
      <p:cViewPr varScale="1">
        <p:scale>
          <a:sx n="138" d="100"/>
          <a:sy n="138" d="100"/>
        </p:scale>
        <p:origin x="384" y="102"/>
      </p:cViewPr>
      <p:guideLst>
        <p:guide orient="horz" pos="880"/>
        <p:guide pos="288"/>
        <p:guide pos="54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0"/>
    </p:cViewPr>
  </p:sorterViewPr>
  <p:notesViewPr>
    <p:cSldViewPr>
      <p:cViewPr>
        <p:scale>
          <a:sx n="100" d="100"/>
          <a:sy n="100" d="100"/>
        </p:scale>
        <p:origin x="-2309" y="26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14B7C32-9169-49F6-BD7A-5067B8DB0A44}" type="datetimeFigureOut">
              <a:rPr lang="en-US"/>
              <a:pPr>
                <a:defRPr/>
              </a:pPr>
              <a:t>9/18/2015</a:t>
            </a:fld>
            <a:endParaRPr lang="en-US" dirty="0"/>
          </a:p>
        </p:txBody>
      </p:sp>
      <p:sp>
        <p:nvSpPr>
          <p:cNvPr id="833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8375B05B-E607-4D82-B97C-98BFBC6612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46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991E29C4-32EF-49E6-A487-83605AD0B038}" type="datetimeFigureOut">
              <a:rPr lang="en-US"/>
              <a:pPr>
                <a:defRPr/>
              </a:pPr>
              <a:t>9/18/2015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C6B57032-B76D-4852-ACCF-DA5A3151F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90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8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707"/>
            <a:ext cx="8269500" cy="3822320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624998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8240" y="4353385"/>
            <a:ext cx="4466738" cy="933589"/>
          </a:xfrm>
        </p:spPr>
        <p:txBody>
          <a:bodyPr wrap="square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bg1"/>
                </a:solidFill>
                <a:latin typeface="Neo Sans Intel Medium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40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40099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8257308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363972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188" y="3264183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638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4"/>
            <a:ext cx="8342654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82553"/>
            <a:ext cx="6754008" cy="584775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9957" y="3750107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258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43"/>
            <a:ext cx="8495059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3531" y="2727579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2333" y="3649814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 Medium"/>
                <a:cs typeface="Neo Sans Intel Medium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598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353050" y="0"/>
            <a:ext cx="3790950" cy="68580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-7684"/>
            <a:ext cx="9144000" cy="68580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466" y="5842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4025" y="409575"/>
            <a:ext cx="8229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  <a:endParaRPr lang="en-US" altLang="ja-JP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379539"/>
            <a:ext cx="8228012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</a:p>
        </p:txBody>
      </p:sp>
      <p:pic>
        <p:nvPicPr>
          <p:cNvPr id="5" name="Picture 4" descr="Intel_footer_121410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0" y="6362701"/>
            <a:ext cx="9144000" cy="495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596390"/>
            <a:ext cx="3609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1050" b="1" i="0" smtClean="0">
                <a:solidFill>
                  <a:schemeClr val="bg1"/>
                </a:solidFill>
                <a:latin typeface="Neo Sans Intel"/>
                <a:ea typeface="Verdana" pitchFamily="34" charset="0"/>
                <a:cs typeface="Neo Sans Intel"/>
              </a:rPr>
              <a:pPr/>
              <a:t>‹#›</a:t>
            </a:fld>
            <a:endParaRPr lang="en-US" sz="1050" b="1" i="0" dirty="0">
              <a:solidFill>
                <a:schemeClr val="bg1"/>
              </a:solidFill>
              <a:latin typeface="Neo Sans Intel"/>
              <a:ea typeface="Verdana" pitchFamily="34" charset="0"/>
              <a:cs typeface="Neo Sans Inte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1336" y="6488794"/>
            <a:ext cx="4571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kern="900" spc="120" dirty="0" smtClean="0">
                <a:solidFill>
                  <a:schemeClr val="bg1"/>
                </a:solidFill>
                <a:latin typeface="Neo Sans Intel" pitchFamily="34" charset="0"/>
              </a:rPr>
              <a:t>Intel Laboratory at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Neo Sans Intel" pitchFamily="34" charset="0"/>
              </a:rPr>
              <a:t> </a:t>
            </a:r>
            <a:r>
              <a:rPr lang="en-US" sz="1000" b="1" kern="900" spc="120" dirty="0" smtClean="0">
                <a:solidFill>
                  <a:schemeClr val="bg1"/>
                </a:solidFill>
                <a:latin typeface="Neo Sans Intel" pitchFamily="34" charset="0"/>
              </a:rPr>
              <a:t>Moscow Institute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Neo Sans Intel" pitchFamily="34" charset="0"/>
              </a:rPr>
              <a:t> of Physics and Technology </a:t>
            </a:r>
            <a:endParaRPr lang="ru-RU" sz="1000" b="1" kern="900" spc="12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60996" y="6488794"/>
            <a:ext cx="4571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kern="900" spc="120" dirty="0" smtClean="0">
                <a:solidFill>
                  <a:schemeClr val="bg1"/>
                </a:solidFill>
                <a:latin typeface="Neo Sans Intel" pitchFamily="34" charset="0"/>
              </a:rPr>
              <a:t>MIPT-MIPS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Neo Sans Intel" pitchFamily="34" charset="0"/>
              </a:rPr>
              <a:t> 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Neo Sans Intel" pitchFamily="34" charset="0"/>
              </a:rPr>
              <a:t>2015 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Neo Sans Intel" pitchFamily="34" charset="0"/>
              </a:rPr>
              <a:t>Project</a:t>
            </a:r>
            <a:endParaRPr lang="ru-RU" sz="1000" b="1" kern="900" spc="120" dirty="0" smtClean="0">
              <a:solidFill>
                <a:schemeClr val="bg1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56" r:id="rId1"/>
    <p:sldLayoutId id="2147485972" r:id="rId2"/>
    <p:sldLayoutId id="2147485973" r:id="rId3"/>
    <p:sldLayoutId id="2147485974" r:id="rId4"/>
    <p:sldLayoutId id="2147485963" r:id="rId5"/>
    <p:sldLayoutId id="2147485976" r:id="rId6"/>
    <p:sldLayoutId id="2147485977" r:id="rId7"/>
    <p:sldLayoutId id="2147485957" r:id="rId8"/>
    <p:sldLayoutId id="2147485959" r:id="rId9"/>
    <p:sldLayoutId id="2147485961" r:id="rId10"/>
    <p:sldLayoutId id="2147485962" r:id="rId11"/>
    <p:sldLayoutId id="2147485975" r:id="rId12"/>
    <p:sldLayoutId id="2147485964" r:id="rId13"/>
    <p:sldLayoutId id="2147485971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3000" b="0" i="0">
          <a:solidFill>
            <a:schemeClr val="accent1"/>
          </a:solidFill>
          <a:latin typeface="Neo Sans Intel"/>
          <a:ea typeface="+mj-ea"/>
          <a:cs typeface="Neo Sans Intel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400" b="0" i="0">
          <a:solidFill>
            <a:schemeClr val="tx1"/>
          </a:solidFill>
          <a:latin typeface="Neo Sans Intel"/>
          <a:ea typeface="+mn-ea"/>
          <a:cs typeface="Neo Sans Intel"/>
        </a:defRPr>
      </a:lvl1pPr>
      <a:lvl2pPr marL="185738" indent="-18415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Times" pitchFamily="18" charset="0"/>
        <a:buChar char="•"/>
        <a:defRPr sz="2200" b="0" i="0">
          <a:solidFill>
            <a:schemeClr val="tx1"/>
          </a:solidFill>
          <a:latin typeface="Neo Sans Intel"/>
          <a:cs typeface="Neo Sans Intel"/>
        </a:defRPr>
      </a:lvl2pPr>
      <a:lvl3pPr marL="414338" indent="-2270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2000" b="0" i="0">
          <a:solidFill>
            <a:schemeClr val="tx1"/>
          </a:solidFill>
          <a:latin typeface="Neo Sans Intel"/>
          <a:cs typeface="Neo Sans Intel"/>
        </a:defRPr>
      </a:lvl3pPr>
      <a:lvl4pPr marL="568325" indent="-1524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4pPr>
      <a:lvl5pPr marL="7620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5pPr>
      <a:lvl6pPr marL="12192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64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36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8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1" y="2844539"/>
            <a:ext cx="6754008" cy="677108"/>
          </a:xfrm>
        </p:spPr>
        <p:txBody>
          <a:bodyPr/>
          <a:lstStyle/>
          <a:p>
            <a:r>
              <a:rPr lang="en-US" sz="4400" dirty="0" smtClean="0"/>
              <a:t>MIPT-MIPS </a:t>
            </a:r>
            <a:r>
              <a:rPr lang="en-US" sz="4400" dirty="0" smtClean="0"/>
              <a:t>2015 </a:t>
            </a:r>
            <a:r>
              <a:rPr lang="en-US" sz="4400" dirty="0" smtClean="0"/>
              <a:t>Intro</a:t>
            </a:r>
            <a:endParaRPr lang="en-US" sz="44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9957" y="3750107"/>
            <a:ext cx="4343400" cy="595035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Pavel Kryukov</a:t>
            </a:r>
            <a:endParaRPr lang="en-US" dirty="0" smtClean="0">
              <a:latin typeface="Neo Sans Intel"/>
            </a:endParaRP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09/19/2015</a:t>
            </a:r>
            <a:endParaRPr lang="en-US" dirty="0">
              <a:latin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4088483608"/>
      </p:ext>
    </p:extLst>
  </p:cSld>
  <p:clrMapOvr>
    <a:masterClrMapping/>
  </p:clrMapOvr>
  <p:transition advTm="187571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697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sz="4000" dirty="0" smtClean="0"/>
              <a:t>Цели и задачи курса</a:t>
            </a:r>
            <a:r>
              <a:rPr lang="en-US" sz="4000" dirty="0" smtClean="0"/>
              <a:t> </a:t>
            </a:r>
            <a:r>
              <a:rPr lang="en-US" sz="3600" dirty="0" smtClean="0"/>
              <a:t>(1)</a:t>
            </a:r>
            <a:endParaRPr lang="ru-R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379539"/>
            <a:ext cx="8228012" cy="4437112"/>
          </a:xfrm>
        </p:spPr>
        <p:txBody>
          <a:bodyPr>
            <a:spAutoFit/>
          </a:bodyPr>
          <a:lstStyle/>
          <a:p>
            <a:pPr marL="231775" indent="-231775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600" dirty="0" smtClean="0"/>
              <a:t>MIPT-MIPS – </a:t>
            </a:r>
            <a:r>
              <a:rPr lang="ru-RU" sz="2600" dirty="0" smtClean="0"/>
              <a:t>это </a:t>
            </a:r>
            <a:r>
              <a:rPr lang="ru-RU" sz="2600" dirty="0" smtClean="0">
                <a:solidFill>
                  <a:srgbClr val="0070C0"/>
                </a:solidFill>
              </a:rPr>
              <a:t>образовательный</a:t>
            </a:r>
            <a:r>
              <a:rPr lang="ru-RU" sz="2600" dirty="0" smtClean="0"/>
              <a:t> проект</a:t>
            </a:r>
          </a:p>
          <a:p>
            <a:pPr marL="231775" indent="-231775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600" dirty="0" smtClean="0"/>
              <a:t>Обзорное изучение компьютерной архитектуры</a:t>
            </a:r>
          </a:p>
          <a:p>
            <a:pPr marL="646113" lvl="2" indent="-231775">
              <a:spcBef>
                <a:spcPts val="600"/>
              </a:spcBef>
              <a:buFont typeface="Arial" pitchFamily="34" charset="0"/>
              <a:buChar char="•"/>
            </a:pPr>
            <a:r>
              <a:rPr lang="ru-RU" sz="2200" dirty="0" smtClean="0"/>
              <a:t>Наибольший фокус на микроархитектуру процессоров</a:t>
            </a:r>
            <a:endParaRPr lang="en-US" sz="2200" dirty="0" smtClean="0"/>
          </a:p>
          <a:p>
            <a:pPr marL="231775" indent="-231775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600" dirty="0" smtClean="0"/>
              <a:t>Обучение программированию на С++, </a:t>
            </a:r>
            <a:r>
              <a:rPr lang="en-US" sz="2600" dirty="0" smtClean="0">
                <a:solidFill>
                  <a:schemeClr val="bg2">
                    <a:lumMod val="75000"/>
                  </a:schemeClr>
                </a:solidFill>
              </a:rPr>
              <a:t>perl, shell, make</a:t>
            </a:r>
            <a:endParaRPr lang="ru-RU" sz="2600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231775" indent="-231775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600" dirty="0" smtClean="0"/>
              <a:t>Навыки разработки в крупном командном проекте</a:t>
            </a:r>
          </a:p>
          <a:p>
            <a:pPr marL="646113" lvl="2" indent="-231775">
              <a:spcBef>
                <a:spcPts val="400"/>
              </a:spcBef>
              <a:buFont typeface="Arial" pitchFamily="34" charset="0"/>
              <a:buChar char="•"/>
            </a:pPr>
            <a:r>
              <a:rPr lang="ru-RU" sz="2200" dirty="0" smtClean="0"/>
              <a:t>Системы контроля версий </a:t>
            </a:r>
            <a:r>
              <a:rPr lang="ru-RU" sz="2200" dirty="0" smtClean="0"/>
              <a:t>(</a:t>
            </a:r>
            <a:r>
              <a:rPr lang="en-US" sz="2200" dirty="0" err="1" smtClean="0"/>
              <a:t>git</a:t>
            </a:r>
            <a:r>
              <a:rPr lang="en-US" sz="2200" dirty="0" smtClean="0"/>
              <a:t>)</a:t>
            </a:r>
            <a:endParaRPr lang="ru-RU" sz="2200" dirty="0" smtClean="0"/>
          </a:p>
          <a:p>
            <a:pPr marL="646113" lvl="2" indent="-231775">
              <a:spcBef>
                <a:spcPts val="400"/>
              </a:spcBef>
              <a:buFont typeface="Arial" pitchFamily="34" charset="0"/>
              <a:buChar char="•"/>
            </a:pPr>
            <a:r>
              <a:rPr lang="ru-RU" sz="2200" dirty="0" smtClean="0"/>
              <a:t>Инфраструктура и системы тестирования</a:t>
            </a:r>
            <a:r>
              <a:rPr lang="en-US" sz="2200" dirty="0" smtClean="0"/>
              <a:t> </a:t>
            </a:r>
            <a:endParaRPr lang="ru-RU" sz="2200" dirty="0" smtClean="0"/>
          </a:p>
          <a:p>
            <a:pPr marL="646113" lvl="2" indent="-231775">
              <a:spcBef>
                <a:spcPts val="400"/>
              </a:spcBef>
              <a:buFont typeface="Arial" pitchFamily="34" charset="0"/>
              <a:buChar char="•"/>
            </a:pPr>
            <a:r>
              <a:rPr lang="ru-RU" sz="2200" dirty="0" smtClean="0"/>
              <a:t>Внутренние правила структурирования кода</a:t>
            </a:r>
          </a:p>
          <a:p>
            <a:pPr marL="646113" lvl="2" indent="-231775">
              <a:spcBef>
                <a:spcPts val="400"/>
              </a:spcBef>
              <a:buFont typeface="Arial" pitchFamily="34" charset="0"/>
              <a:buChar char="•"/>
            </a:pPr>
            <a:r>
              <a:rPr lang="ru-RU" sz="2200" dirty="0" smtClean="0"/>
              <a:t>Документация и коммуникация</a:t>
            </a:r>
            <a:r>
              <a:rPr lang="en-US" sz="2200" dirty="0" smtClean="0"/>
              <a:t>: email, wiki, </a:t>
            </a:r>
            <a:r>
              <a:rPr lang="ru-RU" sz="2200" dirty="0" smtClean="0"/>
              <a:t>презентации</a:t>
            </a:r>
          </a:p>
        </p:txBody>
      </p:sp>
    </p:spTree>
    <p:custDataLst>
      <p:tags r:id="rId1"/>
    </p:custDataLst>
  </p:cSld>
  <p:clrMapOvr>
    <a:masterClrMapping/>
  </p:clrMapOvr>
  <p:transition advTm="55604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sz="4000" dirty="0" smtClean="0"/>
              <a:t>Цели и задачи курса</a:t>
            </a:r>
            <a:r>
              <a:rPr lang="en-US" sz="4000" dirty="0" smtClean="0"/>
              <a:t> </a:t>
            </a:r>
            <a:r>
              <a:rPr lang="en-US" sz="3600" dirty="0" smtClean="0"/>
              <a:t>(2)</a:t>
            </a:r>
            <a:endParaRPr lang="ru-R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379539"/>
            <a:ext cx="8228012" cy="4116512"/>
          </a:xfrm>
        </p:spPr>
        <p:txBody>
          <a:bodyPr>
            <a:spAutoFit/>
          </a:bodyPr>
          <a:lstStyle/>
          <a:p>
            <a:pPr marL="231775" indent="-231775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600" dirty="0" smtClean="0"/>
              <a:t>MIPT-MIPS – </a:t>
            </a:r>
            <a:r>
              <a:rPr lang="ru-RU" sz="2600" dirty="0" smtClean="0"/>
              <a:t>это </a:t>
            </a:r>
            <a:r>
              <a:rPr lang="ru-RU" sz="2600" dirty="0" smtClean="0">
                <a:solidFill>
                  <a:srgbClr val="0070C0"/>
                </a:solidFill>
              </a:rPr>
              <a:t>подготовка студентов к работе</a:t>
            </a:r>
            <a:r>
              <a:rPr lang="ru-RU" sz="2600" dirty="0" smtClean="0"/>
              <a:t> в реальных проектах компании </a:t>
            </a:r>
            <a:r>
              <a:rPr lang="en-US" sz="2600" dirty="0" smtClean="0"/>
              <a:t>Intel</a:t>
            </a:r>
          </a:p>
          <a:p>
            <a:pPr marL="231775" indent="-231775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600" dirty="0" smtClean="0"/>
              <a:t>Как попасть в </a:t>
            </a:r>
            <a:r>
              <a:rPr lang="en-US" sz="2600" dirty="0" smtClean="0"/>
              <a:t>Intel?</a:t>
            </a:r>
          </a:p>
          <a:p>
            <a:pPr marL="914400" lvl="1" indent="-514350">
              <a:spcBef>
                <a:spcPts val="600"/>
              </a:spcBef>
              <a:buFont typeface="+mj-lt"/>
              <a:buAutoNum type="arabicPeriod"/>
            </a:pPr>
            <a:r>
              <a:rPr lang="ru-RU" dirty="0" smtClean="0"/>
              <a:t>Курс </a:t>
            </a:r>
            <a:r>
              <a:rPr lang="en-US" dirty="0" smtClean="0"/>
              <a:t>MIPT-MIPS (</a:t>
            </a:r>
            <a:r>
              <a:rPr lang="ru-RU" dirty="0" smtClean="0"/>
              <a:t>или другой курс лаборатории </a:t>
            </a:r>
            <a:r>
              <a:rPr lang="en-US" dirty="0" smtClean="0"/>
              <a:t>Intel)</a:t>
            </a:r>
          </a:p>
          <a:p>
            <a:pPr marL="914400" lvl="1" indent="-514350">
              <a:spcBef>
                <a:spcPts val="600"/>
              </a:spcBef>
              <a:buFont typeface="+mj-lt"/>
              <a:buAutoNum type="arabicPeriod"/>
            </a:pPr>
            <a:r>
              <a:rPr lang="ru-RU" dirty="0" smtClean="0"/>
              <a:t>Кафедра </a:t>
            </a:r>
            <a:r>
              <a:rPr lang="ru-RU" dirty="0"/>
              <a:t>«Микропроцессорный технологии»</a:t>
            </a:r>
            <a:r>
              <a:rPr lang="en-US" dirty="0"/>
              <a:t> </a:t>
            </a:r>
            <a:r>
              <a:rPr lang="ru-RU" dirty="0" smtClean="0"/>
              <a:t>ФРТК</a:t>
            </a:r>
          </a:p>
          <a:p>
            <a:pPr marL="914400" lvl="1" indent="-514350">
              <a:spcBef>
                <a:spcPts val="600"/>
              </a:spcBef>
              <a:buFont typeface="+mj-lt"/>
              <a:buAutoNum type="arabicPeriod"/>
            </a:pPr>
            <a:r>
              <a:rPr lang="ru-RU" dirty="0" smtClean="0"/>
              <a:t>Успешная стажировка в </a:t>
            </a:r>
            <a:r>
              <a:rPr lang="en-US" dirty="0" smtClean="0"/>
              <a:t>Intel </a:t>
            </a:r>
            <a:r>
              <a:rPr lang="ru-RU" dirty="0" smtClean="0"/>
              <a:t>с 3 по 6 курс</a:t>
            </a:r>
          </a:p>
          <a:p>
            <a:pPr marL="914400" lvl="1" indent="-514350">
              <a:spcBef>
                <a:spcPts val="600"/>
              </a:spcBef>
              <a:buFont typeface="+mj-lt"/>
              <a:buAutoNum type="arabicPeriod"/>
            </a:pPr>
            <a:r>
              <a:rPr lang="ru-RU" dirty="0" smtClean="0"/>
              <a:t>Перевод на должность постоянного сотрудника</a:t>
            </a:r>
            <a:endParaRPr lang="ru-RU" dirty="0"/>
          </a:p>
          <a:p>
            <a:pPr marL="231775" indent="-231775">
              <a:buFont typeface="Arial" pitchFamily="34" charset="0"/>
              <a:buChar char="•"/>
            </a:pPr>
            <a:r>
              <a:rPr lang="ru-RU" sz="2600" dirty="0"/>
              <a:t>У</a:t>
            </a:r>
            <a:r>
              <a:rPr lang="ru-RU" sz="2600" dirty="0" smtClean="0"/>
              <a:t>частие </a:t>
            </a:r>
            <a:r>
              <a:rPr lang="ru-RU" sz="2600" dirty="0"/>
              <a:t>в проекте </a:t>
            </a:r>
            <a:r>
              <a:rPr lang="ru-RU" sz="2600" b="1" dirty="0"/>
              <a:t>не гарантирует </a:t>
            </a:r>
            <a:r>
              <a:rPr lang="ru-RU" sz="2600" dirty="0"/>
              <a:t>поступление на кафедру, однако, серьезно повышает ваши </a:t>
            </a:r>
            <a:r>
              <a:rPr lang="ru-RU" sz="2600" dirty="0" smtClean="0"/>
              <a:t>шансы</a:t>
            </a:r>
            <a:endParaRPr lang="en-US" sz="26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8773086"/>
      </p:ext>
    </p:extLst>
  </p:cSld>
  <p:clrMapOvr>
    <a:masterClrMapping/>
  </p:clrMapOvr>
  <p:transition advTm="55604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sz="4000" dirty="0" smtClean="0"/>
              <a:t>Мотивация</a:t>
            </a:r>
            <a:endParaRPr lang="ru-R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1775" indent="-231775">
              <a:buFont typeface="Arial" pitchFamily="34" charset="0"/>
              <a:buChar char="•"/>
            </a:pPr>
            <a:r>
              <a:rPr lang="ru-RU" sz="2800" dirty="0" smtClean="0"/>
              <a:t>Для студентов:</a:t>
            </a:r>
          </a:p>
          <a:p>
            <a:pPr marL="623888" lvl="1" indent="-282575">
              <a:spcBef>
                <a:spcPts val="600"/>
              </a:spcBef>
              <a:buFont typeface="Arial" pitchFamily="34" charset="0"/>
              <a:buChar char="•"/>
            </a:pPr>
            <a:r>
              <a:rPr lang="ru-RU" sz="2000" dirty="0" smtClean="0"/>
              <a:t>Самообразование и самоопределение</a:t>
            </a:r>
          </a:p>
          <a:p>
            <a:pPr marL="623888" lvl="1" indent="-282575">
              <a:spcBef>
                <a:spcPts val="600"/>
              </a:spcBef>
              <a:buFont typeface="Arial" pitchFamily="34" charset="0"/>
              <a:buChar char="•"/>
            </a:pPr>
            <a:r>
              <a:rPr lang="ru-RU" sz="2000" dirty="0" smtClean="0"/>
              <a:t>Уникальные знания (отсутствие аналогичных курсов не только в МФТИ, но и в других российских университетах)</a:t>
            </a:r>
          </a:p>
          <a:p>
            <a:pPr marL="623888" lvl="1" indent="-282575">
              <a:spcBef>
                <a:spcPts val="600"/>
              </a:spcBef>
              <a:buFont typeface="Arial" pitchFamily="34" charset="0"/>
              <a:buChar char="•"/>
            </a:pPr>
            <a:r>
              <a:rPr lang="ru-RU" sz="2000" dirty="0" smtClean="0"/>
              <a:t>Поступление на кафедру →</a:t>
            </a:r>
            <a:r>
              <a:rPr lang="en-US" sz="2000" dirty="0" smtClean="0"/>
              <a:t> </a:t>
            </a:r>
            <a:r>
              <a:rPr lang="ru-RU" sz="2000" dirty="0" smtClean="0"/>
              <a:t>стажировка в </a:t>
            </a:r>
            <a:r>
              <a:rPr lang="en-US" sz="2000" dirty="0" smtClean="0"/>
              <a:t>Intel </a:t>
            </a:r>
            <a:r>
              <a:rPr lang="ru-RU" sz="2000" dirty="0" smtClean="0"/>
              <a:t>→</a:t>
            </a:r>
            <a:r>
              <a:rPr lang="en-US" sz="2000" dirty="0" smtClean="0"/>
              <a:t> </a:t>
            </a:r>
            <a:r>
              <a:rPr lang="ru-RU" sz="2000" dirty="0" smtClean="0"/>
              <a:t>работа в </a:t>
            </a:r>
            <a:r>
              <a:rPr lang="en-US" sz="2000" dirty="0" smtClean="0"/>
              <a:t>Intel</a:t>
            </a:r>
            <a:endParaRPr lang="ru-RU" sz="2000" dirty="0" smtClean="0"/>
          </a:p>
          <a:p>
            <a:pPr marL="623888" lvl="1" indent="-282575">
              <a:spcBef>
                <a:spcPts val="600"/>
              </a:spcBef>
              <a:buFont typeface="Arial" pitchFamily="34" charset="0"/>
              <a:buChar char="•"/>
            </a:pPr>
            <a:r>
              <a:rPr lang="ru-RU" sz="2000" dirty="0" smtClean="0"/>
              <a:t>Стипендия (максимальная стипендия </a:t>
            </a:r>
            <a:r>
              <a:rPr lang="en-US" sz="2000" dirty="0" smtClean="0"/>
              <a:t>&gt; 10000</a:t>
            </a:r>
            <a:r>
              <a:rPr lang="ru-RU" sz="2000" dirty="0" smtClean="0"/>
              <a:t> руб. в семестр)</a:t>
            </a:r>
          </a:p>
          <a:p>
            <a:pPr marL="231775" indent="-231775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800" dirty="0" smtClean="0"/>
              <a:t>Для преподавателей:</a:t>
            </a:r>
          </a:p>
          <a:p>
            <a:pPr marL="627063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ru-RU" sz="2000" dirty="0" smtClean="0"/>
              <a:t>Никакой материальной заинтересованности </a:t>
            </a:r>
            <a:r>
              <a:rPr lang="ru-RU" sz="2000" dirty="0" smtClean="0">
                <a:sym typeface="Wingdings" pitchFamily="2" charset="2"/>
              </a:rPr>
              <a:t>(участие в проектах только на волонтерской основе)</a:t>
            </a:r>
          </a:p>
          <a:p>
            <a:pPr marL="627063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ru-RU" sz="2000" dirty="0"/>
              <a:t>Опыт управление проектом</a:t>
            </a:r>
          </a:p>
          <a:p>
            <a:pPr marL="627063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ru-RU" sz="2000" dirty="0"/>
              <a:t>Обновление и расширение </a:t>
            </a:r>
            <a:r>
              <a:rPr lang="ru-RU" sz="2000" dirty="0" smtClean="0"/>
              <a:t>знаний</a:t>
            </a:r>
            <a:endParaRPr lang="ru-RU" sz="2000" dirty="0"/>
          </a:p>
        </p:txBody>
      </p:sp>
    </p:spTree>
    <p:custDataLst>
      <p:tags r:id="rId1"/>
    </p:custDataLst>
  </p:cSld>
  <p:clrMapOvr>
    <a:masterClrMapping/>
  </p:clrMapOvr>
  <p:transition advTm="54660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sz="4400" dirty="0" smtClean="0"/>
              <a:t>Практические задания</a:t>
            </a:r>
            <a:endParaRPr lang="ru-RU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3363" indent="-233363">
              <a:buFont typeface="Arial" pitchFamily="34" charset="0"/>
              <a:buChar char="•"/>
            </a:pPr>
            <a:r>
              <a:rPr lang="ru-RU" sz="2800" dirty="0" smtClean="0"/>
              <a:t>Вся разработка ведется на основе </a:t>
            </a:r>
            <a:r>
              <a:rPr lang="en-US" sz="2800" dirty="0" smtClean="0"/>
              <a:t>GitHub</a:t>
            </a:r>
            <a:endParaRPr lang="ru-RU" sz="2800" dirty="0" smtClean="0"/>
          </a:p>
          <a:p>
            <a:pPr marL="419101" lvl="1" indent="-233363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GitHub </a:t>
            </a:r>
            <a:r>
              <a:rPr lang="ru-RU" dirty="0" smtClean="0"/>
              <a:t>включает </a:t>
            </a:r>
            <a:r>
              <a:rPr lang="ru-RU" dirty="0" smtClean="0"/>
              <a:t>в </a:t>
            </a:r>
            <a:r>
              <a:rPr lang="ru-RU" dirty="0" smtClean="0"/>
              <a:t>себя полный спектр необходимых инструментов: </a:t>
            </a:r>
            <a:r>
              <a:rPr lang="ru-RU" sz="2000" dirty="0" smtClean="0"/>
              <a:t>контроль версий, хранилище данных, контроль задач, </a:t>
            </a:r>
            <a:r>
              <a:rPr lang="en-US" sz="2000" dirty="0" smtClean="0"/>
              <a:t>wiki </a:t>
            </a:r>
            <a:r>
              <a:rPr lang="ru-RU" sz="2000" dirty="0" smtClean="0"/>
              <a:t>и т.д.</a:t>
            </a:r>
            <a:endParaRPr lang="ru-RU" dirty="0" smtClean="0"/>
          </a:p>
          <a:p>
            <a:pPr marL="233363" indent="-233363">
              <a:buFont typeface="Arial" pitchFamily="34" charset="0"/>
              <a:buChar char="•"/>
            </a:pPr>
            <a:r>
              <a:rPr lang="ru-RU" sz="2800" dirty="0" smtClean="0"/>
              <a:t>Индивидуальные задания для студентов</a:t>
            </a:r>
          </a:p>
          <a:p>
            <a:pPr marL="419101" lvl="1" indent="-233363">
              <a:spcBef>
                <a:spcPts val="600"/>
              </a:spcBef>
              <a:buFont typeface="Arial" pitchFamily="34" charset="0"/>
              <a:buChar char="•"/>
            </a:pPr>
            <a:r>
              <a:rPr lang="ru-RU" dirty="0" smtClean="0"/>
              <a:t>Задачи выполняются самостоятельно, вне семинаров</a:t>
            </a:r>
          </a:p>
          <a:p>
            <a:pPr marL="419101" lvl="1" indent="-233363">
              <a:spcBef>
                <a:spcPts val="600"/>
              </a:spcBef>
              <a:buFont typeface="Arial" pitchFamily="34" charset="0"/>
              <a:buChar char="•"/>
            </a:pPr>
            <a:r>
              <a:rPr lang="ru-RU" dirty="0" smtClean="0"/>
              <a:t>Консультации по задачам проводятся по почте, по телефону, после семинаров</a:t>
            </a:r>
          </a:p>
          <a:p>
            <a:pPr marL="419101" lvl="1" indent="-233363">
              <a:spcBef>
                <a:spcPts val="600"/>
              </a:spcBef>
              <a:buFont typeface="Arial" pitchFamily="34" charset="0"/>
              <a:buChar char="•"/>
            </a:pPr>
            <a:r>
              <a:rPr lang="ru-RU" dirty="0" smtClean="0"/>
              <a:t>Большинство задач напрямую связаны с микроархитектурой</a:t>
            </a:r>
          </a:p>
          <a:p>
            <a:pPr marL="419101" lvl="1" indent="-233363">
              <a:spcBef>
                <a:spcPts val="600"/>
              </a:spcBef>
              <a:buFont typeface="Arial" pitchFamily="34" charset="0"/>
              <a:buChar char="•"/>
            </a:pPr>
            <a:r>
              <a:rPr lang="ru-RU" dirty="0" smtClean="0"/>
              <a:t>Задачи отслеживаются через систему контроля задач</a:t>
            </a:r>
          </a:p>
          <a:p>
            <a:pPr marL="419101" lvl="1" indent="-233363">
              <a:buFont typeface="Arial" pitchFamily="34" charset="0"/>
              <a:buChar char="•"/>
            </a:pPr>
            <a:endParaRPr lang="ru-RU" dirty="0" smtClean="0"/>
          </a:p>
          <a:p>
            <a:pPr marL="419101" lvl="1" indent="-233363">
              <a:buFont typeface="Arial" pitchFamily="34" charset="0"/>
              <a:buChar char="•"/>
            </a:pP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7450115"/>
      </p:ext>
    </p:extLst>
  </p:cSld>
  <p:clrMapOvr>
    <a:masterClrMapping/>
  </p:clrMapOvr>
  <p:transition advTm="30051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sz="4000" dirty="0" smtClean="0"/>
              <a:t>Образовательный процесс</a:t>
            </a:r>
            <a:endParaRPr lang="ru-R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158239"/>
            <a:ext cx="8228012" cy="5029685"/>
          </a:xfrm>
        </p:spPr>
        <p:txBody>
          <a:bodyPr/>
          <a:lstStyle/>
          <a:p>
            <a:pPr indent="233363">
              <a:spcBef>
                <a:spcPts val="1200"/>
              </a:spcBef>
              <a:buFont typeface="Arial" pitchFamily="34" charset="0"/>
              <a:buChar char="•"/>
            </a:pPr>
            <a:r>
              <a:rPr lang="ru-RU" dirty="0" smtClean="0"/>
              <a:t>Теоретические </a:t>
            </a:r>
            <a:r>
              <a:rPr lang="ru-RU" dirty="0"/>
              <a:t>с</a:t>
            </a:r>
            <a:r>
              <a:rPr lang="ru-RU" dirty="0" smtClean="0"/>
              <a:t>еминары</a:t>
            </a:r>
          </a:p>
          <a:p>
            <a:pPr marL="457200" lvl="1" indent="-287338">
              <a:spcBef>
                <a:spcPts val="600"/>
              </a:spcBef>
              <a:buFont typeface="Arial" pitchFamily="34" charset="0"/>
              <a:buChar char="•"/>
            </a:pPr>
            <a:r>
              <a:rPr lang="ru-RU" sz="2000" dirty="0" smtClean="0"/>
              <a:t>Время:  по субботам с 18:45 – 19:00,  длительностью до 2 часов</a:t>
            </a:r>
          </a:p>
          <a:p>
            <a:pPr marL="457200" lvl="1" indent="-287338">
              <a:spcBef>
                <a:spcPts val="600"/>
              </a:spcBef>
              <a:buFont typeface="Arial" pitchFamily="34" charset="0"/>
              <a:buChar char="•"/>
            </a:pPr>
            <a:r>
              <a:rPr lang="ru-RU" sz="2000" dirty="0" smtClean="0"/>
              <a:t>Место: </a:t>
            </a:r>
            <a:r>
              <a:rPr lang="ru-RU" sz="2000" dirty="0" smtClean="0"/>
              <a:t>123 </a:t>
            </a:r>
            <a:r>
              <a:rPr lang="ru-RU" sz="2000" dirty="0" smtClean="0"/>
              <a:t>ГК</a:t>
            </a:r>
          </a:p>
          <a:p>
            <a:pPr marL="457200" lvl="1" indent="-287338">
              <a:spcBef>
                <a:spcPts val="600"/>
              </a:spcBef>
              <a:buFont typeface="Arial" pitchFamily="34" charset="0"/>
              <a:buChar char="•"/>
            </a:pPr>
            <a:r>
              <a:rPr lang="ru-RU" sz="2000" dirty="0" smtClean="0"/>
              <a:t>Язык: текст презентаций – английский, материал читается на русском</a:t>
            </a:r>
          </a:p>
          <a:p>
            <a:pPr marL="457200" lvl="1" indent="-287338">
              <a:spcBef>
                <a:spcPts val="600"/>
              </a:spcBef>
              <a:buFont typeface="Arial" pitchFamily="34" charset="0"/>
              <a:buChar char="•"/>
            </a:pPr>
            <a:r>
              <a:rPr lang="ru-RU" sz="2000" dirty="0" smtClean="0"/>
              <a:t>Тематика: общее устройство микропроцессорных систем</a:t>
            </a:r>
          </a:p>
          <a:p>
            <a:pPr marL="271462" indent="-287338">
              <a:spcBef>
                <a:spcPts val="1200"/>
              </a:spcBef>
              <a:buFont typeface="Arial" pitchFamily="34" charset="0"/>
              <a:buChar char="•"/>
            </a:pPr>
            <a:r>
              <a:rPr lang="ru-RU" dirty="0" smtClean="0"/>
              <a:t>Практическая работа</a:t>
            </a:r>
          </a:p>
          <a:p>
            <a:pPr marL="457200" lvl="1" indent="-287338">
              <a:buFont typeface="Arial" pitchFamily="34" charset="0"/>
              <a:buChar char="•"/>
            </a:pPr>
            <a:r>
              <a:rPr lang="ru-RU" sz="1800" dirty="0" smtClean="0"/>
              <a:t>В свободное время на основе заданий, публикуемых на сайте</a:t>
            </a:r>
            <a:endParaRPr lang="ru-RU" sz="1600" dirty="0"/>
          </a:p>
          <a:p>
            <a:pPr marL="271462" indent="-287338">
              <a:spcBef>
                <a:spcPts val="1200"/>
              </a:spcBef>
              <a:buFont typeface="Arial" pitchFamily="34" charset="0"/>
              <a:buChar char="•"/>
            </a:pPr>
            <a:r>
              <a:rPr lang="ru-RU" dirty="0" smtClean="0"/>
              <a:t>Контроль успеваемости (тестирование)</a:t>
            </a:r>
          </a:p>
          <a:p>
            <a:pPr marL="457200" lvl="1" indent="-287338">
              <a:spcBef>
                <a:spcPts val="600"/>
              </a:spcBef>
              <a:buFont typeface="Arial" pitchFamily="34" charset="0"/>
              <a:buChar char="•"/>
            </a:pPr>
            <a:r>
              <a:rPr lang="ru-RU" sz="1800" dirty="0" smtClean="0"/>
              <a:t>Когда: </a:t>
            </a:r>
            <a:r>
              <a:rPr lang="ru-RU" sz="1600" dirty="0" smtClean="0"/>
              <a:t>примерно каждые полтора-два месяца</a:t>
            </a:r>
          </a:p>
          <a:p>
            <a:pPr marL="457200" lvl="1" indent="-287338">
              <a:spcBef>
                <a:spcPts val="600"/>
              </a:spcBef>
              <a:buFont typeface="Arial" pitchFamily="34" charset="0"/>
              <a:buChar char="•"/>
            </a:pPr>
            <a:r>
              <a:rPr lang="ru-RU" sz="1800" dirty="0" smtClean="0"/>
              <a:t>Тематика:</a:t>
            </a:r>
            <a:r>
              <a:rPr lang="ru-RU" sz="1600" dirty="0" smtClean="0"/>
              <a:t>  весь пройденный материал за указанный период (как практическая, так и теоретическая часть)</a:t>
            </a:r>
          </a:p>
          <a:p>
            <a:pPr marL="457200" lvl="1" indent="-287338">
              <a:spcBef>
                <a:spcPts val="600"/>
              </a:spcBef>
              <a:buFont typeface="Arial" pitchFamily="34" charset="0"/>
              <a:buChar char="•"/>
            </a:pPr>
            <a:r>
              <a:rPr lang="ru-RU" sz="1800" dirty="0" smtClean="0"/>
              <a:t>Структура:</a:t>
            </a:r>
            <a:r>
              <a:rPr lang="ru-RU" sz="1600" dirty="0" smtClean="0"/>
              <a:t> тестовые вопросы и развернутые ответы</a:t>
            </a:r>
          </a:p>
          <a:p>
            <a:pPr marL="457200" lvl="1" indent="-287338">
              <a:spcBef>
                <a:spcPts val="600"/>
              </a:spcBef>
              <a:buFont typeface="Arial" pitchFamily="34" charset="0"/>
              <a:buChar char="•"/>
            </a:pPr>
            <a:r>
              <a:rPr lang="ru-RU" sz="1800" dirty="0" smtClean="0"/>
              <a:t>Длительность:</a:t>
            </a:r>
            <a:r>
              <a:rPr lang="ru-RU" sz="1600" dirty="0" smtClean="0"/>
              <a:t> одно занятие</a:t>
            </a:r>
            <a:endParaRPr lang="ru-RU" sz="1800" dirty="0" smtClean="0"/>
          </a:p>
          <a:p>
            <a:pPr lvl="1" indent="233363">
              <a:buFont typeface="Arial" pitchFamily="34" charset="0"/>
              <a:buChar char="•"/>
            </a:pPr>
            <a:endParaRPr lang="ru-RU" dirty="0"/>
          </a:p>
        </p:txBody>
      </p:sp>
    </p:spTree>
    <p:custDataLst>
      <p:tags r:id="rId1"/>
    </p:custDataLst>
  </p:cSld>
  <p:clrMapOvr>
    <a:masterClrMapping/>
  </p:clrMapOvr>
  <p:transition advTm="51899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Критерии оценки </a:t>
            </a:r>
            <a:r>
              <a:rPr lang="ru-RU" sz="4000" dirty="0" smtClean="0"/>
              <a:t>студента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1775" indent="-231775">
              <a:buFont typeface="Arial" pitchFamily="34" charset="0"/>
              <a:buChar char="•"/>
            </a:pPr>
            <a:r>
              <a:rPr lang="ru-RU" sz="2000" dirty="0" smtClean="0"/>
              <a:t>Формула расчета рейтинга успеваемости:</a:t>
            </a:r>
            <a:endParaRPr lang="ru-RU" sz="2000" dirty="0"/>
          </a:p>
          <a:p>
            <a:endParaRPr lang="ru-RU" sz="400" dirty="0" smtClean="0"/>
          </a:p>
          <a:p>
            <a:pPr marL="233363" lvl="2" indent="-1588" algn="ctr">
              <a:buNone/>
            </a:pPr>
            <a:r>
              <a:rPr lang="ru-RU" dirty="0" smtClean="0"/>
              <a:t>Посещаемость (20%) + результаты тестирования (30%) + практическая работа (50%)</a:t>
            </a:r>
          </a:p>
          <a:p>
            <a:pPr marL="233363" lvl="2" indent="-1588" algn="ctr">
              <a:buNone/>
            </a:pPr>
            <a:endParaRPr lang="ru-RU" sz="1200" dirty="0" smtClean="0"/>
          </a:p>
          <a:p>
            <a:pPr marL="231775" lvl="1" indent="-228600"/>
            <a:r>
              <a:rPr lang="ru-RU" sz="2000" dirty="0" smtClean="0"/>
              <a:t>При поступлении на кафедру используются те же критерии, плюс добавляется «общее впечатление»: </a:t>
            </a: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мотивированность, аккуратность, исполнительность, креативность и т.д.</a:t>
            </a:r>
          </a:p>
          <a:p>
            <a:pPr marL="231775" lvl="1" indent="-228600"/>
            <a:r>
              <a:rPr lang="ru-RU" sz="2000" dirty="0" smtClean="0"/>
              <a:t>Преподаватель не решает, какие студенты будут взяты на кафедру (= на стажировку). Финальное решение принимает менеджер компании.</a:t>
            </a:r>
          </a:p>
          <a:p>
            <a:pPr marL="231775" lvl="1" indent="-228600"/>
            <a:r>
              <a:rPr lang="ru-RU" sz="2000" dirty="0" smtClean="0"/>
              <a:t>Обучение на проекте не гарантирует поступления на кафедру!</a:t>
            </a:r>
            <a:endParaRPr lang="ru-RU" sz="2000" dirty="0"/>
          </a:p>
        </p:txBody>
      </p:sp>
    </p:spTree>
    <p:custDataLst>
      <p:tags r:id="rId1"/>
    </p:custDataLst>
  </p:cSld>
  <p:clrMapOvr>
    <a:masterClrMapping/>
  </p:clrMapOvr>
  <p:transition advTm="38891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203380"/>
            <a:ext cx="8229600" cy="889000"/>
          </a:xfrm>
        </p:spPr>
        <p:txBody>
          <a:bodyPr/>
          <a:lstStyle/>
          <a:p>
            <a:pPr algn="ctr"/>
            <a:r>
              <a:rPr lang="ru-RU" dirty="0" smtClean="0"/>
              <a:t>Дисциплина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681305"/>
            <a:ext cx="8228012" cy="5546074"/>
          </a:xfrm>
        </p:spPr>
        <p:txBody>
          <a:bodyPr/>
          <a:lstStyle/>
          <a:p>
            <a:pPr marL="233363" indent="-233363">
              <a:buFont typeface="Arial" pitchFamily="34" charset="0"/>
              <a:buChar char="•"/>
            </a:pPr>
            <a:r>
              <a:rPr lang="ru-RU" dirty="0" smtClean="0"/>
              <a:t>Пропуск занятия возможен, но крайне нежелателен.</a:t>
            </a:r>
          </a:p>
          <a:p>
            <a:pPr marL="647701" lvl="2" indent="-233363">
              <a:buFont typeface="Arial" pitchFamily="34" charset="0"/>
              <a:buChar char="•"/>
            </a:pPr>
            <a:r>
              <a:rPr lang="ru-RU" dirty="0" smtClean="0"/>
              <a:t>О пропуске лучше предупреждать за несколько дней.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ru-RU" dirty="0" smtClean="0"/>
              <a:t>Не забывайте проверять почту!</a:t>
            </a:r>
          </a:p>
          <a:p>
            <a:pPr marL="647701" lvl="2" indent="-233363">
              <a:buFont typeface="Arial" pitchFamily="34" charset="0"/>
              <a:buChar char="•"/>
            </a:pPr>
            <a:r>
              <a:rPr lang="ru-RU" dirty="0" smtClean="0"/>
              <a:t>Предполагается, что вы проверяете почту хотя бы раз в сутки.</a:t>
            </a:r>
          </a:p>
          <a:p>
            <a:pPr marL="647701" lvl="2" indent="-233363">
              <a:buFont typeface="Arial" pitchFamily="34" charset="0"/>
              <a:buChar char="•"/>
            </a:pPr>
            <a:r>
              <a:rPr lang="ru-RU" dirty="0" smtClean="0"/>
              <a:t>На письма, которые требуют какого-то действия, лучше отвечать сразу. </a:t>
            </a:r>
          </a:p>
          <a:p>
            <a:pPr marL="647701" lvl="2" indent="-233363">
              <a:buFont typeface="Arial" pitchFamily="34" charset="0"/>
              <a:buChar char="•"/>
            </a:pPr>
            <a:r>
              <a:rPr lang="ru-RU" dirty="0" smtClean="0"/>
              <a:t>Если вы не можете сделать то, что от вас требуется сразу, то просто напишите, когда вы будите готовы начать эту задачу.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ru-RU" dirty="0" smtClean="0"/>
              <a:t>Соблюдайте внутренние правила работы</a:t>
            </a:r>
          </a:p>
          <a:p>
            <a:pPr marL="647701" lvl="2" indent="-233363">
              <a:buFont typeface="Arial" pitchFamily="34" charset="0"/>
              <a:buChar char="•"/>
            </a:pPr>
            <a:r>
              <a:rPr lang="ru-RU" dirty="0" smtClean="0"/>
              <a:t>Делайте все правильно с первого раза, а не ждите пока вас поправят.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ru-RU" dirty="0" smtClean="0"/>
              <a:t>Все эти правила не относятся к преподавателям </a:t>
            </a:r>
            <a:r>
              <a:rPr lang="ru-RU" dirty="0" smtClean="0">
                <a:sym typeface="Wingdings" pitchFamily="2" charset="2"/>
              </a:rPr>
              <a:t></a:t>
            </a:r>
          </a:p>
          <a:p>
            <a:pPr marL="647701" lvl="2" indent="-233363">
              <a:buFont typeface="Arial" pitchFamily="34" charset="0"/>
              <a:buChar char="•"/>
            </a:pPr>
            <a:r>
              <a:rPr lang="ru-RU" dirty="0" smtClean="0">
                <a:sym typeface="Wingdings" pitchFamily="2" charset="2"/>
              </a:rPr>
              <a:t>Отнеситесь к этом с пониманием: вас много, а нас мало</a:t>
            </a:r>
            <a:endParaRPr lang="ru-RU" dirty="0" smtClean="0"/>
          </a:p>
          <a:p>
            <a:pPr marL="647701" lvl="2" indent="-233363">
              <a:buFont typeface="Arial" pitchFamily="34" charset="0"/>
              <a:buChar char="•"/>
            </a:pPr>
            <a:endParaRPr lang="ru-RU" dirty="0"/>
          </a:p>
        </p:txBody>
      </p:sp>
    </p:spTree>
    <p:custDataLst>
      <p:tags r:id="rId1"/>
    </p:custDataLst>
  </p:cSld>
  <p:clrMapOvr>
    <a:masterClrMapping/>
  </p:clrMapOvr>
  <p:transition advTm="44778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8859394"/>
      </p:ext>
    </p:extLst>
  </p:cSld>
  <p:clrMapOvr>
    <a:masterClrMapping/>
  </p:clrMapOvr>
  <p:transition advTm="77094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1|15.1|39.5|47.3|15.1|42.7|33.9|118.2|44.5|16.7|44.2|1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1|15.1|39.5|47.3|15.1|42.7|33.9|118.2|44.5|16.7|44.2|1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5|2.3|6.4|160.7|63.3|54.5|8.7|108|39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6|11.2|15.6|41.9|34.8|56.8|65.3|2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1|6.8|48.4|22.4|195.5|20.9|62.9|105.2|5|5.9|8.3|14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6|11.1|65.3|225|44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1.3|7.7|28.4|49.9|4.3|42.8|98.5|15.9|59.4|7.3"/>
</p:tagLst>
</file>

<file path=ppt/theme/theme1.xml><?xml version="1.0" encoding="utf-8"?>
<a:theme xmlns:a="http://schemas.openxmlformats.org/drawingml/2006/main" name="mdsp_2011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o Sans Intel" pitchFamily="34" charset="0"/>
            <a:cs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401C71F511A342A8CE5D878AC6A5A2" ma:contentTypeVersion="1" ma:contentTypeDescription="Create a new document." ma:contentTypeScope="" ma:versionID="7780538ac0ddf0014d7399d2d91bbce0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4A94C8E-3E2B-4AD9-8D67-7815198BE085}">
  <ds:schemaRefs>
    <ds:schemaRef ds:uri="http://schemas.microsoft.com/sharepoint/v3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5CC5FB6-44E0-47C0-972B-EBB94824D4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E76FF6-93BD-4804-AFC1-417815578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mdsp_2011</Template>
  <TotalTime>1932</TotalTime>
  <Words>547</Words>
  <Application>Microsoft Office PowerPoint</Application>
  <PresentationFormat>On-screen Show (4:3)</PresentationFormat>
  <Paragraphs>74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ＭＳ Ｐゴシック</vt:lpstr>
      <vt:lpstr>ＭＳ Ｐゴシック</vt:lpstr>
      <vt:lpstr>Arial</vt:lpstr>
      <vt:lpstr>Calibri</vt:lpstr>
      <vt:lpstr>Neo Sans Intel</vt:lpstr>
      <vt:lpstr>Neo Sans Intel Light</vt:lpstr>
      <vt:lpstr>Neo Sans Intel Medium</vt:lpstr>
      <vt:lpstr>Times</vt:lpstr>
      <vt:lpstr>Verdana</vt:lpstr>
      <vt:lpstr>Wingdings</vt:lpstr>
      <vt:lpstr>mdsp_2011</vt:lpstr>
      <vt:lpstr>MIPT-MIPS 2015 Intro</vt:lpstr>
      <vt:lpstr>Цели и задачи курса (1)</vt:lpstr>
      <vt:lpstr>Цели и задачи курса (2)</vt:lpstr>
      <vt:lpstr>Мотивация</vt:lpstr>
      <vt:lpstr>Практические задания</vt:lpstr>
      <vt:lpstr>Образовательный процесс</vt:lpstr>
      <vt:lpstr>Критерии оценки студента</vt:lpstr>
      <vt:lpstr>Дисциплина</vt:lpstr>
      <vt:lpstr>Thank You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MDSP 2011 Intro</dc:title>
  <dc:creator>atitov</dc:creator>
  <cp:lastModifiedBy>Kryukov, Pavel I</cp:lastModifiedBy>
  <cp:revision>63</cp:revision>
  <dcterms:created xsi:type="dcterms:W3CDTF">2011-10-24T08:13:52Z</dcterms:created>
  <dcterms:modified xsi:type="dcterms:W3CDTF">2015-09-18T14:07:44Z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0x0101006F401C71F511A342A8CE5D878AC6A5A2</vt:lpwstr>
  </property>
</Properties>
</file>