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27"/>
  </p:notesMasterIdLst>
  <p:handoutMasterIdLst>
    <p:handoutMasterId r:id="rId28"/>
  </p:handoutMasterIdLst>
  <p:sldIdLst>
    <p:sldId id="283" r:id="rId5"/>
    <p:sldId id="418" r:id="rId6"/>
    <p:sldId id="416" r:id="rId7"/>
    <p:sldId id="417" r:id="rId8"/>
    <p:sldId id="421" r:id="rId9"/>
    <p:sldId id="423" r:id="rId10"/>
    <p:sldId id="422" r:id="rId11"/>
    <p:sldId id="424" r:id="rId12"/>
    <p:sldId id="425" r:id="rId13"/>
    <p:sldId id="419" r:id="rId14"/>
    <p:sldId id="411" r:id="rId15"/>
    <p:sldId id="412" r:id="rId16"/>
    <p:sldId id="404" r:id="rId17"/>
    <p:sldId id="403" r:id="rId18"/>
    <p:sldId id="407" r:id="rId19"/>
    <p:sldId id="420" r:id="rId20"/>
    <p:sldId id="413" r:id="rId21"/>
    <p:sldId id="414" r:id="rId22"/>
    <p:sldId id="415" r:id="rId23"/>
    <p:sldId id="426" r:id="rId24"/>
    <p:sldId id="288" r:id="rId25"/>
    <p:sldId id="28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65D1"/>
    <a:srgbClr val="B4BABD"/>
    <a:srgbClr val="FFDA00"/>
    <a:srgbClr val="92D050"/>
    <a:srgbClr val="93E2FF"/>
    <a:srgbClr val="FFCC99"/>
    <a:srgbClr val="00CCFF"/>
    <a:srgbClr val="FFCC66"/>
    <a:srgbClr val="F37021"/>
    <a:srgbClr val="CB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3502" autoAdjust="0"/>
  </p:normalViewPr>
  <p:slideViewPr>
    <p:cSldViewPr snapToGrid="0">
      <p:cViewPr>
        <p:scale>
          <a:sx n="80" d="100"/>
          <a:sy n="80" d="100"/>
        </p:scale>
        <p:origin x="426" y="-84"/>
      </p:cViewPr>
      <p:guideLst>
        <p:guide orient="horz" pos="648"/>
        <p:guide pos="228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+mj-lt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+mj-lt"/>
                <a:cs typeface="+mn-cs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+mj-lt"/>
                <a:cs typeface="+mn-cs"/>
              </a:rPr>
              <a:t>MIPT-MIPS 2015 Project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+mj-lt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j-lt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 smtClean="0"/>
              <a:t> </a:t>
            </a:r>
            <a:r>
              <a:rPr lang="en-US" dirty="0" smtClean="0"/>
              <a:t>Advanced Pipelining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0188" y="3264183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5</a:t>
            </a:r>
            <a:r>
              <a:rPr lang="en-US" dirty="0" smtClean="0"/>
              <a:t> December 2015</a:t>
            </a: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pipeline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992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02280"/>
            <a:ext cx="8228012" cy="2787837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So far only a </a:t>
            </a:r>
            <a:r>
              <a:rPr lang="en-US" sz="2200" dirty="0" smtClean="0">
                <a:solidFill>
                  <a:srgbClr val="0071C5"/>
                </a:solidFill>
              </a:rPr>
              <a:t>unified pipeline</a:t>
            </a:r>
            <a:r>
              <a:rPr lang="en-US" sz="2200" dirty="0" smtClean="0"/>
              <a:t> have been considered where each instruction takes the same number of cycles to execute</a:t>
            </a:r>
          </a:p>
          <a:p>
            <a:pPr marL="342900" lvl="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61922"/>
                </a:solidFill>
                <a:cs typeface="Arial" charset="0"/>
              </a:rPr>
              <a:t>The real latency of instructions can differ significantly: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61922"/>
                </a:solidFill>
                <a:ea typeface="+mn-ea"/>
                <a:cs typeface="Arial" charset="0"/>
              </a:rPr>
              <a:t>Memory systems with variable access time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61922"/>
                </a:solidFill>
                <a:ea typeface="+mn-ea"/>
                <a:cs typeface="Arial" charset="0"/>
              </a:rPr>
              <a:t>Long latency </a:t>
            </a:r>
            <a:r>
              <a:rPr lang="en-US" sz="1800" dirty="0" smtClean="0">
                <a:solidFill>
                  <a:srgbClr val="061922"/>
                </a:solidFill>
                <a:ea typeface="+mn-ea"/>
                <a:cs typeface="Arial" charset="0"/>
              </a:rPr>
              <a:t>calculations (multiplication, division, floating point operations, etc.)</a:t>
            </a:r>
            <a:endParaRPr lang="en-US" sz="1800" dirty="0">
              <a:solidFill>
                <a:srgbClr val="061922"/>
              </a:solidFill>
              <a:ea typeface="+mn-ea"/>
              <a:cs typeface="Arial" charset="0"/>
            </a:endParaRP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Increasing of the clock cycle to fit the longest instruction and thereby keeping pipeline unified may be </a:t>
            </a:r>
            <a:r>
              <a:rPr lang="en-US" sz="2200" dirty="0" smtClean="0">
                <a:solidFill>
                  <a:srgbClr val="C00000"/>
                </a:solidFill>
              </a:rPr>
              <a:t>inefficient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4200891" y="4696870"/>
            <a:ext cx="190" cy="12670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785504" y="4707668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1363825" y="4712524"/>
            <a:ext cx="1256171" cy="394085"/>
            <a:chOff x="1363825" y="4712524"/>
            <a:chExt cx="1256171" cy="394085"/>
          </a:xfrm>
        </p:grpSpPr>
        <p:sp>
          <p:nvSpPr>
            <p:cNvPr id="19" name="TextBox 18"/>
            <p:cNvSpPr txBox="1"/>
            <p:nvPr/>
          </p:nvSpPr>
          <p:spPr>
            <a:xfrm>
              <a:off x="2164422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63825" y="4712524"/>
              <a:ext cx="707161" cy="394085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5612185" y="4708673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7067706" y="4687291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7061875" y="4718404"/>
            <a:ext cx="1106643" cy="398917"/>
            <a:chOff x="7061875" y="4718404"/>
            <a:chExt cx="1106643" cy="398917"/>
          </a:xfrm>
        </p:grpSpPr>
        <p:sp>
          <p:nvSpPr>
            <p:cNvPr id="25" name="TextBox 24"/>
            <p:cNvSpPr txBox="1"/>
            <p:nvPr/>
          </p:nvSpPr>
          <p:spPr>
            <a:xfrm>
              <a:off x="7712944" y="484032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061875" y="4718404"/>
              <a:ext cx="379435" cy="394085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85504" y="4712524"/>
            <a:ext cx="1083736" cy="394085"/>
            <a:chOff x="2785504" y="4712524"/>
            <a:chExt cx="1083736" cy="394085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85504" y="4712524"/>
              <a:ext cx="381872" cy="394085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3666" y="482656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4200891" y="4714890"/>
            <a:ext cx="1411294" cy="394085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E </a:t>
            </a:r>
            <a:r>
              <a:rPr lang="en-US" sz="1400" kern="0" dirty="0" smtClean="0">
                <a:solidFill>
                  <a:srgbClr val="061922"/>
                </a:solidFill>
                <a:latin typeface="+mj-lt"/>
                <a:cs typeface="Arial" pitchFamily="34" charset="0"/>
              </a:rPr>
              <a:t>longest</a:t>
            </a:r>
            <a:endParaRPr lang="ru-RU" sz="1400" kern="0" dirty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16658" y="4716071"/>
            <a:ext cx="1253033" cy="394085"/>
            <a:chOff x="5616658" y="4716071"/>
            <a:chExt cx="1253033" cy="39408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16658" y="4716071"/>
              <a:ext cx="707161" cy="394085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14117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cxnSp>
        <p:nvCxnSpPr>
          <p:cNvPr id="180" name="Straight Connector 179"/>
          <p:cNvCxnSpPr/>
          <p:nvPr/>
        </p:nvCxnSpPr>
        <p:spPr bwMode="auto">
          <a:xfrm>
            <a:off x="8460741" y="4733490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4200891" y="5110619"/>
            <a:ext cx="1212357" cy="858381"/>
            <a:chOff x="4200891" y="5110619"/>
            <a:chExt cx="1212357" cy="85838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4200891" y="5110619"/>
              <a:ext cx="1034834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 smtClean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medium</a:t>
              </a:r>
              <a:endPara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00891" y="5504703"/>
              <a:ext cx="684641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 </a:t>
              </a:r>
              <a:r>
                <a:rPr lang="en-US" sz="1400" kern="0" noProof="0" dirty="0" smtClean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short</a:t>
              </a:r>
              <a:endPara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200891" y="5119106"/>
              <a:ext cx="1212357" cy="8498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84" name="Rounded Rectangular Callout 183"/>
          <p:cNvSpPr/>
          <p:nvPr/>
        </p:nvSpPr>
        <p:spPr bwMode="auto">
          <a:xfrm>
            <a:off x="5580508" y="5358869"/>
            <a:ext cx="2388465" cy="831394"/>
          </a:xfrm>
          <a:prstGeom prst="wedgeRoundRectCallout">
            <a:avLst>
              <a:gd name="adj1" fmla="val -62895"/>
              <a:gd name="adj2" fmla="val -200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Most of instructions are shorter and do not need such long clock cycle</a:t>
            </a:r>
            <a:endParaRPr lang="ru-RU" sz="1400" b="1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7482" y="3931073"/>
            <a:ext cx="8751485" cy="1075110"/>
            <a:chOff x="327482" y="3931073"/>
            <a:chExt cx="8751485" cy="1075110"/>
          </a:xfrm>
        </p:grpSpPr>
        <p:grpSp>
          <p:nvGrpSpPr>
            <p:cNvPr id="10" name="Group 9"/>
            <p:cNvGrpSpPr/>
            <p:nvPr/>
          </p:nvGrpSpPr>
          <p:grpSpPr>
            <a:xfrm>
              <a:off x="327482" y="3931073"/>
              <a:ext cx="8133259" cy="523220"/>
              <a:chOff x="327482" y="3710762"/>
              <a:chExt cx="8133259" cy="65353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482" y="3710762"/>
                <a:ext cx="975972" cy="65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C00000"/>
                    </a:solidFill>
                    <a:latin typeface="+mj-lt"/>
                    <a:cs typeface="Arial" charset="0"/>
                  </a:rPr>
                  <a:t>Sync signal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C00000"/>
                    </a:solidFill>
                    <a:latin typeface="+mj-lt"/>
                    <a:cs typeface="Arial" charset="0"/>
                  </a:rPr>
                  <a:t>(clocks) </a:t>
                </a:r>
                <a:endParaRPr lang="ru-RU" sz="1400" dirty="0" smtClean="0">
                  <a:solidFill>
                    <a:srgbClr val="C00000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370520" y="3873914"/>
                <a:ext cx="1423480" cy="410307"/>
                <a:chOff x="1539944" y="1726646"/>
                <a:chExt cx="703386" cy="410307"/>
              </a:xfrm>
            </p:grpSpPr>
            <p:sp>
              <p:nvSpPr>
                <p:cNvPr id="41" name="Freeform 40"/>
                <p:cNvSpPr/>
                <p:nvPr/>
              </p:nvSpPr>
              <p:spPr bwMode="auto">
                <a:xfrm>
                  <a:off x="1539944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2" name="Straight Arrow Connector 41"/>
                <p:cNvCxnSpPr>
                  <a:endCxn id="41" idx="4"/>
                </p:cNvCxnSpPr>
                <p:nvPr/>
              </p:nvCxnSpPr>
              <p:spPr>
                <a:xfrm flipH="1">
                  <a:off x="2243329" y="1726646"/>
                  <a:ext cx="1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2783840" y="3873914"/>
                <a:ext cx="1427078" cy="410307"/>
                <a:chOff x="2255048" y="1726646"/>
                <a:chExt cx="703385" cy="410307"/>
              </a:xfrm>
            </p:grpSpPr>
            <p:sp>
              <p:nvSpPr>
                <p:cNvPr id="44" name="Freeform 43"/>
                <p:cNvSpPr/>
                <p:nvPr/>
              </p:nvSpPr>
              <p:spPr bwMode="auto">
                <a:xfrm>
                  <a:off x="2255048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5" name="Straight Arrow Connector 44"/>
                <p:cNvCxnSpPr>
                  <a:endCxn id="44" idx="4"/>
                </p:cNvCxnSpPr>
                <p:nvPr/>
              </p:nvCxnSpPr>
              <p:spPr>
                <a:xfrm>
                  <a:off x="2958433" y="1726646"/>
                  <a:ext cx="0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201160" y="3873914"/>
                <a:ext cx="1430020" cy="410307"/>
                <a:chOff x="2958436" y="1726646"/>
                <a:chExt cx="703386" cy="410307"/>
              </a:xfrm>
            </p:grpSpPr>
            <p:sp>
              <p:nvSpPr>
                <p:cNvPr id="47" name="Freeform 46"/>
                <p:cNvSpPr/>
                <p:nvPr/>
              </p:nvSpPr>
              <p:spPr bwMode="auto">
                <a:xfrm>
                  <a:off x="2958436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4"/>
                </p:cNvCxnSpPr>
                <p:nvPr/>
              </p:nvCxnSpPr>
              <p:spPr>
                <a:xfrm flipH="1">
                  <a:off x="3661821" y="1726646"/>
                  <a:ext cx="1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5621020" y="3873914"/>
                <a:ext cx="1450340" cy="410307"/>
                <a:chOff x="3673540" y="1726646"/>
                <a:chExt cx="703385" cy="410307"/>
              </a:xfrm>
            </p:grpSpPr>
            <p:sp>
              <p:nvSpPr>
                <p:cNvPr id="50" name="Freeform 49"/>
                <p:cNvSpPr/>
                <p:nvPr/>
              </p:nvSpPr>
              <p:spPr bwMode="auto">
                <a:xfrm>
                  <a:off x="3673540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4376925" y="1726646"/>
                  <a:ext cx="0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7061201" y="3873914"/>
                <a:ext cx="1399540" cy="410307"/>
                <a:chOff x="4388651" y="1726646"/>
                <a:chExt cx="703385" cy="410307"/>
              </a:xfrm>
            </p:grpSpPr>
            <p:sp>
              <p:nvSpPr>
                <p:cNvPr id="53" name="Freeform 52"/>
                <p:cNvSpPr/>
                <p:nvPr/>
              </p:nvSpPr>
              <p:spPr bwMode="auto">
                <a:xfrm>
                  <a:off x="4388651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5092036" y="1726646"/>
                  <a:ext cx="0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1368515" y="4371865"/>
              <a:ext cx="7710452" cy="634318"/>
              <a:chOff x="1545440" y="2822050"/>
              <a:chExt cx="7710452" cy="634318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545440" y="3160023"/>
                <a:ext cx="7556029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8736198" y="3148591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time</a:t>
                </a:r>
                <a:endPara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736119" y="2836361"/>
                <a:ext cx="441146" cy="361473"/>
                <a:chOff x="5301882" y="3678272"/>
                <a:chExt cx="441146" cy="361473"/>
              </a:xfrm>
            </p:grpSpPr>
            <p:sp>
              <p:nvSpPr>
                <p:cNvPr id="93" name="Oval 92"/>
                <p:cNvSpPr/>
                <p:nvPr/>
              </p:nvSpPr>
              <p:spPr bwMode="auto">
                <a:xfrm>
                  <a:off x="5484437" y="3965392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301882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4ns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4512" y="2838701"/>
                <a:ext cx="441146" cy="355325"/>
                <a:chOff x="5324741" y="3678272"/>
                <a:chExt cx="441146" cy="355325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473986" y="3959244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324741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8ns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527553" y="2825591"/>
                <a:ext cx="532518" cy="363378"/>
                <a:chOff x="5241768" y="3678272"/>
                <a:chExt cx="532518" cy="363378"/>
              </a:xfrm>
            </p:grpSpPr>
            <p:sp>
              <p:nvSpPr>
                <p:cNvPr id="89" name="Oval 88"/>
                <p:cNvSpPr/>
                <p:nvPr/>
              </p:nvSpPr>
              <p:spPr bwMode="auto">
                <a:xfrm>
                  <a:off x="546919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241768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12ns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6979310" y="2822050"/>
                <a:ext cx="1900875" cy="371373"/>
                <a:chOff x="5256196" y="3670277"/>
                <a:chExt cx="1900875" cy="371373"/>
              </a:xfrm>
            </p:grpSpPr>
            <p:sp>
              <p:nvSpPr>
                <p:cNvPr id="87" name="Oval 86"/>
                <p:cNvSpPr/>
                <p:nvPr/>
              </p:nvSpPr>
              <p:spPr bwMode="auto">
                <a:xfrm>
                  <a:off x="5482532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256196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16ns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624553" y="367027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kern="0" dirty="0" smtClean="0">
                      <a:solidFill>
                        <a:srgbClr val="061922"/>
                      </a:solidFill>
                      <a:latin typeface="+mj-lt"/>
                    </a:rPr>
                    <a:t>20</a:t>
                  </a: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</a:rPr>
                    <a:t>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6875679" y="396203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58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4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4" y="938011"/>
            <a:ext cx="8228013" cy="79934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The problem is resolved by splitting execution into more stages</a:t>
            </a:r>
            <a:endParaRPr lang="ru-R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61260"/>
              </p:ext>
            </p:extLst>
          </p:nvPr>
        </p:nvGraphicFramePr>
        <p:xfrm>
          <a:off x="4785360" y="2975571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67056"/>
              </p:ext>
            </p:extLst>
          </p:nvPr>
        </p:nvGraphicFramePr>
        <p:xfrm>
          <a:off x="4785360" y="2973885"/>
          <a:ext cx="4178460" cy="26586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3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4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5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6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26">
                <a:tc gridSpan="7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055615" y="3236067"/>
            <a:ext cx="2086401" cy="1758826"/>
            <a:chOff x="2184655" y="2070835"/>
            <a:chExt cx="2086401" cy="175882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184655" y="2070835"/>
              <a:ext cx="110872" cy="28221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607983" y="2070835"/>
              <a:ext cx="110872" cy="51908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031310" y="2070835"/>
              <a:ext cx="55436" cy="79625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444559" y="2070835"/>
              <a:ext cx="27718" cy="10986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833869" y="2070835"/>
              <a:ext cx="27718" cy="145980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194202" y="2070835"/>
              <a:ext cx="76854" cy="175882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78294"/>
              </p:ext>
            </p:extLst>
          </p:nvPr>
        </p:nvGraphicFramePr>
        <p:xfrm>
          <a:off x="484511" y="1485850"/>
          <a:ext cx="81991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218"/>
                <a:gridCol w="412218"/>
                <a:gridCol w="412218"/>
                <a:gridCol w="412218"/>
                <a:gridCol w="412218"/>
                <a:gridCol w="412218"/>
                <a:gridCol w="412218"/>
                <a:gridCol w="412218"/>
                <a:gridCol w="1663505"/>
                <a:gridCol w="396240"/>
                <a:gridCol w="368317"/>
                <a:gridCol w="412218"/>
                <a:gridCol w="448825"/>
                <a:gridCol w="396240"/>
                <a:gridCol w="391589"/>
                <a:gridCol w="412218"/>
                <a:gridCol w="412218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 </a:t>
                      </a:r>
                      <a:r>
                        <a:rPr lang="en-US" sz="1200" dirty="0" smtClean="0">
                          <a:latin typeface="+mj-lt"/>
                        </a:rPr>
                        <a:t>longest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254000" y="1418501"/>
            <a:ext cx="8585200" cy="5994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04459"/>
              </p:ext>
            </p:extLst>
          </p:nvPr>
        </p:nvGraphicFramePr>
        <p:xfrm>
          <a:off x="2936240" y="1485850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32594" y="2072640"/>
            <a:ext cx="8228012" cy="7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 smtClean="0">
                <a:latin typeface="+mj-lt"/>
              </a:rPr>
              <a:t>But, for better overlapping of short instructions a complicated forwarding is required </a:t>
            </a:r>
            <a:r>
              <a:rPr lang="en-US" sz="2200" kern="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US" sz="2200" kern="0" dirty="0">
                <a:solidFill>
                  <a:schemeClr val="tx2"/>
                </a:solidFill>
                <a:latin typeface="+mj-lt"/>
              </a:rPr>
              <a:t>too many stage to take a value </a:t>
            </a:r>
            <a:r>
              <a:rPr lang="en-US" sz="2200" kern="0" dirty="0" smtClean="0">
                <a:solidFill>
                  <a:schemeClr val="tx2"/>
                </a:solidFill>
                <a:latin typeface="+mj-lt"/>
              </a:rPr>
              <a:t>from)</a:t>
            </a:r>
            <a:endParaRPr lang="ru-RU" sz="2200" kern="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575" y="4629067"/>
            <a:ext cx="4507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200" kern="0" dirty="0">
                <a:solidFill>
                  <a:srgbClr val="061922"/>
                </a:solidFill>
                <a:latin typeface="+mj-lt"/>
              </a:rPr>
              <a:t>Unfeasible </a:t>
            </a:r>
            <a:r>
              <a:rPr lang="en-US" sz="2200" kern="0" dirty="0" smtClean="0">
                <a:solidFill>
                  <a:srgbClr val="061922"/>
                </a:solidFill>
                <a:latin typeface="+mj-lt"/>
              </a:rPr>
              <a:t>makes </a:t>
            </a:r>
            <a:r>
              <a:rPr lang="en-US" sz="2200" kern="0" dirty="0">
                <a:solidFill>
                  <a:srgbClr val="061922"/>
                </a:solidFill>
                <a:latin typeface="+mj-lt"/>
              </a:rPr>
              <a:t>the concept of a unified pipeline </a:t>
            </a:r>
            <a:r>
              <a:rPr lang="en-US" sz="2200" kern="0" dirty="0" smtClean="0">
                <a:solidFill>
                  <a:srgbClr val="FF0000"/>
                </a:solidFill>
                <a:latin typeface="+mj-lt"/>
              </a:rPr>
              <a:t>inefficient</a:t>
            </a:r>
            <a:endParaRPr lang="en-US" sz="2200" kern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455" y="2871989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Full </a:t>
            </a:r>
            <a:r>
              <a:rPr lang="en-US" kern="0" dirty="0" smtClean="0">
                <a:solidFill>
                  <a:srgbClr val="061922"/>
                </a:solidFill>
                <a:latin typeface="+mj-lt"/>
              </a:rPr>
              <a:t>forwarding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are too huge </a:t>
            </a:r>
            <a:r>
              <a:rPr lang="en-US" kern="0" dirty="0" smtClean="0">
                <a:solidFill>
                  <a:srgbClr val="061922"/>
                </a:solidFill>
                <a:latin typeface="+mj-lt"/>
              </a:rPr>
              <a:t>and slow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→ </a:t>
            </a:r>
            <a:r>
              <a:rPr lang="en-US" kern="0" dirty="0" smtClean="0">
                <a:solidFill>
                  <a:srgbClr val="061922"/>
                </a:solidFill>
                <a:latin typeface="+mj-lt"/>
              </a:rPr>
              <a:t>increase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the clock </a:t>
            </a:r>
            <a:r>
              <a:rPr lang="en-US" kern="0" dirty="0" smtClean="0">
                <a:solidFill>
                  <a:srgbClr val="061922"/>
                </a:solidFill>
                <a:latin typeface="+mj-lt"/>
              </a:rPr>
              <a:t>cycle</a:t>
            </a:r>
            <a:endParaRPr lang="en-US" kern="0" dirty="0">
              <a:solidFill>
                <a:srgbClr val="061922"/>
              </a:solidFill>
              <a:latin typeface="+mj-lt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Without full </a:t>
            </a:r>
            <a:r>
              <a:rPr lang="en-US" kern="0" dirty="0" smtClean="0">
                <a:solidFill>
                  <a:srgbClr val="061922"/>
                </a:solidFill>
                <a:latin typeface="+mj-lt"/>
              </a:rPr>
              <a:t>forwarding there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will be bubbles in the pipeline → </a:t>
            </a:r>
            <a:r>
              <a:rPr lang="en-US" kern="0" dirty="0" smtClean="0">
                <a:solidFill>
                  <a:srgbClr val="061922"/>
                </a:solidFill>
                <a:latin typeface="+mj-lt"/>
              </a:rPr>
              <a:t>high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CPI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5358976" y="5398508"/>
            <a:ext cx="2158164" cy="871530"/>
          </a:xfrm>
          <a:prstGeom prst="wedgeRoundRectCallout">
            <a:avLst>
              <a:gd name="adj1" fmla="val 60148"/>
              <a:gd name="adj2" fmla="val -3019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Only this instruction can safely read its sources from the Register File</a:t>
            </a:r>
            <a:endParaRPr lang="ru-RU" sz="1400" b="1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04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3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17521"/>
            <a:ext cx="8228012" cy="638567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Ok, let’s make non-unified pipeline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0209" y="4497860"/>
            <a:ext cx="145103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← R2 / R3</a:t>
            </a:r>
          </a:p>
          <a:p>
            <a:endParaRPr lang="en-US" sz="600" dirty="0" smtClean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...</a:t>
            </a:r>
          </a:p>
          <a:p>
            <a:endParaRPr lang="en-US" sz="900" dirty="0" smtClean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← R2 + R3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39253"/>
              </p:ext>
            </p:extLst>
          </p:nvPr>
        </p:nvGraphicFramePr>
        <p:xfrm>
          <a:off x="2561281" y="4106892"/>
          <a:ext cx="4884948" cy="14762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</a:tblGrid>
              <a:tr h="364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6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7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8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9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2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W</a:t>
                      </a:r>
                      <a:endParaRPr lang="ru-RU" sz="1400" dirty="0" smtClean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7809" y="3225713"/>
            <a:ext cx="73404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28800">
              <a:spcBef>
                <a:spcPct val="75000"/>
              </a:spcBef>
            </a:pPr>
            <a:r>
              <a:rPr lang="en-US" sz="2200" kern="0" dirty="0">
                <a:solidFill>
                  <a:srgbClr val="061922"/>
                </a:solidFill>
                <a:latin typeface="+mj-lt"/>
              </a:rPr>
              <a:t>– </a:t>
            </a:r>
            <a:r>
              <a:rPr lang="en-US" sz="2200" kern="0" dirty="0" smtClean="0">
                <a:solidFill>
                  <a:srgbClr val="061922"/>
                </a:solidFill>
                <a:latin typeface="+mj-lt"/>
              </a:rPr>
              <a:t>Yes, </a:t>
            </a:r>
            <a:r>
              <a:rPr lang="en-US" sz="2200" kern="0" dirty="0">
                <a:solidFill>
                  <a:srgbClr val="061922"/>
                </a:solidFill>
                <a:latin typeface="+mj-lt"/>
              </a:rPr>
              <a:t>out-of-order instruction completion, which may lead to writing wrong register </a:t>
            </a:r>
            <a:r>
              <a:rPr lang="en-US" sz="2200" kern="0" dirty="0" smtClean="0">
                <a:solidFill>
                  <a:srgbClr val="061922"/>
                </a:solidFill>
                <a:latin typeface="+mj-lt"/>
              </a:rPr>
              <a:t>value</a:t>
            </a:r>
            <a:endParaRPr lang="en-US" sz="2200" kern="0" dirty="0">
              <a:solidFill>
                <a:srgbClr val="061922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523326" y="4997595"/>
            <a:ext cx="2388465" cy="1163074"/>
          </a:xfrm>
          <a:prstGeom prst="wedgeRoundRectCallout">
            <a:avLst>
              <a:gd name="adj1" fmla="val -68169"/>
              <a:gd name="adj2" fmla="val -1351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add writes </a:t>
            </a:r>
            <a:r>
              <a:rPr lang="en-US" sz="14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before the division, i.e. the next instruction will consume the </a:t>
            </a:r>
            <a:r>
              <a:rPr lang="en-US" sz="14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wrong</a:t>
            </a:r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value of </a:t>
            </a:r>
            <a:r>
              <a:rPr lang="en-US" sz="14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endParaRPr lang="ru-RU" sz="1400" b="1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75826"/>
              </p:ext>
            </p:extLst>
          </p:nvPr>
        </p:nvGraphicFramePr>
        <p:xfrm>
          <a:off x="3468639" y="1860974"/>
          <a:ext cx="2924922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98013"/>
              </p:ext>
            </p:extLst>
          </p:nvPr>
        </p:nvGraphicFramePr>
        <p:xfrm>
          <a:off x="3468639" y="2763621"/>
          <a:ext cx="37606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20339"/>
              </p:ext>
            </p:extLst>
          </p:nvPr>
        </p:nvGraphicFramePr>
        <p:xfrm>
          <a:off x="3468639" y="2312298"/>
          <a:ext cx="2276028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186798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55613" y="3283531"/>
            <a:ext cx="2306637" cy="4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 smtClean="0">
                <a:latin typeface="+mj-lt"/>
              </a:rPr>
              <a:t>Any problems?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95627"/>
              </p:ext>
            </p:extLst>
          </p:nvPr>
        </p:nvGraphicFramePr>
        <p:xfrm>
          <a:off x="3468639" y="1409650"/>
          <a:ext cx="2507076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5343" y="1398760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Simple arithmetic</a:t>
            </a:r>
            <a:endParaRPr lang="ru-RU" dirty="0" smtClean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5343" y="185115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Memory accesses</a:t>
            </a:r>
            <a:endParaRPr lang="ru-RU" dirty="0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5343" y="2303544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Complex arithmetic</a:t>
            </a:r>
            <a:endParaRPr lang="ru-RU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5343" y="2755937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Floating point arith. </a:t>
            </a:r>
            <a:endParaRPr lang="ru-RU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53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 animBg="1"/>
      <p:bldP spid="11" grpId="0"/>
      <p:bldP spid="3" grpId="0"/>
      <p:bldP spid="17" grpId="0"/>
      <p:bldP spid="18" grpId="0"/>
      <p:bldP spid="20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57472"/>
            <a:ext cx="8228012" cy="1903189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Decision is using non-unified (i.e., complex) pipeline, but fix somehow the problem with out-of-order completion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Need track not only true dependences, but also </a:t>
            </a:r>
            <a:r>
              <a:rPr lang="en-US" sz="2000" dirty="0" smtClean="0">
                <a:solidFill>
                  <a:schemeClr val="accent1"/>
                </a:solidFill>
              </a:rPr>
              <a:t>Write-After-Write (WAW) </a:t>
            </a:r>
            <a:r>
              <a:rPr lang="en-US" sz="2000" dirty="0" smtClean="0"/>
              <a:t>ones: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2645" y="3029527"/>
            <a:ext cx="2130711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  <a:cs typeface="Consolas" panose="020B0609020204030204" pitchFamily="49" charset="0"/>
              </a:rPr>
              <a:t>Code Example:</a:t>
            </a:r>
          </a:p>
          <a:p>
            <a:endParaRPr lang="en-US" sz="900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* R3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7341" y="2284161"/>
            <a:ext cx="375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 dependence (</a:t>
            </a:r>
            <a:r>
              <a:rPr lang="en-US" b="1" dirty="0" smtClean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ead-</a:t>
            </a:r>
            <a:r>
              <a:rPr lang="en-US" b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fter-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rite)</a:t>
            </a:r>
            <a:endParaRPr lang="ru-RU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7341" y="3822536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False </a:t>
            </a:r>
            <a:r>
              <a:rPr lang="en-US" dirty="0" smtClean="0">
                <a:latin typeface="+mj-lt"/>
              </a:rPr>
              <a:t>dependence (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rite-</a:t>
            </a:r>
            <a:r>
              <a:rPr lang="en-US" b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fter-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rite)</a:t>
            </a:r>
            <a:endParaRPr lang="ru-RU" dirty="0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8257" y="2695191"/>
            <a:ext cx="235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60921" y="4194593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3</a:t>
            </a:r>
            <a:r>
              <a:rPr lang="en-US" dirty="0">
                <a:latin typeface="+mj-lt"/>
                <a:cs typeface="Consolas" panose="020B0609020204030204" pitchFamily="49" charset="0"/>
              </a:rPr>
              <a:t>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7341" y="5138853"/>
            <a:ext cx="37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Anti-</a:t>
            </a:r>
            <a:r>
              <a:rPr lang="en-US" dirty="0" smtClean="0">
                <a:latin typeface="+mj-lt"/>
              </a:rPr>
              <a:t>dependence (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rite-</a:t>
            </a:r>
            <a:r>
              <a:rPr lang="en-US" b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fter-</a:t>
            </a:r>
            <a:r>
              <a:rPr lang="en-US" b="1" dirty="0" smtClean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ead)</a:t>
            </a:r>
            <a:endParaRPr lang="ru-RU" dirty="0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0921" y="5510910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58657" y="2958852"/>
            <a:ext cx="350520" cy="142875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3893252" y="5787909"/>
            <a:ext cx="358140" cy="146968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3808479" y="4392885"/>
            <a:ext cx="300355" cy="275947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7341" y="5138853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+mj-lt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07756" y="4844998"/>
            <a:ext cx="2469311" cy="1307503"/>
          </a:xfrm>
          <a:prstGeom prst="wedgeRoundRectCallout">
            <a:avLst>
              <a:gd name="adj1" fmla="val 59424"/>
              <a:gd name="adj2" fmla="val -11394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instruction cannot write the results until </a:t>
            </a:r>
            <a:r>
              <a:rPr lang="en-US" sz="14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all </a:t>
            </a:r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previous read their sources either from the RF or bypasses</a:t>
            </a:r>
            <a:endParaRPr lang="ru-RU" sz="1400" b="1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77341" y="2276771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+mj-lt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311493" y="2682323"/>
            <a:ext cx="2605890" cy="1092821"/>
          </a:xfrm>
          <a:prstGeom prst="wedgeRoundRectCallout">
            <a:avLst>
              <a:gd name="adj1" fmla="val -69719"/>
              <a:gd name="adj2" fmla="val -50662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all instruction are issued in-order:</a:t>
            </a:r>
          </a:p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result is in the RF or available through bypass</a:t>
            </a:r>
            <a:endParaRPr lang="ru-RU" sz="1400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6318873" y="4299992"/>
            <a:ext cx="2045429" cy="718692"/>
          </a:xfrm>
          <a:prstGeom prst="wedgeRoundRectCallout">
            <a:avLst>
              <a:gd name="adj1" fmla="val -74812"/>
              <a:gd name="adj2" fmla="val -409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Need to obey this kind of dependencies</a:t>
            </a:r>
            <a:endParaRPr lang="ru-RU" sz="1400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05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  <p:bldP spid="15" grpId="0" animBg="1"/>
      <p:bldP spid="14" grpId="0" animBg="1"/>
      <p:bldP spid="26" grpId="0" animBg="1"/>
      <p:bldP spid="27" grpId="0" animBg="1"/>
      <p:bldP spid="28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 for tracking WAW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588" y="1016894"/>
            <a:ext cx="8468468" cy="99556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The solution is “book-keeping” on the issue stage (so-called </a:t>
            </a:r>
            <a:r>
              <a:rPr lang="en-US" sz="2000" dirty="0" err="1" smtClean="0">
                <a:solidFill>
                  <a:schemeClr val="accent1"/>
                </a:solidFill>
              </a:rPr>
              <a:t>scoreboarding</a:t>
            </a:r>
            <a:r>
              <a:rPr lang="en-US" sz="2000" dirty="0" smtClean="0"/>
              <a:t>)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Know everything: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whether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a register is being calculated or available in the RF/Bypass, when it will be ready, which unit processes it,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406251"/>
              </p:ext>
            </p:extLst>
          </p:nvPr>
        </p:nvGraphicFramePr>
        <p:xfrm>
          <a:off x="7717" y="3369200"/>
          <a:ext cx="36498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41"/>
                <a:gridCol w="222407"/>
                <a:gridCol w="222407"/>
                <a:gridCol w="222407"/>
                <a:gridCol w="222407"/>
                <a:gridCol w="222407"/>
                <a:gridCol w="1082283"/>
                <a:gridCol w="762000"/>
              </a:tblGrid>
              <a:tr h="314235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Bypass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RF</a:t>
                      </a:r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R31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1125317" y="4118276"/>
            <a:ext cx="67094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 smtClea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98597" y="5225676"/>
            <a:ext cx="109766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 smtClea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81564" y="3793136"/>
            <a:ext cx="2536180" cy="1728454"/>
            <a:chOff x="1592764" y="3793136"/>
            <a:chExt cx="2536180" cy="1728454"/>
          </a:xfrm>
        </p:grpSpPr>
        <p:sp>
          <p:nvSpPr>
            <p:cNvPr id="12" name="TextBox 11"/>
            <p:cNvSpPr txBox="1"/>
            <p:nvPr/>
          </p:nvSpPr>
          <p:spPr>
            <a:xfrm>
              <a:off x="3852906" y="4525789"/>
              <a:ext cx="276038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2803" y="379313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0608" y="4154390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2764" y="525260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16200000">
            <a:off x="1203851" y="2738521"/>
            <a:ext cx="107474" cy="1102740"/>
          </a:xfrm>
          <a:prstGeom prst="rightBrace">
            <a:avLst>
              <a:gd name="adj1" fmla="val 41651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1" name="Line Callout 2 (No Border) 20"/>
          <p:cNvSpPr/>
          <p:nvPr/>
        </p:nvSpPr>
        <p:spPr bwMode="auto">
          <a:xfrm>
            <a:off x="516460" y="2403583"/>
            <a:ext cx="1660061" cy="625033"/>
          </a:xfrm>
          <a:prstGeom prst="callout2">
            <a:avLst>
              <a:gd name="adj1" fmla="val 95941"/>
              <a:gd name="adj2" fmla="val 49914"/>
              <a:gd name="adj3" fmla="val 106826"/>
              <a:gd name="adj4" fmla="val 44268"/>
              <a:gd name="adj5" fmla="val 127583"/>
              <a:gd name="adj6" fmla="val 438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Number of cycles till </a:t>
            </a:r>
            <a:r>
              <a:rPr lang="en-US" sz="1400" dirty="0" err="1" smtClean="0">
                <a:latin typeface="+mj-lt"/>
                <a:cs typeface="Arial" pitchFamily="34" charset="0"/>
              </a:rPr>
              <a:t>writeback</a:t>
            </a:r>
            <a:endParaRPr lang="ru-RU" sz="1200" dirty="0" smtClean="0">
              <a:latin typeface="+mj-lt"/>
              <a:cs typeface="Arial" pitchFamily="34" charset="0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1723815" y="2713794"/>
            <a:ext cx="1660061" cy="377640"/>
          </a:xfrm>
          <a:prstGeom prst="callout2">
            <a:avLst>
              <a:gd name="adj1" fmla="val 89215"/>
              <a:gd name="adj2" fmla="val 46211"/>
              <a:gd name="adj3" fmla="val 114897"/>
              <a:gd name="adj4" fmla="val 40565"/>
              <a:gd name="adj5" fmla="val 165248"/>
              <a:gd name="adj6" fmla="val 3641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on </a:t>
            </a:r>
            <a:r>
              <a:rPr lang="en-US" sz="1400" dirty="0" err="1" smtClean="0">
                <a:latin typeface="+mj-lt"/>
                <a:cs typeface="Arial" pitchFamily="34" charset="0"/>
              </a:rPr>
              <a:t>writeback</a:t>
            </a:r>
            <a:r>
              <a:rPr lang="en-US" sz="1400" dirty="0" smtClean="0">
                <a:latin typeface="+mj-lt"/>
                <a:cs typeface="Arial" pitchFamily="34" charset="0"/>
              </a:rPr>
              <a:t>?</a:t>
            </a:r>
            <a:endParaRPr lang="ru-RU" sz="1200" dirty="0" smtClean="0">
              <a:latin typeface="+mj-lt"/>
              <a:cs typeface="Arial" pitchFamily="34" charset="0"/>
            </a:endParaRPr>
          </a:p>
        </p:txBody>
      </p:sp>
      <p:sp>
        <p:nvSpPr>
          <p:cNvPr id="26" name="Line Callout 2 (No Border) 25"/>
          <p:cNvSpPr/>
          <p:nvPr/>
        </p:nvSpPr>
        <p:spPr bwMode="auto">
          <a:xfrm>
            <a:off x="3166026" y="2719862"/>
            <a:ext cx="785662" cy="377640"/>
          </a:xfrm>
          <a:prstGeom prst="callout2">
            <a:avLst>
              <a:gd name="adj1" fmla="val 89215"/>
              <a:gd name="adj2" fmla="val 46211"/>
              <a:gd name="adj3" fmla="val 105211"/>
              <a:gd name="adj4" fmla="val 35444"/>
              <a:gd name="adj5" fmla="val 153948"/>
              <a:gd name="adj6" fmla="val 2361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in RF?</a:t>
            </a:r>
            <a:endParaRPr lang="ru-RU" sz="1200" dirty="0" smtClean="0">
              <a:latin typeface="+mj-lt"/>
              <a:cs typeface="Arial" pitchFamily="34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4344484" y="2505304"/>
            <a:ext cx="4498572" cy="411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kern="0" dirty="0" smtClean="0">
                <a:latin typeface="+mj-lt"/>
              </a:rPr>
              <a:t>On issue stage check the table: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+mj-lt"/>
              </a:rPr>
              <a:t>Check </a:t>
            </a:r>
            <a:r>
              <a:rPr lang="en-US" sz="1400" kern="0" dirty="0" err="1" smtClean="0">
                <a:latin typeface="+mj-lt"/>
              </a:rPr>
              <a:t>WaW</a:t>
            </a:r>
            <a:endParaRPr lang="en-US" sz="14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>
                <a:latin typeface="+mj-lt"/>
              </a:rPr>
              <a:t>There is no operation that will write </a:t>
            </a:r>
            <a:r>
              <a:rPr lang="en-US" sz="1200" b="1" kern="0" dirty="0" smtClean="0">
                <a:latin typeface="+mj-lt"/>
              </a:rPr>
              <a:t>the same </a:t>
            </a:r>
            <a:r>
              <a:rPr lang="en-US" sz="1200" kern="0" dirty="0" smtClean="0">
                <a:latin typeface="+mj-lt"/>
              </a:rPr>
              <a:t>register later than the current instruction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+mj-lt"/>
              </a:rPr>
              <a:t>Check resource conflict on </a:t>
            </a:r>
            <a:r>
              <a:rPr lang="en-US" sz="1400" kern="0" dirty="0" err="1" smtClean="0">
                <a:latin typeface="+mj-lt"/>
              </a:rPr>
              <a:t>WriteBack</a:t>
            </a:r>
            <a:endParaRPr lang="en-US" sz="1400" kern="0" dirty="0" smtClean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>
                <a:latin typeface="+mj-lt"/>
              </a:rPr>
              <a:t>There is no operation that will write </a:t>
            </a:r>
            <a:r>
              <a:rPr lang="en-US" sz="1200" b="1" kern="0" dirty="0" smtClean="0">
                <a:latin typeface="+mj-lt"/>
              </a:rPr>
              <a:t>any</a:t>
            </a:r>
            <a:r>
              <a:rPr lang="en-US" sz="1200" kern="0" dirty="0" smtClean="0">
                <a:latin typeface="+mj-lt"/>
              </a:rPr>
              <a:t> register in </a:t>
            </a:r>
            <a:r>
              <a:rPr lang="en-US" sz="1200" b="1" kern="0" dirty="0" smtClean="0">
                <a:latin typeface="+mj-lt"/>
              </a:rPr>
              <a:t>the same </a:t>
            </a:r>
            <a:r>
              <a:rPr lang="en-US" sz="1200" kern="0" dirty="0" smtClean="0">
                <a:latin typeface="+mj-lt"/>
              </a:rPr>
              <a:t>cycle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+mj-lt"/>
              </a:rPr>
              <a:t>If all conditions are satisfied: 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>
                <a:latin typeface="+mj-lt"/>
              </a:rPr>
              <a:t>U</a:t>
            </a:r>
            <a:r>
              <a:rPr lang="en-US" sz="1200" kern="0" dirty="0" smtClean="0">
                <a:latin typeface="+mj-lt"/>
              </a:rPr>
              <a:t>pdate the table by information on the destination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>
                <a:latin typeface="+mj-lt"/>
              </a:rPr>
              <a:t>Go to the next stage</a:t>
            </a:r>
          </a:p>
          <a:p>
            <a:pPr marL="5286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+mj-lt"/>
              </a:rPr>
              <a:t>If not – stall the instruction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kern="0" dirty="0" smtClean="0">
                <a:latin typeface="+mj-lt"/>
              </a:rPr>
              <a:t>Shift all “1” right every cycle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169" y="2094224"/>
            <a:ext cx="313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Example of a scoreboard table: </a:t>
            </a:r>
            <a:endParaRPr lang="ru-RU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31078" y="207921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Algorithm:</a:t>
            </a:r>
            <a:endParaRPr lang="ru-RU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963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" grpId="0" animBg="1"/>
      <p:bldP spid="21" grpId="0" animBg="1"/>
      <p:bldP spid="25" grpId="0" animBg="1"/>
      <p:bldP spid="26" grpId="0" animBg="1"/>
      <p:bldP spid="10" grpId="0"/>
      <p:bldP spid="29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pipelines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538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818535"/>
            <a:ext cx="8519945" cy="19158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Single-cycle and pipelined processors are unified to </a:t>
            </a:r>
            <a:r>
              <a:rPr lang="en-US" b="1" dirty="0" smtClean="0"/>
              <a:t>scalar </a:t>
            </a:r>
            <a:r>
              <a:rPr lang="en-US" dirty="0" smtClean="0"/>
              <a:t>class as they process 1 instruction in 1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Superscalar </a:t>
            </a:r>
            <a:r>
              <a:rPr lang="en-US" dirty="0" smtClean="0"/>
              <a:t>CPU process 2 or more instructions in each cycle with additional </a:t>
            </a:r>
            <a:r>
              <a:rPr lang="en-US" dirty="0" smtClean="0"/>
              <a:t>pipeline, extracting </a:t>
            </a:r>
            <a:r>
              <a:rPr lang="en-US" b="1" dirty="0" smtClean="0"/>
              <a:t>ILP </a:t>
            </a:r>
            <a:r>
              <a:rPr lang="en-US" dirty="0" smtClean="0"/>
              <a:t>(instruction level-parallelism)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1288869" y="3044197"/>
            <a:ext cx="3724782" cy="534914"/>
            <a:chOff x="1288869" y="3044197"/>
            <a:chExt cx="3724782" cy="534914"/>
          </a:xfrm>
        </p:grpSpPr>
        <p:grpSp>
          <p:nvGrpSpPr>
            <p:cNvPr id="27" name="Group 26"/>
            <p:cNvGrpSpPr/>
            <p:nvPr/>
          </p:nvGrpSpPr>
          <p:grpSpPr>
            <a:xfrm>
              <a:off x="2003586" y="3044197"/>
              <a:ext cx="3010065" cy="534914"/>
              <a:chOff x="1552942" y="2224644"/>
              <a:chExt cx="3530295" cy="62736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88869" y="3111850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97189" y="2560932"/>
            <a:ext cx="6275474" cy="3802997"/>
            <a:chOff x="1997189" y="2560932"/>
            <a:chExt cx="6275474" cy="3802997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997189" y="2893165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706482" y="256093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1763" y="2590957"/>
              <a:ext cx="476412" cy="338554"/>
              <a:chOff x="5265941" y="3647495"/>
              <a:chExt cx="558750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197228" y="2592952"/>
              <a:ext cx="476413" cy="338554"/>
              <a:chOff x="5265940" y="3647495"/>
              <a:chExt cx="558751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61003" y="2581774"/>
              <a:ext cx="580608" cy="338554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86525" y="2585571"/>
              <a:ext cx="580608" cy="338554"/>
              <a:chOff x="5204837" y="3647495"/>
              <a:chExt cx="680955" cy="397066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97679" y="2936250"/>
              <a:ext cx="4857121" cy="3427679"/>
              <a:chOff x="1546014" y="3210554"/>
              <a:chExt cx="5696578" cy="2387577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996906" y="3579111"/>
            <a:ext cx="4016745" cy="534914"/>
            <a:chOff x="996906" y="3579111"/>
            <a:chExt cx="4016745" cy="534914"/>
          </a:xfrm>
        </p:grpSpPr>
        <p:sp>
          <p:nvSpPr>
            <p:cNvPr id="29" name="TextBox 28"/>
            <p:cNvSpPr txBox="1"/>
            <p:nvPr/>
          </p:nvSpPr>
          <p:spPr>
            <a:xfrm>
              <a:off x="996906" y="3649541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03586" y="3579111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02915" y="3579111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09917" y="3579111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815381" y="3579111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19615" y="357911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6906" y="4114025"/>
            <a:ext cx="4618789" cy="534914"/>
            <a:chOff x="996906" y="4114025"/>
            <a:chExt cx="4618789" cy="534914"/>
          </a:xfrm>
        </p:grpSpPr>
        <p:sp>
          <p:nvSpPr>
            <p:cNvPr id="30" name="TextBox 29"/>
            <p:cNvSpPr txBox="1"/>
            <p:nvPr/>
          </p:nvSpPr>
          <p:spPr>
            <a:xfrm>
              <a:off x="996906" y="4210336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05630" y="4114025"/>
              <a:ext cx="3010065" cy="534914"/>
              <a:chOff x="1552942" y="2224644"/>
              <a:chExt cx="3530295" cy="62736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014225" y="4648939"/>
            <a:ext cx="4601972" cy="534914"/>
            <a:chOff x="1014225" y="4648939"/>
            <a:chExt cx="4601972" cy="534914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606132" y="4648939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05461" y="4648939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3812463" y="4648939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17927" y="4648939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022161" y="4648939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14225" y="4738469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+ 12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14224" y="5181246"/>
            <a:ext cx="5208824" cy="534914"/>
            <a:chOff x="1014224" y="5181246"/>
            <a:chExt cx="5208824" cy="534914"/>
          </a:xfrm>
        </p:grpSpPr>
        <p:sp>
          <p:nvSpPr>
            <p:cNvPr id="102" name="TextBox 101"/>
            <p:cNvSpPr txBox="1"/>
            <p:nvPr/>
          </p:nvSpPr>
          <p:spPr>
            <a:xfrm>
              <a:off x="1014224" y="529926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+ 16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12983" y="5181246"/>
              <a:ext cx="3010065" cy="534914"/>
              <a:chOff x="1552942" y="2224644"/>
              <a:chExt cx="3530295" cy="627363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13081" y="5716159"/>
            <a:ext cx="5211783" cy="534916"/>
            <a:chOff x="1013081" y="5716159"/>
            <a:chExt cx="5211783" cy="53491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214800" y="5716159"/>
              <a:ext cx="602953" cy="534913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14129" y="5716160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21131" y="5716160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026595" y="5716160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630828" y="571616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081" y="580829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+ 20</a:t>
              </a:r>
              <a:endParaRPr lang="ru-RU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97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Pentium® approach: dynamic scheduling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75" y="951334"/>
            <a:ext cx="8228012" cy="11656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 pipelines: U and </a:t>
            </a:r>
            <a:r>
              <a:rPr lang="en-US" dirty="0" smtClean="0"/>
              <a:t>V</a:t>
            </a:r>
          </a:p>
          <a:p>
            <a:pPr marL="1373188" lvl="3" indent="-342900"/>
            <a:r>
              <a:rPr lang="en-US" dirty="0" smtClean="0"/>
              <a:t>V pipeline is reduced — it can’t execute every instruction</a:t>
            </a:r>
          </a:p>
          <a:p>
            <a:pPr marL="1373188" lvl="3" indent="-342900"/>
            <a:r>
              <a:rPr lang="en-US" dirty="0" smtClean="0"/>
              <a:t>V pipeline is used only for instruction independent from previous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Decoder decides whether to use V pipeline or not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3276305" y="3074471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U-E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881769" y="3074471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U-M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86003" y="3074471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U-W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9468" y="3074470"/>
            <a:ext cx="1593459" cy="1076567"/>
            <a:chOff x="947120" y="2653364"/>
            <a:chExt cx="1593459" cy="107656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7626" y="2653364"/>
              <a:ext cx="602953" cy="1076567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22909" y="2721018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120" y="32605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63577" y="2591206"/>
            <a:ext cx="6275474" cy="3802997"/>
            <a:chOff x="1931229" y="2170100"/>
            <a:chExt cx="6275474" cy="3802997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931229" y="2502333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640522" y="217010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118344" y="247280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5803" y="2200125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4ns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4333810" y="247479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31268" y="2202120"/>
              <a:ext cx="476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8</a:t>
              </a:r>
              <a:r>
                <a:rPr lang="en-US" sz="1600" dirty="0" smtClean="0">
                  <a:latin typeface="+mj-lt"/>
                </a:rPr>
                <a:t>ns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549683" y="2463618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95043" y="2190942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12ns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775205" y="2467415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565" y="2194739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16ns</a:t>
              </a:r>
              <a:endParaRPr lang="ru-RU" sz="1600" dirty="0" smtClean="0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31719" y="2545418"/>
              <a:ext cx="4857121" cy="3427679"/>
              <a:chOff x="1931719" y="2545418"/>
              <a:chExt cx="4857121" cy="3427679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4101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147855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74956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435288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31719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4960568" y="2548189"/>
                <a:ext cx="1208550" cy="3391247"/>
                <a:chOff x="2413010" y="2250440"/>
                <a:chExt cx="1417424" cy="2362200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/>
              <p:cNvCxnSpPr/>
              <p:nvPr/>
            </p:nvCxnSpPr>
            <p:spPr bwMode="auto">
              <a:xfrm>
                <a:off x="6788840" y="2581850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6" name="Rectangle 45"/>
          <p:cNvSpPr/>
          <p:nvPr/>
        </p:nvSpPr>
        <p:spPr bwMode="auto">
          <a:xfrm>
            <a:off x="3276305" y="3609385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V-E</a:t>
            </a:r>
            <a:endParaRPr lang="ru-RU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881769" y="3609385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V-M</a:t>
            </a:r>
            <a:endParaRPr lang="ru-RU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486003" y="3609385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V-W</a:t>
            </a:r>
            <a:endParaRPr lang="ru-RU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484722" y="4151038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</a:t>
            </a:r>
            <a:r>
              <a:rPr lang="en-US" b="1" dirty="0" smtClean="0">
                <a:latin typeface="+mj-lt"/>
                <a:cs typeface="Arial" pitchFamily="34" charset="0"/>
              </a:rPr>
              <a:t>-M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088956" y="4151038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U-W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3294" y="3074470"/>
            <a:ext cx="2212586" cy="2144440"/>
            <a:chOff x="930946" y="2653364"/>
            <a:chExt cx="2212586" cy="214444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536955" y="2653364"/>
              <a:ext cx="606229" cy="10740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0946" y="381950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540579" y="3729932"/>
              <a:ext cx="602953" cy="1067872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8265" y="434763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+ 12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3528" y="4683996"/>
            <a:ext cx="1811110" cy="541773"/>
            <a:chOff x="4351180" y="4262890"/>
            <a:chExt cx="1811110" cy="541773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351180" y="4264848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</a:t>
              </a:r>
              <a:r>
                <a:rPr lang="en-US" b="1" dirty="0" smtClean="0">
                  <a:latin typeface="+mj-lt"/>
                  <a:cs typeface="Arial" pitchFamily="34" charset="0"/>
                </a:rPr>
                <a:t>-E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55693" y="4262890"/>
              <a:ext cx="602953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 smtClean="0">
                  <a:latin typeface="+mj-lt"/>
                  <a:cs typeface="Arial" pitchFamily="34" charset="0"/>
                </a:rPr>
                <a:t>-M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568254" y="4269749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U-W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9469" y="4151037"/>
            <a:ext cx="2799532" cy="2141474"/>
            <a:chOff x="947121" y="3729931"/>
            <a:chExt cx="2799532" cy="21414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139908" y="3729931"/>
              <a:ext cx="606229" cy="1077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264" y="49084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+ 16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43700" y="4789591"/>
              <a:ext cx="602953" cy="10818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7121" y="5417465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+ 20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75770" y="4151038"/>
            <a:ext cx="610731" cy="1069828"/>
            <a:chOff x="3743422" y="3729932"/>
            <a:chExt cx="610731" cy="1069828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751200" y="3729932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 smtClean="0">
                  <a:latin typeface="+mj-lt"/>
                  <a:cs typeface="Arial" pitchFamily="34" charset="0"/>
                </a:rPr>
                <a:t>-E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43422" y="4264846"/>
              <a:ext cx="606229" cy="5349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3800543" y="4317736"/>
              <a:ext cx="513723" cy="438939"/>
            </a:xfrm>
            <a:prstGeom prst="cloud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3876412" y="5213764"/>
            <a:ext cx="602953" cy="108082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F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84" name="Cloud 83"/>
          <p:cNvSpPr/>
          <p:nvPr/>
        </p:nvSpPr>
        <p:spPr bwMode="auto">
          <a:xfrm>
            <a:off x="3913038" y="5569849"/>
            <a:ext cx="513723" cy="438939"/>
          </a:xfrm>
          <a:prstGeom prst="cloud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83920" y="5213765"/>
            <a:ext cx="2416464" cy="1082662"/>
            <a:chOff x="4351572" y="4792659"/>
            <a:chExt cx="2416464" cy="10826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57200" y="48007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 smtClean="0">
                  <a:latin typeface="+mj-lt"/>
                  <a:cs typeface="Arial" pitchFamily="34" charset="0"/>
                </a:rPr>
                <a:t>-E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568043" y="47990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U-M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72871" y="48027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U-W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51572" y="4792659"/>
              <a:ext cx="606229" cy="1080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7339" y="53384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B0F0"/>
                  </a:solidFill>
                  <a:latin typeface="+mj-lt"/>
                  <a:cs typeface="Arial" pitchFamily="34" charset="0"/>
                </a:rPr>
                <a:t>V-E</a:t>
              </a:r>
              <a:endParaRPr lang="ru-RU" b="1" dirty="0" smtClean="0">
                <a:solidFill>
                  <a:srgbClr val="00B0F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569200" y="53367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B0F0"/>
                  </a:solidFill>
                  <a:latin typeface="+mj-lt"/>
                  <a:cs typeface="Arial" pitchFamily="34" charset="0"/>
                </a:rPr>
                <a:t>V-M</a:t>
              </a:r>
              <a:endParaRPr lang="ru-RU" b="1" dirty="0" smtClean="0">
                <a:solidFill>
                  <a:srgbClr val="00B0F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174000" y="53404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B0F0"/>
                  </a:solidFill>
                  <a:latin typeface="+mj-lt"/>
                  <a:cs typeface="Arial" pitchFamily="34" charset="0"/>
                </a:rPr>
                <a:t>V-W</a:t>
              </a:r>
              <a:endParaRPr lang="ru-RU" b="1" dirty="0" smtClean="0">
                <a:solidFill>
                  <a:srgbClr val="00B0F0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74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46" grpId="0" animBg="1"/>
      <p:bldP spid="47" grpId="0" animBg="1"/>
      <p:bldP spid="48" grpId="0" animBg="1"/>
      <p:bldP spid="42" grpId="0" animBg="1"/>
      <p:bldP spid="43" grpId="0" animBg="1"/>
      <p:bldP spid="80" grpId="0" animBg="1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Itanium® and E</a:t>
            </a:r>
            <a:r>
              <a:rPr lang="ru-RU" dirty="0" smtClean="0"/>
              <a:t>2</a:t>
            </a:r>
            <a:r>
              <a:rPr lang="en-US" dirty="0" smtClean="0"/>
              <a:t>K approach: VLIW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Compiler merges independent instructions to “bundles”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bundle is a single instruction for CPU (Very Long Instruction Word)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914" y="3139282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PC</a:t>
            </a:r>
            <a:endParaRPr lang="ru-RU" dirty="0" smtClean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65314" y="2064373"/>
            <a:ext cx="6217906" cy="4372522"/>
            <a:chOff x="965314" y="2064373"/>
            <a:chExt cx="6217906" cy="3509479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965314" y="2103088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971711" y="2253600"/>
            <a:ext cx="3010065" cy="2160519"/>
            <a:chOff x="971711" y="2253600"/>
            <a:chExt cx="3010065" cy="2160519"/>
          </a:xfrm>
        </p:grpSpPr>
        <p:sp>
          <p:nvSpPr>
            <p:cNvPr id="6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E1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E1’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82424" y="4413311"/>
            <a:ext cx="3010065" cy="2160519"/>
            <a:chOff x="971711" y="2253600"/>
            <a:chExt cx="3010065" cy="2160519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E1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E1’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-233811" y="5491576"/>
            <a:ext cx="1042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PC + 16 </a:t>
            </a:r>
            <a:endParaRPr lang="ru-R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6111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4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041113"/>
            <a:ext cx="8228012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VLIW has several disadvantages: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Compiler often adds 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nops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Delay in one instruction delays whole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scheduling is not efficient: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Many instructions are dependent on previous ones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Modern superscalar CPUs use much more powerful method</a:t>
            </a:r>
            <a:br>
              <a:rPr lang="en-US" b="1" dirty="0" smtClean="0"/>
            </a:br>
            <a:r>
              <a:rPr lang="en-US" b="1" dirty="0" smtClean="0"/>
              <a:t>to extract ILP</a:t>
            </a:r>
          </a:p>
          <a:p>
            <a:pPr lvl="1" indent="0" algn="ctr">
              <a:buNone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ut of this lecture scope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075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Interrupts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59931"/>
            <a:ext cx="8688387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Term </a:t>
            </a:r>
            <a:r>
              <a:rPr lang="en-US" b="1" dirty="0" smtClean="0"/>
              <a:t>“exception</a:t>
            </a:r>
            <a:r>
              <a:rPr lang="en-US" b="1" dirty="0" smtClean="0"/>
              <a:t>” </a:t>
            </a:r>
            <a:r>
              <a:rPr lang="en-US" dirty="0" smtClean="0"/>
              <a:t>is used for internal sudden events:</a:t>
            </a:r>
          </a:p>
          <a:p>
            <a:pPr marL="688975" lvl="1" indent="-342900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Division by zero</a:t>
            </a:r>
          </a:p>
          <a:p>
            <a:pPr marL="688975" lvl="1" indent="-342900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Register overflow</a:t>
            </a:r>
          </a:p>
          <a:p>
            <a:pPr marL="688975" lvl="1" indent="-342900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Unknown opcode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External events are </a:t>
            </a:r>
            <a:r>
              <a:rPr lang="en-US" b="1" dirty="0" smtClean="0"/>
              <a:t>“interrupts</a:t>
            </a:r>
            <a:r>
              <a:rPr lang="en-US" b="1" dirty="0" smtClean="0"/>
              <a:t>”</a:t>
            </a:r>
            <a:r>
              <a:rPr lang="en-US" dirty="0" smtClean="0"/>
              <a:t>. </a:t>
            </a:r>
            <a:endParaRPr lang="en-US" b="1" dirty="0" smtClean="0"/>
          </a:p>
          <a:p>
            <a:pPr marL="688975" lvl="1" indent="-342900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I/O request</a:t>
            </a:r>
          </a:p>
          <a:p>
            <a:pPr marL="688975" lvl="1" indent="-342900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HW failure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 MIPS terminology “interrupts” are subset of “exceptions”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Otherwise in x86</a:t>
            </a:r>
            <a:endParaRPr lang="en-US" dirty="0"/>
          </a:p>
          <a:p>
            <a:pPr marL="68897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897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688975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690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On exception, MIPS ISA defines following actions:</a:t>
            </a:r>
          </a:p>
          <a:p>
            <a:pPr marL="68897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Save </a:t>
            </a:r>
            <a:r>
              <a:rPr lang="en-US" dirty="0"/>
              <a:t>IP of </a:t>
            </a:r>
            <a:r>
              <a:rPr lang="en-US" dirty="0" smtClean="0"/>
              <a:t>instruction that caused exception to </a:t>
            </a:r>
            <a:r>
              <a:rPr lang="en-US" b="1" dirty="0" smtClean="0"/>
              <a:t>EPC register</a:t>
            </a:r>
          </a:p>
          <a:p>
            <a:pPr marL="68897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Save exception type to </a:t>
            </a:r>
            <a:r>
              <a:rPr lang="en-US" b="1" dirty="0" smtClean="0"/>
              <a:t>Cause register</a:t>
            </a:r>
          </a:p>
          <a:p>
            <a:pPr marL="68897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Call OS subroutine </a:t>
            </a:r>
            <a:r>
              <a:rPr lang="en-US" b="1" dirty="0" smtClean="0"/>
              <a:t>(handler) </a:t>
            </a:r>
            <a:r>
              <a:rPr lang="en-US" dirty="0" smtClean="0"/>
              <a:t>by predefined address</a:t>
            </a:r>
          </a:p>
          <a:p>
            <a:pPr marL="68897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MIPS allows “vector exception” — different handlers may be used for different </a:t>
            </a:r>
            <a:r>
              <a:rPr lang="en-US" dirty="0" smtClean="0"/>
              <a:t>exceptions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19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442"/>
          <p:cNvGrpSpPr/>
          <p:nvPr/>
        </p:nvGrpSpPr>
        <p:grpSpPr>
          <a:xfrm>
            <a:off x="68589" y="561989"/>
            <a:ext cx="9125493" cy="5767654"/>
            <a:chOff x="68589" y="561989"/>
            <a:chExt cx="9125493" cy="5767654"/>
          </a:xfrm>
        </p:grpSpPr>
        <p:grpSp>
          <p:nvGrpSpPr>
            <p:cNvPr id="404" name="Group 403"/>
            <p:cNvGrpSpPr/>
            <p:nvPr/>
          </p:nvGrpSpPr>
          <p:grpSpPr>
            <a:xfrm>
              <a:off x="68589" y="561989"/>
              <a:ext cx="9125493" cy="5767654"/>
              <a:chOff x="68589" y="561989"/>
              <a:chExt cx="9125493" cy="5767654"/>
            </a:xfrm>
          </p:grpSpPr>
          <p:sp>
            <p:nvSpPr>
              <p:cNvPr id="307" name="Rectangle 306"/>
              <p:cNvSpPr/>
              <p:nvPr/>
            </p:nvSpPr>
            <p:spPr bwMode="auto">
              <a:xfrm>
                <a:off x="4736302" y="5372046"/>
                <a:ext cx="3240537" cy="527824"/>
              </a:xfrm>
              <a:prstGeom prst="rect">
                <a:avLst/>
              </a:prstGeom>
              <a:solidFill>
                <a:srgbClr val="FF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latin typeface="+mj-lt"/>
                    <a:cs typeface="Arial" pitchFamily="34" charset="0"/>
                  </a:rPr>
                  <a:t>Exception </a:t>
                </a:r>
                <a:r>
                  <a:rPr lang="en-US" sz="2000" b="1" dirty="0" smtClean="0">
                    <a:latin typeface="+mj-lt"/>
                    <a:cs typeface="Arial" pitchFamily="34" charset="0"/>
                  </a:rPr>
                  <a:t>Control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3595624" y="5165464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 smtClean="0">
                    <a:solidFill>
                      <a:srgbClr val="FF0000"/>
                    </a:solidFill>
                    <a:latin typeface="+mj-lt"/>
                  </a:rPr>
                  <a:t>InvalidOpcode</a:t>
                </a:r>
                <a:endParaRPr lang="ru-RU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314" name="Straight Arrow Connector 313"/>
              <p:cNvCxnSpPr/>
              <p:nvPr/>
            </p:nvCxnSpPr>
            <p:spPr bwMode="auto">
              <a:xfrm>
                <a:off x="5602429" y="3711201"/>
                <a:ext cx="0" cy="166084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15" name="TextBox 314"/>
              <p:cNvSpPr txBox="1"/>
              <p:nvPr/>
            </p:nvSpPr>
            <p:spPr>
              <a:xfrm>
                <a:off x="5582954" y="5122514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FF0000"/>
                    </a:solidFill>
                    <a:latin typeface="+mj-lt"/>
                  </a:rPr>
                  <a:t>Overflow/Div0</a:t>
                </a:r>
                <a:endParaRPr lang="ru-RU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316" name="Straight Arrow Connector 315"/>
              <p:cNvCxnSpPr/>
              <p:nvPr/>
            </p:nvCxnSpPr>
            <p:spPr bwMode="auto">
              <a:xfrm>
                <a:off x="7260733" y="3858552"/>
                <a:ext cx="0" cy="151349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19" name="TextBox 318"/>
              <p:cNvSpPr txBox="1"/>
              <p:nvPr/>
            </p:nvSpPr>
            <p:spPr>
              <a:xfrm>
                <a:off x="7222452" y="5111152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 smtClean="0">
                    <a:solidFill>
                      <a:srgbClr val="FF0000"/>
                    </a:solidFill>
                    <a:latin typeface="+mj-lt"/>
                  </a:rPr>
                  <a:t>InvalidAddress</a:t>
                </a:r>
                <a:endParaRPr lang="ru-RU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  <p:grpSp>
            <p:nvGrpSpPr>
              <p:cNvPr id="329" name="Group 328"/>
              <p:cNvGrpSpPr/>
              <p:nvPr/>
            </p:nvGrpSpPr>
            <p:grpSpPr>
              <a:xfrm>
                <a:off x="2785135" y="1656744"/>
                <a:ext cx="482297" cy="625620"/>
                <a:chOff x="2005619" y="5052033"/>
                <a:chExt cx="482297" cy="625620"/>
              </a:xfrm>
            </p:grpSpPr>
            <p:sp>
              <p:nvSpPr>
                <p:cNvPr id="326" name="Rectangle 325"/>
                <p:cNvSpPr/>
                <p:nvPr/>
              </p:nvSpPr>
              <p:spPr bwMode="auto">
                <a:xfrm>
                  <a:off x="2029157" y="5052033"/>
                  <a:ext cx="455533" cy="62562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2025930" y="5186074"/>
                  <a:ext cx="4619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EPC</a:t>
                  </a:r>
                </a:p>
              </p:txBody>
            </p:sp>
            <p:sp>
              <p:nvSpPr>
                <p:cNvPr id="328" name="Isosceles Triangle 327"/>
                <p:cNvSpPr/>
                <p:nvPr/>
              </p:nvSpPr>
              <p:spPr bwMode="auto">
                <a:xfrm rot="19800000">
                  <a:off x="2005619" y="5511068"/>
                  <a:ext cx="89552" cy="77200"/>
                </a:xfrm>
                <a:prstGeom prst="triangl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330" name="Elbow Connector 329"/>
              <p:cNvCxnSpPr>
                <a:endCxn id="326" idx="0"/>
              </p:cNvCxnSpPr>
              <p:nvPr/>
            </p:nvCxnSpPr>
            <p:spPr bwMode="auto">
              <a:xfrm rot="16200000" flipH="1">
                <a:off x="2939494" y="1559797"/>
                <a:ext cx="193875" cy="17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345" name="Elbow Connector 344"/>
              <p:cNvCxnSpPr>
                <a:stCxn id="307" idx="1"/>
                <a:endCxn id="328" idx="1"/>
              </p:cNvCxnSpPr>
              <p:nvPr/>
            </p:nvCxnSpPr>
            <p:spPr bwMode="auto">
              <a:xfrm rot="10800000">
                <a:off x="2810522" y="2165574"/>
                <a:ext cx="1925780" cy="3470385"/>
              </a:xfrm>
              <a:prstGeom prst="bentConnector3">
                <a:avLst>
                  <a:gd name="adj1" fmla="val 24251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grpSp>
            <p:nvGrpSpPr>
              <p:cNvPr id="347" name="Group 346"/>
              <p:cNvGrpSpPr/>
              <p:nvPr/>
            </p:nvGrpSpPr>
            <p:grpSpPr>
              <a:xfrm>
                <a:off x="8348202" y="5762917"/>
                <a:ext cx="653870" cy="566726"/>
                <a:chOff x="518912" y="4739448"/>
                <a:chExt cx="653870" cy="625620"/>
              </a:xfrm>
            </p:grpSpPr>
            <p:sp>
              <p:nvSpPr>
                <p:cNvPr id="348" name="Rectangle 347"/>
                <p:cNvSpPr/>
                <p:nvPr/>
              </p:nvSpPr>
              <p:spPr bwMode="auto">
                <a:xfrm>
                  <a:off x="542450" y="4739448"/>
                  <a:ext cx="623448" cy="62562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dirty="0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550497" y="4874309"/>
                  <a:ext cx="622285" cy="339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Cause</a:t>
                  </a:r>
                </a:p>
              </p:txBody>
            </p:sp>
            <p:sp>
              <p:nvSpPr>
                <p:cNvPr id="350" name="Isosceles Triangle 349"/>
                <p:cNvSpPr/>
                <p:nvPr/>
              </p:nvSpPr>
              <p:spPr bwMode="auto">
                <a:xfrm rot="19800000">
                  <a:off x="518912" y="5198483"/>
                  <a:ext cx="89552" cy="77200"/>
                </a:xfrm>
                <a:prstGeom prst="triangl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355" name="Elbow Connector 354"/>
              <p:cNvCxnSpPr>
                <a:stCxn id="307" idx="3"/>
                <a:endCxn id="349" idx="1"/>
              </p:cNvCxnSpPr>
              <p:nvPr/>
            </p:nvCxnSpPr>
            <p:spPr bwMode="auto">
              <a:xfrm>
                <a:off x="7976839" y="5635958"/>
                <a:ext cx="402948" cy="403014"/>
              </a:xfrm>
              <a:prstGeom prst="bentConnector3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56" name="TextBox 355"/>
              <p:cNvSpPr txBox="1"/>
              <p:nvPr/>
            </p:nvSpPr>
            <p:spPr>
              <a:xfrm>
                <a:off x="8075427" y="5387605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 smtClean="0">
                    <a:solidFill>
                      <a:srgbClr val="FF0000"/>
                    </a:solidFill>
                    <a:latin typeface="+mj-lt"/>
                  </a:rPr>
                  <a:t>CauseCode</a:t>
                </a:r>
                <a:endParaRPr lang="ru-RU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363" name="Elbow Connector 362"/>
              <p:cNvCxnSpPr>
                <a:stCxn id="302" idx="6"/>
              </p:cNvCxnSpPr>
              <p:nvPr/>
            </p:nvCxnSpPr>
            <p:spPr bwMode="auto">
              <a:xfrm>
                <a:off x="2652105" y="5222058"/>
                <a:ext cx="2258061" cy="164682"/>
              </a:xfrm>
              <a:prstGeom prst="bentConnector3">
                <a:avLst>
                  <a:gd name="adj1" fmla="val 100043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67" name="TextBox 366"/>
              <p:cNvSpPr txBox="1"/>
              <p:nvPr/>
            </p:nvSpPr>
            <p:spPr>
              <a:xfrm>
                <a:off x="3670220" y="5429350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 smtClean="0">
                    <a:solidFill>
                      <a:srgbClr val="FF0000"/>
                    </a:solidFill>
                    <a:latin typeface="+mj-lt"/>
                  </a:rPr>
                  <a:t>IsException</a:t>
                </a:r>
                <a:endParaRPr lang="ru-RU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  <p:grpSp>
            <p:nvGrpSpPr>
              <p:cNvPr id="369" name="Group 368"/>
              <p:cNvGrpSpPr/>
              <p:nvPr/>
            </p:nvGrpSpPr>
            <p:grpSpPr>
              <a:xfrm>
                <a:off x="7268764" y="561989"/>
                <a:ext cx="659731" cy="566726"/>
                <a:chOff x="531775" y="4739448"/>
                <a:chExt cx="659731" cy="625620"/>
              </a:xfrm>
            </p:grpSpPr>
            <p:sp>
              <p:nvSpPr>
                <p:cNvPr id="370" name="Rectangle 369"/>
                <p:cNvSpPr/>
                <p:nvPr/>
              </p:nvSpPr>
              <p:spPr bwMode="auto">
                <a:xfrm>
                  <a:off x="542450" y="4739448"/>
                  <a:ext cx="623448" cy="62562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dirty="0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531775" y="4874309"/>
                  <a:ext cx="659731" cy="339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Vector</a:t>
                  </a:r>
                </a:p>
              </p:txBody>
            </p:sp>
          </p:grpSp>
          <p:cxnSp>
            <p:nvCxnSpPr>
              <p:cNvPr id="373" name="Elbow Connector 372"/>
              <p:cNvCxnSpPr>
                <a:stCxn id="307" idx="3"/>
                <a:endCxn id="371" idx="3"/>
              </p:cNvCxnSpPr>
              <p:nvPr/>
            </p:nvCxnSpPr>
            <p:spPr bwMode="auto">
              <a:xfrm flipH="1" flipV="1">
                <a:off x="7928495" y="838044"/>
                <a:ext cx="48344" cy="4797914"/>
              </a:xfrm>
              <a:prstGeom prst="bentConnector3">
                <a:avLst>
                  <a:gd name="adj1" fmla="val -2242276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78" name="Straight Arrow Connector 377"/>
              <p:cNvCxnSpPr/>
              <p:nvPr/>
            </p:nvCxnSpPr>
            <p:spPr bwMode="auto">
              <a:xfrm flipH="1" flipV="1">
                <a:off x="1732121" y="704325"/>
                <a:ext cx="5547318" cy="2858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79" name="Elbow Connector 378"/>
              <p:cNvCxnSpPr>
                <a:endCxn id="415" idx="3"/>
              </p:cNvCxnSpPr>
              <p:nvPr/>
            </p:nvCxnSpPr>
            <p:spPr bwMode="auto">
              <a:xfrm rot="5400000" flipH="1" flipV="1">
                <a:off x="-53533" y="686660"/>
                <a:ext cx="1817581" cy="1573337"/>
              </a:xfrm>
              <a:prstGeom prst="bentConnector3">
                <a:avLst>
                  <a:gd name="adj1" fmla="val 116807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98" name="Elbow Connector 397"/>
              <p:cNvCxnSpPr/>
              <p:nvPr/>
            </p:nvCxnSpPr>
            <p:spPr bwMode="auto">
              <a:xfrm>
                <a:off x="3030059" y="5640342"/>
                <a:ext cx="5323607" cy="573364"/>
              </a:xfrm>
              <a:prstGeom prst="bentConnector3">
                <a:avLst>
                  <a:gd name="adj1" fmla="val 147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cxnSp>
          <p:nvCxnSpPr>
            <p:cNvPr id="430" name="Elbow Connector 429"/>
            <p:cNvCxnSpPr/>
            <p:nvPr/>
          </p:nvCxnSpPr>
          <p:spPr bwMode="auto">
            <a:xfrm>
              <a:off x="571238" y="2166762"/>
              <a:ext cx="3309633" cy="19387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305" y="-140092"/>
            <a:ext cx="8229600" cy="889000"/>
          </a:xfrm>
        </p:spPr>
        <p:txBody>
          <a:bodyPr/>
          <a:lstStyle/>
          <a:p>
            <a:r>
              <a:rPr lang="en-US" dirty="0" smtClean="0"/>
              <a:t>Adding exceptions to </a:t>
            </a:r>
            <a:r>
              <a:rPr lang="en-US" dirty="0" smtClean="0"/>
              <a:t>Single-Cycle </a:t>
            </a:r>
            <a:r>
              <a:rPr lang="en-US" dirty="0" smtClean="0"/>
              <a:t>MIPS</a:t>
            </a:r>
            <a:endParaRPr lang="ru-RU" dirty="0"/>
          </a:p>
        </p:txBody>
      </p:sp>
      <p:grpSp>
        <p:nvGrpSpPr>
          <p:cNvPr id="306" name="Group 305"/>
          <p:cNvGrpSpPr/>
          <p:nvPr/>
        </p:nvGrpSpPr>
        <p:grpSpPr>
          <a:xfrm>
            <a:off x="154671" y="1066800"/>
            <a:ext cx="8911382" cy="4533007"/>
            <a:chOff x="154671" y="1066800"/>
            <a:chExt cx="8911382" cy="4533007"/>
          </a:xfrm>
        </p:grpSpPr>
        <p:grpSp>
          <p:nvGrpSpPr>
            <p:cNvPr id="155" name="Group 154"/>
            <p:cNvGrpSpPr/>
            <p:nvPr/>
          </p:nvGrpSpPr>
          <p:grpSpPr>
            <a:xfrm>
              <a:off x="154671" y="1066800"/>
              <a:ext cx="8911382" cy="3731808"/>
              <a:chOff x="154671" y="1620197"/>
              <a:chExt cx="8911382" cy="3731808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154671" y="2994625"/>
                <a:ext cx="1622694" cy="1386326"/>
                <a:chOff x="1738845" y="3229513"/>
                <a:chExt cx="1622694" cy="1386326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1738845" y="3229513"/>
                  <a:ext cx="1447262" cy="1386326"/>
                  <a:chOff x="3124738" y="3598050"/>
                  <a:chExt cx="1447262" cy="1386326"/>
                </a:xfrm>
              </p:grpSpPr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126744" y="3598050"/>
                    <a:ext cx="1445256" cy="138632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en-US" sz="2000" b="1" smtClean="0">
                      <a:latin typeface="Neo Sans Inte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3124738" y="3598050"/>
                    <a:ext cx="65274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Neo Sans Intel" panose="020B0504020202020204" pitchFamily="34" charset="0"/>
                      </a:rPr>
                      <a:t>Read</a:t>
                    </a:r>
                  </a:p>
                  <a:p>
                    <a:r>
                      <a:rPr lang="en-US" sz="1100" dirty="0" smtClean="0">
                        <a:latin typeface="Neo Sans Intel" panose="020B0504020202020204" pitchFamily="34" charset="0"/>
                      </a:rPr>
                      <a:t>address</a:t>
                    </a:r>
                  </a:p>
                </p:txBody>
              </p: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3673849" y="3601253"/>
                    <a:ext cx="8981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 smtClean="0">
                        <a:latin typeface="Neo Sans Intel" panose="020B0504020202020204" pitchFamily="34" charset="0"/>
                      </a:rPr>
                      <a:t>Instruction [31-0]</a:t>
                    </a:r>
                  </a:p>
                </p:txBody>
              </p:sp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3430026" y="4147773"/>
                    <a:ext cx="8386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Neo Sans Intel Medium" panose="020B0604020202020204" pitchFamily="34" charset="0"/>
                      </a:rPr>
                      <a:t>Memory</a:t>
                    </a:r>
                  </a:p>
                </p:txBody>
              </p:sp>
            </p:grpSp>
            <p:cxnSp>
              <p:nvCxnSpPr>
                <p:cNvPr id="282" name="Straight Arrow Connector 281"/>
                <p:cNvCxnSpPr>
                  <a:stCxn id="285" idx="3"/>
                </p:cNvCxnSpPr>
                <p:nvPr/>
              </p:nvCxnSpPr>
              <p:spPr bwMode="auto">
                <a:xfrm>
                  <a:off x="3186107" y="3448160"/>
                  <a:ext cx="175432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2546317" y="3911755"/>
                <a:ext cx="180391" cy="643543"/>
                <a:chOff x="3390790" y="3616963"/>
                <a:chExt cx="180391" cy="643543"/>
              </a:xfrm>
            </p:grpSpPr>
            <p:sp>
              <p:nvSpPr>
                <p:cNvPr id="277" name="Trapezoid 276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78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79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  <p:sp>
              <p:nvSpPr>
                <p:cNvPr id="280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0365" y="3821794"/>
                  <a:ext cx="8496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Neo Sans Intel Medium" panose="020B0604020202020204" pitchFamily="34" charset="0"/>
                  </a:endParaRPr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07902" y="3005501"/>
                <a:ext cx="1552498" cy="1873251"/>
                <a:chOff x="4488424" y="3657632"/>
                <a:chExt cx="1552498" cy="1873251"/>
              </a:xfrm>
            </p:grpSpPr>
            <p:sp>
              <p:nvSpPr>
                <p:cNvPr id="268" name="Rectangle 267"/>
                <p:cNvSpPr/>
                <p:nvPr/>
              </p:nvSpPr>
              <p:spPr bwMode="auto">
                <a:xfrm>
                  <a:off x="4490028" y="3657632"/>
                  <a:ext cx="1550894" cy="187067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4490028" y="3657633"/>
                  <a:ext cx="77136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>
                      <a:latin typeface="Neo Sans Intel" panose="020B0504020202020204" pitchFamily="34" charset="0"/>
                    </a:rPr>
                    <a:t>r</a:t>
                  </a:r>
                  <a:r>
                    <a:rPr lang="en-US" sz="1100" dirty="0" smtClean="0">
                      <a:latin typeface="Neo Sans Intel" panose="020B0504020202020204" pitchFamily="34" charset="0"/>
                    </a:rPr>
                    <a:t>egister </a:t>
                  </a:r>
                  <a:r>
                    <a:rPr lang="en-US" sz="1100" b="1" dirty="0" smtClean="0"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5142771" y="3660836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pPr algn="r"/>
                  <a:r>
                    <a:rPr lang="en-US" sz="1100" dirty="0">
                      <a:latin typeface="Neo Sans Intel" panose="020B0504020202020204" pitchFamily="34" charset="0"/>
                    </a:rPr>
                    <a:t>d</a:t>
                  </a:r>
                  <a:r>
                    <a:rPr lang="en-US" sz="1100" dirty="0" smtClean="0">
                      <a:latin typeface="Neo Sans Intel" panose="020B0504020202020204" pitchFamily="34" charset="0"/>
                    </a:rPr>
                    <a:t>ata </a:t>
                  </a:r>
                  <a:r>
                    <a:rPr lang="en-US" sz="1100" b="1" dirty="0" smtClean="0"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5088107" y="5220532"/>
                  <a:ext cx="9491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Registers</a:t>
                  </a: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4490028" y="4132149"/>
                  <a:ext cx="7729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>
                      <a:latin typeface="Neo Sans Intel" panose="020B0504020202020204" pitchFamily="34" charset="0"/>
                    </a:rPr>
                    <a:t>r</a:t>
                  </a:r>
                  <a:r>
                    <a:rPr lang="en-US" sz="1100" dirty="0" smtClean="0">
                      <a:latin typeface="Neo Sans Intel" panose="020B0504020202020204" pitchFamily="34" charset="0"/>
                    </a:rPr>
                    <a:t>egister </a:t>
                  </a:r>
                  <a:r>
                    <a:rPr lang="en-US" sz="1100" b="1" dirty="0" smtClean="0">
                      <a:latin typeface="Neo Sans Intel" panose="020B0504020202020204" pitchFamily="34" charset="0"/>
                    </a:rPr>
                    <a:t>2</a:t>
                  </a: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5142771" y="4285847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pPr algn="r"/>
                  <a:r>
                    <a:rPr lang="en-US" sz="1100" dirty="0">
                      <a:latin typeface="Neo Sans Intel" panose="020B0504020202020204" pitchFamily="34" charset="0"/>
                    </a:rPr>
                    <a:t>d</a:t>
                  </a:r>
                  <a:r>
                    <a:rPr lang="en-US" sz="1100" dirty="0" smtClean="0">
                      <a:latin typeface="Neo Sans Intel" panose="020B0504020202020204" pitchFamily="34" charset="0"/>
                    </a:rPr>
                    <a:t>ata </a:t>
                  </a:r>
                  <a:r>
                    <a:rPr lang="en-US" sz="1100" b="1" dirty="0">
                      <a:latin typeface="Neo Sans Intel" panose="020B0504020202020204" pitchFamily="34" charset="0"/>
                    </a:rPr>
                    <a:t>2</a:t>
                  </a:r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4488424" y="4669109"/>
                  <a:ext cx="65434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Write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register</a:t>
                  </a:r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4490028" y="5099996"/>
                  <a:ext cx="5068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Write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data</a:t>
                  </a:r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5194990" y="3666551"/>
                  <a:ext cx="133350" cy="13335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513352" y="2218102"/>
                <a:ext cx="739305" cy="796318"/>
                <a:chOff x="4262754" y="2445288"/>
                <a:chExt cx="739305" cy="796318"/>
              </a:xfrm>
            </p:grpSpPr>
            <p:sp>
              <p:nvSpPr>
                <p:cNvPr id="266" name="TextBox 265"/>
                <p:cNvSpPr txBox="1"/>
                <p:nvPr/>
              </p:nvSpPr>
              <p:spPr>
                <a:xfrm>
                  <a:off x="4262754" y="2445288"/>
                  <a:ext cx="739305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RegWrite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67" name="Straight Connector 266"/>
                <p:cNvCxnSpPr>
                  <a:stCxn id="266" idx="2"/>
                  <a:endCxn id="276" idx="0"/>
                </p:cNvCxnSpPr>
                <p:nvPr/>
              </p:nvCxnSpPr>
              <p:spPr bwMode="auto">
                <a:xfrm flipH="1">
                  <a:off x="4630545" y="2706898"/>
                  <a:ext cx="1862" cy="53470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60" name="Straight Arrow Connector 159"/>
              <p:cNvCxnSpPr>
                <a:stCxn id="270" idx="3"/>
                <a:endCxn id="262" idx="1"/>
              </p:cNvCxnSpPr>
              <p:nvPr/>
            </p:nvCxnSpPr>
            <p:spPr bwMode="auto">
              <a:xfrm flipV="1">
                <a:off x="4660400" y="3223789"/>
                <a:ext cx="794482" cy="36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61" name="Group 160"/>
              <p:cNvGrpSpPr/>
              <p:nvPr/>
            </p:nvGrpSpPr>
            <p:grpSpPr>
              <a:xfrm>
                <a:off x="5454882" y="2909792"/>
                <a:ext cx="727535" cy="1439797"/>
                <a:chOff x="6728724" y="3121968"/>
                <a:chExt cx="727535" cy="1439797"/>
              </a:xfrm>
            </p:grpSpPr>
            <p:sp>
              <p:nvSpPr>
                <p:cNvPr id="260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6728724" y="3392722"/>
                  <a:ext cx="3637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latin typeface="Neo Sans Intel Medium" panose="020B0604020202020204" pitchFamily="34" charset="0"/>
                    </a:rPr>
                    <a:t>ALU</a:t>
                  </a: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6728724" y="3319972"/>
                  <a:ext cx="155484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6728724" y="4152246"/>
                  <a:ext cx="155484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6969760" y="3801019"/>
                  <a:ext cx="481419" cy="2616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Neo Sans Intel" panose="020B0504020202020204" pitchFamily="34" charset="0"/>
                    </a:rPr>
                    <a:t>Result</a:t>
                  </a:r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6904108" y="3557248"/>
                  <a:ext cx="547071" cy="2308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900" dirty="0" err="1" smtClean="0">
                      <a:latin typeface="Neo Sans Intel" panose="020B0504020202020204" pitchFamily="34" charset="0"/>
                    </a:rPr>
                    <a:t>CondCode</a:t>
                  </a:r>
                  <a:endParaRPr lang="en-US" sz="900" b="1" dirty="0" smtClean="0">
                    <a:latin typeface="Neo Sans Intel" panose="020B0504020202020204" pitchFamily="34" charset="0"/>
                  </a:endParaRPr>
                </a:p>
              </p:txBody>
            </p:sp>
          </p:grpSp>
          <p:cxnSp>
            <p:nvCxnSpPr>
              <p:cNvPr id="162" name="Elbow Connector 161"/>
              <p:cNvCxnSpPr>
                <a:stCxn id="273" idx="3"/>
                <a:endCxn id="255" idx="3"/>
              </p:cNvCxnSpPr>
              <p:nvPr/>
            </p:nvCxnSpPr>
            <p:spPr bwMode="auto">
              <a:xfrm flipV="1">
                <a:off x="4660400" y="3848031"/>
                <a:ext cx="454431" cy="1129"/>
              </a:xfrm>
              <a:prstGeom prst="bentConnector3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63" name="Elbow Connector 162"/>
              <p:cNvCxnSpPr>
                <a:stCxn id="244" idx="0"/>
                <a:endCxn id="275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72985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64" name="Oval 163"/>
              <p:cNvSpPr/>
              <p:nvPr/>
            </p:nvSpPr>
            <p:spPr bwMode="auto">
              <a:xfrm>
                <a:off x="1743407" y="3183822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165" name="Straight Arrow Connector 164"/>
              <p:cNvCxnSpPr>
                <a:stCxn id="164" idx="6"/>
                <a:endCxn id="269" idx="1"/>
              </p:cNvCxnSpPr>
              <p:nvPr/>
            </p:nvCxnSpPr>
            <p:spPr bwMode="auto">
              <a:xfrm>
                <a:off x="1815879" y="3220058"/>
                <a:ext cx="1293627" cy="888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66" name="Elbow Connector 165"/>
              <p:cNvCxnSpPr>
                <a:stCxn id="164" idx="4"/>
                <a:endCxn id="272" idx="1"/>
              </p:cNvCxnSpPr>
              <p:nvPr/>
            </p:nvCxnSpPr>
            <p:spPr bwMode="auto">
              <a:xfrm rot="16200000" flipH="1">
                <a:off x="2224990" y="2810946"/>
                <a:ext cx="439168" cy="1329863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67" name="Elbow Connector 166"/>
              <p:cNvCxnSpPr>
                <a:stCxn id="164" idx="4"/>
                <a:endCxn id="279" idx="3"/>
              </p:cNvCxnSpPr>
              <p:nvPr/>
            </p:nvCxnSpPr>
            <p:spPr bwMode="auto">
              <a:xfrm rot="16200000" flipH="1">
                <a:off x="1571505" y="3464431"/>
                <a:ext cx="1188038" cy="771763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68" name="TextBox 167"/>
              <p:cNvSpPr txBox="1"/>
              <p:nvPr/>
            </p:nvSpPr>
            <p:spPr>
              <a:xfrm>
                <a:off x="1790302" y="2940272"/>
                <a:ext cx="7585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Neo Sans Intel" panose="020B0504020202020204" pitchFamily="34" charset="0"/>
                  </a:rPr>
                  <a:t>I [25-21]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782438" y="3413550"/>
                <a:ext cx="7585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Neo Sans Intel" panose="020B0504020202020204" pitchFamily="34" charset="0"/>
                  </a:rPr>
                  <a:t>I [20-16]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759821" y="4157483"/>
                <a:ext cx="7585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Neo Sans Intel" panose="020B0504020202020204" pitchFamily="34" charset="0"/>
                  </a:rPr>
                  <a:t>I [15-11]</a:t>
                </a: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5542593" y="4068255"/>
                <a:ext cx="580608" cy="532039"/>
                <a:chOff x="6598319" y="4283249"/>
                <a:chExt cx="580608" cy="532039"/>
              </a:xfrm>
            </p:grpSpPr>
            <p:sp>
              <p:nvSpPr>
                <p:cNvPr id="258" name="TextBox 257"/>
                <p:cNvSpPr txBox="1"/>
                <p:nvPr/>
              </p:nvSpPr>
              <p:spPr>
                <a:xfrm>
                  <a:off x="6598319" y="4553678"/>
                  <a:ext cx="5806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ALUop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59" name="Straight Connector 258"/>
                <p:cNvCxnSpPr/>
                <p:nvPr/>
              </p:nvCxnSpPr>
              <p:spPr bwMode="auto">
                <a:xfrm flipH="1">
                  <a:off x="6967969" y="4283249"/>
                  <a:ext cx="32" cy="272672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2" name="Oval 171"/>
              <p:cNvSpPr/>
              <p:nvPr/>
            </p:nvSpPr>
            <p:spPr bwMode="auto">
              <a:xfrm>
                <a:off x="2289085" y="3662429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173" name="Elbow Connector 172"/>
              <p:cNvCxnSpPr>
                <a:stCxn id="172" idx="4"/>
                <a:endCxn id="278" idx="3"/>
              </p:cNvCxnSpPr>
              <p:nvPr/>
            </p:nvCxnSpPr>
            <p:spPr bwMode="auto">
              <a:xfrm rot="16200000" flipH="1">
                <a:off x="2292337" y="3767885"/>
                <a:ext cx="292053" cy="226084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74" name="Straight Arrow Connector 173"/>
              <p:cNvCxnSpPr>
                <a:stCxn id="277" idx="0"/>
                <a:endCxn id="274" idx="1"/>
              </p:cNvCxnSpPr>
              <p:nvPr/>
            </p:nvCxnSpPr>
            <p:spPr bwMode="auto">
              <a:xfrm flipV="1">
                <a:off x="2726708" y="4232422"/>
                <a:ext cx="381194" cy="110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5" name="Rounded Rectangle 174"/>
              <p:cNvSpPr/>
              <p:nvPr/>
            </p:nvSpPr>
            <p:spPr bwMode="auto">
              <a:xfrm>
                <a:off x="3435075" y="5078121"/>
                <a:ext cx="953678" cy="27388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 smtClean="0">
                    <a:latin typeface="Neo Sans Intel Medium" panose="020B0604020202020204" pitchFamily="34" charset="0"/>
                    <a:cs typeface="Arial" pitchFamily="34" charset="0"/>
                  </a:rPr>
                  <a:t>Sign extend</a:t>
                </a:r>
                <a:endParaRPr lang="en-US" sz="1100" dirty="0">
                  <a:latin typeface="Neo Sans Intel Medium" panose="020B0604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176" name="Elbow Connector 175"/>
              <p:cNvCxnSpPr>
                <a:stCxn id="164" idx="4"/>
                <a:endCxn id="175" idx="1"/>
              </p:cNvCxnSpPr>
              <p:nvPr/>
            </p:nvCxnSpPr>
            <p:spPr bwMode="auto">
              <a:xfrm rot="16200000" flipH="1">
                <a:off x="1627975" y="3407962"/>
                <a:ext cx="1958769" cy="1655432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7" name="TextBox 176"/>
              <p:cNvSpPr txBox="1"/>
              <p:nvPr/>
            </p:nvSpPr>
            <p:spPr>
              <a:xfrm>
                <a:off x="1782438" y="4940107"/>
                <a:ext cx="668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Neo Sans Intel" panose="020B0504020202020204" pitchFamily="34" charset="0"/>
                  </a:rPr>
                  <a:t>I [15-0]</a:t>
                </a: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5109743" y="3732832"/>
                <a:ext cx="180391" cy="643543"/>
                <a:chOff x="3390790" y="3616963"/>
                <a:chExt cx="180391" cy="643543"/>
              </a:xfrm>
            </p:grpSpPr>
            <p:sp>
              <p:nvSpPr>
                <p:cNvPr id="254" name="Trapezoid 253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55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56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  <p:sp>
              <p:nvSpPr>
                <p:cNvPr id="257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0365" y="3821794"/>
                  <a:ext cx="8496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Neo Sans Intel Medium" panose="020B0604020202020204" pitchFamily="34" charset="0"/>
                  </a:endParaRPr>
                </a:p>
              </p:txBody>
            </p:sp>
          </p:grpSp>
          <p:cxnSp>
            <p:nvCxnSpPr>
              <p:cNvPr id="179" name="Straight Arrow Connector 178"/>
              <p:cNvCxnSpPr>
                <a:stCxn id="254" idx="0"/>
                <a:endCxn id="263" idx="1"/>
              </p:cNvCxnSpPr>
              <p:nvPr/>
            </p:nvCxnSpPr>
            <p:spPr bwMode="auto">
              <a:xfrm>
                <a:off x="5290134" y="4054604"/>
                <a:ext cx="164748" cy="145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80" name="Elbow Connector 179"/>
              <p:cNvCxnSpPr>
                <a:stCxn id="175" idx="3"/>
                <a:endCxn id="192" idx="4"/>
              </p:cNvCxnSpPr>
              <p:nvPr/>
            </p:nvCxnSpPr>
            <p:spPr bwMode="auto">
              <a:xfrm flipV="1">
                <a:off x="4388753" y="4300834"/>
                <a:ext cx="557649" cy="914229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81" name="Group 180"/>
              <p:cNvGrpSpPr/>
              <p:nvPr/>
            </p:nvGrpSpPr>
            <p:grpSpPr>
              <a:xfrm>
                <a:off x="6753863" y="3028047"/>
                <a:ext cx="1447263" cy="1386443"/>
                <a:chOff x="3124737" y="3598050"/>
                <a:chExt cx="1447263" cy="1386443"/>
              </a:xfrm>
            </p:grpSpPr>
            <p:sp>
              <p:nvSpPr>
                <p:cNvPr id="248" name="Rectangle 247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data</a:t>
                  </a: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3733308" y="4674175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3126744" y="4073403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Write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3124737" y="4553606"/>
                  <a:ext cx="5068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Write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data</a:t>
                  </a:r>
                </a:p>
              </p:txBody>
            </p:sp>
          </p:grpSp>
          <p:cxnSp>
            <p:nvCxnSpPr>
              <p:cNvPr id="182" name="Straight Arrow Connector 181"/>
              <p:cNvCxnSpPr>
                <a:stCxn id="250" idx="3"/>
                <a:endCxn id="245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83" name="Group 182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44" name="Trapezoid 243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45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46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</a:p>
              </p:txBody>
            </p:sp>
            <p:sp>
              <p:nvSpPr>
                <p:cNvPr id="247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0365" y="3821794"/>
                  <a:ext cx="8496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Neo Sans Intel Medium" panose="020B0604020202020204" pitchFamily="34" charset="0"/>
                  </a:endParaRPr>
                </a:p>
              </p:txBody>
            </p:sp>
          </p:grpSp>
          <p:cxnSp>
            <p:nvCxnSpPr>
              <p:cNvPr id="184" name="Straight Arrow Connector 183"/>
              <p:cNvCxnSpPr>
                <a:stCxn id="264" idx="3"/>
                <a:endCxn id="252" idx="1"/>
              </p:cNvCxnSpPr>
              <p:nvPr/>
            </p:nvCxnSpPr>
            <p:spPr bwMode="auto">
              <a:xfrm flipV="1">
                <a:off x="6177337" y="3718844"/>
                <a:ext cx="578533" cy="80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85" name="Oval 184"/>
              <p:cNvSpPr/>
              <p:nvPr/>
            </p:nvSpPr>
            <p:spPr bwMode="auto">
              <a:xfrm>
                <a:off x="4762970" y="3815889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5893636" y="4885769"/>
                <a:ext cx="95539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cxnSp>
            <p:nvCxnSpPr>
              <p:cNvPr id="187" name="Elbow Connector 186"/>
              <p:cNvCxnSpPr>
                <a:stCxn id="185" idx="4"/>
                <a:endCxn id="186" idx="1"/>
              </p:cNvCxnSpPr>
              <p:nvPr/>
            </p:nvCxnSpPr>
            <p:spPr bwMode="auto">
              <a:xfrm rot="16200000" flipH="1">
                <a:off x="4816939" y="3870628"/>
                <a:ext cx="1058964" cy="1094430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88" name="Elbow Connector 187"/>
              <p:cNvCxnSpPr>
                <a:stCxn id="186" idx="1"/>
                <a:endCxn id="253" idx="1"/>
              </p:cNvCxnSpPr>
              <p:nvPr/>
            </p:nvCxnSpPr>
            <p:spPr bwMode="auto">
              <a:xfrm rot="10800000" flipH="1">
                <a:off x="5893635" y="4199047"/>
                <a:ext cx="860227" cy="748278"/>
              </a:xfrm>
              <a:prstGeom prst="bentConnector3">
                <a:avLst>
                  <a:gd name="adj1" fmla="val 33661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89" name="Oval 188"/>
              <p:cNvSpPr/>
              <p:nvPr/>
            </p:nvSpPr>
            <p:spPr bwMode="auto">
              <a:xfrm>
                <a:off x="6377497" y="3686159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190" name="Elbow Connector 189"/>
              <p:cNvCxnSpPr>
                <a:stCxn id="189" idx="4"/>
                <a:endCxn id="246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91" name="Rounded Rectangle 190"/>
              <p:cNvSpPr/>
              <p:nvPr/>
            </p:nvSpPr>
            <p:spPr bwMode="auto">
              <a:xfrm>
                <a:off x="5139129" y="2334921"/>
                <a:ext cx="476839" cy="27388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 smtClean="0">
                    <a:latin typeface="Neo Sans Intel Medium" panose="020B0604020202020204" pitchFamily="34" charset="0"/>
                    <a:cs typeface="Arial" pitchFamily="34" charset="0"/>
                  </a:rPr>
                  <a:t>&lt;&lt; 2</a:t>
                </a:r>
                <a:endParaRPr lang="en-US" sz="1100" dirty="0">
                  <a:latin typeface="Neo Sans Intel Medium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>
                <a:off x="4910166" y="4228362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193" name="Straight Arrow Connector 192"/>
              <p:cNvCxnSpPr>
                <a:stCxn id="192" idx="6"/>
                <a:endCxn id="256" idx="3"/>
              </p:cNvCxnSpPr>
              <p:nvPr/>
            </p:nvCxnSpPr>
            <p:spPr bwMode="auto">
              <a:xfrm>
                <a:off x="4982638" y="4264598"/>
                <a:ext cx="132194" cy="811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94" name="Elbow Connector 193"/>
              <p:cNvCxnSpPr>
                <a:stCxn id="192" idx="0"/>
                <a:endCxn id="191" idx="1"/>
              </p:cNvCxnSpPr>
              <p:nvPr/>
            </p:nvCxnSpPr>
            <p:spPr bwMode="auto">
              <a:xfrm rot="5400000" flipH="1" flipV="1">
                <a:off x="4164516" y="3253750"/>
                <a:ext cx="1756499" cy="192727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95" name="Group 194"/>
              <p:cNvGrpSpPr/>
              <p:nvPr/>
            </p:nvGrpSpPr>
            <p:grpSpPr>
              <a:xfrm>
                <a:off x="5857281" y="1838637"/>
                <a:ext cx="401408" cy="794389"/>
                <a:chOff x="6728724" y="3121968"/>
                <a:chExt cx="727535" cy="1439797"/>
              </a:xfrm>
            </p:grpSpPr>
            <p:sp>
              <p:nvSpPr>
                <p:cNvPr id="240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6955934" y="3710216"/>
                  <a:ext cx="496610" cy="2413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Neo Sans Intel Medium" panose="020B0604020202020204" pitchFamily="34" charset="0"/>
                    </a:rPr>
                    <a:t>Add</a:t>
                  </a:r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6728724" y="3319972"/>
                  <a:ext cx="155483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6728724" y="4152245"/>
                  <a:ext cx="155483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</p:grpSp>
          <p:cxnSp>
            <p:nvCxnSpPr>
              <p:cNvPr id="196" name="Straight Arrow Connector 195"/>
              <p:cNvCxnSpPr>
                <a:stCxn id="191" idx="3"/>
                <a:endCxn id="243" idx="1"/>
              </p:cNvCxnSpPr>
              <p:nvPr/>
            </p:nvCxnSpPr>
            <p:spPr bwMode="auto">
              <a:xfrm flipV="1">
                <a:off x="5615968" y="2471077"/>
                <a:ext cx="241313" cy="78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97" name="Group 196"/>
              <p:cNvGrpSpPr/>
              <p:nvPr/>
            </p:nvGrpSpPr>
            <p:grpSpPr>
              <a:xfrm>
                <a:off x="2267241" y="1620197"/>
                <a:ext cx="401408" cy="794389"/>
                <a:chOff x="6728724" y="3121968"/>
                <a:chExt cx="727535" cy="1439797"/>
              </a:xfrm>
            </p:grpSpPr>
            <p:sp>
              <p:nvSpPr>
                <p:cNvPr id="236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6955934" y="3710216"/>
                  <a:ext cx="496610" cy="2413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Neo Sans Intel Medium" panose="020B0604020202020204" pitchFamily="34" charset="0"/>
                    </a:rPr>
                    <a:t>Add</a:t>
                  </a: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728724" y="3319972"/>
                  <a:ext cx="155483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6728724" y="4152245"/>
                  <a:ext cx="155483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281570" y="1892964"/>
                <a:ext cx="379639" cy="625620"/>
                <a:chOff x="155044" y="1514471"/>
                <a:chExt cx="379639" cy="625620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78584" y="1514471"/>
                  <a:ext cx="356099" cy="625620"/>
                  <a:chOff x="2991380" y="2694759"/>
                  <a:chExt cx="468998" cy="823968"/>
                </a:xfrm>
              </p:grpSpPr>
              <p:sp>
                <p:nvSpPr>
                  <p:cNvPr id="234" name="Rectangle 233"/>
                  <p:cNvSpPr/>
                  <p:nvPr/>
                </p:nvSpPr>
                <p:spPr bwMode="auto">
                  <a:xfrm>
                    <a:off x="2991380" y="2694759"/>
                    <a:ext cx="468998" cy="82396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en-US" sz="2000" b="1" smtClean="0">
                      <a:latin typeface="Neo Sans Inte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3030155" y="2872569"/>
                    <a:ext cx="39145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Neo Sans Intel Medium" panose="020B0604020202020204" pitchFamily="34" charset="0"/>
                      </a:rPr>
                      <a:t>PC</a:t>
                    </a:r>
                  </a:p>
                </p:txBody>
              </p:sp>
            </p:grpSp>
            <p:sp>
              <p:nvSpPr>
                <p:cNvPr id="233" name="Isosceles Triangle 232"/>
                <p:cNvSpPr/>
                <p:nvPr/>
              </p:nvSpPr>
              <p:spPr bwMode="auto">
                <a:xfrm rot="19800000">
                  <a:off x="155044" y="1973506"/>
                  <a:ext cx="89552" cy="77200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99" name="Straight Arrow Connector 198"/>
              <p:cNvCxnSpPr>
                <a:stCxn id="234" idx="2"/>
                <a:endCxn id="200" idx="0"/>
              </p:cNvCxnSpPr>
              <p:nvPr/>
            </p:nvCxnSpPr>
            <p:spPr bwMode="auto">
              <a:xfrm flipH="1">
                <a:off x="481042" y="2518584"/>
                <a:ext cx="2118" cy="85882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0" name="Oval 199"/>
              <p:cNvSpPr/>
              <p:nvPr/>
            </p:nvSpPr>
            <p:spPr bwMode="auto">
              <a:xfrm>
                <a:off x="444806" y="2604466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01" name="Elbow Connector 200"/>
              <p:cNvCxnSpPr>
                <a:stCxn id="200" idx="6"/>
                <a:endCxn id="239" idx="1"/>
              </p:cNvCxnSpPr>
              <p:nvPr/>
            </p:nvCxnSpPr>
            <p:spPr bwMode="auto">
              <a:xfrm flipV="1">
                <a:off x="517278" y="2252637"/>
                <a:ext cx="1749963" cy="388065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02" name="Straight Arrow Connector 201"/>
              <p:cNvCxnSpPr>
                <a:stCxn id="200" idx="4"/>
                <a:endCxn id="284" idx="0"/>
              </p:cNvCxnSpPr>
              <p:nvPr/>
            </p:nvCxnSpPr>
            <p:spPr bwMode="auto">
              <a:xfrm>
                <a:off x="481042" y="2676938"/>
                <a:ext cx="1" cy="3176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03" name="TextBox 202"/>
              <p:cNvSpPr txBox="1"/>
              <p:nvPr/>
            </p:nvSpPr>
            <p:spPr>
              <a:xfrm>
                <a:off x="1743845" y="1640639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Neo Sans Intel" panose="020B0504020202020204" pitchFamily="34" charset="0"/>
                  </a:rPr>
                  <a:t>4</a:t>
                </a:r>
              </a:p>
            </p:txBody>
          </p:sp>
          <p:cxnSp>
            <p:nvCxnSpPr>
              <p:cNvPr id="204" name="Straight Arrow Connector 203"/>
              <p:cNvCxnSpPr>
                <a:stCxn id="203" idx="3"/>
                <a:endCxn id="238" idx="1"/>
              </p:cNvCxnSpPr>
              <p:nvPr/>
            </p:nvCxnSpPr>
            <p:spPr bwMode="auto">
              <a:xfrm flipV="1">
                <a:off x="2034309" y="1793441"/>
                <a:ext cx="232932" cy="10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05" name="Straight Arrow Connector 204"/>
              <p:cNvCxnSpPr>
                <a:stCxn id="237" idx="3"/>
                <a:endCxn id="208" idx="2"/>
              </p:cNvCxnSpPr>
              <p:nvPr/>
            </p:nvCxnSpPr>
            <p:spPr bwMode="auto">
              <a:xfrm>
                <a:off x="2666599" y="2011338"/>
                <a:ext cx="2669673" cy="543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6" name="Group 205"/>
              <p:cNvGrpSpPr/>
              <p:nvPr/>
            </p:nvGrpSpPr>
            <p:grpSpPr>
              <a:xfrm>
                <a:off x="6570982" y="1632897"/>
                <a:ext cx="180391" cy="721202"/>
                <a:chOff x="3390790" y="3616963"/>
                <a:chExt cx="180391" cy="643543"/>
              </a:xfrm>
            </p:grpSpPr>
            <p:sp>
              <p:nvSpPr>
                <p:cNvPr id="228" name="Trapezoid 227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29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30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0365" y="3821794"/>
                  <a:ext cx="8496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Neo Sans Intel Medium" panose="020B0604020202020204" pitchFamily="34" charset="0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Neo Sans Intel Medium" panose="020B0604020202020204" pitchFamily="34" charset="0"/>
                  </a:endParaRPr>
                </a:p>
              </p:txBody>
            </p:sp>
          </p:grpSp>
          <p:cxnSp>
            <p:nvCxnSpPr>
              <p:cNvPr id="207" name="Straight Arrow Connector 206"/>
              <p:cNvCxnSpPr>
                <a:stCxn id="241" idx="3"/>
                <a:endCxn id="230" idx="3"/>
              </p:cNvCxnSpPr>
              <p:nvPr/>
            </p:nvCxnSpPr>
            <p:spPr bwMode="auto">
              <a:xfrm flipV="1">
                <a:off x="6256639" y="2229743"/>
                <a:ext cx="319432" cy="35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08" name="Oval 207"/>
              <p:cNvSpPr/>
              <p:nvPr/>
            </p:nvSpPr>
            <p:spPr bwMode="auto">
              <a:xfrm>
                <a:off x="5336272" y="1975645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09" name="Straight Arrow Connector 208"/>
              <p:cNvCxnSpPr>
                <a:stCxn id="208" idx="6"/>
                <a:endCxn id="242" idx="1"/>
              </p:cNvCxnSpPr>
              <p:nvPr/>
            </p:nvCxnSpPr>
            <p:spPr bwMode="auto">
              <a:xfrm>
                <a:off x="5408744" y="2011881"/>
                <a:ext cx="44853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10" name="Elbow Connector 209"/>
              <p:cNvCxnSpPr>
                <a:stCxn id="208" idx="0"/>
                <a:endCxn id="229" idx="3"/>
              </p:cNvCxnSpPr>
              <p:nvPr/>
            </p:nvCxnSpPr>
            <p:spPr bwMode="auto">
              <a:xfrm rot="5400000" flipH="1" flipV="1">
                <a:off x="5867466" y="1267041"/>
                <a:ext cx="213647" cy="1203562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11" name="Elbow Connector 210"/>
              <p:cNvCxnSpPr>
                <a:stCxn id="228" idx="0"/>
                <a:endCxn id="234" idx="0"/>
              </p:cNvCxnSpPr>
              <p:nvPr/>
            </p:nvCxnSpPr>
            <p:spPr bwMode="auto">
              <a:xfrm flipH="1" flipV="1">
                <a:off x="483158" y="1892964"/>
                <a:ext cx="6268216" cy="100535"/>
              </a:xfrm>
              <a:prstGeom prst="bentConnector4">
                <a:avLst>
                  <a:gd name="adj1" fmla="val -4395"/>
                  <a:gd name="adj2" fmla="val 463619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12" name="Elbow Connector 211"/>
              <p:cNvCxnSpPr>
                <a:stCxn id="189" idx="0"/>
                <a:endCxn id="249" idx="1"/>
              </p:cNvCxnSpPr>
              <p:nvPr/>
            </p:nvCxnSpPr>
            <p:spPr bwMode="auto">
              <a:xfrm rot="5400000" flipH="1" flipV="1">
                <a:off x="6362464" y="3294760"/>
                <a:ext cx="442668" cy="340131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13" name="Group 212"/>
              <p:cNvGrpSpPr/>
              <p:nvPr/>
            </p:nvGrpSpPr>
            <p:grpSpPr>
              <a:xfrm>
                <a:off x="4981746" y="4328109"/>
                <a:ext cx="620683" cy="523200"/>
                <a:chOff x="6744623" y="4292088"/>
                <a:chExt cx="620683" cy="523200"/>
              </a:xfrm>
            </p:grpSpPr>
            <p:sp>
              <p:nvSpPr>
                <p:cNvPr id="226" name="TextBox 225"/>
                <p:cNvSpPr txBox="1"/>
                <p:nvPr/>
              </p:nvSpPr>
              <p:spPr>
                <a:xfrm>
                  <a:off x="6744623" y="4553678"/>
                  <a:ext cx="6206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ALUSrc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27" name="Straight Connector 226"/>
                <p:cNvCxnSpPr>
                  <a:stCxn id="254" idx="3"/>
                </p:cNvCxnSpPr>
                <p:nvPr/>
              </p:nvCxnSpPr>
              <p:spPr bwMode="auto">
                <a:xfrm>
                  <a:off x="6962815" y="4292088"/>
                  <a:ext cx="0" cy="261590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7083302" y="2631170"/>
                <a:ext cx="792205" cy="407037"/>
                <a:chOff x="4234018" y="2858356"/>
                <a:chExt cx="792205" cy="407037"/>
              </a:xfrm>
            </p:grpSpPr>
            <p:sp>
              <p:nvSpPr>
                <p:cNvPr id="224" name="TextBox 223"/>
                <p:cNvSpPr txBox="1"/>
                <p:nvPr/>
              </p:nvSpPr>
              <p:spPr>
                <a:xfrm>
                  <a:off x="4234018" y="2858356"/>
                  <a:ext cx="792205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MemWrite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25" name="Straight Connector 224"/>
                <p:cNvCxnSpPr>
                  <a:stCxn id="224" idx="2"/>
                  <a:endCxn id="248" idx="0"/>
                </p:cNvCxnSpPr>
                <p:nvPr/>
              </p:nvCxnSpPr>
              <p:spPr bwMode="auto">
                <a:xfrm flipH="1">
                  <a:off x="4629214" y="3119966"/>
                  <a:ext cx="907" cy="145427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5" name="Group 214"/>
              <p:cNvGrpSpPr/>
              <p:nvPr/>
            </p:nvGrpSpPr>
            <p:grpSpPr>
              <a:xfrm>
                <a:off x="6420905" y="2291615"/>
                <a:ext cx="526106" cy="443656"/>
                <a:chOff x="6705081" y="4283249"/>
                <a:chExt cx="526106" cy="443656"/>
              </a:xfrm>
            </p:grpSpPr>
            <p:sp>
              <p:nvSpPr>
                <p:cNvPr id="222" name="TextBox 221"/>
                <p:cNvSpPr txBox="1"/>
                <p:nvPr/>
              </p:nvSpPr>
              <p:spPr>
                <a:xfrm>
                  <a:off x="6705081" y="4465295"/>
                  <a:ext cx="5261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PCSrc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23" name="Straight Connector 222"/>
                <p:cNvCxnSpPr/>
                <p:nvPr/>
              </p:nvCxnSpPr>
              <p:spPr bwMode="auto">
                <a:xfrm>
                  <a:off x="6968001" y="4283249"/>
                  <a:ext cx="0" cy="179461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2230176" y="4507032"/>
                <a:ext cx="619080" cy="424806"/>
                <a:chOff x="6561743" y="4287612"/>
                <a:chExt cx="619080" cy="424806"/>
              </a:xfrm>
            </p:grpSpPr>
            <p:sp>
              <p:nvSpPr>
                <p:cNvPr id="220" name="TextBox 219"/>
                <p:cNvSpPr txBox="1"/>
                <p:nvPr/>
              </p:nvSpPr>
              <p:spPr>
                <a:xfrm>
                  <a:off x="6561743" y="4450808"/>
                  <a:ext cx="61908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RegDst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21" name="Straight Connector 220"/>
                <p:cNvCxnSpPr>
                  <a:stCxn id="277" idx="3"/>
                </p:cNvCxnSpPr>
                <p:nvPr/>
              </p:nvCxnSpPr>
              <p:spPr bwMode="auto">
                <a:xfrm>
                  <a:off x="6968079" y="4287612"/>
                  <a:ext cx="0" cy="215257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7" name="Group 216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18" name="TextBox 217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MemToReg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19" name="Straight Connector 218"/>
                <p:cNvCxnSpPr>
                  <a:stCxn id="218" idx="2"/>
                  <a:endCxn id="244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7" name="Group 286"/>
            <p:cNvGrpSpPr/>
            <p:nvPr/>
          </p:nvGrpSpPr>
          <p:grpSpPr>
            <a:xfrm>
              <a:off x="1091156" y="4859959"/>
              <a:ext cx="1560949" cy="739848"/>
              <a:chOff x="-1176697" y="4249639"/>
              <a:chExt cx="2730894" cy="1474955"/>
            </a:xfrm>
          </p:grpSpPr>
          <p:sp>
            <p:nvSpPr>
              <p:cNvPr id="302" name="Oval 301"/>
              <p:cNvSpPr/>
              <p:nvPr/>
            </p:nvSpPr>
            <p:spPr bwMode="auto">
              <a:xfrm>
                <a:off x="507718" y="4249639"/>
                <a:ext cx="1046479" cy="144375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Neo Sans Intel Medium" panose="020B0604020202020204" pitchFamily="34" charset="0"/>
                    <a:cs typeface="Arial" pitchFamily="34" charset="0"/>
                  </a:rPr>
                  <a:t>Control</a:t>
                </a: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176697" y="5218389"/>
                <a:ext cx="1480373" cy="5062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 err="1" smtClean="0">
                    <a:latin typeface="Neo Sans Intel" panose="020B0504020202020204" pitchFamily="34" charset="0"/>
                  </a:rPr>
                  <a:t>CondCode</a:t>
                </a:r>
                <a:endParaRPr lang="en-US" sz="1050" dirty="0" smtClean="0"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304" name="Straight Arrow Connector 303"/>
              <p:cNvCxnSpPr>
                <a:stCxn id="303" idx="3"/>
                <a:endCxn id="302" idx="3"/>
              </p:cNvCxnSpPr>
              <p:nvPr/>
            </p:nvCxnSpPr>
            <p:spPr bwMode="auto">
              <a:xfrm>
                <a:off x="303676" y="5471492"/>
                <a:ext cx="357295" cy="10468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305" name="Elbow Connector 304"/>
            <p:cNvCxnSpPr>
              <a:stCxn id="164" idx="4"/>
              <a:endCxn id="302" idx="2"/>
            </p:cNvCxnSpPr>
            <p:nvPr/>
          </p:nvCxnSpPr>
          <p:spPr bwMode="auto">
            <a:xfrm rot="16200000" flipH="1">
              <a:off x="657216" y="3825324"/>
              <a:ext cx="2519161" cy="274306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15" name="Trapezoid 414"/>
          <p:cNvSpPr/>
          <p:nvPr/>
        </p:nvSpPr>
        <p:spPr bwMode="auto">
          <a:xfrm rot="16200000">
            <a:off x="1320154" y="747847"/>
            <a:ext cx="643543" cy="180391"/>
          </a:xfrm>
          <a:prstGeom prst="trapezoid">
            <a:avLst>
              <a:gd name="adj" fmla="val 53513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 Medium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98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issue 1: simultaneous exceptions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instructions can generate exceptions on different stages but on the same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Solution: </a:t>
            </a:r>
            <a:r>
              <a:rPr lang="en-US" dirty="0" smtClean="0"/>
              <a:t>prioritize exceptions on the later stages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831815" y="2086963"/>
            <a:ext cx="2160000" cy="2160000"/>
            <a:chOff x="2160000" y="2880000"/>
            <a:chExt cx="216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 bwMode="auto">
            <a:xfrm>
              <a:off x="2160000" y="288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00000" y="288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40000" y="288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80000" y="288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4299" y="2172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$r3, $zero(0x0)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5099" y="2712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$r2, $zero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5398" y="3252421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&lt;invalid opcode&gt;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520177" y="212963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4512585" y="269120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Explosion 1 26"/>
          <p:cNvSpPr/>
          <p:nvPr/>
        </p:nvSpPr>
        <p:spPr bwMode="auto">
          <a:xfrm>
            <a:off x="4512585" y="3231323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66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issue 2: flushing 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14924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Pipeline </a:t>
            </a:r>
            <a:r>
              <a:rPr lang="en-US" dirty="0" smtClean="0"/>
              <a:t>has to cancel all consequent instructions to have correct architecture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Not a problem </a:t>
            </a:r>
            <a:r>
              <a:rPr lang="en-US" dirty="0" smtClean="0"/>
              <a:t>since we handle branch </a:t>
            </a:r>
            <a:r>
              <a:rPr lang="en-US" dirty="0" err="1" smtClean="0"/>
              <a:t>mispredictions</a:t>
            </a:r>
            <a:r>
              <a:rPr lang="en-US" dirty="0" smtClean="0"/>
              <a:t> already</a:t>
            </a:r>
            <a:endParaRPr lang="en-US" dirty="0" smtClean="0"/>
          </a:p>
          <a:p>
            <a:pPr marL="803275" lvl="1" indent="-457200">
              <a:buFont typeface="+mj-lt"/>
              <a:buAutoNum type="arabicPeriod"/>
            </a:pPr>
            <a:endParaRPr lang="en-US" dirty="0" smtClean="0"/>
          </a:p>
          <a:p>
            <a:pPr lvl="1" indent="0">
              <a:buNone/>
            </a:pPr>
            <a:endParaRPr lang="ru-RU" dirty="0"/>
          </a:p>
        </p:txBody>
      </p:sp>
      <p:grpSp>
        <p:nvGrpSpPr>
          <p:cNvPr id="34" name="Group 33"/>
          <p:cNvGrpSpPr/>
          <p:nvPr/>
        </p:nvGrpSpPr>
        <p:grpSpPr>
          <a:xfrm>
            <a:off x="1799541" y="2760731"/>
            <a:ext cx="2700000" cy="2700000"/>
            <a:chOff x="2160000" y="2880000"/>
            <a:chExt cx="2700000" cy="27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 bwMode="auto">
            <a:xfrm>
              <a:off x="2160000" y="288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00000" y="288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40000" y="288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80000" y="288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320000" y="2880000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320000" y="342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20000" y="396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20000" y="450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320000" y="504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Explosion 1 15"/>
          <p:cNvSpPr/>
          <p:nvPr/>
        </p:nvSpPr>
        <p:spPr bwMode="auto">
          <a:xfrm>
            <a:off x="4040548" y="3376356"/>
            <a:ext cx="413945" cy="441163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499541" y="5460731"/>
            <a:ext cx="2700000" cy="540000"/>
            <a:chOff x="4515416" y="5460731"/>
            <a:chExt cx="2700000" cy="5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 bwMode="auto">
            <a:xfrm>
              <a:off x="4515416" y="5460731"/>
              <a:ext cx="540000" cy="540000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055416" y="5460731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95416" y="5460731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135416" y="5460731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675416" y="5460731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68825" y="3423646"/>
            <a:ext cx="2001742" cy="1942604"/>
            <a:chOff x="4568825" y="3423646"/>
            <a:chExt cx="2001742" cy="1942604"/>
          </a:xfrm>
        </p:grpSpPr>
        <p:sp>
          <p:nvSpPr>
            <p:cNvPr id="45" name="Cloud 44"/>
            <p:cNvSpPr/>
            <p:nvPr/>
          </p:nvSpPr>
          <p:spPr bwMode="auto">
            <a:xfrm>
              <a:off x="4568825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Cloud 45"/>
            <p:cNvSpPr/>
            <p:nvPr/>
          </p:nvSpPr>
          <p:spPr bwMode="auto">
            <a:xfrm>
              <a:off x="4578350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Cloud 46"/>
            <p:cNvSpPr/>
            <p:nvPr/>
          </p:nvSpPr>
          <p:spPr bwMode="auto">
            <a:xfrm>
              <a:off x="4578350" y="501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Cloud 47"/>
            <p:cNvSpPr/>
            <p:nvPr/>
          </p:nvSpPr>
          <p:spPr bwMode="auto">
            <a:xfrm>
              <a:off x="5112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Cloud 48"/>
            <p:cNvSpPr/>
            <p:nvPr/>
          </p:nvSpPr>
          <p:spPr bwMode="auto">
            <a:xfrm>
              <a:off x="5112691" y="5017438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Cloud 49"/>
            <p:cNvSpPr/>
            <p:nvPr/>
          </p:nvSpPr>
          <p:spPr bwMode="auto">
            <a:xfrm>
              <a:off x="5668691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Cloud 50"/>
            <p:cNvSpPr/>
            <p:nvPr/>
          </p:nvSpPr>
          <p:spPr bwMode="auto">
            <a:xfrm>
              <a:off x="6176867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Cloud 51"/>
            <p:cNvSpPr/>
            <p:nvPr/>
          </p:nvSpPr>
          <p:spPr bwMode="auto">
            <a:xfrm>
              <a:off x="5103982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3" name="Cloud 52"/>
            <p:cNvSpPr/>
            <p:nvPr/>
          </p:nvSpPr>
          <p:spPr bwMode="auto">
            <a:xfrm>
              <a:off x="5668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4" name="Cloud 53"/>
            <p:cNvSpPr/>
            <p:nvPr/>
          </p:nvSpPr>
          <p:spPr bwMode="auto">
            <a:xfrm>
              <a:off x="4568825" y="3423646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05200" y="2658776"/>
            <a:ext cx="2532040" cy="1180786"/>
            <a:chOff x="4505200" y="2658776"/>
            <a:chExt cx="2532040" cy="11807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ounded Rectangular Callout 42"/>
            <p:cNvSpPr/>
            <p:nvPr/>
          </p:nvSpPr>
          <p:spPr bwMode="auto">
            <a:xfrm>
              <a:off x="5307806" y="2658776"/>
              <a:ext cx="1729434" cy="810000"/>
            </a:xfrm>
            <a:prstGeom prst="wedgeRoundRectCallout">
              <a:avLst>
                <a:gd name="adj1" fmla="val -63676"/>
                <a:gd name="adj2" fmla="val 35949"/>
                <a:gd name="adj3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 smtClean="0">
                  <a:latin typeface="+mj-lt"/>
                  <a:cs typeface="Arial" pitchFamily="34" charset="0"/>
                </a:rPr>
                <a:t>Some </a:t>
              </a:r>
              <a:r>
                <a:rPr lang="en-US" sz="1400" b="1" dirty="0" err="1" smtClean="0">
                  <a:latin typeface="+mj-lt"/>
                  <a:cs typeface="Arial" pitchFamily="34" charset="0"/>
                </a:rPr>
                <a:t>expections</a:t>
              </a:r>
              <a:r>
                <a:rPr lang="en-US" sz="1400" b="1" dirty="0" smtClean="0">
                  <a:latin typeface="+mj-lt"/>
                  <a:cs typeface="Arial" pitchFamily="34" charset="0"/>
                </a:rPr>
                <a:t> require </a:t>
              </a:r>
              <a:r>
                <a:rPr lang="en-US" sz="1400" b="1" dirty="0" err="1" smtClean="0">
                  <a:latin typeface="+mj-lt"/>
                  <a:cs typeface="Arial" pitchFamily="34" charset="0"/>
                </a:rPr>
                <a:t>writeback</a:t>
              </a:r>
              <a:endParaRPr lang="ru-RU" sz="14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505200" y="3299562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453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issue 3: speculative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7508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may execute exception-causing instruction after </a:t>
            </a:r>
            <a:r>
              <a:rPr lang="en-US" dirty="0" err="1" smtClean="0"/>
              <a:t>mispredicted</a:t>
            </a:r>
            <a:r>
              <a:rPr lang="en-US" dirty="0" smtClean="0"/>
              <a:t> branch</a:t>
            </a:r>
            <a:endParaRPr lang="ru-RU" dirty="0"/>
          </a:p>
        </p:txBody>
      </p:sp>
      <p:grpSp>
        <p:nvGrpSpPr>
          <p:cNvPr id="68" name="Group 67"/>
          <p:cNvGrpSpPr/>
          <p:nvPr/>
        </p:nvGrpSpPr>
        <p:grpSpPr>
          <a:xfrm>
            <a:off x="266363" y="1860446"/>
            <a:ext cx="3236495" cy="4300593"/>
            <a:chOff x="0" y="1913020"/>
            <a:chExt cx="3236495" cy="43005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/>
            <p:cNvGrpSpPr/>
            <p:nvPr/>
          </p:nvGrpSpPr>
          <p:grpSpPr>
            <a:xfrm>
              <a:off x="0" y="1913020"/>
              <a:ext cx="3236495" cy="3585412"/>
              <a:chOff x="0" y="1913020"/>
              <a:chExt cx="3236495" cy="2430380"/>
            </a:xfrm>
          </p:grpSpPr>
          <p:sp>
            <p:nvSpPr>
              <p:cNvPr id="5" name="Diamond 4"/>
              <p:cNvSpPr/>
              <p:nvPr/>
            </p:nvSpPr>
            <p:spPr bwMode="auto">
              <a:xfrm>
                <a:off x="1383632" y="1913020"/>
                <a:ext cx="1696453" cy="733927"/>
              </a:xfrm>
              <a:prstGeom prst="diamond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err="1">
                    <a:latin typeface="+mj-lt"/>
                    <a:cs typeface="Arial" pitchFamily="34" charset="0"/>
                  </a:rPr>
                  <a:t>beq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0" y="3102206"/>
                <a:ext cx="1959685" cy="3277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solidFill>
                      <a:schemeClr val="dk1"/>
                    </a:solidFill>
                    <a:latin typeface="+mj-lt"/>
                    <a:cs typeface="Arial" pitchFamily="34" charset="0"/>
                  </a:rPr>
                  <a:t>&lt;invalid opcode&gt;</a:t>
                </a:r>
                <a:endParaRPr lang="ru-RU" sz="2000" b="1" dirty="0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8" name="Elbow Connector 7"/>
              <p:cNvCxnSpPr>
                <a:stCxn id="5" idx="1"/>
                <a:endCxn id="6" idx="0"/>
              </p:cNvCxnSpPr>
              <p:nvPr/>
            </p:nvCxnSpPr>
            <p:spPr bwMode="auto">
              <a:xfrm rot="10800000" flipV="1">
                <a:off x="979844" y="2279984"/>
                <a:ext cx="403789" cy="822223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2" name="Rectangle 11"/>
              <p:cNvSpPr/>
              <p:nvPr/>
            </p:nvSpPr>
            <p:spPr bwMode="auto">
              <a:xfrm>
                <a:off x="1203158" y="4067434"/>
                <a:ext cx="2033337" cy="27596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err="1">
                    <a:solidFill>
                      <a:schemeClr val="dk1"/>
                    </a:solidFill>
                    <a:latin typeface="+mj-lt"/>
                    <a:cs typeface="Arial" pitchFamily="34" charset="0"/>
                  </a:rPr>
                  <a:t>lw</a:t>
                </a:r>
                <a:r>
                  <a:rPr lang="en-US" sz="2000" b="1" dirty="0">
                    <a:solidFill>
                      <a:schemeClr val="dk1"/>
                    </a:solidFill>
                    <a:latin typeface="+mj-lt"/>
                    <a:cs typeface="Arial" pitchFamily="34" charset="0"/>
                  </a:rPr>
                  <a:t> $r1, $r2(0x0)</a:t>
                </a:r>
                <a:endParaRPr lang="ru-RU" sz="2000" b="1" dirty="0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5" idx="2"/>
                <a:endCxn id="12" idx="0"/>
              </p:cNvCxnSpPr>
              <p:nvPr/>
            </p:nvCxnSpPr>
            <p:spPr bwMode="auto">
              <a:xfrm flipH="1">
                <a:off x="2219827" y="2646947"/>
                <a:ext cx="12032" cy="14204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8" name="Elbow Connector 17"/>
              <p:cNvCxnSpPr>
                <a:stCxn id="6" idx="2"/>
                <a:endCxn id="12" idx="0"/>
              </p:cNvCxnSpPr>
              <p:nvPr/>
            </p:nvCxnSpPr>
            <p:spPr bwMode="auto">
              <a:xfrm rot="16200000" flipH="1">
                <a:off x="1281102" y="3128708"/>
                <a:ext cx="637468" cy="1239984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 bwMode="auto">
            <a:xfrm>
              <a:off x="1203157" y="5806495"/>
              <a:ext cx="2033337" cy="40711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err="1">
                  <a:solidFill>
                    <a:schemeClr val="dk1"/>
                  </a:solidFill>
                  <a:latin typeface="+mj-lt"/>
                  <a:cs typeface="Arial" pitchFamily="34" charset="0"/>
                </a:rPr>
                <a:t>lw</a:t>
              </a:r>
              <a:r>
                <a:rPr lang="en-US" sz="2000" b="1" dirty="0">
                  <a:solidFill>
                    <a:schemeClr val="dk1"/>
                  </a:solidFill>
                  <a:latin typeface="+mj-lt"/>
                  <a:cs typeface="Arial" pitchFamily="34" charset="0"/>
                </a:rPr>
                <a:t> $</a:t>
              </a:r>
              <a:r>
                <a:rPr lang="en-US" sz="2000" b="1" dirty="0" smtClean="0">
                  <a:solidFill>
                    <a:schemeClr val="dk1"/>
                  </a:solidFill>
                  <a:latin typeface="+mj-lt"/>
                  <a:cs typeface="Arial" pitchFamily="34" charset="0"/>
                </a:rPr>
                <a:t>r3, </a:t>
              </a:r>
              <a:r>
                <a:rPr lang="en-US" sz="2000" b="1" dirty="0">
                  <a:solidFill>
                    <a:schemeClr val="dk1"/>
                  </a:solidFill>
                  <a:latin typeface="+mj-lt"/>
                  <a:cs typeface="Arial" pitchFamily="34" charset="0"/>
                </a:rPr>
                <a:t>$</a:t>
              </a:r>
              <a:r>
                <a:rPr lang="en-US" sz="2000" b="1" dirty="0" smtClean="0">
                  <a:solidFill>
                    <a:schemeClr val="dk1"/>
                  </a:solidFill>
                  <a:latin typeface="+mj-lt"/>
                  <a:cs typeface="Arial" pitchFamily="34" charset="0"/>
                </a:rPr>
                <a:t>r1(0x0</a:t>
              </a:r>
              <a:r>
                <a:rPr lang="en-US" sz="2000" b="1" dirty="0">
                  <a:solidFill>
                    <a:schemeClr val="dk1"/>
                  </a:solidFill>
                  <a:latin typeface="+mj-lt"/>
                  <a:cs typeface="Arial" pitchFamily="34" charset="0"/>
                </a:rPr>
                <a:t>)</a:t>
              </a:r>
              <a:endParaRPr lang="ru-RU" sz="2000" b="1" dirty="0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43" name="Elbow Connector 42"/>
          <p:cNvCxnSpPr>
            <a:stCxn id="12" idx="2"/>
            <a:endCxn id="41" idx="0"/>
          </p:cNvCxnSpPr>
          <p:nvPr/>
        </p:nvCxnSpPr>
        <p:spPr bwMode="auto">
          <a:xfrm rot="5400000">
            <a:off x="2332159" y="5599889"/>
            <a:ext cx="308063" cy="1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080292" y="2220624"/>
            <a:ext cx="2274135" cy="1620000"/>
            <a:chOff x="4080292" y="2220624"/>
            <a:chExt cx="2274135" cy="1620000"/>
          </a:xfrm>
        </p:grpSpPr>
        <p:grpSp>
          <p:nvGrpSpPr>
            <p:cNvPr id="27" name="Group 26"/>
            <p:cNvGrpSpPr/>
            <p:nvPr/>
          </p:nvGrpSpPr>
          <p:grpSpPr>
            <a:xfrm>
              <a:off x="4734427" y="2220624"/>
              <a:ext cx="1620000" cy="1620000"/>
              <a:chOff x="2160000" y="2880000"/>
              <a:chExt cx="1620000" cy="1620000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719715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3240000" y="396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endParaRPr lang="ru-RU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26202" y="2854319"/>
              <a:ext cx="974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inv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74427" y="3396853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Explosion 1 47"/>
          <p:cNvSpPr/>
          <p:nvPr/>
        </p:nvSpPr>
        <p:spPr bwMode="auto">
          <a:xfrm>
            <a:off x="5888412" y="2822414"/>
            <a:ext cx="423322" cy="478210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251574" y="4380624"/>
            <a:ext cx="2814135" cy="1080000"/>
            <a:chOff x="4080292" y="2220624"/>
            <a:chExt cx="2814135" cy="1080000"/>
          </a:xfrm>
        </p:grpSpPr>
        <p:grpSp>
          <p:nvGrpSpPr>
            <p:cNvPr id="53" name="Group 52"/>
            <p:cNvGrpSpPr/>
            <p:nvPr/>
          </p:nvGrpSpPr>
          <p:grpSpPr>
            <a:xfrm>
              <a:off x="4734427" y="2220624"/>
              <a:ext cx="2160000" cy="1080000"/>
              <a:chOff x="2160000" y="2880000"/>
              <a:chExt cx="2160000" cy="108000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780000" y="2880000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2707683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780000" y="342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036" y="285431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5" name="Rounded Rectangular Callout 74"/>
          <p:cNvSpPr/>
          <p:nvPr/>
        </p:nvSpPr>
        <p:spPr bwMode="auto">
          <a:xfrm>
            <a:off x="3215575" y="3304535"/>
            <a:ext cx="1729434" cy="810000"/>
          </a:xfrm>
          <a:prstGeom prst="wedgeRoundRectCallout">
            <a:avLst>
              <a:gd name="adj1" fmla="val 107465"/>
              <a:gd name="adj2" fmla="val -63571"/>
              <a:gd name="adj3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 smtClean="0">
                <a:latin typeface="+mj-lt"/>
                <a:cs typeface="Arial" pitchFamily="34" charset="0"/>
              </a:rPr>
              <a:t>Not an exception!</a:t>
            </a:r>
            <a:endParaRPr lang="ru-RU" sz="1400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814427" y="2220715"/>
            <a:ext cx="1080000" cy="2160000"/>
            <a:chOff x="5814427" y="2232747"/>
            <a:chExt cx="108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/>
            <p:cNvGrpSpPr/>
            <p:nvPr/>
          </p:nvGrpSpPr>
          <p:grpSpPr>
            <a:xfrm>
              <a:off x="6354427" y="2232747"/>
              <a:ext cx="540000" cy="2160000"/>
              <a:chOff x="6354427" y="2220624"/>
              <a:chExt cx="540000" cy="2160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6354427" y="2220624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354427" y="2760624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6354427" y="3300624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6354427" y="3840624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814427" y="3966224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endParaRPr lang="ru-RU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756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solution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cumulative solution is to move exception information through the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 exception handling only on the WB stage</a:t>
            </a:r>
            <a:endParaRPr lang="ru-RU" dirty="0"/>
          </a:p>
        </p:txBody>
      </p:sp>
      <p:grpSp>
        <p:nvGrpSpPr>
          <p:cNvPr id="399" name="Group 398"/>
          <p:cNvGrpSpPr/>
          <p:nvPr/>
        </p:nvGrpSpPr>
        <p:grpSpPr>
          <a:xfrm>
            <a:off x="1281776" y="2176785"/>
            <a:ext cx="7680464" cy="1789493"/>
            <a:chOff x="1281776" y="2176785"/>
            <a:chExt cx="7680464" cy="1789493"/>
          </a:xfrm>
        </p:grpSpPr>
        <p:cxnSp>
          <p:nvCxnSpPr>
            <p:cNvPr id="320" name="Straight Arrow Connector 319"/>
            <p:cNvCxnSpPr>
              <a:endCxn id="316" idx="1"/>
            </p:cNvCxnSpPr>
            <p:nvPr/>
          </p:nvCxnSpPr>
          <p:spPr bwMode="auto">
            <a:xfrm>
              <a:off x="3404937" y="2852643"/>
              <a:ext cx="892173" cy="54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1" name="Elbow Connector 370"/>
            <p:cNvCxnSpPr>
              <a:stCxn id="316" idx="3"/>
              <a:endCxn id="317" idx="1"/>
            </p:cNvCxnSpPr>
            <p:nvPr/>
          </p:nvCxnSpPr>
          <p:spPr bwMode="auto">
            <a:xfrm flipV="1">
              <a:off x="4505131" y="2852643"/>
              <a:ext cx="1590030" cy="546"/>
            </a:xfrm>
            <a:prstGeom prst="bentConnector3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3" name="Elbow Connector 372"/>
            <p:cNvCxnSpPr>
              <a:stCxn id="232" idx="2"/>
              <a:endCxn id="317" idx="1"/>
            </p:cNvCxnSpPr>
            <p:nvPr/>
          </p:nvCxnSpPr>
          <p:spPr bwMode="auto">
            <a:xfrm flipV="1">
              <a:off x="5467733" y="2852643"/>
              <a:ext cx="627428" cy="1113635"/>
            </a:xfrm>
            <a:prstGeom prst="bentConnector3">
              <a:avLst>
                <a:gd name="adj1" fmla="val -1775"/>
              </a:avLst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16" name="Rectangle 315"/>
            <p:cNvSpPr/>
            <p:nvPr/>
          </p:nvSpPr>
          <p:spPr bwMode="auto">
            <a:xfrm>
              <a:off x="4297110" y="2620177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6095161" y="2619084"/>
              <a:ext cx="216153" cy="467117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7928935" y="2643418"/>
              <a:ext cx="208021" cy="419991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2515191" y="2633724"/>
              <a:ext cx="1105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decoder</a:t>
              </a:r>
              <a:endParaRPr lang="ru-RU" dirty="0" smtClean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85" name="Elbow Connector 384"/>
            <p:cNvCxnSpPr>
              <a:stCxn id="317" idx="3"/>
              <a:endCxn id="318" idx="1"/>
            </p:cNvCxnSpPr>
            <p:nvPr/>
          </p:nvCxnSpPr>
          <p:spPr bwMode="auto">
            <a:xfrm>
              <a:off x="6311314" y="2852643"/>
              <a:ext cx="1617621" cy="771"/>
            </a:xfrm>
            <a:prstGeom prst="bentConnector3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88" name="Elbow Connector 387"/>
            <p:cNvCxnSpPr>
              <a:stCxn id="256" idx="0"/>
              <a:endCxn id="318" idx="1"/>
            </p:cNvCxnSpPr>
            <p:nvPr/>
          </p:nvCxnSpPr>
          <p:spPr bwMode="auto">
            <a:xfrm rot="5400000" flipH="1" flipV="1">
              <a:off x="7244114" y="2919748"/>
              <a:ext cx="751155" cy="618488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91" name="Rectangle 390"/>
            <p:cNvSpPr/>
            <p:nvPr/>
          </p:nvSpPr>
          <p:spPr bwMode="auto">
            <a:xfrm>
              <a:off x="8384724" y="2176785"/>
              <a:ext cx="577516" cy="819306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EPC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94" name="Elbow Connector 393"/>
            <p:cNvCxnSpPr>
              <a:stCxn id="344" idx="2"/>
              <a:endCxn id="391" idx="2"/>
            </p:cNvCxnSpPr>
            <p:nvPr/>
          </p:nvCxnSpPr>
          <p:spPr bwMode="auto">
            <a:xfrm flipV="1">
              <a:off x="1281776" y="2996091"/>
              <a:ext cx="7391706" cy="126288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98" name="Elbow Connector 397"/>
            <p:cNvCxnSpPr>
              <a:stCxn id="318" idx="3"/>
              <a:endCxn id="391" idx="1"/>
            </p:cNvCxnSpPr>
            <p:nvPr/>
          </p:nvCxnSpPr>
          <p:spPr bwMode="auto">
            <a:xfrm flipV="1">
              <a:off x="8136956" y="2586438"/>
              <a:ext cx="247768" cy="266976"/>
            </a:xfrm>
            <a:prstGeom prst="bentConnector3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366" name="Group 365"/>
          <p:cNvGrpSpPr/>
          <p:nvPr/>
        </p:nvGrpSpPr>
        <p:grpSpPr>
          <a:xfrm>
            <a:off x="220691" y="2809203"/>
            <a:ext cx="8401487" cy="3370718"/>
            <a:chOff x="220691" y="2809203"/>
            <a:chExt cx="8401487" cy="3370718"/>
          </a:xfrm>
        </p:grpSpPr>
        <p:grpSp>
          <p:nvGrpSpPr>
            <p:cNvPr id="314" name="Group 313"/>
            <p:cNvGrpSpPr/>
            <p:nvPr/>
          </p:nvGrpSpPr>
          <p:grpSpPr>
            <a:xfrm>
              <a:off x="220691" y="2961925"/>
              <a:ext cx="8401487" cy="3217996"/>
              <a:chOff x="220691" y="2961925"/>
              <a:chExt cx="8401487" cy="3217996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610609" y="3508247"/>
                <a:ext cx="952882" cy="914028"/>
                <a:chOff x="3126744" y="3598050"/>
                <a:chExt cx="1445257" cy="1386326"/>
              </a:xfrm>
            </p:grpSpPr>
            <p:sp>
              <p:nvSpPr>
                <p:cNvPr id="210" name="Rectangle 209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3364669" y="3598108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4275615" y="3692678"/>
                  <a:ext cx="2963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3445122" y="4025270"/>
                  <a:ext cx="838693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214" name="Straight Arrow Connector 213"/>
              <p:cNvCxnSpPr>
                <a:stCxn id="212" idx="3"/>
                <a:endCxn id="238" idx="2"/>
              </p:cNvCxnSpPr>
              <p:nvPr/>
            </p:nvCxnSpPr>
            <p:spPr bwMode="auto">
              <a:xfrm flipV="1">
                <a:off x="1563491" y="3656855"/>
                <a:ext cx="606361" cy="2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15" name="Group 214"/>
              <p:cNvGrpSpPr/>
              <p:nvPr/>
            </p:nvGrpSpPr>
            <p:grpSpPr>
              <a:xfrm>
                <a:off x="2510429" y="4177125"/>
                <a:ext cx="135684" cy="484051"/>
                <a:chOff x="3390790" y="3616963"/>
                <a:chExt cx="180391" cy="643543"/>
              </a:xfrm>
            </p:grpSpPr>
            <p:sp>
              <p:nvSpPr>
                <p:cNvPr id="216" name="Trapezoid 215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17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8409" y="3689587"/>
                  <a:ext cx="111389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18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400943" y="4034895"/>
                  <a:ext cx="94539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2932591" y="3495473"/>
                <a:ext cx="1167978" cy="1407058"/>
                <a:chOff x="4488101" y="3657632"/>
                <a:chExt cx="1552821" cy="1870677"/>
              </a:xfrm>
            </p:grpSpPr>
            <p:sp>
              <p:nvSpPr>
                <p:cNvPr id="220" name="Rectangle 219"/>
                <p:cNvSpPr/>
                <p:nvPr/>
              </p:nvSpPr>
              <p:spPr bwMode="auto">
                <a:xfrm>
                  <a:off x="4490028" y="3657632"/>
                  <a:ext cx="1550894" cy="187067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4492305" y="3741384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5952523" y="3745474"/>
                  <a:ext cx="88399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4817974" y="4328901"/>
                  <a:ext cx="9491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Registers</a:t>
                  </a:r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4492305" y="4215468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5902089" y="4406640"/>
                  <a:ext cx="1371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4488101" y="4754853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4488101" y="5196249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 smtClean="0">
                    <a:latin typeface="Neo Sans Intel" panose="020B0504020202020204" pitchFamily="34" charset="0"/>
                  </a:endParaRPr>
                </a:p>
              </p:txBody>
            </p:sp>
          </p:grpSp>
          <p:cxnSp>
            <p:nvCxnSpPr>
              <p:cNvPr id="230" name="Straight Arrow Connector 229"/>
              <p:cNvCxnSpPr>
                <a:stCxn id="222" idx="3"/>
                <a:endCxn id="234" idx="1"/>
              </p:cNvCxnSpPr>
              <p:nvPr/>
            </p:nvCxnSpPr>
            <p:spPr bwMode="auto">
              <a:xfrm flipV="1">
                <a:off x="4100569" y="3659662"/>
                <a:ext cx="1130032" cy="27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1" name="Group 230"/>
              <p:cNvGrpSpPr/>
              <p:nvPr/>
            </p:nvGrpSpPr>
            <p:grpSpPr>
              <a:xfrm>
                <a:off x="5230601" y="3423484"/>
                <a:ext cx="547227" cy="1082965"/>
                <a:chOff x="6728724" y="3121968"/>
                <a:chExt cx="727535" cy="1439797"/>
              </a:xfrm>
            </p:grpSpPr>
            <p:sp>
              <p:nvSpPr>
                <p:cNvPr id="232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6858085" y="3926238"/>
                  <a:ext cx="465836" cy="286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ALU</a:t>
                  </a:r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6728724" y="3319972"/>
                  <a:ext cx="155484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6728724" y="4152246"/>
                  <a:ext cx="155484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7360155" y="3870419"/>
                  <a:ext cx="90572" cy="12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US" sz="600" dirty="0" smtClean="0">
                    <a:latin typeface="Neo Sans Intel Medium" panose="020B0604020202020204" pitchFamily="34" charset="0"/>
                  </a:endParaRPr>
                </a:p>
              </p:txBody>
            </p:sp>
          </p:grpSp>
          <p:cxnSp>
            <p:nvCxnSpPr>
              <p:cNvPr id="237" name="Elbow Connector 236"/>
              <p:cNvCxnSpPr>
                <a:stCxn id="264" idx="0"/>
                <a:endCxn id="227" idx="1"/>
              </p:cNvCxnSpPr>
              <p:nvPr/>
            </p:nvCxnSpPr>
            <p:spPr bwMode="auto">
              <a:xfrm flipH="1">
                <a:off x="2932591" y="3914722"/>
                <a:ext cx="5689587" cy="836432"/>
              </a:xfrm>
              <a:prstGeom prst="bentConnector5">
                <a:avLst>
                  <a:gd name="adj1" fmla="val -4018"/>
                  <a:gd name="adj2" fmla="val 178449"/>
                  <a:gd name="adj3" fmla="val 10401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38" name="Oval 237"/>
              <p:cNvSpPr/>
              <p:nvPr/>
            </p:nvSpPr>
            <p:spPr bwMode="auto">
              <a:xfrm>
                <a:off x="2169852" y="3629599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39" name="Straight Arrow Connector 238"/>
              <p:cNvCxnSpPr>
                <a:stCxn id="238" idx="6"/>
                <a:endCxn id="221" idx="1"/>
              </p:cNvCxnSpPr>
              <p:nvPr/>
            </p:nvCxnSpPr>
            <p:spPr bwMode="auto">
              <a:xfrm>
                <a:off x="2224363" y="3656855"/>
                <a:ext cx="711390" cy="0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40" name="Elbow Connector 239"/>
              <p:cNvCxnSpPr>
                <a:stCxn id="238" idx="4"/>
                <a:endCxn id="244" idx="2"/>
              </p:cNvCxnSpPr>
              <p:nvPr/>
            </p:nvCxnSpPr>
            <p:spPr bwMode="auto">
              <a:xfrm rot="16200000" flipH="1">
                <a:off x="2090660" y="3790558"/>
                <a:ext cx="332737" cy="119840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Elbow Connector 240"/>
              <p:cNvCxnSpPr>
                <a:stCxn id="238" idx="4"/>
                <a:endCxn id="218" idx="3"/>
              </p:cNvCxnSpPr>
              <p:nvPr/>
            </p:nvCxnSpPr>
            <p:spPr bwMode="auto">
              <a:xfrm rot="16200000" flipH="1">
                <a:off x="1926972" y="3954246"/>
                <a:ext cx="861230" cy="320958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43" name="Straight Connector 242"/>
              <p:cNvCxnSpPr/>
              <p:nvPr/>
            </p:nvCxnSpPr>
            <p:spPr bwMode="auto">
              <a:xfrm>
                <a:off x="5509599" y="4332938"/>
                <a:ext cx="251" cy="18838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4" name="Oval 243"/>
              <p:cNvSpPr/>
              <p:nvPr/>
            </p:nvSpPr>
            <p:spPr bwMode="auto">
              <a:xfrm>
                <a:off x="2316948" y="3989591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45" name="Elbow Connector 244"/>
              <p:cNvCxnSpPr>
                <a:stCxn id="244" idx="4"/>
                <a:endCxn id="217" idx="3"/>
              </p:cNvCxnSpPr>
              <p:nvPr/>
            </p:nvCxnSpPr>
            <p:spPr bwMode="auto">
              <a:xfrm rot="16200000" flipH="1">
                <a:off x="2309428" y="4078878"/>
                <a:ext cx="241509" cy="171956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46" name="Straight Arrow Connector 245"/>
              <p:cNvCxnSpPr>
                <a:stCxn id="216" idx="0"/>
                <a:endCxn id="226" idx="1"/>
              </p:cNvCxnSpPr>
              <p:nvPr/>
            </p:nvCxnSpPr>
            <p:spPr bwMode="auto">
              <a:xfrm flipV="1">
                <a:off x="2646113" y="4419150"/>
                <a:ext cx="286478" cy="1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47" name="Rounded Rectangle 246"/>
              <p:cNvSpPr/>
              <p:nvPr/>
            </p:nvSpPr>
            <p:spPr bwMode="auto">
              <a:xfrm>
                <a:off x="3178922" y="5054425"/>
                <a:ext cx="717323" cy="2060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 Medium" panose="020B0604020202020204" pitchFamily="34" charset="0"/>
                    <a:cs typeface="Arial" pitchFamily="34" charset="0"/>
                  </a:rPr>
                  <a:t>Sign </a:t>
                </a:r>
                <a:r>
                  <a:rPr lang="en-US" sz="1000" dirty="0" err="1" smtClean="0">
                    <a:latin typeface="Neo Sans Intel Medium" panose="020B0604020202020204" pitchFamily="34" charset="0"/>
                    <a:cs typeface="Arial" pitchFamily="34" charset="0"/>
                  </a:rPr>
                  <a:t>ext</a:t>
                </a:r>
                <a:endParaRPr lang="en-US" sz="1000" dirty="0">
                  <a:latin typeface="Neo Sans Intel Medium" panose="020B0604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248" name="Elbow Connector 247"/>
              <p:cNvCxnSpPr>
                <a:stCxn id="238" idx="4"/>
                <a:endCxn id="247" idx="1"/>
              </p:cNvCxnSpPr>
              <p:nvPr/>
            </p:nvCxnSpPr>
            <p:spPr bwMode="auto">
              <a:xfrm rot="16200000" flipH="1">
                <a:off x="1951356" y="3929862"/>
                <a:ext cx="1473318" cy="981814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49" name="Group 248"/>
              <p:cNvGrpSpPr/>
              <p:nvPr/>
            </p:nvGrpSpPr>
            <p:grpSpPr>
              <a:xfrm>
                <a:off x="4970999" y="4042546"/>
                <a:ext cx="135684" cy="484051"/>
                <a:chOff x="3390790" y="3616963"/>
                <a:chExt cx="180391" cy="643543"/>
              </a:xfrm>
            </p:grpSpPr>
            <p:sp>
              <p:nvSpPr>
                <p:cNvPr id="250" name="Trapezoid 249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51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7" y="3698344"/>
                  <a:ext cx="108737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52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47844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253" name="Straight Arrow Connector 252"/>
              <p:cNvCxnSpPr>
                <a:stCxn id="250" idx="0"/>
                <a:endCxn id="235" idx="1"/>
              </p:cNvCxnSpPr>
              <p:nvPr/>
            </p:nvCxnSpPr>
            <p:spPr bwMode="auto">
              <a:xfrm>
                <a:off x="5106683" y="4284571"/>
                <a:ext cx="123918" cy="109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54" name="Elbow Connector 253"/>
              <p:cNvCxnSpPr>
                <a:stCxn id="247" idx="3"/>
                <a:endCxn id="274" idx="4"/>
              </p:cNvCxnSpPr>
              <p:nvPr/>
            </p:nvCxnSpPr>
            <p:spPr bwMode="auto">
              <a:xfrm flipV="1">
                <a:off x="3896245" y="4433797"/>
                <a:ext cx="951895" cy="723631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5" name="Group 254"/>
              <p:cNvGrpSpPr/>
              <p:nvPr/>
            </p:nvGrpSpPr>
            <p:grpSpPr>
              <a:xfrm>
                <a:off x="6853393" y="3604569"/>
                <a:ext cx="912843" cy="874408"/>
                <a:chOff x="3124738" y="3598050"/>
                <a:chExt cx="1447262" cy="1386326"/>
              </a:xfrm>
            </p:grpSpPr>
            <p:sp>
              <p:nvSpPr>
                <p:cNvPr id="256" name="Rectangle 255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124738" y="3682688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4371874" y="3786748"/>
                  <a:ext cx="200126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3466452" y="4040440"/>
                  <a:ext cx="838692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3126747" y="4149986"/>
                  <a:ext cx="102130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3128165" y="4647076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</p:grpSp>
          <p:cxnSp>
            <p:nvCxnSpPr>
              <p:cNvPr id="262" name="Straight Arrow Connector 261"/>
              <p:cNvCxnSpPr>
                <a:stCxn id="258" idx="3"/>
                <a:endCxn id="265" idx="3"/>
              </p:cNvCxnSpPr>
              <p:nvPr/>
            </p:nvCxnSpPr>
            <p:spPr bwMode="auto">
              <a:xfrm flipV="1">
                <a:off x="7766236" y="3805925"/>
                <a:ext cx="724083" cy="16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63" name="Group 262"/>
              <p:cNvGrpSpPr/>
              <p:nvPr/>
            </p:nvGrpSpPr>
            <p:grpSpPr>
              <a:xfrm>
                <a:off x="8486493" y="3672695"/>
                <a:ext cx="135684" cy="484051"/>
                <a:chOff x="3390790" y="3616963"/>
                <a:chExt cx="180391" cy="643543"/>
              </a:xfrm>
            </p:grpSpPr>
            <p:sp>
              <p:nvSpPr>
                <p:cNvPr id="264" name="Trapezoid 263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65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7" y="3722484"/>
                  <a:ext cx="122543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66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29231"/>
                  <a:ext cx="122542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</a:p>
              </p:txBody>
            </p:sp>
          </p:grpSp>
          <p:cxnSp>
            <p:nvCxnSpPr>
              <p:cNvPr id="267" name="Straight Arrow Connector 266"/>
              <p:cNvCxnSpPr>
                <a:stCxn id="236" idx="3"/>
                <a:endCxn id="272" idx="2"/>
              </p:cNvCxnSpPr>
              <p:nvPr/>
            </p:nvCxnSpPr>
            <p:spPr bwMode="auto">
              <a:xfrm flipV="1">
                <a:off x="5773667" y="4032156"/>
                <a:ext cx="786476" cy="45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8" name="Oval 267"/>
              <p:cNvSpPr/>
              <p:nvPr/>
            </p:nvSpPr>
            <p:spPr bwMode="auto">
              <a:xfrm>
                <a:off x="4710169" y="4129619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560616" y="4909745"/>
                <a:ext cx="71861" cy="9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cxnSp>
            <p:nvCxnSpPr>
              <p:cNvPr id="270" name="Elbow Connector 269"/>
              <p:cNvCxnSpPr>
                <a:stCxn id="268" idx="4"/>
                <a:endCxn id="269" idx="1"/>
              </p:cNvCxnSpPr>
              <p:nvPr/>
            </p:nvCxnSpPr>
            <p:spPr bwMode="auto">
              <a:xfrm rot="16200000" flipH="1">
                <a:off x="4763063" y="4158491"/>
                <a:ext cx="771915" cy="823191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71" name="Elbow Connector 270"/>
              <p:cNvCxnSpPr>
                <a:stCxn id="269" idx="1"/>
                <a:endCxn id="261" idx="1"/>
              </p:cNvCxnSpPr>
              <p:nvPr/>
            </p:nvCxnSpPr>
            <p:spPr bwMode="auto">
              <a:xfrm rot="10800000" flipH="1">
                <a:off x="5560615" y="4348733"/>
                <a:ext cx="1294939" cy="607312"/>
              </a:xfrm>
              <a:prstGeom prst="bentConnector3">
                <a:avLst>
                  <a:gd name="adj1" fmla="val 25626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72" name="Oval 271"/>
              <p:cNvSpPr/>
              <p:nvPr/>
            </p:nvSpPr>
            <p:spPr bwMode="auto">
              <a:xfrm>
                <a:off x="6560143" y="4004900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3" name="Elbow Connector 272"/>
              <p:cNvCxnSpPr>
                <a:stCxn id="272" idx="4"/>
                <a:endCxn id="266" idx="3"/>
              </p:cNvCxnSpPr>
              <p:nvPr/>
            </p:nvCxnSpPr>
            <p:spPr bwMode="auto">
              <a:xfrm rot="5400000" flipH="1" flipV="1">
                <a:off x="7527479" y="3096570"/>
                <a:ext cx="22761" cy="1902922"/>
              </a:xfrm>
              <a:prstGeom prst="bentConnector4">
                <a:avLst>
                  <a:gd name="adj1" fmla="val -2946101"/>
                  <a:gd name="adj2" fmla="val 8955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74" name="Oval 273"/>
              <p:cNvSpPr/>
              <p:nvPr/>
            </p:nvSpPr>
            <p:spPr bwMode="auto">
              <a:xfrm>
                <a:off x="4820884" y="4379286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5" name="Straight Arrow Connector 274"/>
              <p:cNvCxnSpPr>
                <a:stCxn id="274" idx="6"/>
                <a:endCxn id="252" idx="3"/>
              </p:cNvCxnSpPr>
              <p:nvPr/>
            </p:nvCxnSpPr>
            <p:spPr bwMode="auto">
              <a:xfrm>
                <a:off x="4875395" y="4406542"/>
                <a:ext cx="99432" cy="611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76" name="Elbow Connector 275"/>
              <p:cNvCxnSpPr>
                <a:stCxn id="272" idx="0"/>
                <a:endCxn id="257" idx="1"/>
              </p:cNvCxnSpPr>
              <p:nvPr/>
            </p:nvCxnSpPr>
            <p:spPr bwMode="auto">
              <a:xfrm rot="5400000" flipH="1" flipV="1">
                <a:off x="6588175" y="3739682"/>
                <a:ext cx="264443" cy="265994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78" name="Straight Connector 277"/>
              <p:cNvCxnSpPr>
                <a:stCxn id="250" idx="3"/>
              </p:cNvCxnSpPr>
              <p:nvPr/>
            </p:nvCxnSpPr>
            <p:spPr bwMode="auto">
              <a:xfrm>
                <a:off x="5038842" y="4490295"/>
                <a:ext cx="2672" cy="15181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Straight Connector 281"/>
              <p:cNvCxnSpPr>
                <a:stCxn id="216" idx="3"/>
              </p:cNvCxnSpPr>
              <p:nvPr/>
            </p:nvCxnSpPr>
            <p:spPr bwMode="auto">
              <a:xfrm flipH="1">
                <a:off x="2576686" y="4624873"/>
                <a:ext cx="1586" cy="12750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Straight Connector 284"/>
              <p:cNvCxnSpPr>
                <a:stCxn id="244" idx="6"/>
                <a:endCxn id="224" idx="1"/>
              </p:cNvCxnSpPr>
              <p:nvPr/>
            </p:nvCxnSpPr>
            <p:spPr bwMode="auto">
              <a:xfrm flipV="1">
                <a:off x="2371458" y="4013440"/>
                <a:ext cx="564294" cy="3402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86" name="Straight Connector 285"/>
              <p:cNvCxnSpPr>
                <a:stCxn id="268" idx="6"/>
                <a:endCxn id="251" idx="3"/>
              </p:cNvCxnSpPr>
              <p:nvPr/>
            </p:nvCxnSpPr>
            <p:spPr bwMode="auto">
              <a:xfrm>
                <a:off x="4764676" y="4157094"/>
                <a:ext cx="210145" cy="74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87" name="Straight Connector 286"/>
              <p:cNvCxnSpPr>
                <a:stCxn id="225" idx="3"/>
                <a:endCxn id="268" idx="2"/>
              </p:cNvCxnSpPr>
              <p:nvPr/>
            </p:nvCxnSpPr>
            <p:spPr bwMode="auto">
              <a:xfrm flipV="1">
                <a:off x="4099300" y="4156875"/>
                <a:ext cx="610869" cy="36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88" name="Straight Connector 287"/>
              <p:cNvCxnSpPr>
                <a:stCxn id="272" idx="6"/>
                <a:endCxn id="260" idx="1"/>
              </p:cNvCxnSpPr>
              <p:nvPr/>
            </p:nvCxnSpPr>
            <p:spPr bwMode="auto">
              <a:xfrm>
                <a:off x="6614654" y="4032156"/>
                <a:ext cx="240006" cy="304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89" name="Group 288"/>
              <p:cNvGrpSpPr/>
              <p:nvPr/>
            </p:nvGrpSpPr>
            <p:grpSpPr>
              <a:xfrm>
                <a:off x="610609" y="3508247"/>
                <a:ext cx="952882" cy="914028"/>
                <a:chOff x="3126744" y="3598050"/>
                <a:chExt cx="1445257" cy="1386326"/>
              </a:xfrm>
            </p:grpSpPr>
            <p:sp>
              <p:nvSpPr>
                <p:cNvPr id="290" name="Rectangle 289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TextBox 290"/>
                <p:cNvSpPr txBox="1"/>
                <p:nvPr/>
              </p:nvSpPr>
              <p:spPr>
                <a:xfrm>
                  <a:off x="3364669" y="3598108"/>
                  <a:ext cx="184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4275615" y="3692678"/>
                  <a:ext cx="2963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 smtClean="0"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3445122" y="4025270"/>
                  <a:ext cx="838693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1759707" y="2984719"/>
                <a:ext cx="208020" cy="3195202"/>
                <a:chOff x="1740012" y="3281856"/>
                <a:chExt cx="180287" cy="2367290"/>
              </a:xfrm>
            </p:grpSpPr>
            <p:sp>
              <p:nvSpPr>
                <p:cNvPr id="296" name="Rectangle 295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Isosceles Triangle 296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4297112" y="2961925"/>
                <a:ext cx="208020" cy="3195202"/>
                <a:chOff x="1740012" y="3281856"/>
                <a:chExt cx="180287" cy="2367290"/>
              </a:xfrm>
            </p:grpSpPr>
            <p:sp>
              <p:nvSpPr>
                <p:cNvPr id="299" name="Rectangle 298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6103295" y="2984719"/>
                <a:ext cx="208020" cy="3195202"/>
                <a:chOff x="1740012" y="3281856"/>
                <a:chExt cx="180287" cy="2367290"/>
              </a:xfrm>
            </p:grpSpPr>
            <p:sp>
              <p:nvSpPr>
                <p:cNvPr id="302" name="Rectangle 301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3" name="Isosceles Triangle 302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7928937" y="2974985"/>
                <a:ext cx="208020" cy="3195202"/>
                <a:chOff x="1740012" y="3281856"/>
                <a:chExt cx="180287" cy="2367290"/>
              </a:xfrm>
            </p:grpSpPr>
            <p:sp>
              <p:nvSpPr>
                <p:cNvPr id="305" name="Rectangle 304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6" name="Isosceles Triangle 305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220691" y="2974985"/>
                <a:ext cx="218446" cy="977711"/>
                <a:chOff x="244754" y="2510064"/>
                <a:chExt cx="218446" cy="977711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251616" y="2510064"/>
                  <a:ext cx="208020" cy="977711"/>
                  <a:chOff x="1740012" y="3281856"/>
                  <a:chExt cx="180287" cy="2367290"/>
                </a:xfrm>
              </p:grpSpPr>
              <p:sp>
                <p:nvSpPr>
                  <p:cNvPr id="310" name="Rectangle 309"/>
                  <p:cNvSpPr/>
                  <p:nvPr/>
                </p:nvSpPr>
                <p:spPr bwMode="auto">
                  <a:xfrm>
                    <a:off x="1740012" y="3281856"/>
                    <a:ext cx="180287" cy="236729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rgbClr val="FF66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ru-RU" b="1">
                      <a:latin typeface="Neo Sans Inte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11" name="Isosceles Triangle 310"/>
                  <p:cNvSpPr/>
                  <p:nvPr/>
                </p:nvSpPr>
                <p:spPr bwMode="auto">
                  <a:xfrm>
                    <a:off x="1779958" y="5424187"/>
                    <a:ext cx="100394" cy="224959"/>
                  </a:xfrm>
                  <a:prstGeom prst="triangl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rgbClr val="FF66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en-US" b="1">
                      <a:latin typeface="Neo Sans Inte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09" name="TextBox 308"/>
                <p:cNvSpPr txBox="1"/>
                <p:nvPr/>
              </p:nvSpPr>
              <p:spPr>
                <a:xfrm>
                  <a:off x="244754" y="2743200"/>
                  <a:ext cx="21844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cxnSp>
            <p:nvCxnSpPr>
              <p:cNvPr id="313" name="Elbow Connector 312"/>
              <p:cNvCxnSpPr>
                <a:stCxn id="309" idx="3"/>
                <a:endCxn id="291" idx="0"/>
              </p:cNvCxnSpPr>
              <p:nvPr/>
            </p:nvCxnSpPr>
            <p:spPr bwMode="auto">
              <a:xfrm>
                <a:off x="439137" y="3292760"/>
                <a:ext cx="389238" cy="215525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321" name="Straight Arrow Connector 320"/>
            <p:cNvCxnSpPr/>
            <p:nvPr/>
          </p:nvCxnSpPr>
          <p:spPr bwMode="auto">
            <a:xfrm>
              <a:off x="828375" y="3292500"/>
              <a:ext cx="30096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27" name="Group 326"/>
            <p:cNvGrpSpPr/>
            <p:nvPr/>
          </p:nvGrpSpPr>
          <p:grpSpPr>
            <a:xfrm>
              <a:off x="1150942" y="2822900"/>
              <a:ext cx="301925" cy="597512"/>
              <a:chOff x="6728724" y="3121968"/>
              <a:chExt cx="727535" cy="1439797"/>
            </a:xfrm>
          </p:grpSpPr>
          <p:sp>
            <p:nvSpPr>
              <p:cNvPr id="344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7315159" y="3677492"/>
                <a:ext cx="137382" cy="30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 smtClean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6728724" y="3319972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6728724" y="4152247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6848563" y="346970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548512" y="2809203"/>
              <a:ext cx="2744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330" name="Straight Arrow Connector 329"/>
            <p:cNvCxnSpPr>
              <a:stCxn id="329" idx="3"/>
              <a:endCxn id="346" idx="1"/>
            </p:cNvCxnSpPr>
            <p:nvPr/>
          </p:nvCxnSpPr>
          <p:spPr bwMode="auto">
            <a:xfrm>
              <a:off x="822947" y="2947703"/>
              <a:ext cx="327995" cy="550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1056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8.2|9.8|2.8|93.1|22.9|37.6|15.2|6.8|10.2|1.4|4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21.9|95.9|52.2|5.7|42.1|87.8|22.7|57.8|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3.2|24.8|3.6|109.1|5.2|26.9|8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2|7.4|66.7|41.5|2|15.8|53.3|1.3|10.8|64.2|8.8|13.7|5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5|46.7|59.5|33.5|20.1|10.7|77.5|1.4|33.1|8.5|260|73.7|7.3|3.4|46.6|1|40.5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4667</TotalTime>
  <Words>1405</Words>
  <Application>Microsoft Office PowerPoint</Application>
  <PresentationFormat>On-screen Show (4:3)</PresentationFormat>
  <Paragraphs>542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Consolas</vt:lpstr>
      <vt:lpstr>Courier New</vt:lpstr>
      <vt:lpstr>Neo Sans Intel</vt:lpstr>
      <vt:lpstr>Neo Sans Intel Medium</vt:lpstr>
      <vt:lpstr>Verdana</vt:lpstr>
      <vt:lpstr>Wingdings</vt:lpstr>
      <vt:lpstr>2_mdsp_2011</vt:lpstr>
      <vt:lpstr> Advanced Pipelining</vt:lpstr>
      <vt:lpstr>Exception handling</vt:lpstr>
      <vt:lpstr>Exceptions and Interrupts</vt:lpstr>
      <vt:lpstr>Exception handling</vt:lpstr>
      <vt:lpstr>Adding exceptions to Single-Cycle MIPS</vt:lpstr>
      <vt:lpstr>Pipeline issue 1: simultaneous exceptions</vt:lpstr>
      <vt:lpstr>Pipeline issue 2: flushing pipeline</vt:lpstr>
      <vt:lpstr>Pipeline issue 3: speculative instructions</vt:lpstr>
      <vt:lpstr>Cumulative solution</vt:lpstr>
      <vt:lpstr>Complex pipeline</vt:lpstr>
      <vt:lpstr>Unified Pipeline</vt:lpstr>
      <vt:lpstr>Unified Pipeline</vt:lpstr>
      <vt:lpstr>Non-Unified Pipeline</vt:lpstr>
      <vt:lpstr>Complex Pipeline</vt:lpstr>
      <vt:lpstr>Scoreboard for tracking WAW</vt:lpstr>
      <vt:lpstr>Superscalar pipelines</vt:lpstr>
      <vt:lpstr>Superscalar processors</vt:lpstr>
      <vt:lpstr>Pentium® approach: dynamic scheduling</vt:lpstr>
      <vt:lpstr>Itanium® and E2K approach: VLIW</vt:lpstr>
      <vt:lpstr>Summary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448</cp:revision>
  <dcterms:created xsi:type="dcterms:W3CDTF">2011-10-24T08:13:52Z</dcterms:created>
  <dcterms:modified xsi:type="dcterms:W3CDTF">2015-12-05T14:53:41Z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