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8" r:id="rId3"/>
    <p:sldId id="259" r:id="rId4"/>
    <p:sldId id="269" r:id="rId5"/>
    <p:sldId id="270" r:id="rId6"/>
    <p:sldId id="260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17" autoAdjust="0"/>
  </p:normalViewPr>
  <p:slideViewPr>
    <p:cSldViewPr>
      <p:cViewPr varScale="1">
        <p:scale>
          <a:sx n="87" d="100"/>
          <a:sy n="87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4/9/2013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49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07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27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B4BAB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B4BAB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65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2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5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3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1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6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65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88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900" spc="120" dirty="0" smtClean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Moscow Institute of Physics and Technology </a:t>
            </a:r>
            <a:endParaRPr lang="ru-RU" sz="1000" b="1" kern="900" spc="120" dirty="0" err="1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kern="900" spc="120" dirty="0" smtClean="0">
                <a:solidFill>
                  <a:srgbClr val="FFFFFF"/>
                </a:solidFill>
                <a:latin typeface="Neo Sans Intel" pitchFamily="34" charset="0"/>
                <a:cs typeface="Arial" charset="0"/>
              </a:rPr>
              <a:t>uArchSim Project</a:t>
            </a:r>
            <a:endParaRPr lang="ru-RU" sz="1050" b="1" kern="900" spc="120" dirty="0" err="1" smtClean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en/ho_Lectur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807218"/>
            <a:ext cx="5363648" cy="584775"/>
          </a:xfrm>
        </p:spPr>
        <p:txBody>
          <a:bodyPr/>
          <a:lstStyle/>
          <a:p>
            <a:r>
              <a:rPr lang="en-US" dirty="0" smtClean="0"/>
              <a:t>Pipelining: Data </a:t>
            </a:r>
            <a:r>
              <a:rPr lang="en-US" dirty="0"/>
              <a:t>Hazards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04/23/2013</a:t>
            </a:r>
            <a:endParaRPr lang="en-US" dirty="0">
              <a:latin typeface="Neo Sans Inte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534" y="6274832"/>
            <a:ext cx="7868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Neo Sans Intel" pitchFamily="34" charset="0"/>
              </a:rPr>
              <a:t>Some of the slides were taken 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</a:rPr>
              <a:t>from:  </a:t>
            </a:r>
            <a:r>
              <a:rPr lang="en-US" dirty="0" err="1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Lihu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Rappoport</a:t>
            </a:r>
            <a:r>
              <a:rPr lang="en-US" dirty="0" smtClean="0">
                <a:solidFill>
                  <a:schemeClr val="tx2"/>
                </a:solidFill>
                <a:latin typeface="Neo Sans Intel" pitchFamily="34" charset="0"/>
                <a:hlinkClick r:id="rId3"/>
              </a:rPr>
              <a:t> (234267, MAMAS)</a:t>
            </a:r>
            <a:endParaRPr lang="en-US" dirty="0">
              <a:solidFill>
                <a:schemeClr val="tx2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5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1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44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2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6423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sub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935480" y="1668585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325919" y="2490812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810000" y="406608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4" name="Rectangle 287"/>
          <p:cNvSpPr>
            <a:spLocks noChangeArrowheads="1"/>
          </p:cNvSpPr>
          <p:nvPr/>
        </p:nvSpPr>
        <p:spPr bwMode="auto">
          <a:xfrm>
            <a:off x="3872501" y="3669810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861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3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477054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and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81222" y="1642348"/>
            <a:ext cx="22057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8</a:t>
            </a: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721706" y="2881141"/>
            <a:ext cx="77841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[R1]+9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24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167" y="76198"/>
            <a:ext cx="5612734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cycle 4</a:t>
            </a: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838199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2763377"/>
            <a:ext cx="29751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or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89760" y="1668585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152400" y="5118100"/>
            <a:ext cx="2613631" cy="11633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0  </a:t>
            </a:r>
            <a:r>
              <a:rPr lang="en-US" b="1" dirty="0" err="1">
                <a:latin typeface="Courier New" pitchFamily="49" charset="0"/>
              </a:rPr>
              <a:t>lw</a:t>
            </a:r>
            <a:r>
              <a:rPr lang="en-US" b="1" dirty="0">
                <a:latin typeface="Courier New" pitchFamily="49" charset="0"/>
              </a:rPr>
              <a:t>  R10,9(R1)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4  sub R11,R2,R3</a:t>
            </a:r>
          </a:p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8  and R12,R4,R5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12  or  R13,R6,R7</a:t>
            </a:r>
          </a:p>
        </p:txBody>
      </p:sp>
      <p:sp>
        <p:nvSpPr>
          <p:cNvPr id="199" name="Rectangle 287"/>
          <p:cNvSpPr>
            <a:spLocks noChangeArrowheads="1"/>
          </p:cNvSpPr>
          <p:nvPr/>
        </p:nvSpPr>
        <p:spPr bwMode="auto">
          <a:xfrm>
            <a:off x="158725" y="4490437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200" name="Straight Arrow Connector 6"/>
          <p:cNvCxnSpPr>
            <a:stCxn id="199" idx="2"/>
          </p:cNvCxnSpPr>
          <p:nvPr/>
        </p:nvCxnSpPr>
        <p:spPr bwMode="auto">
          <a:xfrm>
            <a:off x="331529" y="4859769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87"/>
          <p:cNvSpPr>
            <a:spLocks noChangeArrowheads="1"/>
          </p:cNvSpPr>
          <p:nvPr/>
        </p:nvSpPr>
        <p:spPr bwMode="auto">
          <a:xfrm>
            <a:off x="274320" y="2499360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16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8" name="Rectangle 287"/>
          <p:cNvSpPr>
            <a:spLocks noChangeArrowheads="1"/>
          </p:cNvSpPr>
          <p:nvPr/>
        </p:nvSpPr>
        <p:spPr bwMode="auto">
          <a:xfrm>
            <a:off x="3810000" y="1642348"/>
            <a:ext cx="34881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79" name="Rectangle 287"/>
          <p:cNvSpPr>
            <a:spLocks noChangeArrowheads="1"/>
          </p:cNvSpPr>
          <p:nvPr/>
        </p:nvSpPr>
        <p:spPr bwMode="auto">
          <a:xfrm>
            <a:off x="3733800" y="443126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R12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353" name="Rectangle 287"/>
          <p:cNvSpPr>
            <a:spLocks noChangeArrowheads="1"/>
          </p:cNvSpPr>
          <p:nvPr/>
        </p:nvSpPr>
        <p:spPr bwMode="auto">
          <a:xfrm>
            <a:off x="3762072" y="251460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[R4]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2" name="Rectangle 287"/>
          <p:cNvSpPr>
            <a:spLocks noChangeArrowheads="1"/>
          </p:cNvSpPr>
          <p:nvPr/>
        </p:nvSpPr>
        <p:spPr bwMode="auto">
          <a:xfrm>
            <a:off x="5562600" y="2881141"/>
            <a:ext cx="1015663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[R3]-[R2]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3" name="Rectangle 287"/>
          <p:cNvSpPr>
            <a:spLocks noChangeArrowheads="1"/>
          </p:cNvSpPr>
          <p:nvPr/>
        </p:nvSpPr>
        <p:spPr bwMode="auto">
          <a:xfrm>
            <a:off x="5770984" y="4230916"/>
            <a:ext cx="49840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R11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4" name="Rectangle 287"/>
          <p:cNvSpPr>
            <a:spLocks noChangeArrowheads="1"/>
          </p:cNvSpPr>
          <p:nvPr/>
        </p:nvSpPr>
        <p:spPr bwMode="auto">
          <a:xfrm>
            <a:off x="3747002" y="2820960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[R5]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5" name="Rectangle 287"/>
          <p:cNvSpPr>
            <a:spLocks noChangeArrowheads="1"/>
          </p:cNvSpPr>
          <p:nvPr/>
        </p:nvSpPr>
        <p:spPr bwMode="auto">
          <a:xfrm>
            <a:off x="7704477" y="2911622"/>
            <a:ext cx="144526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Neo Sans Intel" pitchFamily="34" charset="0"/>
              </a:rPr>
              <a:t>Mem</a:t>
            </a:r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([R1]+9)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86" name="Rectangle 287"/>
          <p:cNvSpPr>
            <a:spLocks noChangeArrowheads="1"/>
          </p:cNvSpPr>
          <p:nvPr/>
        </p:nvSpPr>
        <p:spPr bwMode="auto">
          <a:xfrm>
            <a:off x="7822634" y="4246156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R10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41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844800"/>
            <a:ext cx="8229600" cy="889000"/>
          </a:xfrm>
        </p:spPr>
        <p:txBody>
          <a:bodyPr/>
          <a:lstStyle/>
          <a:p>
            <a:r>
              <a:rPr lang="en-US" sz="4000" dirty="0" smtClean="0"/>
              <a:t>Pipeline hazards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7941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19891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1138" y="990600"/>
            <a:ext cx="7739062" cy="7620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Arial" pitchFamily="34" charset="0"/>
              <a:buChar char="•"/>
            </a:pPr>
            <a:endParaRPr lang="en-US" sz="2000" dirty="0">
              <a:latin typeface="Neo Sans Intel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76200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4" name="Прямоугольник 583"/>
          <p:cNvSpPr/>
          <p:nvPr/>
        </p:nvSpPr>
        <p:spPr>
          <a:xfrm>
            <a:off x="211138" y="762000"/>
            <a:ext cx="855186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Neo Sans Intel"/>
              </a:rPr>
              <a:t>Problem with starting next instruction before </a:t>
            </a:r>
            <a:r>
              <a:rPr lang="en-US" sz="2400" dirty="0" smtClean="0">
                <a:latin typeface="Neo Sans Intel"/>
              </a:rPr>
              <a:t>the previous ones are finished</a:t>
            </a:r>
          </a:p>
          <a:p>
            <a:endParaRPr lang="en-US" sz="600" dirty="0" smtClean="0">
              <a:latin typeface="Neo Sans Intel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Dependencies </a:t>
            </a:r>
            <a:r>
              <a:rPr lang="en-US" sz="2200" dirty="0">
                <a:latin typeface="Neo Sans Intel"/>
              </a:rPr>
              <a:t>that “go backward in time” are data hazards</a:t>
            </a:r>
          </a:p>
        </p:txBody>
      </p:sp>
      <p:grpSp>
        <p:nvGrpSpPr>
          <p:cNvPr id="852" name="Группа 851"/>
          <p:cNvGrpSpPr/>
          <p:nvPr/>
        </p:nvGrpSpPr>
        <p:grpSpPr>
          <a:xfrm>
            <a:off x="623523" y="2347225"/>
            <a:ext cx="7895110" cy="3851605"/>
            <a:chOff x="623523" y="2347225"/>
            <a:chExt cx="7895110" cy="3851605"/>
          </a:xfrm>
        </p:grpSpPr>
        <p:grpSp>
          <p:nvGrpSpPr>
            <p:cNvPr id="849" name="Группа 848"/>
            <p:cNvGrpSpPr/>
            <p:nvPr/>
          </p:nvGrpSpPr>
          <p:grpSpPr>
            <a:xfrm>
              <a:off x="623523" y="2547598"/>
              <a:ext cx="3109787" cy="3648692"/>
              <a:chOff x="623523" y="2547598"/>
              <a:chExt cx="3109787" cy="364869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34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35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6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37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848" name="Группа 847"/>
            <p:cNvGrpSpPr/>
            <p:nvPr/>
          </p:nvGrpSpPr>
          <p:grpSpPr>
            <a:xfrm>
              <a:off x="1725572" y="2347225"/>
              <a:ext cx="6793061" cy="707473"/>
              <a:chOff x="1725572" y="2347225"/>
              <a:chExt cx="6793061" cy="707473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41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2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5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6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4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7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8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61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2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3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6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6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2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3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6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7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78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8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8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8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9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9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58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851" name="Группа 850"/>
            <p:cNvGrpSpPr/>
            <p:nvPr/>
          </p:nvGrpSpPr>
          <p:grpSpPr>
            <a:xfrm>
              <a:off x="3580873" y="3269310"/>
              <a:ext cx="4927680" cy="2929520"/>
              <a:chOff x="3580873" y="3269310"/>
              <a:chExt cx="4927680" cy="2929520"/>
            </a:xfrm>
          </p:grpSpPr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8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9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7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8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5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6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1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2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11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0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8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9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4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2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3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5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1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2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6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7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6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8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0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1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3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0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8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9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30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11" name="Line 211"/>
          <p:cNvSpPr>
            <a:spLocks noChangeShapeType="1"/>
          </p:cNvSpPr>
          <p:nvPr/>
        </p:nvSpPr>
        <p:spPr bwMode="auto">
          <a:xfrm flipH="1">
            <a:off x="4869745" y="3524348"/>
            <a:ext cx="1173665" cy="48979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2" name="Line 212"/>
          <p:cNvSpPr>
            <a:spLocks noChangeShapeType="1"/>
          </p:cNvSpPr>
          <p:nvPr/>
        </p:nvSpPr>
        <p:spPr bwMode="auto">
          <a:xfrm flipH="1">
            <a:off x="5445441" y="3535545"/>
            <a:ext cx="604823" cy="10760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4" name="Line 214"/>
          <p:cNvSpPr>
            <a:spLocks noChangeShapeType="1"/>
          </p:cNvSpPr>
          <p:nvPr/>
        </p:nvSpPr>
        <p:spPr bwMode="auto">
          <a:xfrm>
            <a:off x="6053691" y="3513216"/>
            <a:ext cx="591116" cy="2307994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3" name="Line 213"/>
          <p:cNvSpPr>
            <a:spLocks noChangeShapeType="1"/>
          </p:cNvSpPr>
          <p:nvPr/>
        </p:nvSpPr>
        <p:spPr bwMode="auto">
          <a:xfrm flipH="1">
            <a:off x="6046837" y="3516927"/>
            <a:ext cx="3427" cy="1693890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24986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4" grpId="0" animBg="1"/>
      <p:bldP spid="2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4683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Hazard: HW Solution 1 - Add Stalls</a:t>
            </a:r>
          </a:p>
        </p:txBody>
      </p:sp>
      <p:sp>
        <p:nvSpPr>
          <p:cNvPr id="349" name="Rectangle 348"/>
          <p:cNvSpPr>
            <a:spLocks noChangeArrowheads="1"/>
          </p:cNvSpPr>
          <p:nvPr/>
        </p:nvSpPr>
        <p:spPr bwMode="auto">
          <a:xfrm>
            <a:off x="492125" y="708025"/>
            <a:ext cx="8004992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Have the hardware detect hazard and add stalls if needed</a:t>
            </a:r>
          </a:p>
        </p:txBody>
      </p:sp>
      <p:sp>
        <p:nvSpPr>
          <p:cNvPr id="350" name="Rectangle 349"/>
          <p:cNvSpPr>
            <a:spLocks noChangeArrowheads="1"/>
          </p:cNvSpPr>
          <p:nvPr/>
        </p:nvSpPr>
        <p:spPr bwMode="auto">
          <a:xfrm>
            <a:off x="492125" y="5867400"/>
            <a:ext cx="483497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200" dirty="0">
                <a:latin typeface="Neo Sans Intel"/>
              </a:rPr>
              <a:t>   </a:t>
            </a:r>
            <a:r>
              <a:rPr lang="en-US" sz="2200" b="1" dirty="0" smtClean="0">
                <a:solidFill>
                  <a:srgbClr val="FF0000"/>
                </a:solidFill>
                <a:latin typeface="Neo Sans Intel"/>
              </a:rPr>
              <a:t>Problem: </a:t>
            </a:r>
            <a:r>
              <a:rPr lang="en-US" sz="2200" dirty="0" smtClean="0">
                <a:latin typeface="Neo Sans Intel"/>
              </a:rPr>
              <a:t>this </a:t>
            </a:r>
            <a:r>
              <a:rPr lang="en-US" sz="2200" dirty="0">
                <a:latin typeface="Neo Sans Intel"/>
              </a:rPr>
              <a:t>also slows us down!</a:t>
            </a:r>
          </a:p>
        </p:txBody>
      </p:sp>
      <p:grpSp>
        <p:nvGrpSpPr>
          <p:cNvPr id="382" name="Группа 381"/>
          <p:cNvGrpSpPr/>
          <p:nvPr/>
        </p:nvGrpSpPr>
        <p:grpSpPr>
          <a:xfrm>
            <a:off x="119380" y="1363097"/>
            <a:ext cx="8483283" cy="4315391"/>
            <a:chOff x="119380" y="1363097"/>
            <a:chExt cx="8483283" cy="4315391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3389313" y="2565400"/>
              <a:ext cx="2297112" cy="561975"/>
              <a:chOff x="2312" y="1616"/>
              <a:chExt cx="1567" cy="354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17" name="Rectangle 4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Rectangle 7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1" name="Rectangle 8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15" name="AutoShape 1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6" name="Oval 1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13" name="AutoShape 1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4" name="Oval 1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11" name="AutoShape 19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2" name="Oval 20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9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10" name="Oval 23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3894138" y="3000375"/>
              <a:ext cx="2297112" cy="561975"/>
              <a:chOff x="2312" y="1616"/>
              <a:chExt cx="1567" cy="354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3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29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34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37" name="AutoShape 35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8" name="Oval 36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35" name="AutoShape 38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6" name="Oval 39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40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33" name="AutoShape 41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4" name="Oval 42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31" name="AutoShape 44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" name="Oval 45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4379913" y="3429000"/>
              <a:ext cx="2297112" cy="561975"/>
              <a:chOff x="2312" y="1616"/>
              <a:chExt cx="1567" cy="354"/>
            </a:xfrm>
          </p:grpSpPr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2312" y="1616"/>
                <a:ext cx="271" cy="246"/>
                <a:chOff x="2304" y="1616"/>
                <a:chExt cx="271" cy="246"/>
              </a:xfrm>
            </p:grpSpPr>
            <p:sp>
              <p:nvSpPr>
                <p:cNvPr id="6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Rectangle 49"/>
                <p:cNvSpPr>
                  <a:spLocks noChangeArrowheads="1"/>
                </p:cNvSpPr>
                <p:nvPr/>
              </p:nvSpPr>
              <p:spPr bwMode="auto">
                <a:xfrm>
                  <a:off x="2375" y="1678"/>
                  <a:ext cx="73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1678"/>
                  <a:ext cx="71" cy="123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41" y="1702"/>
                  <a:ext cx="18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5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8" y="1702"/>
                  <a:ext cx="53" cy="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auto">
                <a:xfrm>
                  <a:off x="2446" y="1739"/>
                  <a:ext cx="12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54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55"/>
                <p:cNvSpPr>
                  <a:spLocks/>
                </p:cNvSpPr>
                <p:nvPr/>
              </p:nvSpPr>
              <p:spPr bwMode="auto">
                <a:xfrm>
                  <a:off x="2519" y="1616"/>
                  <a:ext cx="54" cy="246"/>
                </a:xfrm>
                <a:custGeom>
                  <a:avLst/>
                  <a:gdLst>
                    <a:gd name="T0" fmla="*/ 54 w 54"/>
                    <a:gd name="T1" fmla="*/ 246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46 h 288"/>
                    <a:gd name="T8" fmla="*/ 54 w 54"/>
                    <a:gd name="T9" fmla="*/ 246 h 288"/>
                    <a:gd name="T10" fmla="*/ 54 w 54"/>
                    <a:gd name="T11" fmla="*/ 246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6"/>
              <p:cNvGrpSpPr>
                <a:grpSpLocks/>
              </p:cNvGrpSpPr>
              <p:nvPr/>
            </p:nvGrpSpPr>
            <p:grpSpPr bwMode="auto">
              <a:xfrm>
                <a:off x="2571" y="1632"/>
                <a:ext cx="333" cy="338"/>
                <a:chOff x="1971" y="1920"/>
                <a:chExt cx="381" cy="338"/>
              </a:xfrm>
            </p:grpSpPr>
            <p:sp>
              <p:nvSpPr>
                <p:cNvPr id="59" name="AutoShape 57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60" name="Oval 58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59"/>
              <p:cNvGrpSpPr>
                <a:grpSpLocks/>
              </p:cNvGrpSpPr>
              <p:nvPr/>
            </p:nvGrpSpPr>
            <p:grpSpPr bwMode="auto">
              <a:xfrm>
                <a:off x="2895" y="1632"/>
                <a:ext cx="333" cy="338"/>
                <a:chOff x="1971" y="1920"/>
                <a:chExt cx="381" cy="338"/>
              </a:xfrm>
            </p:grpSpPr>
            <p:sp>
              <p:nvSpPr>
                <p:cNvPr id="57" name="AutoShape 60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8" name="Oval 61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3219" y="1630"/>
                <a:ext cx="333" cy="338"/>
                <a:chOff x="1971" y="1920"/>
                <a:chExt cx="381" cy="338"/>
              </a:xfrm>
            </p:grpSpPr>
            <p:sp>
              <p:nvSpPr>
                <p:cNvPr id="55" name="AutoShape 63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6" name="Oval 64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5"/>
              <p:cNvGrpSpPr>
                <a:grpSpLocks/>
              </p:cNvGrpSpPr>
              <p:nvPr/>
            </p:nvGrpSpPr>
            <p:grpSpPr bwMode="auto">
              <a:xfrm>
                <a:off x="3546" y="1632"/>
                <a:ext cx="333" cy="338"/>
                <a:chOff x="1971" y="1920"/>
                <a:chExt cx="381" cy="338"/>
              </a:xfrm>
            </p:grpSpPr>
            <p:sp>
              <p:nvSpPr>
                <p:cNvPr id="53" name="AutoShape 66"/>
                <p:cNvSpPr>
                  <a:spLocks noChangeArrowheads="1"/>
                </p:cNvSpPr>
                <p:nvPr/>
              </p:nvSpPr>
              <p:spPr bwMode="auto">
                <a:xfrm>
                  <a:off x="2016" y="1920"/>
                  <a:ext cx="336" cy="240"/>
                </a:xfrm>
                <a:prstGeom prst="cloudCallout">
                  <a:avLst>
                    <a:gd name="adj1" fmla="val -43750"/>
                    <a:gd name="adj2" fmla="val 70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900" b="1">
                      <a:latin typeface="Arial" charset="0"/>
                    </a:rPr>
                    <a:t>bubble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54" name="Oval 67"/>
                <p:cNvSpPr>
                  <a:spLocks noChangeArrowheads="1"/>
                </p:cNvSpPr>
                <p:nvPr/>
              </p:nvSpPr>
              <p:spPr bwMode="auto">
                <a:xfrm rot="1942148">
                  <a:off x="1971" y="2130"/>
                  <a:ext cx="158" cy="1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779963" y="2308225"/>
              <a:ext cx="107950" cy="317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887913" y="2212975"/>
              <a:ext cx="103187" cy="193675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5097463" y="2211388"/>
              <a:ext cx="1587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4991100" y="2212975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4991100" y="2406650"/>
              <a:ext cx="1063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0913" y="2212975"/>
              <a:ext cx="106362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82963" y="2211388"/>
              <a:ext cx="3175" cy="198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3382963" y="2212975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3382963" y="2406650"/>
              <a:ext cx="1127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990850" y="2212975"/>
              <a:ext cx="103188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882900" y="2212975"/>
              <a:ext cx="107950" cy="1936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2938463" y="2252663"/>
              <a:ext cx="269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2965450" y="2252663"/>
              <a:ext cx="77788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41153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478213" y="2252663"/>
              <a:ext cx="523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532188" y="2252663"/>
              <a:ext cx="539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w 109"/>
                <a:gd name="T19" fmla="*/ 0 h 2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9"/>
                <a:gd name="T31" fmla="*/ 0 h 285"/>
                <a:gd name="T32" fmla="*/ 109 w 109"/>
                <a:gd name="T33" fmla="*/ 285 h 2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910013" y="2117725"/>
              <a:ext cx="158750" cy="385763"/>
            </a:xfrm>
            <a:custGeom>
              <a:avLst/>
              <a:gdLst>
                <a:gd name="T0" fmla="*/ 0 w 109"/>
                <a:gd name="T1" fmla="*/ 0 h 285"/>
                <a:gd name="T2" fmla="*/ 2913 w 109"/>
                <a:gd name="T3" fmla="*/ 155659 h 285"/>
                <a:gd name="T4" fmla="*/ 52431 w 109"/>
                <a:gd name="T5" fmla="*/ 193558 h 285"/>
                <a:gd name="T6" fmla="*/ 2913 w 109"/>
                <a:gd name="T7" fmla="*/ 230104 h 285"/>
                <a:gd name="T8" fmla="*/ 2913 w 109"/>
                <a:gd name="T9" fmla="*/ 385763 h 285"/>
                <a:gd name="T10" fmla="*/ 158750 w 109"/>
                <a:gd name="T11" fmla="*/ 266650 h 285"/>
                <a:gd name="T12" fmla="*/ 158750 w 109"/>
                <a:gd name="T13" fmla="*/ 119113 h 285"/>
                <a:gd name="T14" fmla="*/ 2913 w 109"/>
                <a:gd name="T15" fmla="*/ 0 h 285"/>
                <a:gd name="T16" fmla="*/ 2913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2" y="115"/>
                  </a:lnTo>
                  <a:lnTo>
                    <a:pt x="36" y="143"/>
                  </a:lnTo>
                  <a:lnTo>
                    <a:pt x="2" y="170"/>
                  </a:lnTo>
                  <a:lnTo>
                    <a:pt x="2" y="285"/>
                  </a:lnTo>
                  <a:lnTo>
                    <a:pt x="109" y="197"/>
                  </a:lnTo>
                  <a:lnTo>
                    <a:pt x="109" y="88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3094038" y="2308225"/>
              <a:ext cx="2921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3594100" y="2262188"/>
              <a:ext cx="3175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4068763" y="2308225"/>
              <a:ext cx="319087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3594100" y="2359025"/>
              <a:ext cx="317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3330575" y="2262188"/>
              <a:ext cx="52388" cy="46037"/>
            </a:xfrm>
            <a:custGeom>
              <a:avLst/>
              <a:gdLst>
                <a:gd name="T0" fmla="*/ 0 w 36"/>
                <a:gd name="T1" fmla="*/ 46037 h 34"/>
                <a:gd name="T2" fmla="*/ 2910 w 36"/>
                <a:gd name="T3" fmla="*/ 0 h 34"/>
                <a:gd name="T4" fmla="*/ 52388 w 36"/>
                <a:gd name="T5" fmla="*/ 0 h 34"/>
                <a:gd name="T6" fmla="*/ 0 60000 65536"/>
                <a:gd name="T7" fmla="*/ 0 60000 65536"/>
                <a:gd name="T8" fmla="*/ 0 60000 65536"/>
                <a:gd name="T9" fmla="*/ 0 w 36"/>
                <a:gd name="T10" fmla="*/ 0 h 34"/>
                <a:gd name="T11" fmla="*/ 36 w 36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4">
                  <a:moveTo>
                    <a:pt x="0" y="34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 flipH="1">
              <a:off x="692150" y="2212975"/>
              <a:ext cx="6350" cy="3300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813" y="5476875"/>
              <a:ext cx="73025" cy="68263"/>
            </a:xfrm>
            <a:custGeom>
              <a:avLst/>
              <a:gdLst>
                <a:gd name="T0" fmla="*/ 73025 w 24"/>
                <a:gd name="T1" fmla="*/ 0 h 25"/>
                <a:gd name="T2" fmla="*/ 0 w 24"/>
                <a:gd name="T3" fmla="*/ 5461 h 25"/>
                <a:gd name="T4" fmla="*/ 39555 w 24"/>
                <a:gd name="T5" fmla="*/ 68263 h 25"/>
                <a:gd name="T6" fmla="*/ 73025 w 24"/>
                <a:gd name="T7" fmla="*/ 5461 h 25"/>
                <a:gd name="T8" fmla="*/ 73025 w 24"/>
                <a:gd name="T9" fmla="*/ 5461 h 25"/>
                <a:gd name="T10" fmla="*/ 73025 w 24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25"/>
                <a:gd name="T20" fmla="*/ 24 w 24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25">
                  <a:moveTo>
                    <a:pt x="24" y="0"/>
                  </a:moveTo>
                  <a:lnTo>
                    <a:pt x="0" y="2"/>
                  </a:lnTo>
                  <a:lnTo>
                    <a:pt x="13" y="25"/>
                  </a:lnTo>
                  <a:lnTo>
                    <a:pt x="24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77787 w 53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7"/>
                <a:gd name="T23" fmla="*/ 53 w 53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  <a:lnTo>
                    <a:pt x="53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3201988" y="2117725"/>
              <a:ext cx="77787" cy="388938"/>
            </a:xfrm>
            <a:custGeom>
              <a:avLst/>
              <a:gdLst>
                <a:gd name="T0" fmla="*/ 77787 w 53"/>
                <a:gd name="T1" fmla="*/ 386228 h 287"/>
                <a:gd name="T2" fmla="*/ 77787 w 53"/>
                <a:gd name="T3" fmla="*/ 0 h 287"/>
                <a:gd name="T4" fmla="*/ 0 w 53"/>
                <a:gd name="T5" fmla="*/ 0 h 287"/>
                <a:gd name="T6" fmla="*/ 0 w 53"/>
                <a:gd name="T7" fmla="*/ 388938 h 287"/>
                <a:gd name="T8" fmla="*/ 77787 w 53"/>
                <a:gd name="T9" fmla="*/ 388938 h 287"/>
                <a:gd name="T10" fmla="*/ 77787 w 53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7"/>
                <a:gd name="T20" fmla="*/ 53 w 53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7">
                  <a:moveTo>
                    <a:pt x="53" y="285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3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77788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3702050" y="2117725"/>
              <a:ext cx="77788" cy="388938"/>
            </a:xfrm>
            <a:custGeom>
              <a:avLst/>
              <a:gdLst>
                <a:gd name="T0" fmla="*/ 77788 w 54"/>
                <a:gd name="T1" fmla="*/ 386228 h 287"/>
                <a:gd name="T2" fmla="*/ 77788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7788 w 54"/>
                <a:gd name="T9" fmla="*/ 388938 h 287"/>
                <a:gd name="T10" fmla="*/ 77788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4200525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7"/>
                <a:gd name="T20" fmla="*/ 54 w 54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700588" y="2117725"/>
              <a:ext cx="79375" cy="388938"/>
            </a:xfrm>
            <a:custGeom>
              <a:avLst/>
              <a:gdLst>
                <a:gd name="T0" fmla="*/ 79375 w 54"/>
                <a:gd name="T1" fmla="*/ 386228 h 287"/>
                <a:gd name="T2" fmla="*/ 79375 w 54"/>
                <a:gd name="T3" fmla="*/ 0 h 287"/>
                <a:gd name="T4" fmla="*/ 0 w 54"/>
                <a:gd name="T5" fmla="*/ 0 h 287"/>
                <a:gd name="T6" fmla="*/ 0 w 54"/>
                <a:gd name="T7" fmla="*/ 388938 h 287"/>
                <a:gd name="T8" fmla="*/ 79375 w 54"/>
                <a:gd name="T9" fmla="*/ 388938 h 287"/>
                <a:gd name="T10" fmla="*/ 79375 w 54"/>
                <a:gd name="T11" fmla="*/ 388938 h 287"/>
                <a:gd name="T12" fmla="*/ 79375 w 54"/>
                <a:gd name="T13" fmla="*/ 386228 h 2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7"/>
                <a:gd name="T23" fmla="*/ 54 w 54"/>
                <a:gd name="T24" fmla="*/ 287 h 2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7">
                  <a:moveTo>
                    <a:pt x="54" y="285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4" y="287"/>
                  </a:lnTo>
                  <a:lnTo>
                    <a:pt x="54" y="2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387850" y="2212975"/>
              <a:ext cx="209550" cy="193675"/>
            </a:xfrm>
            <a:custGeom>
              <a:avLst/>
              <a:gdLst>
                <a:gd name="T0" fmla="*/ 206619 w 143"/>
                <a:gd name="T1" fmla="*/ 193675 h 143"/>
                <a:gd name="T2" fmla="*/ 209550 w 143"/>
                <a:gd name="T3" fmla="*/ 0 h 143"/>
                <a:gd name="T4" fmla="*/ 0 w 143"/>
                <a:gd name="T5" fmla="*/ 0 h 143"/>
                <a:gd name="T6" fmla="*/ 0 w 143"/>
                <a:gd name="T7" fmla="*/ 193675 h 143"/>
                <a:gd name="T8" fmla="*/ 209550 w 143"/>
                <a:gd name="T9" fmla="*/ 193675 h 143"/>
                <a:gd name="T10" fmla="*/ 209550 w 143"/>
                <a:gd name="T11" fmla="*/ 193675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143"/>
                <a:gd name="T20" fmla="*/ 143 w 14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143">
                  <a:moveTo>
                    <a:pt x="141" y="143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143" y="1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4421188" y="2252663"/>
              <a:ext cx="66675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87863" y="2252663"/>
              <a:ext cx="77787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>
              <a:off x="4594225" y="2308225"/>
              <a:ext cx="106363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4914900" y="2219325"/>
              <a:ext cx="682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4983163" y="2219325"/>
              <a:ext cx="5238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5035550" y="2219325"/>
              <a:ext cx="52388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>
              <a:off x="4997450" y="2324100"/>
              <a:ext cx="504825" cy="168592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4976813" y="2306638"/>
              <a:ext cx="42862" cy="38100"/>
            </a:xfrm>
            <a:custGeom>
              <a:avLst/>
              <a:gdLst>
                <a:gd name="T0" fmla="*/ 20692 w 29"/>
                <a:gd name="T1" fmla="*/ 35379 h 28"/>
                <a:gd name="T2" fmla="*/ 25126 w 29"/>
                <a:gd name="T3" fmla="*/ 38100 h 28"/>
                <a:gd name="T4" fmla="*/ 28082 w 29"/>
                <a:gd name="T5" fmla="*/ 35379 h 28"/>
                <a:gd name="T6" fmla="*/ 31038 w 29"/>
                <a:gd name="T7" fmla="*/ 35379 h 28"/>
                <a:gd name="T8" fmla="*/ 33994 w 29"/>
                <a:gd name="T9" fmla="*/ 32657 h 28"/>
                <a:gd name="T10" fmla="*/ 36950 w 29"/>
                <a:gd name="T11" fmla="*/ 32657 h 28"/>
                <a:gd name="T12" fmla="*/ 39906 w 29"/>
                <a:gd name="T13" fmla="*/ 29936 h 28"/>
                <a:gd name="T14" fmla="*/ 39906 w 29"/>
                <a:gd name="T15" fmla="*/ 28575 h 28"/>
                <a:gd name="T16" fmla="*/ 42862 w 29"/>
                <a:gd name="T17" fmla="*/ 25854 h 28"/>
                <a:gd name="T18" fmla="*/ 42862 w 29"/>
                <a:gd name="T19" fmla="*/ 23132 h 28"/>
                <a:gd name="T20" fmla="*/ 42862 w 29"/>
                <a:gd name="T21" fmla="*/ 17689 h 28"/>
                <a:gd name="T22" fmla="*/ 42862 w 29"/>
                <a:gd name="T23" fmla="*/ 14968 h 28"/>
                <a:gd name="T24" fmla="*/ 42862 w 29"/>
                <a:gd name="T25" fmla="*/ 12246 h 28"/>
                <a:gd name="T26" fmla="*/ 39906 w 29"/>
                <a:gd name="T27" fmla="*/ 9525 h 28"/>
                <a:gd name="T28" fmla="*/ 39906 w 29"/>
                <a:gd name="T29" fmla="*/ 6804 h 28"/>
                <a:gd name="T30" fmla="*/ 36950 w 29"/>
                <a:gd name="T31" fmla="*/ 4082 h 28"/>
                <a:gd name="T32" fmla="*/ 33994 w 29"/>
                <a:gd name="T33" fmla="*/ 1361 h 28"/>
                <a:gd name="T34" fmla="*/ 31038 w 29"/>
                <a:gd name="T35" fmla="*/ 1361 h 28"/>
                <a:gd name="T36" fmla="*/ 28082 w 29"/>
                <a:gd name="T37" fmla="*/ 0 h 28"/>
                <a:gd name="T38" fmla="*/ 25126 w 29"/>
                <a:gd name="T39" fmla="*/ 0 h 28"/>
                <a:gd name="T40" fmla="*/ 22170 w 29"/>
                <a:gd name="T41" fmla="*/ 0 h 28"/>
                <a:gd name="T42" fmla="*/ 17736 w 29"/>
                <a:gd name="T43" fmla="*/ 0 h 28"/>
                <a:gd name="T44" fmla="*/ 14780 w 29"/>
                <a:gd name="T45" fmla="*/ 0 h 28"/>
                <a:gd name="T46" fmla="*/ 11824 w 29"/>
                <a:gd name="T47" fmla="*/ 1361 h 28"/>
                <a:gd name="T48" fmla="*/ 8868 w 29"/>
                <a:gd name="T49" fmla="*/ 1361 h 28"/>
                <a:gd name="T50" fmla="*/ 5912 w 29"/>
                <a:gd name="T51" fmla="*/ 4082 h 28"/>
                <a:gd name="T52" fmla="*/ 5912 w 29"/>
                <a:gd name="T53" fmla="*/ 6804 h 28"/>
                <a:gd name="T54" fmla="*/ 2956 w 29"/>
                <a:gd name="T55" fmla="*/ 9525 h 28"/>
                <a:gd name="T56" fmla="*/ 2956 w 29"/>
                <a:gd name="T57" fmla="*/ 12246 h 28"/>
                <a:gd name="T58" fmla="*/ 0 w 29"/>
                <a:gd name="T59" fmla="*/ 14968 h 28"/>
                <a:gd name="T60" fmla="*/ 0 w 29"/>
                <a:gd name="T61" fmla="*/ 17689 h 28"/>
                <a:gd name="T62" fmla="*/ 0 w 29"/>
                <a:gd name="T63" fmla="*/ 23132 h 28"/>
                <a:gd name="T64" fmla="*/ 2956 w 29"/>
                <a:gd name="T65" fmla="*/ 25854 h 28"/>
                <a:gd name="T66" fmla="*/ 2956 w 29"/>
                <a:gd name="T67" fmla="*/ 28575 h 28"/>
                <a:gd name="T68" fmla="*/ 5912 w 29"/>
                <a:gd name="T69" fmla="*/ 29936 h 28"/>
                <a:gd name="T70" fmla="*/ 5912 w 29"/>
                <a:gd name="T71" fmla="*/ 32657 h 28"/>
                <a:gd name="T72" fmla="*/ 8868 w 29"/>
                <a:gd name="T73" fmla="*/ 32657 h 28"/>
                <a:gd name="T74" fmla="*/ 11824 w 29"/>
                <a:gd name="T75" fmla="*/ 35379 h 28"/>
                <a:gd name="T76" fmla="*/ 14780 w 29"/>
                <a:gd name="T77" fmla="*/ 35379 h 28"/>
                <a:gd name="T78" fmla="*/ 17736 w 29"/>
                <a:gd name="T79" fmla="*/ 38100 h 28"/>
                <a:gd name="T80" fmla="*/ 22170 w 29"/>
                <a:gd name="T81" fmla="*/ 38100 h 28"/>
                <a:gd name="T82" fmla="*/ 22170 w 29"/>
                <a:gd name="T83" fmla="*/ 38100 h 28"/>
                <a:gd name="T84" fmla="*/ 20692 w 29"/>
                <a:gd name="T85" fmla="*/ 35379 h 2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"/>
                <a:gd name="T130" fmla="*/ 0 h 28"/>
                <a:gd name="T131" fmla="*/ 29 w 29"/>
                <a:gd name="T132" fmla="*/ 28 h 2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" h="28">
                  <a:moveTo>
                    <a:pt x="14" y="26"/>
                  </a:moveTo>
                  <a:lnTo>
                    <a:pt x="17" y="28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23" y="24"/>
                  </a:lnTo>
                  <a:lnTo>
                    <a:pt x="25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4" y="2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4332288" y="2308225"/>
              <a:ext cx="368300" cy="149225"/>
            </a:xfrm>
            <a:custGeom>
              <a:avLst/>
              <a:gdLst>
                <a:gd name="T0" fmla="*/ 0 w 251"/>
                <a:gd name="T1" fmla="*/ 0 h 110"/>
                <a:gd name="T2" fmla="*/ 0 w 251"/>
                <a:gd name="T3" fmla="*/ 149225 h 110"/>
                <a:gd name="T4" fmla="*/ 318411 w 251"/>
                <a:gd name="T5" fmla="*/ 149225 h 110"/>
                <a:gd name="T6" fmla="*/ 318411 w 251"/>
                <a:gd name="T7" fmla="*/ 50194 h 110"/>
                <a:gd name="T8" fmla="*/ 368300 w 251"/>
                <a:gd name="T9" fmla="*/ 50194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110"/>
                <a:gd name="T17" fmla="*/ 251 w 251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110">
                  <a:moveTo>
                    <a:pt x="0" y="0"/>
                  </a:moveTo>
                  <a:lnTo>
                    <a:pt x="0" y="110"/>
                  </a:lnTo>
                  <a:lnTo>
                    <a:pt x="217" y="110"/>
                  </a:lnTo>
                  <a:lnTo>
                    <a:pt x="217" y="37"/>
                  </a:lnTo>
                  <a:lnTo>
                    <a:pt x="251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4697413" y="2117725"/>
              <a:ext cx="82550" cy="388938"/>
            </a:xfrm>
            <a:custGeom>
              <a:avLst/>
              <a:gdLst>
                <a:gd name="T0" fmla="*/ 79602 w 56"/>
                <a:gd name="T1" fmla="*/ 386228 h 287"/>
                <a:gd name="T2" fmla="*/ 82550 w 56"/>
                <a:gd name="T3" fmla="*/ 0 h 287"/>
                <a:gd name="T4" fmla="*/ 0 w 56"/>
                <a:gd name="T5" fmla="*/ 0 h 287"/>
                <a:gd name="T6" fmla="*/ 0 w 56"/>
                <a:gd name="T7" fmla="*/ 388938 h 287"/>
                <a:gd name="T8" fmla="*/ 82550 w 56"/>
                <a:gd name="T9" fmla="*/ 388938 h 287"/>
                <a:gd name="T10" fmla="*/ 82550 w 56"/>
                <a:gd name="T11" fmla="*/ 388938 h 2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287"/>
                <a:gd name="T20" fmla="*/ 56 w 56"/>
                <a:gd name="T21" fmla="*/ 287 h 2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287">
                  <a:moveTo>
                    <a:pt x="54" y="285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287"/>
                  </a:lnTo>
                  <a:lnTo>
                    <a:pt x="56" y="2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162"/>
            <p:cNvGrpSpPr>
              <a:grpSpLocks/>
            </p:cNvGrpSpPr>
            <p:nvPr/>
          </p:nvGrpSpPr>
          <p:grpSpPr bwMode="auto">
            <a:xfrm>
              <a:off x="4889500" y="3887788"/>
              <a:ext cx="3713163" cy="1703387"/>
              <a:chOff x="2742" y="2726"/>
              <a:chExt cx="2533" cy="1258"/>
            </a:xfrm>
          </p:grpSpPr>
          <p:sp>
            <p:nvSpPr>
              <p:cNvPr id="164" name="Freeform 163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4"/>
              <p:cNvSpPr>
                <a:spLocks/>
              </p:cNvSpPr>
              <p:nvPr/>
            </p:nvSpPr>
            <p:spPr bwMode="auto">
              <a:xfrm>
                <a:off x="4789" y="3768"/>
                <a:ext cx="73" cy="144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5"/>
              <p:cNvSpPr>
                <a:spLocks/>
              </p:cNvSpPr>
              <p:nvPr/>
            </p:nvSpPr>
            <p:spPr bwMode="auto">
              <a:xfrm>
                <a:off x="4860" y="3768"/>
                <a:ext cx="73" cy="144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66"/>
              <p:cNvSpPr>
                <a:spLocks noChangeShapeType="1"/>
              </p:cNvSpPr>
              <p:nvPr/>
            </p:nvSpPr>
            <p:spPr bwMode="auto">
              <a:xfrm>
                <a:off x="4251" y="3804"/>
                <a:ext cx="73" cy="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167"/>
              <p:cNvSpPr>
                <a:spLocks noChangeArrowheads="1"/>
              </p:cNvSpPr>
              <p:nvPr/>
            </p:nvSpPr>
            <p:spPr bwMode="auto">
              <a:xfrm>
                <a:off x="5131" y="3768"/>
                <a:ext cx="72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68"/>
              <p:cNvSpPr>
                <a:spLocks noChangeShapeType="1"/>
              </p:cNvSpPr>
              <p:nvPr/>
            </p:nvSpPr>
            <p:spPr bwMode="auto">
              <a:xfrm flipV="1">
                <a:off x="5274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69"/>
              <p:cNvSpPr>
                <a:spLocks noChangeShapeType="1"/>
              </p:cNvSpPr>
              <p:nvPr/>
            </p:nvSpPr>
            <p:spPr bwMode="auto">
              <a:xfrm flipH="1">
                <a:off x="5200" y="3768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70"/>
              <p:cNvSpPr>
                <a:spLocks noChangeShapeType="1"/>
              </p:cNvSpPr>
              <p:nvPr/>
            </p:nvSpPr>
            <p:spPr bwMode="auto">
              <a:xfrm flipH="1">
                <a:off x="5200" y="391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3837" y="3768"/>
                <a:ext cx="73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3766" y="3768"/>
                <a:ext cx="7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Rectangle 174"/>
              <p:cNvSpPr>
                <a:spLocks noChangeArrowheads="1"/>
              </p:cNvSpPr>
              <p:nvPr/>
            </p:nvSpPr>
            <p:spPr bwMode="auto">
              <a:xfrm>
                <a:off x="3802" y="3798"/>
                <a:ext cx="18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Rectangle 175"/>
              <p:cNvSpPr>
                <a:spLocks noChangeArrowheads="1"/>
              </p:cNvSpPr>
              <p:nvPr/>
            </p:nvSpPr>
            <p:spPr bwMode="auto">
              <a:xfrm>
                <a:off x="3819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7" name="Freeform 176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77"/>
              <p:cNvSpPr>
                <a:spLocks/>
              </p:cNvSpPr>
              <p:nvPr/>
            </p:nvSpPr>
            <p:spPr bwMode="auto">
              <a:xfrm>
                <a:off x="4178" y="3768"/>
                <a:ext cx="73" cy="144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8"/>
              <p:cNvSpPr>
                <a:spLocks noChangeShapeType="1"/>
              </p:cNvSpPr>
              <p:nvPr/>
            </p:nvSpPr>
            <p:spPr bwMode="auto">
              <a:xfrm flipV="1">
                <a:off x="4107" y="3766"/>
                <a:ext cx="1" cy="1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79"/>
              <p:cNvSpPr>
                <a:spLocks noChangeShapeType="1"/>
              </p:cNvSpPr>
              <p:nvPr/>
            </p:nvSpPr>
            <p:spPr bwMode="auto">
              <a:xfrm>
                <a:off x="4107" y="3768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80"/>
              <p:cNvSpPr>
                <a:spLocks noChangeShapeType="1"/>
              </p:cNvSpPr>
              <p:nvPr/>
            </p:nvSpPr>
            <p:spPr bwMode="auto">
              <a:xfrm>
                <a:off x="4107" y="3912"/>
                <a:ext cx="7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4465" y="3697"/>
                <a:ext cx="110" cy="285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4814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4860" y="3798"/>
                <a:ext cx="5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5150" y="379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5196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5230" y="3798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89" name="Line 188"/>
              <p:cNvSpPr>
                <a:spLocks noChangeShapeType="1"/>
              </p:cNvSpPr>
              <p:nvPr/>
            </p:nvSpPr>
            <p:spPr bwMode="auto">
              <a:xfrm>
                <a:off x="3910" y="3839"/>
                <a:ext cx="19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89"/>
              <p:cNvSpPr>
                <a:spLocks noChangeShapeType="1"/>
              </p:cNvSpPr>
              <p:nvPr/>
            </p:nvSpPr>
            <p:spPr bwMode="auto">
              <a:xfrm>
                <a:off x="4575" y="3839"/>
                <a:ext cx="21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90"/>
              <p:cNvSpPr>
                <a:spLocks noChangeShapeType="1"/>
              </p:cNvSpPr>
              <p:nvPr/>
            </p:nvSpPr>
            <p:spPr bwMode="auto">
              <a:xfrm>
                <a:off x="4933" y="3839"/>
                <a:ext cx="198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91"/>
              <p:cNvSpPr>
                <a:spLocks noChangeShapeType="1"/>
              </p:cNvSpPr>
              <p:nvPr/>
            </p:nvSpPr>
            <p:spPr bwMode="auto">
              <a:xfrm>
                <a:off x="4251" y="3875"/>
                <a:ext cx="2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92"/>
              <p:cNvSpPr>
                <a:spLocks/>
              </p:cNvSpPr>
              <p:nvPr/>
            </p:nvSpPr>
            <p:spPr bwMode="auto">
              <a:xfrm>
                <a:off x="4071" y="3804"/>
                <a:ext cx="36" cy="35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93"/>
              <p:cNvSpPr>
                <a:spLocks/>
              </p:cNvSpPr>
              <p:nvPr/>
            </p:nvSpPr>
            <p:spPr bwMode="auto">
              <a:xfrm>
                <a:off x="4753" y="3839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94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195"/>
              <p:cNvSpPr>
                <a:spLocks/>
              </p:cNvSpPr>
              <p:nvPr/>
            </p:nvSpPr>
            <p:spPr bwMode="auto">
              <a:xfrm>
                <a:off x="3981" y="3697"/>
                <a:ext cx="55" cy="287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6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7"/>
              <p:cNvSpPr>
                <a:spLocks/>
              </p:cNvSpPr>
              <p:nvPr/>
            </p:nvSpPr>
            <p:spPr bwMode="auto">
              <a:xfrm>
                <a:off x="4324" y="3697"/>
                <a:ext cx="53" cy="287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98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99"/>
              <p:cNvSpPr>
                <a:spLocks/>
              </p:cNvSpPr>
              <p:nvPr/>
            </p:nvSpPr>
            <p:spPr bwMode="auto">
              <a:xfrm>
                <a:off x="4665" y="3697"/>
                <a:ext cx="54" cy="287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00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201"/>
              <p:cNvSpPr>
                <a:spLocks/>
              </p:cNvSpPr>
              <p:nvPr/>
            </p:nvSpPr>
            <p:spPr bwMode="auto">
              <a:xfrm>
                <a:off x="5006" y="3697"/>
                <a:ext cx="54" cy="287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202"/>
              <p:cNvSpPr>
                <a:spLocks noChangeArrowheads="1"/>
              </p:cNvSpPr>
              <p:nvPr/>
            </p:nvSpPr>
            <p:spPr bwMode="auto">
              <a:xfrm>
                <a:off x="4124" y="381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3"/>
              <p:cNvSpPr>
                <a:spLocks noChangeArrowheads="1"/>
              </p:cNvSpPr>
              <p:nvPr/>
            </p:nvSpPr>
            <p:spPr bwMode="auto">
              <a:xfrm>
                <a:off x="4172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4"/>
              <p:cNvSpPr>
                <a:spLocks noChangeArrowheads="1"/>
              </p:cNvSpPr>
              <p:nvPr/>
            </p:nvSpPr>
            <p:spPr bwMode="auto">
              <a:xfrm>
                <a:off x="4207" y="3812"/>
                <a:ext cx="3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Line 205"/>
              <p:cNvSpPr>
                <a:spLocks noChangeShapeType="1"/>
              </p:cNvSpPr>
              <p:nvPr/>
            </p:nvSpPr>
            <p:spPr bwMode="auto">
              <a:xfrm>
                <a:off x="4375" y="3804"/>
                <a:ext cx="9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206"/>
              <p:cNvSpPr>
                <a:spLocks/>
              </p:cNvSpPr>
              <p:nvPr/>
            </p:nvSpPr>
            <p:spPr bwMode="auto">
              <a:xfrm>
                <a:off x="4170" y="3785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18 w 29"/>
                  <a:gd name="T3" fmla="*/ 29 h 29"/>
                  <a:gd name="T4" fmla="*/ 19 w 29"/>
                  <a:gd name="T5" fmla="*/ 29 h 29"/>
                  <a:gd name="T6" fmla="*/ 21 w 29"/>
                  <a:gd name="T7" fmla="*/ 27 h 29"/>
                  <a:gd name="T8" fmla="*/ 23 w 29"/>
                  <a:gd name="T9" fmla="*/ 27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6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6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7 h 29"/>
                  <a:gd name="T74" fmla="*/ 8 w 29"/>
                  <a:gd name="T75" fmla="*/ 27 h 29"/>
                  <a:gd name="T76" fmla="*/ 10 w 29"/>
                  <a:gd name="T77" fmla="*/ 29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9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6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207"/>
              <p:cNvGrpSpPr>
                <a:grpSpLocks/>
              </p:cNvGrpSpPr>
              <p:nvPr/>
            </p:nvGrpSpPr>
            <p:grpSpPr bwMode="auto">
              <a:xfrm>
                <a:off x="2742" y="2726"/>
                <a:ext cx="2192" cy="935"/>
                <a:chOff x="2742" y="2726"/>
                <a:chExt cx="2192" cy="935"/>
              </a:xfrm>
            </p:grpSpPr>
            <p:sp>
              <p:nvSpPr>
                <p:cNvPr id="209" name="Line 208"/>
                <p:cNvSpPr>
                  <a:spLocks noChangeShapeType="1"/>
                </p:cNvSpPr>
                <p:nvPr/>
              </p:nvSpPr>
              <p:spPr bwMode="auto">
                <a:xfrm>
                  <a:off x="3910" y="3481"/>
                  <a:ext cx="71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209"/>
                <p:cNvSpPr>
                  <a:spLocks noChangeShapeType="1"/>
                </p:cNvSpPr>
                <p:nvPr/>
              </p:nvSpPr>
              <p:spPr bwMode="auto">
                <a:xfrm>
                  <a:off x="3910" y="3552"/>
                  <a:ext cx="71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10"/>
                <p:cNvSpPr>
                  <a:spLocks/>
                </p:cNvSpPr>
                <p:nvPr/>
              </p:nvSpPr>
              <p:spPr bwMode="auto">
                <a:xfrm>
                  <a:off x="4519" y="3444"/>
                  <a:ext cx="73" cy="144"/>
                </a:xfrm>
                <a:custGeom>
                  <a:avLst/>
                  <a:gdLst>
                    <a:gd name="T0" fmla="*/ 0 w 73"/>
                    <a:gd name="T1" fmla="*/ 144 h 144"/>
                    <a:gd name="T2" fmla="*/ 73 w 73"/>
                    <a:gd name="T3" fmla="*/ 144 h 144"/>
                    <a:gd name="T4" fmla="*/ 73 w 73"/>
                    <a:gd name="T5" fmla="*/ 0 h 144"/>
                    <a:gd name="T6" fmla="*/ 2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0" y="144"/>
                      </a:moveTo>
                      <a:lnTo>
                        <a:pt x="73" y="144"/>
                      </a:lnTo>
                      <a:lnTo>
                        <a:pt x="73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1"/>
                <p:cNvSpPr>
                  <a:spLocks/>
                </p:cNvSpPr>
                <p:nvPr/>
              </p:nvSpPr>
              <p:spPr bwMode="auto">
                <a:xfrm>
                  <a:off x="4448" y="3444"/>
                  <a:ext cx="73" cy="144"/>
                </a:xfrm>
                <a:custGeom>
                  <a:avLst/>
                  <a:gdLst>
                    <a:gd name="T0" fmla="*/ 71 w 73"/>
                    <a:gd name="T1" fmla="*/ 0 h 144"/>
                    <a:gd name="T2" fmla="*/ 0 w 73"/>
                    <a:gd name="T3" fmla="*/ 0 h 144"/>
                    <a:gd name="T4" fmla="*/ 0 w 73"/>
                    <a:gd name="T5" fmla="*/ 144 h 144"/>
                    <a:gd name="T6" fmla="*/ 73 w 73"/>
                    <a:gd name="T7" fmla="*/ 144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0"/>
                      </a:move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73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212"/>
                <p:cNvSpPr>
                  <a:spLocks noChangeShapeType="1"/>
                </p:cNvSpPr>
                <p:nvPr/>
              </p:nvSpPr>
              <p:spPr bwMode="auto">
                <a:xfrm>
                  <a:off x="3566" y="3230"/>
                  <a:ext cx="73" cy="1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213"/>
                <p:cNvSpPr>
                  <a:spLocks noChangeShapeType="1"/>
                </p:cNvSpPr>
                <p:nvPr/>
              </p:nvSpPr>
              <p:spPr bwMode="auto">
                <a:xfrm>
                  <a:off x="3566" y="3157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214"/>
                <p:cNvSpPr>
                  <a:spLocks noChangeShapeType="1"/>
                </p:cNvSpPr>
                <p:nvPr/>
              </p:nvSpPr>
              <p:spPr bwMode="auto">
                <a:xfrm>
                  <a:off x="3225" y="2906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215"/>
                <p:cNvSpPr>
                  <a:spLocks noChangeShapeType="1"/>
                </p:cNvSpPr>
                <p:nvPr/>
              </p:nvSpPr>
              <p:spPr bwMode="auto">
                <a:xfrm>
                  <a:off x="3225" y="2834"/>
                  <a:ext cx="73" cy="2"/>
                </a:xfrm>
                <a:prstGeom prst="line">
                  <a:avLst/>
                </a:prstGeom>
                <a:noFill/>
                <a:ln w="1587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16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217"/>
                <p:cNvSpPr>
                  <a:spLocks/>
                </p:cNvSpPr>
                <p:nvPr/>
              </p:nvSpPr>
              <p:spPr bwMode="auto">
                <a:xfrm>
                  <a:off x="4107" y="2799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4251" y="2795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4176" y="279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176" y="294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Rectangle 222"/>
                <p:cNvSpPr>
                  <a:spLocks noChangeArrowheads="1"/>
                </p:cNvSpPr>
                <p:nvPr/>
              </p:nvSpPr>
              <p:spPr bwMode="auto">
                <a:xfrm>
                  <a:off x="2813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2742" y="2799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Rectangle 224"/>
                <p:cNvSpPr>
                  <a:spLocks noChangeArrowheads="1"/>
                </p:cNvSpPr>
                <p:nvPr/>
              </p:nvSpPr>
              <p:spPr bwMode="auto">
                <a:xfrm>
                  <a:off x="2779" y="2828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6" name="Rectangle 225"/>
                <p:cNvSpPr>
                  <a:spLocks noChangeArrowheads="1"/>
                </p:cNvSpPr>
                <p:nvPr/>
              </p:nvSpPr>
              <p:spPr bwMode="auto">
                <a:xfrm>
                  <a:off x="2796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2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154" y="2799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3081" y="2795"/>
                  <a:ext cx="2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229"/>
                <p:cNvSpPr>
                  <a:spLocks noChangeShapeType="1"/>
                </p:cNvSpPr>
                <p:nvPr/>
              </p:nvSpPr>
              <p:spPr bwMode="auto">
                <a:xfrm>
                  <a:off x="3081" y="2799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230"/>
                <p:cNvSpPr>
                  <a:spLocks noChangeShapeType="1"/>
                </p:cNvSpPr>
                <p:nvPr/>
              </p:nvSpPr>
              <p:spPr bwMode="auto">
                <a:xfrm>
                  <a:off x="3081" y="2943"/>
                  <a:ext cx="73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231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232"/>
                <p:cNvSpPr>
                  <a:spLocks/>
                </p:cNvSpPr>
                <p:nvPr/>
              </p:nvSpPr>
              <p:spPr bwMode="auto">
                <a:xfrm>
                  <a:off x="3442" y="2728"/>
                  <a:ext cx="109" cy="286"/>
                </a:xfrm>
                <a:custGeom>
                  <a:avLst/>
                  <a:gdLst>
                    <a:gd name="T0" fmla="*/ 0 w 109"/>
                    <a:gd name="T1" fmla="*/ 0 h 286"/>
                    <a:gd name="T2" fmla="*/ 0 w 109"/>
                    <a:gd name="T3" fmla="*/ 115 h 286"/>
                    <a:gd name="T4" fmla="*/ 34 w 109"/>
                    <a:gd name="T5" fmla="*/ 142 h 286"/>
                    <a:gd name="T6" fmla="*/ 0 w 109"/>
                    <a:gd name="T7" fmla="*/ 171 h 286"/>
                    <a:gd name="T8" fmla="*/ 0 w 109"/>
                    <a:gd name="T9" fmla="*/ 286 h 286"/>
                    <a:gd name="T10" fmla="*/ 109 w 109"/>
                    <a:gd name="T11" fmla="*/ 198 h 286"/>
                    <a:gd name="T12" fmla="*/ 109 w 109"/>
                    <a:gd name="T13" fmla="*/ 86 h 286"/>
                    <a:gd name="T14" fmla="*/ 0 w 109"/>
                    <a:gd name="T15" fmla="*/ 0 h 286"/>
                    <a:gd name="T16" fmla="*/ 0 w 109"/>
                    <a:gd name="T17" fmla="*/ 0 h 28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6"/>
                    <a:gd name="T29" fmla="*/ 109 w 109"/>
                    <a:gd name="T30" fmla="*/ 286 h 28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6">
                      <a:moveTo>
                        <a:pt x="0" y="0"/>
                      </a:moveTo>
                      <a:lnTo>
                        <a:pt x="0" y="115"/>
                      </a:lnTo>
                      <a:lnTo>
                        <a:pt x="34" y="142"/>
                      </a:lnTo>
                      <a:lnTo>
                        <a:pt x="0" y="171"/>
                      </a:lnTo>
                      <a:lnTo>
                        <a:pt x="0" y="286"/>
                      </a:lnTo>
                      <a:lnTo>
                        <a:pt x="109" y="198"/>
                      </a:lnTo>
                      <a:lnTo>
                        <a:pt x="109" y="8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Rectangle 233"/>
                <p:cNvSpPr>
                  <a:spLocks noChangeArrowheads="1"/>
                </p:cNvSpPr>
                <p:nvPr/>
              </p:nvSpPr>
              <p:spPr bwMode="auto">
                <a:xfrm>
                  <a:off x="4124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4172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4207" y="2828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37" name="Line 236"/>
                <p:cNvSpPr>
                  <a:spLocks noChangeShapeType="1"/>
                </p:cNvSpPr>
                <p:nvPr/>
              </p:nvSpPr>
              <p:spPr bwMode="auto">
                <a:xfrm>
                  <a:off x="2884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37"/>
                <p:cNvSpPr>
                  <a:spLocks noChangeShapeType="1"/>
                </p:cNvSpPr>
                <p:nvPr/>
              </p:nvSpPr>
              <p:spPr bwMode="auto">
                <a:xfrm>
                  <a:off x="3549" y="2870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238"/>
                <p:cNvSpPr>
                  <a:spLocks noChangeShapeType="1"/>
                </p:cNvSpPr>
                <p:nvPr/>
              </p:nvSpPr>
              <p:spPr bwMode="auto">
                <a:xfrm>
                  <a:off x="3908" y="2870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39"/>
                <p:cNvSpPr>
                  <a:spLocks/>
                </p:cNvSpPr>
                <p:nvPr/>
              </p:nvSpPr>
              <p:spPr bwMode="auto">
                <a:xfrm>
                  <a:off x="3047" y="2836"/>
                  <a:ext cx="34" cy="34"/>
                </a:xfrm>
                <a:custGeom>
                  <a:avLst/>
                  <a:gdLst>
                    <a:gd name="T0" fmla="*/ 0 w 34"/>
                    <a:gd name="T1" fmla="*/ 34 h 34"/>
                    <a:gd name="T2" fmla="*/ 0 w 34"/>
                    <a:gd name="T3" fmla="*/ 0 h 34"/>
                    <a:gd name="T4" fmla="*/ 34 w 34"/>
                    <a:gd name="T5" fmla="*/ 0 h 34"/>
                    <a:gd name="T6" fmla="*/ 0 60000 65536"/>
                    <a:gd name="T7" fmla="*/ 0 60000 65536"/>
                    <a:gd name="T8" fmla="*/ 0 60000 65536"/>
                    <a:gd name="T9" fmla="*/ 0 w 34"/>
                    <a:gd name="T10" fmla="*/ 0 h 34"/>
                    <a:gd name="T11" fmla="*/ 34 w 34"/>
                    <a:gd name="T12" fmla="*/ 34 h 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" h="34">
                      <a:moveTo>
                        <a:pt x="0" y="34"/>
                      </a:moveTo>
                      <a:lnTo>
                        <a:pt x="0" y="0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40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41"/>
                <p:cNvSpPr>
                  <a:spLocks/>
                </p:cNvSpPr>
                <p:nvPr/>
              </p:nvSpPr>
              <p:spPr bwMode="auto">
                <a:xfrm>
                  <a:off x="2957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42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43"/>
                <p:cNvSpPr>
                  <a:spLocks/>
                </p:cNvSpPr>
                <p:nvPr/>
              </p:nvSpPr>
              <p:spPr bwMode="auto">
                <a:xfrm>
                  <a:off x="3639" y="2726"/>
                  <a:ext cx="54" cy="288"/>
                </a:xfrm>
                <a:custGeom>
                  <a:avLst/>
                  <a:gdLst>
                    <a:gd name="T0" fmla="*/ 54 w 54"/>
                    <a:gd name="T1" fmla="*/ 288 h 288"/>
                    <a:gd name="T2" fmla="*/ 54 w 54"/>
                    <a:gd name="T3" fmla="*/ 0 h 288"/>
                    <a:gd name="T4" fmla="*/ 0 w 54"/>
                    <a:gd name="T5" fmla="*/ 0 h 288"/>
                    <a:gd name="T6" fmla="*/ 0 w 54"/>
                    <a:gd name="T7" fmla="*/ 288 h 288"/>
                    <a:gd name="T8" fmla="*/ 54 w 54"/>
                    <a:gd name="T9" fmla="*/ 288 h 288"/>
                    <a:gd name="T10" fmla="*/ 54 w 54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8"/>
                    <a:gd name="T20" fmla="*/ 54 w 54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8">
                      <a:moveTo>
                        <a:pt x="54" y="288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4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44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53 w 55"/>
                    <a:gd name="T13" fmla="*/ 288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8"/>
                    <a:gd name="T23" fmla="*/ 55 w 55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  <a:lnTo>
                        <a:pt x="53" y="288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45"/>
                <p:cNvSpPr>
                  <a:spLocks/>
                </p:cNvSpPr>
                <p:nvPr/>
              </p:nvSpPr>
              <p:spPr bwMode="auto">
                <a:xfrm>
                  <a:off x="3981" y="2726"/>
                  <a:ext cx="55" cy="288"/>
                </a:xfrm>
                <a:custGeom>
                  <a:avLst/>
                  <a:gdLst>
                    <a:gd name="T0" fmla="*/ 53 w 55"/>
                    <a:gd name="T1" fmla="*/ 288 h 288"/>
                    <a:gd name="T2" fmla="*/ 55 w 55"/>
                    <a:gd name="T3" fmla="*/ 0 h 288"/>
                    <a:gd name="T4" fmla="*/ 0 w 55"/>
                    <a:gd name="T5" fmla="*/ 0 h 288"/>
                    <a:gd name="T6" fmla="*/ 0 w 55"/>
                    <a:gd name="T7" fmla="*/ 288 h 288"/>
                    <a:gd name="T8" fmla="*/ 55 w 55"/>
                    <a:gd name="T9" fmla="*/ 288 h 288"/>
                    <a:gd name="T10" fmla="*/ 55 w 55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8"/>
                    <a:gd name="T20" fmla="*/ 55 w 55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8">
                      <a:moveTo>
                        <a:pt x="53" y="288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5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46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71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47"/>
                <p:cNvSpPr>
                  <a:spLocks/>
                </p:cNvSpPr>
                <p:nvPr/>
              </p:nvSpPr>
              <p:spPr bwMode="auto">
                <a:xfrm>
                  <a:off x="4448" y="3123"/>
                  <a:ext cx="73" cy="143"/>
                </a:xfrm>
                <a:custGeom>
                  <a:avLst/>
                  <a:gdLst>
                    <a:gd name="T0" fmla="*/ 71 w 73"/>
                    <a:gd name="T1" fmla="*/ 141 h 143"/>
                    <a:gd name="T2" fmla="*/ 0 w 73"/>
                    <a:gd name="T3" fmla="*/ 143 h 143"/>
                    <a:gd name="T4" fmla="*/ 0 w 73"/>
                    <a:gd name="T5" fmla="*/ 0 h 143"/>
                    <a:gd name="T6" fmla="*/ 73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71" y="141"/>
                      </a:move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248"/>
                <p:cNvSpPr>
                  <a:spLocks noChangeShapeType="1"/>
                </p:cNvSpPr>
                <p:nvPr/>
              </p:nvSpPr>
              <p:spPr bwMode="auto">
                <a:xfrm flipV="1">
                  <a:off x="4592" y="3119"/>
                  <a:ext cx="1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4517" y="3121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4517" y="3264"/>
                  <a:ext cx="7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51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w 73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3"/>
                    <a:gd name="T17" fmla="*/ 73 w 73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52"/>
                <p:cNvSpPr>
                  <a:spLocks/>
                </p:cNvSpPr>
                <p:nvPr/>
              </p:nvSpPr>
              <p:spPr bwMode="auto">
                <a:xfrm>
                  <a:off x="3154" y="3123"/>
                  <a:ext cx="73" cy="143"/>
                </a:xfrm>
                <a:custGeom>
                  <a:avLst/>
                  <a:gdLst>
                    <a:gd name="T0" fmla="*/ 0 w 73"/>
                    <a:gd name="T1" fmla="*/ 141 h 143"/>
                    <a:gd name="T2" fmla="*/ 73 w 73"/>
                    <a:gd name="T3" fmla="*/ 143 h 143"/>
                    <a:gd name="T4" fmla="*/ 73 w 73"/>
                    <a:gd name="T5" fmla="*/ 0 h 143"/>
                    <a:gd name="T6" fmla="*/ 0 w 73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3"/>
                    <a:gd name="T14" fmla="*/ 73 w 73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3">
                      <a:moveTo>
                        <a:pt x="0" y="141"/>
                      </a:moveTo>
                      <a:lnTo>
                        <a:pt x="73" y="143"/>
                      </a:lnTo>
                      <a:lnTo>
                        <a:pt x="73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53"/>
                <p:cNvSpPr>
                  <a:spLocks/>
                </p:cNvSpPr>
                <p:nvPr/>
              </p:nvSpPr>
              <p:spPr bwMode="auto">
                <a:xfrm>
                  <a:off x="3083" y="3121"/>
                  <a:ext cx="71" cy="145"/>
                </a:xfrm>
                <a:custGeom>
                  <a:avLst/>
                  <a:gdLst>
                    <a:gd name="T0" fmla="*/ 71 w 71"/>
                    <a:gd name="T1" fmla="*/ 0 h 145"/>
                    <a:gd name="T2" fmla="*/ 0 w 71"/>
                    <a:gd name="T3" fmla="*/ 2 h 145"/>
                    <a:gd name="T4" fmla="*/ 0 w 71"/>
                    <a:gd name="T5" fmla="*/ 145 h 145"/>
                    <a:gd name="T6" fmla="*/ 71 w 71"/>
                    <a:gd name="T7" fmla="*/ 145 h 1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145"/>
                    <a:gd name="T14" fmla="*/ 71 w 71"/>
                    <a:gd name="T15" fmla="*/ 145 h 1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145">
                      <a:moveTo>
                        <a:pt x="71" y="0"/>
                      </a:moveTo>
                      <a:lnTo>
                        <a:pt x="0" y="2"/>
                      </a:lnTo>
                      <a:lnTo>
                        <a:pt x="0" y="145"/>
                      </a:lnTo>
                      <a:lnTo>
                        <a:pt x="71" y="1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>
                  <a:off x="3120" y="3153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6" name="Rectangle 255"/>
                <p:cNvSpPr>
                  <a:spLocks noChangeArrowheads="1"/>
                </p:cNvSpPr>
                <p:nvPr/>
              </p:nvSpPr>
              <p:spPr bwMode="auto">
                <a:xfrm>
                  <a:off x="3137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57" name="Freeform 256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w 72"/>
                    <a:gd name="T9" fmla="*/ 141 h 1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43"/>
                    <a:gd name="T17" fmla="*/ 72 w 72"/>
                    <a:gd name="T18" fmla="*/ 143 h 1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close/>
                    </a:path>
                  </a:pathLst>
                </a:custGeom>
                <a:solidFill>
                  <a:srgbClr val="FBE2C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57"/>
                <p:cNvSpPr>
                  <a:spLocks/>
                </p:cNvSpPr>
                <p:nvPr/>
              </p:nvSpPr>
              <p:spPr bwMode="auto">
                <a:xfrm>
                  <a:off x="3496" y="3123"/>
                  <a:ext cx="72" cy="143"/>
                </a:xfrm>
                <a:custGeom>
                  <a:avLst/>
                  <a:gdLst>
                    <a:gd name="T0" fmla="*/ 0 w 72"/>
                    <a:gd name="T1" fmla="*/ 141 h 143"/>
                    <a:gd name="T2" fmla="*/ 72 w 72"/>
                    <a:gd name="T3" fmla="*/ 143 h 143"/>
                    <a:gd name="T4" fmla="*/ 72 w 72"/>
                    <a:gd name="T5" fmla="*/ 0 h 143"/>
                    <a:gd name="T6" fmla="*/ 0 w 72"/>
                    <a:gd name="T7" fmla="*/ 0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"/>
                    <a:gd name="T13" fmla="*/ 0 h 143"/>
                    <a:gd name="T14" fmla="*/ 72 w 72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" h="143">
                      <a:moveTo>
                        <a:pt x="0" y="141"/>
                      </a:moveTo>
                      <a:lnTo>
                        <a:pt x="72" y="143"/>
                      </a:lnTo>
                      <a:lnTo>
                        <a:pt x="7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258"/>
                <p:cNvSpPr>
                  <a:spLocks noChangeShapeType="1"/>
                </p:cNvSpPr>
                <p:nvPr/>
              </p:nvSpPr>
              <p:spPr bwMode="auto">
                <a:xfrm flipV="1">
                  <a:off x="3423" y="3119"/>
                  <a:ext cx="2" cy="14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259"/>
                <p:cNvSpPr>
                  <a:spLocks noChangeShapeType="1"/>
                </p:cNvSpPr>
                <p:nvPr/>
              </p:nvSpPr>
              <p:spPr bwMode="auto">
                <a:xfrm>
                  <a:off x="3423" y="3121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260"/>
                <p:cNvSpPr>
                  <a:spLocks noChangeShapeType="1"/>
                </p:cNvSpPr>
                <p:nvPr/>
              </p:nvSpPr>
              <p:spPr bwMode="auto">
                <a:xfrm>
                  <a:off x="3423" y="3264"/>
                  <a:ext cx="73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Rectangle 261"/>
                <p:cNvSpPr>
                  <a:spLocks noChangeArrowheads="1"/>
                </p:cNvSpPr>
                <p:nvPr/>
              </p:nvSpPr>
              <p:spPr bwMode="auto">
                <a:xfrm>
                  <a:off x="3444" y="3169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3" name="Rectangle 262"/>
                <p:cNvSpPr>
                  <a:spLocks noChangeArrowheads="1"/>
                </p:cNvSpPr>
                <p:nvPr/>
              </p:nvSpPr>
              <p:spPr bwMode="auto">
                <a:xfrm>
                  <a:off x="3490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4" name="Rectangle 263"/>
                <p:cNvSpPr>
                  <a:spLocks noChangeArrowheads="1"/>
                </p:cNvSpPr>
                <p:nvPr/>
              </p:nvSpPr>
              <p:spPr bwMode="auto">
                <a:xfrm>
                  <a:off x="3524" y="3169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5" name="Freeform 264"/>
                <p:cNvSpPr>
                  <a:spLocks/>
                </p:cNvSpPr>
                <p:nvPr/>
              </p:nvSpPr>
              <p:spPr bwMode="auto">
                <a:xfrm>
                  <a:off x="3783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0 w 109"/>
                    <a:gd name="T3" fmla="*/ 117 h 285"/>
                    <a:gd name="T4" fmla="*/ 35 w 109"/>
                    <a:gd name="T5" fmla="*/ 144 h 285"/>
                    <a:gd name="T6" fmla="*/ 0 w 109"/>
                    <a:gd name="T7" fmla="*/ 170 h 285"/>
                    <a:gd name="T8" fmla="*/ 0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0 w 109"/>
                    <a:gd name="T15" fmla="*/ 2 h 285"/>
                    <a:gd name="T16" fmla="*/ 0 w 109"/>
                    <a:gd name="T17" fmla="*/ 2 h 285"/>
                    <a:gd name="T18" fmla="*/ 0 w 109"/>
                    <a:gd name="T19" fmla="*/ 0 h 28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9"/>
                    <a:gd name="T31" fmla="*/ 0 h 285"/>
                    <a:gd name="T32" fmla="*/ 109 w 109"/>
                    <a:gd name="T33" fmla="*/ 285 h 28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9" h="285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35" y="144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265"/>
                <p:cNvSpPr>
                  <a:spLocks/>
                </p:cNvSpPr>
                <p:nvPr/>
              </p:nvSpPr>
              <p:spPr bwMode="auto">
                <a:xfrm>
                  <a:off x="4107" y="3123"/>
                  <a:ext cx="144" cy="143"/>
                </a:xfrm>
                <a:custGeom>
                  <a:avLst/>
                  <a:gdLst>
                    <a:gd name="T0" fmla="*/ 144 w 144"/>
                    <a:gd name="T1" fmla="*/ 141 h 143"/>
                    <a:gd name="T2" fmla="*/ 144 w 144"/>
                    <a:gd name="T3" fmla="*/ 0 h 143"/>
                    <a:gd name="T4" fmla="*/ 0 w 144"/>
                    <a:gd name="T5" fmla="*/ 0 h 143"/>
                    <a:gd name="T6" fmla="*/ 0 w 144"/>
                    <a:gd name="T7" fmla="*/ 143 h 143"/>
                    <a:gd name="T8" fmla="*/ 144 w 144"/>
                    <a:gd name="T9" fmla="*/ 143 h 143"/>
                    <a:gd name="T10" fmla="*/ 144 w 144"/>
                    <a:gd name="T11" fmla="*/ 143 h 1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3"/>
                    <a:gd name="T20" fmla="*/ 144 w 144"/>
                    <a:gd name="T21" fmla="*/ 143 h 1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3">
                      <a:moveTo>
                        <a:pt x="144" y="141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3"/>
                      </a:lnTo>
                      <a:lnTo>
                        <a:pt x="144" y="14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266"/>
                <p:cNvSpPr>
                  <a:spLocks noChangeArrowheads="1"/>
                </p:cNvSpPr>
                <p:nvPr/>
              </p:nvSpPr>
              <p:spPr bwMode="auto">
                <a:xfrm>
                  <a:off x="4130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8" name="Rectangle 267"/>
                <p:cNvSpPr>
                  <a:spLocks noChangeArrowheads="1"/>
                </p:cNvSpPr>
                <p:nvPr/>
              </p:nvSpPr>
              <p:spPr bwMode="auto">
                <a:xfrm>
                  <a:off x="4178" y="3153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69" name="Rectangle 268"/>
                <p:cNvSpPr>
                  <a:spLocks noChangeArrowheads="1"/>
                </p:cNvSpPr>
                <p:nvPr/>
              </p:nvSpPr>
              <p:spPr bwMode="auto">
                <a:xfrm>
                  <a:off x="4467" y="3153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0" name="Rectangle 269"/>
                <p:cNvSpPr>
                  <a:spLocks noChangeArrowheads="1"/>
                </p:cNvSpPr>
                <p:nvPr/>
              </p:nvSpPr>
              <p:spPr bwMode="auto">
                <a:xfrm>
                  <a:off x="4513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1" name="Rectangle 270"/>
                <p:cNvSpPr>
                  <a:spLocks noChangeArrowheads="1"/>
                </p:cNvSpPr>
                <p:nvPr/>
              </p:nvSpPr>
              <p:spPr bwMode="auto">
                <a:xfrm>
                  <a:off x="4548" y="3153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72" name="Line 271"/>
                <p:cNvSpPr>
                  <a:spLocks noChangeShapeType="1"/>
                </p:cNvSpPr>
                <p:nvPr/>
              </p:nvSpPr>
              <p:spPr bwMode="auto">
                <a:xfrm>
                  <a:off x="3225" y="3194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272"/>
                <p:cNvSpPr>
                  <a:spLocks noChangeShapeType="1"/>
                </p:cNvSpPr>
                <p:nvPr/>
              </p:nvSpPr>
              <p:spPr bwMode="auto">
                <a:xfrm>
                  <a:off x="3890" y="3194"/>
                  <a:ext cx="21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273"/>
                <p:cNvSpPr>
                  <a:spLocks noChangeShapeType="1"/>
                </p:cNvSpPr>
                <p:nvPr/>
              </p:nvSpPr>
              <p:spPr bwMode="auto">
                <a:xfrm>
                  <a:off x="4249" y="3194"/>
                  <a:ext cx="19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274"/>
                <p:cNvSpPr>
                  <a:spLocks/>
                </p:cNvSpPr>
                <p:nvPr/>
              </p:nvSpPr>
              <p:spPr bwMode="auto">
                <a:xfrm>
                  <a:off x="3388" y="3157"/>
                  <a:ext cx="37" cy="37"/>
                </a:xfrm>
                <a:custGeom>
                  <a:avLst/>
                  <a:gdLst>
                    <a:gd name="T0" fmla="*/ 0 w 37"/>
                    <a:gd name="T1" fmla="*/ 37 h 37"/>
                    <a:gd name="T2" fmla="*/ 0 w 37"/>
                    <a:gd name="T3" fmla="*/ 0 h 37"/>
                    <a:gd name="T4" fmla="*/ 37 w 37"/>
                    <a:gd name="T5" fmla="*/ 0 h 37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7"/>
                    <a:gd name="T11" fmla="*/ 37 w 37"/>
                    <a:gd name="T12" fmla="*/ 37 h 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7">
                      <a:moveTo>
                        <a:pt x="0" y="37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275"/>
                <p:cNvSpPr>
                  <a:spLocks/>
                </p:cNvSpPr>
                <p:nvPr/>
              </p:nvSpPr>
              <p:spPr bwMode="auto">
                <a:xfrm>
                  <a:off x="4071" y="3194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6 h 107"/>
                    <a:gd name="T8" fmla="*/ 253 w 253"/>
                    <a:gd name="T9" fmla="*/ 36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6"/>
                      </a:lnTo>
                      <a:lnTo>
                        <a:pt x="253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276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7"/>
                <p:cNvSpPr>
                  <a:spLocks/>
                </p:cNvSpPr>
                <p:nvPr/>
              </p:nvSpPr>
              <p:spPr bwMode="auto">
                <a:xfrm>
                  <a:off x="3298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278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3639" y="3050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4324" y="3050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283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71 w 73"/>
                    <a:gd name="T9" fmla="*/ 144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44"/>
                    <a:gd name="T17" fmla="*/ 73 w 73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  <a:lnTo>
                        <a:pt x="71" y="144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284"/>
                <p:cNvSpPr>
                  <a:spLocks/>
                </p:cNvSpPr>
                <p:nvPr/>
              </p:nvSpPr>
              <p:spPr bwMode="auto">
                <a:xfrm>
                  <a:off x="4789" y="3444"/>
                  <a:ext cx="73" cy="144"/>
                </a:xfrm>
                <a:custGeom>
                  <a:avLst/>
                  <a:gdLst>
                    <a:gd name="T0" fmla="*/ 71 w 73"/>
                    <a:gd name="T1" fmla="*/ 144 h 144"/>
                    <a:gd name="T2" fmla="*/ 0 w 73"/>
                    <a:gd name="T3" fmla="*/ 144 h 144"/>
                    <a:gd name="T4" fmla="*/ 0 w 73"/>
                    <a:gd name="T5" fmla="*/ 0 h 144"/>
                    <a:gd name="T6" fmla="*/ 73 w 73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144"/>
                    <a:gd name="T14" fmla="*/ 73 w 73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144">
                      <a:moveTo>
                        <a:pt x="71" y="144"/>
                      </a:move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4933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4858" y="344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4858" y="358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Rectangle 288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solidFill>
                  <a:srgbClr val="CC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96" y="3444"/>
                  <a:ext cx="72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25" y="3444"/>
                  <a:ext cx="7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>
                  <a:off x="3461" y="3474"/>
                  <a:ext cx="18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I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>
                  <a:off x="3478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294" name="Rectangle 293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solidFill>
                  <a:srgbClr val="FBE2C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>
                  <a:off x="3837" y="3444"/>
                  <a:ext cx="73" cy="144"/>
                </a:xfrm>
                <a:prstGeom prst="rect">
                  <a:avLst/>
                </a:prstGeom>
                <a:noFill/>
                <a:ln w="9525">
                  <a:solidFill>
                    <a:srgbClr val="EB75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3766" y="3442"/>
                  <a:ext cx="1" cy="1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296"/>
                <p:cNvSpPr>
                  <a:spLocks noChangeShapeType="1"/>
                </p:cNvSpPr>
                <p:nvPr/>
              </p:nvSpPr>
              <p:spPr bwMode="auto">
                <a:xfrm>
                  <a:off x="3766" y="3444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297"/>
                <p:cNvSpPr>
                  <a:spLocks noChangeShapeType="1"/>
                </p:cNvSpPr>
                <p:nvPr/>
              </p:nvSpPr>
              <p:spPr bwMode="auto">
                <a:xfrm>
                  <a:off x="3766" y="3588"/>
                  <a:ext cx="71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29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Rectangle 299"/>
                <p:cNvSpPr>
                  <a:spLocks noChangeArrowheads="1"/>
                </p:cNvSpPr>
                <p:nvPr/>
              </p:nvSpPr>
              <p:spPr bwMode="auto">
                <a:xfrm>
                  <a:off x="4473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1" name="Rectangle 300"/>
                <p:cNvSpPr>
                  <a:spLocks noChangeArrowheads="1"/>
                </p:cNvSpPr>
                <p:nvPr/>
              </p:nvSpPr>
              <p:spPr bwMode="auto">
                <a:xfrm>
                  <a:off x="4519" y="3474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2" name="Rectangle 301"/>
                <p:cNvSpPr>
                  <a:spLocks noChangeArrowheads="1"/>
                </p:cNvSpPr>
                <p:nvPr/>
              </p:nvSpPr>
              <p:spPr bwMode="auto">
                <a:xfrm>
                  <a:off x="4809" y="347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3" name="Rectangle 302"/>
                <p:cNvSpPr>
                  <a:spLocks noChangeArrowheads="1"/>
                </p:cNvSpPr>
                <p:nvPr/>
              </p:nvSpPr>
              <p:spPr bwMode="auto">
                <a:xfrm>
                  <a:off x="4855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4" name="Rectangle 303"/>
                <p:cNvSpPr>
                  <a:spLocks noChangeArrowheads="1"/>
                </p:cNvSpPr>
                <p:nvPr/>
              </p:nvSpPr>
              <p:spPr bwMode="auto">
                <a:xfrm>
                  <a:off x="4889" y="347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05" name="Line 304"/>
                <p:cNvSpPr>
                  <a:spLocks noChangeShapeType="1"/>
                </p:cNvSpPr>
                <p:nvPr/>
              </p:nvSpPr>
              <p:spPr bwMode="auto">
                <a:xfrm>
                  <a:off x="3566" y="3517"/>
                  <a:ext cx="2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305"/>
                <p:cNvSpPr>
                  <a:spLocks noChangeShapeType="1"/>
                </p:cNvSpPr>
                <p:nvPr/>
              </p:nvSpPr>
              <p:spPr bwMode="auto">
                <a:xfrm>
                  <a:off x="4232" y="3517"/>
                  <a:ext cx="21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306"/>
                <p:cNvSpPr>
                  <a:spLocks noChangeShapeType="1"/>
                </p:cNvSpPr>
                <p:nvPr/>
              </p:nvSpPr>
              <p:spPr bwMode="auto">
                <a:xfrm>
                  <a:off x="4592" y="3517"/>
                  <a:ext cx="19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307"/>
                <p:cNvSpPr>
                  <a:spLocks/>
                </p:cNvSpPr>
                <p:nvPr/>
              </p:nvSpPr>
              <p:spPr bwMode="auto">
                <a:xfrm>
                  <a:off x="3729" y="3481"/>
                  <a:ext cx="37" cy="36"/>
                </a:xfrm>
                <a:custGeom>
                  <a:avLst/>
                  <a:gdLst>
                    <a:gd name="T0" fmla="*/ 0 w 37"/>
                    <a:gd name="T1" fmla="*/ 36 h 36"/>
                    <a:gd name="T2" fmla="*/ 0 w 37"/>
                    <a:gd name="T3" fmla="*/ 0 h 36"/>
                    <a:gd name="T4" fmla="*/ 37 w 37"/>
                    <a:gd name="T5" fmla="*/ 0 h 36"/>
                    <a:gd name="T6" fmla="*/ 0 60000 65536"/>
                    <a:gd name="T7" fmla="*/ 0 60000 65536"/>
                    <a:gd name="T8" fmla="*/ 0 60000 65536"/>
                    <a:gd name="T9" fmla="*/ 0 w 37"/>
                    <a:gd name="T10" fmla="*/ 0 h 36"/>
                    <a:gd name="T11" fmla="*/ 37 w 37"/>
                    <a:gd name="T12" fmla="*/ 36 h 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" h="36">
                      <a:moveTo>
                        <a:pt x="0" y="36"/>
                      </a:moveTo>
                      <a:lnTo>
                        <a:pt x="0" y="0"/>
                      </a:lnTo>
                      <a:lnTo>
                        <a:pt x="37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308"/>
                <p:cNvSpPr>
                  <a:spLocks/>
                </p:cNvSpPr>
                <p:nvPr/>
              </p:nvSpPr>
              <p:spPr bwMode="auto">
                <a:xfrm>
                  <a:off x="4412" y="3517"/>
                  <a:ext cx="253" cy="107"/>
                </a:xfrm>
                <a:custGeom>
                  <a:avLst/>
                  <a:gdLst>
                    <a:gd name="T0" fmla="*/ 0 w 253"/>
                    <a:gd name="T1" fmla="*/ 0 h 107"/>
                    <a:gd name="T2" fmla="*/ 0 w 253"/>
                    <a:gd name="T3" fmla="*/ 107 h 107"/>
                    <a:gd name="T4" fmla="*/ 216 w 253"/>
                    <a:gd name="T5" fmla="*/ 107 h 107"/>
                    <a:gd name="T6" fmla="*/ 216 w 253"/>
                    <a:gd name="T7" fmla="*/ 37 h 107"/>
                    <a:gd name="T8" fmla="*/ 253 w 253"/>
                    <a:gd name="T9" fmla="*/ 37 h 1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3"/>
                    <a:gd name="T16" fmla="*/ 0 h 107"/>
                    <a:gd name="T17" fmla="*/ 253 w 253"/>
                    <a:gd name="T18" fmla="*/ 107 h 1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3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216" y="107"/>
                      </a:lnTo>
                      <a:lnTo>
                        <a:pt x="216" y="37"/>
                      </a:lnTo>
                      <a:lnTo>
                        <a:pt x="253" y="3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309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310"/>
                <p:cNvSpPr>
                  <a:spLocks/>
                </p:cNvSpPr>
                <p:nvPr/>
              </p:nvSpPr>
              <p:spPr bwMode="auto">
                <a:xfrm>
                  <a:off x="3639" y="3374"/>
                  <a:ext cx="54" cy="287"/>
                </a:xfrm>
                <a:custGeom>
                  <a:avLst/>
                  <a:gdLst>
                    <a:gd name="T0" fmla="*/ 54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4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311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53 w 55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5"/>
                    <a:gd name="T22" fmla="*/ 0 h 287"/>
                    <a:gd name="T23" fmla="*/ 55 w 55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  <a:lnTo>
                        <a:pt x="53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12"/>
                <p:cNvSpPr>
                  <a:spLocks/>
                </p:cNvSpPr>
                <p:nvPr/>
              </p:nvSpPr>
              <p:spPr bwMode="auto">
                <a:xfrm>
                  <a:off x="3981" y="3374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13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51 w 53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287"/>
                    <a:gd name="T23" fmla="*/ 53 w 53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  <a:lnTo>
                        <a:pt x="51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14"/>
                <p:cNvSpPr>
                  <a:spLocks/>
                </p:cNvSpPr>
                <p:nvPr/>
              </p:nvSpPr>
              <p:spPr bwMode="auto">
                <a:xfrm>
                  <a:off x="4324" y="3374"/>
                  <a:ext cx="53" cy="287"/>
                </a:xfrm>
                <a:custGeom>
                  <a:avLst/>
                  <a:gdLst>
                    <a:gd name="T0" fmla="*/ 51 w 53"/>
                    <a:gd name="T1" fmla="*/ 287 h 287"/>
                    <a:gd name="T2" fmla="*/ 53 w 53"/>
                    <a:gd name="T3" fmla="*/ 0 h 287"/>
                    <a:gd name="T4" fmla="*/ 0 w 53"/>
                    <a:gd name="T5" fmla="*/ 0 h 287"/>
                    <a:gd name="T6" fmla="*/ 0 w 53"/>
                    <a:gd name="T7" fmla="*/ 287 h 287"/>
                    <a:gd name="T8" fmla="*/ 53 w 53"/>
                    <a:gd name="T9" fmla="*/ 287 h 287"/>
                    <a:gd name="T10" fmla="*/ 53 w 53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87"/>
                    <a:gd name="T20" fmla="*/ 53 w 53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87">
                      <a:moveTo>
                        <a:pt x="51" y="287"/>
                      </a:moveTo>
                      <a:lnTo>
                        <a:pt x="53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3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15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52 w 54"/>
                    <a:gd name="T13" fmla="*/ 287 h 2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4"/>
                    <a:gd name="T22" fmla="*/ 0 h 287"/>
                    <a:gd name="T23" fmla="*/ 54 w 54"/>
                    <a:gd name="T24" fmla="*/ 287 h 2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  <a:lnTo>
                        <a:pt x="52" y="28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16"/>
                <p:cNvSpPr>
                  <a:spLocks/>
                </p:cNvSpPr>
                <p:nvPr/>
              </p:nvSpPr>
              <p:spPr bwMode="auto">
                <a:xfrm>
                  <a:off x="4665" y="3374"/>
                  <a:ext cx="54" cy="287"/>
                </a:xfrm>
                <a:custGeom>
                  <a:avLst/>
                  <a:gdLst>
                    <a:gd name="T0" fmla="*/ 52 w 54"/>
                    <a:gd name="T1" fmla="*/ 287 h 287"/>
                    <a:gd name="T2" fmla="*/ 54 w 54"/>
                    <a:gd name="T3" fmla="*/ 0 h 287"/>
                    <a:gd name="T4" fmla="*/ 0 w 54"/>
                    <a:gd name="T5" fmla="*/ 0 h 287"/>
                    <a:gd name="T6" fmla="*/ 0 w 54"/>
                    <a:gd name="T7" fmla="*/ 287 h 287"/>
                    <a:gd name="T8" fmla="*/ 54 w 54"/>
                    <a:gd name="T9" fmla="*/ 287 h 287"/>
                    <a:gd name="T10" fmla="*/ 54 w 54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"/>
                    <a:gd name="T19" fmla="*/ 0 h 287"/>
                    <a:gd name="T20" fmla="*/ 54 w 54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" h="287">
                      <a:moveTo>
                        <a:pt x="52" y="287"/>
                      </a:moveTo>
                      <a:lnTo>
                        <a:pt x="54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4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103" y="2851"/>
                  <a:ext cx="4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149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183" y="2851"/>
                  <a:ext cx="36" cy="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1" name="Line 320"/>
                <p:cNvSpPr>
                  <a:spLocks noChangeShapeType="1"/>
                </p:cNvSpPr>
                <p:nvPr/>
              </p:nvSpPr>
              <p:spPr bwMode="auto">
                <a:xfrm>
                  <a:off x="3352" y="2834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21"/>
                <p:cNvSpPr>
                  <a:spLocks noChangeShapeType="1"/>
                </p:cNvSpPr>
                <p:nvPr/>
              </p:nvSpPr>
              <p:spPr bwMode="auto">
                <a:xfrm>
                  <a:off x="3693" y="3230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Rectangle 322"/>
                <p:cNvSpPr>
                  <a:spLocks noChangeArrowheads="1"/>
                </p:cNvSpPr>
                <p:nvPr/>
              </p:nvSpPr>
              <p:spPr bwMode="auto">
                <a:xfrm>
                  <a:off x="3783" y="3494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R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4" name="Rectangle 323"/>
                <p:cNvSpPr>
                  <a:spLocks noChangeArrowheads="1"/>
                </p:cNvSpPr>
                <p:nvPr/>
              </p:nvSpPr>
              <p:spPr bwMode="auto">
                <a:xfrm>
                  <a:off x="3829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e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5" name="Rectangle 324"/>
                <p:cNvSpPr>
                  <a:spLocks noChangeArrowheads="1"/>
                </p:cNvSpPr>
                <p:nvPr/>
              </p:nvSpPr>
              <p:spPr bwMode="auto">
                <a:xfrm>
                  <a:off x="3865" y="3494"/>
                  <a:ext cx="3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EB7500"/>
                      </a:solidFill>
                      <a:latin typeface="Arial" charset="0"/>
                    </a:rPr>
                    <a:t>g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26" name="Freeform 325"/>
                <p:cNvSpPr>
                  <a:spLocks/>
                </p:cNvSpPr>
                <p:nvPr/>
              </p:nvSpPr>
              <p:spPr bwMode="auto">
                <a:xfrm>
                  <a:off x="3139" y="2813"/>
                  <a:ext cx="29" cy="28"/>
                </a:xfrm>
                <a:custGeom>
                  <a:avLst/>
                  <a:gdLst>
                    <a:gd name="T0" fmla="*/ 13 w 29"/>
                    <a:gd name="T1" fmla="*/ 26 h 28"/>
                    <a:gd name="T2" fmla="*/ 17 w 29"/>
                    <a:gd name="T3" fmla="*/ 26 h 28"/>
                    <a:gd name="T4" fmla="*/ 19 w 29"/>
                    <a:gd name="T5" fmla="*/ 26 h 28"/>
                    <a:gd name="T6" fmla="*/ 21 w 29"/>
                    <a:gd name="T7" fmla="*/ 26 h 28"/>
                    <a:gd name="T8" fmla="*/ 23 w 29"/>
                    <a:gd name="T9" fmla="*/ 24 h 28"/>
                    <a:gd name="T10" fmla="*/ 25 w 29"/>
                    <a:gd name="T11" fmla="*/ 23 h 28"/>
                    <a:gd name="T12" fmla="*/ 27 w 29"/>
                    <a:gd name="T13" fmla="*/ 21 h 28"/>
                    <a:gd name="T14" fmla="*/ 27 w 29"/>
                    <a:gd name="T15" fmla="*/ 19 h 28"/>
                    <a:gd name="T16" fmla="*/ 29 w 29"/>
                    <a:gd name="T17" fmla="*/ 17 h 28"/>
                    <a:gd name="T18" fmla="*/ 29 w 29"/>
                    <a:gd name="T19" fmla="*/ 15 h 28"/>
                    <a:gd name="T20" fmla="*/ 29 w 29"/>
                    <a:gd name="T21" fmla="*/ 13 h 28"/>
                    <a:gd name="T22" fmla="*/ 29 w 29"/>
                    <a:gd name="T23" fmla="*/ 11 h 28"/>
                    <a:gd name="T24" fmla="*/ 29 w 29"/>
                    <a:gd name="T25" fmla="*/ 9 h 28"/>
                    <a:gd name="T26" fmla="*/ 27 w 29"/>
                    <a:gd name="T27" fmla="*/ 7 h 28"/>
                    <a:gd name="T28" fmla="*/ 27 w 29"/>
                    <a:gd name="T29" fmla="*/ 5 h 28"/>
                    <a:gd name="T30" fmla="*/ 25 w 29"/>
                    <a:gd name="T31" fmla="*/ 3 h 28"/>
                    <a:gd name="T32" fmla="*/ 23 w 29"/>
                    <a:gd name="T33" fmla="*/ 1 h 28"/>
                    <a:gd name="T34" fmla="*/ 21 w 29"/>
                    <a:gd name="T35" fmla="*/ 0 h 28"/>
                    <a:gd name="T36" fmla="*/ 19 w 29"/>
                    <a:gd name="T37" fmla="*/ 0 h 28"/>
                    <a:gd name="T38" fmla="*/ 17 w 29"/>
                    <a:gd name="T39" fmla="*/ 0 h 28"/>
                    <a:gd name="T40" fmla="*/ 13 w 29"/>
                    <a:gd name="T41" fmla="*/ 0 h 28"/>
                    <a:gd name="T42" fmla="*/ 11 w 29"/>
                    <a:gd name="T43" fmla="*/ 0 h 28"/>
                    <a:gd name="T44" fmla="*/ 10 w 29"/>
                    <a:gd name="T45" fmla="*/ 0 h 28"/>
                    <a:gd name="T46" fmla="*/ 8 w 29"/>
                    <a:gd name="T47" fmla="*/ 0 h 28"/>
                    <a:gd name="T48" fmla="*/ 6 w 29"/>
                    <a:gd name="T49" fmla="*/ 1 h 28"/>
                    <a:gd name="T50" fmla="*/ 4 w 29"/>
                    <a:gd name="T51" fmla="*/ 3 h 28"/>
                    <a:gd name="T52" fmla="*/ 2 w 29"/>
                    <a:gd name="T53" fmla="*/ 5 h 28"/>
                    <a:gd name="T54" fmla="*/ 2 w 29"/>
                    <a:gd name="T55" fmla="*/ 7 h 28"/>
                    <a:gd name="T56" fmla="*/ 0 w 29"/>
                    <a:gd name="T57" fmla="*/ 9 h 28"/>
                    <a:gd name="T58" fmla="*/ 0 w 29"/>
                    <a:gd name="T59" fmla="*/ 11 h 28"/>
                    <a:gd name="T60" fmla="*/ 0 w 29"/>
                    <a:gd name="T61" fmla="*/ 13 h 28"/>
                    <a:gd name="T62" fmla="*/ 0 w 29"/>
                    <a:gd name="T63" fmla="*/ 15 h 28"/>
                    <a:gd name="T64" fmla="*/ 0 w 29"/>
                    <a:gd name="T65" fmla="*/ 17 h 28"/>
                    <a:gd name="T66" fmla="*/ 2 w 29"/>
                    <a:gd name="T67" fmla="*/ 19 h 28"/>
                    <a:gd name="T68" fmla="*/ 2 w 29"/>
                    <a:gd name="T69" fmla="*/ 21 h 28"/>
                    <a:gd name="T70" fmla="*/ 4 w 29"/>
                    <a:gd name="T71" fmla="*/ 23 h 28"/>
                    <a:gd name="T72" fmla="*/ 6 w 29"/>
                    <a:gd name="T73" fmla="*/ 24 h 28"/>
                    <a:gd name="T74" fmla="*/ 8 w 29"/>
                    <a:gd name="T75" fmla="*/ 26 h 28"/>
                    <a:gd name="T76" fmla="*/ 10 w 29"/>
                    <a:gd name="T77" fmla="*/ 26 h 28"/>
                    <a:gd name="T78" fmla="*/ 11 w 29"/>
                    <a:gd name="T79" fmla="*/ 26 h 28"/>
                    <a:gd name="T80" fmla="*/ 13 w 29"/>
                    <a:gd name="T81" fmla="*/ 28 h 28"/>
                    <a:gd name="T82" fmla="*/ 13 w 29"/>
                    <a:gd name="T83" fmla="*/ 28 h 28"/>
                    <a:gd name="T84" fmla="*/ 13 w 29"/>
                    <a:gd name="T85" fmla="*/ 26 h 2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9"/>
                    <a:gd name="T130" fmla="*/ 0 h 28"/>
                    <a:gd name="T131" fmla="*/ 29 w 29"/>
                    <a:gd name="T132" fmla="*/ 28 h 2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9" h="28">
                      <a:moveTo>
                        <a:pt x="13" y="26"/>
                      </a:moveTo>
                      <a:lnTo>
                        <a:pt x="17" y="26"/>
                      </a:lnTo>
                      <a:lnTo>
                        <a:pt x="19" y="26"/>
                      </a:lnTo>
                      <a:lnTo>
                        <a:pt x="21" y="26"/>
                      </a:lnTo>
                      <a:lnTo>
                        <a:pt x="23" y="24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7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11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7" y="5"/>
                      </a:lnTo>
                      <a:lnTo>
                        <a:pt x="25" y="3"/>
                      </a:lnTo>
                      <a:lnTo>
                        <a:pt x="23" y="1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3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6" y="24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1" y="26"/>
                      </a:lnTo>
                      <a:lnTo>
                        <a:pt x="13" y="28"/>
                      </a:ln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26"/>
                <p:cNvSpPr>
                  <a:spLocks/>
                </p:cNvSpPr>
                <p:nvPr/>
              </p:nvSpPr>
              <p:spPr bwMode="auto">
                <a:xfrm>
                  <a:off x="3469" y="3132"/>
                  <a:ext cx="28" cy="29"/>
                </a:xfrm>
                <a:custGeom>
                  <a:avLst/>
                  <a:gdLst>
                    <a:gd name="T0" fmla="*/ 13 w 28"/>
                    <a:gd name="T1" fmla="*/ 29 h 29"/>
                    <a:gd name="T2" fmla="*/ 17 w 28"/>
                    <a:gd name="T3" fmla="*/ 29 h 29"/>
                    <a:gd name="T4" fmla="*/ 19 w 28"/>
                    <a:gd name="T5" fmla="*/ 29 h 29"/>
                    <a:gd name="T6" fmla="*/ 21 w 28"/>
                    <a:gd name="T7" fmla="*/ 27 h 29"/>
                    <a:gd name="T8" fmla="*/ 23 w 28"/>
                    <a:gd name="T9" fmla="*/ 27 h 29"/>
                    <a:gd name="T10" fmla="*/ 25 w 28"/>
                    <a:gd name="T11" fmla="*/ 25 h 29"/>
                    <a:gd name="T12" fmla="*/ 27 w 28"/>
                    <a:gd name="T13" fmla="*/ 23 h 29"/>
                    <a:gd name="T14" fmla="*/ 27 w 28"/>
                    <a:gd name="T15" fmla="*/ 21 h 29"/>
                    <a:gd name="T16" fmla="*/ 28 w 28"/>
                    <a:gd name="T17" fmla="*/ 19 h 29"/>
                    <a:gd name="T18" fmla="*/ 28 w 28"/>
                    <a:gd name="T19" fmla="*/ 18 h 29"/>
                    <a:gd name="T20" fmla="*/ 28 w 28"/>
                    <a:gd name="T21" fmla="*/ 16 h 29"/>
                    <a:gd name="T22" fmla="*/ 28 w 28"/>
                    <a:gd name="T23" fmla="*/ 12 h 29"/>
                    <a:gd name="T24" fmla="*/ 28 w 28"/>
                    <a:gd name="T25" fmla="*/ 10 h 29"/>
                    <a:gd name="T26" fmla="*/ 27 w 28"/>
                    <a:gd name="T27" fmla="*/ 8 h 29"/>
                    <a:gd name="T28" fmla="*/ 27 w 28"/>
                    <a:gd name="T29" fmla="*/ 6 h 29"/>
                    <a:gd name="T30" fmla="*/ 25 w 28"/>
                    <a:gd name="T31" fmla="*/ 4 h 29"/>
                    <a:gd name="T32" fmla="*/ 23 w 28"/>
                    <a:gd name="T33" fmla="*/ 2 h 29"/>
                    <a:gd name="T34" fmla="*/ 21 w 28"/>
                    <a:gd name="T35" fmla="*/ 2 h 29"/>
                    <a:gd name="T36" fmla="*/ 19 w 28"/>
                    <a:gd name="T37" fmla="*/ 0 h 29"/>
                    <a:gd name="T38" fmla="*/ 17 w 28"/>
                    <a:gd name="T39" fmla="*/ 0 h 29"/>
                    <a:gd name="T40" fmla="*/ 15 w 28"/>
                    <a:gd name="T41" fmla="*/ 0 h 29"/>
                    <a:gd name="T42" fmla="*/ 13 w 28"/>
                    <a:gd name="T43" fmla="*/ 0 h 29"/>
                    <a:gd name="T44" fmla="*/ 9 w 28"/>
                    <a:gd name="T45" fmla="*/ 0 h 29"/>
                    <a:gd name="T46" fmla="*/ 7 w 28"/>
                    <a:gd name="T47" fmla="*/ 2 h 29"/>
                    <a:gd name="T48" fmla="*/ 5 w 28"/>
                    <a:gd name="T49" fmla="*/ 2 h 29"/>
                    <a:gd name="T50" fmla="*/ 4 w 28"/>
                    <a:gd name="T51" fmla="*/ 4 h 29"/>
                    <a:gd name="T52" fmla="*/ 4 w 28"/>
                    <a:gd name="T53" fmla="*/ 6 h 29"/>
                    <a:gd name="T54" fmla="*/ 2 w 28"/>
                    <a:gd name="T55" fmla="*/ 8 h 29"/>
                    <a:gd name="T56" fmla="*/ 2 w 28"/>
                    <a:gd name="T57" fmla="*/ 10 h 29"/>
                    <a:gd name="T58" fmla="*/ 0 w 28"/>
                    <a:gd name="T59" fmla="*/ 12 h 29"/>
                    <a:gd name="T60" fmla="*/ 0 w 28"/>
                    <a:gd name="T61" fmla="*/ 16 h 29"/>
                    <a:gd name="T62" fmla="*/ 0 w 28"/>
                    <a:gd name="T63" fmla="*/ 18 h 29"/>
                    <a:gd name="T64" fmla="*/ 2 w 28"/>
                    <a:gd name="T65" fmla="*/ 19 h 29"/>
                    <a:gd name="T66" fmla="*/ 2 w 28"/>
                    <a:gd name="T67" fmla="*/ 21 h 29"/>
                    <a:gd name="T68" fmla="*/ 4 w 28"/>
                    <a:gd name="T69" fmla="*/ 23 h 29"/>
                    <a:gd name="T70" fmla="*/ 4 w 28"/>
                    <a:gd name="T71" fmla="*/ 25 h 29"/>
                    <a:gd name="T72" fmla="*/ 5 w 28"/>
                    <a:gd name="T73" fmla="*/ 27 h 29"/>
                    <a:gd name="T74" fmla="*/ 7 w 28"/>
                    <a:gd name="T75" fmla="*/ 27 h 29"/>
                    <a:gd name="T76" fmla="*/ 9 w 28"/>
                    <a:gd name="T77" fmla="*/ 29 h 29"/>
                    <a:gd name="T78" fmla="*/ 13 w 28"/>
                    <a:gd name="T79" fmla="*/ 29 h 29"/>
                    <a:gd name="T80" fmla="*/ 15 w 28"/>
                    <a:gd name="T81" fmla="*/ 29 h 29"/>
                    <a:gd name="T82" fmla="*/ 15 w 28"/>
                    <a:gd name="T83" fmla="*/ 29 h 29"/>
                    <a:gd name="T84" fmla="*/ 13 w 28"/>
                    <a:gd name="T85" fmla="*/ 29 h 2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8"/>
                    <a:gd name="T130" fmla="*/ 0 h 29"/>
                    <a:gd name="T131" fmla="*/ 28 w 28"/>
                    <a:gd name="T132" fmla="*/ 29 h 2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8" h="29">
                      <a:moveTo>
                        <a:pt x="13" y="29"/>
                      </a:moveTo>
                      <a:lnTo>
                        <a:pt x="17" y="29"/>
                      </a:lnTo>
                      <a:lnTo>
                        <a:pt x="19" y="29"/>
                      </a:lnTo>
                      <a:lnTo>
                        <a:pt x="21" y="27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7" y="23"/>
                      </a:lnTo>
                      <a:lnTo>
                        <a:pt x="27" y="21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8" y="12"/>
                      </a:lnTo>
                      <a:lnTo>
                        <a:pt x="28" y="10"/>
                      </a:lnTo>
                      <a:lnTo>
                        <a:pt x="27" y="8"/>
                      </a:lnTo>
                      <a:lnTo>
                        <a:pt x="27" y="6"/>
                      </a:lnTo>
                      <a:lnTo>
                        <a:pt x="25" y="4"/>
                      </a:lnTo>
                      <a:lnTo>
                        <a:pt x="23" y="2"/>
                      </a:lnTo>
                      <a:lnTo>
                        <a:pt x="21" y="2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9" y="0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19"/>
                      </a:lnTo>
                      <a:lnTo>
                        <a:pt x="2" y="21"/>
                      </a:lnTo>
                      <a:lnTo>
                        <a:pt x="4" y="23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9"/>
                      </a:lnTo>
                      <a:lnTo>
                        <a:pt x="13" y="29"/>
                      </a:lnTo>
                      <a:lnTo>
                        <a:pt x="15" y="29"/>
                      </a:lnTo>
                      <a:lnTo>
                        <a:pt x="13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27"/>
                <p:cNvSpPr>
                  <a:spLocks/>
                </p:cNvSpPr>
                <p:nvPr/>
              </p:nvSpPr>
              <p:spPr bwMode="auto">
                <a:xfrm>
                  <a:off x="3823" y="3458"/>
                  <a:ext cx="29" cy="29"/>
                </a:xfrm>
                <a:custGeom>
                  <a:avLst/>
                  <a:gdLst>
                    <a:gd name="T0" fmla="*/ 14 w 29"/>
                    <a:gd name="T1" fmla="*/ 29 h 29"/>
                    <a:gd name="T2" fmla="*/ 18 w 29"/>
                    <a:gd name="T3" fmla="*/ 29 h 29"/>
                    <a:gd name="T4" fmla="*/ 19 w 29"/>
                    <a:gd name="T5" fmla="*/ 29 h 29"/>
                    <a:gd name="T6" fmla="*/ 21 w 29"/>
                    <a:gd name="T7" fmla="*/ 29 h 29"/>
                    <a:gd name="T8" fmla="*/ 23 w 29"/>
                    <a:gd name="T9" fmla="*/ 27 h 29"/>
                    <a:gd name="T10" fmla="*/ 25 w 29"/>
                    <a:gd name="T11" fmla="*/ 25 h 29"/>
                    <a:gd name="T12" fmla="*/ 25 w 29"/>
                    <a:gd name="T13" fmla="*/ 23 h 29"/>
                    <a:gd name="T14" fmla="*/ 27 w 29"/>
                    <a:gd name="T15" fmla="*/ 21 h 29"/>
                    <a:gd name="T16" fmla="*/ 29 w 29"/>
                    <a:gd name="T17" fmla="*/ 19 h 29"/>
                    <a:gd name="T18" fmla="*/ 29 w 29"/>
                    <a:gd name="T19" fmla="*/ 17 h 29"/>
                    <a:gd name="T20" fmla="*/ 29 w 29"/>
                    <a:gd name="T21" fmla="*/ 15 h 29"/>
                    <a:gd name="T22" fmla="*/ 29 w 29"/>
                    <a:gd name="T23" fmla="*/ 13 h 29"/>
                    <a:gd name="T24" fmla="*/ 29 w 29"/>
                    <a:gd name="T25" fmla="*/ 9 h 29"/>
                    <a:gd name="T26" fmla="*/ 27 w 29"/>
                    <a:gd name="T27" fmla="*/ 7 h 29"/>
                    <a:gd name="T28" fmla="*/ 25 w 29"/>
                    <a:gd name="T29" fmla="*/ 6 h 29"/>
                    <a:gd name="T30" fmla="*/ 25 w 29"/>
                    <a:gd name="T31" fmla="*/ 6 h 29"/>
                    <a:gd name="T32" fmla="*/ 23 w 29"/>
                    <a:gd name="T33" fmla="*/ 4 h 29"/>
                    <a:gd name="T34" fmla="*/ 21 w 29"/>
                    <a:gd name="T35" fmla="*/ 2 h 29"/>
                    <a:gd name="T36" fmla="*/ 19 w 29"/>
                    <a:gd name="T37" fmla="*/ 2 h 29"/>
                    <a:gd name="T38" fmla="*/ 18 w 29"/>
                    <a:gd name="T39" fmla="*/ 0 h 29"/>
                    <a:gd name="T40" fmla="*/ 14 w 29"/>
                    <a:gd name="T41" fmla="*/ 0 h 29"/>
                    <a:gd name="T42" fmla="*/ 12 w 29"/>
                    <a:gd name="T43" fmla="*/ 0 h 29"/>
                    <a:gd name="T44" fmla="*/ 10 w 29"/>
                    <a:gd name="T45" fmla="*/ 2 h 29"/>
                    <a:gd name="T46" fmla="*/ 8 w 29"/>
                    <a:gd name="T47" fmla="*/ 2 h 29"/>
                    <a:gd name="T48" fmla="*/ 6 w 29"/>
                    <a:gd name="T49" fmla="*/ 4 h 29"/>
                    <a:gd name="T50" fmla="*/ 4 w 29"/>
                    <a:gd name="T51" fmla="*/ 6 h 29"/>
                    <a:gd name="T52" fmla="*/ 2 w 29"/>
                    <a:gd name="T53" fmla="*/ 6 h 29"/>
                    <a:gd name="T54" fmla="*/ 2 w 29"/>
                    <a:gd name="T55" fmla="*/ 7 h 29"/>
                    <a:gd name="T56" fmla="*/ 0 w 29"/>
                    <a:gd name="T57" fmla="*/ 9 h 29"/>
                    <a:gd name="T58" fmla="*/ 0 w 29"/>
                    <a:gd name="T59" fmla="*/ 13 h 29"/>
                    <a:gd name="T60" fmla="*/ 0 w 29"/>
                    <a:gd name="T61" fmla="*/ 15 h 29"/>
                    <a:gd name="T62" fmla="*/ 0 w 29"/>
                    <a:gd name="T63" fmla="*/ 17 h 29"/>
                    <a:gd name="T64" fmla="*/ 0 w 29"/>
                    <a:gd name="T65" fmla="*/ 19 h 29"/>
                    <a:gd name="T66" fmla="*/ 2 w 29"/>
                    <a:gd name="T67" fmla="*/ 21 h 29"/>
                    <a:gd name="T68" fmla="*/ 2 w 29"/>
                    <a:gd name="T69" fmla="*/ 23 h 29"/>
                    <a:gd name="T70" fmla="*/ 4 w 29"/>
                    <a:gd name="T71" fmla="*/ 25 h 29"/>
                    <a:gd name="T72" fmla="*/ 6 w 29"/>
                    <a:gd name="T73" fmla="*/ 27 h 29"/>
                    <a:gd name="T74" fmla="*/ 8 w 29"/>
                    <a:gd name="T75" fmla="*/ 29 h 29"/>
                    <a:gd name="T76" fmla="*/ 10 w 29"/>
                    <a:gd name="T77" fmla="*/ 29 h 29"/>
                    <a:gd name="T78" fmla="*/ 12 w 29"/>
                    <a:gd name="T79" fmla="*/ 29 h 29"/>
                    <a:gd name="T80" fmla="*/ 14 w 29"/>
                    <a:gd name="T81" fmla="*/ 29 h 29"/>
                    <a:gd name="T82" fmla="*/ 14 w 29"/>
                    <a:gd name="T83" fmla="*/ 29 h 2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9"/>
                    <a:gd name="T127" fmla="*/ 0 h 29"/>
                    <a:gd name="T128" fmla="*/ 29 w 29"/>
                    <a:gd name="T129" fmla="*/ 29 h 2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9" h="29">
                      <a:moveTo>
                        <a:pt x="14" y="29"/>
                      </a:moveTo>
                      <a:lnTo>
                        <a:pt x="18" y="29"/>
                      </a:lnTo>
                      <a:lnTo>
                        <a:pt x="19" y="29"/>
                      </a:lnTo>
                      <a:lnTo>
                        <a:pt x="21" y="29"/>
                      </a:lnTo>
                      <a:lnTo>
                        <a:pt x="23" y="27"/>
                      </a:lnTo>
                      <a:lnTo>
                        <a:pt x="25" y="25"/>
                      </a:lnTo>
                      <a:lnTo>
                        <a:pt x="25" y="23"/>
                      </a:lnTo>
                      <a:lnTo>
                        <a:pt x="27" y="21"/>
                      </a:lnTo>
                      <a:lnTo>
                        <a:pt x="29" y="19"/>
                      </a:lnTo>
                      <a:lnTo>
                        <a:pt x="29" y="17"/>
                      </a:lnTo>
                      <a:lnTo>
                        <a:pt x="29" y="15"/>
                      </a:lnTo>
                      <a:lnTo>
                        <a:pt x="29" y="13"/>
                      </a:lnTo>
                      <a:lnTo>
                        <a:pt x="29" y="9"/>
                      </a:lnTo>
                      <a:lnTo>
                        <a:pt x="27" y="7"/>
                      </a:lnTo>
                      <a:lnTo>
                        <a:pt x="25" y="6"/>
                      </a:lnTo>
                      <a:lnTo>
                        <a:pt x="23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2"/>
                      </a:lnTo>
                      <a:lnTo>
                        <a:pt x="8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2" y="23"/>
                      </a:lnTo>
                      <a:lnTo>
                        <a:pt x="4" y="25"/>
                      </a:lnTo>
                      <a:lnTo>
                        <a:pt x="6" y="27"/>
                      </a:lnTo>
                      <a:lnTo>
                        <a:pt x="8" y="29"/>
                      </a:lnTo>
                      <a:lnTo>
                        <a:pt x="10" y="29"/>
                      </a:lnTo>
                      <a:lnTo>
                        <a:pt x="12" y="29"/>
                      </a:ln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328"/>
                <p:cNvSpPr>
                  <a:spLocks noChangeShapeType="1"/>
                </p:cNvSpPr>
                <p:nvPr/>
              </p:nvSpPr>
              <p:spPr bwMode="auto">
                <a:xfrm>
                  <a:off x="4034" y="3481"/>
                  <a:ext cx="9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329"/>
                <p:cNvSpPr>
                  <a:spLocks noChangeShapeType="1"/>
                </p:cNvSpPr>
                <p:nvPr/>
              </p:nvSpPr>
              <p:spPr bwMode="auto">
                <a:xfrm>
                  <a:off x="4034" y="3552"/>
                  <a:ext cx="90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330"/>
                <p:cNvSpPr>
                  <a:spLocks/>
                </p:cNvSpPr>
                <p:nvPr/>
              </p:nvSpPr>
              <p:spPr bwMode="auto">
                <a:xfrm>
                  <a:off x="3729" y="2870"/>
                  <a:ext cx="252" cy="109"/>
                </a:xfrm>
                <a:custGeom>
                  <a:avLst/>
                  <a:gdLst>
                    <a:gd name="T0" fmla="*/ 0 w 252"/>
                    <a:gd name="T1" fmla="*/ 0 h 109"/>
                    <a:gd name="T2" fmla="*/ 0 w 252"/>
                    <a:gd name="T3" fmla="*/ 109 h 109"/>
                    <a:gd name="T4" fmla="*/ 217 w 252"/>
                    <a:gd name="T5" fmla="*/ 109 h 109"/>
                    <a:gd name="T6" fmla="*/ 217 w 252"/>
                    <a:gd name="T7" fmla="*/ 36 h 109"/>
                    <a:gd name="T8" fmla="*/ 252 w 252"/>
                    <a:gd name="T9" fmla="*/ 36 h 1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"/>
                    <a:gd name="T16" fmla="*/ 0 h 109"/>
                    <a:gd name="T17" fmla="*/ 252 w 252"/>
                    <a:gd name="T18" fmla="*/ 109 h 1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" h="109">
                      <a:moveTo>
                        <a:pt x="0" y="0"/>
                      </a:moveTo>
                      <a:lnTo>
                        <a:pt x="0" y="109"/>
                      </a:lnTo>
                      <a:lnTo>
                        <a:pt x="217" y="109"/>
                      </a:lnTo>
                      <a:lnTo>
                        <a:pt x="217" y="36"/>
                      </a:lnTo>
                      <a:lnTo>
                        <a:pt x="252" y="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331"/>
                <p:cNvSpPr>
                  <a:spLocks/>
                </p:cNvSpPr>
                <p:nvPr/>
              </p:nvSpPr>
              <p:spPr bwMode="auto">
                <a:xfrm>
                  <a:off x="3298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332"/>
                <p:cNvSpPr>
                  <a:spLocks/>
                </p:cNvSpPr>
                <p:nvPr/>
              </p:nvSpPr>
              <p:spPr bwMode="auto">
                <a:xfrm>
                  <a:off x="3637" y="2726"/>
                  <a:ext cx="56" cy="288"/>
                </a:xfrm>
                <a:custGeom>
                  <a:avLst/>
                  <a:gdLst>
                    <a:gd name="T0" fmla="*/ 54 w 56"/>
                    <a:gd name="T1" fmla="*/ 288 h 288"/>
                    <a:gd name="T2" fmla="*/ 56 w 56"/>
                    <a:gd name="T3" fmla="*/ 0 h 288"/>
                    <a:gd name="T4" fmla="*/ 0 w 56"/>
                    <a:gd name="T5" fmla="*/ 0 h 288"/>
                    <a:gd name="T6" fmla="*/ 0 w 56"/>
                    <a:gd name="T7" fmla="*/ 288 h 288"/>
                    <a:gd name="T8" fmla="*/ 56 w 56"/>
                    <a:gd name="T9" fmla="*/ 288 h 288"/>
                    <a:gd name="T10" fmla="*/ 56 w 56"/>
                    <a:gd name="T11" fmla="*/ 288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"/>
                    <a:gd name="T19" fmla="*/ 0 h 288"/>
                    <a:gd name="T20" fmla="*/ 56 w 56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" h="288">
                      <a:moveTo>
                        <a:pt x="54" y="288"/>
                      </a:moveTo>
                      <a:lnTo>
                        <a:pt x="56" y="0"/>
                      </a:ln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56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333"/>
                <p:cNvSpPr>
                  <a:spLocks/>
                </p:cNvSpPr>
                <p:nvPr/>
              </p:nvSpPr>
              <p:spPr bwMode="auto">
                <a:xfrm>
                  <a:off x="3766" y="2799"/>
                  <a:ext cx="144" cy="144"/>
                </a:xfrm>
                <a:custGeom>
                  <a:avLst/>
                  <a:gdLst>
                    <a:gd name="T0" fmla="*/ 144 w 144"/>
                    <a:gd name="T1" fmla="*/ 144 h 144"/>
                    <a:gd name="T2" fmla="*/ 144 w 144"/>
                    <a:gd name="T3" fmla="*/ 0 h 144"/>
                    <a:gd name="T4" fmla="*/ 0 w 144"/>
                    <a:gd name="T5" fmla="*/ 0 h 144"/>
                    <a:gd name="T6" fmla="*/ 0 w 144"/>
                    <a:gd name="T7" fmla="*/ 144 h 144"/>
                    <a:gd name="T8" fmla="*/ 144 w 144"/>
                    <a:gd name="T9" fmla="*/ 144 h 144"/>
                    <a:gd name="T10" fmla="*/ 144 w 144"/>
                    <a:gd name="T11" fmla="*/ 144 h 1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4"/>
                    <a:gd name="T19" fmla="*/ 0 h 144"/>
                    <a:gd name="T20" fmla="*/ 144 w 144"/>
                    <a:gd name="T21" fmla="*/ 144 h 1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4" h="144">
                      <a:moveTo>
                        <a:pt x="144" y="144"/>
                      </a:moveTo>
                      <a:lnTo>
                        <a:pt x="144" y="0"/>
                      </a:lnTo>
                      <a:lnTo>
                        <a:pt x="0" y="0"/>
                      </a:lnTo>
                      <a:lnTo>
                        <a:pt x="0" y="144"/>
                      </a:lnTo>
                      <a:lnTo>
                        <a:pt x="144" y="14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789" y="2828"/>
                  <a:ext cx="46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D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35" y="2828"/>
                  <a:ext cx="53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800">
                      <a:solidFill>
                        <a:srgbClr val="000000"/>
                      </a:solidFill>
                      <a:latin typeface="Arial" charset="0"/>
                    </a:rPr>
                    <a:t>M</a:t>
                  </a:r>
                  <a:endParaRPr lang="en-US" sz="1200" b="1">
                    <a:latin typeface="Arial" charset="0"/>
                  </a:endParaRPr>
                </a:p>
              </p:txBody>
            </p:sp>
            <p:sp>
              <p:nvSpPr>
                <p:cNvPr id="337" name="Freeform 336"/>
                <p:cNvSpPr>
                  <a:spLocks/>
                </p:cNvSpPr>
                <p:nvPr/>
              </p:nvSpPr>
              <p:spPr bwMode="auto">
                <a:xfrm>
                  <a:off x="3781" y="3050"/>
                  <a:ext cx="109" cy="285"/>
                </a:xfrm>
                <a:custGeom>
                  <a:avLst/>
                  <a:gdLst>
                    <a:gd name="T0" fmla="*/ 0 w 109"/>
                    <a:gd name="T1" fmla="*/ 0 h 285"/>
                    <a:gd name="T2" fmla="*/ 2 w 109"/>
                    <a:gd name="T3" fmla="*/ 117 h 285"/>
                    <a:gd name="T4" fmla="*/ 37 w 109"/>
                    <a:gd name="T5" fmla="*/ 144 h 285"/>
                    <a:gd name="T6" fmla="*/ 2 w 109"/>
                    <a:gd name="T7" fmla="*/ 170 h 285"/>
                    <a:gd name="T8" fmla="*/ 2 w 109"/>
                    <a:gd name="T9" fmla="*/ 285 h 285"/>
                    <a:gd name="T10" fmla="*/ 109 w 109"/>
                    <a:gd name="T11" fmla="*/ 199 h 285"/>
                    <a:gd name="T12" fmla="*/ 109 w 109"/>
                    <a:gd name="T13" fmla="*/ 88 h 285"/>
                    <a:gd name="T14" fmla="*/ 2 w 109"/>
                    <a:gd name="T15" fmla="*/ 2 h 285"/>
                    <a:gd name="T16" fmla="*/ 2 w 109"/>
                    <a:gd name="T17" fmla="*/ 2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9"/>
                    <a:gd name="T28" fmla="*/ 0 h 285"/>
                    <a:gd name="T29" fmla="*/ 109 w 109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9" h="285">
                      <a:moveTo>
                        <a:pt x="0" y="0"/>
                      </a:moveTo>
                      <a:lnTo>
                        <a:pt x="2" y="117"/>
                      </a:lnTo>
                      <a:lnTo>
                        <a:pt x="37" y="144"/>
                      </a:lnTo>
                      <a:lnTo>
                        <a:pt x="2" y="170"/>
                      </a:lnTo>
                      <a:lnTo>
                        <a:pt x="2" y="285"/>
                      </a:lnTo>
                      <a:lnTo>
                        <a:pt x="109" y="199"/>
                      </a:lnTo>
                      <a:lnTo>
                        <a:pt x="109" y="88"/>
                      </a:lnTo>
                      <a:lnTo>
                        <a:pt x="2" y="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337"/>
                <p:cNvSpPr>
                  <a:spLocks/>
                </p:cNvSpPr>
                <p:nvPr/>
              </p:nvSpPr>
              <p:spPr bwMode="auto">
                <a:xfrm>
                  <a:off x="3981" y="3050"/>
                  <a:ext cx="55" cy="287"/>
                </a:xfrm>
                <a:custGeom>
                  <a:avLst/>
                  <a:gdLst>
                    <a:gd name="T0" fmla="*/ 53 w 55"/>
                    <a:gd name="T1" fmla="*/ 287 h 287"/>
                    <a:gd name="T2" fmla="*/ 55 w 55"/>
                    <a:gd name="T3" fmla="*/ 0 h 287"/>
                    <a:gd name="T4" fmla="*/ 0 w 55"/>
                    <a:gd name="T5" fmla="*/ 0 h 287"/>
                    <a:gd name="T6" fmla="*/ 0 w 55"/>
                    <a:gd name="T7" fmla="*/ 287 h 287"/>
                    <a:gd name="T8" fmla="*/ 55 w 55"/>
                    <a:gd name="T9" fmla="*/ 287 h 287"/>
                    <a:gd name="T10" fmla="*/ 55 w 55"/>
                    <a:gd name="T11" fmla="*/ 287 h 28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"/>
                    <a:gd name="T19" fmla="*/ 0 h 287"/>
                    <a:gd name="T20" fmla="*/ 55 w 55"/>
                    <a:gd name="T21" fmla="*/ 287 h 28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" h="287">
                      <a:moveTo>
                        <a:pt x="53" y="287"/>
                      </a:moveTo>
                      <a:lnTo>
                        <a:pt x="55" y="0"/>
                      </a:lnTo>
                      <a:lnTo>
                        <a:pt x="0" y="0"/>
                      </a:lnTo>
                      <a:lnTo>
                        <a:pt x="0" y="287"/>
                      </a:lnTo>
                      <a:lnTo>
                        <a:pt x="55" y="2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338"/>
                <p:cNvSpPr>
                  <a:spLocks/>
                </p:cNvSpPr>
                <p:nvPr/>
              </p:nvSpPr>
              <p:spPr bwMode="auto">
                <a:xfrm>
                  <a:off x="4124" y="3374"/>
                  <a:ext cx="110" cy="285"/>
                </a:xfrm>
                <a:custGeom>
                  <a:avLst/>
                  <a:gdLst>
                    <a:gd name="T0" fmla="*/ 0 w 110"/>
                    <a:gd name="T1" fmla="*/ 0 h 285"/>
                    <a:gd name="T2" fmla="*/ 0 w 110"/>
                    <a:gd name="T3" fmla="*/ 116 h 285"/>
                    <a:gd name="T4" fmla="*/ 35 w 110"/>
                    <a:gd name="T5" fmla="*/ 143 h 285"/>
                    <a:gd name="T6" fmla="*/ 0 w 110"/>
                    <a:gd name="T7" fmla="*/ 170 h 285"/>
                    <a:gd name="T8" fmla="*/ 0 w 110"/>
                    <a:gd name="T9" fmla="*/ 285 h 285"/>
                    <a:gd name="T10" fmla="*/ 110 w 110"/>
                    <a:gd name="T11" fmla="*/ 199 h 285"/>
                    <a:gd name="T12" fmla="*/ 110 w 110"/>
                    <a:gd name="T13" fmla="*/ 88 h 285"/>
                    <a:gd name="T14" fmla="*/ 0 w 110"/>
                    <a:gd name="T15" fmla="*/ 0 h 285"/>
                    <a:gd name="T16" fmla="*/ 0 w 110"/>
                    <a:gd name="T17" fmla="*/ 0 h 2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0"/>
                    <a:gd name="T28" fmla="*/ 0 h 285"/>
                    <a:gd name="T29" fmla="*/ 110 w 110"/>
                    <a:gd name="T30" fmla="*/ 285 h 2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0" h="285">
                      <a:moveTo>
                        <a:pt x="0" y="0"/>
                      </a:moveTo>
                      <a:lnTo>
                        <a:pt x="0" y="116"/>
                      </a:lnTo>
                      <a:lnTo>
                        <a:pt x="35" y="143"/>
                      </a:lnTo>
                      <a:lnTo>
                        <a:pt x="0" y="170"/>
                      </a:lnTo>
                      <a:lnTo>
                        <a:pt x="0" y="285"/>
                      </a:lnTo>
                      <a:lnTo>
                        <a:pt x="110" y="199"/>
                      </a:lnTo>
                      <a:lnTo>
                        <a:pt x="110" y="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>
              <a:off x="914400" y="2174875"/>
              <a:ext cx="2133600" cy="35036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R1, R3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stall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and R12,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R5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or  R13,R6,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 R14,R2, 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</a:p>
            <a:p>
              <a:pPr>
                <a:spcBef>
                  <a:spcPct val="85000"/>
                </a:spcBef>
              </a:pP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sw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R15,100(</a:t>
              </a:r>
              <a:r>
                <a:rPr lang="en-US" sz="1600" dirty="0">
                  <a:solidFill>
                    <a:schemeClr val="hlink"/>
                  </a:solidFill>
                  <a:latin typeface="Courier New" pitchFamily="49" charset="0"/>
                  <a:cs typeface="Courier New" pitchFamily="49" charset="0"/>
                </a:rPr>
                <a:t>R2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>
              <a:off x="119380" y="1760571"/>
              <a:ext cx="825500" cy="63976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r>
                <a:rPr lang="en-US" sz="1200" b="1" dirty="0">
                  <a:latin typeface="Arial" charset="0"/>
                </a:rPr>
                <a:t>Program</a:t>
              </a:r>
            </a:p>
            <a:p>
              <a:r>
                <a:rPr lang="en-US" sz="1200" b="1" dirty="0">
                  <a:latin typeface="Arial" charset="0"/>
                </a:rPr>
                <a:t>execution</a:t>
              </a:r>
            </a:p>
            <a:p>
              <a:r>
                <a:rPr lang="en-US" sz="1200" b="1" dirty="0">
                  <a:latin typeface="Arial" charset="0"/>
                </a:rPr>
                <a:t>order</a:t>
              </a:r>
            </a:p>
          </p:txBody>
        </p:sp>
        <p:sp>
          <p:nvSpPr>
            <p:cNvPr id="352" name="Rectangle 7"/>
            <p:cNvSpPr>
              <a:spLocks noChangeArrowheads="1"/>
            </p:cNvSpPr>
            <p:nvPr/>
          </p:nvSpPr>
          <p:spPr bwMode="auto">
            <a:xfrm>
              <a:off x="1310085" y="1363097"/>
              <a:ext cx="71" cy="226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353" name="Rectangle 241"/>
            <p:cNvSpPr>
              <a:spLocks noChangeArrowheads="1"/>
            </p:cNvSpPr>
            <p:nvPr/>
          </p:nvSpPr>
          <p:spPr bwMode="auto">
            <a:xfrm>
              <a:off x="281836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4" name="Rectangle 242"/>
            <p:cNvSpPr>
              <a:spLocks noChangeArrowheads="1"/>
            </p:cNvSpPr>
            <p:nvPr/>
          </p:nvSpPr>
          <p:spPr bwMode="auto">
            <a:xfrm>
              <a:off x="2845543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5" name="Rectangle 245"/>
            <p:cNvSpPr>
              <a:spLocks noChangeArrowheads="1"/>
            </p:cNvSpPr>
            <p:nvPr/>
          </p:nvSpPr>
          <p:spPr bwMode="auto">
            <a:xfrm>
              <a:off x="3363482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6" name="Rectangle 246"/>
            <p:cNvSpPr>
              <a:spLocks noChangeArrowheads="1"/>
            </p:cNvSpPr>
            <p:nvPr/>
          </p:nvSpPr>
          <p:spPr bwMode="auto">
            <a:xfrm>
              <a:off x="3390657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2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7" name="Rectangle 249"/>
            <p:cNvSpPr>
              <a:spLocks noChangeArrowheads="1"/>
            </p:cNvSpPr>
            <p:nvPr/>
          </p:nvSpPr>
          <p:spPr bwMode="auto">
            <a:xfrm>
              <a:off x="3908597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58" name="Rectangle 250"/>
            <p:cNvSpPr>
              <a:spLocks noChangeArrowheads="1"/>
            </p:cNvSpPr>
            <p:nvPr/>
          </p:nvSpPr>
          <p:spPr bwMode="auto">
            <a:xfrm>
              <a:off x="393577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3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59" name="Rectangle 253"/>
            <p:cNvSpPr>
              <a:spLocks noChangeArrowheads="1"/>
            </p:cNvSpPr>
            <p:nvPr/>
          </p:nvSpPr>
          <p:spPr bwMode="auto">
            <a:xfrm>
              <a:off x="445371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0" name="Rectangle 254"/>
            <p:cNvSpPr>
              <a:spLocks noChangeArrowheads="1"/>
            </p:cNvSpPr>
            <p:nvPr/>
          </p:nvSpPr>
          <p:spPr bwMode="auto">
            <a:xfrm>
              <a:off x="448568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1" name="Rectangle 257"/>
            <p:cNvSpPr>
              <a:spLocks noChangeArrowheads="1"/>
            </p:cNvSpPr>
            <p:nvPr/>
          </p:nvSpPr>
          <p:spPr bwMode="auto">
            <a:xfrm>
              <a:off x="499882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2" name="Rectangle 258"/>
            <p:cNvSpPr>
              <a:spLocks noChangeArrowheads="1"/>
            </p:cNvSpPr>
            <p:nvPr/>
          </p:nvSpPr>
          <p:spPr bwMode="auto">
            <a:xfrm>
              <a:off x="503079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5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63" name="Rectangle 261"/>
            <p:cNvSpPr>
              <a:spLocks noChangeArrowheads="1"/>
            </p:cNvSpPr>
            <p:nvPr/>
          </p:nvSpPr>
          <p:spPr bwMode="auto">
            <a:xfrm>
              <a:off x="5548736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4" name="Rectangle 262"/>
            <p:cNvSpPr>
              <a:spLocks noChangeArrowheads="1"/>
            </p:cNvSpPr>
            <p:nvPr/>
          </p:nvSpPr>
          <p:spPr bwMode="auto">
            <a:xfrm>
              <a:off x="5575912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5" name="Rectangle 263"/>
            <p:cNvSpPr>
              <a:spLocks noChangeArrowheads="1"/>
            </p:cNvSpPr>
            <p:nvPr/>
          </p:nvSpPr>
          <p:spPr bwMode="auto">
            <a:xfrm>
              <a:off x="975360" y="1394225"/>
              <a:ext cx="1456536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Time (clock cycles)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66" name="Rectangle 268"/>
            <p:cNvSpPr>
              <a:spLocks noChangeArrowheads="1"/>
            </p:cNvSpPr>
            <p:nvPr/>
          </p:nvSpPr>
          <p:spPr bwMode="auto">
            <a:xfrm>
              <a:off x="6093850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7" name="Rectangle 269"/>
            <p:cNvSpPr>
              <a:spLocks noChangeArrowheads="1"/>
            </p:cNvSpPr>
            <p:nvPr/>
          </p:nvSpPr>
          <p:spPr bwMode="auto">
            <a:xfrm>
              <a:off x="6121026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7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8" name="Rectangle 272"/>
            <p:cNvSpPr>
              <a:spLocks noChangeArrowheads="1"/>
            </p:cNvSpPr>
            <p:nvPr/>
          </p:nvSpPr>
          <p:spPr bwMode="auto">
            <a:xfrm>
              <a:off x="6638965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69" name="Rectangle 273"/>
            <p:cNvSpPr>
              <a:spLocks noChangeArrowheads="1"/>
            </p:cNvSpPr>
            <p:nvPr/>
          </p:nvSpPr>
          <p:spPr bwMode="auto">
            <a:xfrm>
              <a:off x="6666140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8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0" name="Rectangle 276"/>
            <p:cNvSpPr>
              <a:spLocks noChangeArrowheads="1"/>
            </p:cNvSpPr>
            <p:nvPr/>
          </p:nvSpPr>
          <p:spPr bwMode="auto">
            <a:xfrm>
              <a:off x="7182481" y="1446751"/>
              <a:ext cx="4195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 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1" name="Rectangle 277"/>
            <p:cNvSpPr>
              <a:spLocks noChangeArrowheads="1"/>
            </p:cNvSpPr>
            <p:nvPr/>
          </p:nvSpPr>
          <p:spPr bwMode="auto">
            <a:xfrm>
              <a:off x="7212854" y="1446751"/>
              <a:ext cx="85665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9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2" name="Rectangle 278"/>
            <p:cNvSpPr>
              <a:spLocks noChangeArrowheads="1"/>
            </p:cNvSpPr>
            <p:nvPr/>
          </p:nvSpPr>
          <p:spPr bwMode="auto">
            <a:xfrm>
              <a:off x="2764971" y="1656852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3" name="Rectangle 285"/>
            <p:cNvSpPr>
              <a:spLocks noChangeArrowheads="1"/>
            </p:cNvSpPr>
            <p:nvPr/>
          </p:nvSpPr>
          <p:spPr bwMode="auto">
            <a:xfrm>
              <a:off x="1573473" y="1664633"/>
              <a:ext cx="858605" cy="215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Value of R2</a:t>
              </a:r>
              <a:endParaRPr lang="en-US" sz="2000" b="1" dirty="0">
                <a:latin typeface="Neo Sans Intel"/>
              </a:endParaRPr>
            </a:p>
          </p:txBody>
        </p:sp>
        <p:sp>
          <p:nvSpPr>
            <p:cNvPr id="374" name="Rectangle 286"/>
            <p:cNvSpPr>
              <a:spLocks noChangeArrowheads="1"/>
            </p:cNvSpPr>
            <p:nvPr/>
          </p:nvSpPr>
          <p:spPr bwMode="auto">
            <a:xfrm>
              <a:off x="3308487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5" name="Rectangle 287"/>
            <p:cNvSpPr>
              <a:spLocks noChangeArrowheads="1"/>
            </p:cNvSpPr>
            <p:nvPr/>
          </p:nvSpPr>
          <p:spPr bwMode="auto">
            <a:xfrm>
              <a:off x="3845609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6" name="Rectangle 288"/>
            <p:cNvSpPr>
              <a:spLocks noChangeArrowheads="1"/>
            </p:cNvSpPr>
            <p:nvPr/>
          </p:nvSpPr>
          <p:spPr bwMode="auto">
            <a:xfrm>
              <a:off x="4382731" y="1666579"/>
              <a:ext cx="171327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10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7" name="Rectangle 289"/>
            <p:cNvSpPr>
              <a:spLocks noChangeArrowheads="1"/>
            </p:cNvSpPr>
            <p:nvPr/>
          </p:nvSpPr>
          <p:spPr bwMode="auto">
            <a:xfrm>
              <a:off x="5472959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78" name="Rectangle 290"/>
            <p:cNvSpPr>
              <a:spLocks noChangeArrowheads="1"/>
            </p:cNvSpPr>
            <p:nvPr/>
          </p:nvSpPr>
          <p:spPr bwMode="auto">
            <a:xfrm>
              <a:off x="601807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79" name="Rectangle 291"/>
            <p:cNvSpPr>
              <a:spLocks noChangeArrowheads="1"/>
            </p:cNvSpPr>
            <p:nvPr/>
          </p:nvSpPr>
          <p:spPr bwMode="auto">
            <a:xfrm>
              <a:off x="6556794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>
                <a:latin typeface="Neo Sans Intel"/>
              </a:endParaRPr>
            </a:p>
          </p:txBody>
        </p:sp>
        <p:sp>
          <p:nvSpPr>
            <p:cNvPr id="380" name="Rectangle 292"/>
            <p:cNvSpPr>
              <a:spLocks noChangeArrowheads="1"/>
            </p:cNvSpPr>
            <p:nvPr/>
          </p:nvSpPr>
          <p:spPr bwMode="auto">
            <a:xfrm>
              <a:off x="7093916" y="1666579"/>
              <a:ext cx="222028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>
                  <a:solidFill>
                    <a:srgbClr val="000000"/>
                  </a:solidFill>
                  <a:latin typeface="Neo Sans Intel"/>
                </a:rPr>
                <a:t>-20</a:t>
              </a:r>
              <a:endParaRPr lang="en-US" sz="1100" b="1" dirty="0">
                <a:latin typeface="Neo Sans Intel"/>
              </a:endParaRPr>
            </a:p>
          </p:txBody>
        </p:sp>
        <p:sp>
          <p:nvSpPr>
            <p:cNvPr id="381" name="Rectangle 258"/>
            <p:cNvSpPr>
              <a:spLocks noChangeArrowheads="1"/>
            </p:cNvSpPr>
            <p:nvPr/>
          </p:nvSpPr>
          <p:spPr bwMode="auto">
            <a:xfrm>
              <a:off x="4834070" y="1668812"/>
              <a:ext cx="519229" cy="207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dirty="0" smtClean="0">
                  <a:solidFill>
                    <a:srgbClr val="000000"/>
                  </a:solidFill>
                  <a:latin typeface="Neo Sans Intel"/>
                </a:rPr>
                <a:t>10 / -20</a:t>
              </a:r>
              <a:endParaRPr lang="en-US" sz="1100" b="1" dirty="0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967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0"/>
      <p:bldP spid="3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Data Hazard</a:t>
            </a:r>
            <a:r>
              <a:rPr lang="en-US" sz="3200" dirty="0">
                <a:solidFill>
                  <a:srgbClr val="0070C0"/>
                </a:solidFill>
              </a:rPr>
              <a:t>: HW Solution 2 - Forwarding</a:t>
            </a:r>
          </a:p>
        </p:txBody>
      </p:sp>
      <p:sp>
        <p:nvSpPr>
          <p:cNvPr id="3" name="Rectangle 348"/>
          <p:cNvSpPr>
            <a:spLocks noChangeArrowheads="1"/>
          </p:cNvSpPr>
          <p:nvPr/>
        </p:nvSpPr>
        <p:spPr bwMode="auto">
          <a:xfrm>
            <a:off x="476885" y="898367"/>
            <a:ext cx="8004992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latin typeface="Neo Sans Intel"/>
              </a:rPr>
              <a:t>Don’t </a:t>
            </a:r>
            <a:r>
              <a:rPr lang="en-US" sz="2200" dirty="0">
                <a:latin typeface="Neo Sans Intel"/>
              </a:rPr>
              <a:t>wait for </a:t>
            </a:r>
            <a:r>
              <a:rPr lang="en-US" sz="2200" dirty="0" smtClean="0">
                <a:latin typeface="Neo Sans Intel"/>
              </a:rPr>
              <a:t>results </a:t>
            </a:r>
            <a:r>
              <a:rPr lang="en-US" sz="2200" dirty="0">
                <a:latin typeface="Neo Sans Intel"/>
              </a:rPr>
              <a:t>to be written </a:t>
            </a:r>
            <a:r>
              <a:rPr lang="en-US" sz="2200" dirty="0" smtClean="0">
                <a:latin typeface="Neo Sans Intel"/>
              </a:rPr>
              <a:t>into </a:t>
            </a:r>
            <a:r>
              <a:rPr lang="en-US" sz="2200" dirty="0">
                <a:latin typeface="Neo Sans Intel"/>
              </a:rPr>
              <a:t>the register </a:t>
            </a:r>
            <a:r>
              <a:rPr lang="en-US" sz="2200" dirty="0" smtClean="0">
                <a:latin typeface="Neo Sans Intel"/>
              </a:rPr>
              <a:t>file, use it as soon as it is calculated</a:t>
            </a:r>
            <a:endParaRPr lang="en-US" sz="2200" dirty="0">
              <a:latin typeface="Neo Sans Intel"/>
            </a:endParaRPr>
          </a:p>
        </p:txBody>
      </p:sp>
      <p:grpSp>
        <p:nvGrpSpPr>
          <p:cNvPr id="266" name="Группа 265"/>
          <p:cNvGrpSpPr/>
          <p:nvPr/>
        </p:nvGrpSpPr>
        <p:grpSpPr>
          <a:xfrm>
            <a:off x="623523" y="1981200"/>
            <a:ext cx="7895110" cy="3851605"/>
            <a:chOff x="623523" y="1981200"/>
            <a:chExt cx="7895110" cy="385160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23523" y="2181573"/>
              <a:ext cx="3109787" cy="3648692"/>
              <a:chOff x="623523" y="2547598"/>
              <a:chExt cx="3109787" cy="3648692"/>
            </a:xfrm>
          </p:grpSpPr>
          <p:sp>
            <p:nvSpPr>
              <p:cNvPr id="254" name="Rectangle 6"/>
              <p:cNvSpPr>
                <a:spLocks noChangeArrowheads="1"/>
              </p:cNvSpPr>
              <p:nvPr/>
            </p:nvSpPr>
            <p:spPr bwMode="auto">
              <a:xfrm>
                <a:off x="1562305" y="2976173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55" name="Rectangle 233"/>
              <p:cNvSpPr>
                <a:spLocks noChangeArrowheads="1"/>
              </p:cNvSpPr>
              <p:nvPr/>
            </p:nvSpPr>
            <p:spPr bwMode="auto">
              <a:xfrm>
                <a:off x="1180416" y="3349088"/>
                <a:ext cx="2552894" cy="2847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sub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R1, R3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and R12,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R5</a:t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or  R13,R6,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add R14,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/>
                </a:r>
                <a:br>
                  <a:rPr lang="en-US" sz="1900" dirty="0">
                    <a:latin typeface="Courier New" pitchFamily="49" charset="0"/>
                    <a:cs typeface="Courier New" pitchFamily="49" charset="0"/>
                  </a:rPr>
                </a:br>
                <a:endParaRPr lang="en-US" sz="19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sz="1900" dirty="0" err="1">
                    <a:latin typeface="Courier New" pitchFamily="49" charset="0"/>
                    <a:cs typeface="Courier New" pitchFamily="49" charset="0"/>
                  </a:rPr>
                  <a:t>sw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  R15,100(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R2</a:t>
                </a:r>
                <a:r>
                  <a:rPr lang="en-US" sz="1900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</p:txBody>
          </p:sp>
          <p:grpSp>
            <p:nvGrpSpPr>
              <p:cNvPr id="256" name="Group 234"/>
              <p:cNvGrpSpPr>
                <a:grpSpLocks/>
              </p:cNvGrpSpPr>
              <p:nvPr/>
            </p:nvGrpSpPr>
            <p:grpSpPr bwMode="auto">
              <a:xfrm>
                <a:off x="623523" y="2547598"/>
                <a:ext cx="971036" cy="3564034"/>
                <a:chOff x="672" y="1680"/>
                <a:chExt cx="567" cy="1921"/>
              </a:xfrm>
            </p:grpSpPr>
            <p:sp>
              <p:nvSpPr>
                <p:cNvPr id="257" name="Line 235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8" name="Freeform 236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59" name="Rectangle 237"/>
                <p:cNvSpPr>
                  <a:spLocks noChangeArrowheads="1"/>
                </p:cNvSpPr>
                <p:nvPr/>
              </p:nvSpPr>
              <p:spPr bwMode="auto">
                <a:xfrm>
                  <a:off x="672" y="1680"/>
                  <a:ext cx="567" cy="38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Neo Sans Intel"/>
                    </a:rPr>
                    <a:t>Program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execution</a:t>
                  </a:r>
                </a:p>
                <a:p>
                  <a:r>
                    <a:rPr lang="en-US" sz="1400" b="1" dirty="0">
                      <a:latin typeface="Neo Sans Intel"/>
                    </a:rPr>
                    <a:t>order</a:t>
                  </a:r>
                </a:p>
              </p:txBody>
            </p:sp>
          </p:grpSp>
        </p:grpSp>
        <p:grpSp>
          <p:nvGrpSpPr>
            <p:cNvPr id="6" name="Группа 5"/>
            <p:cNvGrpSpPr/>
            <p:nvPr/>
          </p:nvGrpSpPr>
          <p:grpSpPr>
            <a:xfrm>
              <a:off x="1725572" y="1981200"/>
              <a:ext cx="6793061" cy="707473"/>
              <a:chOff x="1725572" y="2347225"/>
              <a:chExt cx="6793061" cy="707473"/>
            </a:xfrm>
          </p:grpSpPr>
          <p:sp>
            <p:nvSpPr>
              <p:cNvPr id="222" name="Rectangle 4"/>
              <p:cNvSpPr>
                <a:spLocks noChangeArrowheads="1"/>
              </p:cNvSpPr>
              <p:nvPr/>
            </p:nvSpPr>
            <p:spPr bwMode="auto">
              <a:xfrm>
                <a:off x="1725572" y="2696022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3" name="Rectangle 5"/>
              <p:cNvSpPr>
                <a:spLocks noChangeArrowheads="1"/>
              </p:cNvSpPr>
              <p:nvPr/>
            </p:nvSpPr>
            <p:spPr bwMode="auto">
              <a:xfrm>
                <a:off x="1775664" y="2838880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4" name="Rectangle 7"/>
              <p:cNvSpPr>
                <a:spLocks noChangeArrowheads="1"/>
              </p:cNvSpPr>
              <p:nvPr/>
            </p:nvSpPr>
            <p:spPr bwMode="auto">
              <a:xfrm>
                <a:off x="2082752" y="2347225"/>
                <a:ext cx="76" cy="21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25" name="Rectangle 241"/>
              <p:cNvSpPr>
                <a:spLocks noChangeArrowheads="1"/>
              </p:cNvSpPr>
              <p:nvPr/>
            </p:nvSpPr>
            <p:spPr bwMode="auto">
              <a:xfrm>
                <a:off x="369902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6" name="Rectangle 242"/>
              <p:cNvSpPr>
                <a:spLocks noChangeArrowheads="1"/>
              </p:cNvSpPr>
              <p:nvPr/>
            </p:nvSpPr>
            <p:spPr bwMode="auto">
              <a:xfrm>
                <a:off x="372815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27" name="Rectangle 245"/>
              <p:cNvSpPr>
                <a:spLocks noChangeArrowheads="1"/>
              </p:cNvSpPr>
              <p:nvPr/>
            </p:nvSpPr>
            <p:spPr bwMode="auto">
              <a:xfrm>
                <a:off x="428317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8" name="Rectangle 246"/>
              <p:cNvSpPr>
                <a:spLocks noChangeArrowheads="1"/>
              </p:cNvSpPr>
              <p:nvPr/>
            </p:nvSpPr>
            <p:spPr bwMode="auto">
              <a:xfrm>
                <a:off x="431229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29" name="Rectangle 249"/>
              <p:cNvSpPr>
                <a:spLocks noChangeArrowheads="1"/>
              </p:cNvSpPr>
              <p:nvPr/>
            </p:nvSpPr>
            <p:spPr bwMode="auto">
              <a:xfrm>
                <a:off x="486731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0" name="Rectangle 250"/>
              <p:cNvSpPr>
                <a:spLocks noChangeArrowheads="1"/>
              </p:cNvSpPr>
              <p:nvPr/>
            </p:nvSpPr>
            <p:spPr bwMode="auto">
              <a:xfrm>
                <a:off x="4896440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1" name="Rectangle 253"/>
              <p:cNvSpPr>
                <a:spLocks noChangeArrowheads="1"/>
              </p:cNvSpPr>
              <p:nvPr/>
            </p:nvSpPr>
            <p:spPr bwMode="auto">
              <a:xfrm>
                <a:off x="5451463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2" name="Rectangle 254"/>
              <p:cNvSpPr>
                <a:spLocks noChangeArrowheads="1"/>
              </p:cNvSpPr>
              <p:nvPr/>
            </p:nvSpPr>
            <p:spPr bwMode="auto">
              <a:xfrm>
                <a:off x="548572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3" name="Rectangle 257"/>
              <p:cNvSpPr>
                <a:spLocks noChangeArrowheads="1"/>
              </p:cNvSpPr>
              <p:nvPr/>
            </p:nvSpPr>
            <p:spPr bwMode="auto">
              <a:xfrm>
                <a:off x="6035608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4" name="Rectangle 258"/>
              <p:cNvSpPr>
                <a:spLocks noChangeArrowheads="1"/>
              </p:cNvSpPr>
              <p:nvPr/>
            </p:nvSpPr>
            <p:spPr bwMode="auto">
              <a:xfrm>
                <a:off x="606986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35" name="Rectangle 261"/>
              <p:cNvSpPr>
                <a:spLocks noChangeArrowheads="1"/>
              </p:cNvSpPr>
              <p:nvPr/>
            </p:nvSpPr>
            <p:spPr bwMode="auto">
              <a:xfrm>
                <a:off x="662489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6" name="Rectangle 262"/>
              <p:cNvSpPr>
                <a:spLocks noChangeArrowheads="1"/>
              </p:cNvSpPr>
              <p:nvPr/>
            </p:nvSpPr>
            <p:spPr bwMode="auto">
              <a:xfrm>
                <a:off x="6654014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7" name="Rectangle 263"/>
              <p:cNvSpPr>
                <a:spLocks noChangeArrowheads="1"/>
              </p:cNvSpPr>
              <p:nvPr/>
            </p:nvSpPr>
            <p:spPr bwMode="auto">
              <a:xfrm>
                <a:off x="1925084" y="2376912"/>
                <a:ext cx="1560824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38" name="Rectangle 268"/>
              <p:cNvSpPr>
                <a:spLocks noChangeArrowheads="1"/>
              </p:cNvSpPr>
              <p:nvPr/>
            </p:nvSpPr>
            <p:spPr bwMode="auto">
              <a:xfrm>
                <a:off x="7209037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39" name="Rectangle 269"/>
              <p:cNvSpPr>
                <a:spLocks noChangeArrowheads="1"/>
              </p:cNvSpPr>
              <p:nvPr/>
            </p:nvSpPr>
            <p:spPr bwMode="auto">
              <a:xfrm>
                <a:off x="7238158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0" name="Rectangle 272"/>
              <p:cNvSpPr>
                <a:spLocks noChangeArrowheads="1"/>
              </p:cNvSpPr>
              <p:nvPr/>
            </p:nvSpPr>
            <p:spPr bwMode="auto">
              <a:xfrm>
                <a:off x="7793182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1" name="Rectangle 273"/>
              <p:cNvSpPr>
                <a:spLocks noChangeArrowheads="1"/>
              </p:cNvSpPr>
              <p:nvPr/>
            </p:nvSpPr>
            <p:spPr bwMode="auto">
              <a:xfrm>
                <a:off x="7822303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2" name="Rectangle 276"/>
              <p:cNvSpPr>
                <a:spLocks noChangeArrowheads="1"/>
              </p:cNvSpPr>
              <p:nvPr/>
            </p:nvSpPr>
            <p:spPr bwMode="auto">
              <a:xfrm>
                <a:off x="8375614" y="2427006"/>
                <a:ext cx="44962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 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3" name="Rectangle 277"/>
              <p:cNvSpPr>
                <a:spLocks noChangeArrowheads="1"/>
              </p:cNvSpPr>
              <p:nvPr/>
            </p:nvSpPr>
            <p:spPr bwMode="auto">
              <a:xfrm>
                <a:off x="8408161" y="2427006"/>
                <a:ext cx="91799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4" name="Rectangle 278"/>
              <p:cNvSpPr>
                <a:spLocks noChangeArrowheads="1"/>
              </p:cNvSpPr>
              <p:nvPr/>
            </p:nvSpPr>
            <p:spPr bwMode="auto">
              <a:xfrm>
                <a:off x="3641809" y="2627378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5" name="Rectangle 285"/>
              <p:cNvSpPr>
                <a:spLocks noChangeArrowheads="1"/>
              </p:cNvSpPr>
              <p:nvPr/>
            </p:nvSpPr>
            <p:spPr bwMode="auto">
              <a:xfrm>
                <a:off x="2566023" y="2634800"/>
                <a:ext cx="920081" cy="205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Value of R2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246" name="Rectangle 286"/>
              <p:cNvSpPr>
                <a:spLocks noChangeArrowheads="1"/>
              </p:cNvSpPr>
              <p:nvPr/>
            </p:nvSpPr>
            <p:spPr bwMode="auto">
              <a:xfrm>
                <a:off x="422424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47" name="Rectangle 287"/>
              <p:cNvSpPr>
                <a:spLocks noChangeArrowheads="1"/>
              </p:cNvSpPr>
              <p:nvPr/>
            </p:nvSpPr>
            <p:spPr bwMode="auto">
              <a:xfrm>
                <a:off x="4799821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8" name="Rectangle 288"/>
              <p:cNvSpPr>
                <a:spLocks noChangeArrowheads="1"/>
              </p:cNvSpPr>
              <p:nvPr/>
            </p:nvSpPr>
            <p:spPr bwMode="auto">
              <a:xfrm>
                <a:off x="5375400" y="2636655"/>
                <a:ext cx="18359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10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49" name="Rectangle 289"/>
              <p:cNvSpPr>
                <a:spLocks noChangeArrowheads="1"/>
              </p:cNvSpPr>
              <p:nvPr/>
            </p:nvSpPr>
            <p:spPr bwMode="auto">
              <a:xfrm>
                <a:off x="6543690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250" name="Rectangle 290"/>
              <p:cNvSpPr>
                <a:spLocks noChangeArrowheads="1"/>
              </p:cNvSpPr>
              <p:nvPr/>
            </p:nvSpPr>
            <p:spPr bwMode="auto">
              <a:xfrm>
                <a:off x="7127835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1" name="Rectangle 291"/>
              <p:cNvSpPr>
                <a:spLocks noChangeArrowheads="1"/>
              </p:cNvSpPr>
              <p:nvPr/>
            </p:nvSpPr>
            <p:spPr bwMode="auto">
              <a:xfrm>
                <a:off x="770512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2" name="Rectangle 292"/>
              <p:cNvSpPr>
                <a:spLocks noChangeArrowheads="1"/>
              </p:cNvSpPr>
              <p:nvPr/>
            </p:nvSpPr>
            <p:spPr bwMode="auto">
              <a:xfrm>
                <a:off x="8280708" y="2636655"/>
                <a:ext cx="237925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-20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5859056" y="2638785"/>
                <a:ext cx="556406" cy="1978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00"/>
                    </a:solidFill>
                    <a:latin typeface="Neo Sans Intel"/>
                  </a:rPr>
                  <a:t>10 / -20</a:t>
                </a:r>
                <a:endParaRPr lang="en-US" sz="1100" b="1" dirty="0">
                  <a:latin typeface="Neo Sans Intel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3580873" y="2903285"/>
              <a:ext cx="4927680" cy="2929520"/>
              <a:chOff x="3580873" y="3269310"/>
              <a:chExt cx="4927680" cy="2929520"/>
            </a:xfrm>
          </p:grpSpPr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7675850" y="5798085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7797500" y="5798085"/>
                <a:ext cx="125077" cy="267163"/>
              </a:xfrm>
              <a:custGeom>
                <a:avLst/>
                <a:gdLst>
                  <a:gd name="T0" fmla="*/ 0 w 73"/>
                  <a:gd name="T1" fmla="*/ 0 h 144"/>
                  <a:gd name="T2" fmla="*/ 73 w 73"/>
                  <a:gd name="T3" fmla="*/ 0 h 144"/>
                  <a:gd name="T4" fmla="*/ 73 w 73"/>
                  <a:gd name="T5" fmla="*/ 144 h 144"/>
                  <a:gd name="T6" fmla="*/ 2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0"/>
                    </a:moveTo>
                    <a:lnTo>
                      <a:pt x="73" y="0"/>
                    </a:lnTo>
                    <a:lnTo>
                      <a:pt x="73" y="144"/>
                    </a:lnTo>
                    <a:lnTo>
                      <a:pt x="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6754052" y="5864876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6169790" y="5265614"/>
                <a:ext cx="121650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6169790" y="5397340"/>
                <a:ext cx="121650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7213238" y="5196968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7091588" y="5196968"/>
                <a:ext cx="125077" cy="267163"/>
              </a:xfrm>
              <a:custGeom>
                <a:avLst/>
                <a:gdLst>
                  <a:gd name="T0" fmla="*/ 71 w 73"/>
                  <a:gd name="T1" fmla="*/ 0 h 144"/>
                  <a:gd name="T2" fmla="*/ 0 w 73"/>
                  <a:gd name="T3" fmla="*/ 0 h 144"/>
                  <a:gd name="T4" fmla="*/ 0 w 73"/>
                  <a:gd name="T5" fmla="*/ 144 h 144"/>
                  <a:gd name="T6" fmla="*/ 73 w 73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3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5580387" y="4799933"/>
                <a:ext cx="125077" cy="1855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5580387" y="466449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996125" y="4198816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4996125" y="4065234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797986" y="3530907"/>
                <a:ext cx="125077" cy="371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" name="Rectangle 24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5923063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6169790" y="3397326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H="1">
                <a:off x="6044713" y="3401036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 flipH="1">
                <a:off x="6044713" y="3666344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4290212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 flipV="1">
                <a:off x="4165135" y="3397326"/>
                <a:ext cx="3427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>
                <a:off x="4165135" y="3401036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4165135" y="3666344"/>
                <a:ext cx="13193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2" name="Rectangle 35"/>
              <p:cNvSpPr>
                <a:spLocks noChangeArrowheads="1"/>
              </p:cNvSpPr>
              <p:nvPr/>
            </p:nvSpPr>
            <p:spPr bwMode="auto">
              <a:xfrm>
                <a:off x="3705950" y="3401036"/>
                <a:ext cx="121650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3580873" y="3401036"/>
                <a:ext cx="125077" cy="26530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3645981" y="3454840"/>
                <a:ext cx="34268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3676822" y="3454840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197690" y="3454840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7" name="Rectangle 40"/>
              <p:cNvSpPr>
                <a:spLocks noChangeArrowheads="1"/>
              </p:cNvSpPr>
              <p:nvPr/>
            </p:nvSpPr>
            <p:spPr bwMode="auto">
              <a:xfrm>
                <a:off x="4276505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8" name="Rectangle 41"/>
              <p:cNvSpPr>
                <a:spLocks noChangeArrowheads="1"/>
              </p:cNvSpPr>
              <p:nvPr/>
            </p:nvSpPr>
            <p:spPr bwMode="auto">
              <a:xfrm>
                <a:off x="4339900" y="345484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39" name="Freeform 42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0" name="Freeform 43"/>
              <p:cNvSpPr>
                <a:spLocks/>
              </p:cNvSpPr>
              <p:nvPr/>
            </p:nvSpPr>
            <p:spPr bwMode="auto">
              <a:xfrm>
                <a:off x="4780239" y="3269310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5 h 285"/>
                  <a:gd name="T4" fmla="*/ 36 w 109"/>
                  <a:gd name="T5" fmla="*/ 143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7 h 285"/>
                  <a:gd name="T12" fmla="*/ 109 w 109"/>
                  <a:gd name="T13" fmla="*/ 88 h 285"/>
                  <a:gd name="T14" fmla="*/ 2 w 109"/>
                  <a:gd name="T15" fmla="*/ 0 h 285"/>
                  <a:gd name="T16" fmla="*/ 2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6" y="143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7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3827600" y="3530907"/>
                <a:ext cx="3409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411862" y="3467827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966997" y="3530907"/>
                <a:ext cx="3718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4411862" y="3599554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5" name="Freeform 48"/>
              <p:cNvSpPr>
                <a:spLocks/>
              </p:cNvSpPr>
              <p:nvPr/>
            </p:nvSpPr>
            <p:spPr bwMode="auto">
              <a:xfrm>
                <a:off x="4103454" y="3467827"/>
                <a:ext cx="61682" cy="63080"/>
              </a:xfrm>
              <a:custGeom>
                <a:avLst/>
                <a:gdLst>
                  <a:gd name="T0" fmla="*/ 0 w 36"/>
                  <a:gd name="T1" fmla="*/ 34 h 34"/>
                  <a:gd name="T2" fmla="*/ 2 w 36"/>
                  <a:gd name="T3" fmla="*/ 0 h 34"/>
                  <a:gd name="T4" fmla="*/ 36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2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6" name="Freeform 49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7" name="Freeform 50"/>
              <p:cNvSpPr>
                <a:spLocks/>
              </p:cNvSpPr>
              <p:nvPr/>
            </p:nvSpPr>
            <p:spPr bwMode="auto">
              <a:xfrm>
                <a:off x="6507326" y="4000299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8" name="Line 51"/>
              <p:cNvSpPr>
                <a:spLocks noChangeShapeType="1"/>
              </p:cNvSpPr>
              <p:nvPr/>
            </p:nvSpPr>
            <p:spPr bwMode="auto">
              <a:xfrm flipV="1">
                <a:off x="6754052" y="399287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49" name="Line 52"/>
              <p:cNvSpPr>
                <a:spLocks noChangeShapeType="1"/>
              </p:cNvSpPr>
              <p:nvPr/>
            </p:nvSpPr>
            <p:spPr bwMode="auto">
              <a:xfrm flipH="1">
                <a:off x="6625549" y="4000299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 flipH="1">
                <a:off x="6625549" y="4267462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1" name="Rectangle 54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290212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4168562" y="4000299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4" name="Rectangle 57"/>
              <p:cNvSpPr>
                <a:spLocks noChangeArrowheads="1"/>
              </p:cNvSpPr>
              <p:nvPr/>
            </p:nvSpPr>
            <p:spPr bwMode="auto">
              <a:xfrm>
                <a:off x="4231957" y="4054102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5" name="Rectangle 58"/>
              <p:cNvSpPr>
                <a:spLocks noChangeArrowheads="1"/>
              </p:cNvSpPr>
              <p:nvPr/>
            </p:nvSpPr>
            <p:spPr bwMode="auto">
              <a:xfrm>
                <a:off x="4261085" y="4054102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56" name="Rectangle 59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4874475" y="4000299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flipV="1">
                <a:off x="4749398" y="3992877"/>
                <a:ext cx="3427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>
                <a:off x="4749398" y="4000299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>
                <a:off x="4749398" y="4267462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>
                <a:off x="5367928" y="3868572"/>
                <a:ext cx="186758" cy="530616"/>
              </a:xfrm>
              <a:custGeom>
                <a:avLst/>
                <a:gdLst>
                  <a:gd name="T0" fmla="*/ 0 w 109"/>
                  <a:gd name="T1" fmla="*/ 0 h 286"/>
                  <a:gd name="T2" fmla="*/ 0 w 109"/>
                  <a:gd name="T3" fmla="*/ 115 h 286"/>
                  <a:gd name="T4" fmla="*/ 34 w 109"/>
                  <a:gd name="T5" fmla="*/ 142 h 286"/>
                  <a:gd name="T6" fmla="*/ 0 w 109"/>
                  <a:gd name="T7" fmla="*/ 171 h 286"/>
                  <a:gd name="T8" fmla="*/ 0 w 109"/>
                  <a:gd name="T9" fmla="*/ 286 h 286"/>
                  <a:gd name="T10" fmla="*/ 109 w 109"/>
                  <a:gd name="T11" fmla="*/ 198 h 286"/>
                  <a:gd name="T12" fmla="*/ 109 w 109"/>
                  <a:gd name="T13" fmla="*/ 86 h 286"/>
                  <a:gd name="T14" fmla="*/ 0 w 109"/>
                  <a:gd name="T15" fmla="*/ 0 h 286"/>
                  <a:gd name="T16" fmla="*/ 0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0" y="115"/>
                    </a:lnTo>
                    <a:lnTo>
                      <a:pt x="34" y="142"/>
                    </a:lnTo>
                    <a:lnTo>
                      <a:pt x="0" y="171"/>
                    </a:lnTo>
                    <a:lnTo>
                      <a:pt x="0" y="286"/>
                    </a:lnTo>
                    <a:lnTo>
                      <a:pt x="109" y="198"/>
                    </a:lnTo>
                    <a:lnTo>
                      <a:pt x="109" y="86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6536453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6618695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6678663" y="4054102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66" name="Line 69"/>
              <p:cNvSpPr>
                <a:spLocks noChangeShapeType="1"/>
              </p:cNvSpPr>
              <p:nvPr/>
            </p:nvSpPr>
            <p:spPr bwMode="auto">
              <a:xfrm>
                <a:off x="4411862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7" name="Line 70"/>
              <p:cNvSpPr>
                <a:spLocks noChangeShapeType="1"/>
              </p:cNvSpPr>
              <p:nvPr/>
            </p:nvSpPr>
            <p:spPr bwMode="auto">
              <a:xfrm>
                <a:off x="5551260" y="4132025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6166363" y="4132025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69" name="Freeform 72"/>
              <p:cNvSpPr>
                <a:spLocks/>
              </p:cNvSpPr>
              <p:nvPr/>
            </p:nvSpPr>
            <p:spPr bwMode="auto">
              <a:xfrm>
                <a:off x="4691143" y="4068945"/>
                <a:ext cx="58255" cy="63080"/>
              </a:xfrm>
              <a:custGeom>
                <a:avLst/>
                <a:gdLst>
                  <a:gd name="T0" fmla="*/ 0 w 34"/>
                  <a:gd name="T1" fmla="*/ 34 h 34"/>
                  <a:gd name="T2" fmla="*/ 0 w 34"/>
                  <a:gd name="T3" fmla="*/ 0 h 34"/>
                  <a:gd name="T4" fmla="*/ 34 w 34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4"/>
                  <a:gd name="T11" fmla="*/ 34 w 34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4">
                    <a:moveTo>
                      <a:pt x="0" y="34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0" name="Freeform 73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3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1" name="Freeform 74"/>
              <p:cNvSpPr>
                <a:spLocks/>
              </p:cNvSpPr>
              <p:nvPr/>
            </p:nvSpPr>
            <p:spPr bwMode="auto">
              <a:xfrm>
                <a:off x="3952676" y="3269310"/>
                <a:ext cx="90809" cy="532471"/>
              </a:xfrm>
              <a:custGeom>
                <a:avLst/>
                <a:gdLst>
                  <a:gd name="T0" fmla="*/ 53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4536939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4" name="Freeform 77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5" name="Freeform 78"/>
              <p:cNvSpPr>
                <a:spLocks/>
              </p:cNvSpPr>
              <p:nvPr/>
            </p:nvSpPr>
            <p:spPr bwMode="auto">
              <a:xfrm>
                <a:off x="5121201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6" name="Freeform 79"/>
              <p:cNvSpPr>
                <a:spLocks/>
              </p:cNvSpPr>
              <p:nvPr/>
            </p:nvSpPr>
            <p:spPr bwMode="auto">
              <a:xfrm>
                <a:off x="5705464" y="3269310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7" name="Freeform 80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8" name="Freeform 81"/>
              <p:cNvSpPr>
                <a:spLocks/>
              </p:cNvSpPr>
              <p:nvPr/>
            </p:nvSpPr>
            <p:spPr bwMode="auto">
              <a:xfrm>
                <a:off x="4536939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79" name="Freeform 82"/>
              <p:cNvSpPr>
                <a:spLocks/>
              </p:cNvSpPr>
              <p:nvPr/>
            </p:nvSpPr>
            <p:spPr bwMode="auto">
              <a:xfrm>
                <a:off x="5121201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0" name="Freeform 83"/>
              <p:cNvSpPr>
                <a:spLocks/>
              </p:cNvSpPr>
              <p:nvPr/>
            </p:nvSpPr>
            <p:spPr bwMode="auto">
              <a:xfrm>
                <a:off x="5705464" y="3864862"/>
                <a:ext cx="92523" cy="534327"/>
              </a:xfrm>
              <a:custGeom>
                <a:avLst/>
                <a:gdLst>
                  <a:gd name="T0" fmla="*/ 54 w 54"/>
                  <a:gd name="T1" fmla="*/ 288 h 288"/>
                  <a:gd name="T2" fmla="*/ 54 w 54"/>
                  <a:gd name="T3" fmla="*/ 0 h 288"/>
                  <a:gd name="T4" fmla="*/ 0 w 54"/>
                  <a:gd name="T5" fmla="*/ 0 h 288"/>
                  <a:gd name="T6" fmla="*/ 0 w 54"/>
                  <a:gd name="T7" fmla="*/ 288 h 288"/>
                  <a:gd name="T8" fmla="*/ 54 w 54"/>
                  <a:gd name="T9" fmla="*/ 288 h 288"/>
                  <a:gd name="T10" fmla="*/ 54 w 54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8"/>
                  <a:gd name="T20" fmla="*/ 54 w 54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8">
                    <a:moveTo>
                      <a:pt x="54" y="288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4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53 w 55"/>
                  <a:gd name="T13" fmla="*/ 288 h 2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8"/>
                  <a:gd name="T23" fmla="*/ 55 w 55"/>
                  <a:gd name="T24" fmla="*/ 288 h 2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  <a:lnTo>
                      <a:pt x="53" y="2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2" name="Freeform 85"/>
              <p:cNvSpPr>
                <a:spLocks/>
              </p:cNvSpPr>
              <p:nvPr/>
            </p:nvSpPr>
            <p:spPr bwMode="auto">
              <a:xfrm>
                <a:off x="6291440" y="3864862"/>
                <a:ext cx="94236" cy="534327"/>
              </a:xfrm>
              <a:custGeom>
                <a:avLst/>
                <a:gdLst>
                  <a:gd name="T0" fmla="*/ 53 w 55"/>
                  <a:gd name="T1" fmla="*/ 288 h 288"/>
                  <a:gd name="T2" fmla="*/ 55 w 55"/>
                  <a:gd name="T3" fmla="*/ 0 h 288"/>
                  <a:gd name="T4" fmla="*/ 0 w 55"/>
                  <a:gd name="T5" fmla="*/ 0 h 288"/>
                  <a:gd name="T6" fmla="*/ 0 w 55"/>
                  <a:gd name="T7" fmla="*/ 288 h 288"/>
                  <a:gd name="T8" fmla="*/ 55 w 55"/>
                  <a:gd name="T9" fmla="*/ 288 h 288"/>
                  <a:gd name="T10" fmla="*/ 55 w 55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8"/>
                  <a:gd name="T20" fmla="*/ 55 w 55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8">
                    <a:moveTo>
                      <a:pt x="53" y="288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5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3" name="Freeform 86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71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4" name="Freeform 87"/>
              <p:cNvSpPr>
                <a:spLocks/>
              </p:cNvSpPr>
              <p:nvPr/>
            </p:nvSpPr>
            <p:spPr bwMode="auto">
              <a:xfrm>
                <a:off x="7091588" y="4601416"/>
                <a:ext cx="125077" cy="265308"/>
              </a:xfrm>
              <a:custGeom>
                <a:avLst/>
                <a:gdLst>
                  <a:gd name="T0" fmla="*/ 71 w 73"/>
                  <a:gd name="T1" fmla="*/ 141 h 143"/>
                  <a:gd name="T2" fmla="*/ 0 w 73"/>
                  <a:gd name="T3" fmla="*/ 143 h 143"/>
                  <a:gd name="T4" fmla="*/ 0 w 73"/>
                  <a:gd name="T5" fmla="*/ 0 h 143"/>
                  <a:gd name="T6" fmla="*/ 73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5" name="Line 88"/>
              <p:cNvSpPr>
                <a:spLocks noChangeShapeType="1"/>
              </p:cNvSpPr>
              <p:nvPr/>
            </p:nvSpPr>
            <p:spPr bwMode="auto">
              <a:xfrm flipV="1">
                <a:off x="7338315" y="4593995"/>
                <a:ext cx="1713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6" name="Line 89"/>
              <p:cNvSpPr>
                <a:spLocks noChangeShapeType="1"/>
              </p:cNvSpPr>
              <p:nvPr/>
            </p:nvSpPr>
            <p:spPr bwMode="auto">
              <a:xfrm flipH="1">
                <a:off x="7209811" y="4597705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7" name="Line 90"/>
              <p:cNvSpPr>
                <a:spLocks noChangeShapeType="1"/>
              </p:cNvSpPr>
              <p:nvPr/>
            </p:nvSpPr>
            <p:spPr bwMode="auto">
              <a:xfrm flipH="1">
                <a:off x="7209811" y="4863013"/>
                <a:ext cx="12850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8" name="Freeform 91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w 73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89" name="Freeform 92"/>
              <p:cNvSpPr>
                <a:spLocks/>
              </p:cNvSpPr>
              <p:nvPr/>
            </p:nvSpPr>
            <p:spPr bwMode="auto">
              <a:xfrm>
                <a:off x="4874475" y="4601416"/>
                <a:ext cx="125077" cy="265308"/>
              </a:xfrm>
              <a:custGeom>
                <a:avLst/>
                <a:gdLst>
                  <a:gd name="T0" fmla="*/ 0 w 73"/>
                  <a:gd name="T1" fmla="*/ 141 h 143"/>
                  <a:gd name="T2" fmla="*/ 73 w 73"/>
                  <a:gd name="T3" fmla="*/ 143 h 143"/>
                  <a:gd name="T4" fmla="*/ 73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0" name="Freeform 93"/>
              <p:cNvSpPr>
                <a:spLocks/>
              </p:cNvSpPr>
              <p:nvPr/>
            </p:nvSpPr>
            <p:spPr bwMode="auto">
              <a:xfrm>
                <a:off x="4752825" y="4597705"/>
                <a:ext cx="121650" cy="269019"/>
              </a:xfrm>
              <a:custGeom>
                <a:avLst/>
                <a:gdLst>
                  <a:gd name="T0" fmla="*/ 71 w 71"/>
                  <a:gd name="T1" fmla="*/ 0 h 145"/>
                  <a:gd name="T2" fmla="*/ 0 w 71"/>
                  <a:gd name="T3" fmla="*/ 2 h 145"/>
                  <a:gd name="T4" fmla="*/ 0 w 71"/>
                  <a:gd name="T5" fmla="*/ 145 h 145"/>
                  <a:gd name="T6" fmla="*/ 71 w 71"/>
                  <a:gd name="T7" fmla="*/ 145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1" name="Rectangle 94"/>
              <p:cNvSpPr>
                <a:spLocks noChangeArrowheads="1"/>
              </p:cNvSpPr>
              <p:nvPr/>
            </p:nvSpPr>
            <p:spPr bwMode="auto">
              <a:xfrm>
                <a:off x="4816220" y="465150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2" name="Rectangle 95"/>
              <p:cNvSpPr>
                <a:spLocks noChangeArrowheads="1"/>
              </p:cNvSpPr>
              <p:nvPr/>
            </p:nvSpPr>
            <p:spPr bwMode="auto">
              <a:xfrm>
                <a:off x="4845347" y="465150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3" name="Freeform 96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w 72"/>
                  <a:gd name="T9" fmla="*/ 141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3"/>
                  <a:gd name="T17" fmla="*/ 72 w 72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4" name="Freeform 97"/>
              <p:cNvSpPr>
                <a:spLocks/>
              </p:cNvSpPr>
              <p:nvPr/>
            </p:nvSpPr>
            <p:spPr bwMode="auto">
              <a:xfrm>
                <a:off x="5460451" y="4601416"/>
                <a:ext cx="123363" cy="265308"/>
              </a:xfrm>
              <a:custGeom>
                <a:avLst/>
                <a:gdLst>
                  <a:gd name="T0" fmla="*/ 0 w 72"/>
                  <a:gd name="T1" fmla="*/ 141 h 143"/>
                  <a:gd name="T2" fmla="*/ 72 w 72"/>
                  <a:gd name="T3" fmla="*/ 143 h 143"/>
                  <a:gd name="T4" fmla="*/ 72 w 72"/>
                  <a:gd name="T5" fmla="*/ 0 h 143"/>
                  <a:gd name="T6" fmla="*/ 0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1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5" name="Line 98"/>
              <p:cNvSpPr>
                <a:spLocks noChangeShapeType="1"/>
              </p:cNvSpPr>
              <p:nvPr/>
            </p:nvSpPr>
            <p:spPr bwMode="auto">
              <a:xfrm flipV="1">
                <a:off x="5335374" y="4593995"/>
                <a:ext cx="3427" cy="276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6" name="Line 99"/>
              <p:cNvSpPr>
                <a:spLocks noChangeShapeType="1"/>
              </p:cNvSpPr>
              <p:nvPr/>
            </p:nvSpPr>
            <p:spPr bwMode="auto">
              <a:xfrm>
                <a:off x="5335374" y="4597705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7" name="Line 100"/>
              <p:cNvSpPr>
                <a:spLocks noChangeShapeType="1"/>
              </p:cNvSpPr>
              <p:nvPr/>
            </p:nvSpPr>
            <p:spPr bwMode="auto">
              <a:xfrm>
                <a:off x="5335374" y="4863013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98" name="Rectangle 101"/>
              <p:cNvSpPr>
                <a:spLocks noChangeArrowheads="1"/>
              </p:cNvSpPr>
              <p:nvPr/>
            </p:nvSpPr>
            <p:spPr bwMode="auto">
              <a:xfrm>
                <a:off x="5371355" y="468676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99" name="Rectangle 102"/>
              <p:cNvSpPr>
                <a:spLocks noChangeArrowheads="1"/>
              </p:cNvSpPr>
              <p:nvPr/>
            </p:nvSpPr>
            <p:spPr bwMode="auto">
              <a:xfrm>
                <a:off x="5450170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0" name="Rectangle 103"/>
              <p:cNvSpPr>
                <a:spLocks noChangeArrowheads="1"/>
              </p:cNvSpPr>
              <p:nvPr/>
            </p:nvSpPr>
            <p:spPr bwMode="auto">
              <a:xfrm>
                <a:off x="5508425" y="4686760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1" name="Freeform 104"/>
              <p:cNvSpPr>
                <a:spLocks/>
              </p:cNvSpPr>
              <p:nvPr/>
            </p:nvSpPr>
            <p:spPr bwMode="auto">
              <a:xfrm>
                <a:off x="5952190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17 h 285"/>
                  <a:gd name="T4" fmla="*/ 35 w 109"/>
                  <a:gd name="T5" fmla="*/ 144 h 285"/>
                  <a:gd name="T6" fmla="*/ 0 w 109"/>
                  <a:gd name="T7" fmla="*/ 170 h 285"/>
                  <a:gd name="T8" fmla="*/ 0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0 w 109"/>
                  <a:gd name="T15" fmla="*/ 2 h 285"/>
                  <a:gd name="T16" fmla="*/ 0 w 109"/>
                  <a:gd name="T17" fmla="*/ 2 h 285"/>
                  <a:gd name="T18" fmla="*/ 0 w 109"/>
                  <a:gd name="T19" fmla="*/ 0 h 28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5"/>
                  <a:gd name="T32" fmla="*/ 109 w 109"/>
                  <a:gd name="T33" fmla="*/ 285 h 28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5">
                    <a:moveTo>
                      <a:pt x="0" y="0"/>
                    </a:moveTo>
                    <a:lnTo>
                      <a:pt x="0" y="117"/>
                    </a:lnTo>
                    <a:lnTo>
                      <a:pt x="35" y="144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2" name="Freeform 105"/>
              <p:cNvSpPr>
                <a:spLocks/>
              </p:cNvSpPr>
              <p:nvPr/>
            </p:nvSpPr>
            <p:spPr bwMode="auto">
              <a:xfrm>
                <a:off x="6507326" y="4601416"/>
                <a:ext cx="246727" cy="265308"/>
              </a:xfrm>
              <a:custGeom>
                <a:avLst/>
                <a:gdLst>
                  <a:gd name="T0" fmla="*/ 144 w 144"/>
                  <a:gd name="T1" fmla="*/ 141 h 143"/>
                  <a:gd name="T2" fmla="*/ 144 w 144"/>
                  <a:gd name="T3" fmla="*/ 0 h 143"/>
                  <a:gd name="T4" fmla="*/ 0 w 144"/>
                  <a:gd name="T5" fmla="*/ 0 h 143"/>
                  <a:gd name="T6" fmla="*/ 0 w 144"/>
                  <a:gd name="T7" fmla="*/ 143 h 143"/>
                  <a:gd name="T8" fmla="*/ 144 w 144"/>
                  <a:gd name="T9" fmla="*/ 143 h 143"/>
                  <a:gd name="T10" fmla="*/ 144 w 144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1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3" name="Rectangle 106"/>
              <p:cNvSpPr>
                <a:spLocks noChangeArrowheads="1"/>
              </p:cNvSpPr>
              <p:nvPr/>
            </p:nvSpPr>
            <p:spPr bwMode="auto">
              <a:xfrm>
                <a:off x="6546733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4" name="Rectangle 107"/>
              <p:cNvSpPr>
                <a:spLocks noChangeArrowheads="1"/>
              </p:cNvSpPr>
              <p:nvPr/>
            </p:nvSpPr>
            <p:spPr bwMode="auto">
              <a:xfrm>
                <a:off x="6628975" y="465150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5" name="Rectangle 108"/>
              <p:cNvSpPr>
                <a:spLocks noChangeArrowheads="1"/>
              </p:cNvSpPr>
              <p:nvPr/>
            </p:nvSpPr>
            <p:spPr bwMode="auto">
              <a:xfrm>
                <a:off x="7124142" y="465150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6" name="Rectangle 109"/>
              <p:cNvSpPr>
                <a:spLocks noChangeArrowheads="1"/>
              </p:cNvSpPr>
              <p:nvPr/>
            </p:nvSpPr>
            <p:spPr bwMode="auto">
              <a:xfrm>
                <a:off x="7202958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7" name="Rectangle 110"/>
              <p:cNvSpPr>
                <a:spLocks noChangeArrowheads="1"/>
              </p:cNvSpPr>
              <p:nvPr/>
            </p:nvSpPr>
            <p:spPr bwMode="auto">
              <a:xfrm>
                <a:off x="7262926" y="465150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08" name="Line 111"/>
              <p:cNvSpPr>
                <a:spLocks noChangeShapeType="1"/>
              </p:cNvSpPr>
              <p:nvPr/>
            </p:nvSpPr>
            <p:spPr bwMode="auto">
              <a:xfrm>
                <a:off x="4996125" y="4733142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09" name="Line 112"/>
              <p:cNvSpPr>
                <a:spLocks noChangeShapeType="1"/>
              </p:cNvSpPr>
              <p:nvPr/>
            </p:nvSpPr>
            <p:spPr bwMode="auto">
              <a:xfrm>
                <a:off x="6135522" y="4733142"/>
                <a:ext cx="3718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0" name="Line 113"/>
              <p:cNvSpPr>
                <a:spLocks noChangeShapeType="1"/>
              </p:cNvSpPr>
              <p:nvPr/>
            </p:nvSpPr>
            <p:spPr bwMode="auto">
              <a:xfrm>
                <a:off x="6750625" y="4733142"/>
                <a:ext cx="3409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1" name="Freeform 114"/>
              <p:cNvSpPr>
                <a:spLocks/>
              </p:cNvSpPr>
              <p:nvPr/>
            </p:nvSpPr>
            <p:spPr bwMode="auto">
              <a:xfrm>
                <a:off x="5275406" y="4664496"/>
                <a:ext cx="63395" cy="68646"/>
              </a:xfrm>
              <a:custGeom>
                <a:avLst/>
                <a:gdLst>
                  <a:gd name="T0" fmla="*/ 0 w 37"/>
                  <a:gd name="T1" fmla="*/ 37 h 37"/>
                  <a:gd name="T2" fmla="*/ 0 w 37"/>
                  <a:gd name="T3" fmla="*/ 0 h 37"/>
                  <a:gd name="T4" fmla="*/ 37 w 37"/>
                  <a:gd name="T5" fmla="*/ 0 h 37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7"/>
                  <a:gd name="T11" fmla="*/ 37 w 37"/>
                  <a:gd name="T12" fmla="*/ 37 h 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7">
                    <a:moveTo>
                      <a:pt x="0" y="37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2" name="Freeform 115"/>
              <p:cNvSpPr>
                <a:spLocks/>
              </p:cNvSpPr>
              <p:nvPr/>
            </p:nvSpPr>
            <p:spPr bwMode="auto">
              <a:xfrm>
                <a:off x="6445644" y="4733142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6 h 107"/>
                  <a:gd name="T8" fmla="*/ 253 w 253"/>
                  <a:gd name="T9" fmla="*/ 36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3" name="Freeform 116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4" name="Freeform 117"/>
              <p:cNvSpPr>
                <a:spLocks/>
              </p:cNvSpPr>
              <p:nvPr/>
            </p:nvSpPr>
            <p:spPr bwMode="auto">
              <a:xfrm>
                <a:off x="5121201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5" name="Freeform 118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6" name="Freeform 119"/>
              <p:cNvSpPr>
                <a:spLocks/>
              </p:cNvSpPr>
              <p:nvPr/>
            </p:nvSpPr>
            <p:spPr bwMode="auto">
              <a:xfrm>
                <a:off x="5705464" y="4465979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7" name="Freeform 120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8" name="Freeform 121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19" name="Freeform 122"/>
              <p:cNvSpPr>
                <a:spLocks/>
              </p:cNvSpPr>
              <p:nvPr/>
            </p:nvSpPr>
            <p:spPr bwMode="auto">
              <a:xfrm>
                <a:off x="6879129" y="4465979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0" name="Freeform 123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71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1" name="Freeform 124"/>
              <p:cNvSpPr>
                <a:spLocks/>
              </p:cNvSpPr>
              <p:nvPr/>
            </p:nvSpPr>
            <p:spPr bwMode="auto">
              <a:xfrm>
                <a:off x="7675850" y="5196968"/>
                <a:ext cx="125077" cy="267163"/>
              </a:xfrm>
              <a:custGeom>
                <a:avLst/>
                <a:gdLst>
                  <a:gd name="T0" fmla="*/ 71 w 73"/>
                  <a:gd name="T1" fmla="*/ 144 h 144"/>
                  <a:gd name="T2" fmla="*/ 0 w 73"/>
                  <a:gd name="T3" fmla="*/ 144 h 144"/>
                  <a:gd name="T4" fmla="*/ 0 w 73"/>
                  <a:gd name="T5" fmla="*/ 0 h 144"/>
                  <a:gd name="T6" fmla="*/ 7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2" name="Line 125"/>
              <p:cNvSpPr>
                <a:spLocks noChangeShapeType="1"/>
              </p:cNvSpPr>
              <p:nvPr/>
            </p:nvSpPr>
            <p:spPr bwMode="auto">
              <a:xfrm flipV="1">
                <a:off x="7922577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3" name="Line 126"/>
              <p:cNvSpPr>
                <a:spLocks noChangeShapeType="1"/>
              </p:cNvSpPr>
              <p:nvPr/>
            </p:nvSpPr>
            <p:spPr bwMode="auto">
              <a:xfrm flipH="1">
                <a:off x="7794074" y="5196968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 flipH="1">
                <a:off x="7794074" y="5464131"/>
                <a:ext cx="12850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5" name="Rectangle 128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6" name="Rectangle 129"/>
              <p:cNvSpPr>
                <a:spLocks noChangeArrowheads="1"/>
              </p:cNvSpPr>
              <p:nvPr/>
            </p:nvSpPr>
            <p:spPr bwMode="auto">
              <a:xfrm>
                <a:off x="5460451" y="5196968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7" name="Rectangle 130"/>
              <p:cNvSpPr>
                <a:spLocks noChangeArrowheads="1"/>
              </p:cNvSpPr>
              <p:nvPr/>
            </p:nvSpPr>
            <p:spPr bwMode="auto">
              <a:xfrm>
                <a:off x="5338801" y="5196968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28" name="Rectangle 131"/>
              <p:cNvSpPr>
                <a:spLocks noChangeArrowheads="1"/>
              </p:cNvSpPr>
              <p:nvPr/>
            </p:nvSpPr>
            <p:spPr bwMode="auto">
              <a:xfrm>
                <a:off x="5400482" y="5250771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29" name="Rectangle 132"/>
              <p:cNvSpPr>
                <a:spLocks noChangeArrowheads="1"/>
              </p:cNvSpPr>
              <p:nvPr/>
            </p:nvSpPr>
            <p:spPr bwMode="auto">
              <a:xfrm>
                <a:off x="5429610" y="5250771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0" name="Rectangle 133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solidFill>
                <a:srgbClr val="FBE2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1" name="Rectangle 134"/>
              <p:cNvSpPr>
                <a:spLocks noChangeArrowheads="1"/>
              </p:cNvSpPr>
              <p:nvPr/>
            </p:nvSpPr>
            <p:spPr bwMode="auto">
              <a:xfrm>
                <a:off x="6044713" y="5196968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EB75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2" name="Line 135"/>
              <p:cNvSpPr>
                <a:spLocks noChangeShapeType="1"/>
              </p:cNvSpPr>
              <p:nvPr/>
            </p:nvSpPr>
            <p:spPr bwMode="auto">
              <a:xfrm flipV="1">
                <a:off x="5923063" y="5193257"/>
                <a:ext cx="1713" cy="278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5923063" y="5196968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>
                <a:off x="5923063" y="5464131"/>
                <a:ext cx="12165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5" name="Freeform 138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36" name="Rectangle 139"/>
              <p:cNvSpPr>
                <a:spLocks noChangeArrowheads="1"/>
              </p:cNvSpPr>
              <p:nvPr/>
            </p:nvSpPr>
            <p:spPr bwMode="auto">
              <a:xfrm>
                <a:off x="7134422" y="5250771"/>
                <a:ext cx="85669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7" name="Rectangle 140"/>
              <p:cNvSpPr>
                <a:spLocks noChangeArrowheads="1"/>
              </p:cNvSpPr>
              <p:nvPr/>
            </p:nvSpPr>
            <p:spPr bwMode="auto">
              <a:xfrm>
                <a:off x="7213238" y="5250771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8" name="Rectangle 141"/>
              <p:cNvSpPr>
                <a:spLocks noChangeArrowheads="1"/>
              </p:cNvSpPr>
              <p:nvPr/>
            </p:nvSpPr>
            <p:spPr bwMode="auto">
              <a:xfrm>
                <a:off x="7710118" y="5250771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39" name="Rectangle 142"/>
              <p:cNvSpPr>
                <a:spLocks noChangeArrowheads="1"/>
              </p:cNvSpPr>
              <p:nvPr/>
            </p:nvSpPr>
            <p:spPr bwMode="auto">
              <a:xfrm>
                <a:off x="7788934" y="5250771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0" name="Rectangle 143"/>
              <p:cNvSpPr>
                <a:spLocks noChangeArrowheads="1"/>
              </p:cNvSpPr>
              <p:nvPr/>
            </p:nvSpPr>
            <p:spPr bwMode="auto">
              <a:xfrm>
                <a:off x="7848902" y="5250771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41" name="Line 144"/>
              <p:cNvSpPr>
                <a:spLocks noChangeShapeType="1"/>
              </p:cNvSpPr>
              <p:nvPr/>
            </p:nvSpPr>
            <p:spPr bwMode="auto">
              <a:xfrm>
                <a:off x="5580387" y="5332405"/>
                <a:ext cx="34267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2" name="Line 145"/>
              <p:cNvSpPr>
                <a:spLocks noChangeShapeType="1"/>
              </p:cNvSpPr>
              <p:nvPr/>
            </p:nvSpPr>
            <p:spPr bwMode="auto">
              <a:xfrm>
                <a:off x="6721498" y="5332405"/>
                <a:ext cx="3700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3" name="Line 146"/>
              <p:cNvSpPr>
                <a:spLocks noChangeShapeType="1"/>
              </p:cNvSpPr>
              <p:nvPr/>
            </p:nvSpPr>
            <p:spPr bwMode="auto">
              <a:xfrm>
                <a:off x="7338315" y="5332405"/>
                <a:ext cx="337536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4" name="Freeform 147"/>
              <p:cNvSpPr>
                <a:spLocks/>
              </p:cNvSpPr>
              <p:nvPr/>
            </p:nvSpPr>
            <p:spPr bwMode="auto">
              <a:xfrm>
                <a:off x="5859668" y="5265614"/>
                <a:ext cx="63395" cy="66791"/>
              </a:xfrm>
              <a:custGeom>
                <a:avLst/>
                <a:gdLst>
                  <a:gd name="T0" fmla="*/ 0 w 37"/>
                  <a:gd name="T1" fmla="*/ 36 h 36"/>
                  <a:gd name="T2" fmla="*/ 0 w 37"/>
                  <a:gd name="T3" fmla="*/ 0 h 36"/>
                  <a:gd name="T4" fmla="*/ 37 w 37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6"/>
                  <a:gd name="T11" fmla="*/ 37 w 37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6">
                    <a:moveTo>
                      <a:pt x="0" y="36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5" name="Freeform 148"/>
              <p:cNvSpPr>
                <a:spLocks/>
              </p:cNvSpPr>
              <p:nvPr/>
            </p:nvSpPr>
            <p:spPr bwMode="auto">
              <a:xfrm>
                <a:off x="7029906" y="5332405"/>
                <a:ext cx="433485" cy="198517"/>
              </a:xfrm>
              <a:custGeom>
                <a:avLst/>
                <a:gdLst>
                  <a:gd name="T0" fmla="*/ 0 w 253"/>
                  <a:gd name="T1" fmla="*/ 0 h 107"/>
                  <a:gd name="T2" fmla="*/ 0 w 253"/>
                  <a:gd name="T3" fmla="*/ 107 h 107"/>
                  <a:gd name="T4" fmla="*/ 216 w 253"/>
                  <a:gd name="T5" fmla="*/ 107 h 107"/>
                  <a:gd name="T6" fmla="*/ 216 w 253"/>
                  <a:gd name="T7" fmla="*/ 37 h 107"/>
                  <a:gd name="T8" fmla="*/ 253 w 253"/>
                  <a:gd name="T9" fmla="*/ 37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6" y="107"/>
                    </a:lnTo>
                    <a:lnTo>
                      <a:pt x="216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6" name="Freeform 149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7" name="Freeform 150"/>
              <p:cNvSpPr>
                <a:spLocks/>
              </p:cNvSpPr>
              <p:nvPr/>
            </p:nvSpPr>
            <p:spPr bwMode="auto">
              <a:xfrm>
                <a:off x="5705464" y="5067096"/>
                <a:ext cx="92523" cy="532471"/>
              </a:xfrm>
              <a:custGeom>
                <a:avLst/>
                <a:gdLst>
                  <a:gd name="T0" fmla="*/ 54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8" name="Freeform 151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49" name="Freeform 152"/>
              <p:cNvSpPr>
                <a:spLocks/>
              </p:cNvSpPr>
              <p:nvPr/>
            </p:nvSpPr>
            <p:spPr bwMode="auto">
              <a:xfrm>
                <a:off x="6291440" y="5067096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0" name="Freeform 153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1" name="Freeform 154"/>
              <p:cNvSpPr>
                <a:spLocks/>
              </p:cNvSpPr>
              <p:nvPr/>
            </p:nvSpPr>
            <p:spPr bwMode="auto">
              <a:xfrm>
                <a:off x="6879129" y="5067096"/>
                <a:ext cx="90809" cy="532471"/>
              </a:xfrm>
              <a:custGeom>
                <a:avLst/>
                <a:gdLst>
                  <a:gd name="T0" fmla="*/ 51 w 53"/>
                  <a:gd name="T1" fmla="*/ 287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2" name="Freeform 155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3" name="Freeform 156"/>
              <p:cNvSpPr>
                <a:spLocks/>
              </p:cNvSpPr>
              <p:nvPr/>
            </p:nvSpPr>
            <p:spPr bwMode="auto">
              <a:xfrm>
                <a:off x="7463391" y="5067096"/>
                <a:ext cx="92523" cy="532471"/>
              </a:xfrm>
              <a:custGeom>
                <a:avLst/>
                <a:gdLst>
                  <a:gd name="T0" fmla="*/ 52 w 54"/>
                  <a:gd name="T1" fmla="*/ 287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4" name="Rectangle 157"/>
              <p:cNvSpPr>
                <a:spLocks noChangeArrowheads="1"/>
              </p:cNvSpPr>
              <p:nvPr/>
            </p:nvSpPr>
            <p:spPr bwMode="auto">
              <a:xfrm>
                <a:off x="8261826" y="5798085"/>
                <a:ext cx="123363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5" name="Line 158"/>
              <p:cNvSpPr>
                <a:spLocks noChangeShapeType="1"/>
              </p:cNvSpPr>
              <p:nvPr/>
            </p:nvSpPr>
            <p:spPr bwMode="auto">
              <a:xfrm flipV="1">
                <a:off x="8506840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6" name="Line 159"/>
              <p:cNvSpPr>
                <a:spLocks noChangeShapeType="1"/>
              </p:cNvSpPr>
              <p:nvPr/>
            </p:nvSpPr>
            <p:spPr bwMode="auto">
              <a:xfrm flipH="1">
                <a:off x="8380050" y="5798085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7" name="Line 160"/>
              <p:cNvSpPr>
                <a:spLocks noChangeShapeType="1"/>
              </p:cNvSpPr>
              <p:nvPr/>
            </p:nvSpPr>
            <p:spPr bwMode="auto">
              <a:xfrm flipH="1">
                <a:off x="8380050" y="6065248"/>
                <a:ext cx="126790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8" name="Rectangle 161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59" name="Rectangle 162"/>
              <p:cNvSpPr>
                <a:spLocks noChangeArrowheads="1"/>
              </p:cNvSpPr>
              <p:nvPr/>
            </p:nvSpPr>
            <p:spPr bwMode="auto">
              <a:xfrm>
                <a:off x="6044713" y="5798085"/>
                <a:ext cx="125077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0" name="Rectangle 163"/>
              <p:cNvSpPr>
                <a:spLocks noChangeArrowheads="1"/>
              </p:cNvSpPr>
              <p:nvPr/>
            </p:nvSpPr>
            <p:spPr bwMode="auto">
              <a:xfrm>
                <a:off x="5923063" y="5798085"/>
                <a:ext cx="121650" cy="267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1" name="Rectangle 164"/>
              <p:cNvSpPr>
                <a:spLocks noChangeArrowheads="1"/>
              </p:cNvSpPr>
              <p:nvPr/>
            </p:nvSpPr>
            <p:spPr bwMode="auto">
              <a:xfrm>
                <a:off x="5984745" y="5851889"/>
                <a:ext cx="34268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I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2" name="Rectangle 165"/>
              <p:cNvSpPr>
                <a:spLocks noChangeArrowheads="1"/>
              </p:cNvSpPr>
              <p:nvPr/>
            </p:nvSpPr>
            <p:spPr bwMode="auto">
              <a:xfrm>
                <a:off x="6013872" y="5851889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63" name="Freeform 166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w 73"/>
                  <a:gd name="T9" fmla="*/ 144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Freeform 167"/>
              <p:cNvSpPr>
                <a:spLocks/>
              </p:cNvSpPr>
              <p:nvPr/>
            </p:nvSpPr>
            <p:spPr bwMode="auto">
              <a:xfrm>
                <a:off x="6628975" y="5798085"/>
                <a:ext cx="125077" cy="267163"/>
              </a:xfrm>
              <a:custGeom>
                <a:avLst/>
                <a:gdLst>
                  <a:gd name="T0" fmla="*/ 0 w 73"/>
                  <a:gd name="T1" fmla="*/ 144 h 144"/>
                  <a:gd name="T2" fmla="*/ 73 w 73"/>
                  <a:gd name="T3" fmla="*/ 144 h 144"/>
                  <a:gd name="T4" fmla="*/ 73 w 73"/>
                  <a:gd name="T5" fmla="*/ 0 h 144"/>
                  <a:gd name="T6" fmla="*/ 2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5" name="Line 168"/>
              <p:cNvSpPr>
                <a:spLocks noChangeShapeType="1"/>
              </p:cNvSpPr>
              <p:nvPr/>
            </p:nvSpPr>
            <p:spPr bwMode="auto">
              <a:xfrm flipV="1">
                <a:off x="6507326" y="5794374"/>
                <a:ext cx="1713" cy="2727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6" name="Line 169"/>
              <p:cNvSpPr>
                <a:spLocks noChangeShapeType="1"/>
              </p:cNvSpPr>
              <p:nvPr/>
            </p:nvSpPr>
            <p:spPr bwMode="auto">
              <a:xfrm>
                <a:off x="6507326" y="5798085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7" name="Line 170"/>
              <p:cNvSpPr>
                <a:spLocks noChangeShapeType="1"/>
              </p:cNvSpPr>
              <p:nvPr/>
            </p:nvSpPr>
            <p:spPr bwMode="auto">
              <a:xfrm>
                <a:off x="6507326" y="6065248"/>
                <a:ext cx="125077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8" name="Freeform 171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Freeform 172"/>
              <p:cNvSpPr>
                <a:spLocks/>
              </p:cNvSpPr>
              <p:nvPr/>
            </p:nvSpPr>
            <p:spPr bwMode="auto">
              <a:xfrm>
                <a:off x="7120715" y="5666359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5 h 285"/>
                  <a:gd name="T4" fmla="*/ 35 w 110"/>
                  <a:gd name="T5" fmla="*/ 144 h 285"/>
                  <a:gd name="T6" fmla="*/ 0 w 110"/>
                  <a:gd name="T7" fmla="*/ 171 h 285"/>
                  <a:gd name="T8" fmla="*/ 0 w 110"/>
                  <a:gd name="T9" fmla="*/ 285 h 285"/>
                  <a:gd name="T10" fmla="*/ 110 w 110"/>
                  <a:gd name="T11" fmla="*/ 197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5"/>
                    </a:lnTo>
                    <a:lnTo>
                      <a:pt x="35" y="144"/>
                    </a:lnTo>
                    <a:lnTo>
                      <a:pt x="0" y="171"/>
                    </a:lnTo>
                    <a:lnTo>
                      <a:pt x="0" y="285"/>
                    </a:lnTo>
                    <a:lnTo>
                      <a:pt x="110" y="197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0" name="Rectangle 173"/>
              <p:cNvSpPr>
                <a:spLocks noChangeArrowheads="1"/>
              </p:cNvSpPr>
              <p:nvPr/>
            </p:nvSpPr>
            <p:spPr bwMode="auto">
              <a:xfrm>
                <a:off x="7718685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1" name="Rectangle 174"/>
              <p:cNvSpPr>
                <a:spLocks noChangeArrowheads="1"/>
              </p:cNvSpPr>
              <p:nvPr/>
            </p:nvSpPr>
            <p:spPr bwMode="auto">
              <a:xfrm>
                <a:off x="7797500" y="5851889"/>
                <a:ext cx="99376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2" name="Rectangle 175"/>
              <p:cNvSpPr>
                <a:spLocks noChangeArrowheads="1"/>
              </p:cNvSpPr>
              <p:nvPr/>
            </p:nvSpPr>
            <p:spPr bwMode="auto">
              <a:xfrm>
                <a:off x="8294381" y="5851889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3" name="Rectangle 176"/>
              <p:cNvSpPr>
                <a:spLocks noChangeArrowheads="1"/>
              </p:cNvSpPr>
              <p:nvPr/>
            </p:nvSpPr>
            <p:spPr bwMode="auto">
              <a:xfrm>
                <a:off x="8373196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4" name="Rectangle 177"/>
              <p:cNvSpPr>
                <a:spLocks noChangeArrowheads="1"/>
              </p:cNvSpPr>
              <p:nvPr/>
            </p:nvSpPr>
            <p:spPr bwMode="auto">
              <a:xfrm>
                <a:off x="8431451" y="5851889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75" name="Line 178"/>
              <p:cNvSpPr>
                <a:spLocks noChangeShapeType="1"/>
              </p:cNvSpPr>
              <p:nvPr/>
            </p:nvSpPr>
            <p:spPr bwMode="auto">
              <a:xfrm>
                <a:off x="6169790" y="5929811"/>
                <a:ext cx="337536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6" name="Line 179"/>
              <p:cNvSpPr>
                <a:spLocks noChangeShapeType="1"/>
              </p:cNvSpPr>
              <p:nvPr/>
            </p:nvSpPr>
            <p:spPr bwMode="auto">
              <a:xfrm>
                <a:off x="7309187" y="5929811"/>
                <a:ext cx="366663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7" name="Line 180"/>
              <p:cNvSpPr>
                <a:spLocks noChangeShapeType="1"/>
              </p:cNvSpPr>
              <p:nvPr/>
            </p:nvSpPr>
            <p:spPr bwMode="auto">
              <a:xfrm>
                <a:off x="7922577" y="5929811"/>
                <a:ext cx="339249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Line 181"/>
              <p:cNvSpPr>
                <a:spLocks noChangeShapeType="1"/>
              </p:cNvSpPr>
              <p:nvPr/>
            </p:nvSpPr>
            <p:spPr bwMode="auto">
              <a:xfrm>
                <a:off x="6754052" y="5996602"/>
                <a:ext cx="366663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>
                <a:off x="6445644" y="5864876"/>
                <a:ext cx="61682" cy="64936"/>
              </a:xfrm>
              <a:custGeom>
                <a:avLst/>
                <a:gdLst>
                  <a:gd name="T0" fmla="*/ 0 w 36"/>
                  <a:gd name="T1" fmla="*/ 35 h 35"/>
                  <a:gd name="T2" fmla="*/ 0 w 36"/>
                  <a:gd name="T3" fmla="*/ 0 h 35"/>
                  <a:gd name="T4" fmla="*/ 36 w 36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5"/>
                  <a:gd name="T11" fmla="*/ 36 w 36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5">
                    <a:moveTo>
                      <a:pt x="0" y="35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>
                <a:off x="7614169" y="5929811"/>
                <a:ext cx="433485" cy="202228"/>
              </a:xfrm>
              <a:custGeom>
                <a:avLst/>
                <a:gdLst>
                  <a:gd name="T0" fmla="*/ 0 w 253"/>
                  <a:gd name="T1" fmla="*/ 0 h 109"/>
                  <a:gd name="T2" fmla="*/ 2 w 253"/>
                  <a:gd name="T3" fmla="*/ 109 h 109"/>
                  <a:gd name="T4" fmla="*/ 217 w 253"/>
                  <a:gd name="T5" fmla="*/ 109 h 109"/>
                  <a:gd name="T6" fmla="*/ 217 w 253"/>
                  <a:gd name="T7" fmla="*/ 36 h 109"/>
                  <a:gd name="T8" fmla="*/ 253 w 253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53 w 55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>
                <a:off x="6291440" y="5666359"/>
                <a:ext cx="94236" cy="532471"/>
              </a:xfrm>
              <a:custGeom>
                <a:avLst/>
                <a:gdLst>
                  <a:gd name="T0" fmla="*/ 53 w 55"/>
                  <a:gd name="T1" fmla="*/ 285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51 w 53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1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>
                <a:off x="6879129" y="5666359"/>
                <a:ext cx="90809" cy="532471"/>
              </a:xfrm>
              <a:custGeom>
                <a:avLst/>
                <a:gdLst>
                  <a:gd name="T0" fmla="*/ 51 w 53"/>
                  <a:gd name="T1" fmla="*/ 285 h 287"/>
                  <a:gd name="T2" fmla="*/ 53 w 53"/>
                  <a:gd name="T3" fmla="*/ 0 h 287"/>
                  <a:gd name="T4" fmla="*/ 0 w 53"/>
                  <a:gd name="T5" fmla="*/ 0 h 287"/>
                  <a:gd name="T6" fmla="*/ 0 w 53"/>
                  <a:gd name="T7" fmla="*/ 287 h 287"/>
                  <a:gd name="T8" fmla="*/ 53 w 53"/>
                  <a:gd name="T9" fmla="*/ 287 h 287"/>
                  <a:gd name="T10" fmla="*/ 53 w 53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1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5" name="Freeform 188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2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6" name="Freeform 189"/>
              <p:cNvSpPr>
                <a:spLocks/>
              </p:cNvSpPr>
              <p:nvPr/>
            </p:nvSpPr>
            <p:spPr bwMode="auto">
              <a:xfrm>
                <a:off x="7463391" y="5666359"/>
                <a:ext cx="92523" cy="532471"/>
              </a:xfrm>
              <a:custGeom>
                <a:avLst/>
                <a:gdLst>
                  <a:gd name="T0" fmla="*/ 52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7" name="Freeform 190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54 w 54"/>
                  <a:gd name="T13" fmla="*/ 28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4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8" name="Freeform 191"/>
              <p:cNvSpPr>
                <a:spLocks/>
              </p:cNvSpPr>
              <p:nvPr/>
            </p:nvSpPr>
            <p:spPr bwMode="auto">
              <a:xfrm>
                <a:off x="8047654" y="5666359"/>
                <a:ext cx="92523" cy="532471"/>
              </a:xfrm>
              <a:custGeom>
                <a:avLst/>
                <a:gdLst>
                  <a:gd name="T0" fmla="*/ 54 w 54"/>
                  <a:gd name="T1" fmla="*/ 285 h 287"/>
                  <a:gd name="T2" fmla="*/ 54 w 54"/>
                  <a:gd name="T3" fmla="*/ 0 h 287"/>
                  <a:gd name="T4" fmla="*/ 0 w 54"/>
                  <a:gd name="T5" fmla="*/ 0 h 287"/>
                  <a:gd name="T6" fmla="*/ 0 w 54"/>
                  <a:gd name="T7" fmla="*/ 287 h 287"/>
                  <a:gd name="T8" fmla="*/ 54 w 54"/>
                  <a:gd name="T9" fmla="*/ 287 h 287"/>
                  <a:gd name="T10" fmla="*/ 54 w 54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9" name="Freeform 192"/>
              <p:cNvSpPr>
                <a:spLocks/>
              </p:cNvSpPr>
              <p:nvPr/>
            </p:nvSpPr>
            <p:spPr bwMode="auto">
              <a:xfrm>
                <a:off x="5338801" y="3401036"/>
                <a:ext cx="245013" cy="265308"/>
              </a:xfrm>
              <a:custGeom>
                <a:avLst/>
                <a:gdLst>
                  <a:gd name="T0" fmla="*/ 141 w 143"/>
                  <a:gd name="T1" fmla="*/ 143 h 143"/>
                  <a:gd name="T2" fmla="*/ 143 w 143"/>
                  <a:gd name="T3" fmla="*/ 0 h 143"/>
                  <a:gd name="T4" fmla="*/ 0 w 143"/>
                  <a:gd name="T5" fmla="*/ 0 h 143"/>
                  <a:gd name="T6" fmla="*/ 0 w 143"/>
                  <a:gd name="T7" fmla="*/ 143 h 143"/>
                  <a:gd name="T8" fmla="*/ 143 w 143"/>
                  <a:gd name="T9" fmla="*/ 143 h 143"/>
                  <a:gd name="T10" fmla="*/ 143 w 143"/>
                  <a:gd name="T11" fmla="*/ 14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143"/>
                  <a:gd name="T20" fmla="*/ 143 w 143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143">
                    <a:moveTo>
                      <a:pt x="141" y="143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0" name="Rectangle 193"/>
              <p:cNvSpPr>
                <a:spLocks noChangeArrowheads="1"/>
              </p:cNvSpPr>
              <p:nvPr/>
            </p:nvSpPr>
            <p:spPr bwMode="auto">
              <a:xfrm>
                <a:off x="5378208" y="3454840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1" name="Rectangle 194"/>
              <p:cNvSpPr>
                <a:spLocks noChangeArrowheads="1"/>
              </p:cNvSpPr>
              <p:nvPr/>
            </p:nvSpPr>
            <p:spPr bwMode="auto">
              <a:xfrm>
                <a:off x="5457024" y="3454840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2" name="Line 195"/>
              <p:cNvSpPr>
                <a:spLocks noChangeShapeType="1"/>
              </p:cNvSpPr>
              <p:nvPr/>
            </p:nvSpPr>
            <p:spPr bwMode="auto">
              <a:xfrm>
                <a:off x="5580387" y="3530907"/>
                <a:ext cx="125077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93" name="Rectangle 196"/>
              <p:cNvSpPr>
                <a:spLocks noChangeArrowheads="1"/>
              </p:cNvSpPr>
              <p:nvPr/>
            </p:nvSpPr>
            <p:spPr bwMode="auto">
              <a:xfrm>
                <a:off x="5955617" y="340845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4" name="Rectangle 197"/>
              <p:cNvSpPr>
                <a:spLocks noChangeArrowheads="1"/>
              </p:cNvSpPr>
              <p:nvPr/>
            </p:nvSpPr>
            <p:spPr bwMode="auto">
              <a:xfrm>
                <a:off x="6034433" y="3408458"/>
                <a:ext cx="66822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195" name="Rectangle 198"/>
              <p:cNvSpPr>
                <a:spLocks noChangeArrowheads="1"/>
              </p:cNvSpPr>
              <p:nvPr/>
            </p:nvSpPr>
            <p:spPr bwMode="auto">
              <a:xfrm>
                <a:off x="6096114" y="340845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6" name="Rectangle 199"/>
              <p:cNvSpPr>
                <a:spLocks noChangeArrowheads="1"/>
              </p:cNvSpPr>
              <p:nvPr/>
            </p:nvSpPr>
            <p:spPr bwMode="auto">
              <a:xfrm>
                <a:off x="4787092" y="4093064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7" name="Rectangle 200"/>
              <p:cNvSpPr>
                <a:spLocks noChangeArrowheads="1"/>
              </p:cNvSpPr>
              <p:nvPr/>
            </p:nvSpPr>
            <p:spPr bwMode="auto">
              <a:xfrm>
                <a:off x="4865908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8" name="Rectangle 201"/>
              <p:cNvSpPr>
                <a:spLocks noChangeArrowheads="1"/>
              </p:cNvSpPr>
              <p:nvPr/>
            </p:nvSpPr>
            <p:spPr bwMode="auto">
              <a:xfrm>
                <a:off x="4924163" y="4093064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199" name="Line 202"/>
              <p:cNvSpPr>
                <a:spLocks noChangeShapeType="1"/>
              </p:cNvSpPr>
              <p:nvPr/>
            </p:nvSpPr>
            <p:spPr bwMode="auto">
              <a:xfrm>
                <a:off x="5213724" y="4065234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0" name="Line 203"/>
              <p:cNvSpPr>
                <a:spLocks noChangeShapeType="1"/>
              </p:cNvSpPr>
              <p:nvPr/>
            </p:nvSpPr>
            <p:spPr bwMode="auto">
              <a:xfrm>
                <a:off x="5797986" y="4799933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1" name="Rectangle 204"/>
              <p:cNvSpPr>
                <a:spLocks noChangeArrowheads="1"/>
              </p:cNvSpPr>
              <p:nvPr/>
            </p:nvSpPr>
            <p:spPr bwMode="auto">
              <a:xfrm>
                <a:off x="6536453" y="5879718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2" name="Rectangle 205"/>
              <p:cNvSpPr>
                <a:spLocks noChangeArrowheads="1"/>
              </p:cNvSpPr>
              <p:nvPr/>
            </p:nvSpPr>
            <p:spPr bwMode="auto">
              <a:xfrm>
                <a:off x="6618695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 dirty="0">
                  <a:latin typeface="Neo Sans Intel"/>
                </a:endParaRPr>
              </a:p>
            </p:txBody>
          </p:sp>
          <p:sp>
            <p:nvSpPr>
              <p:cNvPr id="203" name="Rectangle 206"/>
              <p:cNvSpPr>
                <a:spLocks noChangeArrowheads="1"/>
              </p:cNvSpPr>
              <p:nvPr/>
            </p:nvSpPr>
            <p:spPr bwMode="auto">
              <a:xfrm>
                <a:off x="6678663" y="5879718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4" name="Rectangle 207"/>
              <p:cNvSpPr>
                <a:spLocks noChangeArrowheads="1"/>
              </p:cNvSpPr>
              <p:nvPr/>
            </p:nvSpPr>
            <p:spPr bwMode="auto">
              <a:xfrm>
                <a:off x="5952190" y="5284167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R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5" name="Rectangle 208"/>
              <p:cNvSpPr>
                <a:spLocks noChangeArrowheads="1"/>
              </p:cNvSpPr>
              <p:nvPr/>
            </p:nvSpPr>
            <p:spPr bwMode="auto">
              <a:xfrm>
                <a:off x="6031006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e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6" name="Rectangle 209"/>
              <p:cNvSpPr>
                <a:spLocks noChangeArrowheads="1"/>
              </p:cNvSpPr>
              <p:nvPr/>
            </p:nvSpPr>
            <p:spPr bwMode="auto">
              <a:xfrm>
                <a:off x="6092688" y="5284167"/>
                <a:ext cx="66822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Neo Sans Intel"/>
                  </a:rPr>
                  <a:t>g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6966511" y="5864876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8" name="Freeform 219"/>
              <p:cNvSpPr>
                <a:spLocks/>
              </p:cNvSpPr>
              <p:nvPr/>
            </p:nvSpPr>
            <p:spPr bwMode="auto">
              <a:xfrm>
                <a:off x="6027579" y="3529052"/>
                <a:ext cx="49688" cy="51948"/>
              </a:xfrm>
              <a:custGeom>
                <a:avLst/>
                <a:gdLst>
                  <a:gd name="T0" fmla="*/ 14 w 29"/>
                  <a:gd name="T1" fmla="*/ 26 h 28"/>
                  <a:gd name="T2" fmla="*/ 17 w 29"/>
                  <a:gd name="T3" fmla="*/ 28 h 28"/>
                  <a:gd name="T4" fmla="*/ 19 w 29"/>
                  <a:gd name="T5" fmla="*/ 26 h 28"/>
                  <a:gd name="T6" fmla="*/ 21 w 29"/>
                  <a:gd name="T7" fmla="*/ 26 h 28"/>
                  <a:gd name="T8" fmla="*/ 23 w 29"/>
                  <a:gd name="T9" fmla="*/ 24 h 28"/>
                  <a:gd name="T10" fmla="*/ 25 w 29"/>
                  <a:gd name="T11" fmla="*/ 24 h 28"/>
                  <a:gd name="T12" fmla="*/ 27 w 29"/>
                  <a:gd name="T13" fmla="*/ 22 h 28"/>
                  <a:gd name="T14" fmla="*/ 27 w 29"/>
                  <a:gd name="T15" fmla="*/ 21 h 28"/>
                  <a:gd name="T16" fmla="*/ 29 w 29"/>
                  <a:gd name="T17" fmla="*/ 19 h 28"/>
                  <a:gd name="T18" fmla="*/ 29 w 29"/>
                  <a:gd name="T19" fmla="*/ 17 h 28"/>
                  <a:gd name="T20" fmla="*/ 29 w 29"/>
                  <a:gd name="T21" fmla="*/ 13 h 28"/>
                  <a:gd name="T22" fmla="*/ 29 w 29"/>
                  <a:gd name="T23" fmla="*/ 11 h 28"/>
                  <a:gd name="T24" fmla="*/ 29 w 29"/>
                  <a:gd name="T25" fmla="*/ 9 h 28"/>
                  <a:gd name="T26" fmla="*/ 27 w 29"/>
                  <a:gd name="T27" fmla="*/ 7 h 28"/>
                  <a:gd name="T28" fmla="*/ 27 w 29"/>
                  <a:gd name="T29" fmla="*/ 5 h 28"/>
                  <a:gd name="T30" fmla="*/ 25 w 29"/>
                  <a:gd name="T31" fmla="*/ 3 h 28"/>
                  <a:gd name="T32" fmla="*/ 23 w 29"/>
                  <a:gd name="T33" fmla="*/ 1 h 28"/>
                  <a:gd name="T34" fmla="*/ 21 w 29"/>
                  <a:gd name="T35" fmla="*/ 1 h 28"/>
                  <a:gd name="T36" fmla="*/ 19 w 29"/>
                  <a:gd name="T37" fmla="*/ 0 h 28"/>
                  <a:gd name="T38" fmla="*/ 17 w 29"/>
                  <a:gd name="T39" fmla="*/ 0 h 28"/>
                  <a:gd name="T40" fmla="*/ 15 w 29"/>
                  <a:gd name="T41" fmla="*/ 0 h 28"/>
                  <a:gd name="T42" fmla="*/ 12 w 29"/>
                  <a:gd name="T43" fmla="*/ 0 h 28"/>
                  <a:gd name="T44" fmla="*/ 10 w 29"/>
                  <a:gd name="T45" fmla="*/ 0 h 28"/>
                  <a:gd name="T46" fmla="*/ 8 w 29"/>
                  <a:gd name="T47" fmla="*/ 1 h 28"/>
                  <a:gd name="T48" fmla="*/ 6 w 29"/>
                  <a:gd name="T49" fmla="*/ 1 h 28"/>
                  <a:gd name="T50" fmla="*/ 4 w 29"/>
                  <a:gd name="T51" fmla="*/ 3 h 28"/>
                  <a:gd name="T52" fmla="*/ 4 w 29"/>
                  <a:gd name="T53" fmla="*/ 5 h 28"/>
                  <a:gd name="T54" fmla="*/ 2 w 29"/>
                  <a:gd name="T55" fmla="*/ 7 h 28"/>
                  <a:gd name="T56" fmla="*/ 2 w 29"/>
                  <a:gd name="T57" fmla="*/ 9 h 28"/>
                  <a:gd name="T58" fmla="*/ 0 w 29"/>
                  <a:gd name="T59" fmla="*/ 11 h 28"/>
                  <a:gd name="T60" fmla="*/ 0 w 29"/>
                  <a:gd name="T61" fmla="*/ 13 h 28"/>
                  <a:gd name="T62" fmla="*/ 0 w 29"/>
                  <a:gd name="T63" fmla="*/ 17 h 28"/>
                  <a:gd name="T64" fmla="*/ 2 w 29"/>
                  <a:gd name="T65" fmla="*/ 19 h 28"/>
                  <a:gd name="T66" fmla="*/ 2 w 29"/>
                  <a:gd name="T67" fmla="*/ 21 h 28"/>
                  <a:gd name="T68" fmla="*/ 4 w 29"/>
                  <a:gd name="T69" fmla="*/ 22 h 28"/>
                  <a:gd name="T70" fmla="*/ 4 w 29"/>
                  <a:gd name="T71" fmla="*/ 24 h 28"/>
                  <a:gd name="T72" fmla="*/ 6 w 29"/>
                  <a:gd name="T73" fmla="*/ 24 h 28"/>
                  <a:gd name="T74" fmla="*/ 8 w 29"/>
                  <a:gd name="T75" fmla="*/ 26 h 28"/>
                  <a:gd name="T76" fmla="*/ 10 w 29"/>
                  <a:gd name="T77" fmla="*/ 26 h 28"/>
                  <a:gd name="T78" fmla="*/ 12 w 29"/>
                  <a:gd name="T79" fmla="*/ 28 h 28"/>
                  <a:gd name="T80" fmla="*/ 15 w 29"/>
                  <a:gd name="T81" fmla="*/ 28 h 28"/>
                  <a:gd name="T82" fmla="*/ 15 w 29"/>
                  <a:gd name="T83" fmla="*/ 28 h 28"/>
                  <a:gd name="T84" fmla="*/ 14 w 29"/>
                  <a:gd name="T85" fmla="*/ 26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4" y="26"/>
                    </a:moveTo>
                    <a:lnTo>
                      <a:pt x="17" y="28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4"/>
                    </a:lnTo>
                    <a:lnTo>
                      <a:pt x="25" y="24"/>
                    </a:lnTo>
                    <a:lnTo>
                      <a:pt x="27" y="22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12" y="28"/>
                    </a:lnTo>
                    <a:lnTo>
                      <a:pt x="15" y="28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Line 220"/>
              <p:cNvSpPr>
                <a:spLocks noChangeShapeType="1"/>
              </p:cNvSpPr>
              <p:nvPr/>
            </p:nvSpPr>
            <p:spPr bwMode="auto">
              <a:xfrm>
                <a:off x="6382249" y="5265614"/>
                <a:ext cx="154204" cy="18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Line 221"/>
              <p:cNvSpPr>
                <a:spLocks noChangeShapeType="1"/>
              </p:cNvSpPr>
              <p:nvPr/>
            </p:nvSpPr>
            <p:spPr bwMode="auto">
              <a:xfrm>
                <a:off x="6382249" y="5397340"/>
                <a:ext cx="154204" cy="37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1" name="Freeform 222"/>
              <p:cNvSpPr>
                <a:spLocks/>
              </p:cNvSpPr>
              <p:nvPr/>
            </p:nvSpPr>
            <p:spPr bwMode="auto">
              <a:xfrm>
                <a:off x="5859668" y="4132025"/>
                <a:ext cx="431772" cy="202228"/>
              </a:xfrm>
              <a:custGeom>
                <a:avLst/>
                <a:gdLst>
                  <a:gd name="T0" fmla="*/ 0 w 252"/>
                  <a:gd name="T1" fmla="*/ 0 h 109"/>
                  <a:gd name="T2" fmla="*/ 0 w 252"/>
                  <a:gd name="T3" fmla="*/ 109 h 109"/>
                  <a:gd name="T4" fmla="*/ 217 w 252"/>
                  <a:gd name="T5" fmla="*/ 109 h 109"/>
                  <a:gd name="T6" fmla="*/ 217 w 252"/>
                  <a:gd name="T7" fmla="*/ 36 h 109"/>
                  <a:gd name="T8" fmla="*/ 252 w 252"/>
                  <a:gd name="T9" fmla="*/ 36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"/>
                  <a:gd name="T16" fmla="*/ 0 h 109"/>
                  <a:gd name="T17" fmla="*/ 252 w 252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" h="109">
                    <a:moveTo>
                      <a:pt x="0" y="0"/>
                    </a:moveTo>
                    <a:lnTo>
                      <a:pt x="0" y="109"/>
                    </a:lnTo>
                    <a:lnTo>
                      <a:pt x="217" y="109"/>
                    </a:lnTo>
                    <a:lnTo>
                      <a:pt x="217" y="36"/>
                    </a:lnTo>
                    <a:lnTo>
                      <a:pt x="252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2" name="Freeform 223"/>
              <p:cNvSpPr>
                <a:spLocks/>
              </p:cNvSpPr>
              <p:nvPr/>
            </p:nvSpPr>
            <p:spPr bwMode="auto">
              <a:xfrm>
                <a:off x="5275406" y="3530907"/>
                <a:ext cx="430058" cy="204083"/>
              </a:xfrm>
              <a:custGeom>
                <a:avLst/>
                <a:gdLst>
                  <a:gd name="T0" fmla="*/ 0 w 251"/>
                  <a:gd name="T1" fmla="*/ 0 h 110"/>
                  <a:gd name="T2" fmla="*/ 0 w 251"/>
                  <a:gd name="T3" fmla="*/ 110 h 110"/>
                  <a:gd name="T4" fmla="*/ 217 w 251"/>
                  <a:gd name="T5" fmla="*/ 110 h 110"/>
                  <a:gd name="T6" fmla="*/ 217 w 251"/>
                  <a:gd name="T7" fmla="*/ 37 h 110"/>
                  <a:gd name="T8" fmla="*/ 251 w 251"/>
                  <a:gd name="T9" fmla="*/ 37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10"/>
                  <a:gd name="T17" fmla="*/ 251 w 251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10">
                    <a:moveTo>
                      <a:pt x="0" y="0"/>
                    </a:moveTo>
                    <a:lnTo>
                      <a:pt x="0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1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24"/>
              <p:cNvSpPr>
                <a:spLocks/>
              </p:cNvSpPr>
              <p:nvPr/>
            </p:nvSpPr>
            <p:spPr bwMode="auto">
              <a:xfrm>
                <a:off x="5121201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Freeform 225"/>
              <p:cNvSpPr>
                <a:spLocks/>
              </p:cNvSpPr>
              <p:nvPr/>
            </p:nvSpPr>
            <p:spPr bwMode="auto">
              <a:xfrm>
                <a:off x="5702037" y="3269310"/>
                <a:ext cx="95949" cy="532471"/>
              </a:xfrm>
              <a:custGeom>
                <a:avLst/>
                <a:gdLst>
                  <a:gd name="T0" fmla="*/ 54 w 56"/>
                  <a:gd name="T1" fmla="*/ 285 h 287"/>
                  <a:gd name="T2" fmla="*/ 56 w 56"/>
                  <a:gd name="T3" fmla="*/ 0 h 287"/>
                  <a:gd name="T4" fmla="*/ 0 w 56"/>
                  <a:gd name="T5" fmla="*/ 0 h 287"/>
                  <a:gd name="T6" fmla="*/ 0 w 56"/>
                  <a:gd name="T7" fmla="*/ 287 h 287"/>
                  <a:gd name="T8" fmla="*/ 56 w 56"/>
                  <a:gd name="T9" fmla="*/ 287 h 287"/>
                  <a:gd name="T10" fmla="*/ 56 w 56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7"/>
                  <a:gd name="T20" fmla="*/ 56 w 56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7">
                    <a:moveTo>
                      <a:pt x="54" y="285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6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5" name="Freeform 226"/>
              <p:cNvSpPr>
                <a:spLocks/>
              </p:cNvSpPr>
              <p:nvPr/>
            </p:nvSpPr>
            <p:spPr bwMode="auto">
              <a:xfrm>
                <a:off x="5702037" y="3864862"/>
                <a:ext cx="95949" cy="534327"/>
              </a:xfrm>
              <a:custGeom>
                <a:avLst/>
                <a:gdLst>
                  <a:gd name="T0" fmla="*/ 54 w 56"/>
                  <a:gd name="T1" fmla="*/ 288 h 288"/>
                  <a:gd name="T2" fmla="*/ 56 w 56"/>
                  <a:gd name="T3" fmla="*/ 0 h 288"/>
                  <a:gd name="T4" fmla="*/ 0 w 56"/>
                  <a:gd name="T5" fmla="*/ 0 h 288"/>
                  <a:gd name="T6" fmla="*/ 0 w 56"/>
                  <a:gd name="T7" fmla="*/ 288 h 288"/>
                  <a:gd name="T8" fmla="*/ 56 w 56"/>
                  <a:gd name="T9" fmla="*/ 288 h 288"/>
                  <a:gd name="T10" fmla="*/ 56 w 56"/>
                  <a:gd name="T11" fmla="*/ 288 h 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"/>
                  <a:gd name="T19" fmla="*/ 0 h 288"/>
                  <a:gd name="T20" fmla="*/ 56 w 56"/>
                  <a:gd name="T21" fmla="*/ 288 h 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" h="288">
                    <a:moveTo>
                      <a:pt x="54" y="288"/>
                    </a:moveTo>
                    <a:lnTo>
                      <a:pt x="56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56" y="28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6" name="Freeform 227"/>
              <p:cNvSpPr>
                <a:spLocks/>
              </p:cNvSpPr>
              <p:nvPr/>
            </p:nvSpPr>
            <p:spPr bwMode="auto">
              <a:xfrm>
                <a:off x="5923063" y="4000299"/>
                <a:ext cx="246727" cy="267163"/>
              </a:xfrm>
              <a:custGeom>
                <a:avLst/>
                <a:gdLst>
                  <a:gd name="T0" fmla="*/ 144 w 144"/>
                  <a:gd name="T1" fmla="*/ 144 h 144"/>
                  <a:gd name="T2" fmla="*/ 144 w 144"/>
                  <a:gd name="T3" fmla="*/ 0 h 144"/>
                  <a:gd name="T4" fmla="*/ 0 w 144"/>
                  <a:gd name="T5" fmla="*/ 0 h 144"/>
                  <a:gd name="T6" fmla="*/ 0 w 144"/>
                  <a:gd name="T7" fmla="*/ 144 h 144"/>
                  <a:gd name="T8" fmla="*/ 144 w 144"/>
                  <a:gd name="T9" fmla="*/ 144 h 144"/>
                  <a:gd name="T10" fmla="*/ 144 w 144"/>
                  <a:gd name="T11" fmla="*/ 144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4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228"/>
              <p:cNvSpPr>
                <a:spLocks noChangeArrowheads="1"/>
              </p:cNvSpPr>
              <p:nvPr/>
            </p:nvSpPr>
            <p:spPr bwMode="auto">
              <a:xfrm>
                <a:off x="5962471" y="4054102"/>
                <a:ext cx="85669" cy="142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D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8" name="Rectangle 229"/>
              <p:cNvSpPr>
                <a:spLocks noChangeArrowheads="1"/>
              </p:cNvSpPr>
              <p:nvPr/>
            </p:nvSpPr>
            <p:spPr bwMode="auto">
              <a:xfrm>
                <a:off x="6041286" y="4054102"/>
                <a:ext cx="99376" cy="144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Neo Sans Intel"/>
                  </a:rPr>
                  <a:t>M</a:t>
                </a:r>
                <a:endParaRPr lang="en-US" sz="1200" b="1">
                  <a:latin typeface="Neo Sans Intel"/>
                </a:endParaRPr>
              </a:p>
            </p:txBody>
          </p:sp>
          <p:sp>
            <p:nvSpPr>
              <p:cNvPr id="219" name="Freeform 230"/>
              <p:cNvSpPr>
                <a:spLocks/>
              </p:cNvSpPr>
              <p:nvPr/>
            </p:nvSpPr>
            <p:spPr bwMode="auto">
              <a:xfrm>
                <a:off x="5948764" y="4465979"/>
                <a:ext cx="186758" cy="528761"/>
              </a:xfrm>
              <a:custGeom>
                <a:avLst/>
                <a:gdLst>
                  <a:gd name="T0" fmla="*/ 0 w 109"/>
                  <a:gd name="T1" fmla="*/ 0 h 285"/>
                  <a:gd name="T2" fmla="*/ 2 w 109"/>
                  <a:gd name="T3" fmla="*/ 117 h 285"/>
                  <a:gd name="T4" fmla="*/ 37 w 109"/>
                  <a:gd name="T5" fmla="*/ 144 h 285"/>
                  <a:gd name="T6" fmla="*/ 2 w 109"/>
                  <a:gd name="T7" fmla="*/ 170 h 285"/>
                  <a:gd name="T8" fmla="*/ 2 w 109"/>
                  <a:gd name="T9" fmla="*/ 285 h 285"/>
                  <a:gd name="T10" fmla="*/ 109 w 109"/>
                  <a:gd name="T11" fmla="*/ 199 h 285"/>
                  <a:gd name="T12" fmla="*/ 109 w 109"/>
                  <a:gd name="T13" fmla="*/ 88 h 285"/>
                  <a:gd name="T14" fmla="*/ 2 w 109"/>
                  <a:gd name="T15" fmla="*/ 2 h 285"/>
                  <a:gd name="T16" fmla="*/ 2 w 109"/>
                  <a:gd name="T17" fmla="*/ 2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0" name="Freeform 231"/>
              <p:cNvSpPr>
                <a:spLocks/>
              </p:cNvSpPr>
              <p:nvPr/>
            </p:nvSpPr>
            <p:spPr bwMode="auto">
              <a:xfrm>
                <a:off x="6291440" y="4465979"/>
                <a:ext cx="94236" cy="532471"/>
              </a:xfrm>
              <a:custGeom>
                <a:avLst/>
                <a:gdLst>
                  <a:gd name="T0" fmla="*/ 53 w 55"/>
                  <a:gd name="T1" fmla="*/ 287 h 287"/>
                  <a:gd name="T2" fmla="*/ 55 w 55"/>
                  <a:gd name="T3" fmla="*/ 0 h 287"/>
                  <a:gd name="T4" fmla="*/ 0 w 55"/>
                  <a:gd name="T5" fmla="*/ 0 h 287"/>
                  <a:gd name="T6" fmla="*/ 0 w 55"/>
                  <a:gd name="T7" fmla="*/ 287 h 287"/>
                  <a:gd name="T8" fmla="*/ 55 w 55"/>
                  <a:gd name="T9" fmla="*/ 287 h 287"/>
                  <a:gd name="T10" fmla="*/ 55 w 55"/>
                  <a:gd name="T11" fmla="*/ 287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1" name="Freeform 232"/>
              <p:cNvSpPr>
                <a:spLocks/>
              </p:cNvSpPr>
              <p:nvPr/>
            </p:nvSpPr>
            <p:spPr bwMode="auto">
              <a:xfrm>
                <a:off x="6536453" y="5067096"/>
                <a:ext cx="188472" cy="528761"/>
              </a:xfrm>
              <a:custGeom>
                <a:avLst/>
                <a:gdLst>
                  <a:gd name="T0" fmla="*/ 0 w 110"/>
                  <a:gd name="T1" fmla="*/ 0 h 285"/>
                  <a:gd name="T2" fmla="*/ 0 w 110"/>
                  <a:gd name="T3" fmla="*/ 116 h 285"/>
                  <a:gd name="T4" fmla="*/ 35 w 110"/>
                  <a:gd name="T5" fmla="*/ 143 h 285"/>
                  <a:gd name="T6" fmla="*/ 0 w 110"/>
                  <a:gd name="T7" fmla="*/ 170 h 285"/>
                  <a:gd name="T8" fmla="*/ 0 w 110"/>
                  <a:gd name="T9" fmla="*/ 285 h 285"/>
                  <a:gd name="T10" fmla="*/ 110 w 110"/>
                  <a:gd name="T11" fmla="*/ 199 h 285"/>
                  <a:gd name="T12" fmla="*/ 110 w 110"/>
                  <a:gd name="T13" fmla="*/ 88 h 285"/>
                  <a:gd name="T14" fmla="*/ 0 w 110"/>
                  <a:gd name="T15" fmla="*/ 0 h 285"/>
                  <a:gd name="T16" fmla="*/ 0 w 110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5"/>
                  <a:gd name="T29" fmla="*/ 110 w 110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5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</p:grpSp>
      <p:sp>
        <p:nvSpPr>
          <p:cNvPr id="262" name="Line 214"/>
          <p:cNvSpPr>
            <a:spLocks noChangeShapeType="1"/>
          </p:cNvSpPr>
          <p:nvPr/>
        </p:nvSpPr>
        <p:spPr bwMode="auto">
          <a:xfrm>
            <a:off x="5169174" y="3214974"/>
            <a:ext cx="121651" cy="519485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4" name="Line 214"/>
          <p:cNvSpPr>
            <a:spLocks noChangeShapeType="1"/>
          </p:cNvSpPr>
          <p:nvPr/>
        </p:nvSpPr>
        <p:spPr bwMode="auto">
          <a:xfrm>
            <a:off x="5759531" y="3185290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5" name="Line 214"/>
          <p:cNvSpPr>
            <a:spLocks noChangeShapeType="1"/>
          </p:cNvSpPr>
          <p:nvPr/>
        </p:nvSpPr>
        <p:spPr bwMode="auto">
          <a:xfrm>
            <a:off x="6044714" y="3185289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97785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2" grpId="0" animBg="1"/>
      <p:bldP spid="264" grpId="0" animBg="1"/>
      <p:bldP spid="2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1587"/>
            <a:ext cx="73914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</a:t>
            </a: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39738" y="719216"/>
            <a:ext cx="8247062" cy="5452984"/>
            <a:chOff x="277" y="701"/>
            <a:chExt cx="4820" cy="3187"/>
          </a:xfrm>
        </p:grpSpPr>
        <p:sp>
          <p:nvSpPr>
            <p:cNvPr id="5" name="Rectangle 158"/>
            <p:cNvSpPr>
              <a:spLocks noChangeArrowheads="1"/>
            </p:cNvSpPr>
            <p:nvPr/>
          </p:nvSpPr>
          <p:spPr bwMode="auto">
            <a:xfrm>
              <a:off x="277" y="2121"/>
              <a:ext cx="177" cy="384"/>
            </a:xfrm>
            <a:prstGeom prst="rect">
              <a:avLst/>
            </a:prstGeom>
            <a:solidFill>
              <a:srgbClr val="FFE6CD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54" y="2034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5003" y="2113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995" y="21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315" y="200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74" y="3197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79" y="2986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 b="1">
                <a:latin typeface="Neo Sans Intel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93" y="1267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047" y="2790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047" y="2206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36" y="3567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663" y="1516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50" y="1516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670" y="1267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061" y="2816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061" y="2232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487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87" y="2279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49" y="1872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72" y="1849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87" y="1835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787" y="2500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75" y="241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975" y="2555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276" y="2555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117" y="2574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489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4894" y="254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461" y="2311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15" y="22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2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87" y="2056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17" y="1752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497" y="2421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1244" y="1855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2922" y="2574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244" y="2076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452" y="241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2602" y="2436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 flipH="1">
              <a:off x="2247" y="2436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72" y="2267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57" y="944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mpd="sng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 flipH="1">
              <a:off x="1697" y="1210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9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909" y="2555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482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65" y="229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913" y="2311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452" y="1835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2250" y="1852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452" y="286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7" y="1855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472" y="1469"/>
              <a:ext cx="129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EX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487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503" y="121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487" y="893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466" y="970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452" y="1498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452" y="998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400" y="1017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679" y="1394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679" y="1641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679" y="1142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644" y="1481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602" y="1267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644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2599" y="1017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534" y="1394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4535" y="1641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44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H="1">
              <a:off x="3495" y="2281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502" y="1498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794" y="1267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4500" y="226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650" y="2281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4439" y="2281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500" y="2784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650" y="2558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 flipH="1">
              <a:off x="3986" y="2801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317" y="1910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3214" y="3309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1905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211" y="3386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Neo Sans Intel"/>
                </a:rPr>
                <a:t>Unit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975" y="269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975" y="313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975" y="326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2859" y="2711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2975" y="211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76" y="1972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3117" y="1992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975" y="1972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859" y="2130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975" y="1835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H="1">
              <a:off x="2602" y="1852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846" y="2693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1113" y="2311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244" y="1267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452" y="300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72" y="2076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452" y="3132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1244" y="3149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452" y="3270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230" y="3132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93" y="1838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56" y="2059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4500" y="3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H="1">
              <a:off x="3794" y="3210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3670" y="3210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3844" y="3193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3668" y="3210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3649" y="351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3649" y="3401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3649" y="3456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4038" y="226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3794" y="2281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3972" y="2784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922" y="1992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2846" y="3789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31" y="2299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4240" y="3511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452" y="1247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3180" y="3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3201" y="3581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3646" y="319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26"/>
            <p:cNvSpPr>
              <a:spLocks noChangeShapeType="1"/>
            </p:cNvSpPr>
            <p:nvPr/>
          </p:nvSpPr>
          <p:spPr bwMode="auto">
            <a:xfrm>
              <a:off x="3113" y="3210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27"/>
            <p:cNvSpPr>
              <a:spLocks noChangeShapeType="1"/>
            </p:cNvSpPr>
            <p:nvPr/>
          </p:nvSpPr>
          <p:spPr bwMode="auto">
            <a:xfrm>
              <a:off x="2604" y="3284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28"/>
            <p:cNvSpPr>
              <a:spLocks noChangeShapeType="1"/>
            </p:cNvSpPr>
            <p:nvPr/>
          </p:nvSpPr>
          <p:spPr bwMode="auto">
            <a:xfrm>
              <a:off x="2602" y="3152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604" y="2884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602" y="3018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3" name="Group 180"/>
            <p:cNvGrpSpPr>
              <a:grpSpLocks/>
            </p:cNvGrpSpPr>
            <p:nvPr/>
          </p:nvGrpSpPr>
          <p:grpSpPr bwMode="auto">
            <a:xfrm>
              <a:off x="4926" y="2220"/>
              <a:ext cx="117" cy="407"/>
              <a:chOff x="4926" y="2220"/>
              <a:chExt cx="117" cy="407"/>
            </a:xfrm>
          </p:grpSpPr>
          <p:sp>
            <p:nvSpPr>
              <p:cNvPr id="177" name="AutoShape 134"/>
              <p:cNvSpPr>
                <a:spLocks noChangeArrowheads="1"/>
              </p:cNvSpPr>
              <p:nvPr/>
            </p:nvSpPr>
            <p:spPr bwMode="auto">
              <a:xfrm rot="5400000">
                <a:off x="4781" y="236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8" name="Rectangle 132"/>
              <p:cNvSpPr>
                <a:spLocks noChangeArrowheads="1"/>
              </p:cNvSpPr>
              <p:nvPr/>
            </p:nvSpPr>
            <p:spPr bwMode="auto">
              <a:xfrm>
                <a:off x="4939" y="2256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9" name="Rectangle 133"/>
              <p:cNvSpPr>
                <a:spLocks noChangeArrowheads="1"/>
              </p:cNvSpPr>
              <p:nvPr/>
            </p:nvSpPr>
            <p:spPr bwMode="auto">
              <a:xfrm>
                <a:off x="4957" y="234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80" name="Rectangle 135"/>
              <p:cNvSpPr>
                <a:spLocks noChangeArrowheads="1"/>
              </p:cNvSpPr>
              <p:nvPr/>
            </p:nvSpPr>
            <p:spPr bwMode="auto">
              <a:xfrm>
                <a:off x="4936" y="252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4" name="Group 183"/>
            <p:cNvGrpSpPr>
              <a:grpSpLocks/>
            </p:cNvGrpSpPr>
            <p:nvPr/>
          </p:nvGrpSpPr>
          <p:grpSpPr bwMode="auto">
            <a:xfrm>
              <a:off x="3006" y="3009"/>
              <a:ext cx="116" cy="407"/>
              <a:chOff x="3006" y="3009"/>
              <a:chExt cx="116" cy="407"/>
            </a:xfrm>
          </p:grpSpPr>
          <p:sp>
            <p:nvSpPr>
              <p:cNvPr id="173" name="AutoShape 139"/>
              <p:cNvSpPr>
                <a:spLocks noChangeArrowheads="1"/>
              </p:cNvSpPr>
              <p:nvPr/>
            </p:nvSpPr>
            <p:spPr bwMode="auto">
              <a:xfrm rot="5400000">
                <a:off x="2860" y="3155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4" name="Rectangle 137"/>
              <p:cNvSpPr>
                <a:spLocks noChangeArrowheads="1"/>
              </p:cNvSpPr>
              <p:nvPr/>
            </p:nvSpPr>
            <p:spPr bwMode="auto">
              <a:xfrm>
                <a:off x="3019" y="304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5" name="Rectangle 138"/>
              <p:cNvSpPr>
                <a:spLocks noChangeArrowheads="1"/>
              </p:cNvSpPr>
              <p:nvPr/>
            </p:nvSpPr>
            <p:spPr bwMode="auto">
              <a:xfrm>
                <a:off x="3036" y="313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3016" y="331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182"/>
            <p:cNvGrpSpPr>
              <a:grpSpLocks/>
            </p:cNvGrpSpPr>
            <p:nvPr/>
          </p:nvGrpSpPr>
          <p:grpSpPr bwMode="auto">
            <a:xfrm>
              <a:off x="3008" y="2377"/>
              <a:ext cx="117" cy="407"/>
              <a:chOff x="3008" y="2377"/>
              <a:chExt cx="117" cy="407"/>
            </a:xfrm>
          </p:grpSpPr>
          <p:sp>
            <p:nvSpPr>
              <p:cNvPr id="168" name="AutoShape 144"/>
              <p:cNvSpPr>
                <a:spLocks noChangeArrowheads="1"/>
              </p:cNvSpPr>
              <p:nvPr/>
            </p:nvSpPr>
            <p:spPr bwMode="auto">
              <a:xfrm rot="5400000">
                <a:off x="2863" y="2522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9" name="Rectangle 142"/>
              <p:cNvSpPr>
                <a:spLocks noChangeArrowheads="1"/>
              </p:cNvSpPr>
              <p:nvPr/>
            </p:nvSpPr>
            <p:spPr bwMode="auto">
              <a:xfrm>
                <a:off x="3021" y="2413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0" name="Rectangle 143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B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1" name="Rectangle 145"/>
              <p:cNvSpPr>
                <a:spLocks noChangeArrowheads="1"/>
              </p:cNvSpPr>
              <p:nvPr/>
            </p:nvSpPr>
            <p:spPr bwMode="auto">
              <a:xfrm>
                <a:off x="3018" y="254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72" name="Rectangle 146"/>
              <p:cNvSpPr>
                <a:spLocks noChangeArrowheads="1"/>
              </p:cNvSpPr>
              <p:nvPr/>
            </p:nvSpPr>
            <p:spPr bwMode="auto">
              <a:xfrm>
                <a:off x="3022" y="2678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6" name="Group 181"/>
            <p:cNvGrpSpPr>
              <a:grpSpLocks/>
            </p:cNvGrpSpPr>
            <p:nvPr/>
          </p:nvGrpSpPr>
          <p:grpSpPr bwMode="auto">
            <a:xfrm>
              <a:off x="3008" y="1788"/>
              <a:ext cx="117" cy="407"/>
              <a:chOff x="3008" y="1788"/>
              <a:chExt cx="117" cy="407"/>
            </a:xfrm>
          </p:grpSpPr>
          <p:sp>
            <p:nvSpPr>
              <p:cNvPr id="163" name="AutoShape 150"/>
              <p:cNvSpPr>
                <a:spLocks noChangeArrowheads="1"/>
              </p:cNvSpPr>
              <p:nvPr/>
            </p:nvSpPr>
            <p:spPr bwMode="auto">
              <a:xfrm rot="5400000">
                <a:off x="2863" y="1933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3021" y="1824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3048" y="1872"/>
                <a:ext cx="57" cy="27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</a:p>
              <a:p>
                <a:pPr algn="ctr">
                  <a:lnSpc>
                    <a:spcPct val="70000"/>
                  </a:lnSpc>
                </a:pPr>
                <a:endParaRPr lang="en-US" sz="800" b="1">
                  <a:solidFill>
                    <a:srgbClr val="000000"/>
                  </a:solidFill>
                  <a:latin typeface="Neo Sans Intel"/>
                </a:endParaRP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6" name="Rectangle 151"/>
              <p:cNvSpPr>
                <a:spLocks noChangeArrowheads="1"/>
              </p:cNvSpPr>
              <p:nvPr/>
            </p:nvSpPr>
            <p:spPr bwMode="auto">
              <a:xfrm>
                <a:off x="3018" y="1955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167" name="Rectangle 152"/>
              <p:cNvSpPr>
                <a:spLocks noChangeArrowheads="1"/>
              </p:cNvSpPr>
              <p:nvPr/>
            </p:nvSpPr>
            <p:spPr bwMode="auto">
              <a:xfrm>
                <a:off x="3022" y="2089"/>
                <a:ext cx="31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4069" y="219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 rot="16200000">
              <a:off x="3341" y="2230"/>
              <a:ext cx="19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1844" y="2054"/>
              <a:ext cx="4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>
              <a:off x="475" y="2180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310" y="2256"/>
              <a:ext cx="1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PC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2" name="Rectangle 159"/>
            <p:cNvSpPr>
              <a:spLocks noChangeArrowheads="1"/>
            </p:cNvSpPr>
            <p:nvPr/>
          </p:nvSpPr>
          <p:spPr bwMode="auto">
            <a:xfrm>
              <a:off x="2438" y="720"/>
              <a:ext cx="27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3" name="Rectangle 160"/>
            <p:cNvSpPr>
              <a:spLocks noChangeArrowheads="1"/>
            </p:cNvSpPr>
            <p:nvPr/>
          </p:nvSpPr>
          <p:spPr bwMode="auto">
            <a:xfrm>
              <a:off x="3546" y="720"/>
              <a:ext cx="414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9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4" name="Rectangle 161"/>
            <p:cNvSpPr>
              <a:spLocks noChangeArrowheads="1"/>
            </p:cNvSpPr>
            <p:nvPr/>
          </p:nvSpPr>
          <p:spPr bwMode="auto">
            <a:xfrm>
              <a:off x="4388" y="701"/>
              <a:ext cx="44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145" name="Rectangle 162"/>
            <p:cNvSpPr>
              <a:spLocks noChangeArrowheads="1"/>
            </p:cNvSpPr>
            <p:nvPr/>
          </p:nvSpPr>
          <p:spPr bwMode="auto">
            <a:xfrm>
              <a:off x="959" y="701"/>
              <a:ext cx="22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sp>
          <p:nvSpPr>
            <p:cNvPr id="146" name="Rectangle 163"/>
            <p:cNvSpPr>
              <a:spLocks noChangeArrowheads="1"/>
            </p:cNvSpPr>
            <p:nvPr/>
          </p:nvSpPr>
          <p:spPr bwMode="auto">
            <a:xfrm rot="16200000" flipH="1">
              <a:off x="973" y="2030"/>
              <a:ext cx="417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7" name="Rectangle 164"/>
            <p:cNvSpPr>
              <a:spLocks noChangeArrowheads="1"/>
            </p:cNvSpPr>
            <p:nvPr/>
          </p:nvSpPr>
          <p:spPr bwMode="auto">
            <a:xfrm>
              <a:off x="1729" y="2765"/>
              <a:ext cx="3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IF/ID.Rs</a:t>
              </a:r>
            </a:p>
          </p:txBody>
        </p:sp>
        <p:sp>
          <p:nvSpPr>
            <p:cNvPr id="148" name="Rectangle 165"/>
            <p:cNvSpPr>
              <a:spLocks noChangeArrowheads="1"/>
            </p:cNvSpPr>
            <p:nvPr/>
          </p:nvSpPr>
          <p:spPr bwMode="auto">
            <a:xfrm>
              <a:off x="1729" y="2909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49" name="Rectangle 166"/>
            <p:cNvSpPr>
              <a:spLocks noChangeArrowheads="1"/>
            </p:cNvSpPr>
            <p:nvPr/>
          </p:nvSpPr>
          <p:spPr bwMode="auto">
            <a:xfrm>
              <a:off x="1729" y="3044"/>
              <a:ext cx="34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IF/ID.Rt</a:t>
              </a:r>
            </a:p>
          </p:txBody>
        </p:sp>
        <p:sp>
          <p:nvSpPr>
            <p:cNvPr id="150" name="Rectangle 167"/>
            <p:cNvSpPr>
              <a:spLocks noChangeArrowheads="1"/>
            </p:cNvSpPr>
            <p:nvPr/>
          </p:nvSpPr>
          <p:spPr bwMode="auto">
            <a:xfrm>
              <a:off x="1729" y="3177"/>
              <a:ext cx="36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IF/ID.Rd</a:t>
              </a:r>
            </a:p>
          </p:txBody>
        </p:sp>
        <p:sp>
          <p:nvSpPr>
            <p:cNvPr id="151" name="Rectangle 168"/>
            <p:cNvSpPr>
              <a:spLocks noChangeArrowheads="1"/>
            </p:cNvSpPr>
            <p:nvPr/>
          </p:nvSpPr>
          <p:spPr bwMode="auto">
            <a:xfrm>
              <a:off x="2607" y="2784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Rs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2" name="Rectangle 169"/>
            <p:cNvSpPr>
              <a:spLocks noChangeArrowheads="1"/>
            </p:cNvSpPr>
            <p:nvPr/>
          </p:nvSpPr>
          <p:spPr bwMode="auto">
            <a:xfrm>
              <a:off x="2612" y="2928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3" name="Rectangle 170"/>
            <p:cNvSpPr>
              <a:spLocks noChangeArrowheads="1"/>
            </p:cNvSpPr>
            <p:nvPr/>
          </p:nvSpPr>
          <p:spPr bwMode="auto">
            <a:xfrm>
              <a:off x="2609" y="3063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Rt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4" name="Rectangle 171"/>
            <p:cNvSpPr>
              <a:spLocks noChangeArrowheads="1"/>
            </p:cNvSpPr>
            <p:nvPr/>
          </p:nvSpPr>
          <p:spPr bwMode="auto">
            <a:xfrm>
              <a:off x="2607" y="3186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Rd</a:t>
              </a:r>
              <a:endParaRPr lang="en-US" sz="12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5" name="Rectangle 172"/>
            <p:cNvSpPr>
              <a:spLocks noChangeArrowheads="1"/>
            </p:cNvSpPr>
            <p:nvPr/>
          </p:nvSpPr>
          <p:spPr bwMode="auto">
            <a:xfrm>
              <a:off x="3657" y="1218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6" name="Rectangle 173"/>
            <p:cNvSpPr>
              <a:spLocks noChangeArrowheads="1"/>
            </p:cNvSpPr>
            <p:nvPr/>
          </p:nvSpPr>
          <p:spPr bwMode="auto">
            <a:xfrm>
              <a:off x="3692" y="1458"/>
              <a:ext cx="81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M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7" name="Rectangle 174"/>
            <p:cNvSpPr>
              <a:spLocks noChangeArrowheads="1"/>
            </p:cNvSpPr>
            <p:nvPr/>
          </p:nvSpPr>
          <p:spPr bwMode="auto">
            <a:xfrm>
              <a:off x="4516" y="1473"/>
              <a:ext cx="162" cy="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Neo Sans Intel"/>
                </a:rPr>
                <a:t>WB</a:t>
              </a:r>
              <a:endParaRPr lang="en-US" sz="1200" b="1">
                <a:latin typeface="Neo Sans Intel"/>
              </a:endParaRPr>
            </a:p>
          </p:txBody>
        </p:sp>
        <p:sp>
          <p:nvSpPr>
            <p:cNvPr id="158" name="Rectangle 175"/>
            <p:cNvSpPr>
              <a:spLocks noChangeArrowheads="1"/>
            </p:cNvSpPr>
            <p:nvPr/>
          </p:nvSpPr>
          <p:spPr bwMode="auto">
            <a:xfrm>
              <a:off x="4033" y="3102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59" name="Rectangle 176"/>
            <p:cNvSpPr>
              <a:spLocks noChangeArrowheads="1"/>
            </p:cNvSpPr>
            <p:nvPr/>
          </p:nvSpPr>
          <p:spPr bwMode="auto">
            <a:xfrm>
              <a:off x="4033" y="3408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60" name="Rectangle 177"/>
            <p:cNvSpPr>
              <a:spLocks noChangeArrowheads="1"/>
            </p:cNvSpPr>
            <p:nvPr/>
          </p:nvSpPr>
          <p:spPr bwMode="auto">
            <a:xfrm>
              <a:off x="3945" y="2112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1" name="Rectangle 178"/>
            <p:cNvSpPr>
              <a:spLocks noChangeArrowheads="1"/>
            </p:cNvSpPr>
            <p:nvPr/>
          </p:nvSpPr>
          <p:spPr bwMode="auto">
            <a:xfrm rot="16200000">
              <a:off x="3463" y="1707"/>
              <a:ext cx="83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EX/MEM.RegWrite</a:t>
              </a:r>
            </a:p>
          </p:txBody>
        </p:sp>
        <p:sp>
          <p:nvSpPr>
            <p:cNvPr id="162" name="Rectangle 179"/>
            <p:cNvSpPr>
              <a:spLocks noChangeArrowheads="1"/>
            </p:cNvSpPr>
            <p:nvPr/>
          </p:nvSpPr>
          <p:spPr bwMode="auto">
            <a:xfrm rot="16200000">
              <a:off x="4296" y="1923"/>
              <a:ext cx="866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MEM/WB.RegWrite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148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Control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914400"/>
            <a:ext cx="8639175" cy="56388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lnSpc>
                <a:spcPct val="90000"/>
              </a:lnSpc>
            </a:pPr>
            <a:r>
              <a:rPr lang="en-US" b="1" kern="0" dirty="0" smtClean="0"/>
              <a:t>EXE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te</a:t>
            </a:r>
            <a:r>
              <a:rPr lang="en-US" kern="0" dirty="0" smtClean="0"/>
              <a:t> and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= 1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= 1</a:t>
            </a:r>
          </a:p>
          <a:p>
            <a:pPr marL="230188" indent="-230188">
              <a:lnSpc>
                <a:spcPct val="90000"/>
              </a:lnSpc>
              <a:spcBef>
                <a:spcPct val="60000"/>
              </a:spcBef>
            </a:pPr>
            <a:r>
              <a:rPr lang="en-US" b="1" kern="0" dirty="0" smtClean="0"/>
              <a:t>MEM Hazard: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 smtClean="0"/>
              <a:t>if (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 smtClean="0"/>
              <a:t> and </a:t>
            </a:r>
            <a:r>
              <a:rPr lang="en-US" kern="0" dirty="0"/>
              <a:t>(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 smtClean="0"/>
              <a:t> 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 smtClean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 smtClean="0"/>
              <a:t> == 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.ReadReg1</a:t>
            </a:r>
            <a:r>
              <a:rPr lang="en-US" kern="0" dirty="0"/>
              <a:t>)) </a:t>
            </a:r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ALUSelA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</a:t>
            </a:r>
            <a:r>
              <a:rPr lang="en-US" kern="0" dirty="0" smtClean="0"/>
              <a:t>2</a:t>
            </a:r>
          </a:p>
          <a:p>
            <a:pPr marL="569913" lvl="1" indent="-225425">
              <a:lnSpc>
                <a:spcPct val="90000"/>
              </a:lnSpc>
            </a:pPr>
            <a:r>
              <a:rPr lang="en-US" kern="0" dirty="0"/>
              <a:t>if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.RegWrite</a:t>
            </a:r>
            <a:r>
              <a:rPr lang="en-US" kern="0" dirty="0"/>
              <a:t> and (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/>
              <a:t> </a:t>
            </a:r>
            <a:r>
              <a:rPr lang="en-US" kern="0" dirty="0"/>
              <a:t>!= 1) and </a:t>
            </a:r>
          </a:p>
          <a:p>
            <a:pPr marL="569913" lvl="1" indent="-225425">
              <a:lnSpc>
                <a:spcPct val="90000"/>
              </a:lnSpc>
              <a:buFont typeface="Wingdings" pitchFamily="2" charset="2"/>
              <a:buNone/>
            </a:pPr>
            <a:r>
              <a:rPr lang="en-US" kern="0" dirty="0"/>
              <a:t>      (</a:t>
            </a:r>
            <a:r>
              <a:rPr lang="en-US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MEM/</a:t>
            </a:r>
            <a:r>
              <a:rPr lang="en-US" kern="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WB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.WriteReg</a:t>
            </a:r>
            <a:r>
              <a:rPr lang="en-US" kern="0" dirty="0"/>
              <a:t> == </a:t>
            </a:r>
            <a:r>
              <a:rPr lang="en-US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ID/EX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.ReadReg2</a:t>
            </a:r>
            <a:r>
              <a:rPr lang="en-US" kern="0" dirty="0" smtClean="0"/>
              <a:t>)) </a:t>
            </a:r>
            <a:endParaRPr lang="en-US" kern="0" dirty="0"/>
          </a:p>
          <a:p>
            <a:pPr marL="569913" lvl="1" indent="-225425">
              <a:lnSpc>
                <a:spcPct val="90000"/>
              </a:lnSpc>
              <a:buNone/>
            </a:pPr>
            <a:r>
              <a:rPr lang="en-US" kern="0" dirty="0"/>
              <a:t>		then 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ALUSelB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/>
              <a:t>= 2</a:t>
            </a:r>
          </a:p>
          <a:p>
            <a:pPr marL="569913" lvl="1" indent="-225425">
              <a:lnSpc>
                <a:spcPct val="90000"/>
              </a:lnSpc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64358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Pipelining Instructions</a:t>
            </a:r>
          </a:p>
        </p:txBody>
      </p:sp>
      <p:sp>
        <p:nvSpPr>
          <p:cNvPr id="3" name="Rectangle 99"/>
          <p:cNvSpPr>
            <a:spLocks noChangeArrowheads="1"/>
          </p:cNvSpPr>
          <p:nvPr/>
        </p:nvSpPr>
        <p:spPr bwMode="auto">
          <a:xfrm>
            <a:off x="2409825" y="1647825"/>
            <a:ext cx="584200" cy="423863"/>
          </a:xfrm>
          <a:prstGeom prst="rect">
            <a:avLst/>
          </a:prstGeom>
          <a:solidFill>
            <a:srgbClr val="FFE6CD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5" name="Rectangle 102"/>
          <p:cNvSpPr>
            <a:spLocks noChangeArrowheads="1"/>
          </p:cNvSpPr>
          <p:nvPr/>
        </p:nvSpPr>
        <p:spPr bwMode="auto">
          <a:xfrm>
            <a:off x="2994025" y="1647825"/>
            <a:ext cx="290513" cy="4238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sz="1100">
              <a:latin typeface="Neo Sans Intel"/>
            </a:endParaRPr>
          </a:p>
        </p:txBody>
      </p:sp>
      <p:sp>
        <p:nvSpPr>
          <p:cNvPr id="6" name="Rectangle 115"/>
          <p:cNvSpPr>
            <a:spLocks noChangeArrowheads="1"/>
          </p:cNvSpPr>
          <p:nvPr/>
        </p:nvSpPr>
        <p:spPr bwMode="auto">
          <a:xfrm>
            <a:off x="5329238" y="2071688"/>
            <a:ext cx="290512" cy="42386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sz="1100">
              <a:latin typeface="Neo Sans Intel"/>
            </a:endParaRPr>
          </a:p>
        </p:txBody>
      </p:sp>
      <p:sp>
        <p:nvSpPr>
          <p:cNvPr id="7" name="Rectangle 130"/>
          <p:cNvSpPr>
            <a:spLocks noChangeArrowheads="1"/>
          </p:cNvSpPr>
          <p:nvPr/>
        </p:nvSpPr>
        <p:spPr bwMode="auto">
          <a:xfrm>
            <a:off x="3294063" y="4010025"/>
            <a:ext cx="290512" cy="4238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sz="1100">
              <a:latin typeface="Neo Sans Intel"/>
            </a:endParaRPr>
          </a:p>
        </p:txBody>
      </p:sp>
      <p:sp>
        <p:nvSpPr>
          <p:cNvPr id="8" name="Rectangle 143"/>
          <p:cNvSpPr>
            <a:spLocks noChangeArrowheads="1"/>
          </p:cNvSpPr>
          <p:nvPr/>
        </p:nvSpPr>
        <p:spPr bwMode="auto">
          <a:xfrm>
            <a:off x="3878263" y="4433888"/>
            <a:ext cx="290512" cy="42386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Rectangle 156"/>
          <p:cNvSpPr>
            <a:spLocks noChangeArrowheads="1"/>
          </p:cNvSpPr>
          <p:nvPr/>
        </p:nvSpPr>
        <p:spPr bwMode="auto">
          <a:xfrm>
            <a:off x="4462463" y="4857750"/>
            <a:ext cx="290512" cy="4238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Rectangle 112"/>
          <p:cNvSpPr>
            <a:spLocks noChangeArrowheads="1"/>
          </p:cNvSpPr>
          <p:nvPr/>
        </p:nvSpPr>
        <p:spPr bwMode="auto">
          <a:xfrm>
            <a:off x="4745038" y="2071688"/>
            <a:ext cx="584200" cy="423862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7080250" y="2495550"/>
            <a:ext cx="584200" cy="4238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2" name="Rectangle 125"/>
          <p:cNvSpPr>
            <a:spLocks noChangeArrowheads="1"/>
          </p:cNvSpPr>
          <p:nvPr/>
        </p:nvSpPr>
        <p:spPr bwMode="auto">
          <a:xfrm>
            <a:off x="2419350" y="4010025"/>
            <a:ext cx="584200" cy="423863"/>
          </a:xfrm>
          <a:prstGeom prst="rect">
            <a:avLst/>
          </a:prstGeom>
          <a:solidFill>
            <a:srgbClr val="FFE6CD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3" name="Rectangle 138"/>
          <p:cNvSpPr>
            <a:spLocks noChangeArrowheads="1"/>
          </p:cNvSpPr>
          <p:nvPr/>
        </p:nvSpPr>
        <p:spPr bwMode="auto">
          <a:xfrm>
            <a:off x="3003550" y="4433888"/>
            <a:ext cx="584200" cy="423862"/>
          </a:xfrm>
          <a:prstGeom prst="rect">
            <a:avLst/>
          </a:prstGeom>
          <a:solidFill>
            <a:srgbClr val="FFE6CD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4" name="Rectangle 151"/>
          <p:cNvSpPr>
            <a:spLocks noChangeArrowheads="1"/>
          </p:cNvSpPr>
          <p:nvPr/>
        </p:nvSpPr>
        <p:spPr bwMode="auto">
          <a:xfrm>
            <a:off x="3587750" y="4857750"/>
            <a:ext cx="584200" cy="423863"/>
          </a:xfrm>
          <a:prstGeom prst="rect">
            <a:avLst/>
          </a:prstGeom>
          <a:solidFill>
            <a:srgbClr val="FFE6CD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5" name="Rectangle 142"/>
          <p:cNvSpPr>
            <a:spLocks noChangeArrowheads="1"/>
          </p:cNvSpPr>
          <p:nvPr/>
        </p:nvSpPr>
        <p:spPr bwMode="auto">
          <a:xfrm>
            <a:off x="4754563" y="4433888"/>
            <a:ext cx="584200" cy="4238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6" name="Rectangle 155"/>
          <p:cNvSpPr>
            <a:spLocks noChangeArrowheads="1"/>
          </p:cNvSpPr>
          <p:nvPr/>
        </p:nvSpPr>
        <p:spPr bwMode="auto">
          <a:xfrm>
            <a:off x="5338763" y="4857750"/>
            <a:ext cx="584200" cy="4238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7" name="Text Box 160"/>
          <p:cNvSpPr txBox="1">
            <a:spLocks noChangeArrowheads="1"/>
          </p:cNvSpPr>
          <p:nvPr/>
        </p:nvSpPr>
        <p:spPr bwMode="auto">
          <a:xfrm>
            <a:off x="5358399" y="4881563"/>
            <a:ext cx="535403" cy="369332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Data</a:t>
            </a:r>
          </a:p>
          <a:p>
            <a:pPr algn="ctr"/>
            <a:r>
              <a:rPr lang="en-US" sz="1200" b="1">
                <a:latin typeface="Neo Sans Intel"/>
              </a:rPr>
              <a:t>Access</a:t>
            </a:r>
            <a:endParaRPr lang="en-US" sz="1000" b="1">
              <a:latin typeface="Neo Sans Intel"/>
            </a:endParaRP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4168775" y="4010025"/>
            <a:ext cx="584200" cy="4238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9" name="Text Box 134"/>
          <p:cNvSpPr txBox="1">
            <a:spLocks noChangeArrowheads="1"/>
          </p:cNvSpPr>
          <p:nvPr/>
        </p:nvSpPr>
        <p:spPr bwMode="auto">
          <a:xfrm>
            <a:off x="4188411" y="4033838"/>
            <a:ext cx="53540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Data</a:t>
            </a:r>
          </a:p>
          <a:p>
            <a:pPr algn="ctr"/>
            <a:r>
              <a:rPr lang="en-US" sz="1200" b="1">
                <a:latin typeface="Neo Sans Intel"/>
              </a:rPr>
              <a:t>Access</a:t>
            </a:r>
            <a:endParaRPr lang="en-US" sz="1000" b="1">
              <a:latin typeface="Neo Sans Intel"/>
            </a:endParaRPr>
          </a:p>
        </p:txBody>
      </p:sp>
      <p:sp>
        <p:nvSpPr>
          <p:cNvPr id="20" name="Text Box 147"/>
          <p:cNvSpPr txBox="1">
            <a:spLocks noChangeArrowheads="1"/>
          </p:cNvSpPr>
          <p:nvPr/>
        </p:nvSpPr>
        <p:spPr bwMode="auto">
          <a:xfrm>
            <a:off x="4774199" y="4457700"/>
            <a:ext cx="53540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Data</a:t>
            </a:r>
          </a:p>
          <a:p>
            <a:pPr algn="ctr"/>
            <a:r>
              <a:rPr lang="en-US" sz="1200" b="1">
                <a:latin typeface="Neo Sans Intel"/>
              </a:rPr>
              <a:t>Access</a:t>
            </a:r>
            <a:endParaRPr lang="en-US" sz="1000" b="1">
              <a:latin typeface="Neo Sans Intel"/>
            </a:endParaRPr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6205538" y="2071688"/>
            <a:ext cx="584200" cy="4238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2" name="Rectangle 101"/>
          <p:cNvSpPr>
            <a:spLocks noChangeArrowheads="1"/>
          </p:cNvSpPr>
          <p:nvPr/>
        </p:nvSpPr>
        <p:spPr bwMode="auto">
          <a:xfrm>
            <a:off x="3870325" y="1647825"/>
            <a:ext cx="584200" cy="4238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Text Box 106"/>
          <p:cNvSpPr txBox="1">
            <a:spLocks noChangeArrowheads="1"/>
          </p:cNvSpPr>
          <p:nvPr/>
        </p:nvSpPr>
        <p:spPr bwMode="auto">
          <a:xfrm>
            <a:off x="3889168" y="1671638"/>
            <a:ext cx="53540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Data</a:t>
            </a:r>
          </a:p>
          <a:p>
            <a:pPr algn="ctr"/>
            <a:r>
              <a:rPr lang="en-US" sz="1200" b="1">
                <a:latin typeface="Neo Sans Intel"/>
              </a:rPr>
              <a:t>Access</a:t>
            </a:r>
            <a:endParaRPr lang="en-US" sz="1000" b="1">
              <a:latin typeface="Neo Sans Intel"/>
            </a:endParaRPr>
          </a:p>
        </p:txBody>
      </p:sp>
      <p:sp>
        <p:nvSpPr>
          <p:cNvPr id="24" name="Text Box 119"/>
          <p:cNvSpPr txBox="1">
            <a:spLocks noChangeArrowheads="1"/>
          </p:cNvSpPr>
          <p:nvPr/>
        </p:nvSpPr>
        <p:spPr bwMode="auto">
          <a:xfrm>
            <a:off x="6224380" y="2095500"/>
            <a:ext cx="5354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Data</a:t>
            </a:r>
          </a:p>
          <a:p>
            <a:pPr algn="ctr"/>
            <a:r>
              <a:rPr lang="en-US" sz="1200" b="1">
                <a:latin typeface="Neo Sans Intel"/>
              </a:rPr>
              <a:t>Access</a:t>
            </a:r>
            <a:endParaRPr lang="en-US" sz="1000" b="1">
              <a:latin typeface="Neo Sans Intel"/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025775" y="2290763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979863" y="2290763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710113" y="25939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65788" y="25939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6396038" y="28987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2132013" y="1801813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173288" y="192087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990725" y="20415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3032125" y="39766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4197350" y="39766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3454400" y="4281488"/>
            <a:ext cx="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100" b="1">
              <a:latin typeface="Neo Sans Inte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618038" y="42814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1937337" y="5850861"/>
            <a:ext cx="575510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Neo Sans Intel"/>
              </a:rPr>
              <a:t>Ideal speedup is number of stages in the </a:t>
            </a:r>
            <a:r>
              <a:rPr lang="en-US" sz="2000" dirty="0" smtClean="0">
                <a:latin typeface="Neo Sans Intel"/>
              </a:rPr>
              <a:t>pipeline</a:t>
            </a:r>
            <a:endParaRPr lang="en-US" sz="2000" dirty="0">
              <a:latin typeface="Neo Sans Inte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128963" y="492283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4743450" y="492283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3425825" y="4270375"/>
            <a:ext cx="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100" b="1">
              <a:latin typeface="Neo Sans Intel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714375" y="3413125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773113" y="35829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17525" y="3748088"/>
            <a:ext cx="6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Neo Sans Intel"/>
            </a:endParaRPr>
          </a:p>
        </p:txBody>
      </p:sp>
      <p:sp>
        <p:nvSpPr>
          <p:cNvPr id="45" name="Freeform 22"/>
          <p:cNvSpPr>
            <a:spLocks/>
          </p:cNvSpPr>
          <p:nvPr/>
        </p:nvSpPr>
        <p:spPr bwMode="auto">
          <a:xfrm>
            <a:off x="7954963" y="2981325"/>
            <a:ext cx="66675" cy="74613"/>
          </a:xfrm>
          <a:custGeom>
            <a:avLst/>
            <a:gdLst>
              <a:gd name="T0" fmla="*/ 0 w 32"/>
              <a:gd name="T1" fmla="*/ 74613 h 33"/>
              <a:gd name="T2" fmla="*/ 0 w 32"/>
              <a:gd name="T3" fmla="*/ 0 h 33"/>
              <a:gd name="T4" fmla="*/ 66675 w 32"/>
              <a:gd name="T5" fmla="*/ 40698 h 33"/>
              <a:gd name="T6" fmla="*/ 0 w 32"/>
              <a:gd name="T7" fmla="*/ 74613 h 33"/>
              <a:gd name="T8" fmla="*/ 0 w 32"/>
              <a:gd name="T9" fmla="*/ 74613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33"/>
              <a:gd name="T17" fmla="*/ 32 w 32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33">
                <a:moveTo>
                  <a:pt x="0" y="33"/>
                </a:moveTo>
                <a:lnTo>
                  <a:pt x="0" y="0"/>
                </a:lnTo>
                <a:lnTo>
                  <a:pt x="32" y="18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7140575" y="3025775"/>
            <a:ext cx="428625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 flipH="1">
            <a:off x="7885113" y="3025775"/>
            <a:ext cx="84137" cy="47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7092950" y="2990850"/>
            <a:ext cx="63500" cy="73025"/>
          </a:xfrm>
          <a:custGeom>
            <a:avLst/>
            <a:gdLst>
              <a:gd name="T0" fmla="*/ 63500 w 31"/>
              <a:gd name="T1" fmla="*/ 73025 h 33"/>
              <a:gd name="T2" fmla="*/ 63500 w 31"/>
              <a:gd name="T3" fmla="*/ 0 h 33"/>
              <a:gd name="T4" fmla="*/ 0 w 31"/>
              <a:gd name="T5" fmla="*/ 39832 h 33"/>
              <a:gd name="T6" fmla="*/ 63500 w 31"/>
              <a:gd name="T7" fmla="*/ 73025 h 33"/>
              <a:gd name="T8" fmla="*/ 63500 w 31"/>
              <a:gd name="T9" fmla="*/ 73025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3"/>
              <a:gd name="T17" fmla="*/ 31 w 31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3">
                <a:moveTo>
                  <a:pt x="31" y="33"/>
                </a:moveTo>
                <a:lnTo>
                  <a:pt x="31" y="0"/>
                </a:lnTo>
                <a:lnTo>
                  <a:pt x="0" y="18"/>
                </a:lnTo>
                <a:lnTo>
                  <a:pt x="31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2417763" y="1389063"/>
            <a:ext cx="549275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27"/>
          <p:cNvSpPr>
            <a:spLocks/>
          </p:cNvSpPr>
          <p:nvPr/>
        </p:nvSpPr>
        <p:spPr bwMode="auto">
          <a:xfrm>
            <a:off x="7891463" y="1354138"/>
            <a:ext cx="68262" cy="73025"/>
          </a:xfrm>
          <a:custGeom>
            <a:avLst/>
            <a:gdLst>
              <a:gd name="T0" fmla="*/ 0 w 33"/>
              <a:gd name="T1" fmla="*/ 0 h 33"/>
              <a:gd name="T2" fmla="*/ 0 w 33"/>
              <a:gd name="T3" fmla="*/ 73025 h 33"/>
              <a:gd name="T4" fmla="*/ 68262 w 33"/>
              <a:gd name="T5" fmla="*/ 37619 h 33"/>
              <a:gd name="T6" fmla="*/ 0 w 33"/>
              <a:gd name="T7" fmla="*/ 0 h 33"/>
              <a:gd name="T8" fmla="*/ 0 w 33"/>
              <a:gd name="T9" fmla="*/ 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3"/>
              <a:gd name="T17" fmla="*/ 33 w 33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3">
                <a:moveTo>
                  <a:pt x="0" y="0"/>
                </a:moveTo>
                <a:lnTo>
                  <a:pt x="0" y="33"/>
                </a:lnTo>
                <a:lnTo>
                  <a:pt x="33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28"/>
          <p:cNvSpPr>
            <a:spLocks noChangeShapeType="1"/>
          </p:cNvSpPr>
          <p:nvPr/>
        </p:nvSpPr>
        <p:spPr bwMode="auto">
          <a:xfrm flipV="1">
            <a:off x="2978150" y="1392238"/>
            <a:ext cx="3175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938463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1200" b="1">
              <a:latin typeface="Neo Sans Intel"/>
            </a:endParaRPr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V="1">
            <a:off x="3563938" y="1392238"/>
            <a:ext cx="3175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3522663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4</a:t>
            </a:r>
            <a:endParaRPr lang="en-US" sz="1200" b="1">
              <a:latin typeface="Neo Sans Intel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41084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6</a:t>
            </a:r>
            <a:endParaRPr lang="en-US" sz="1200" b="1">
              <a:latin typeface="Neo Sans Intel"/>
            </a:endParaRP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V="1">
            <a:off x="4733925" y="1392238"/>
            <a:ext cx="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6926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</a:t>
            </a:r>
            <a:endParaRPr lang="en-US" sz="1200" b="1">
              <a:latin typeface="Neo Sans Intel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52387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311775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1200" b="1">
              <a:latin typeface="Neo Sans Intel"/>
            </a:endParaRPr>
          </a:p>
        </p:txBody>
      </p:sp>
      <p:sp>
        <p:nvSpPr>
          <p:cNvPr id="62" name="Line 39"/>
          <p:cNvSpPr>
            <a:spLocks noChangeShapeType="1"/>
          </p:cNvSpPr>
          <p:nvPr/>
        </p:nvSpPr>
        <p:spPr bwMode="auto">
          <a:xfrm flipV="1">
            <a:off x="5900738" y="1392238"/>
            <a:ext cx="3175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58229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58991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1200" b="1">
              <a:latin typeface="Neo Sans Intel"/>
            </a:endParaRPr>
          </a:p>
        </p:txBody>
      </p:sp>
      <p:sp>
        <p:nvSpPr>
          <p:cNvPr id="65" name="Rectangle 42"/>
          <p:cNvSpPr>
            <a:spLocks noChangeArrowheads="1"/>
          </p:cNvSpPr>
          <p:nvPr/>
        </p:nvSpPr>
        <p:spPr bwMode="auto">
          <a:xfrm>
            <a:off x="6399213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66" name="Rectangle 43"/>
          <p:cNvSpPr>
            <a:spLocks noChangeArrowheads="1"/>
          </p:cNvSpPr>
          <p:nvPr/>
        </p:nvSpPr>
        <p:spPr bwMode="auto">
          <a:xfrm>
            <a:off x="6469063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4</a:t>
            </a:r>
            <a:endParaRPr lang="en-US" sz="1200" b="1">
              <a:latin typeface="Neo Sans Intel"/>
            </a:endParaRPr>
          </a:p>
        </p:txBody>
      </p:sp>
      <p:sp>
        <p:nvSpPr>
          <p:cNvPr id="67" name="Line 44"/>
          <p:cNvSpPr>
            <a:spLocks noChangeShapeType="1"/>
          </p:cNvSpPr>
          <p:nvPr/>
        </p:nvSpPr>
        <p:spPr bwMode="auto">
          <a:xfrm flipV="1">
            <a:off x="6477000" y="1392238"/>
            <a:ext cx="1588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Line 45"/>
          <p:cNvSpPr>
            <a:spLocks noChangeShapeType="1"/>
          </p:cNvSpPr>
          <p:nvPr/>
        </p:nvSpPr>
        <p:spPr bwMode="auto">
          <a:xfrm flipV="1">
            <a:off x="7062788" y="1392238"/>
            <a:ext cx="3175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Line 46"/>
          <p:cNvSpPr>
            <a:spLocks noChangeShapeType="1"/>
          </p:cNvSpPr>
          <p:nvPr/>
        </p:nvSpPr>
        <p:spPr bwMode="auto">
          <a:xfrm flipV="1">
            <a:off x="7646988" y="1392238"/>
            <a:ext cx="1587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Rectangle 47"/>
          <p:cNvSpPr>
            <a:spLocks noChangeArrowheads="1"/>
          </p:cNvSpPr>
          <p:nvPr/>
        </p:nvSpPr>
        <p:spPr bwMode="auto">
          <a:xfrm>
            <a:off x="6983413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71" name="Rectangle 48"/>
          <p:cNvSpPr>
            <a:spLocks noChangeArrowheads="1"/>
          </p:cNvSpPr>
          <p:nvPr/>
        </p:nvSpPr>
        <p:spPr bwMode="auto">
          <a:xfrm>
            <a:off x="705485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6</a:t>
            </a:r>
            <a:endParaRPr lang="en-US" sz="1200" b="1">
              <a:latin typeface="Neo Sans Intel"/>
            </a:endParaRPr>
          </a:p>
        </p:txBody>
      </p:sp>
      <p:sp>
        <p:nvSpPr>
          <p:cNvPr id="72" name="Rectangle 49"/>
          <p:cNvSpPr>
            <a:spLocks noChangeArrowheads="1"/>
          </p:cNvSpPr>
          <p:nvPr/>
        </p:nvSpPr>
        <p:spPr bwMode="auto">
          <a:xfrm>
            <a:off x="7558088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73" name="Rectangle 50"/>
          <p:cNvSpPr>
            <a:spLocks noChangeArrowheads="1"/>
          </p:cNvSpPr>
          <p:nvPr/>
        </p:nvSpPr>
        <p:spPr bwMode="auto">
          <a:xfrm>
            <a:off x="7632700" y="1168400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</a:t>
            </a:r>
            <a:endParaRPr lang="en-US" sz="1200" b="1">
              <a:latin typeface="Neo Sans Intel"/>
            </a:endParaRPr>
          </a:p>
        </p:txBody>
      </p:sp>
      <p:sp>
        <p:nvSpPr>
          <p:cNvPr id="74" name="Freeform 51"/>
          <p:cNvSpPr>
            <a:spLocks/>
          </p:cNvSpPr>
          <p:nvPr/>
        </p:nvSpPr>
        <p:spPr bwMode="auto">
          <a:xfrm>
            <a:off x="6907213" y="3724275"/>
            <a:ext cx="65087" cy="69850"/>
          </a:xfrm>
          <a:custGeom>
            <a:avLst/>
            <a:gdLst>
              <a:gd name="T0" fmla="*/ 0 w 33"/>
              <a:gd name="T1" fmla="*/ 0 h 32"/>
              <a:gd name="T2" fmla="*/ 0 w 33"/>
              <a:gd name="T3" fmla="*/ 69850 h 32"/>
              <a:gd name="T4" fmla="*/ 65087 w 33"/>
              <a:gd name="T5" fmla="*/ 32742 h 32"/>
              <a:gd name="T6" fmla="*/ 0 w 33"/>
              <a:gd name="T7" fmla="*/ 0 h 32"/>
              <a:gd name="T8" fmla="*/ 0 w 33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2"/>
              <a:gd name="T17" fmla="*/ 33 w 33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2">
                <a:moveTo>
                  <a:pt x="0" y="0"/>
                </a:moveTo>
                <a:lnTo>
                  <a:pt x="0" y="32"/>
                </a:lnTo>
                <a:lnTo>
                  <a:pt x="33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Line 52"/>
          <p:cNvSpPr>
            <a:spLocks noChangeShapeType="1"/>
          </p:cNvSpPr>
          <p:nvPr/>
        </p:nvSpPr>
        <p:spPr bwMode="auto">
          <a:xfrm>
            <a:off x="2417763" y="3760788"/>
            <a:ext cx="4505325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Line 53"/>
          <p:cNvSpPr>
            <a:spLocks noChangeShapeType="1"/>
          </p:cNvSpPr>
          <p:nvPr/>
        </p:nvSpPr>
        <p:spPr bwMode="auto">
          <a:xfrm flipV="1">
            <a:off x="2978150" y="3770313"/>
            <a:ext cx="3175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Rectangle 54"/>
          <p:cNvSpPr>
            <a:spLocks noChangeArrowheads="1"/>
          </p:cNvSpPr>
          <p:nvPr/>
        </p:nvSpPr>
        <p:spPr bwMode="auto">
          <a:xfrm>
            <a:off x="2938463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1200" b="1">
              <a:latin typeface="Neo Sans Intel"/>
            </a:endParaRPr>
          </a:p>
        </p:txBody>
      </p:sp>
      <p:sp>
        <p:nvSpPr>
          <p:cNvPr id="78" name="Line 55"/>
          <p:cNvSpPr>
            <a:spLocks noChangeShapeType="1"/>
          </p:cNvSpPr>
          <p:nvPr/>
        </p:nvSpPr>
        <p:spPr bwMode="auto">
          <a:xfrm flipV="1">
            <a:off x="3563938" y="3770313"/>
            <a:ext cx="3175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Rectangle 56"/>
          <p:cNvSpPr>
            <a:spLocks noChangeArrowheads="1"/>
          </p:cNvSpPr>
          <p:nvPr/>
        </p:nvSpPr>
        <p:spPr bwMode="auto">
          <a:xfrm>
            <a:off x="3522663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4</a:t>
            </a:r>
            <a:endParaRPr lang="en-US" sz="1200" b="1">
              <a:latin typeface="Neo Sans Intel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4108450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6</a:t>
            </a:r>
            <a:endParaRPr lang="en-US" sz="1200" b="1">
              <a:latin typeface="Neo Sans Intel"/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 flipV="1">
            <a:off x="4733925" y="3770313"/>
            <a:ext cx="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Rectangle 60"/>
          <p:cNvSpPr>
            <a:spLocks noChangeArrowheads="1"/>
          </p:cNvSpPr>
          <p:nvPr/>
        </p:nvSpPr>
        <p:spPr bwMode="auto">
          <a:xfrm>
            <a:off x="4692650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</a:t>
            </a:r>
            <a:endParaRPr lang="en-US" sz="1200" b="1">
              <a:latin typeface="Neo Sans Intel"/>
            </a:endParaRPr>
          </a:p>
        </p:txBody>
      </p:sp>
      <p:sp>
        <p:nvSpPr>
          <p:cNvPr id="85" name="Rectangle 62"/>
          <p:cNvSpPr>
            <a:spLocks noChangeArrowheads="1"/>
          </p:cNvSpPr>
          <p:nvPr/>
        </p:nvSpPr>
        <p:spPr bwMode="auto">
          <a:xfrm>
            <a:off x="5238750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86" name="Rectangle 63"/>
          <p:cNvSpPr>
            <a:spLocks noChangeArrowheads="1"/>
          </p:cNvSpPr>
          <p:nvPr/>
        </p:nvSpPr>
        <p:spPr bwMode="auto">
          <a:xfrm>
            <a:off x="5311775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1200" b="1">
              <a:latin typeface="Neo Sans Intel"/>
            </a:endParaRPr>
          </a:p>
        </p:txBody>
      </p:sp>
      <p:sp>
        <p:nvSpPr>
          <p:cNvPr id="87" name="Line 64"/>
          <p:cNvSpPr>
            <a:spLocks noChangeShapeType="1"/>
          </p:cNvSpPr>
          <p:nvPr/>
        </p:nvSpPr>
        <p:spPr bwMode="auto">
          <a:xfrm flipV="1">
            <a:off x="5900738" y="3770313"/>
            <a:ext cx="3175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 flipV="1">
            <a:off x="6473825" y="3770313"/>
            <a:ext cx="1588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5822950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90" name="Rectangle 67"/>
          <p:cNvSpPr>
            <a:spLocks noChangeArrowheads="1"/>
          </p:cNvSpPr>
          <p:nvPr/>
        </p:nvSpPr>
        <p:spPr bwMode="auto">
          <a:xfrm>
            <a:off x="5899150" y="3546475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1200" b="1">
              <a:latin typeface="Neo Sans Intel"/>
            </a:endParaRPr>
          </a:p>
        </p:txBody>
      </p:sp>
      <p:sp>
        <p:nvSpPr>
          <p:cNvPr id="91" name="Rectangle 68"/>
          <p:cNvSpPr>
            <a:spLocks noChangeArrowheads="1"/>
          </p:cNvSpPr>
          <p:nvPr/>
        </p:nvSpPr>
        <p:spPr bwMode="auto">
          <a:xfrm>
            <a:off x="6399213" y="3541713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1200" b="1">
              <a:latin typeface="Neo Sans Intel"/>
            </a:endParaRPr>
          </a:p>
        </p:txBody>
      </p:sp>
      <p:sp>
        <p:nvSpPr>
          <p:cNvPr id="92" name="Rectangle 69"/>
          <p:cNvSpPr>
            <a:spLocks noChangeArrowheads="1"/>
          </p:cNvSpPr>
          <p:nvPr/>
        </p:nvSpPr>
        <p:spPr bwMode="auto">
          <a:xfrm>
            <a:off x="6469063" y="3541713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4</a:t>
            </a:r>
            <a:endParaRPr lang="en-US" sz="1200" b="1">
              <a:latin typeface="Neo Sans Intel"/>
            </a:endParaRPr>
          </a:p>
        </p:txBody>
      </p:sp>
      <p:sp>
        <p:nvSpPr>
          <p:cNvPr id="93" name="Rectangle 70"/>
          <p:cNvSpPr>
            <a:spLocks noChangeArrowheads="1"/>
          </p:cNvSpPr>
          <p:nvPr/>
        </p:nvSpPr>
        <p:spPr bwMode="auto">
          <a:xfrm>
            <a:off x="7666038" y="2835275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eo Sans Intel"/>
              </a:rPr>
              <a:t>.</a:t>
            </a:r>
            <a:endParaRPr lang="en-US" sz="1200" b="1">
              <a:latin typeface="Neo Sans Intel"/>
            </a:endParaRPr>
          </a:p>
        </p:txBody>
      </p:sp>
      <p:sp>
        <p:nvSpPr>
          <p:cNvPr id="94" name="Rectangle 71"/>
          <p:cNvSpPr>
            <a:spLocks noChangeArrowheads="1"/>
          </p:cNvSpPr>
          <p:nvPr/>
        </p:nvSpPr>
        <p:spPr bwMode="auto">
          <a:xfrm>
            <a:off x="7721600" y="2835275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eo Sans Intel"/>
              </a:rPr>
              <a:t>.</a:t>
            </a:r>
            <a:endParaRPr lang="en-US" sz="1200" b="1">
              <a:latin typeface="Neo Sans Intel"/>
            </a:endParaRPr>
          </a:p>
        </p:txBody>
      </p:sp>
      <p:sp>
        <p:nvSpPr>
          <p:cNvPr id="95" name="Rectangle 72"/>
          <p:cNvSpPr>
            <a:spLocks noChangeArrowheads="1"/>
          </p:cNvSpPr>
          <p:nvPr/>
        </p:nvSpPr>
        <p:spPr bwMode="auto">
          <a:xfrm>
            <a:off x="7775575" y="2835275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eo Sans Intel"/>
              </a:rPr>
              <a:t>.</a:t>
            </a:r>
            <a:endParaRPr lang="en-US" sz="1200" b="1">
              <a:latin typeface="Neo Sans Intel"/>
            </a:endParaRPr>
          </a:p>
        </p:txBody>
      </p:sp>
      <p:sp>
        <p:nvSpPr>
          <p:cNvPr id="96" name="Freeform 73"/>
          <p:cNvSpPr>
            <a:spLocks/>
          </p:cNvSpPr>
          <p:nvPr/>
        </p:nvSpPr>
        <p:spPr bwMode="auto">
          <a:xfrm>
            <a:off x="2927350" y="4505325"/>
            <a:ext cx="66675" cy="66675"/>
          </a:xfrm>
          <a:custGeom>
            <a:avLst/>
            <a:gdLst>
              <a:gd name="T0" fmla="*/ 0 w 33"/>
              <a:gd name="T1" fmla="*/ 66675 h 30"/>
              <a:gd name="T2" fmla="*/ 0 w 33"/>
              <a:gd name="T3" fmla="*/ 0 h 30"/>
              <a:gd name="T4" fmla="*/ 66675 w 33"/>
              <a:gd name="T5" fmla="*/ 33338 h 30"/>
              <a:gd name="T6" fmla="*/ 0 w 33"/>
              <a:gd name="T7" fmla="*/ 66675 h 30"/>
              <a:gd name="T8" fmla="*/ 0 w 33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0"/>
              <a:gd name="T17" fmla="*/ 33 w 3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0">
                <a:moveTo>
                  <a:pt x="0" y="30"/>
                </a:moveTo>
                <a:lnTo>
                  <a:pt x="0" y="0"/>
                </a:lnTo>
                <a:lnTo>
                  <a:pt x="33" y="15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Line 74"/>
          <p:cNvSpPr>
            <a:spLocks noChangeShapeType="1"/>
          </p:cNvSpPr>
          <p:nvPr/>
        </p:nvSpPr>
        <p:spPr bwMode="auto">
          <a:xfrm flipH="1">
            <a:off x="2476500" y="4538663"/>
            <a:ext cx="476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Freeform 75"/>
          <p:cNvSpPr>
            <a:spLocks/>
          </p:cNvSpPr>
          <p:nvPr/>
        </p:nvSpPr>
        <p:spPr bwMode="auto">
          <a:xfrm>
            <a:off x="2424113" y="4505325"/>
            <a:ext cx="68262" cy="66675"/>
          </a:xfrm>
          <a:custGeom>
            <a:avLst/>
            <a:gdLst>
              <a:gd name="T0" fmla="*/ 64125 w 33"/>
              <a:gd name="T1" fmla="*/ 66675 h 30"/>
              <a:gd name="T2" fmla="*/ 68262 w 33"/>
              <a:gd name="T3" fmla="*/ 0 h 30"/>
              <a:gd name="T4" fmla="*/ 0 w 33"/>
              <a:gd name="T5" fmla="*/ 33338 h 30"/>
              <a:gd name="T6" fmla="*/ 68262 w 33"/>
              <a:gd name="T7" fmla="*/ 66675 h 30"/>
              <a:gd name="T8" fmla="*/ 68262 w 33"/>
              <a:gd name="T9" fmla="*/ 66675 h 30"/>
              <a:gd name="T10" fmla="*/ 64125 w 33"/>
              <a:gd name="T11" fmla="*/ 66675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31" y="30"/>
                </a:moveTo>
                <a:lnTo>
                  <a:pt x="33" y="0"/>
                </a:lnTo>
                <a:lnTo>
                  <a:pt x="0" y="15"/>
                </a:lnTo>
                <a:lnTo>
                  <a:pt x="33" y="30"/>
                </a:lnTo>
                <a:lnTo>
                  <a:pt x="31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76"/>
          <p:cNvSpPr>
            <a:spLocks/>
          </p:cNvSpPr>
          <p:nvPr/>
        </p:nvSpPr>
        <p:spPr bwMode="auto">
          <a:xfrm>
            <a:off x="3511550" y="4929188"/>
            <a:ext cx="66675" cy="68262"/>
          </a:xfrm>
          <a:custGeom>
            <a:avLst/>
            <a:gdLst>
              <a:gd name="T0" fmla="*/ 0 w 32"/>
              <a:gd name="T1" fmla="*/ 68262 h 31"/>
              <a:gd name="T2" fmla="*/ 0 w 32"/>
              <a:gd name="T3" fmla="*/ 0 h 31"/>
              <a:gd name="T4" fmla="*/ 66675 w 32"/>
              <a:gd name="T5" fmla="*/ 35232 h 31"/>
              <a:gd name="T6" fmla="*/ 0 w 32"/>
              <a:gd name="T7" fmla="*/ 68262 h 31"/>
              <a:gd name="T8" fmla="*/ 0 w 32"/>
              <a:gd name="T9" fmla="*/ 68262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31"/>
              <a:gd name="T17" fmla="*/ 32 w 32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31">
                <a:moveTo>
                  <a:pt x="0" y="31"/>
                </a:moveTo>
                <a:lnTo>
                  <a:pt x="0" y="0"/>
                </a:lnTo>
                <a:lnTo>
                  <a:pt x="32" y="16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0" name="Line 77"/>
          <p:cNvSpPr>
            <a:spLocks noChangeShapeType="1"/>
          </p:cNvSpPr>
          <p:nvPr/>
        </p:nvSpPr>
        <p:spPr bwMode="auto">
          <a:xfrm flipH="1">
            <a:off x="3059113" y="4965700"/>
            <a:ext cx="47625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78"/>
          <p:cNvSpPr>
            <a:spLocks/>
          </p:cNvSpPr>
          <p:nvPr/>
        </p:nvSpPr>
        <p:spPr bwMode="auto">
          <a:xfrm>
            <a:off x="3008313" y="4929188"/>
            <a:ext cx="66675" cy="68262"/>
          </a:xfrm>
          <a:custGeom>
            <a:avLst/>
            <a:gdLst>
              <a:gd name="T0" fmla="*/ 62634 w 33"/>
              <a:gd name="T1" fmla="*/ 68262 h 31"/>
              <a:gd name="T2" fmla="*/ 66675 w 33"/>
              <a:gd name="T3" fmla="*/ 0 h 31"/>
              <a:gd name="T4" fmla="*/ 0 w 33"/>
              <a:gd name="T5" fmla="*/ 35232 h 31"/>
              <a:gd name="T6" fmla="*/ 66675 w 33"/>
              <a:gd name="T7" fmla="*/ 68262 h 31"/>
              <a:gd name="T8" fmla="*/ 66675 w 33"/>
              <a:gd name="T9" fmla="*/ 68262 h 31"/>
              <a:gd name="T10" fmla="*/ 62634 w 33"/>
              <a:gd name="T11" fmla="*/ 68262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1"/>
              <a:gd name="T20" fmla="*/ 33 w 33"/>
              <a:gd name="T21" fmla="*/ 31 h 3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1">
                <a:moveTo>
                  <a:pt x="31" y="31"/>
                </a:moveTo>
                <a:lnTo>
                  <a:pt x="33" y="0"/>
                </a:lnTo>
                <a:lnTo>
                  <a:pt x="0" y="16"/>
                </a:lnTo>
                <a:lnTo>
                  <a:pt x="33" y="31"/>
                </a:lnTo>
                <a:lnTo>
                  <a:pt x="31" y="3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2" name="Freeform 79"/>
          <p:cNvSpPr>
            <a:spLocks/>
          </p:cNvSpPr>
          <p:nvPr/>
        </p:nvSpPr>
        <p:spPr bwMode="auto">
          <a:xfrm>
            <a:off x="4097338" y="5356225"/>
            <a:ext cx="65087" cy="66675"/>
          </a:xfrm>
          <a:custGeom>
            <a:avLst/>
            <a:gdLst>
              <a:gd name="T0" fmla="*/ 0 w 33"/>
              <a:gd name="T1" fmla="*/ 66675 h 30"/>
              <a:gd name="T2" fmla="*/ 0 w 33"/>
              <a:gd name="T3" fmla="*/ 0 h 30"/>
              <a:gd name="T4" fmla="*/ 65087 w 33"/>
              <a:gd name="T5" fmla="*/ 33338 h 30"/>
              <a:gd name="T6" fmla="*/ 0 w 33"/>
              <a:gd name="T7" fmla="*/ 66675 h 30"/>
              <a:gd name="T8" fmla="*/ 0 w 33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0"/>
              <a:gd name="T17" fmla="*/ 33 w 3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0">
                <a:moveTo>
                  <a:pt x="0" y="30"/>
                </a:moveTo>
                <a:lnTo>
                  <a:pt x="0" y="0"/>
                </a:lnTo>
                <a:lnTo>
                  <a:pt x="33" y="15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80"/>
          <p:cNvSpPr>
            <a:spLocks noChangeShapeType="1"/>
          </p:cNvSpPr>
          <p:nvPr/>
        </p:nvSpPr>
        <p:spPr bwMode="auto">
          <a:xfrm flipH="1">
            <a:off x="3644900" y="5389563"/>
            <a:ext cx="476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4" name="Freeform 81"/>
          <p:cNvSpPr>
            <a:spLocks/>
          </p:cNvSpPr>
          <p:nvPr/>
        </p:nvSpPr>
        <p:spPr bwMode="auto">
          <a:xfrm>
            <a:off x="3594100" y="5356225"/>
            <a:ext cx="68263" cy="66675"/>
          </a:xfrm>
          <a:custGeom>
            <a:avLst/>
            <a:gdLst>
              <a:gd name="T0" fmla="*/ 64126 w 33"/>
              <a:gd name="T1" fmla="*/ 66675 h 30"/>
              <a:gd name="T2" fmla="*/ 68263 w 33"/>
              <a:gd name="T3" fmla="*/ 0 h 30"/>
              <a:gd name="T4" fmla="*/ 0 w 33"/>
              <a:gd name="T5" fmla="*/ 33338 h 30"/>
              <a:gd name="T6" fmla="*/ 68263 w 33"/>
              <a:gd name="T7" fmla="*/ 66675 h 30"/>
              <a:gd name="T8" fmla="*/ 68263 w 33"/>
              <a:gd name="T9" fmla="*/ 66675 h 30"/>
              <a:gd name="T10" fmla="*/ 64126 w 33"/>
              <a:gd name="T11" fmla="*/ 66675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31" y="30"/>
                </a:moveTo>
                <a:lnTo>
                  <a:pt x="33" y="0"/>
                </a:lnTo>
                <a:lnTo>
                  <a:pt x="0" y="15"/>
                </a:lnTo>
                <a:lnTo>
                  <a:pt x="33" y="30"/>
                </a:lnTo>
                <a:lnTo>
                  <a:pt x="31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82"/>
          <p:cNvSpPr>
            <a:spLocks/>
          </p:cNvSpPr>
          <p:nvPr/>
        </p:nvSpPr>
        <p:spPr bwMode="auto">
          <a:xfrm>
            <a:off x="4673600" y="5356225"/>
            <a:ext cx="65088" cy="66675"/>
          </a:xfrm>
          <a:custGeom>
            <a:avLst/>
            <a:gdLst>
              <a:gd name="T0" fmla="*/ 0 w 32"/>
              <a:gd name="T1" fmla="*/ 66675 h 30"/>
              <a:gd name="T2" fmla="*/ 4068 w 32"/>
              <a:gd name="T3" fmla="*/ 0 h 30"/>
              <a:gd name="T4" fmla="*/ 65088 w 32"/>
              <a:gd name="T5" fmla="*/ 33338 h 30"/>
              <a:gd name="T6" fmla="*/ 4068 w 32"/>
              <a:gd name="T7" fmla="*/ 66675 h 30"/>
              <a:gd name="T8" fmla="*/ 4068 w 32"/>
              <a:gd name="T9" fmla="*/ 66675 h 30"/>
              <a:gd name="T10" fmla="*/ 0 w 32"/>
              <a:gd name="T11" fmla="*/ 66675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0"/>
              <a:gd name="T20" fmla="*/ 32 w 3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0">
                <a:moveTo>
                  <a:pt x="0" y="30"/>
                </a:moveTo>
                <a:lnTo>
                  <a:pt x="2" y="0"/>
                </a:lnTo>
                <a:lnTo>
                  <a:pt x="32" y="15"/>
                </a:lnTo>
                <a:lnTo>
                  <a:pt x="2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 flipH="1">
            <a:off x="4222750" y="5389563"/>
            <a:ext cx="477838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84"/>
          <p:cNvSpPr>
            <a:spLocks/>
          </p:cNvSpPr>
          <p:nvPr/>
        </p:nvSpPr>
        <p:spPr bwMode="auto">
          <a:xfrm>
            <a:off x="4176713" y="5356225"/>
            <a:ext cx="60325" cy="66675"/>
          </a:xfrm>
          <a:custGeom>
            <a:avLst/>
            <a:gdLst>
              <a:gd name="T0" fmla="*/ 60325 w 30"/>
              <a:gd name="T1" fmla="*/ 66675 h 30"/>
              <a:gd name="T2" fmla="*/ 60325 w 30"/>
              <a:gd name="T3" fmla="*/ 0 h 30"/>
              <a:gd name="T4" fmla="*/ 0 w 30"/>
              <a:gd name="T5" fmla="*/ 33338 h 30"/>
              <a:gd name="T6" fmla="*/ 60325 w 30"/>
              <a:gd name="T7" fmla="*/ 66675 h 30"/>
              <a:gd name="T8" fmla="*/ 60325 w 30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30"/>
              <a:gd name="T17" fmla="*/ 30 w 3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30">
                <a:moveTo>
                  <a:pt x="30" y="30"/>
                </a:moveTo>
                <a:lnTo>
                  <a:pt x="30" y="0"/>
                </a:lnTo>
                <a:lnTo>
                  <a:pt x="0" y="15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85"/>
          <p:cNvSpPr>
            <a:spLocks/>
          </p:cNvSpPr>
          <p:nvPr/>
        </p:nvSpPr>
        <p:spPr bwMode="auto">
          <a:xfrm>
            <a:off x="5253038" y="5356225"/>
            <a:ext cx="68262" cy="66675"/>
          </a:xfrm>
          <a:custGeom>
            <a:avLst/>
            <a:gdLst>
              <a:gd name="T0" fmla="*/ 0 w 33"/>
              <a:gd name="T1" fmla="*/ 66675 h 30"/>
              <a:gd name="T2" fmla="*/ 4137 w 33"/>
              <a:gd name="T3" fmla="*/ 0 h 30"/>
              <a:gd name="T4" fmla="*/ 68262 w 33"/>
              <a:gd name="T5" fmla="*/ 33338 h 30"/>
              <a:gd name="T6" fmla="*/ 4137 w 33"/>
              <a:gd name="T7" fmla="*/ 66675 h 30"/>
              <a:gd name="T8" fmla="*/ 4137 w 33"/>
              <a:gd name="T9" fmla="*/ 66675 h 30"/>
              <a:gd name="T10" fmla="*/ 0 w 33"/>
              <a:gd name="T11" fmla="*/ 66675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"/>
              <a:gd name="T19" fmla="*/ 0 h 30"/>
              <a:gd name="T20" fmla="*/ 33 w 3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" h="30">
                <a:moveTo>
                  <a:pt x="0" y="30"/>
                </a:moveTo>
                <a:lnTo>
                  <a:pt x="2" y="0"/>
                </a:lnTo>
                <a:lnTo>
                  <a:pt x="33" y="15"/>
                </a:lnTo>
                <a:lnTo>
                  <a:pt x="2" y="3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86"/>
          <p:cNvSpPr>
            <a:spLocks noChangeShapeType="1"/>
          </p:cNvSpPr>
          <p:nvPr/>
        </p:nvSpPr>
        <p:spPr bwMode="auto">
          <a:xfrm flipH="1">
            <a:off x="4802188" y="5389563"/>
            <a:ext cx="474662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87"/>
          <p:cNvSpPr>
            <a:spLocks/>
          </p:cNvSpPr>
          <p:nvPr/>
        </p:nvSpPr>
        <p:spPr bwMode="auto">
          <a:xfrm>
            <a:off x="4751388" y="5356225"/>
            <a:ext cx="66675" cy="66675"/>
          </a:xfrm>
          <a:custGeom>
            <a:avLst/>
            <a:gdLst>
              <a:gd name="T0" fmla="*/ 66675 w 33"/>
              <a:gd name="T1" fmla="*/ 66675 h 30"/>
              <a:gd name="T2" fmla="*/ 66675 w 33"/>
              <a:gd name="T3" fmla="*/ 0 h 30"/>
              <a:gd name="T4" fmla="*/ 0 w 33"/>
              <a:gd name="T5" fmla="*/ 33338 h 30"/>
              <a:gd name="T6" fmla="*/ 66675 w 33"/>
              <a:gd name="T7" fmla="*/ 66675 h 30"/>
              <a:gd name="T8" fmla="*/ 66675 w 33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0"/>
              <a:gd name="T17" fmla="*/ 33 w 3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0">
                <a:moveTo>
                  <a:pt x="33" y="30"/>
                </a:moveTo>
                <a:lnTo>
                  <a:pt x="33" y="0"/>
                </a:lnTo>
                <a:lnTo>
                  <a:pt x="0" y="15"/>
                </a:lnTo>
                <a:lnTo>
                  <a:pt x="33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1" name="Freeform 88"/>
          <p:cNvSpPr>
            <a:spLocks/>
          </p:cNvSpPr>
          <p:nvPr/>
        </p:nvSpPr>
        <p:spPr bwMode="auto">
          <a:xfrm>
            <a:off x="5835650" y="5356225"/>
            <a:ext cx="65088" cy="66675"/>
          </a:xfrm>
          <a:custGeom>
            <a:avLst/>
            <a:gdLst>
              <a:gd name="T0" fmla="*/ 0 w 33"/>
              <a:gd name="T1" fmla="*/ 66675 h 30"/>
              <a:gd name="T2" fmla="*/ 0 w 33"/>
              <a:gd name="T3" fmla="*/ 0 h 30"/>
              <a:gd name="T4" fmla="*/ 65088 w 33"/>
              <a:gd name="T5" fmla="*/ 33338 h 30"/>
              <a:gd name="T6" fmla="*/ 0 w 33"/>
              <a:gd name="T7" fmla="*/ 66675 h 30"/>
              <a:gd name="T8" fmla="*/ 0 w 33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30"/>
              <a:gd name="T17" fmla="*/ 33 w 3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30">
                <a:moveTo>
                  <a:pt x="0" y="30"/>
                </a:moveTo>
                <a:lnTo>
                  <a:pt x="0" y="0"/>
                </a:lnTo>
                <a:lnTo>
                  <a:pt x="33" y="15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Line 89"/>
          <p:cNvSpPr>
            <a:spLocks noChangeShapeType="1"/>
          </p:cNvSpPr>
          <p:nvPr/>
        </p:nvSpPr>
        <p:spPr bwMode="auto">
          <a:xfrm flipH="1">
            <a:off x="5384800" y="5389563"/>
            <a:ext cx="4730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90"/>
          <p:cNvSpPr>
            <a:spLocks/>
          </p:cNvSpPr>
          <p:nvPr/>
        </p:nvSpPr>
        <p:spPr bwMode="auto">
          <a:xfrm>
            <a:off x="5332413" y="5356225"/>
            <a:ext cx="65087" cy="66675"/>
          </a:xfrm>
          <a:custGeom>
            <a:avLst/>
            <a:gdLst>
              <a:gd name="T0" fmla="*/ 61019 w 32"/>
              <a:gd name="T1" fmla="*/ 66675 h 30"/>
              <a:gd name="T2" fmla="*/ 65087 w 32"/>
              <a:gd name="T3" fmla="*/ 0 h 30"/>
              <a:gd name="T4" fmla="*/ 0 w 32"/>
              <a:gd name="T5" fmla="*/ 33338 h 30"/>
              <a:gd name="T6" fmla="*/ 65087 w 32"/>
              <a:gd name="T7" fmla="*/ 66675 h 30"/>
              <a:gd name="T8" fmla="*/ 65087 w 32"/>
              <a:gd name="T9" fmla="*/ 66675 h 30"/>
              <a:gd name="T10" fmla="*/ 61019 w 32"/>
              <a:gd name="T11" fmla="*/ 66675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0"/>
              <a:gd name="T20" fmla="*/ 32 w 3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0">
                <a:moveTo>
                  <a:pt x="30" y="30"/>
                </a:moveTo>
                <a:lnTo>
                  <a:pt x="32" y="0"/>
                </a:lnTo>
                <a:lnTo>
                  <a:pt x="0" y="15"/>
                </a:lnTo>
                <a:lnTo>
                  <a:pt x="32" y="3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91"/>
          <p:cNvSpPr>
            <a:spLocks/>
          </p:cNvSpPr>
          <p:nvPr/>
        </p:nvSpPr>
        <p:spPr bwMode="auto">
          <a:xfrm>
            <a:off x="6416675" y="5356225"/>
            <a:ext cx="65088" cy="66675"/>
          </a:xfrm>
          <a:custGeom>
            <a:avLst/>
            <a:gdLst>
              <a:gd name="T0" fmla="*/ 0 w 32"/>
              <a:gd name="T1" fmla="*/ 66675 h 30"/>
              <a:gd name="T2" fmla="*/ 0 w 32"/>
              <a:gd name="T3" fmla="*/ 0 h 30"/>
              <a:gd name="T4" fmla="*/ 65088 w 32"/>
              <a:gd name="T5" fmla="*/ 33338 h 30"/>
              <a:gd name="T6" fmla="*/ 0 w 32"/>
              <a:gd name="T7" fmla="*/ 66675 h 30"/>
              <a:gd name="T8" fmla="*/ 0 w 32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30"/>
              <a:gd name="T17" fmla="*/ 32 w 32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30">
                <a:moveTo>
                  <a:pt x="0" y="30"/>
                </a:moveTo>
                <a:lnTo>
                  <a:pt x="0" y="0"/>
                </a:lnTo>
                <a:lnTo>
                  <a:pt x="32" y="15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Line 92"/>
          <p:cNvSpPr>
            <a:spLocks noChangeShapeType="1"/>
          </p:cNvSpPr>
          <p:nvPr/>
        </p:nvSpPr>
        <p:spPr bwMode="auto">
          <a:xfrm flipH="1">
            <a:off x="5962650" y="5389563"/>
            <a:ext cx="4762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6" name="Freeform 93"/>
          <p:cNvSpPr>
            <a:spLocks/>
          </p:cNvSpPr>
          <p:nvPr/>
        </p:nvSpPr>
        <p:spPr bwMode="auto">
          <a:xfrm>
            <a:off x="5911850" y="5356225"/>
            <a:ext cx="63500" cy="66675"/>
          </a:xfrm>
          <a:custGeom>
            <a:avLst/>
            <a:gdLst>
              <a:gd name="T0" fmla="*/ 63500 w 31"/>
              <a:gd name="T1" fmla="*/ 66675 h 30"/>
              <a:gd name="T2" fmla="*/ 63500 w 31"/>
              <a:gd name="T3" fmla="*/ 0 h 30"/>
              <a:gd name="T4" fmla="*/ 0 w 31"/>
              <a:gd name="T5" fmla="*/ 33338 h 30"/>
              <a:gd name="T6" fmla="*/ 63500 w 31"/>
              <a:gd name="T7" fmla="*/ 66675 h 30"/>
              <a:gd name="T8" fmla="*/ 63500 w 31"/>
              <a:gd name="T9" fmla="*/ 66675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0"/>
              <a:gd name="T17" fmla="*/ 31 w 31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0">
                <a:moveTo>
                  <a:pt x="31" y="30"/>
                </a:moveTo>
                <a:lnTo>
                  <a:pt x="31" y="0"/>
                </a:lnTo>
                <a:lnTo>
                  <a:pt x="0" y="15"/>
                </a:lnTo>
                <a:lnTo>
                  <a:pt x="31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7" name="Freeform 94"/>
          <p:cNvSpPr>
            <a:spLocks/>
          </p:cNvSpPr>
          <p:nvPr/>
        </p:nvSpPr>
        <p:spPr bwMode="auto">
          <a:xfrm>
            <a:off x="4670425" y="2139950"/>
            <a:ext cx="63500" cy="73025"/>
          </a:xfrm>
          <a:custGeom>
            <a:avLst/>
            <a:gdLst>
              <a:gd name="T0" fmla="*/ 0 w 32"/>
              <a:gd name="T1" fmla="*/ 73025 h 33"/>
              <a:gd name="T2" fmla="*/ 3969 w 32"/>
              <a:gd name="T3" fmla="*/ 0 h 33"/>
              <a:gd name="T4" fmla="*/ 63500 w 32"/>
              <a:gd name="T5" fmla="*/ 39832 h 33"/>
              <a:gd name="T6" fmla="*/ 3969 w 32"/>
              <a:gd name="T7" fmla="*/ 73025 h 33"/>
              <a:gd name="T8" fmla="*/ 3969 w 32"/>
              <a:gd name="T9" fmla="*/ 73025 h 33"/>
              <a:gd name="T10" fmla="*/ 0 w 32"/>
              <a:gd name="T11" fmla="*/ 73025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3"/>
              <a:gd name="T20" fmla="*/ 32 w 32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3">
                <a:moveTo>
                  <a:pt x="0" y="33"/>
                </a:moveTo>
                <a:lnTo>
                  <a:pt x="2" y="0"/>
                </a:lnTo>
                <a:lnTo>
                  <a:pt x="32" y="18"/>
                </a:lnTo>
                <a:lnTo>
                  <a:pt x="2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Line 95"/>
          <p:cNvSpPr>
            <a:spLocks noChangeShapeType="1"/>
          </p:cNvSpPr>
          <p:nvPr/>
        </p:nvSpPr>
        <p:spPr bwMode="auto">
          <a:xfrm flipH="1">
            <a:off x="2463800" y="2176463"/>
            <a:ext cx="223202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96"/>
          <p:cNvSpPr>
            <a:spLocks/>
          </p:cNvSpPr>
          <p:nvPr/>
        </p:nvSpPr>
        <p:spPr bwMode="auto">
          <a:xfrm>
            <a:off x="2417763" y="2139950"/>
            <a:ext cx="61912" cy="73025"/>
          </a:xfrm>
          <a:custGeom>
            <a:avLst/>
            <a:gdLst>
              <a:gd name="T0" fmla="*/ 61912 w 31"/>
              <a:gd name="T1" fmla="*/ 73025 h 33"/>
              <a:gd name="T2" fmla="*/ 61912 w 31"/>
              <a:gd name="T3" fmla="*/ 0 h 33"/>
              <a:gd name="T4" fmla="*/ 0 w 31"/>
              <a:gd name="T5" fmla="*/ 39832 h 33"/>
              <a:gd name="T6" fmla="*/ 61912 w 31"/>
              <a:gd name="T7" fmla="*/ 73025 h 33"/>
              <a:gd name="T8" fmla="*/ 61912 w 31"/>
              <a:gd name="T9" fmla="*/ 73025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3"/>
              <a:gd name="T17" fmla="*/ 31 w 31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3">
                <a:moveTo>
                  <a:pt x="31" y="33"/>
                </a:moveTo>
                <a:lnTo>
                  <a:pt x="31" y="0"/>
                </a:lnTo>
                <a:lnTo>
                  <a:pt x="0" y="18"/>
                </a:lnTo>
                <a:lnTo>
                  <a:pt x="31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Text Box 97"/>
          <p:cNvSpPr txBox="1">
            <a:spLocks noChangeArrowheads="1"/>
          </p:cNvSpPr>
          <p:nvPr/>
        </p:nvSpPr>
        <p:spPr bwMode="auto">
          <a:xfrm>
            <a:off x="2498329" y="1674813"/>
            <a:ext cx="41036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21" name="Text Box 98"/>
          <p:cNvSpPr txBox="1">
            <a:spLocks noChangeArrowheads="1"/>
          </p:cNvSpPr>
          <p:nvPr/>
        </p:nvSpPr>
        <p:spPr bwMode="auto">
          <a:xfrm>
            <a:off x="3010193" y="1752600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22" name="Rectangle 100"/>
          <p:cNvSpPr>
            <a:spLocks noChangeArrowheads="1"/>
          </p:cNvSpPr>
          <p:nvPr/>
        </p:nvSpPr>
        <p:spPr bwMode="auto">
          <a:xfrm>
            <a:off x="3284538" y="1647825"/>
            <a:ext cx="585787" cy="423863"/>
          </a:xfrm>
          <a:prstGeom prst="rect">
            <a:avLst/>
          </a:prstGeom>
          <a:solidFill>
            <a:srgbClr val="CCFF99"/>
          </a:solidFill>
          <a:ln w="12700" cap="rnd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Text Box 103"/>
          <p:cNvSpPr txBox="1">
            <a:spLocks noChangeArrowheads="1"/>
          </p:cNvSpPr>
          <p:nvPr/>
        </p:nvSpPr>
        <p:spPr bwMode="auto">
          <a:xfrm>
            <a:off x="3421917" y="1757363"/>
            <a:ext cx="315792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ALU</a:t>
            </a:r>
            <a:endParaRPr lang="en-US" sz="1000" b="1">
              <a:latin typeface="Neo Sans Intel"/>
            </a:endParaRPr>
          </a:p>
        </p:txBody>
      </p:sp>
      <p:sp>
        <p:nvSpPr>
          <p:cNvPr id="124" name="Rectangle 104"/>
          <p:cNvSpPr>
            <a:spLocks noChangeArrowheads="1"/>
          </p:cNvSpPr>
          <p:nvPr/>
        </p:nvSpPr>
        <p:spPr bwMode="auto">
          <a:xfrm>
            <a:off x="4454525" y="1647825"/>
            <a:ext cx="290513" cy="4238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sz="1100">
              <a:latin typeface="Neo Sans Intel"/>
            </a:endParaRPr>
          </a:p>
        </p:txBody>
      </p:sp>
      <p:sp>
        <p:nvSpPr>
          <p:cNvPr id="125" name="Text Box 105"/>
          <p:cNvSpPr txBox="1">
            <a:spLocks noChangeArrowheads="1"/>
          </p:cNvSpPr>
          <p:nvPr/>
        </p:nvSpPr>
        <p:spPr bwMode="auto">
          <a:xfrm>
            <a:off x="4466724" y="1752600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26" name="Freeform 107"/>
          <p:cNvSpPr>
            <a:spLocks/>
          </p:cNvSpPr>
          <p:nvPr/>
        </p:nvSpPr>
        <p:spPr bwMode="auto">
          <a:xfrm>
            <a:off x="7005638" y="2563813"/>
            <a:ext cx="63500" cy="73025"/>
          </a:xfrm>
          <a:custGeom>
            <a:avLst/>
            <a:gdLst>
              <a:gd name="T0" fmla="*/ 0 w 32"/>
              <a:gd name="T1" fmla="*/ 73025 h 33"/>
              <a:gd name="T2" fmla="*/ 3969 w 32"/>
              <a:gd name="T3" fmla="*/ 0 h 33"/>
              <a:gd name="T4" fmla="*/ 63500 w 32"/>
              <a:gd name="T5" fmla="*/ 39832 h 33"/>
              <a:gd name="T6" fmla="*/ 3969 w 32"/>
              <a:gd name="T7" fmla="*/ 73025 h 33"/>
              <a:gd name="T8" fmla="*/ 3969 w 32"/>
              <a:gd name="T9" fmla="*/ 73025 h 33"/>
              <a:gd name="T10" fmla="*/ 0 w 32"/>
              <a:gd name="T11" fmla="*/ 73025 h 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33"/>
              <a:gd name="T20" fmla="*/ 32 w 32"/>
              <a:gd name="T21" fmla="*/ 33 h 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33">
                <a:moveTo>
                  <a:pt x="0" y="33"/>
                </a:moveTo>
                <a:lnTo>
                  <a:pt x="2" y="0"/>
                </a:lnTo>
                <a:lnTo>
                  <a:pt x="32" y="18"/>
                </a:lnTo>
                <a:lnTo>
                  <a:pt x="2" y="33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08"/>
          <p:cNvSpPr>
            <a:spLocks noChangeShapeType="1"/>
          </p:cNvSpPr>
          <p:nvPr/>
        </p:nvSpPr>
        <p:spPr bwMode="auto">
          <a:xfrm flipH="1">
            <a:off x="4799013" y="2600325"/>
            <a:ext cx="2232025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Freeform 109"/>
          <p:cNvSpPr>
            <a:spLocks/>
          </p:cNvSpPr>
          <p:nvPr/>
        </p:nvSpPr>
        <p:spPr bwMode="auto">
          <a:xfrm>
            <a:off x="4752975" y="2563813"/>
            <a:ext cx="61913" cy="73025"/>
          </a:xfrm>
          <a:custGeom>
            <a:avLst/>
            <a:gdLst>
              <a:gd name="T0" fmla="*/ 61913 w 31"/>
              <a:gd name="T1" fmla="*/ 73025 h 33"/>
              <a:gd name="T2" fmla="*/ 61913 w 31"/>
              <a:gd name="T3" fmla="*/ 0 h 33"/>
              <a:gd name="T4" fmla="*/ 0 w 31"/>
              <a:gd name="T5" fmla="*/ 39832 h 33"/>
              <a:gd name="T6" fmla="*/ 61913 w 31"/>
              <a:gd name="T7" fmla="*/ 73025 h 33"/>
              <a:gd name="T8" fmla="*/ 61913 w 31"/>
              <a:gd name="T9" fmla="*/ 73025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3"/>
              <a:gd name="T17" fmla="*/ 31 w 31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3">
                <a:moveTo>
                  <a:pt x="31" y="33"/>
                </a:moveTo>
                <a:lnTo>
                  <a:pt x="31" y="0"/>
                </a:lnTo>
                <a:lnTo>
                  <a:pt x="0" y="18"/>
                </a:lnTo>
                <a:lnTo>
                  <a:pt x="31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Text Box 110"/>
          <p:cNvSpPr txBox="1">
            <a:spLocks noChangeArrowheads="1"/>
          </p:cNvSpPr>
          <p:nvPr/>
        </p:nvSpPr>
        <p:spPr bwMode="auto">
          <a:xfrm>
            <a:off x="4832747" y="2098675"/>
            <a:ext cx="41036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30" name="Text Box 111"/>
          <p:cNvSpPr txBox="1">
            <a:spLocks noChangeArrowheads="1"/>
          </p:cNvSpPr>
          <p:nvPr/>
        </p:nvSpPr>
        <p:spPr bwMode="auto">
          <a:xfrm>
            <a:off x="5345406" y="2176463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 err="1">
                <a:latin typeface="Neo Sans Intel"/>
              </a:rPr>
              <a:t>Reg</a:t>
            </a:r>
            <a:endParaRPr lang="en-US" sz="1100" b="1" dirty="0">
              <a:latin typeface="Neo Sans Intel"/>
            </a:endParaRPr>
          </a:p>
        </p:txBody>
      </p:sp>
      <p:sp>
        <p:nvSpPr>
          <p:cNvPr id="131" name="Rectangle 113"/>
          <p:cNvSpPr>
            <a:spLocks noChangeArrowheads="1"/>
          </p:cNvSpPr>
          <p:nvPr/>
        </p:nvSpPr>
        <p:spPr bwMode="auto">
          <a:xfrm>
            <a:off x="5619750" y="2071688"/>
            <a:ext cx="585788" cy="423862"/>
          </a:xfrm>
          <a:prstGeom prst="rect">
            <a:avLst/>
          </a:prstGeom>
          <a:solidFill>
            <a:srgbClr val="CCFF99"/>
          </a:solidFill>
          <a:ln w="12700" cap="rnd" algn="ctr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Text Box 116"/>
          <p:cNvSpPr txBox="1">
            <a:spLocks noChangeArrowheads="1"/>
          </p:cNvSpPr>
          <p:nvPr/>
        </p:nvSpPr>
        <p:spPr bwMode="auto">
          <a:xfrm>
            <a:off x="5757130" y="2181225"/>
            <a:ext cx="315792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ALU</a:t>
            </a:r>
            <a:endParaRPr lang="en-US" sz="1000" b="1">
              <a:latin typeface="Neo Sans Intel"/>
            </a:endParaRPr>
          </a:p>
        </p:txBody>
      </p:sp>
      <p:sp>
        <p:nvSpPr>
          <p:cNvPr id="133" name="Rectangle 117"/>
          <p:cNvSpPr>
            <a:spLocks noChangeArrowheads="1"/>
          </p:cNvSpPr>
          <p:nvPr/>
        </p:nvSpPr>
        <p:spPr bwMode="auto">
          <a:xfrm>
            <a:off x="6789738" y="2071688"/>
            <a:ext cx="290512" cy="4238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 sz="1100">
              <a:latin typeface="Neo Sans Intel"/>
            </a:endParaRPr>
          </a:p>
        </p:txBody>
      </p:sp>
      <p:sp>
        <p:nvSpPr>
          <p:cNvPr id="134" name="Text Box 118"/>
          <p:cNvSpPr txBox="1">
            <a:spLocks noChangeArrowheads="1"/>
          </p:cNvSpPr>
          <p:nvPr/>
        </p:nvSpPr>
        <p:spPr bwMode="auto">
          <a:xfrm>
            <a:off x="6801937" y="2176463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 err="1">
                <a:latin typeface="Neo Sans Intel"/>
              </a:rPr>
              <a:t>Reg</a:t>
            </a:r>
            <a:endParaRPr lang="en-US" sz="1100" b="1" dirty="0">
              <a:latin typeface="Neo Sans Intel"/>
            </a:endParaRPr>
          </a:p>
        </p:txBody>
      </p:sp>
      <p:sp>
        <p:nvSpPr>
          <p:cNvPr id="135" name="Text Box 120"/>
          <p:cNvSpPr txBox="1">
            <a:spLocks noChangeArrowheads="1"/>
          </p:cNvSpPr>
          <p:nvPr/>
        </p:nvSpPr>
        <p:spPr bwMode="auto">
          <a:xfrm>
            <a:off x="7167959" y="2522538"/>
            <a:ext cx="4103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36" name="Text Box 124"/>
          <p:cNvSpPr txBox="1">
            <a:spLocks noChangeArrowheads="1"/>
          </p:cNvSpPr>
          <p:nvPr/>
        </p:nvSpPr>
        <p:spPr bwMode="auto">
          <a:xfrm>
            <a:off x="2507854" y="4037013"/>
            <a:ext cx="41036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3308643" y="4114800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38" name="Rectangle 128"/>
          <p:cNvSpPr>
            <a:spLocks noChangeArrowheads="1"/>
          </p:cNvSpPr>
          <p:nvPr/>
        </p:nvSpPr>
        <p:spPr bwMode="auto">
          <a:xfrm>
            <a:off x="3584575" y="4010025"/>
            <a:ext cx="584200" cy="423863"/>
          </a:xfrm>
          <a:prstGeom prst="rect">
            <a:avLst/>
          </a:prstGeom>
          <a:solidFill>
            <a:srgbClr val="CCFF99"/>
          </a:solidFill>
          <a:ln w="12700" cap="rnd" algn="ctr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endParaRPr lang="en-US" sz="1100">
              <a:latin typeface="Neo Sans Intel"/>
            </a:endParaRPr>
          </a:p>
        </p:txBody>
      </p:sp>
      <p:sp>
        <p:nvSpPr>
          <p:cNvPr id="139" name="Text Box 131"/>
          <p:cNvSpPr txBox="1">
            <a:spLocks noChangeArrowheads="1"/>
          </p:cNvSpPr>
          <p:nvPr/>
        </p:nvSpPr>
        <p:spPr bwMode="auto">
          <a:xfrm>
            <a:off x="3722748" y="4119563"/>
            <a:ext cx="315792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ALU</a:t>
            </a:r>
            <a:endParaRPr lang="en-US" sz="1000" b="1">
              <a:latin typeface="Neo Sans Intel"/>
            </a:endParaRPr>
          </a:p>
        </p:txBody>
      </p:sp>
      <p:sp>
        <p:nvSpPr>
          <p:cNvPr id="140" name="Rectangle 132"/>
          <p:cNvSpPr>
            <a:spLocks noChangeArrowheads="1"/>
          </p:cNvSpPr>
          <p:nvPr/>
        </p:nvSpPr>
        <p:spPr bwMode="auto">
          <a:xfrm>
            <a:off x="4752975" y="4010025"/>
            <a:ext cx="290513" cy="4238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41" name="Text Box 133"/>
          <p:cNvSpPr txBox="1">
            <a:spLocks noChangeArrowheads="1"/>
          </p:cNvSpPr>
          <p:nvPr/>
        </p:nvSpPr>
        <p:spPr bwMode="auto">
          <a:xfrm>
            <a:off x="4765968" y="4114800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42" name="Text Box 137"/>
          <p:cNvSpPr txBox="1">
            <a:spLocks noChangeArrowheads="1"/>
          </p:cNvSpPr>
          <p:nvPr/>
        </p:nvSpPr>
        <p:spPr bwMode="auto">
          <a:xfrm>
            <a:off x="3092054" y="4460875"/>
            <a:ext cx="41036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43" name="Text Box 140"/>
          <p:cNvSpPr txBox="1">
            <a:spLocks noChangeArrowheads="1"/>
          </p:cNvSpPr>
          <p:nvPr/>
        </p:nvSpPr>
        <p:spPr bwMode="auto">
          <a:xfrm>
            <a:off x="3892843" y="4538663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44" name="Rectangle 141"/>
          <p:cNvSpPr>
            <a:spLocks noChangeArrowheads="1"/>
          </p:cNvSpPr>
          <p:nvPr/>
        </p:nvSpPr>
        <p:spPr bwMode="auto">
          <a:xfrm>
            <a:off x="4168775" y="4433888"/>
            <a:ext cx="585788" cy="423862"/>
          </a:xfrm>
          <a:prstGeom prst="rect">
            <a:avLst/>
          </a:prstGeom>
          <a:solidFill>
            <a:srgbClr val="CCFF99"/>
          </a:solidFill>
          <a:ln w="12700" cap="rnd" algn="ctr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5" name="Text Box 144"/>
          <p:cNvSpPr txBox="1">
            <a:spLocks noChangeArrowheads="1"/>
          </p:cNvSpPr>
          <p:nvPr/>
        </p:nvSpPr>
        <p:spPr bwMode="auto">
          <a:xfrm>
            <a:off x="4306948" y="4543425"/>
            <a:ext cx="315792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ALU</a:t>
            </a:r>
            <a:endParaRPr lang="en-US" sz="1000" b="1">
              <a:latin typeface="Neo Sans Intel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5338763" y="4433888"/>
            <a:ext cx="290512" cy="42386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47" name="Text Box 146"/>
          <p:cNvSpPr txBox="1">
            <a:spLocks noChangeArrowheads="1"/>
          </p:cNvSpPr>
          <p:nvPr/>
        </p:nvSpPr>
        <p:spPr bwMode="auto">
          <a:xfrm>
            <a:off x="5351756" y="4538663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48" name="Text Box 150"/>
          <p:cNvSpPr txBox="1">
            <a:spLocks noChangeArrowheads="1"/>
          </p:cNvSpPr>
          <p:nvPr/>
        </p:nvSpPr>
        <p:spPr bwMode="auto">
          <a:xfrm>
            <a:off x="3676254" y="4884738"/>
            <a:ext cx="41036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Inst</a:t>
            </a:r>
          </a:p>
          <a:p>
            <a:pPr algn="ctr"/>
            <a:r>
              <a:rPr lang="en-US" sz="1200" b="1">
                <a:latin typeface="Neo Sans Intel"/>
              </a:rPr>
              <a:t>Fetch</a:t>
            </a:r>
            <a:endParaRPr lang="en-US" sz="1000" b="1">
              <a:latin typeface="Neo Sans Intel"/>
            </a:endParaRPr>
          </a:p>
        </p:txBody>
      </p:sp>
      <p:sp>
        <p:nvSpPr>
          <p:cNvPr id="149" name="Text Box 153"/>
          <p:cNvSpPr txBox="1">
            <a:spLocks noChangeArrowheads="1"/>
          </p:cNvSpPr>
          <p:nvPr/>
        </p:nvSpPr>
        <p:spPr bwMode="auto">
          <a:xfrm>
            <a:off x="4477043" y="4962525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50" name="Rectangle 154"/>
          <p:cNvSpPr>
            <a:spLocks noChangeArrowheads="1"/>
          </p:cNvSpPr>
          <p:nvPr/>
        </p:nvSpPr>
        <p:spPr bwMode="auto">
          <a:xfrm>
            <a:off x="4752975" y="4857750"/>
            <a:ext cx="585788" cy="423863"/>
          </a:xfrm>
          <a:prstGeom prst="rect">
            <a:avLst/>
          </a:prstGeom>
          <a:solidFill>
            <a:srgbClr val="CCFF99"/>
          </a:solidFill>
          <a:ln w="12700" cap="rnd" algn="ctr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1" name="Text Box 157"/>
          <p:cNvSpPr txBox="1">
            <a:spLocks noChangeArrowheads="1"/>
          </p:cNvSpPr>
          <p:nvPr/>
        </p:nvSpPr>
        <p:spPr bwMode="auto">
          <a:xfrm>
            <a:off x="4891148" y="4967288"/>
            <a:ext cx="315792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latin typeface="Neo Sans Intel"/>
              </a:rPr>
              <a:t>ALU</a:t>
            </a:r>
            <a:endParaRPr lang="en-US" sz="1000" b="1">
              <a:latin typeface="Neo Sans Intel"/>
            </a:endParaRPr>
          </a:p>
        </p:txBody>
      </p:sp>
      <p:sp>
        <p:nvSpPr>
          <p:cNvPr id="152" name="Rectangle 158"/>
          <p:cNvSpPr>
            <a:spLocks noChangeArrowheads="1"/>
          </p:cNvSpPr>
          <p:nvPr/>
        </p:nvSpPr>
        <p:spPr bwMode="auto">
          <a:xfrm>
            <a:off x="5922963" y="4857750"/>
            <a:ext cx="290512" cy="4238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53" name="Text Box 159"/>
          <p:cNvSpPr txBox="1">
            <a:spLocks noChangeArrowheads="1"/>
          </p:cNvSpPr>
          <p:nvPr/>
        </p:nvSpPr>
        <p:spPr bwMode="auto">
          <a:xfrm>
            <a:off x="5935956" y="4962525"/>
            <a:ext cx="267701" cy="169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>
                <a:latin typeface="Neo Sans Intel"/>
              </a:rPr>
              <a:t>Reg</a:t>
            </a:r>
          </a:p>
        </p:txBody>
      </p:sp>
      <p:sp>
        <p:nvSpPr>
          <p:cNvPr id="154" name="Rectangle 161"/>
          <p:cNvSpPr>
            <a:spLocks noChangeArrowheads="1"/>
          </p:cNvSpPr>
          <p:nvPr/>
        </p:nvSpPr>
        <p:spPr bwMode="auto">
          <a:xfrm>
            <a:off x="2555875" y="45593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55" name="Rectangle 162"/>
          <p:cNvSpPr>
            <a:spLocks noChangeArrowheads="1"/>
          </p:cNvSpPr>
          <p:nvPr/>
        </p:nvSpPr>
        <p:spPr bwMode="auto">
          <a:xfrm>
            <a:off x="3154363" y="50038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56" name="Rectangle 163"/>
          <p:cNvSpPr>
            <a:spLocks noChangeArrowheads="1"/>
          </p:cNvSpPr>
          <p:nvPr/>
        </p:nvSpPr>
        <p:spPr bwMode="auto">
          <a:xfrm>
            <a:off x="3729038" y="54102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57" name="Rectangle 164"/>
          <p:cNvSpPr>
            <a:spLocks noChangeArrowheads="1"/>
          </p:cNvSpPr>
          <p:nvPr/>
        </p:nvSpPr>
        <p:spPr bwMode="auto">
          <a:xfrm>
            <a:off x="4362450" y="54102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58" name="Rectangle 165"/>
          <p:cNvSpPr>
            <a:spLocks noChangeArrowheads="1"/>
          </p:cNvSpPr>
          <p:nvPr/>
        </p:nvSpPr>
        <p:spPr bwMode="auto">
          <a:xfrm>
            <a:off x="4854575" y="54102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59" name="Rectangle 166"/>
          <p:cNvSpPr>
            <a:spLocks noChangeArrowheads="1"/>
          </p:cNvSpPr>
          <p:nvPr/>
        </p:nvSpPr>
        <p:spPr bwMode="auto">
          <a:xfrm>
            <a:off x="5487988" y="54102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60" name="Rectangle 167"/>
          <p:cNvSpPr>
            <a:spLocks noChangeArrowheads="1"/>
          </p:cNvSpPr>
          <p:nvPr/>
        </p:nvSpPr>
        <p:spPr bwMode="auto">
          <a:xfrm>
            <a:off x="6051550" y="54102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2 ns</a:t>
            </a:r>
            <a:endParaRPr lang="en-US" sz="1200" b="1">
              <a:latin typeface="Neo Sans Intel"/>
            </a:endParaRPr>
          </a:p>
        </p:txBody>
      </p:sp>
      <p:sp>
        <p:nvSpPr>
          <p:cNvPr id="161" name="Rectangle 168"/>
          <p:cNvSpPr>
            <a:spLocks noChangeArrowheads="1"/>
          </p:cNvSpPr>
          <p:nvPr/>
        </p:nvSpPr>
        <p:spPr bwMode="auto">
          <a:xfrm>
            <a:off x="3376613" y="22098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 ns</a:t>
            </a:r>
            <a:endParaRPr lang="en-US" sz="1200" b="1">
              <a:latin typeface="Neo Sans Intel"/>
            </a:endParaRPr>
          </a:p>
        </p:txBody>
      </p:sp>
      <p:sp>
        <p:nvSpPr>
          <p:cNvPr id="162" name="Rectangle 169"/>
          <p:cNvSpPr>
            <a:spLocks noChangeArrowheads="1"/>
          </p:cNvSpPr>
          <p:nvPr/>
        </p:nvSpPr>
        <p:spPr bwMode="auto">
          <a:xfrm>
            <a:off x="5840413" y="2636838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 ns</a:t>
            </a:r>
            <a:endParaRPr lang="en-US" sz="1200" b="1">
              <a:latin typeface="Neo Sans Intel"/>
            </a:endParaRPr>
          </a:p>
        </p:txBody>
      </p:sp>
      <p:sp>
        <p:nvSpPr>
          <p:cNvPr id="163" name="Rectangle 170"/>
          <p:cNvSpPr>
            <a:spLocks noChangeArrowheads="1"/>
          </p:cNvSpPr>
          <p:nvPr/>
        </p:nvSpPr>
        <p:spPr bwMode="auto">
          <a:xfrm>
            <a:off x="7458075" y="3048000"/>
            <a:ext cx="3077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8 ns</a:t>
            </a:r>
            <a:endParaRPr lang="en-US" sz="1200" b="1">
              <a:latin typeface="Neo Sans Intel"/>
            </a:endParaRPr>
          </a:p>
        </p:txBody>
      </p:sp>
      <p:grpSp>
        <p:nvGrpSpPr>
          <p:cNvPr id="164" name="Group 171"/>
          <p:cNvGrpSpPr>
            <a:grpSpLocks/>
          </p:cNvGrpSpPr>
          <p:nvPr/>
        </p:nvGrpSpPr>
        <p:grpSpPr bwMode="auto">
          <a:xfrm>
            <a:off x="1055688" y="1052513"/>
            <a:ext cx="1326049" cy="1887537"/>
            <a:chOff x="720" y="663"/>
            <a:chExt cx="905" cy="1189"/>
          </a:xfrm>
        </p:grpSpPr>
        <p:grpSp>
          <p:nvGrpSpPr>
            <p:cNvPr id="165" name="Group 172"/>
            <p:cNvGrpSpPr>
              <a:grpSpLocks/>
            </p:cNvGrpSpPr>
            <p:nvPr/>
          </p:nvGrpSpPr>
          <p:grpSpPr bwMode="auto">
            <a:xfrm>
              <a:off x="720" y="1127"/>
              <a:ext cx="46" cy="725"/>
              <a:chOff x="845" y="1127"/>
              <a:chExt cx="46" cy="725"/>
            </a:xfrm>
          </p:grpSpPr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868" y="1127"/>
                <a:ext cx="2" cy="7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>
                <a:off x="845" y="1796"/>
                <a:ext cx="46" cy="46"/>
              </a:xfrm>
              <a:custGeom>
                <a:avLst/>
                <a:gdLst>
                  <a:gd name="T0" fmla="*/ 46 w 33"/>
                  <a:gd name="T1" fmla="*/ 0 h 33"/>
                  <a:gd name="T2" fmla="*/ 0 w 33"/>
                  <a:gd name="T3" fmla="*/ 0 h 33"/>
                  <a:gd name="T4" fmla="*/ 25 w 33"/>
                  <a:gd name="T5" fmla="*/ 46 h 33"/>
                  <a:gd name="T6" fmla="*/ 46 w 33"/>
                  <a:gd name="T7" fmla="*/ 0 h 33"/>
                  <a:gd name="T8" fmla="*/ 46 w 33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3"/>
                  <a:gd name="T17" fmla="*/ 33 w 3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3">
                    <a:moveTo>
                      <a:pt x="33" y="0"/>
                    </a:moveTo>
                    <a:lnTo>
                      <a:pt x="0" y="0"/>
                    </a:lnTo>
                    <a:lnTo>
                      <a:pt x="1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66" name="Text Box 175"/>
            <p:cNvSpPr txBox="1">
              <a:spLocks noChangeArrowheads="1"/>
            </p:cNvSpPr>
            <p:nvPr/>
          </p:nvSpPr>
          <p:spPr bwMode="auto">
            <a:xfrm>
              <a:off x="1382" y="816"/>
              <a:ext cx="24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Time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67" name="Text Box 176"/>
            <p:cNvSpPr txBox="1">
              <a:spLocks noChangeArrowheads="1"/>
            </p:cNvSpPr>
            <p:nvPr/>
          </p:nvSpPr>
          <p:spPr bwMode="auto">
            <a:xfrm>
              <a:off x="720" y="663"/>
              <a:ext cx="490" cy="3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Program</a:t>
              </a:r>
            </a:p>
            <a:p>
              <a:r>
                <a:rPr lang="en-US" sz="1200" b="1">
                  <a:latin typeface="Neo Sans Intel"/>
                </a:rPr>
                <a:t>execution</a:t>
              </a:r>
            </a:p>
            <a:p>
              <a:r>
                <a:rPr lang="en-US" sz="1200" b="1">
                  <a:latin typeface="Neo Sans Intel"/>
                </a:rPr>
                <a:t>order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68" name="Text Box 177"/>
            <p:cNvSpPr txBox="1">
              <a:spLocks noChangeArrowheads="1"/>
            </p:cNvSpPr>
            <p:nvPr/>
          </p:nvSpPr>
          <p:spPr bwMode="auto">
            <a:xfrm>
              <a:off x="785" y="1104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R1, 100(R0)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69" name="Text Box 178"/>
            <p:cNvSpPr txBox="1">
              <a:spLocks noChangeArrowheads="1"/>
            </p:cNvSpPr>
            <p:nvPr/>
          </p:nvSpPr>
          <p:spPr bwMode="auto">
            <a:xfrm>
              <a:off x="785" y="1392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R2, 200(R0)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70" name="Text Box 179"/>
            <p:cNvSpPr txBox="1">
              <a:spLocks noChangeArrowheads="1"/>
            </p:cNvSpPr>
            <p:nvPr/>
          </p:nvSpPr>
          <p:spPr bwMode="auto">
            <a:xfrm>
              <a:off x="785" y="1661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R3, 300(R0)</a:t>
              </a:r>
              <a:endParaRPr lang="en-US" sz="1000" b="1">
                <a:latin typeface="Neo Sans Intel"/>
              </a:endParaRPr>
            </a:p>
          </p:txBody>
        </p:sp>
      </p:grpSp>
      <p:grpSp>
        <p:nvGrpSpPr>
          <p:cNvPr id="173" name="Group 180"/>
          <p:cNvGrpSpPr>
            <a:grpSpLocks/>
          </p:cNvGrpSpPr>
          <p:nvPr/>
        </p:nvGrpSpPr>
        <p:grpSpPr bwMode="auto">
          <a:xfrm>
            <a:off x="1055688" y="3429000"/>
            <a:ext cx="1326049" cy="1887538"/>
            <a:chOff x="720" y="663"/>
            <a:chExt cx="905" cy="1189"/>
          </a:xfrm>
        </p:grpSpPr>
        <p:grpSp>
          <p:nvGrpSpPr>
            <p:cNvPr id="174" name="Group 181"/>
            <p:cNvGrpSpPr>
              <a:grpSpLocks/>
            </p:cNvGrpSpPr>
            <p:nvPr/>
          </p:nvGrpSpPr>
          <p:grpSpPr bwMode="auto">
            <a:xfrm>
              <a:off x="720" y="1127"/>
              <a:ext cx="46" cy="725"/>
              <a:chOff x="845" y="1127"/>
              <a:chExt cx="46" cy="725"/>
            </a:xfrm>
          </p:grpSpPr>
          <p:sp>
            <p:nvSpPr>
              <p:cNvPr id="180" name="Line 182"/>
              <p:cNvSpPr>
                <a:spLocks noChangeShapeType="1"/>
              </p:cNvSpPr>
              <p:nvPr/>
            </p:nvSpPr>
            <p:spPr bwMode="auto">
              <a:xfrm>
                <a:off x="868" y="1127"/>
                <a:ext cx="2" cy="72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45" y="1796"/>
                <a:ext cx="46" cy="46"/>
              </a:xfrm>
              <a:custGeom>
                <a:avLst/>
                <a:gdLst>
                  <a:gd name="T0" fmla="*/ 46 w 33"/>
                  <a:gd name="T1" fmla="*/ 0 h 33"/>
                  <a:gd name="T2" fmla="*/ 0 w 33"/>
                  <a:gd name="T3" fmla="*/ 0 h 33"/>
                  <a:gd name="T4" fmla="*/ 25 w 33"/>
                  <a:gd name="T5" fmla="*/ 46 h 33"/>
                  <a:gd name="T6" fmla="*/ 46 w 33"/>
                  <a:gd name="T7" fmla="*/ 0 h 33"/>
                  <a:gd name="T8" fmla="*/ 46 w 33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3"/>
                  <a:gd name="T17" fmla="*/ 33 w 33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3">
                    <a:moveTo>
                      <a:pt x="33" y="0"/>
                    </a:moveTo>
                    <a:lnTo>
                      <a:pt x="0" y="0"/>
                    </a:lnTo>
                    <a:lnTo>
                      <a:pt x="18" y="33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75" name="Text Box 184"/>
            <p:cNvSpPr txBox="1">
              <a:spLocks noChangeArrowheads="1"/>
            </p:cNvSpPr>
            <p:nvPr/>
          </p:nvSpPr>
          <p:spPr bwMode="auto">
            <a:xfrm>
              <a:off x="1382" y="816"/>
              <a:ext cx="243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Time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76" name="Text Box 185"/>
            <p:cNvSpPr txBox="1">
              <a:spLocks noChangeArrowheads="1"/>
            </p:cNvSpPr>
            <p:nvPr/>
          </p:nvSpPr>
          <p:spPr bwMode="auto">
            <a:xfrm>
              <a:off x="720" y="663"/>
              <a:ext cx="490" cy="3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latin typeface="Neo Sans Intel"/>
                </a:rPr>
                <a:t>Program</a:t>
              </a:r>
            </a:p>
            <a:p>
              <a:r>
                <a:rPr lang="en-US" sz="1200" b="1">
                  <a:latin typeface="Neo Sans Intel"/>
                </a:rPr>
                <a:t>execution</a:t>
              </a:r>
            </a:p>
            <a:p>
              <a:r>
                <a:rPr lang="en-US" sz="1200" b="1">
                  <a:latin typeface="Neo Sans Intel"/>
                </a:rPr>
                <a:t>order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77" name="Text Box 186"/>
            <p:cNvSpPr txBox="1">
              <a:spLocks noChangeArrowheads="1"/>
            </p:cNvSpPr>
            <p:nvPr/>
          </p:nvSpPr>
          <p:spPr bwMode="auto">
            <a:xfrm>
              <a:off x="785" y="1104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R1, 100(R0)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78" name="Text Box 187"/>
            <p:cNvSpPr txBox="1">
              <a:spLocks noChangeArrowheads="1"/>
            </p:cNvSpPr>
            <p:nvPr/>
          </p:nvSpPr>
          <p:spPr bwMode="auto">
            <a:xfrm>
              <a:off x="785" y="1392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R2, 200(R0)</a:t>
              </a:r>
              <a:endParaRPr lang="en-US" sz="1000" b="1">
                <a:latin typeface="Neo Sans Intel"/>
              </a:endParaRPr>
            </a:p>
          </p:txBody>
        </p:sp>
        <p:sp>
          <p:nvSpPr>
            <p:cNvPr id="179" name="Text Box 188"/>
            <p:cNvSpPr txBox="1">
              <a:spLocks noChangeArrowheads="1"/>
            </p:cNvSpPr>
            <p:nvPr/>
          </p:nvSpPr>
          <p:spPr bwMode="auto">
            <a:xfrm>
              <a:off x="785" y="1661"/>
              <a:ext cx="711" cy="11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latin typeface="Neo Sans Intel"/>
                </a:rPr>
                <a:t>lw R3, 300(R0)</a:t>
              </a:r>
              <a:endParaRPr lang="en-US" sz="1000" b="1">
                <a:latin typeface="Neo Sans Intel"/>
              </a:endParaRPr>
            </a:p>
          </p:txBody>
        </p:sp>
      </p:grpSp>
      <p:sp>
        <p:nvSpPr>
          <p:cNvPr id="182" name="Line 34"/>
          <p:cNvSpPr>
            <a:spLocks noChangeShapeType="1"/>
          </p:cNvSpPr>
          <p:nvPr/>
        </p:nvSpPr>
        <p:spPr bwMode="auto">
          <a:xfrm flipV="1">
            <a:off x="4155440" y="1397000"/>
            <a:ext cx="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3" name="Line 34"/>
          <p:cNvSpPr>
            <a:spLocks noChangeShapeType="1"/>
          </p:cNvSpPr>
          <p:nvPr/>
        </p:nvSpPr>
        <p:spPr bwMode="auto">
          <a:xfrm flipV="1">
            <a:off x="5318284" y="1391920"/>
            <a:ext cx="0" cy="682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 flipV="1">
            <a:off x="4145215" y="3758248"/>
            <a:ext cx="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5" name="Line 59"/>
          <p:cNvSpPr>
            <a:spLocks noChangeShapeType="1"/>
          </p:cNvSpPr>
          <p:nvPr/>
        </p:nvSpPr>
        <p:spPr bwMode="auto">
          <a:xfrm flipV="1">
            <a:off x="5334000" y="3766126"/>
            <a:ext cx="0" cy="66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611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7787"/>
            <a:ext cx="8610600" cy="836613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Forwarding Hardware Example: 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b</a:t>
            </a:r>
            <a:r>
              <a:rPr lang="en-US" sz="2400" dirty="0" smtClean="0">
                <a:solidFill>
                  <a:srgbClr val="0070C0"/>
                </a:solidFill>
              </a:rPr>
              <a:t>ypassing from EXE to Src1 and from WB to Src2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183"/>
          <p:cNvSpPr>
            <a:spLocks noChangeArrowheads="1"/>
          </p:cNvSpPr>
          <p:nvPr/>
        </p:nvSpPr>
        <p:spPr bwMode="auto">
          <a:xfrm>
            <a:off x="114301" y="5394325"/>
            <a:ext cx="2157412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,9(R1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439738" y="3244850"/>
            <a:ext cx="280987" cy="609600"/>
          </a:xfrm>
          <a:prstGeom prst="rect">
            <a:avLst/>
          </a:prstGeom>
          <a:solidFill>
            <a:srgbClr val="FFE6CD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7" name="AutoShape 128"/>
          <p:cNvSpPr>
            <a:spLocks noChangeArrowheads="1"/>
          </p:cNvSpPr>
          <p:nvPr/>
        </p:nvSpPr>
        <p:spPr bwMode="auto">
          <a:xfrm rot="5400000">
            <a:off x="7588250" y="36337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8" name="AutoShape 133"/>
          <p:cNvSpPr>
            <a:spLocks noChangeArrowheads="1"/>
          </p:cNvSpPr>
          <p:nvPr/>
        </p:nvSpPr>
        <p:spPr bwMode="auto">
          <a:xfrm rot="5400000">
            <a:off x="4540250" y="4884738"/>
            <a:ext cx="646113" cy="185737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9" name="AutoShape 138"/>
          <p:cNvSpPr>
            <a:spLocks noChangeArrowheads="1"/>
          </p:cNvSpPr>
          <p:nvPr/>
        </p:nvSpPr>
        <p:spPr bwMode="auto">
          <a:xfrm rot="5400000">
            <a:off x="4543425" y="3883025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0" name="AutoShape 144"/>
          <p:cNvSpPr>
            <a:spLocks noChangeArrowheads="1"/>
          </p:cNvSpPr>
          <p:nvPr/>
        </p:nvSpPr>
        <p:spPr bwMode="auto">
          <a:xfrm rot="5400000">
            <a:off x="4543425" y="2947988"/>
            <a:ext cx="646113" cy="184150"/>
          </a:xfrm>
          <a:prstGeom prst="flowChartTerminator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163888" y="1889125"/>
            <a:ext cx="744537" cy="3175"/>
          </a:xfrm>
          <a:prstGeom prst="line">
            <a:avLst/>
          </a:prstGeom>
          <a:noFill/>
          <a:ln w="1587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4837112" y="4306888"/>
            <a:ext cx="46037" cy="57150"/>
          </a:xfrm>
          <a:custGeom>
            <a:avLst/>
            <a:gdLst>
              <a:gd name="T0" fmla="*/ 0 w 25"/>
              <a:gd name="T1" fmla="*/ 36 h 23"/>
              <a:gd name="T2" fmla="*/ 29 w 25"/>
              <a:gd name="T3" fmla="*/ 36 h 23"/>
              <a:gd name="T4" fmla="*/ 16 w 25"/>
              <a:gd name="T5" fmla="*/ 0 h 23"/>
              <a:gd name="T6" fmla="*/ 2 w 25"/>
              <a:gd name="T7" fmla="*/ 36 h 23"/>
              <a:gd name="T8" fmla="*/ 2 w 25"/>
              <a:gd name="T9" fmla="*/ 36 h 23"/>
              <a:gd name="T10" fmla="*/ 0 w 25"/>
              <a:gd name="T11" fmla="*/ 36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3"/>
              <a:gd name="T20" fmla="*/ 25 w 25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3">
                <a:moveTo>
                  <a:pt x="0" y="23"/>
                </a:moveTo>
                <a:lnTo>
                  <a:pt x="25" y="23"/>
                </a:lnTo>
                <a:lnTo>
                  <a:pt x="14" y="0"/>
                </a:lnTo>
                <a:lnTo>
                  <a:pt x="2" y="23"/>
                </a:lnTo>
                <a:lnTo>
                  <a:pt x="0" y="23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4837112" y="3379788"/>
            <a:ext cx="46037" cy="60325"/>
          </a:xfrm>
          <a:custGeom>
            <a:avLst/>
            <a:gdLst>
              <a:gd name="T0" fmla="*/ 0 w 25"/>
              <a:gd name="T1" fmla="*/ 38 h 25"/>
              <a:gd name="T2" fmla="*/ 29 w 25"/>
              <a:gd name="T3" fmla="*/ 38 h 25"/>
              <a:gd name="T4" fmla="*/ 16 w 25"/>
              <a:gd name="T5" fmla="*/ 0 h 25"/>
              <a:gd name="T6" fmla="*/ 2 w 25"/>
              <a:gd name="T7" fmla="*/ 38 h 25"/>
              <a:gd name="T8" fmla="*/ 2 w 25"/>
              <a:gd name="T9" fmla="*/ 38 h 25"/>
              <a:gd name="T10" fmla="*/ 0 w 25"/>
              <a:gd name="T11" fmla="*/ 38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25"/>
                </a:moveTo>
                <a:lnTo>
                  <a:pt x="25" y="25"/>
                </a:lnTo>
                <a:lnTo>
                  <a:pt x="14" y="0"/>
                </a:lnTo>
                <a:lnTo>
                  <a:pt x="2" y="25"/>
                </a:lnTo>
                <a:lnTo>
                  <a:pt x="0" y="25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772150" y="5540375"/>
            <a:ext cx="46037" cy="60325"/>
          </a:xfrm>
          <a:custGeom>
            <a:avLst/>
            <a:gdLst>
              <a:gd name="T0" fmla="*/ 29 w 25"/>
              <a:gd name="T1" fmla="*/ 0 h 25"/>
              <a:gd name="T2" fmla="*/ 29 w 25"/>
              <a:gd name="T3" fmla="*/ 38 h 25"/>
              <a:gd name="T4" fmla="*/ 0 w 25"/>
              <a:gd name="T5" fmla="*/ 20 h 25"/>
              <a:gd name="T6" fmla="*/ 29 w 25"/>
              <a:gd name="T7" fmla="*/ 0 h 25"/>
              <a:gd name="T8" fmla="*/ 29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25" y="0"/>
                </a:moveTo>
                <a:lnTo>
                  <a:pt x="25" y="25"/>
                </a:lnTo>
                <a:lnTo>
                  <a:pt x="0" y="13"/>
                </a:lnTo>
                <a:lnTo>
                  <a:pt x="25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5815012" y="2284413"/>
            <a:ext cx="1773237" cy="3287713"/>
          </a:xfrm>
          <a:custGeom>
            <a:avLst/>
            <a:gdLst>
              <a:gd name="T0" fmla="*/ 1117 w 947"/>
              <a:gd name="T1" fmla="*/ 0 h 1357"/>
              <a:gd name="T2" fmla="*/ 1117 w 947"/>
              <a:gd name="T3" fmla="*/ 2071 h 1357"/>
              <a:gd name="T4" fmla="*/ 0 w 947"/>
              <a:gd name="T5" fmla="*/ 2071 h 1357"/>
              <a:gd name="T6" fmla="*/ 0 60000 65536"/>
              <a:gd name="T7" fmla="*/ 0 60000 65536"/>
              <a:gd name="T8" fmla="*/ 0 60000 65536"/>
              <a:gd name="T9" fmla="*/ 0 w 947"/>
              <a:gd name="T10" fmla="*/ 0 h 1357"/>
              <a:gd name="T11" fmla="*/ 947 w 947"/>
              <a:gd name="T12" fmla="*/ 1357 h 1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47" h="1357">
                <a:moveTo>
                  <a:pt x="947" y="0"/>
                </a:moveTo>
                <a:lnTo>
                  <a:pt x="947" y="1357"/>
                </a:lnTo>
                <a:lnTo>
                  <a:pt x="0" y="135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381875" y="2284413"/>
            <a:ext cx="203200" cy="4763"/>
          </a:xfrm>
          <a:prstGeom prst="line">
            <a:avLst/>
          </a:prstGeom>
          <a:noFill/>
          <a:ln w="9525">
            <a:solidFill>
              <a:srgbClr val="EB75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826125" y="1889125"/>
            <a:ext cx="400050" cy="3506788"/>
          </a:xfrm>
          <a:custGeom>
            <a:avLst/>
            <a:gdLst>
              <a:gd name="T0" fmla="*/ 250 w 214"/>
              <a:gd name="T1" fmla="*/ 0 h 1447"/>
              <a:gd name="T2" fmla="*/ 252 w 214"/>
              <a:gd name="T3" fmla="*/ 2209 h 1447"/>
              <a:gd name="T4" fmla="*/ 0 w 214"/>
              <a:gd name="T5" fmla="*/ 2209 h 1447"/>
              <a:gd name="T6" fmla="*/ 0 60000 65536"/>
              <a:gd name="T7" fmla="*/ 0 60000 65536"/>
              <a:gd name="T8" fmla="*/ 0 60000 65536"/>
              <a:gd name="T9" fmla="*/ 0 w 214"/>
              <a:gd name="T10" fmla="*/ 0 h 1447"/>
              <a:gd name="T11" fmla="*/ 214 w 214"/>
              <a:gd name="T12" fmla="*/ 1447 h 1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" h="1447">
                <a:moveTo>
                  <a:pt x="212" y="0"/>
                </a:moveTo>
                <a:lnTo>
                  <a:pt x="214" y="1447"/>
                </a:lnTo>
                <a:lnTo>
                  <a:pt x="0" y="144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4859337" y="4348163"/>
            <a:ext cx="247650" cy="914400"/>
          </a:xfrm>
          <a:custGeom>
            <a:avLst/>
            <a:gdLst>
              <a:gd name="T0" fmla="*/ 0 w 132"/>
              <a:gd name="T1" fmla="*/ 0 h 377"/>
              <a:gd name="T2" fmla="*/ 2 w 132"/>
              <a:gd name="T3" fmla="*/ 79 h 377"/>
              <a:gd name="T4" fmla="*/ 84 w 132"/>
              <a:gd name="T5" fmla="*/ 79 h 377"/>
              <a:gd name="T6" fmla="*/ 84 w 132"/>
              <a:gd name="T7" fmla="*/ 576 h 377"/>
              <a:gd name="T8" fmla="*/ 156 w 132"/>
              <a:gd name="T9" fmla="*/ 576 h 3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"/>
              <a:gd name="T16" fmla="*/ 0 h 377"/>
              <a:gd name="T17" fmla="*/ 132 w 132"/>
              <a:gd name="T18" fmla="*/ 377 h 3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" h="377">
                <a:moveTo>
                  <a:pt x="0" y="0"/>
                </a:moveTo>
                <a:lnTo>
                  <a:pt x="2" y="52"/>
                </a:lnTo>
                <a:lnTo>
                  <a:pt x="71" y="52"/>
                </a:lnTo>
                <a:lnTo>
                  <a:pt x="71" y="377"/>
                </a:lnTo>
                <a:lnTo>
                  <a:pt x="132" y="377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859337" y="3421063"/>
            <a:ext cx="290512" cy="1754188"/>
          </a:xfrm>
          <a:custGeom>
            <a:avLst/>
            <a:gdLst>
              <a:gd name="T0" fmla="*/ 0 w 155"/>
              <a:gd name="T1" fmla="*/ 0 h 724"/>
              <a:gd name="T2" fmla="*/ 2 w 155"/>
              <a:gd name="T3" fmla="*/ 79 h 724"/>
              <a:gd name="T4" fmla="*/ 119 w 155"/>
              <a:gd name="T5" fmla="*/ 79 h 724"/>
              <a:gd name="T6" fmla="*/ 119 w 155"/>
              <a:gd name="T7" fmla="*/ 1105 h 724"/>
              <a:gd name="T8" fmla="*/ 183 w 155"/>
              <a:gd name="T9" fmla="*/ 110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"/>
              <a:gd name="T16" fmla="*/ 0 h 724"/>
              <a:gd name="T17" fmla="*/ 155 w 155"/>
              <a:gd name="T18" fmla="*/ 724 h 7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" h="724">
                <a:moveTo>
                  <a:pt x="0" y="0"/>
                </a:moveTo>
                <a:lnTo>
                  <a:pt x="2" y="52"/>
                </a:lnTo>
                <a:lnTo>
                  <a:pt x="101" y="52"/>
                </a:lnTo>
                <a:lnTo>
                  <a:pt x="101" y="724"/>
                </a:lnTo>
                <a:lnTo>
                  <a:pt x="155" y="724"/>
                </a:lnTo>
              </a:path>
            </a:pathLst>
          </a:custGeom>
          <a:noFill/>
          <a:ln w="952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39465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2836863" y="349567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871538" y="2849563"/>
            <a:ext cx="577850" cy="1377950"/>
          </a:xfrm>
          <a:custGeom>
            <a:avLst/>
            <a:gdLst>
              <a:gd name="T0" fmla="*/ 364 w 308"/>
              <a:gd name="T1" fmla="*/ 868 h 569"/>
              <a:gd name="T2" fmla="*/ 364 w 308"/>
              <a:gd name="T3" fmla="*/ 0 h 569"/>
              <a:gd name="T4" fmla="*/ 0 w 308"/>
              <a:gd name="T5" fmla="*/ 0 h 569"/>
              <a:gd name="T6" fmla="*/ 0 w 308"/>
              <a:gd name="T7" fmla="*/ 868 h 569"/>
              <a:gd name="T8" fmla="*/ 364 w 308"/>
              <a:gd name="T9" fmla="*/ 868 h 569"/>
              <a:gd name="T10" fmla="*/ 364 w 308"/>
              <a:gd name="T11" fmla="*/ 868 h 5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"/>
              <a:gd name="T19" fmla="*/ 0 h 569"/>
              <a:gd name="T20" fmla="*/ 308 w 308"/>
              <a:gd name="T21" fmla="*/ 569 h 5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" h="569">
                <a:moveTo>
                  <a:pt x="308" y="569"/>
                </a:moveTo>
                <a:lnTo>
                  <a:pt x="308" y="0"/>
                </a:lnTo>
                <a:lnTo>
                  <a:pt x="0" y="0"/>
                </a:lnTo>
                <a:lnTo>
                  <a:pt x="0" y="569"/>
                </a:lnTo>
                <a:lnTo>
                  <a:pt x="308" y="569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6464300" y="2813050"/>
            <a:ext cx="579437" cy="1382713"/>
          </a:xfrm>
          <a:custGeom>
            <a:avLst/>
            <a:gdLst>
              <a:gd name="T0" fmla="*/ 365 w 309"/>
              <a:gd name="T1" fmla="*/ 868 h 571"/>
              <a:gd name="T2" fmla="*/ 365 w 309"/>
              <a:gd name="T3" fmla="*/ 0 h 571"/>
              <a:gd name="T4" fmla="*/ 0 w 309"/>
              <a:gd name="T5" fmla="*/ 0 h 571"/>
              <a:gd name="T6" fmla="*/ 0 w 309"/>
              <a:gd name="T7" fmla="*/ 871 h 571"/>
              <a:gd name="T8" fmla="*/ 365 w 309"/>
              <a:gd name="T9" fmla="*/ 871 h 571"/>
              <a:gd name="T10" fmla="*/ 365 w 309"/>
              <a:gd name="T11" fmla="*/ 871 h 5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571"/>
              <a:gd name="T20" fmla="*/ 309 w 309"/>
              <a:gd name="T21" fmla="*/ 571 h 5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571">
                <a:moveTo>
                  <a:pt x="309" y="569"/>
                </a:moveTo>
                <a:lnTo>
                  <a:pt x="309" y="0"/>
                </a:lnTo>
                <a:lnTo>
                  <a:pt x="0" y="0"/>
                </a:lnTo>
                <a:lnTo>
                  <a:pt x="0" y="571"/>
                </a:lnTo>
                <a:lnTo>
                  <a:pt x="309" y="571"/>
                </a:lnTo>
              </a:path>
            </a:pathLst>
          </a:cu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2836863" y="2790825"/>
            <a:ext cx="44450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8 w 25"/>
              <a:gd name="T5" fmla="*/ 20 h 24"/>
              <a:gd name="T6" fmla="*/ 0 w 25"/>
              <a:gd name="T7" fmla="*/ 3 h 24"/>
              <a:gd name="T8" fmla="*/ 0 w 25"/>
              <a:gd name="T9" fmla="*/ 3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2836863" y="3846513"/>
            <a:ext cx="44450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4722813" y="371633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4722813" y="3933825"/>
            <a:ext cx="46037" cy="61913"/>
          </a:xfrm>
          <a:custGeom>
            <a:avLst/>
            <a:gdLst>
              <a:gd name="T0" fmla="*/ 0 w 25"/>
              <a:gd name="T1" fmla="*/ 0 h 25"/>
              <a:gd name="T2" fmla="*/ 0 w 25"/>
              <a:gd name="T3" fmla="*/ 39 h 25"/>
              <a:gd name="T4" fmla="*/ 29 w 25"/>
              <a:gd name="T5" fmla="*/ 22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200650" y="3933825"/>
            <a:ext cx="49212" cy="61913"/>
          </a:xfrm>
          <a:custGeom>
            <a:avLst/>
            <a:gdLst>
              <a:gd name="T0" fmla="*/ 0 w 27"/>
              <a:gd name="T1" fmla="*/ 0 h 25"/>
              <a:gd name="T2" fmla="*/ 2 w 27"/>
              <a:gd name="T3" fmla="*/ 39 h 25"/>
              <a:gd name="T4" fmla="*/ 31 w 27"/>
              <a:gd name="T5" fmla="*/ 22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4948237" y="3963988"/>
            <a:ext cx="2698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77692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7769225" y="3913188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7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731838" y="3546475"/>
            <a:ext cx="1016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817563" y="35179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2736850" y="18573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2836863" y="3141663"/>
            <a:ext cx="44450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8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2884488" y="2659063"/>
            <a:ext cx="681037" cy="1382713"/>
          </a:xfrm>
          <a:custGeom>
            <a:avLst/>
            <a:gdLst>
              <a:gd name="T0" fmla="*/ 429 w 364"/>
              <a:gd name="T1" fmla="*/ 871 h 570"/>
              <a:gd name="T2" fmla="*/ 429 w 364"/>
              <a:gd name="T3" fmla="*/ 0 h 570"/>
              <a:gd name="T4" fmla="*/ 0 w 364"/>
              <a:gd name="T5" fmla="*/ 0 h 570"/>
              <a:gd name="T6" fmla="*/ 0 w 364"/>
              <a:gd name="T7" fmla="*/ 871 h 570"/>
              <a:gd name="T8" fmla="*/ 429 w 364"/>
              <a:gd name="T9" fmla="*/ 871 h 570"/>
              <a:gd name="T10" fmla="*/ 429 w 364"/>
              <a:gd name="T11" fmla="*/ 871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4"/>
              <a:gd name="T19" fmla="*/ 0 h 570"/>
              <a:gd name="T20" fmla="*/ 364 w 364"/>
              <a:gd name="T21" fmla="*/ 570 h 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4" h="570">
                <a:moveTo>
                  <a:pt x="364" y="570"/>
                </a:moveTo>
                <a:lnTo>
                  <a:pt x="364" y="0"/>
                </a:lnTo>
                <a:lnTo>
                  <a:pt x="0" y="0"/>
                </a:lnTo>
                <a:lnTo>
                  <a:pt x="0" y="570"/>
                </a:lnTo>
                <a:lnTo>
                  <a:pt x="364" y="57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2384107" y="3723640"/>
            <a:ext cx="5714999" cy="2205038"/>
          </a:xfrm>
          <a:custGeom>
            <a:avLst/>
            <a:gdLst>
              <a:gd name="T0" fmla="*/ 299 w 3050"/>
              <a:gd name="T1" fmla="*/ 99 h 910"/>
              <a:gd name="T2" fmla="*/ 0 w 3050"/>
              <a:gd name="T3" fmla="*/ 99 h 910"/>
              <a:gd name="T4" fmla="*/ 0 w 3050"/>
              <a:gd name="T5" fmla="*/ 1389 h 910"/>
              <a:gd name="T6" fmla="*/ 3600 w 3050"/>
              <a:gd name="T7" fmla="*/ 1389 h 910"/>
              <a:gd name="T8" fmla="*/ 3600 w 3050"/>
              <a:gd name="T9" fmla="*/ 0 h 910"/>
              <a:gd name="T10" fmla="*/ 3537 w 3050"/>
              <a:gd name="T11" fmla="*/ 0 h 9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0"/>
              <a:gd name="T19" fmla="*/ 0 h 910"/>
              <a:gd name="T20" fmla="*/ 3050 w 3050"/>
              <a:gd name="T21" fmla="*/ 910 h 9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0" h="910">
                <a:moveTo>
                  <a:pt x="253" y="65"/>
                </a:moveTo>
                <a:lnTo>
                  <a:pt x="0" y="65"/>
                </a:lnTo>
                <a:lnTo>
                  <a:pt x="0" y="910"/>
                </a:lnTo>
                <a:lnTo>
                  <a:pt x="3050" y="910"/>
                </a:lnTo>
                <a:lnTo>
                  <a:pt x="3050" y="0"/>
                </a:lnTo>
                <a:lnTo>
                  <a:pt x="299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H="1">
            <a:off x="1974850" y="2822575"/>
            <a:ext cx="8763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9" name="Line 32"/>
          <p:cNvSpPr>
            <a:spLocks noChangeShapeType="1"/>
          </p:cNvSpPr>
          <p:nvPr/>
        </p:nvSpPr>
        <p:spPr bwMode="auto">
          <a:xfrm flipH="1">
            <a:off x="4638675" y="3963988"/>
            <a:ext cx="104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1974850" y="3173413"/>
            <a:ext cx="8794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 flipH="1">
            <a:off x="4130675" y="3744913"/>
            <a:ext cx="6127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 flipH="1">
            <a:off x="3567113" y="3744913"/>
            <a:ext cx="336550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2789238" y="1376363"/>
            <a:ext cx="374650" cy="1028700"/>
          </a:xfrm>
          <a:custGeom>
            <a:avLst/>
            <a:gdLst>
              <a:gd name="T0" fmla="*/ 118 w 200"/>
              <a:gd name="T1" fmla="*/ 648 h 425"/>
              <a:gd name="T2" fmla="*/ 136 w 200"/>
              <a:gd name="T3" fmla="*/ 645 h 425"/>
              <a:gd name="T4" fmla="*/ 155 w 200"/>
              <a:gd name="T5" fmla="*/ 633 h 425"/>
              <a:gd name="T6" fmla="*/ 172 w 200"/>
              <a:gd name="T7" fmla="*/ 613 h 425"/>
              <a:gd name="T8" fmla="*/ 189 w 200"/>
              <a:gd name="T9" fmla="*/ 585 h 425"/>
              <a:gd name="T10" fmla="*/ 202 w 200"/>
              <a:gd name="T11" fmla="*/ 553 h 425"/>
              <a:gd name="T12" fmla="*/ 214 w 200"/>
              <a:gd name="T13" fmla="*/ 517 h 425"/>
              <a:gd name="T14" fmla="*/ 222 w 200"/>
              <a:gd name="T15" fmla="*/ 473 h 425"/>
              <a:gd name="T16" fmla="*/ 231 w 200"/>
              <a:gd name="T17" fmla="*/ 425 h 425"/>
              <a:gd name="T18" fmla="*/ 236 w 200"/>
              <a:gd name="T19" fmla="*/ 377 h 425"/>
              <a:gd name="T20" fmla="*/ 236 w 200"/>
              <a:gd name="T21" fmla="*/ 323 h 425"/>
              <a:gd name="T22" fmla="*/ 236 w 200"/>
              <a:gd name="T23" fmla="*/ 271 h 425"/>
              <a:gd name="T24" fmla="*/ 231 w 200"/>
              <a:gd name="T25" fmla="*/ 221 h 425"/>
              <a:gd name="T26" fmla="*/ 222 w 200"/>
              <a:gd name="T27" fmla="*/ 175 h 425"/>
              <a:gd name="T28" fmla="*/ 214 w 200"/>
              <a:gd name="T29" fmla="*/ 134 h 425"/>
              <a:gd name="T30" fmla="*/ 202 w 200"/>
              <a:gd name="T31" fmla="*/ 96 h 425"/>
              <a:gd name="T32" fmla="*/ 189 w 200"/>
              <a:gd name="T33" fmla="*/ 64 h 425"/>
              <a:gd name="T34" fmla="*/ 172 w 200"/>
              <a:gd name="T35" fmla="*/ 38 h 425"/>
              <a:gd name="T36" fmla="*/ 155 w 200"/>
              <a:gd name="T37" fmla="*/ 17 h 425"/>
              <a:gd name="T38" fmla="*/ 136 w 200"/>
              <a:gd name="T39" fmla="*/ 6 h 425"/>
              <a:gd name="T40" fmla="*/ 118 w 200"/>
              <a:gd name="T41" fmla="*/ 0 h 425"/>
              <a:gd name="T42" fmla="*/ 98 w 200"/>
              <a:gd name="T43" fmla="*/ 6 h 425"/>
              <a:gd name="T44" fmla="*/ 80 w 200"/>
              <a:gd name="T45" fmla="*/ 17 h 425"/>
              <a:gd name="T46" fmla="*/ 64 w 200"/>
              <a:gd name="T47" fmla="*/ 38 h 425"/>
              <a:gd name="T48" fmla="*/ 48 w 200"/>
              <a:gd name="T49" fmla="*/ 64 h 425"/>
              <a:gd name="T50" fmla="*/ 34 w 200"/>
              <a:gd name="T51" fmla="*/ 96 h 425"/>
              <a:gd name="T52" fmla="*/ 24 w 200"/>
              <a:gd name="T53" fmla="*/ 134 h 425"/>
              <a:gd name="T54" fmla="*/ 14 w 200"/>
              <a:gd name="T55" fmla="*/ 175 h 425"/>
              <a:gd name="T56" fmla="*/ 5 w 200"/>
              <a:gd name="T57" fmla="*/ 221 h 425"/>
              <a:gd name="T58" fmla="*/ 0 w 200"/>
              <a:gd name="T59" fmla="*/ 271 h 425"/>
              <a:gd name="T60" fmla="*/ 0 w 200"/>
              <a:gd name="T61" fmla="*/ 323 h 425"/>
              <a:gd name="T62" fmla="*/ 0 w 200"/>
              <a:gd name="T63" fmla="*/ 377 h 425"/>
              <a:gd name="T64" fmla="*/ 5 w 200"/>
              <a:gd name="T65" fmla="*/ 425 h 425"/>
              <a:gd name="T66" fmla="*/ 14 w 200"/>
              <a:gd name="T67" fmla="*/ 473 h 425"/>
              <a:gd name="T68" fmla="*/ 24 w 200"/>
              <a:gd name="T69" fmla="*/ 517 h 425"/>
              <a:gd name="T70" fmla="*/ 34 w 200"/>
              <a:gd name="T71" fmla="*/ 553 h 425"/>
              <a:gd name="T72" fmla="*/ 48 w 200"/>
              <a:gd name="T73" fmla="*/ 585 h 425"/>
              <a:gd name="T74" fmla="*/ 64 w 200"/>
              <a:gd name="T75" fmla="*/ 613 h 425"/>
              <a:gd name="T76" fmla="*/ 80 w 200"/>
              <a:gd name="T77" fmla="*/ 633 h 425"/>
              <a:gd name="T78" fmla="*/ 98 w 200"/>
              <a:gd name="T79" fmla="*/ 645 h 425"/>
              <a:gd name="T80" fmla="*/ 118 w 200"/>
              <a:gd name="T81" fmla="*/ 648 h 425"/>
              <a:gd name="T82" fmla="*/ 118 w 200"/>
              <a:gd name="T83" fmla="*/ 648 h 4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0"/>
              <a:gd name="T127" fmla="*/ 0 h 425"/>
              <a:gd name="T128" fmla="*/ 200 w 200"/>
              <a:gd name="T129" fmla="*/ 425 h 4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0" h="425">
                <a:moveTo>
                  <a:pt x="100" y="425"/>
                </a:moveTo>
                <a:lnTo>
                  <a:pt x="115" y="423"/>
                </a:lnTo>
                <a:lnTo>
                  <a:pt x="131" y="415"/>
                </a:lnTo>
                <a:lnTo>
                  <a:pt x="146" y="402"/>
                </a:lnTo>
                <a:lnTo>
                  <a:pt x="160" y="384"/>
                </a:lnTo>
                <a:lnTo>
                  <a:pt x="171" y="363"/>
                </a:lnTo>
                <a:lnTo>
                  <a:pt x="181" y="339"/>
                </a:lnTo>
                <a:lnTo>
                  <a:pt x="188" y="310"/>
                </a:lnTo>
                <a:lnTo>
                  <a:pt x="196" y="279"/>
                </a:lnTo>
                <a:lnTo>
                  <a:pt x="200" y="247"/>
                </a:lnTo>
                <a:lnTo>
                  <a:pt x="200" y="212"/>
                </a:lnTo>
                <a:lnTo>
                  <a:pt x="200" y="178"/>
                </a:lnTo>
                <a:lnTo>
                  <a:pt x="196" y="145"/>
                </a:lnTo>
                <a:lnTo>
                  <a:pt x="188" y="115"/>
                </a:lnTo>
                <a:lnTo>
                  <a:pt x="181" y="88"/>
                </a:lnTo>
                <a:lnTo>
                  <a:pt x="171" y="63"/>
                </a:lnTo>
                <a:lnTo>
                  <a:pt x="160" y="42"/>
                </a:lnTo>
                <a:lnTo>
                  <a:pt x="146" y="25"/>
                </a:lnTo>
                <a:lnTo>
                  <a:pt x="131" y="11"/>
                </a:lnTo>
                <a:lnTo>
                  <a:pt x="115" y="4"/>
                </a:lnTo>
                <a:lnTo>
                  <a:pt x="100" y="0"/>
                </a:lnTo>
                <a:lnTo>
                  <a:pt x="83" y="4"/>
                </a:lnTo>
                <a:lnTo>
                  <a:pt x="68" y="11"/>
                </a:lnTo>
                <a:lnTo>
                  <a:pt x="54" y="25"/>
                </a:lnTo>
                <a:lnTo>
                  <a:pt x="41" y="42"/>
                </a:lnTo>
                <a:lnTo>
                  <a:pt x="29" y="63"/>
                </a:lnTo>
                <a:lnTo>
                  <a:pt x="20" y="88"/>
                </a:lnTo>
                <a:lnTo>
                  <a:pt x="12" y="115"/>
                </a:lnTo>
                <a:lnTo>
                  <a:pt x="4" y="145"/>
                </a:lnTo>
                <a:lnTo>
                  <a:pt x="0" y="178"/>
                </a:lnTo>
                <a:lnTo>
                  <a:pt x="0" y="212"/>
                </a:lnTo>
                <a:lnTo>
                  <a:pt x="0" y="247"/>
                </a:lnTo>
                <a:lnTo>
                  <a:pt x="4" y="279"/>
                </a:lnTo>
                <a:lnTo>
                  <a:pt x="12" y="310"/>
                </a:lnTo>
                <a:lnTo>
                  <a:pt x="20" y="339"/>
                </a:lnTo>
                <a:lnTo>
                  <a:pt x="29" y="363"/>
                </a:lnTo>
                <a:lnTo>
                  <a:pt x="41" y="384"/>
                </a:lnTo>
                <a:lnTo>
                  <a:pt x="54" y="402"/>
                </a:lnTo>
                <a:lnTo>
                  <a:pt x="68" y="415"/>
                </a:lnTo>
                <a:lnTo>
                  <a:pt x="83" y="423"/>
                </a:lnTo>
                <a:lnTo>
                  <a:pt x="100" y="42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 rot="16200000" flipH="1">
            <a:off x="2693988" y="1798638"/>
            <a:ext cx="5476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EB7500"/>
                </a:solidFill>
                <a:latin typeface="Neo Sans Intel"/>
              </a:rPr>
              <a:t>Control</a:t>
            </a:r>
            <a:endParaRPr lang="en-US" sz="1200" b="1">
              <a:latin typeface="Neo Sans Intel"/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1585913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4616450" y="3933825"/>
            <a:ext cx="47625" cy="61913"/>
          </a:xfrm>
          <a:custGeom>
            <a:avLst/>
            <a:gdLst>
              <a:gd name="T0" fmla="*/ 14 w 25"/>
              <a:gd name="T1" fmla="*/ 39 h 25"/>
              <a:gd name="T2" fmla="*/ 17 w 25"/>
              <a:gd name="T3" fmla="*/ 39 h 25"/>
              <a:gd name="T4" fmla="*/ 19 w 25"/>
              <a:gd name="T5" fmla="*/ 39 h 25"/>
              <a:gd name="T6" fmla="*/ 22 w 25"/>
              <a:gd name="T7" fmla="*/ 36 h 25"/>
              <a:gd name="T8" fmla="*/ 24 w 25"/>
              <a:gd name="T9" fmla="*/ 36 h 25"/>
              <a:gd name="T10" fmla="*/ 25 w 25"/>
              <a:gd name="T11" fmla="*/ 34 h 25"/>
              <a:gd name="T12" fmla="*/ 25 w 25"/>
              <a:gd name="T13" fmla="*/ 31 h 25"/>
              <a:gd name="T14" fmla="*/ 28 w 25"/>
              <a:gd name="T15" fmla="*/ 31 h 25"/>
              <a:gd name="T16" fmla="*/ 28 w 25"/>
              <a:gd name="T17" fmla="*/ 28 h 25"/>
              <a:gd name="T18" fmla="*/ 30 w 25"/>
              <a:gd name="T19" fmla="*/ 25 h 25"/>
              <a:gd name="T20" fmla="*/ 30 w 25"/>
              <a:gd name="T21" fmla="*/ 22 h 25"/>
              <a:gd name="T22" fmla="*/ 30 w 25"/>
              <a:gd name="T23" fmla="*/ 19 h 25"/>
              <a:gd name="T24" fmla="*/ 28 w 25"/>
              <a:gd name="T25" fmla="*/ 16 h 25"/>
              <a:gd name="T26" fmla="*/ 28 w 25"/>
              <a:gd name="T27" fmla="*/ 12 h 25"/>
              <a:gd name="T28" fmla="*/ 25 w 25"/>
              <a:gd name="T29" fmla="*/ 9 h 25"/>
              <a:gd name="T30" fmla="*/ 25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19 w 25"/>
              <a:gd name="T37" fmla="*/ 3 h 25"/>
              <a:gd name="T38" fmla="*/ 17 w 25"/>
              <a:gd name="T39" fmla="*/ 0 h 25"/>
              <a:gd name="T40" fmla="*/ 14 w 25"/>
              <a:gd name="T41" fmla="*/ 0 h 25"/>
              <a:gd name="T42" fmla="*/ 12 w 25"/>
              <a:gd name="T43" fmla="*/ 0 h 25"/>
              <a:gd name="T44" fmla="*/ 10 w 25"/>
              <a:gd name="T45" fmla="*/ 3 h 25"/>
              <a:gd name="T46" fmla="*/ 7 w 25"/>
              <a:gd name="T47" fmla="*/ 3 h 25"/>
              <a:gd name="T48" fmla="*/ 7 w 25"/>
              <a:gd name="T49" fmla="*/ 6 h 25"/>
              <a:gd name="T50" fmla="*/ 5 w 25"/>
              <a:gd name="T51" fmla="*/ 6 h 25"/>
              <a:gd name="T52" fmla="*/ 2 w 25"/>
              <a:gd name="T53" fmla="*/ 9 h 25"/>
              <a:gd name="T54" fmla="*/ 2 w 25"/>
              <a:gd name="T55" fmla="*/ 12 h 25"/>
              <a:gd name="T56" fmla="*/ 0 w 25"/>
              <a:gd name="T57" fmla="*/ 16 h 25"/>
              <a:gd name="T58" fmla="*/ 0 w 25"/>
              <a:gd name="T59" fmla="*/ 19 h 25"/>
              <a:gd name="T60" fmla="*/ 0 w 25"/>
              <a:gd name="T61" fmla="*/ 22 h 25"/>
              <a:gd name="T62" fmla="*/ 0 w 25"/>
              <a:gd name="T63" fmla="*/ 25 h 25"/>
              <a:gd name="T64" fmla="*/ 0 w 25"/>
              <a:gd name="T65" fmla="*/ 28 h 25"/>
              <a:gd name="T66" fmla="*/ 2 w 25"/>
              <a:gd name="T67" fmla="*/ 31 h 25"/>
              <a:gd name="T68" fmla="*/ 2 w 25"/>
              <a:gd name="T69" fmla="*/ 31 h 25"/>
              <a:gd name="T70" fmla="*/ 5 w 25"/>
              <a:gd name="T71" fmla="*/ 34 h 25"/>
              <a:gd name="T72" fmla="*/ 7 w 25"/>
              <a:gd name="T73" fmla="*/ 36 h 25"/>
              <a:gd name="T74" fmla="*/ 7 w 25"/>
              <a:gd name="T75" fmla="*/ 36 h 25"/>
              <a:gd name="T76" fmla="*/ 10 w 25"/>
              <a:gd name="T77" fmla="*/ 39 h 25"/>
              <a:gd name="T78" fmla="*/ 12 w 25"/>
              <a:gd name="T79" fmla="*/ 39 h 25"/>
              <a:gd name="T80" fmla="*/ 14 w 25"/>
              <a:gd name="T81" fmla="*/ 39 h 25"/>
              <a:gd name="T82" fmla="*/ 14 w 25"/>
              <a:gd name="T83" fmla="*/ 39 h 2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"/>
              <a:gd name="T127" fmla="*/ 0 h 25"/>
              <a:gd name="T128" fmla="*/ 25 w 25"/>
              <a:gd name="T129" fmla="*/ 25 h 2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" h="25">
                <a:moveTo>
                  <a:pt x="12" y="25"/>
                </a:moveTo>
                <a:lnTo>
                  <a:pt x="14" y="25"/>
                </a:lnTo>
                <a:lnTo>
                  <a:pt x="16" y="25"/>
                </a:lnTo>
                <a:lnTo>
                  <a:pt x="18" y="23"/>
                </a:lnTo>
                <a:lnTo>
                  <a:pt x="20" y="23"/>
                </a:lnTo>
                <a:lnTo>
                  <a:pt x="21" y="22"/>
                </a:lnTo>
                <a:lnTo>
                  <a:pt x="21" y="20"/>
                </a:lnTo>
                <a:lnTo>
                  <a:pt x="23" y="20"/>
                </a:lnTo>
                <a:lnTo>
                  <a:pt x="23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6" y="4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20"/>
                </a:lnTo>
                <a:lnTo>
                  <a:pt x="4" y="22"/>
                </a:lnTo>
                <a:lnTo>
                  <a:pt x="6" y="23"/>
                </a:lnTo>
                <a:lnTo>
                  <a:pt x="8" y="25"/>
                </a:lnTo>
                <a:lnTo>
                  <a:pt x="10" y="25"/>
                </a:lnTo>
                <a:lnTo>
                  <a:pt x="12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940175" y="2482850"/>
            <a:ext cx="182562" cy="2738438"/>
          </a:xfrm>
          <a:custGeom>
            <a:avLst/>
            <a:gdLst>
              <a:gd name="T0" fmla="*/ 113 w 98"/>
              <a:gd name="T1" fmla="*/ 1722 h 1130"/>
              <a:gd name="T2" fmla="*/ 115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5 w 98"/>
              <a:gd name="T9" fmla="*/ 1725 h 1130"/>
              <a:gd name="T10" fmla="*/ 115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531938" y="35179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>
            <a:off x="1449388" y="3546475"/>
            <a:ext cx="968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>
            <a:off x="3571875" y="2817813"/>
            <a:ext cx="331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2074863" y="2822575"/>
            <a:ext cx="1833562" cy="1633538"/>
          </a:xfrm>
          <a:custGeom>
            <a:avLst/>
            <a:gdLst>
              <a:gd name="T0" fmla="*/ 1155 w 978"/>
              <a:gd name="T1" fmla="*/ 1026 h 674"/>
              <a:gd name="T2" fmla="*/ 0 w 978"/>
              <a:gd name="T3" fmla="*/ 1029 h 674"/>
              <a:gd name="T4" fmla="*/ 0 w 978"/>
              <a:gd name="T5" fmla="*/ 0 h 674"/>
              <a:gd name="T6" fmla="*/ 0 60000 65536"/>
              <a:gd name="T7" fmla="*/ 0 60000 65536"/>
              <a:gd name="T8" fmla="*/ 0 60000 65536"/>
              <a:gd name="T9" fmla="*/ 0 w 978"/>
              <a:gd name="T10" fmla="*/ 0 h 674"/>
              <a:gd name="T11" fmla="*/ 978 w 978"/>
              <a:gd name="T12" fmla="*/ 674 h 6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" h="674">
                <a:moveTo>
                  <a:pt x="978" y="672"/>
                </a:moveTo>
                <a:lnTo>
                  <a:pt x="0" y="67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3971925" y="2219325"/>
            <a:ext cx="13652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EX</a:t>
            </a:r>
            <a:endParaRPr lang="en-US" sz="800" b="1">
              <a:latin typeface="Neo Sans Intel"/>
            </a:endParaRPr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39465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002088" y="1820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3946525" y="1295400"/>
            <a:ext cx="184150" cy="395288"/>
          </a:xfrm>
          <a:custGeom>
            <a:avLst/>
            <a:gdLst>
              <a:gd name="T0" fmla="*/ 114 w 98"/>
              <a:gd name="T1" fmla="*/ 249 h 163"/>
              <a:gd name="T2" fmla="*/ 116 w 98"/>
              <a:gd name="T3" fmla="*/ 0 h 163"/>
              <a:gd name="T4" fmla="*/ 0 w 98"/>
              <a:gd name="T5" fmla="*/ 0 h 163"/>
              <a:gd name="T6" fmla="*/ 0 w 98"/>
              <a:gd name="T7" fmla="*/ 249 h 163"/>
              <a:gd name="T8" fmla="*/ 116 w 98"/>
              <a:gd name="T9" fmla="*/ 249 h 163"/>
              <a:gd name="T10" fmla="*/ 116 w 98"/>
              <a:gd name="T11" fmla="*/ 249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3"/>
              <a:gd name="T20" fmla="*/ 98 w 98"/>
              <a:gd name="T21" fmla="*/ 163 h 1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3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3"/>
                </a:lnTo>
                <a:lnTo>
                  <a:pt x="98" y="163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3962400" y="14271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3890963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3890963" y="14620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3810000" y="1492250"/>
            <a:ext cx="98425" cy="796925"/>
          </a:xfrm>
          <a:custGeom>
            <a:avLst/>
            <a:gdLst>
              <a:gd name="T0" fmla="*/ 62 w 52"/>
              <a:gd name="T1" fmla="*/ 0 h 329"/>
              <a:gd name="T2" fmla="*/ 0 w 52"/>
              <a:gd name="T3" fmla="*/ 2 h 329"/>
              <a:gd name="T4" fmla="*/ 0 w 52"/>
              <a:gd name="T5" fmla="*/ 502 h 329"/>
              <a:gd name="T6" fmla="*/ 62 w 52"/>
              <a:gd name="T7" fmla="*/ 502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2"/>
              <a:gd name="T13" fmla="*/ 0 h 329"/>
              <a:gd name="T14" fmla="*/ 52 w 5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" h="329">
                <a:moveTo>
                  <a:pt x="52" y="0"/>
                </a:moveTo>
                <a:lnTo>
                  <a:pt x="0" y="1"/>
                </a:lnTo>
                <a:lnTo>
                  <a:pt x="0" y="329"/>
                </a:lnTo>
                <a:lnTo>
                  <a:pt x="52" y="329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5838825" y="2090738"/>
            <a:ext cx="184150" cy="392113"/>
          </a:xfrm>
          <a:custGeom>
            <a:avLst/>
            <a:gdLst>
              <a:gd name="T0" fmla="*/ 114 w 98"/>
              <a:gd name="T1" fmla="*/ 247 h 162"/>
              <a:gd name="T2" fmla="*/ 116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6 w 98"/>
              <a:gd name="T9" fmla="*/ 247 h 162"/>
              <a:gd name="T10" fmla="*/ 116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6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5838825" y="2482850"/>
            <a:ext cx="184150" cy="2738438"/>
          </a:xfrm>
          <a:custGeom>
            <a:avLst/>
            <a:gdLst>
              <a:gd name="T0" fmla="*/ 114 w 98"/>
              <a:gd name="T1" fmla="*/ 1722 h 1130"/>
              <a:gd name="T2" fmla="*/ 116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6 w 98"/>
              <a:gd name="T9" fmla="*/ 1725 h 1130"/>
              <a:gd name="T10" fmla="*/ 116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6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5838825" y="1690688"/>
            <a:ext cx="184150" cy="400050"/>
          </a:xfrm>
          <a:custGeom>
            <a:avLst/>
            <a:gdLst>
              <a:gd name="T0" fmla="*/ 114 w 98"/>
              <a:gd name="T1" fmla="*/ 249 h 165"/>
              <a:gd name="T2" fmla="*/ 116 w 98"/>
              <a:gd name="T3" fmla="*/ 0 h 165"/>
              <a:gd name="T4" fmla="*/ 0 w 98"/>
              <a:gd name="T5" fmla="*/ 0 h 165"/>
              <a:gd name="T6" fmla="*/ 0 w 98"/>
              <a:gd name="T7" fmla="*/ 252 h 165"/>
              <a:gd name="T8" fmla="*/ 116 w 98"/>
              <a:gd name="T9" fmla="*/ 252 h 165"/>
              <a:gd name="T10" fmla="*/ 116 w 98"/>
              <a:gd name="T11" fmla="*/ 252 h 1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5"/>
              <a:gd name="T20" fmla="*/ 98 w 98"/>
              <a:gd name="T21" fmla="*/ 165 h 1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5">
                <a:moveTo>
                  <a:pt x="96" y="163"/>
                </a:moveTo>
                <a:lnTo>
                  <a:pt x="98" y="0"/>
                </a:lnTo>
                <a:lnTo>
                  <a:pt x="0" y="0"/>
                </a:lnTo>
                <a:lnTo>
                  <a:pt x="0" y="165"/>
                </a:lnTo>
                <a:lnTo>
                  <a:pt x="98" y="165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5783262" y="222885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4130675" y="1889125"/>
            <a:ext cx="1670050" cy="371475"/>
          </a:xfrm>
          <a:custGeom>
            <a:avLst/>
            <a:gdLst>
              <a:gd name="T0" fmla="*/ 1052 w 891"/>
              <a:gd name="T1" fmla="*/ 231 h 153"/>
              <a:gd name="T2" fmla="*/ 948 w 891"/>
              <a:gd name="T3" fmla="*/ 234 h 153"/>
              <a:gd name="T4" fmla="*/ 948 w 891"/>
              <a:gd name="T5" fmla="*/ 0 h 153"/>
              <a:gd name="T6" fmla="*/ 0 w 891"/>
              <a:gd name="T7" fmla="*/ 0 h 153"/>
              <a:gd name="T8" fmla="*/ 0 60000 65536"/>
              <a:gd name="T9" fmla="*/ 0 60000 65536"/>
              <a:gd name="T10" fmla="*/ 0 60000 65536"/>
              <a:gd name="T11" fmla="*/ 0 60000 65536"/>
              <a:gd name="T12" fmla="*/ 0 w 891"/>
              <a:gd name="T13" fmla="*/ 0 h 153"/>
              <a:gd name="T14" fmla="*/ 891 w 891"/>
              <a:gd name="T15" fmla="*/ 153 h 1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" h="153">
                <a:moveTo>
                  <a:pt x="891" y="151"/>
                </a:moveTo>
                <a:lnTo>
                  <a:pt x="803" y="153"/>
                </a:lnTo>
                <a:lnTo>
                  <a:pt x="803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5783262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4125913" y="1492250"/>
            <a:ext cx="1674812" cy="396875"/>
          </a:xfrm>
          <a:custGeom>
            <a:avLst/>
            <a:gdLst>
              <a:gd name="T0" fmla="*/ 0 w 893"/>
              <a:gd name="T1" fmla="*/ 0 h 164"/>
              <a:gd name="T2" fmla="*/ 994 w 893"/>
              <a:gd name="T3" fmla="*/ 2 h 164"/>
              <a:gd name="T4" fmla="*/ 994 w 893"/>
              <a:gd name="T5" fmla="*/ 250 h 164"/>
              <a:gd name="T6" fmla="*/ 1055 w 893"/>
              <a:gd name="T7" fmla="*/ 250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64"/>
              <a:gd name="T14" fmla="*/ 893 w 893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64">
                <a:moveTo>
                  <a:pt x="0" y="0"/>
                </a:moveTo>
                <a:lnTo>
                  <a:pt x="841" y="1"/>
                </a:lnTo>
                <a:lnTo>
                  <a:pt x="841" y="164"/>
                </a:lnTo>
                <a:lnTo>
                  <a:pt x="893" y="164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196137" y="2090738"/>
            <a:ext cx="185737" cy="392113"/>
          </a:xfrm>
          <a:custGeom>
            <a:avLst/>
            <a:gdLst>
              <a:gd name="T0" fmla="*/ 117 w 98"/>
              <a:gd name="T1" fmla="*/ 247 h 162"/>
              <a:gd name="T2" fmla="*/ 117 w 98"/>
              <a:gd name="T3" fmla="*/ 0 h 162"/>
              <a:gd name="T4" fmla="*/ 0 w 98"/>
              <a:gd name="T5" fmla="*/ 0 h 162"/>
              <a:gd name="T6" fmla="*/ 0 w 98"/>
              <a:gd name="T7" fmla="*/ 247 h 162"/>
              <a:gd name="T8" fmla="*/ 117 w 98"/>
              <a:gd name="T9" fmla="*/ 247 h 162"/>
              <a:gd name="T10" fmla="*/ 117 w 98"/>
              <a:gd name="T11" fmla="*/ 247 h 1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62"/>
              <a:gd name="T20" fmla="*/ 98 w 98"/>
              <a:gd name="T21" fmla="*/ 162 h 1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62">
                <a:moveTo>
                  <a:pt x="98" y="162"/>
                </a:moveTo>
                <a:lnTo>
                  <a:pt x="98" y="0"/>
                </a:lnTo>
                <a:lnTo>
                  <a:pt x="0" y="0"/>
                </a:lnTo>
                <a:lnTo>
                  <a:pt x="0" y="162"/>
                </a:lnTo>
                <a:lnTo>
                  <a:pt x="98" y="162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197725" y="2482850"/>
            <a:ext cx="185737" cy="2738438"/>
          </a:xfrm>
          <a:custGeom>
            <a:avLst/>
            <a:gdLst>
              <a:gd name="T0" fmla="*/ 117 w 98"/>
              <a:gd name="T1" fmla="*/ 1722 h 1130"/>
              <a:gd name="T2" fmla="*/ 117 w 98"/>
              <a:gd name="T3" fmla="*/ 0 h 1130"/>
              <a:gd name="T4" fmla="*/ 0 w 98"/>
              <a:gd name="T5" fmla="*/ 0 h 1130"/>
              <a:gd name="T6" fmla="*/ 0 w 98"/>
              <a:gd name="T7" fmla="*/ 1725 h 1130"/>
              <a:gd name="T8" fmla="*/ 117 w 98"/>
              <a:gd name="T9" fmla="*/ 1725 h 1130"/>
              <a:gd name="T10" fmla="*/ 117 w 98"/>
              <a:gd name="T11" fmla="*/ 1725 h 1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"/>
              <a:gd name="T19" fmla="*/ 0 h 1130"/>
              <a:gd name="T20" fmla="*/ 98 w 98"/>
              <a:gd name="T21" fmla="*/ 1130 h 11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" h="1130">
                <a:moveTo>
                  <a:pt x="98" y="1128"/>
                </a:moveTo>
                <a:lnTo>
                  <a:pt x="98" y="0"/>
                </a:lnTo>
                <a:lnTo>
                  <a:pt x="0" y="0"/>
                </a:lnTo>
                <a:lnTo>
                  <a:pt x="0" y="1130"/>
                </a:lnTo>
                <a:lnTo>
                  <a:pt x="98" y="1130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146925" y="2255838"/>
            <a:ext cx="47625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30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6022975" y="1889125"/>
            <a:ext cx="1135062" cy="400050"/>
          </a:xfrm>
          <a:custGeom>
            <a:avLst/>
            <a:gdLst>
              <a:gd name="T0" fmla="*/ 715 w 606"/>
              <a:gd name="T1" fmla="*/ 249 h 165"/>
              <a:gd name="T2" fmla="*/ 654 w 606"/>
              <a:gd name="T3" fmla="*/ 252 h 165"/>
              <a:gd name="T4" fmla="*/ 654 w 606"/>
              <a:gd name="T5" fmla="*/ 0 h 165"/>
              <a:gd name="T6" fmla="*/ 0 w 606"/>
              <a:gd name="T7" fmla="*/ 0 h 165"/>
              <a:gd name="T8" fmla="*/ 0 60000 65536"/>
              <a:gd name="T9" fmla="*/ 0 60000 65536"/>
              <a:gd name="T10" fmla="*/ 0 60000 65536"/>
              <a:gd name="T11" fmla="*/ 0 60000 65536"/>
              <a:gd name="T12" fmla="*/ 0 w 606"/>
              <a:gd name="T13" fmla="*/ 0 h 165"/>
              <a:gd name="T14" fmla="*/ 606 w 606"/>
              <a:gd name="T15" fmla="*/ 165 h 1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6" h="165">
                <a:moveTo>
                  <a:pt x="606" y="163"/>
                </a:moveTo>
                <a:lnTo>
                  <a:pt x="554" y="165"/>
                </a:lnTo>
                <a:lnTo>
                  <a:pt x="554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EB75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7142162" y="34718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20 h 25"/>
              <a:gd name="T6" fmla="*/ 2 w 27"/>
              <a:gd name="T7" fmla="*/ 3 h 25"/>
              <a:gd name="T8" fmla="*/ 2 w 27"/>
              <a:gd name="T9" fmla="*/ 3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8" name="Line 71"/>
          <p:cNvSpPr>
            <a:spLocks noChangeShapeType="1"/>
          </p:cNvSpPr>
          <p:nvPr/>
        </p:nvSpPr>
        <p:spPr bwMode="auto">
          <a:xfrm flipH="1">
            <a:off x="7381875" y="3498850"/>
            <a:ext cx="40640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79" name="Line 72"/>
          <p:cNvSpPr>
            <a:spLocks noChangeShapeType="1"/>
          </p:cNvSpPr>
          <p:nvPr/>
        </p:nvSpPr>
        <p:spPr bwMode="auto">
          <a:xfrm flipH="1">
            <a:off x="7045325" y="3498850"/>
            <a:ext cx="10953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7142162" y="4297363"/>
            <a:ext cx="52387" cy="60325"/>
          </a:xfrm>
          <a:custGeom>
            <a:avLst/>
            <a:gdLst>
              <a:gd name="T0" fmla="*/ 0 w 27"/>
              <a:gd name="T1" fmla="*/ 0 h 25"/>
              <a:gd name="T2" fmla="*/ 2 w 27"/>
              <a:gd name="T3" fmla="*/ 38 h 25"/>
              <a:gd name="T4" fmla="*/ 33 w 27"/>
              <a:gd name="T5" fmla="*/ 17 h 25"/>
              <a:gd name="T6" fmla="*/ 2 w 27"/>
              <a:gd name="T7" fmla="*/ 0 h 25"/>
              <a:gd name="T8" fmla="*/ 2 w 27"/>
              <a:gd name="T9" fmla="*/ 0 h 25"/>
              <a:gd name="T10" fmla="*/ 0 w 27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5"/>
              <a:gd name="T20" fmla="*/ 27 w 27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5">
                <a:moveTo>
                  <a:pt x="0" y="0"/>
                </a:moveTo>
                <a:lnTo>
                  <a:pt x="2" y="25"/>
                </a:lnTo>
                <a:lnTo>
                  <a:pt x="27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7381875" y="3938588"/>
            <a:ext cx="406400" cy="385763"/>
          </a:xfrm>
          <a:custGeom>
            <a:avLst/>
            <a:gdLst>
              <a:gd name="T0" fmla="*/ 256 w 218"/>
              <a:gd name="T1" fmla="*/ 0 h 159"/>
              <a:gd name="T2" fmla="*/ 191 w 218"/>
              <a:gd name="T3" fmla="*/ 0 h 159"/>
              <a:gd name="T4" fmla="*/ 191 w 218"/>
              <a:gd name="T5" fmla="*/ 243 h 159"/>
              <a:gd name="T6" fmla="*/ 0 w 218"/>
              <a:gd name="T7" fmla="*/ 243 h 159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159"/>
              <a:gd name="T14" fmla="*/ 218 w 218"/>
              <a:gd name="T15" fmla="*/ 159 h 1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159">
                <a:moveTo>
                  <a:pt x="218" y="0"/>
                </a:moveTo>
                <a:lnTo>
                  <a:pt x="163" y="0"/>
                </a:lnTo>
                <a:lnTo>
                  <a:pt x="163" y="159"/>
                </a:lnTo>
                <a:lnTo>
                  <a:pt x="0" y="15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2" name="Line 75"/>
          <p:cNvSpPr>
            <a:spLocks noChangeShapeType="1"/>
          </p:cNvSpPr>
          <p:nvPr/>
        </p:nvSpPr>
        <p:spPr bwMode="auto">
          <a:xfrm flipH="1">
            <a:off x="6327775" y="4324350"/>
            <a:ext cx="8270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5265737" y="2909888"/>
            <a:ext cx="292100" cy="1184275"/>
          </a:xfrm>
          <a:custGeom>
            <a:avLst/>
            <a:gdLst>
              <a:gd name="T0" fmla="*/ 0 w 157"/>
              <a:gd name="T1" fmla="*/ 0 h 489"/>
              <a:gd name="T2" fmla="*/ 0 w 157"/>
              <a:gd name="T3" fmla="*/ 302 h 489"/>
              <a:gd name="T4" fmla="*/ 59 w 157"/>
              <a:gd name="T5" fmla="*/ 374 h 489"/>
              <a:gd name="T6" fmla="*/ 0 w 157"/>
              <a:gd name="T7" fmla="*/ 444 h 489"/>
              <a:gd name="T8" fmla="*/ 0 w 157"/>
              <a:gd name="T9" fmla="*/ 746 h 489"/>
              <a:gd name="T10" fmla="*/ 184 w 157"/>
              <a:gd name="T11" fmla="*/ 517 h 489"/>
              <a:gd name="T12" fmla="*/ 184 w 157"/>
              <a:gd name="T13" fmla="*/ 229 h 489"/>
              <a:gd name="T14" fmla="*/ 0 w 157"/>
              <a:gd name="T15" fmla="*/ 0 h 489"/>
              <a:gd name="T16" fmla="*/ 0 w 157"/>
              <a:gd name="T17" fmla="*/ 0 h 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7"/>
              <a:gd name="T28" fmla="*/ 0 h 489"/>
              <a:gd name="T29" fmla="*/ 157 w 157"/>
              <a:gd name="T30" fmla="*/ 489 h 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7" h="489">
                <a:moveTo>
                  <a:pt x="0" y="0"/>
                </a:moveTo>
                <a:lnTo>
                  <a:pt x="0" y="198"/>
                </a:lnTo>
                <a:lnTo>
                  <a:pt x="50" y="245"/>
                </a:lnTo>
                <a:lnTo>
                  <a:pt x="0" y="291"/>
                </a:lnTo>
                <a:lnTo>
                  <a:pt x="0" y="489"/>
                </a:lnTo>
                <a:lnTo>
                  <a:pt x="157" y="339"/>
                </a:lnTo>
                <a:lnTo>
                  <a:pt x="157" y="150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5102225" y="5130800"/>
            <a:ext cx="681037" cy="531813"/>
          </a:xfrm>
          <a:custGeom>
            <a:avLst/>
            <a:gdLst>
              <a:gd name="T0" fmla="*/ 342 w 364"/>
              <a:gd name="T1" fmla="*/ 332 h 219"/>
              <a:gd name="T2" fmla="*/ 357 w 364"/>
              <a:gd name="T3" fmla="*/ 332 h 219"/>
              <a:gd name="T4" fmla="*/ 371 w 364"/>
              <a:gd name="T5" fmla="*/ 329 h 219"/>
              <a:gd name="T6" fmla="*/ 382 w 364"/>
              <a:gd name="T7" fmla="*/ 323 h 219"/>
              <a:gd name="T8" fmla="*/ 394 w 364"/>
              <a:gd name="T9" fmla="*/ 311 h 219"/>
              <a:gd name="T10" fmla="*/ 404 w 364"/>
              <a:gd name="T11" fmla="*/ 303 h 219"/>
              <a:gd name="T12" fmla="*/ 411 w 364"/>
              <a:gd name="T13" fmla="*/ 288 h 219"/>
              <a:gd name="T14" fmla="*/ 421 w 364"/>
              <a:gd name="T15" fmla="*/ 272 h 219"/>
              <a:gd name="T16" fmla="*/ 425 w 364"/>
              <a:gd name="T17" fmla="*/ 259 h 219"/>
              <a:gd name="T18" fmla="*/ 428 w 364"/>
              <a:gd name="T19" fmla="*/ 240 h 219"/>
              <a:gd name="T20" fmla="*/ 429 w 364"/>
              <a:gd name="T21" fmla="*/ 223 h 219"/>
              <a:gd name="T22" fmla="*/ 429 w 364"/>
              <a:gd name="T23" fmla="*/ 112 h 219"/>
              <a:gd name="T24" fmla="*/ 428 w 364"/>
              <a:gd name="T25" fmla="*/ 95 h 219"/>
              <a:gd name="T26" fmla="*/ 425 w 364"/>
              <a:gd name="T27" fmla="*/ 76 h 219"/>
              <a:gd name="T28" fmla="*/ 421 w 364"/>
              <a:gd name="T29" fmla="*/ 60 h 219"/>
              <a:gd name="T30" fmla="*/ 411 w 364"/>
              <a:gd name="T31" fmla="*/ 44 h 219"/>
              <a:gd name="T32" fmla="*/ 404 w 364"/>
              <a:gd name="T33" fmla="*/ 32 h 219"/>
              <a:gd name="T34" fmla="*/ 394 w 364"/>
              <a:gd name="T35" fmla="*/ 21 h 219"/>
              <a:gd name="T36" fmla="*/ 382 w 364"/>
              <a:gd name="T37" fmla="*/ 12 h 219"/>
              <a:gd name="T38" fmla="*/ 371 w 364"/>
              <a:gd name="T39" fmla="*/ 6 h 219"/>
              <a:gd name="T40" fmla="*/ 357 w 364"/>
              <a:gd name="T41" fmla="*/ 0 h 219"/>
              <a:gd name="T42" fmla="*/ 344 w 364"/>
              <a:gd name="T43" fmla="*/ 0 h 219"/>
              <a:gd name="T44" fmla="*/ 86 w 364"/>
              <a:gd name="T45" fmla="*/ 0 h 219"/>
              <a:gd name="T46" fmla="*/ 73 w 364"/>
              <a:gd name="T47" fmla="*/ 0 h 219"/>
              <a:gd name="T48" fmla="*/ 59 w 364"/>
              <a:gd name="T49" fmla="*/ 6 h 219"/>
              <a:gd name="T50" fmla="*/ 46 w 364"/>
              <a:gd name="T51" fmla="*/ 12 h 219"/>
              <a:gd name="T52" fmla="*/ 34 w 364"/>
              <a:gd name="T53" fmla="*/ 21 h 219"/>
              <a:gd name="T54" fmla="*/ 25 w 364"/>
              <a:gd name="T55" fmla="*/ 32 h 219"/>
              <a:gd name="T56" fmla="*/ 16 w 364"/>
              <a:gd name="T57" fmla="*/ 44 h 219"/>
              <a:gd name="T58" fmla="*/ 9 w 364"/>
              <a:gd name="T59" fmla="*/ 60 h 219"/>
              <a:gd name="T60" fmla="*/ 5 w 364"/>
              <a:gd name="T61" fmla="*/ 76 h 219"/>
              <a:gd name="T62" fmla="*/ 0 w 364"/>
              <a:gd name="T63" fmla="*/ 95 h 219"/>
              <a:gd name="T64" fmla="*/ 0 w 364"/>
              <a:gd name="T65" fmla="*/ 112 h 219"/>
              <a:gd name="T66" fmla="*/ 0 w 364"/>
              <a:gd name="T67" fmla="*/ 223 h 219"/>
              <a:gd name="T68" fmla="*/ 0 w 364"/>
              <a:gd name="T69" fmla="*/ 240 h 219"/>
              <a:gd name="T70" fmla="*/ 5 w 364"/>
              <a:gd name="T71" fmla="*/ 259 h 219"/>
              <a:gd name="T72" fmla="*/ 9 w 364"/>
              <a:gd name="T73" fmla="*/ 272 h 219"/>
              <a:gd name="T74" fmla="*/ 16 w 364"/>
              <a:gd name="T75" fmla="*/ 288 h 219"/>
              <a:gd name="T76" fmla="*/ 25 w 364"/>
              <a:gd name="T77" fmla="*/ 303 h 219"/>
              <a:gd name="T78" fmla="*/ 34 w 364"/>
              <a:gd name="T79" fmla="*/ 311 h 219"/>
              <a:gd name="T80" fmla="*/ 46 w 364"/>
              <a:gd name="T81" fmla="*/ 323 h 219"/>
              <a:gd name="T82" fmla="*/ 59 w 364"/>
              <a:gd name="T83" fmla="*/ 329 h 219"/>
              <a:gd name="T84" fmla="*/ 73 w 364"/>
              <a:gd name="T85" fmla="*/ 332 h 219"/>
              <a:gd name="T86" fmla="*/ 86 w 364"/>
              <a:gd name="T87" fmla="*/ 335 h 219"/>
              <a:gd name="T88" fmla="*/ 344 w 364"/>
              <a:gd name="T89" fmla="*/ 335 h 219"/>
              <a:gd name="T90" fmla="*/ 344 w 364"/>
              <a:gd name="T91" fmla="*/ 335 h 2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64"/>
              <a:gd name="T139" fmla="*/ 0 h 219"/>
              <a:gd name="T140" fmla="*/ 364 w 364"/>
              <a:gd name="T141" fmla="*/ 219 h 21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64" h="219">
                <a:moveTo>
                  <a:pt x="290" y="217"/>
                </a:moveTo>
                <a:lnTo>
                  <a:pt x="303" y="217"/>
                </a:lnTo>
                <a:lnTo>
                  <a:pt x="315" y="215"/>
                </a:lnTo>
                <a:lnTo>
                  <a:pt x="324" y="211"/>
                </a:lnTo>
                <a:lnTo>
                  <a:pt x="334" y="203"/>
                </a:lnTo>
                <a:lnTo>
                  <a:pt x="343" y="198"/>
                </a:lnTo>
                <a:lnTo>
                  <a:pt x="349" y="188"/>
                </a:lnTo>
                <a:lnTo>
                  <a:pt x="357" y="178"/>
                </a:lnTo>
                <a:lnTo>
                  <a:pt x="361" y="169"/>
                </a:lnTo>
                <a:lnTo>
                  <a:pt x="363" y="157"/>
                </a:lnTo>
                <a:lnTo>
                  <a:pt x="364" y="146"/>
                </a:lnTo>
                <a:lnTo>
                  <a:pt x="364" y="73"/>
                </a:lnTo>
                <a:lnTo>
                  <a:pt x="363" y="62"/>
                </a:lnTo>
                <a:lnTo>
                  <a:pt x="361" y="50"/>
                </a:lnTo>
                <a:lnTo>
                  <a:pt x="357" y="39"/>
                </a:lnTo>
                <a:lnTo>
                  <a:pt x="349" y="29"/>
                </a:lnTo>
                <a:lnTo>
                  <a:pt x="343" y="21"/>
                </a:lnTo>
                <a:lnTo>
                  <a:pt x="334" y="14"/>
                </a:lnTo>
                <a:lnTo>
                  <a:pt x="324" y="8"/>
                </a:lnTo>
                <a:lnTo>
                  <a:pt x="315" y="4"/>
                </a:lnTo>
                <a:lnTo>
                  <a:pt x="303" y="0"/>
                </a:lnTo>
                <a:lnTo>
                  <a:pt x="292" y="0"/>
                </a:lnTo>
                <a:lnTo>
                  <a:pt x="73" y="0"/>
                </a:lnTo>
                <a:lnTo>
                  <a:pt x="62" y="0"/>
                </a:lnTo>
                <a:lnTo>
                  <a:pt x="50" y="4"/>
                </a:lnTo>
                <a:lnTo>
                  <a:pt x="39" y="8"/>
                </a:lnTo>
                <a:lnTo>
                  <a:pt x="29" y="14"/>
                </a:lnTo>
                <a:lnTo>
                  <a:pt x="21" y="21"/>
                </a:lnTo>
                <a:lnTo>
                  <a:pt x="14" y="29"/>
                </a:lnTo>
                <a:lnTo>
                  <a:pt x="8" y="39"/>
                </a:lnTo>
                <a:lnTo>
                  <a:pt x="4" y="50"/>
                </a:lnTo>
                <a:lnTo>
                  <a:pt x="0" y="62"/>
                </a:lnTo>
                <a:lnTo>
                  <a:pt x="0" y="73"/>
                </a:lnTo>
                <a:lnTo>
                  <a:pt x="0" y="146"/>
                </a:lnTo>
                <a:lnTo>
                  <a:pt x="0" y="157"/>
                </a:lnTo>
                <a:lnTo>
                  <a:pt x="4" y="169"/>
                </a:lnTo>
                <a:lnTo>
                  <a:pt x="8" y="178"/>
                </a:lnTo>
                <a:lnTo>
                  <a:pt x="14" y="188"/>
                </a:lnTo>
                <a:lnTo>
                  <a:pt x="21" y="198"/>
                </a:lnTo>
                <a:lnTo>
                  <a:pt x="29" y="203"/>
                </a:lnTo>
                <a:lnTo>
                  <a:pt x="39" y="211"/>
                </a:lnTo>
                <a:lnTo>
                  <a:pt x="50" y="215"/>
                </a:lnTo>
                <a:lnTo>
                  <a:pt x="62" y="217"/>
                </a:lnTo>
                <a:lnTo>
                  <a:pt x="73" y="219"/>
                </a:lnTo>
                <a:lnTo>
                  <a:pt x="292" y="219"/>
                </a:lnTo>
              </a:path>
            </a:pathLst>
          </a:custGeom>
          <a:solidFill>
            <a:srgbClr val="FFE6CD"/>
          </a:solidFill>
          <a:ln w="28575" cap="flat" cmpd="sng">
            <a:solidFill>
              <a:srgbClr val="EB75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auto">
          <a:xfrm>
            <a:off x="5094287" y="5253038"/>
            <a:ext cx="696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Forwarding</a:t>
            </a:r>
          </a:p>
          <a:p>
            <a:pPr algn="ctr"/>
            <a:r>
              <a:rPr lang="en-US" sz="1000" b="1">
                <a:solidFill>
                  <a:srgbClr val="EB7500"/>
                </a:solidFill>
                <a:latin typeface="Neo Sans Intel"/>
              </a:rPr>
              <a:t>Unit</a:t>
            </a:r>
            <a:endParaRPr lang="en-US" sz="1000" b="1">
              <a:latin typeface="Neo Sans Intel"/>
            </a:endParaRPr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4722813" y="4152900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1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4722813" y="48498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4722813" y="506412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H="1">
            <a:off x="4535488" y="4178300"/>
            <a:ext cx="204787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4722813" y="3228975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18 h 25"/>
              <a:gd name="T6" fmla="*/ 0 w 25"/>
              <a:gd name="T7" fmla="*/ 0 h 25"/>
              <a:gd name="T8" fmla="*/ 0 w 25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5"/>
              <a:gd name="T17" fmla="*/ 25 w 25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5200650" y="3008313"/>
            <a:ext cx="49212" cy="58738"/>
          </a:xfrm>
          <a:custGeom>
            <a:avLst/>
            <a:gdLst>
              <a:gd name="T0" fmla="*/ 0 w 27"/>
              <a:gd name="T1" fmla="*/ 0 h 24"/>
              <a:gd name="T2" fmla="*/ 2 w 27"/>
              <a:gd name="T3" fmla="*/ 37 h 24"/>
              <a:gd name="T4" fmla="*/ 31 w 27"/>
              <a:gd name="T5" fmla="*/ 20 h 24"/>
              <a:gd name="T6" fmla="*/ 2 w 27"/>
              <a:gd name="T7" fmla="*/ 2 h 24"/>
              <a:gd name="T8" fmla="*/ 2 w 27"/>
              <a:gd name="T9" fmla="*/ 2 h 24"/>
              <a:gd name="T10" fmla="*/ 0 w 27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"/>
              <a:gd name="T19" fmla="*/ 0 h 24"/>
              <a:gd name="T20" fmla="*/ 27 w 27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" h="24">
                <a:moveTo>
                  <a:pt x="0" y="0"/>
                </a:moveTo>
                <a:lnTo>
                  <a:pt x="2" y="24"/>
                </a:lnTo>
                <a:lnTo>
                  <a:pt x="27" y="13"/>
                </a:ln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2" name="Line 85"/>
          <p:cNvSpPr>
            <a:spLocks noChangeShapeType="1"/>
          </p:cNvSpPr>
          <p:nvPr/>
        </p:nvSpPr>
        <p:spPr bwMode="auto">
          <a:xfrm flipH="1">
            <a:off x="4948237" y="3040063"/>
            <a:ext cx="26987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722813" y="3008313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2 h 24"/>
              <a:gd name="T8" fmla="*/ 0 w 25"/>
              <a:gd name="T9" fmla="*/ 2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538663" y="3259138"/>
            <a:ext cx="204787" cy="2667000"/>
          </a:xfrm>
          <a:custGeom>
            <a:avLst/>
            <a:gdLst>
              <a:gd name="T0" fmla="*/ 129 w 109"/>
              <a:gd name="T1" fmla="*/ 0 h 1191"/>
              <a:gd name="T2" fmla="*/ 0 w 109"/>
              <a:gd name="T3" fmla="*/ 0 h 1191"/>
              <a:gd name="T4" fmla="*/ 0 w 109"/>
              <a:gd name="T5" fmla="*/ 1680 h 1191"/>
              <a:gd name="T6" fmla="*/ 0 60000 65536"/>
              <a:gd name="T7" fmla="*/ 0 60000 65536"/>
              <a:gd name="T8" fmla="*/ 0 60000 65536"/>
              <a:gd name="T9" fmla="*/ 0 w 109"/>
              <a:gd name="T10" fmla="*/ 0 h 1191"/>
              <a:gd name="T11" fmla="*/ 109 w 109"/>
              <a:gd name="T12" fmla="*/ 1191 h 11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1191">
                <a:moveTo>
                  <a:pt x="109" y="0"/>
                </a:moveTo>
                <a:lnTo>
                  <a:pt x="0" y="0"/>
                </a:lnTo>
                <a:lnTo>
                  <a:pt x="0" y="1191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4722813" y="2790825"/>
            <a:ext cx="46037" cy="58738"/>
          </a:xfrm>
          <a:custGeom>
            <a:avLst/>
            <a:gdLst>
              <a:gd name="T0" fmla="*/ 0 w 25"/>
              <a:gd name="T1" fmla="*/ 0 h 24"/>
              <a:gd name="T2" fmla="*/ 0 w 25"/>
              <a:gd name="T3" fmla="*/ 37 h 24"/>
              <a:gd name="T4" fmla="*/ 29 w 25"/>
              <a:gd name="T5" fmla="*/ 20 h 24"/>
              <a:gd name="T6" fmla="*/ 0 w 25"/>
              <a:gd name="T7" fmla="*/ 0 h 24"/>
              <a:gd name="T8" fmla="*/ 0 w 25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24"/>
              <a:gd name="T17" fmla="*/ 25 w 25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24">
                <a:moveTo>
                  <a:pt x="0" y="0"/>
                </a:moveTo>
                <a:lnTo>
                  <a:pt x="0" y="24"/>
                </a:lnTo>
                <a:lnTo>
                  <a:pt x="25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6" name="Line 89"/>
          <p:cNvSpPr>
            <a:spLocks noChangeShapeType="1"/>
          </p:cNvSpPr>
          <p:nvPr/>
        </p:nvSpPr>
        <p:spPr bwMode="auto">
          <a:xfrm flipH="1">
            <a:off x="4130675" y="2817813"/>
            <a:ext cx="612775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4516438" y="41529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30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30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20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20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1766888" y="3546475"/>
            <a:ext cx="2079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1974850" y="1889125"/>
            <a:ext cx="1933575" cy="3211513"/>
          </a:xfrm>
          <a:custGeom>
            <a:avLst/>
            <a:gdLst>
              <a:gd name="T0" fmla="*/ 1218 w 1032"/>
              <a:gd name="T1" fmla="*/ 2020 h 1325"/>
              <a:gd name="T2" fmla="*/ 0 w 1032"/>
              <a:gd name="T3" fmla="*/ 2023 h 1325"/>
              <a:gd name="T4" fmla="*/ 0 w 1032"/>
              <a:gd name="T5" fmla="*/ 0 h 1325"/>
              <a:gd name="T6" fmla="*/ 486 w 1032"/>
              <a:gd name="T7" fmla="*/ 0 h 1325"/>
              <a:gd name="T8" fmla="*/ 0 60000 65536"/>
              <a:gd name="T9" fmla="*/ 0 60000 65536"/>
              <a:gd name="T10" fmla="*/ 0 60000 65536"/>
              <a:gd name="T11" fmla="*/ 0 60000 65536"/>
              <a:gd name="T12" fmla="*/ 0 w 1032"/>
              <a:gd name="T13" fmla="*/ 0 h 1325"/>
              <a:gd name="T14" fmla="*/ 1032 w 1032"/>
              <a:gd name="T15" fmla="*/ 1325 h 13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" h="1325">
                <a:moveTo>
                  <a:pt x="1032" y="1323"/>
                </a:moveTo>
                <a:lnTo>
                  <a:pt x="0" y="1325"/>
                </a:lnTo>
                <a:lnTo>
                  <a:pt x="0" y="0"/>
                </a:lnTo>
                <a:lnTo>
                  <a:pt x="41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2178050" y="3173413"/>
            <a:ext cx="1730375" cy="1495425"/>
          </a:xfrm>
          <a:custGeom>
            <a:avLst/>
            <a:gdLst>
              <a:gd name="T0" fmla="*/ 1090 w 923"/>
              <a:gd name="T1" fmla="*/ 942 h 617"/>
              <a:gd name="T2" fmla="*/ 0 w 923"/>
              <a:gd name="T3" fmla="*/ 942 h 617"/>
              <a:gd name="T4" fmla="*/ 0 w 923"/>
              <a:gd name="T5" fmla="*/ 0 h 617"/>
              <a:gd name="T6" fmla="*/ 0 60000 65536"/>
              <a:gd name="T7" fmla="*/ 0 60000 65536"/>
              <a:gd name="T8" fmla="*/ 0 60000 65536"/>
              <a:gd name="T9" fmla="*/ 0 w 923"/>
              <a:gd name="T10" fmla="*/ 0 h 617"/>
              <a:gd name="T11" fmla="*/ 923 w 923"/>
              <a:gd name="T12" fmla="*/ 617 h 6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3" h="617">
                <a:moveTo>
                  <a:pt x="923" y="617"/>
                </a:moveTo>
                <a:lnTo>
                  <a:pt x="0" y="61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3" name="Line 96"/>
          <p:cNvSpPr>
            <a:spLocks noChangeShapeType="1"/>
          </p:cNvSpPr>
          <p:nvPr/>
        </p:nvSpPr>
        <p:spPr bwMode="auto">
          <a:xfrm>
            <a:off x="1974850" y="4876800"/>
            <a:ext cx="1935162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952625" y="4849813"/>
            <a:ext cx="46037" cy="58738"/>
          </a:xfrm>
          <a:custGeom>
            <a:avLst/>
            <a:gdLst>
              <a:gd name="T0" fmla="*/ 13 w 25"/>
              <a:gd name="T1" fmla="*/ 35 h 24"/>
              <a:gd name="T2" fmla="*/ 15 w 25"/>
              <a:gd name="T3" fmla="*/ 37 h 24"/>
              <a:gd name="T4" fmla="*/ 17 w 25"/>
              <a:gd name="T5" fmla="*/ 35 h 24"/>
              <a:gd name="T6" fmla="*/ 20 w 25"/>
              <a:gd name="T7" fmla="*/ 35 h 24"/>
              <a:gd name="T8" fmla="*/ 22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7 w 25"/>
              <a:gd name="T19" fmla="*/ 20 h 24"/>
              <a:gd name="T20" fmla="*/ 29 w 25"/>
              <a:gd name="T21" fmla="*/ 17 h 24"/>
              <a:gd name="T22" fmla="*/ 27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8 h 24"/>
              <a:gd name="T30" fmla="*/ 24 w 25"/>
              <a:gd name="T31" fmla="*/ 5 h 24"/>
              <a:gd name="T32" fmla="*/ 22 w 25"/>
              <a:gd name="T33" fmla="*/ 3 h 24"/>
              <a:gd name="T34" fmla="*/ 20 w 25"/>
              <a:gd name="T35" fmla="*/ 3 h 24"/>
              <a:gd name="T36" fmla="*/ 17 w 25"/>
              <a:gd name="T37" fmla="*/ 0 h 24"/>
              <a:gd name="T38" fmla="*/ 15 w 25"/>
              <a:gd name="T39" fmla="*/ 0 h 24"/>
              <a:gd name="T40" fmla="*/ 13 w 25"/>
              <a:gd name="T41" fmla="*/ 0 h 24"/>
              <a:gd name="T42" fmla="*/ 10 w 25"/>
              <a:gd name="T43" fmla="*/ 0 h 24"/>
              <a:gd name="T44" fmla="*/ 8 w 25"/>
              <a:gd name="T45" fmla="*/ 0 h 24"/>
              <a:gd name="T46" fmla="*/ 6 w 25"/>
              <a:gd name="T47" fmla="*/ 3 h 24"/>
              <a:gd name="T48" fmla="*/ 5 w 25"/>
              <a:gd name="T49" fmla="*/ 3 h 24"/>
              <a:gd name="T50" fmla="*/ 5 w 25"/>
              <a:gd name="T51" fmla="*/ 5 h 24"/>
              <a:gd name="T52" fmla="*/ 2 w 25"/>
              <a:gd name="T53" fmla="*/ 8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5 w 25"/>
              <a:gd name="T73" fmla="*/ 32 h 24"/>
              <a:gd name="T74" fmla="*/ 6 w 25"/>
              <a:gd name="T75" fmla="*/ 35 h 24"/>
              <a:gd name="T76" fmla="*/ 8 w 25"/>
              <a:gd name="T77" fmla="*/ 35 h 24"/>
              <a:gd name="T78" fmla="*/ 10 w 25"/>
              <a:gd name="T79" fmla="*/ 37 h 24"/>
              <a:gd name="T80" fmla="*/ 13 w 25"/>
              <a:gd name="T81" fmla="*/ 37 h 24"/>
              <a:gd name="T82" fmla="*/ 13 w 25"/>
              <a:gd name="T83" fmla="*/ 37 h 24"/>
              <a:gd name="T84" fmla="*/ 13 w 25"/>
              <a:gd name="T85" fmla="*/ 35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1" y="23"/>
                </a:moveTo>
                <a:lnTo>
                  <a:pt x="13" y="24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5" y="11"/>
                </a:lnTo>
                <a:lnTo>
                  <a:pt x="23" y="9"/>
                </a:lnTo>
                <a:lnTo>
                  <a:pt x="23" y="7"/>
                </a:lnTo>
                <a:lnTo>
                  <a:pt x="23" y="5"/>
                </a:lnTo>
                <a:lnTo>
                  <a:pt x="21" y="5"/>
                </a:lnTo>
                <a:lnTo>
                  <a:pt x="21" y="3"/>
                </a:lnTo>
                <a:lnTo>
                  <a:pt x="19" y="2"/>
                </a:lnTo>
                <a:lnTo>
                  <a:pt x="17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4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5" y="23"/>
                </a:lnTo>
                <a:lnTo>
                  <a:pt x="7" y="23"/>
                </a:lnTo>
                <a:lnTo>
                  <a:pt x="9" y="24"/>
                </a:lnTo>
                <a:lnTo>
                  <a:pt x="11" y="24"/>
                </a:lnTo>
                <a:lnTo>
                  <a:pt x="11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2052638" y="2795588"/>
            <a:ext cx="46037" cy="58738"/>
          </a:xfrm>
          <a:custGeom>
            <a:avLst/>
            <a:gdLst>
              <a:gd name="T0" fmla="*/ 14 w 25"/>
              <a:gd name="T1" fmla="*/ 34 h 24"/>
              <a:gd name="T2" fmla="*/ 16 w 25"/>
              <a:gd name="T3" fmla="*/ 34 h 24"/>
              <a:gd name="T4" fmla="*/ 19 w 25"/>
              <a:gd name="T5" fmla="*/ 34 h 24"/>
              <a:gd name="T6" fmla="*/ 21 w 25"/>
              <a:gd name="T7" fmla="*/ 34 h 24"/>
              <a:gd name="T8" fmla="*/ 23 w 25"/>
              <a:gd name="T9" fmla="*/ 32 h 24"/>
              <a:gd name="T10" fmla="*/ 24 w 25"/>
              <a:gd name="T11" fmla="*/ 32 h 24"/>
              <a:gd name="T12" fmla="*/ 24 w 25"/>
              <a:gd name="T13" fmla="*/ 29 h 24"/>
              <a:gd name="T14" fmla="*/ 27 w 25"/>
              <a:gd name="T15" fmla="*/ 26 h 24"/>
              <a:gd name="T16" fmla="*/ 27 w 25"/>
              <a:gd name="T17" fmla="*/ 23 h 24"/>
              <a:gd name="T18" fmla="*/ 29 w 25"/>
              <a:gd name="T19" fmla="*/ 20 h 24"/>
              <a:gd name="T20" fmla="*/ 29 w 25"/>
              <a:gd name="T21" fmla="*/ 17 h 24"/>
              <a:gd name="T22" fmla="*/ 29 w 25"/>
              <a:gd name="T23" fmla="*/ 14 h 24"/>
              <a:gd name="T24" fmla="*/ 27 w 25"/>
              <a:gd name="T25" fmla="*/ 11 h 24"/>
              <a:gd name="T26" fmla="*/ 27 w 25"/>
              <a:gd name="T27" fmla="*/ 8 h 24"/>
              <a:gd name="T28" fmla="*/ 24 w 25"/>
              <a:gd name="T29" fmla="*/ 5 h 24"/>
              <a:gd name="T30" fmla="*/ 24 w 25"/>
              <a:gd name="T31" fmla="*/ 5 h 24"/>
              <a:gd name="T32" fmla="*/ 23 w 25"/>
              <a:gd name="T33" fmla="*/ 2 h 24"/>
              <a:gd name="T34" fmla="*/ 21 w 25"/>
              <a:gd name="T35" fmla="*/ 2 h 24"/>
              <a:gd name="T36" fmla="*/ 19 w 25"/>
              <a:gd name="T37" fmla="*/ 0 h 24"/>
              <a:gd name="T38" fmla="*/ 16 w 25"/>
              <a:gd name="T39" fmla="*/ 0 h 24"/>
              <a:gd name="T40" fmla="*/ 14 w 25"/>
              <a:gd name="T41" fmla="*/ 0 h 24"/>
              <a:gd name="T42" fmla="*/ 12 w 25"/>
              <a:gd name="T43" fmla="*/ 0 h 24"/>
              <a:gd name="T44" fmla="*/ 9 w 25"/>
              <a:gd name="T45" fmla="*/ 0 h 24"/>
              <a:gd name="T46" fmla="*/ 7 w 25"/>
              <a:gd name="T47" fmla="*/ 2 h 24"/>
              <a:gd name="T48" fmla="*/ 7 w 25"/>
              <a:gd name="T49" fmla="*/ 2 h 24"/>
              <a:gd name="T50" fmla="*/ 5 w 25"/>
              <a:gd name="T51" fmla="*/ 5 h 24"/>
              <a:gd name="T52" fmla="*/ 2 w 25"/>
              <a:gd name="T53" fmla="*/ 5 h 24"/>
              <a:gd name="T54" fmla="*/ 2 w 25"/>
              <a:gd name="T55" fmla="*/ 8 h 24"/>
              <a:gd name="T56" fmla="*/ 0 w 25"/>
              <a:gd name="T57" fmla="*/ 11 h 24"/>
              <a:gd name="T58" fmla="*/ 0 w 25"/>
              <a:gd name="T59" fmla="*/ 14 h 24"/>
              <a:gd name="T60" fmla="*/ 0 w 25"/>
              <a:gd name="T61" fmla="*/ 17 h 24"/>
              <a:gd name="T62" fmla="*/ 0 w 25"/>
              <a:gd name="T63" fmla="*/ 20 h 24"/>
              <a:gd name="T64" fmla="*/ 0 w 25"/>
              <a:gd name="T65" fmla="*/ 23 h 24"/>
              <a:gd name="T66" fmla="*/ 2 w 25"/>
              <a:gd name="T67" fmla="*/ 26 h 24"/>
              <a:gd name="T68" fmla="*/ 2 w 25"/>
              <a:gd name="T69" fmla="*/ 29 h 24"/>
              <a:gd name="T70" fmla="*/ 5 w 25"/>
              <a:gd name="T71" fmla="*/ 32 h 24"/>
              <a:gd name="T72" fmla="*/ 7 w 25"/>
              <a:gd name="T73" fmla="*/ 32 h 24"/>
              <a:gd name="T74" fmla="*/ 7 w 25"/>
              <a:gd name="T75" fmla="*/ 34 h 24"/>
              <a:gd name="T76" fmla="*/ 9 w 25"/>
              <a:gd name="T77" fmla="*/ 34 h 24"/>
              <a:gd name="T78" fmla="*/ 12 w 25"/>
              <a:gd name="T79" fmla="*/ 34 h 24"/>
              <a:gd name="T80" fmla="*/ 14 w 25"/>
              <a:gd name="T81" fmla="*/ 37 h 24"/>
              <a:gd name="T82" fmla="*/ 14 w 25"/>
              <a:gd name="T83" fmla="*/ 37 h 24"/>
              <a:gd name="T84" fmla="*/ 14 w 25"/>
              <a:gd name="T85" fmla="*/ 34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4"/>
              <a:gd name="T131" fmla="*/ 25 w 25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4">
                <a:moveTo>
                  <a:pt x="12" y="22"/>
                </a:moveTo>
                <a:lnTo>
                  <a:pt x="14" y="22"/>
                </a:lnTo>
                <a:lnTo>
                  <a:pt x="16" y="22"/>
                </a:lnTo>
                <a:lnTo>
                  <a:pt x="18" y="22"/>
                </a:lnTo>
                <a:lnTo>
                  <a:pt x="20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5" y="13"/>
                </a:lnTo>
                <a:lnTo>
                  <a:pt x="25" y="11"/>
                </a:lnTo>
                <a:lnTo>
                  <a:pt x="25" y="9"/>
                </a:lnTo>
                <a:lnTo>
                  <a:pt x="23" y="7"/>
                </a:lnTo>
                <a:lnTo>
                  <a:pt x="23" y="5"/>
                </a:lnTo>
                <a:lnTo>
                  <a:pt x="21" y="3"/>
                </a:lnTo>
                <a:lnTo>
                  <a:pt x="20" y="1"/>
                </a:lnTo>
                <a:lnTo>
                  <a:pt x="18" y="1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1"/>
                </a:lnTo>
                <a:lnTo>
                  <a:pt x="4" y="3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6" y="22"/>
                </a:lnTo>
                <a:lnTo>
                  <a:pt x="8" y="22"/>
                </a:lnTo>
                <a:lnTo>
                  <a:pt x="10" y="22"/>
                </a:lnTo>
                <a:lnTo>
                  <a:pt x="12" y="24"/>
                </a:lnTo>
                <a:lnTo>
                  <a:pt x="12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2152650" y="3146425"/>
            <a:ext cx="47625" cy="61913"/>
          </a:xfrm>
          <a:custGeom>
            <a:avLst/>
            <a:gdLst>
              <a:gd name="T0" fmla="*/ 14 w 25"/>
              <a:gd name="T1" fmla="*/ 36 h 25"/>
              <a:gd name="T2" fmla="*/ 18 w 25"/>
              <a:gd name="T3" fmla="*/ 36 h 25"/>
              <a:gd name="T4" fmla="*/ 20 w 25"/>
              <a:gd name="T5" fmla="*/ 36 h 25"/>
              <a:gd name="T6" fmla="*/ 23 w 25"/>
              <a:gd name="T7" fmla="*/ 36 h 25"/>
              <a:gd name="T8" fmla="*/ 25 w 25"/>
              <a:gd name="T9" fmla="*/ 33 h 25"/>
              <a:gd name="T10" fmla="*/ 25 w 25"/>
              <a:gd name="T11" fmla="*/ 33 h 25"/>
              <a:gd name="T12" fmla="*/ 28 w 25"/>
              <a:gd name="T13" fmla="*/ 30 h 25"/>
              <a:gd name="T14" fmla="*/ 28 w 25"/>
              <a:gd name="T15" fmla="*/ 27 h 25"/>
              <a:gd name="T16" fmla="*/ 30 w 25"/>
              <a:gd name="T17" fmla="*/ 23 h 25"/>
              <a:gd name="T18" fmla="*/ 30 w 25"/>
              <a:gd name="T19" fmla="*/ 20 h 25"/>
              <a:gd name="T20" fmla="*/ 30 w 25"/>
              <a:gd name="T21" fmla="*/ 17 h 25"/>
              <a:gd name="T22" fmla="*/ 30 w 25"/>
              <a:gd name="T23" fmla="*/ 16 h 25"/>
              <a:gd name="T24" fmla="*/ 30 w 25"/>
              <a:gd name="T25" fmla="*/ 12 h 25"/>
              <a:gd name="T26" fmla="*/ 28 w 25"/>
              <a:gd name="T27" fmla="*/ 9 h 25"/>
              <a:gd name="T28" fmla="*/ 28 w 25"/>
              <a:gd name="T29" fmla="*/ 6 h 25"/>
              <a:gd name="T30" fmla="*/ 25 w 25"/>
              <a:gd name="T31" fmla="*/ 6 h 25"/>
              <a:gd name="T32" fmla="*/ 25 w 25"/>
              <a:gd name="T33" fmla="*/ 3 h 25"/>
              <a:gd name="T34" fmla="*/ 23 w 25"/>
              <a:gd name="T35" fmla="*/ 3 h 25"/>
              <a:gd name="T36" fmla="*/ 20 w 25"/>
              <a:gd name="T37" fmla="*/ 0 h 25"/>
              <a:gd name="T38" fmla="*/ 18 w 25"/>
              <a:gd name="T39" fmla="*/ 0 h 25"/>
              <a:gd name="T40" fmla="*/ 16 w 25"/>
              <a:gd name="T41" fmla="*/ 0 h 25"/>
              <a:gd name="T42" fmla="*/ 14 w 25"/>
              <a:gd name="T43" fmla="*/ 0 h 25"/>
              <a:gd name="T44" fmla="*/ 12 w 25"/>
              <a:gd name="T45" fmla="*/ 0 h 25"/>
              <a:gd name="T46" fmla="*/ 10 w 25"/>
              <a:gd name="T47" fmla="*/ 3 h 25"/>
              <a:gd name="T48" fmla="*/ 7 w 25"/>
              <a:gd name="T49" fmla="*/ 3 h 25"/>
              <a:gd name="T50" fmla="*/ 5 w 25"/>
              <a:gd name="T51" fmla="*/ 6 h 25"/>
              <a:gd name="T52" fmla="*/ 5 w 25"/>
              <a:gd name="T53" fmla="*/ 6 h 25"/>
              <a:gd name="T54" fmla="*/ 2 w 25"/>
              <a:gd name="T55" fmla="*/ 9 h 25"/>
              <a:gd name="T56" fmla="*/ 2 w 25"/>
              <a:gd name="T57" fmla="*/ 12 h 25"/>
              <a:gd name="T58" fmla="*/ 2 w 25"/>
              <a:gd name="T59" fmla="*/ 16 h 25"/>
              <a:gd name="T60" fmla="*/ 0 w 25"/>
              <a:gd name="T61" fmla="*/ 17 h 25"/>
              <a:gd name="T62" fmla="*/ 2 w 25"/>
              <a:gd name="T63" fmla="*/ 20 h 25"/>
              <a:gd name="T64" fmla="*/ 2 w 25"/>
              <a:gd name="T65" fmla="*/ 23 h 25"/>
              <a:gd name="T66" fmla="*/ 2 w 25"/>
              <a:gd name="T67" fmla="*/ 27 h 25"/>
              <a:gd name="T68" fmla="*/ 5 w 25"/>
              <a:gd name="T69" fmla="*/ 30 h 25"/>
              <a:gd name="T70" fmla="*/ 5 w 25"/>
              <a:gd name="T71" fmla="*/ 33 h 25"/>
              <a:gd name="T72" fmla="*/ 7 w 25"/>
              <a:gd name="T73" fmla="*/ 33 h 25"/>
              <a:gd name="T74" fmla="*/ 10 w 25"/>
              <a:gd name="T75" fmla="*/ 36 h 25"/>
              <a:gd name="T76" fmla="*/ 12 w 25"/>
              <a:gd name="T77" fmla="*/ 36 h 25"/>
              <a:gd name="T78" fmla="*/ 14 w 25"/>
              <a:gd name="T79" fmla="*/ 36 h 25"/>
              <a:gd name="T80" fmla="*/ 16 w 25"/>
              <a:gd name="T81" fmla="*/ 39 h 25"/>
              <a:gd name="T82" fmla="*/ 16 w 25"/>
              <a:gd name="T83" fmla="*/ 39 h 25"/>
              <a:gd name="T84" fmla="*/ 14 w 25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2" y="23"/>
                </a:moveTo>
                <a:lnTo>
                  <a:pt x="15" y="23"/>
                </a:lnTo>
                <a:lnTo>
                  <a:pt x="17" y="23"/>
                </a:lnTo>
                <a:lnTo>
                  <a:pt x="19" y="23"/>
                </a:lnTo>
                <a:lnTo>
                  <a:pt x="21" y="21"/>
                </a:lnTo>
                <a:lnTo>
                  <a:pt x="23" y="19"/>
                </a:lnTo>
                <a:lnTo>
                  <a:pt x="23" y="17"/>
                </a:lnTo>
                <a:lnTo>
                  <a:pt x="25" y="15"/>
                </a:lnTo>
                <a:lnTo>
                  <a:pt x="25" y="13"/>
                </a:lnTo>
                <a:lnTo>
                  <a:pt x="25" y="11"/>
                </a:lnTo>
                <a:lnTo>
                  <a:pt x="25" y="10"/>
                </a:lnTo>
                <a:lnTo>
                  <a:pt x="25" y="8"/>
                </a:lnTo>
                <a:lnTo>
                  <a:pt x="23" y="6"/>
                </a:lnTo>
                <a:lnTo>
                  <a:pt x="23" y="4"/>
                </a:lnTo>
                <a:lnTo>
                  <a:pt x="21" y="4"/>
                </a:lnTo>
                <a:lnTo>
                  <a:pt x="21" y="2"/>
                </a:lnTo>
                <a:lnTo>
                  <a:pt x="19" y="2"/>
                </a:lnTo>
                <a:lnTo>
                  <a:pt x="17" y="0"/>
                </a:lnTo>
                <a:lnTo>
                  <a:pt x="15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8" y="2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lnTo>
                  <a:pt x="2" y="8"/>
                </a:lnTo>
                <a:lnTo>
                  <a:pt x="2" y="10"/>
                </a:lnTo>
                <a:lnTo>
                  <a:pt x="0" y="11"/>
                </a:lnTo>
                <a:lnTo>
                  <a:pt x="2" y="13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3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7142162" y="4941888"/>
            <a:ext cx="47625" cy="61913"/>
          </a:xfrm>
          <a:custGeom>
            <a:avLst/>
            <a:gdLst>
              <a:gd name="T0" fmla="*/ 0 w 25"/>
              <a:gd name="T1" fmla="*/ 0 h 25"/>
              <a:gd name="T2" fmla="*/ 2 w 25"/>
              <a:gd name="T3" fmla="*/ 39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09" name="Line 102"/>
          <p:cNvSpPr>
            <a:spLocks noChangeShapeType="1"/>
          </p:cNvSpPr>
          <p:nvPr/>
        </p:nvSpPr>
        <p:spPr bwMode="auto">
          <a:xfrm flipH="1">
            <a:off x="6022975" y="4973638"/>
            <a:ext cx="11271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5826125" y="4973638"/>
            <a:ext cx="298450" cy="334963"/>
          </a:xfrm>
          <a:custGeom>
            <a:avLst/>
            <a:gdLst>
              <a:gd name="T0" fmla="*/ 188 w 159"/>
              <a:gd name="T1" fmla="*/ 0 h 138"/>
              <a:gd name="T2" fmla="*/ 188 w 159"/>
              <a:gd name="T3" fmla="*/ 211 h 138"/>
              <a:gd name="T4" fmla="*/ 0 w 159"/>
              <a:gd name="T5" fmla="*/ 211 h 138"/>
              <a:gd name="T6" fmla="*/ 0 60000 65536"/>
              <a:gd name="T7" fmla="*/ 0 60000 65536"/>
              <a:gd name="T8" fmla="*/ 0 60000 65536"/>
              <a:gd name="T9" fmla="*/ 0 w 159"/>
              <a:gd name="T10" fmla="*/ 0 h 138"/>
              <a:gd name="T11" fmla="*/ 159 w 159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" h="138">
                <a:moveTo>
                  <a:pt x="159" y="0"/>
                </a:moveTo>
                <a:lnTo>
                  <a:pt x="159" y="138"/>
                </a:lnTo>
                <a:lnTo>
                  <a:pt x="0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5821362" y="4973638"/>
            <a:ext cx="1658937" cy="511175"/>
          </a:xfrm>
          <a:custGeom>
            <a:avLst/>
            <a:gdLst>
              <a:gd name="T0" fmla="*/ 0 w 885"/>
              <a:gd name="T1" fmla="*/ 319 h 211"/>
              <a:gd name="T2" fmla="*/ 1045 w 885"/>
              <a:gd name="T3" fmla="*/ 322 h 211"/>
              <a:gd name="T4" fmla="*/ 1045 w 885"/>
              <a:gd name="T5" fmla="*/ 0 h 211"/>
              <a:gd name="T6" fmla="*/ 982 w 885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211"/>
              <a:gd name="T14" fmla="*/ 885 w 885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211">
                <a:moveTo>
                  <a:pt x="0" y="209"/>
                </a:moveTo>
                <a:lnTo>
                  <a:pt x="885" y="211"/>
                </a:lnTo>
                <a:lnTo>
                  <a:pt x="885" y="0"/>
                </a:lnTo>
                <a:lnTo>
                  <a:pt x="83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5792787" y="5451475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1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4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5792787" y="5276850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5792787" y="5364163"/>
            <a:ext cx="42862" cy="60325"/>
          </a:xfrm>
          <a:custGeom>
            <a:avLst/>
            <a:gdLst>
              <a:gd name="T0" fmla="*/ 27 w 23"/>
              <a:gd name="T1" fmla="*/ 0 h 25"/>
              <a:gd name="T2" fmla="*/ 27 w 23"/>
              <a:gd name="T3" fmla="*/ 38 h 25"/>
              <a:gd name="T4" fmla="*/ 0 w 23"/>
              <a:gd name="T5" fmla="*/ 20 h 25"/>
              <a:gd name="T6" fmla="*/ 27 w 23"/>
              <a:gd name="T7" fmla="*/ 0 h 25"/>
              <a:gd name="T8" fmla="*/ 27 w 23"/>
              <a:gd name="T9" fmla="*/ 0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25"/>
              <a:gd name="T17" fmla="*/ 23 w 23"/>
              <a:gd name="T18" fmla="*/ 25 h 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25">
                <a:moveTo>
                  <a:pt x="23" y="0"/>
                </a:moveTo>
                <a:lnTo>
                  <a:pt x="23" y="25"/>
                </a:lnTo>
                <a:lnTo>
                  <a:pt x="0" y="13"/>
                </a:lnTo>
                <a:lnTo>
                  <a:pt x="23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6305550" y="4297363"/>
            <a:ext cx="46037" cy="61913"/>
          </a:xfrm>
          <a:custGeom>
            <a:avLst/>
            <a:gdLst>
              <a:gd name="T0" fmla="*/ 15 w 24"/>
              <a:gd name="T1" fmla="*/ 36 h 25"/>
              <a:gd name="T2" fmla="*/ 17 w 24"/>
              <a:gd name="T3" fmla="*/ 39 h 25"/>
              <a:gd name="T4" fmla="*/ 19 w 24"/>
              <a:gd name="T5" fmla="*/ 36 h 25"/>
              <a:gd name="T6" fmla="*/ 22 w 24"/>
              <a:gd name="T7" fmla="*/ 36 h 25"/>
              <a:gd name="T8" fmla="*/ 24 w 24"/>
              <a:gd name="T9" fmla="*/ 36 h 25"/>
              <a:gd name="T10" fmla="*/ 24 w 24"/>
              <a:gd name="T11" fmla="*/ 33 h 25"/>
              <a:gd name="T12" fmla="*/ 27 w 24"/>
              <a:gd name="T13" fmla="*/ 30 h 25"/>
              <a:gd name="T14" fmla="*/ 29 w 24"/>
              <a:gd name="T15" fmla="*/ 27 h 25"/>
              <a:gd name="T16" fmla="*/ 29 w 24"/>
              <a:gd name="T17" fmla="*/ 23 h 25"/>
              <a:gd name="T18" fmla="*/ 29 w 24"/>
              <a:gd name="T19" fmla="*/ 20 h 25"/>
              <a:gd name="T20" fmla="*/ 29 w 24"/>
              <a:gd name="T21" fmla="*/ 17 h 25"/>
              <a:gd name="T22" fmla="*/ 29 w 24"/>
              <a:gd name="T23" fmla="*/ 14 h 25"/>
              <a:gd name="T24" fmla="*/ 29 w 24"/>
              <a:gd name="T25" fmla="*/ 11 h 25"/>
              <a:gd name="T26" fmla="*/ 29 w 24"/>
              <a:gd name="T27" fmla="*/ 9 h 25"/>
              <a:gd name="T28" fmla="*/ 27 w 24"/>
              <a:gd name="T29" fmla="*/ 9 h 25"/>
              <a:gd name="T30" fmla="*/ 24 w 24"/>
              <a:gd name="T31" fmla="*/ 6 h 25"/>
              <a:gd name="T32" fmla="*/ 24 w 24"/>
              <a:gd name="T33" fmla="*/ 3 h 25"/>
              <a:gd name="T34" fmla="*/ 22 w 24"/>
              <a:gd name="T35" fmla="*/ 3 h 25"/>
              <a:gd name="T36" fmla="*/ 19 w 24"/>
              <a:gd name="T37" fmla="*/ 0 h 25"/>
              <a:gd name="T38" fmla="*/ 17 w 24"/>
              <a:gd name="T39" fmla="*/ 0 h 25"/>
              <a:gd name="T40" fmla="*/ 15 w 24"/>
              <a:gd name="T41" fmla="*/ 0 h 25"/>
              <a:gd name="T42" fmla="*/ 12 w 24"/>
              <a:gd name="T43" fmla="*/ 0 h 25"/>
              <a:gd name="T44" fmla="*/ 10 w 24"/>
              <a:gd name="T45" fmla="*/ 0 h 25"/>
              <a:gd name="T46" fmla="*/ 7 w 24"/>
              <a:gd name="T47" fmla="*/ 3 h 25"/>
              <a:gd name="T48" fmla="*/ 5 w 24"/>
              <a:gd name="T49" fmla="*/ 3 h 25"/>
              <a:gd name="T50" fmla="*/ 5 w 24"/>
              <a:gd name="T51" fmla="*/ 6 h 25"/>
              <a:gd name="T52" fmla="*/ 2 w 24"/>
              <a:gd name="T53" fmla="*/ 9 h 25"/>
              <a:gd name="T54" fmla="*/ 0 w 24"/>
              <a:gd name="T55" fmla="*/ 9 h 25"/>
              <a:gd name="T56" fmla="*/ 0 w 24"/>
              <a:gd name="T57" fmla="*/ 11 h 25"/>
              <a:gd name="T58" fmla="*/ 0 w 24"/>
              <a:gd name="T59" fmla="*/ 14 h 25"/>
              <a:gd name="T60" fmla="*/ 0 w 24"/>
              <a:gd name="T61" fmla="*/ 17 h 25"/>
              <a:gd name="T62" fmla="*/ 0 w 24"/>
              <a:gd name="T63" fmla="*/ 20 h 25"/>
              <a:gd name="T64" fmla="*/ 0 w 24"/>
              <a:gd name="T65" fmla="*/ 23 h 25"/>
              <a:gd name="T66" fmla="*/ 0 w 24"/>
              <a:gd name="T67" fmla="*/ 27 h 25"/>
              <a:gd name="T68" fmla="*/ 2 w 24"/>
              <a:gd name="T69" fmla="*/ 30 h 25"/>
              <a:gd name="T70" fmla="*/ 5 w 24"/>
              <a:gd name="T71" fmla="*/ 33 h 25"/>
              <a:gd name="T72" fmla="*/ 5 w 24"/>
              <a:gd name="T73" fmla="*/ 36 h 25"/>
              <a:gd name="T74" fmla="*/ 7 w 24"/>
              <a:gd name="T75" fmla="*/ 36 h 25"/>
              <a:gd name="T76" fmla="*/ 10 w 24"/>
              <a:gd name="T77" fmla="*/ 36 h 25"/>
              <a:gd name="T78" fmla="*/ 12 w 24"/>
              <a:gd name="T79" fmla="*/ 39 h 25"/>
              <a:gd name="T80" fmla="*/ 15 w 24"/>
              <a:gd name="T81" fmla="*/ 39 h 25"/>
              <a:gd name="T82" fmla="*/ 15 w 24"/>
              <a:gd name="T83" fmla="*/ 39 h 25"/>
              <a:gd name="T84" fmla="*/ 15 w 24"/>
              <a:gd name="T85" fmla="*/ 36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5"/>
              <a:gd name="T131" fmla="*/ 24 w 24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5">
                <a:moveTo>
                  <a:pt x="12" y="23"/>
                </a:moveTo>
                <a:lnTo>
                  <a:pt x="14" y="25"/>
                </a:lnTo>
                <a:lnTo>
                  <a:pt x="16" y="23"/>
                </a:lnTo>
                <a:lnTo>
                  <a:pt x="18" y="23"/>
                </a:lnTo>
                <a:lnTo>
                  <a:pt x="20" y="23"/>
                </a:lnTo>
                <a:lnTo>
                  <a:pt x="20" y="21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7"/>
                </a:lnTo>
                <a:lnTo>
                  <a:pt x="24" y="6"/>
                </a:lnTo>
                <a:lnTo>
                  <a:pt x="22" y="6"/>
                </a:lnTo>
                <a:lnTo>
                  <a:pt x="20" y="4"/>
                </a:lnTo>
                <a:lnTo>
                  <a:pt x="20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4" y="23"/>
                </a:lnTo>
                <a:lnTo>
                  <a:pt x="6" y="23"/>
                </a:lnTo>
                <a:lnTo>
                  <a:pt x="8" y="23"/>
                </a:lnTo>
                <a:lnTo>
                  <a:pt x="10" y="25"/>
                </a:lnTo>
                <a:lnTo>
                  <a:pt x="12" y="25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4638675" y="3040063"/>
            <a:ext cx="1689100" cy="2751138"/>
          </a:xfrm>
          <a:custGeom>
            <a:avLst/>
            <a:gdLst>
              <a:gd name="T0" fmla="*/ 1064 w 901"/>
              <a:gd name="T1" fmla="*/ 164 h 1045"/>
              <a:gd name="T2" fmla="*/ 1064 w 901"/>
              <a:gd name="T3" fmla="*/ 1733 h 1045"/>
              <a:gd name="T4" fmla="*/ 0 w 901"/>
              <a:gd name="T5" fmla="*/ 1733 h 1045"/>
              <a:gd name="T6" fmla="*/ 0 w 901"/>
              <a:gd name="T7" fmla="*/ 0 h 1045"/>
              <a:gd name="T8" fmla="*/ 67 w 901"/>
              <a:gd name="T9" fmla="*/ 0 h 1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1"/>
              <a:gd name="T16" fmla="*/ 0 h 1045"/>
              <a:gd name="T17" fmla="*/ 901 w 901"/>
              <a:gd name="T18" fmla="*/ 1045 h 10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1" h="1045">
                <a:moveTo>
                  <a:pt x="901" y="99"/>
                </a:moveTo>
                <a:lnTo>
                  <a:pt x="901" y="1045"/>
                </a:lnTo>
                <a:lnTo>
                  <a:pt x="0" y="1045"/>
                </a:ln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4518025" y="5892800"/>
            <a:ext cx="42862" cy="60325"/>
          </a:xfrm>
          <a:custGeom>
            <a:avLst/>
            <a:gdLst>
              <a:gd name="T0" fmla="*/ 11 w 23"/>
              <a:gd name="T1" fmla="*/ 38 h 25"/>
              <a:gd name="T2" fmla="*/ 15 w 23"/>
              <a:gd name="T3" fmla="*/ 38 h 25"/>
              <a:gd name="T4" fmla="*/ 18 w 23"/>
              <a:gd name="T5" fmla="*/ 38 h 25"/>
              <a:gd name="T6" fmla="*/ 20 w 23"/>
              <a:gd name="T7" fmla="*/ 35 h 25"/>
              <a:gd name="T8" fmla="*/ 22 w 23"/>
              <a:gd name="T9" fmla="*/ 35 h 25"/>
              <a:gd name="T10" fmla="*/ 22 w 23"/>
              <a:gd name="T11" fmla="*/ 32 h 25"/>
              <a:gd name="T12" fmla="*/ 25 w 23"/>
              <a:gd name="T13" fmla="*/ 32 h 25"/>
              <a:gd name="T14" fmla="*/ 25 w 23"/>
              <a:gd name="T15" fmla="*/ 29 h 25"/>
              <a:gd name="T16" fmla="*/ 27 w 23"/>
              <a:gd name="T17" fmla="*/ 27 h 25"/>
              <a:gd name="T18" fmla="*/ 27 w 23"/>
              <a:gd name="T19" fmla="*/ 24 h 25"/>
              <a:gd name="T20" fmla="*/ 27 w 23"/>
              <a:gd name="T21" fmla="*/ 21 h 25"/>
              <a:gd name="T22" fmla="*/ 27 w 23"/>
              <a:gd name="T23" fmla="*/ 18 h 25"/>
              <a:gd name="T24" fmla="*/ 27 w 23"/>
              <a:gd name="T25" fmla="*/ 15 h 25"/>
              <a:gd name="T26" fmla="*/ 25 w 23"/>
              <a:gd name="T27" fmla="*/ 12 h 25"/>
              <a:gd name="T28" fmla="*/ 25 w 23"/>
              <a:gd name="T29" fmla="*/ 9 h 25"/>
              <a:gd name="T30" fmla="*/ 22 w 23"/>
              <a:gd name="T31" fmla="*/ 6 h 25"/>
              <a:gd name="T32" fmla="*/ 22 w 23"/>
              <a:gd name="T33" fmla="*/ 6 h 25"/>
              <a:gd name="T34" fmla="*/ 20 w 23"/>
              <a:gd name="T35" fmla="*/ 3 h 25"/>
              <a:gd name="T36" fmla="*/ 18 w 23"/>
              <a:gd name="T37" fmla="*/ 3 h 25"/>
              <a:gd name="T38" fmla="*/ 15 w 23"/>
              <a:gd name="T39" fmla="*/ 3 h 25"/>
              <a:gd name="T40" fmla="*/ 13 w 23"/>
              <a:gd name="T41" fmla="*/ 0 h 25"/>
              <a:gd name="T42" fmla="*/ 11 w 23"/>
              <a:gd name="T43" fmla="*/ 3 h 25"/>
              <a:gd name="T44" fmla="*/ 8 w 23"/>
              <a:gd name="T45" fmla="*/ 3 h 25"/>
              <a:gd name="T46" fmla="*/ 6 w 23"/>
              <a:gd name="T47" fmla="*/ 3 h 25"/>
              <a:gd name="T48" fmla="*/ 4 w 23"/>
              <a:gd name="T49" fmla="*/ 6 h 25"/>
              <a:gd name="T50" fmla="*/ 2 w 23"/>
              <a:gd name="T51" fmla="*/ 6 h 25"/>
              <a:gd name="T52" fmla="*/ 2 w 23"/>
              <a:gd name="T53" fmla="*/ 9 h 25"/>
              <a:gd name="T54" fmla="*/ 0 w 23"/>
              <a:gd name="T55" fmla="*/ 12 h 25"/>
              <a:gd name="T56" fmla="*/ 0 w 23"/>
              <a:gd name="T57" fmla="*/ 15 h 25"/>
              <a:gd name="T58" fmla="*/ 0 w 23"/>
              <a:gd name="T59" fmla="*/ 18 h 25"/>
              <a:gd name="T60" fmla="*/ 0 w 23"/>
              <a:gd name="T61" fmla="*/ 21 h 25"/>
              <a:gd name="T62" fmla="*/ 0 w 23"/>
              <a:gd name="T63" fmla="*/ 24 h 25"/>
              <a:gd name="T64" fmla="*/ 0 w 23"/>
              <a:gd name="T65" fmla="*/ 27 h 25"/>
              <a:gd name="T66" fmla="*/ 0 w 23"/>
              <a:gd name="T67" fmla="*/ 29 h 25"/>
              <a:gd name="T68" fmla="*/ 2 w 23"/>
              <a:gd name="T69" fmla="*/ 32 h 25"/>
              <a:gd name="T70" fmla="*/ 2 w 23"/>
              <a:gd name="T71" fmla="*/ 32 h 25"/>
              <a:gd name="T72" fmla="*/ 4 w 23"/>
              <a:gd name="T73" fmla="*/ 35 h 25"/>
              <a:gd name="T74" fmla="*/ 6 w 23"/>
              <a:gd name="T75" fmla="*/ 35 h 25"/>
              <a:gd name="T76" fmla="*/ 8 w 23"/>
              <a:gd name="T77" fmla="*/ 38 h 25"/>
              <a:gd name="T78" fmla="*/ 11 w 23"/>
              <a:gd name="T79" fmla="*/ 38 h 25"/>
              <a:gd name="T80" fmla="*/ 13 w 23"/>
              <a:gd name="T81" fmla="*/ 38 h 25"/>
              <a:gd name="T82" fmla="*/ 13 w 23"/>
              <a:gd name="T83" fmla="*/ 38 h 25"/>
              <a:gd name="T84" fmla="*/ 11 w 23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3"/>
              <a:gd name="T130" fmla="*/ 0 h 25"/>
              <a:gd name="T131" fmla="*/ 23 w 23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3" h="25">
                <a:moveTo>
                  <a:pt x="9" y="25"/>
                </a:moveTo>
                <a:lnTo>
                  <a:pt x="13" y="25"/>
                </a:lnTo>
                <a:lnTo>
                  <a:pt x="15" y="25"/>
                </a:lnTo>
                <a:lnTo>
                  <a:pt x="17" y="23"/>
                </a:lnTo>
                <a:lnTo>
                  <a:pt x="19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9" y="2"/>
                </a:lnTo>
                <a:lnTo>
                  <a:pt x="7" y="2"/>
                </a:lnTo>
                <a:lnTo>
                  <a:pt x="5" y="2"/>
                </a:lnTo>
                <a:lnTo>
                  <a:pt x="3" y="4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0" y="19"/>
                </a:lnTo>
                <a:lnTo>
                  <a:pt x="2" y="21"/>
                </a:lnTo>
                <a:lnTo>
                  <a:pt x="3" y="23"/>
                </a:lnTo>
                <a:lnTo>
                  <a:pt x="5" y="23"/>
                </a:lnTo>
                <a:lnTo>
                  <a:pt x="7" y="25"/>
                </a:lnTo>
                <a:lnTo>
                  <a:pt x="9" y="25"/>
                </a:lnTo>
                <a:lnTo>
                  <a:pt x="11" y="25"/>
                </a:lnTo>
                <a:lnTo>
                  <a:pt x="9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2271713" y="3527425"/>
            <a:ext cx="4484687" cy="2522538"/>
          </a:xfrm>
          <a:custGeom>
            <a:avLst/>
            <a:gdLst>
              <a:gd name="T0" fmla="*/ 2823 w 2393"/>
              <a:gd name="T1" fmla="*/ 1230 h 1041"/>
              <a:gd name="T2" fmla="*/ 2825 w 2393"/>
              <a:gd name="T3" fmla="*/ 1589 h 1041"/>
              <a:gd name="T4" fmla="*/ 0 w 2393"/>
              <a:gd name="T5" fmla="*/ 1589 h 1041"/>
              <a:gd name="T6" fmla="*/ 0 w 2393"/>
              <a:gd name="T7" fmla="*/ 0 h 1041"/>
              <a:gd name="T8" fmla="*/ 367 w 2393"/>
              <a:gd name="T9" fmla="*/ 0 h 10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3"/>
              <a:gd name="T16" fmla="*/ 0 h 1041"/>
              <a:gd name="T17" fmla="*/ 2393 w 2393"/>
              <a:gd name="T18" fmla="*/ 1041 h 10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3" h="1041">
                <a:moveTo>
                  <a:pt x="2391" y="806"/>
                </a:moveTo>
                <a:lnTo>
                  <a:pt x="2393" y="1041"/>
                </a:lnTo>
                <a:lnTo>
                  <a:pt x="0" y="1041"/>
                </a:lnTo>
                <a:lnTo>
                  <a:pt x="0" y="0"/>
                </a:lnTo>
                <a:lnTo>
                  <a:pt x="31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6731000" y="5451475"/>
            <a:ext cx="46037" cy="60325"/>
          </a:xfrm>
          <a:custGeom>
            <a:avLst/>
            <a:gdLst>
              <a:gd name="T0" fmla="*/ 13 w 25"/>
              <a:gd name="T1" fmla="*/ 38 h 25"/>
              <a:gd name="T2" fmla="*/ 17 w 25"/>
              <a:gd name="T3" fmla="*/ 38 h 25"/>
              <a:gd name="T4" fmla="*/ 20 w 25"/>
              <a:gd name="T5" fmla="*/ 38 h 25"/>
              <a:gd name="T6" fmla="*/ 22 w 25"/>
              <a:gd name="T7" fmla="*/ 35 h 25"/>
              <a:gd name="T8" fmla="*/ 24 w 25"/>
              <a:gd name="T9" fmla="*/ 35 h 25"/>
              <a:gd name="T10" fmla="*/ 24 w 25"/>
              <a:gd name="T11" fmla="*/ 33 h 25"/>
              <a:gd name="T12" fmla="*/ 27 w 25"/>
              <a:gd name="T13" fmla="*/ 33 h 25"/>
              <a:gd name="T14" fmla="*/ 27 w 25"/>
              <a:gd name="T15" fmla="*/ 30 h 25"/>
              <a:gd name="T16" fmla="*/ 29 w 25"/>
              <a:gd name="T17" fmla="*/ 27 h 25"/>
              <a:gd name="T18" fmla="*/ 29 w 25"/>
              <a:gd name="T19" fmla="*/ 24 h 25"/>
              <a:gd name="T20" fmla="*/ 29 w 25"/>
              <a:gd name="T21" fmla="*/ 21 h 25"/>
              <a:gd name="T22" fmla="*/ 29 w 25"/>
              <a:gd name="T23" fmla="*/ 18 h 25"/>
              <a:gd name="T24" fmla="*/ 29 w 25"/>
              <a:gd name="T25" fmla="*/ 15 h 25"/>
              <a:gd name="T26" fmla="*/ 27 w 25"/>
              <a:gd name="T27" fmla="*/ 12 h 25"/>
              <a:gd name="T28" fmla="*/ 27 w 25"/>
              <a:gd name="T29" fmla="*/ 9 h 25"/>
              <a:gd name="T30" fmla="*/ 24 w 25"/>
              <a:gd name="T31" fmla="*/ 6 h 25"/>
              <a:gd name="T32" fmla="*/ 24 w 25"/>
              <a:gd name="T33" fmla="*/ 6 h 25"/>
              <a:gd name="T34" fmla="*/ 22 w 25"/>
              <a:gd name="T35" fmla="*/ 3 h 25"/>
              <a:gd name="T36" fmla="*/ 20 w 25"/>
              <a:gd name="T37" fmla="*/ 3 h 25"/>
              <a:gd name="T38" fmla="*/ 17 w 25"/>
              <a:gd name="T39" fmla="*/ 3 h 25"/>
              <a:gd name="T40" fmla="*/ 15 w 25"/>
              <a:gd name="T41" fmla="*/ 0 h 25"/>
              <a:gd name="T42" fmla="*/ 13 w 25"/>
              <a:gd name="T43" fmla="*/ 3 h 25"/>
              <a:gd name="T44" fmla="*/ 10 w 25"/>
              <a:gd name="T45" fmla="*/ 3 h 25"/>
              <a:gd name="T46" fmla="*/ 8 w 25"/>
              <a:gd name="T47" fmla="*/ 3 h 25"/>
              <a:gd name="T48" fmla="*/ 6 w 25"/>
              <a:gd name="T49" fmla="*/ 6 h 25"/>
              <a:gd name="T50" fmla="*/ 5 w 25"/>
              <a:gd name="T51" fmla="*/ 6 h 25"/>
              <a:gd name="T52" fmla="*/ 5 w 25"/>
              <a:gd name="T53" fmla="*/ 9 h 25"/>
              <a:gd name="T54" fmla="*/ 2 w 25"/>
              <a:gd name="T55" fmla="*/ 12 h 25"/>
              <a:gd name="T56" fmla="*/ 2 w 25"/>
              <a:gd name="T57" fmla="*/ 15 h 25"/>
              <a:gd name="T58" fmla="*/ 2 w 25"/>
              <a:gd name="T59" fmla="*/ 18 h 25"/>
              <a:gd name="T60" fmla="*/ 0 w 25"/>
              <a:gd name="T61" fmla="*/ 21 h 25"/>
              <a:gd name="T62" fmla="*/ 2 w 25"/>
              <a:gd name="T63" fmla="*/ 24 h 25"/>
              <a:gd name="T64" fmla="*/ 2 w 25"/>
              <a:gd name="T65" fmla="*/ 27 h 25"/>
              <a:gd name="T66" fmla="*/ 2 w 25"/>
              <a:gd name="T67" fmla="*/ 30 h 25"/>
              <a:gd name="T68" fmla="*/ 5 w 25"/>
              <a:gd name="T69" fmla="*/ 33 h 25"/>
              <a:gd name="T70" fmla="*/ 5 w 25"/>
              <a:gd name="T71" fmla="*/ 33 h 25"/>
              <a:gd name="T72" fmla="*/ 6 w 25"/>
              <a:gd name="T73" fmla="*/ 35 h 25"/>
              <a:gd name="T74" fmla="*/ 8 w 25"/>
              <a:gd name="T75" fmla="*/ 35 h 25"/>
              <a:gd name="T76" fmla="*/ 10 w 25"/>
              <a:gd name="T77" fmla="*/ 38 h 25"/>
              <a:gd name="T78" fmla="*/ 13 w 25"/>
              <a:gd name="T79" fmla="*/ 38 h 25"/>
              <a:gd name="T80" fmla="*/ 15 w 25"/>
              <a:gd name="T81" fmla="*/ 38 h 25"/>
              <a:gd name="T82" fmla="*/ 15 w 25"/>
              <a:gd name="T83" fmla="*/ 38 h 25"/>
              <a:gd name="T84" fmla="*/ 13 w 25"/>
              <a:gd name="T85" fmla="*/ 38 h 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"/>
              <a:gd name="T130" fmla="*/ 0 h 25"/>
              <a:gd name="T131" fmla="*/ 25 w 25"/>
              <a:gd name="T132" fmla="*/ 25 h 2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" h="25">
                <a:moveTo>
                  <a:pt x="11" y="25"/>
                </a:moveTo>
                <a:lnTo>
                  <a:pt x="15" y="25"/>
                </a:lnTo>
                <a:lnTo>
                  <a:pt x="17" y="25"/>
                </a:lnTo>
                <a:lnTo>
                  <a:pt x="19" y="23"/>
                </a:lnTo>
                <a:lnTo>
                  <a:pt x="21" y="23"/>
                </a:lnTo>
                <a:lnTo>
                  <a:pt x="21" y="22"/>
                </a:lnTo>
                <a:lnTo>
                  <a:pt x="23" y="22"/>
                </a:lnTo>
                <a:lnTo>
                  <a:pt x="23" y="20"/>
                </a:lnTo>
                <a:lnTo>
                  <a:pt x="25" y="18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2"/>
                </a:lnTo>
                <a:lnTo>
                  <a:pt x="15" y="2"/>
                </a:lnTo>
                <a:lnTo>
                  <a:pt x="13" y="0"/>
                </a:lnTo>
                <a:lnTo>
                  <a:pt x="11" y="2"/>
                </a:lnTo>
                <a:lnTo>
                  <a:pt x="9" y="2"/>
                </a:lnTo>
                <a:lnTo>
                  <a:pt x="7" y="2"/>
                </a:lnTo>
                <a:lnTo>
                  <a:pt x="5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2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2" y="20"/>
                </a:lnTo>
                <a:lnTo>
                  <a:pt x="4" y="22"/>
                </a:lnTo>
                <a:lnTo>
                  <a:pt x="5" y="23"/>
                </a:lnTo>
                <a:lnTo>
                  <a:pt x="7" y="23"/>
                </a:lnTo>
                <a:lnTo>
                  <a:pt x="9" y="25"/>
                </a:lnTo>
                <a:lnTo>
                  <a:pt x="11" y="25"/>
                </a:lnTo>
                <a:lnTo>
                  <a:pt x="13" y="25"/>
                </a:lnTo>
                <a:lnTo>
                  <a:pt x="11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3890963" y="1857375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EB75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5048250" y="5410200"/>
            <a:ext cx="46037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29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5081587" y="55626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7" name="Line 120"/>
          <p:cNvSpPr>
            <a:spLocks noChangeShapeType="1"/>
          </p:cNvSpPr>
          <p:nvPr/>
        </p:nvSpPr>
        <p:spPr bwMode="auto">
          <a:xfrm>
            <a:off x="4940300" y="4973638"/>
            <a:ext cx="852487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8" name="Line 121"/>
          <p:cNvSpPr>
            <a:spLocks noChangeShapeType="1"/>
          </p:cNvSpPr>
          <p:nvPr/>
        </p:nvSpPr>
        <p:spPr bwMode="auto">
          <a:xfrm>
            <a:off x="4133850" y="5091113"/>
            <a:ext cx="5921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29" name="Line 122"/>
          <p:cNvSpPr>
            <a:spLocks noChangeShapeType="1"/>
          </p:cNvSpPr>
          <p:nvPr/>
        </p:nvSpPr>
        <p:spPr bwMode="auto">
          <a:xfrm>
            <a:off x="4130675" y="4881563"/>
            <a:ext cx="606425" cy="3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4133850" y="4456113"/>
            <a:ext cx="928687" cy="982663"/>
          </a:xfrm>
          <a:custGeom>
            <a:avLst/>
            <a:gdLst>
              <a:gd name="T0" fmla="*/ 0 w 496"/>
              <a:gd name="T1" fmla="*/ 0 h 406"/>
              <a:gd name="T2" fmla="*/ 183 w 496"/>
              <a:gd name="T3" fmla="*/ 0 h 406"/>
              <a:gd name="T4" fmla="*/ 183 w 496"/>
              <a:gd name="T5" fmla="*/ 619 h 406"/>
              <a:gd name="T6" fmla="*/ 585 w 496"/>
              <a:gd name="T7" fmla="*/ 619 h 406"/>
              <a:gd name="T8" fmla="*/ 0 60000 65536"/>
              <a:gd name="T9" fmla="*/ 0 60000 65536"/>
              <a:gd name="T10" fmla="*/ 0 60000 65536"/>
              <a:gd name="T11" fmla="*/ 0 60000 65536"/>
              <a:gd name="T12" fmla="*/ 0 w 496"/>
              <a:gd name="T13" fmla="*/ 0 h 406"/>
              <a:gd name="T14" fmla="*/ 496 w 496"/>
              <a:gd name="T15" fmla="*/ 406 h 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6" h="406">
                <a:moveTo>
                  <a:pt x="0" y="0"/>
                </a:moveTo>
                <a:lnTo>
                  <a:pt x="155" y="0"/>
                </a:lnTo>
                <a:lnTo>
                  <a:pt x="155" y="406"/>
                </a:lnTo>
                <a:lnTo>
                  <a:pt x="496" y="40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4130675" y="4668838"/>
            <a:ext cx="963612" cy="928688"/>
          </a:xfrm>
          <a:custGeom>
            <a:avLst/>
            <a:gdLst>
              <a:gd name="T0" fmla="*/ 607 w 515"/>
              <a:gd name="T1" fmla="*/ 582 h 383"/>
              <a:gd name="T2" fmla="*/ 131 w 515"/>
              <a:gd name="T3" fmla="*/ 585 h 383"/>
              <a:gd name="T4" fmla="*/ 128 w 515"/>
              <a:gd name="T5" fmla="*/ 0 h 383"/>
              <a:gd name="T6" fmla="*/ 0 w 515"/>
              <a:gd name="T7" fmla="*/ 0 h 383"/>
              <a:gd name="T8" fmla="*/ 0 60000 65536"/>
              <a:gd name="T9" fmla="*/ 0 60000 65536"/>
              <a:gd name="T10" fmla="*/ 0 60000 65536"/>
              <a:gd name="T11" fmla="*/ 0 60000 65536"/>
              <a:gd name="T12" fmla="*/ 0 w 515"/>
              <a:gd name="T13" fmla="*/ 0 h 383"/>
              <a:gd name="T14" fmla="*/ 515 w 515"/>
              <a:gd name="T15" fmla="*/ 383 h 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5" h="383">
                <a:moveTo>
                  <a:pt x="515" y="381"/>
                </a:moveTo>
                <a:lnTo>
                  <a:pt x="111" y="383"/>
                </a:lnTo>
                <a:lnTo>
                  <a:pt x="10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7840662" y="34591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7867650" y="35972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835900" y="38862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4791075" y="47117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6" name="Rectangle 132"/>
          <p:cNvSpPr>
            <a:spLocks noChangeArrowheads="1"/>
          </p:cNvSpPr>
          <p:nvPr/>
        </p:nvSpPr>
        <p:spPr bwMode="auto">
          <a:xfrm>
            <a:off x="4819650" y="48498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4786313" y="513873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4795838" y="370840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4837112" y="3846513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791075" y="3916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4797425" y="4129088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2" name="Rectangle 142"/>
          <p:cNvSpPr>
            <a:spLocks noChangeArrowheads="1"/>
          </p:cNvSpPr>
          <p:nvPr/>
        </p:nvSpPr>
        <p:spPr bwMode="auto">
          <a:xfrm>
            <a:off x="4795838" y="2773363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0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3" name="Rectangle 143"/>
          <p:cNvSpPr>
            <a:spLocks noChangeArrowheads="1"/>
          </p:cNvSpPr>
          <p:nvPr/>
        </p:nvSpPr>
        <p:spPr bwMode="auto">
          <a:xfrm>
            <a:off x="4837112" y="2911475"/>
            <a:ext cx="92075" cy="258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m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u</a:t>
            </a:r>
          </a:p>
          <a:p>
            <a:pPr algn="ctr">
              <a:lnSpc>
                <a:spcPct val="70000"/>
              </a:lnSpc>
            </a:pPr>
            <a:r>
              <a:rPr lang="en-US" sz="800" b="1">
                <a:solidFill>
                  <a:srgbClr val="000000"/>
                </a:solidFill>
                <a:latin typeface="Neo Sans Intel"/>
              </a:rPr>
              <a:t>x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4" name="Rectangle 145"/>
          <p:cNvSpPr>
            <a:spLocks noChangeArrowheads="1"/>
          </p:cNvSpPr>
          <p:nvPr/>
        </p:nvSpPr>
        <p:spPr bwMode="auto">
          <a:xfrm>
            <a:off x="4791075" y="2981325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1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5" name="Rectangle 146"/>
          <p:cNvSpPr>
            <a:spLocks noChangeArrowheads="1"/>
          </p:cNvSpPr>
          <p:nvPr/>
        </p:nvSpPr>
        <p:spPr bwMode="auto">
          <a:xfrm>
            <a:off x="4797425" y="3194050"/>
            <a:ext cx="49212" cy="107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1">
                <a:solidFill>
                  <a:srgbClr val="000000"/>
                </a:solidFill>
                <a:latin typeface="Neo Sans Intel"/>
              </a:rPr>
              <a:t>2</a:t>
            </a:r>
            <a:endParaRPr lang="en-US" sz="6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6" name="Rectangle 147"/>
          <p:cNvSpPr>
            <a:spLocks noChangeArrowheads="1"/>
          </p:cNvSpPr>
          <p:nvPr/>
        </p:nvSpPr>
        <p:spPr bwMode="auto">
          <a:xfrm>
            <a:off x="6456362" y="3367088"/>
            <a:ext cx="58896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8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8" name="Rectangle 149"/>
          <p:cNvSpPr>
            <a:spLocks noChangeArrowheads="1"/>
          </p:cNvSpPr>
          <p:nvPr/>
        </p:nvSpPr>
        <p:spPr bwMode="auto">
          <a:xfrm>
            <a:off x="2927350" y="3138488"/>
            <a:ext cx="657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Register 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File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49" name="Rectangle 150"/>
          <p:cNvSpPr>
            <a:spLocks noChangeArrowheads="1"/>
          </p:cNvSpPr>
          <p:nvPr/>
        </p:nvSpPr>
        <p:spPr bwMode="auto">
          <a:xfrm rot="16200000">
            <a:off x="754063" y="3338513"/>
            <a:ext cx="79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Neo Sans Intel"/>
              </a:rPr>
              <a:t>Memory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0" name="Rectangle 151"/>
          <p:cNvSpPr>
            <a:spLocks noChangeArrowheads="1"/>
          </p:cNvSpPr>
          <p:nvPr/>
        </p:nvSpPr>
        <p:spPr bwMode="auto">
          <a:xfrm>
            <a:off x="492125" y="3459163"/>
            <a:ext cx="212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PC</a:t>
            </a:r>
            <a:endParaRPr lang="en-US" sz="5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1" name="Rectangle 153"/>
          <p:cNvSpPr>
            <a:spLocks noChangeArrowheads="1"/>
          </p:cNvSpPr>
          <p:nvPr/>
        </p:nvSpPr>
        <p:spPr bwMode="auto">
          <a:xfrm>
            <a:off x="3870325" y="1020763"/>
            <a:ext cx="40163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Neo Sans Intel"/>
              </a:rPr>
              <a:t>ID/EX</a:t>
            </a:r>
            <a:endParaRPr lang="en-US" sz="500" dirty="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2" name="Rectangle 154"/>
          <p:cNvSpPr>
            <a:spLocks noChangeArrowheads="1"/>
          </p:cNvSpPr>
          <p:nvPr/>
        </p:nvSpPr>
        <p:spPr bwMode="auto">
          <a:xfrm>
            <a:off x="5629275" y="1020763"/>
            <a:ext cx="6080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EX/MEM</a:t>
            </a:r>
            <a:endParaRPr lang="en-US" sz="8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6965950" y="990600"/>
            <a:ext cx="6588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MEM/WB</a:t>
            </a:r>
          </a:p>
        </p:txBody>
      </p:sp>
      <p:sp>
        <p:nvSpPr>
          <p:cNvPr id="154" name="Rectangle 156"/>
          <p:cNvSpPr>
            <a:spLocks noChangeArrowheads="1"/>
          </p:cNvSpPr>
          <p:nvPr/>
        </p:nvSpPr>
        <p:spPr bwMode="auto">
          <a:xfrm>
            <a:off x="1522413" y="990600"/>
            <a:ext cx="3349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</a:t>
            </a:r>
          </a:p>
        </p:txBody>
      </p:sp>
      <p:sp>
        <p:nvSpPr>
          <p:cNvPr id="155" name="Rectangle 157"/>
          <p:cNvSpPr>
            <a:spLocks noChangeArrowheads="1"/>
          </p:cNvSpPr>
          <p:nvPr/>
        </p:nvSpPr>
        <p:spPr bwMode="auto">
          <a:xfrm rot="16200000" flipH="1">
            <a:off x="1544638" y="3100388"/>
            <a:ext cx="66198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Neo Sans Intel"/>
              </a:rPr>
              <a:t>Instruction</a:t>
            </a:r>
            <a:endParaRPr lang="en-US" sz="7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56" name="Rectangle 158"/>
          <p:cNvSpPr>
            <a:spLocks noChangeArrowheads="1"/>
          </p:cNvSpPr>
          <p:nvPr/>
        </p:nvSpPr>
        <p:spPr bwMode="auto">
          <a:xfrm>
            <a:off x="2743200" y="4267200"/>
            <a:ext cx="5730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IF/ID.Rs</a:t>
            </a:r>
          </a:p>
        </p:txBody>
      </p:sp>
      <p:sp>
        <p:nvSpPr>
          <p:cNvPr id="157" name="Rectangle 159"/>
          <p:cNvSpPr>
            <a:spLocks noChangeArrowheads="1"/>
          </p:cNvSpPr>
          <p:nvPr/>
        </p:nvSpPr>
        <p:spPr bwMode="auto">
          <a:xfrm>
            <a:off x="2743200" y="4495800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8" name="Rectangle 160"/>
          <p:cNvSpPr>
            <a:spLocks noChangeArrowheads="1"/>
          </p:cNvSpPr>
          <p:nvPr/>
        </p:nvSpPr>
        <p:spPr bwMode="auto">
          <a:xfrm>
            <a:off x="2743200" y="4710113"/>
            <a:ext cx="5397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IF/ID.Rt</a:t>
            </a:r>
          </a:p>
        </p:txBody>
      </p:sp>
      <p:sp>
        <p:nvSpPr>
          <p:cNvPr id="159" name="Rectangle 161"/>
          <p:cNvSpPr>
            <a:spLocks noChangeArrowheads="1"/>
          </p:cNvSpPr>
          <p:nvPr/>
        </p:nvSpPr>
        <p:spPr bwMode="auto">
          <a:xfrm>
            <a:off x="2743200" y="4921250"/>
            <a:ext cx="584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IF/ID.Rd</a:t>
            </a:r>
          </a:p>
        </p:txBody>
      </p:sp>
      <p:sp>
        <p:nvSpPr>
          <p:cNvPr id="160" name="Rectangle 162"/>
          <p:cNvSpPr>
            <a:spLocks noChangeArrowheads="1"/>
          </p:cNvSpPr>
          <p:nvPr/>
        </p:nvSpPr>
        <p:spPr bwMode="auto">
          <a:xfrm>
            <a:off x="4138613" y="4297363"/>
            <a:ext cx="161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Rs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1" name="Rectangle 163"/>
          <p:cNvSpPr>
            <a:spLocks noChangeArrowheads="1"/>
          </p:cNvSpPr>
          <p:nvPr/>
        </p:nvSpPr>
        <p:spPr bwMode="auto">
          <a:xfrm>
            <a:off x="4146550" y="4525963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2" name="Rectangle 164"/>
          <p:cNvSpPr>
            <a:spLocks noChangeArrowheads="1"/>
          </p:cNvSpPr>
          <p:nvPr/>
        </p:nvSpPr>
        <p:spPr bwMode="auto">
          <a:xfrm>
            <a:off x="4141788" y="4740275"/>
            <a:ext cx="136525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Rt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3" name="Rectangle 165"/>
          <p:cNvSpPr>
            <a:spLocks noChangeArrowheads="1"/>
          </p:cNvSpPr>
          <p:nvPr/>
        </p:nvSpPr>
        <p:spPr bwMode="auto">
          <a:xfrm>
            <a:off x="4138613" y="4935538"/>
            <a:ext cx="1714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Rd</a:t>
            </a:r>
            <a:endParaRPr lang="en-US" sz="12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4" name="Rectangle 166"/>
          <p:cNvSpPr>
            <a:spLocks noChangeArrowheads="1"/>
          </p:cNvSpPr>
          <p:nvPr/>
        </p:nvSpPr>
        <p:spPr bwMode="auto">
          <a:xfrm>
            <a:off x="5853112" y="1820863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5" name="Rectangle 167"/>
          <p:cNvSpPr>
            <a:spLocks noChangeArrowheads="1"/>
          </p:cNvSpPr>
          <p:nvPr/>
        </p:nvSpPr>
        <p:spPr bwMode="auto">
          <a:xfrm>
            <a:off x="5889625" y="2201863"/>
            <a:ext cx="857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M</a:t>
            </a:r>
            <a:endParaRPr lang="en-US" sz="1200" b="1">
              <a:latin typeface="Neo Sans Intel"/>
            </a:endParaRPr>
          </a:p>
        </p:txBody>
      </p:sp>
      <p:sp>
        <p:nvSpPr>
          <p:cNvPr id="166" name="Rectangle 168"/>
          <p:cNvSpPr>
            <a:spLocks noChangeArrowheads="1"/>
          </p:cNvSpPr>
          <p:nvPr/>
        </p:nvSpPr>
        <p:spPr bwMode="auto">
          <a:xfrm>
            <a:off x="7215187" y="2225675"/>
            <a:ext cx="1651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EB7500"/>
                </a:solidFill>
                <a:latin typeface="Neo Sans Intel"/>
              </a:rPr>
              <a:t>WB</a:t>
            </a:r>
            <a:endParaRPr lang="en-US" sz="1200" b="1">
              <a:latin typeface="Neo Sans Intel"/>
            </a:endParaRPr>
          </a:p>
        </p:txBody>
      </p:sp>
      <p:sp>
        <p:nvSpPr>
          <p:cNvPr id="167" name="Rectangle 169"/>
          <p:cNvSpPr>
            <a:spLocks noChangeArrowheads="1"/>
          </p:cNvSpPr>
          <p:nvPr/>
        </p:nvSpPr>
        <p:spPr bwMode="auto">
          <a:xfrm>
            <a:off x="6402387" y="4802188"/>
            <a:ext cx="704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EX/MEM.Rd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168" name="Rectangle 170"/>
          <p:cNvSpPr>
            <a:spLocks noChangeArrowheads="1"/>
          </p:cNvSpPr>
          <p:nvPr/>
        </p:nvSpPr>
        <p:spPr bwMode="auto">
          <a:xfrm>
            <a:off x="6402387" y="5287963"/>
            <a:ext cx="7493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Neo Sans Intel"/>
              </a:rPr>
              <a:t>MEM/WB.Rd</a:t>
            </a:r>
            <a:endParaRPr lang="en-US" sz="700" b="1">
              <a:solidFill>
                <a:srgbClr val="000000"/>
              </a:solidFill>
              <a:latin typeface="Neo Sans Intel"/>
            </a:endParaRPr>
          </a:p>
        </p:txBody>
      </p:sp>
      <p:grpSp>
        <p:nvGrpSpPr>
          <p:cNvPr id="275" name="Группа 274"/>
          <p:cNvGrpSpPr/>
          <p:nvPr/>
        </p:nvGrpSpPr>
        <p:grpSpPr>
          <a:xfrm>
            <a:off x="4620419" y="3028950"/>
            <a:ext cx="1706562" cy="2762250"/>
            <a:chOff x="4620419" y="3028950"/>
            <a:chExt cx="1706562" cy="2762250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6326187" y="3503613"/>
              <a:ext cx="0" cy="2286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 rot="16200000">
              <a:off x="5473700" y="4937919"/>
              <a:ext cx="0" cy="170656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4637088" y="3028950"/>
              <a:ext cx="0" cy="274161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rot="16200000" flipH="1" flipV="1">
              <a:off x="4940300" y="2716213"/>
              <a:ext cx="1588" cy="63658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grpSp>
        <p:nvGrpSpPr>
          <p:cNvPr id="274" name="Группа 273"/>
          <p:cNvGrpSpPr/>
          <p:nvPr/>
        </p:nvGrpSpPr>
        <p:grpSpPr>
          <a:xfrm>
            <a:off x="4529931" y="3711575"/>
            <a:ext cx="3573463" cy="2233613"/>
            <a:chOff x="4529931" y="3711575"/>
            <a:chExt cx="3573463" cy="2233613"/>
          </a:xfrm>
        </p:grpSpPr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 rot="16200000">
              <a:off x="4764087" y="3978275"/>
              <a:ext cx="209550" cy="1809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5" name="Line 177"/>
            <p:cNvSpPr>
              <a:spLocks noChangeShapeType="1"/>
            </p:cNvSpPr>
            <p:nvPr/>
          </p:nvSpPr>
          <p:spPr bwMode="auto">
            <a:xfrm rot="16200000" flipH="1" flipV="1">
              <a:off x="5103812" y="3817938"/>
              <a:ext cx="6350" cy="293687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6" name="Line 178"/>
            <p:cNvSpPr>
              <a:spLocks noChangeShapeType="1"/>
            </p:cNvSpPr>
            <p:nvPr/>
          </p:nvSpPr>
          <p:spPr bwMode="auto">
            <a:xfrm>
              <a:off x="8091487" y="3711575"/>
              <a:ext cx="0" cy="22240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7" name="Line 179"/>
            <p:cNvSpPr>
              <a:spLocks noChangeShapeType="1"/>
            </p:cNvSpPr>
            <p:nvPr/>
          </p:nvSpPr>
          <p:spPr bwMode="auto">
            <a:xfrm rot="16200000">
              <a:off x="6318250" y="4146551"/>
              <a:ext cx="4763" cy="356552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8" name="Line 180"/>
            <p:cNvSpPr>
              <a:spLocks noChangeShapeType="1"/>
            </p:cNvSpPr>
            <p:nvPr/>
          </p:nvSpPr>
          <p:spPr bwMode="auto">
            <a:xfrm>
              <a:off x="4534218" y="4178300"/>
              <a:ext cx="0" cy="176688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9" name="Line 181"/>
            <p:cNvSpPr>
              <a:spLocks noChangeShapeType="1"/>
            </p:cNvSpPr>
            <p:nvPr/>
          </p:nvSpPr>
          <p:spPr bwMode="auto">
            <a:xfrm rot="16200000" flipH="1" flipV="1">
              <a:off x="4657725" y="4049713"/>
              <a:ext cx="1588" cy="257175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triangl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</p:grpSp>
      <p:sp>
        <p:nvSpPr>
          <p:cNvPr id="180" name="Rectangle 182"/>
          <p:cNvSpPr>
            <a:spLocks noChangeArrowheads="1"/>
          </p:cNvSpPr>
          <p:nvPr/>
        </p:nvSpPr>
        <p:spPr bwMode="auto">
          <a:xfrm>
            <a:off x="6261100" y="3154363"/>
            <a:ext cx="141287" cy="323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186" name="Rectangle 189"/>
          <p:cNvSpPr>
            <a:spLocks noChangeArrowheads="1"/>
          </p:cNvSpPr>
          <p:nvPr/>
        </p:nvSpPr>
        <p:spPr bwMode="auto">
          <a:xfrm>
            <a:off x="5775815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45" name="Freeform 34"/>
          <p:cNvSpPr>
            <a:spLocks/>
          </p:cNvSpPr>
          <p:nvPr/>
        </p:nvSpPr>
        <p:spPr bwMode="auto">
          <a:xfrm>
            <a:off x="3890963" y="371633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6" name="Freeform 37"/>
          <p:cNvSpPr>
            <a:spLocks/>
          </p:cNvSpPr>
          <p:nvPr/>
        </p:nvSpPr>
        <p:spPr bwMode="auto">
          <a:xfrm>
            <a:off x="6305550" y="3476625"/>
            <a:ext cx="46037" cy="55563"/>
          </a:xfrm>
          <a:custGeom>
            <a:avLst/>
            <a:gdLst>
              <a:gd name="T0" fmla="*/ 15 w 24"/>
              <a:gd name="T1" fmla="*/ 35 h 23"/>
              <a:gd name="T2" fmla="*/ 17 w 24"/>
              <a:gd name="T3" fmla="*/ 35 h 23"/>
              <a:gd name="T4" fmla="*/ 19 w 24"/>
              <a:gd name="T5" fmla="*/ 35 h 23"/>
              <a:gd name="T6" fmla="*/ 22 w 24"/>
              <a:gd name="T7" fmla="*/ 32 h 23"/>
              <a:gd name="T8" fmla="*/ 24 w 24"/>
              <a:gd name="T9" fmla="*/ 32 h 23"/>
              <a:gd name="T10" fmla="*/ 24 w 24"/>
              <a:gd name="T11" fmla="*/ 29 h 23"/>
              <a:gd name="T12" fmla="*/ 27 w 24"/>
              <a:gd name="T13" fmla="*/ 29 h 23"/>
              <a:gd name="T14" fmla="*/ 29 w 24"/>
              <a:gd name="T15" fmla="*/ 26 h 23"/>
              <a:gd name="T16" fmla="*/ 29 w 24"/>
              <a:gd name="T17" fmla="*/ 23 h 23"/>
              <a:gd name="T18" fmla="*/ 29 w 24"/>
              <a:gd name="T19" fmla="*/ 20 h 23"/>
              <a:gd name="T20" fmla="*/ 29 w 24"/>
              <a:gd name="T21" fmla="*/ 17 h 23"/>
              <a:gd name="T22" fmla="*/ 29 w 24"/>
              <a:gd name="T23" fmla="*/ 14 h 23"/>
              <a:gd name="T24" fmla="*/ 29 w 24"/>
              <a:gd name="T25" fmla="*/ 12 h 23"/>
              <a:gd name="T26" fmla="*/ 29 w 24"/>
              <a:gd name="T27" fmla="*/ 9 h 23"/>
              <a:gd name="T28" fmla="*/ 27 w 24"/>
              <a:gd name="T29" fmla="*/ 6 h 23"/>
              <a:gd name="T30" fmla="*/ 24 w 24"/>
              <a:gd name="T31" fmla="*/ 3 h 23"/>
              <a:gd name="T32" fmla="*/ 24 w 24"/>
              <a:gd name="T33" fmla="*/ 3 h 23"/>
              <a:gd name="T34" fmla="*/ 22 w 24"/>
              <a:gd name="T35" fmla="*/ 0 h 23"/>
              <a:gd name="T36" fmla="*/ 19 w 24"/>
              <a:gd name="T37" fmla="*/ 0 h 23"/>
              <a:gd name="T38" fmla="*/ 17 w 24"/>
              <a:gd name="T39" fmla="*/ 0 h 23"/>
              <a:gd name="T40" fmla="*/ 15 w 24"/>
              <a:gd name="T41" fmla="*/ 0 h 23"/>
              <a:gd name="T42" fmla="*/ 12 w 24"/>
              <a:gd name="T43" fmla="*/ 0 h 23"/>
              <a:gd name="T44" fmla="*/ 10 w 24"/>
              <a:gd name="T45" fmla="*/ 0 h 23"/>
              <a:gd name="T46" fmla="*/ 7 w 24"/>
              <a:gd name="T47" fmla="*/ 0 h 23"/>
              <a:gd name="T48" fmla="*/ 5 w 24"/>
              <a:gd name="T49" fmla="*/ 3 h 23"/>
              <a:gd name="T50" fmla="*/ 5 w 24"/>
              <a:gd name="T51" fmla="*/ 3 h 23"/>
              <a:gd name="T52" fmla="*/ 2 w 24"/>
              <a:gd name="T53" fmla="*/ 6 h 23"/>
              <a:gd name="T54" fmla="*/ 0 w 24"/>
              <a:gd name="T55" fmla="*/ 9 h 23"/>
              <a:gd name="T56" fmla="*/ 0 w 24"/>
              <a:gd name="T57" fmla="*/ 12 h 23"/>
              <a:gd name="T58" fmla="*/ 0 w 24"/>
              <a:gd name="T59" fmla="*/ 14 h 23"/>
              <a:gd name="T60" fmla="*/ 0 w 24"/>
              <a:gd name="T61" fmla="*/ 17 h 23"/>
              <a:gd name="T62" fmla="*/ 0 w 24"/>
              <a:gd name="T63" fmla="*/ 20 h 23"/>
              <a:gd name="T64" fmla="*/ 0 w 24"/>
              <a:gd name="T65" fmla="*/ 23 h 23"/>
              <a:gd name="T66" fmla="*/ 0 w 24"/>
              <a:gd name="T67" fmla="*/ 26 h 23"/>
              <a:gd name="T68" fmla="*/ 2 w 24"/>
              <a:gd name="T69" fmla="*/ 29 h 23"/>
              <a:gd name="T70" fmla="*/ 5 w 24"/>
              <a:gd name="T71" fmla="*/ 29 h 23"/>
              <a:gd name="T72" fmla="*/ 5 w 24"/>
              <a:gd name="T73" fmla="*/ 32 h 23"/>
              <a:gd name="T74" fmla="*/ 7 w 24"/>
              <a:gd name="T75" fmla="*/ 32 h 23"/>
              <a:gd name="T76" fmla="*/ 10 w 24"/>
              <a:gd name="T77" fmla="*/ 35 h 23"/>
              <a:gd name="T78" fmla="*/ 12 w 24"/>
              <a:gd name="T79" fmla="*/ 35 h 23"/>
              <a:gd name="T80" fmla="*/ 15 w 24"/>
              <a:gd name="T81" fmla="*/ 35 h 23"/>
              <a:gd name="T82" fmla="*/ 15 w 24"/>
              <a:gd name="T83" fmla="*/ 35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"/>
              <a:gd name="T127" fmla="*/ 0 h 23"/>
              <a:gd name="T128" fmla="*/ 24 w 24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21"/>
                </a:lnTo>
                <a:lnTo>
                  <a:pt x="20" y="19"/>
                </a:lnTo>
                <a:lnTo>
                  <a:pt x="22" y="19"/>
                </a:lnTo>
                <a:lnTo>
                  <a:pt x="24" y="17"/>
                </a:lnTo>
                <a:lnTo>
                  <a:pt x="24" y="15"/>
                </a:lnTo>
                <a:lnTo>
                  <a:pt x="24" y="13"/>
                </a:lnTo>
                <a:lnTo>
                  <a:pt x="24" y="11"/>
                </a:lnTo>
                <a:lnTo>
                  <a:pt x="24" y="9"/>
                </a:lnTo>
                <a:lnTo>
                  <a:pt x="24" y="8"/>
                </a:lnTo>
                <a:lnTo>
                  <a:pt x="24" y="6"/>
                </a:lnTo>
                <a:lnTo>
                  <a:pt x="22" y="4"/>
                </a:lnTo>
                <a:lnTo>
                  <a:pt x="20" y="2"/>
                </a:lnTo>
                <a:lnTo>
                  <a:pt x="18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7" name="Freeform 45"/>
          <p:cNvSpPr>
            <a:spLocks/>
          </p:cNvSpPr>
          <p:nvPr/>
        </p:nvSpPr>
        <p:spPr bwMode="auto">
          <a:xfrm>
            <a:off x="3890963" y="2790825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20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3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8" name="Freeform 47"/>
          <p:cNvSpPr>
            <a:spLocks/>
          </p:cNvSpPr>
          <p:nvPr/>
        </p:nvSpPr>
        <p:spPr bwMode="auto">
          <a:xfrm>
            <a:off x="3890963" y="4421188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1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4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49" name="Freeform 66"/>
          <p:cNvSpPr>
            <a:spLocks/>
          </p:cNvSpPr>
          <p:nvPr/>
        </p:nvSpPr>
        <p:spPr bwMode="auto">
          <a:xfrm>
            <a:off x="5783262" y="34718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20 h 25"/>
              <a:gd name="T6" fmla="*/ 2 w 25"/>
              <a:gd name="T7" fmla="*/ 3 h 25"/>
              <a:gd name="T8" fmla="*/ 2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3"/>
                </a:lnTo>
                <a:lnTo>
                  <a:pt x="2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0" name="Line 67"/>
          <p:cNvSpPr>
            <a:spLocks noChangeShapeType="1"/>
          </p:cNvSpPr>
          <p:nvPr/>
        </p:nvSpPr>
        <p:spPr bwMode="auto">
          <a:xfrm flipH="1">
            <a:off x="5548312" y="3498850"/>
            <a:ext cx="247650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1" name="Freeform 93"/>
          <p:cNvSpPr>
            <a:spLocks/>
          </p:cNvSpPr>
          <p:nvPr/>
        </p:nvSpPr>
        <p:spPr bwMode="auto">
          <a:xfrm>
            <a:off x="3890963" y="4640263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8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2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2" name="Freeform 95"/>
          <p:cNvSpPr>
            <a:spLocks/>
          </p:cNvSpPr>
          <p:nvPr/>
        </p:nvSpPr>
        <p:spPr bwMode="auto">
          <a:xfrm>
            <a:off x="3890963" y="4849813"/>
            <a:ext cx="47625" cy="58738"/>
          </a:xfrm>
          <a:custGeom>
            <a:avLst/>
            <a:gdLst>
              <a:gd name="T0" fmla="*/ 0 w 25"/>
              <a:gd name="T1" fmla="*/ 0 h 24"/>
              <a:gd name="T2" fmla="*/ 2 w 25"/>
              <a:gd name="T3" fmla="*/ 37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3" name="Freeform 97"/>
          <p:cNvSpPr>
            <a:spLocks/>
          </p:cNvSpPr>
          <p:nvPr/>
        </p:nvSpPr>
        <p:spPr bwMode="auto">
          <a:xfrm>
            <a:off x="3890963" y="5068888"/>
            <a:ext cx="47625" cy="57150"/>
          </a:xfrm>
          <a:custGeom>
            <a:avLst/>
            <a:gdLst>
              <a:gd name="T0" fmla="*/ 0 w 25"/>
              <a:gd name="T1" fmla="*/ 0 h 24"/>
              <a:gd name="T2" fmla="*/ 2 w 25"/>
              <a:gd name="T3" fmla="*/ 36 h 24"/>
              <a:gd name="T4" fmla="*/ 30 w 25"/>
              <a:gd name="T5" fmla="*/ 17 h 24"/>
              <a:gd name="T6" fmla="*/ 2 w 25"/>
              <a:gd name="T7" fmla="*/ 0 h 24"/>
              <a:gd name="T8" fmla="*/ 2 w 25"/>
              <a:gd name="T9" fmla="*/ 0 h 24"/>
              <a:gd name="T10" fmla="*/ 0 w 25"/>
              <a:gd name="T11" fmla="*/ 0 h 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4"/>
              <a:gd name="T20" fmla="*/ 25 w 25"/>
              <a:gd name="T21" fmla="*/ 24 h 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4">
                <a:moveTo>
                  <a:pt x="0" y="0"/>
                </a:moveTo>
                <a:lnTo>
                  <a:pt x="2" y="24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4" name="Freeform 104"/>
          <p:cNvSpPr>
            <a:spLocks/>
          </p:cNvSpPr>
          <p:nvPr/>
        </p:nvSpPr>
        <p:spPr bwMode="auto">
          <a:xfrm>
            <a:off x="6102350" y="4946650"/>
            <a:ext cx="42862" cy="57150"/>
          </a:xfrm>
          <a:custGeom>
            <a:avLst/>
            <a:gdLst>
              <a:gd name="T0" fmla="*/ 14 w 23"/>
              <a:gd name="T1" fmla="*/ 36 h 23"/>
              <a:gd name="T2" fmla="*/ 16 w 23"/>
              <a:gd name="T3" fmla="*/ 36 h 23"/>
              <a:gd name="T4" fmla="*/ 19 w 23"/>
              <a:gd name="T5" fmla="*/ 36 h 23"/>
              <a:gd name="T6" fmla="*/ 20 w 23"/>
              <a:gd name="T7" fmla="*/ 36 h 23"/>
              <a:gd name="T8" fmla="*/ 22 w 23"/>
              <a:gd name="T9" fmla="*/ 33 h 23"/>
              <a:gd name="T10" fmla="*/ 22 w 23"/>
              <a:gd name="T11" fmla="*/ 33 h 23"/>
              <a:gd name="T12" fmla="*/ 25 w 23"/>
              <a:gd name="T13" fmla="*/ 30 h 23"/>
              <a:gd name="T14" fmla="*/ 27 w 23"/>
              <a:gd name="T15" fmla="*/ 27 h 23"/>
              <a:gd name="T16" fmla="*/ 27 w 23"/>
              <a:gd name="T17" fmla="*/ 23 h 23"/>
              <a:gd name="T18" fmla="*/ 27 w 23"/>
              <a:gd name="T19" fmla="*/ 20 h 23"/>
              <a:gd name="T20" fmla="*/ 27 w 23"/>
              <a:gd name="T21" fmla="*/ 17 h 23"/>
              <a:gd name="T22" fmla="*/ 27 w 23"/>
              <a:gd name="T23" fmla="*/ 14 h 23"/>
              <a:gd name="T24" fmla="*/ 27 w 23"/>
              <a:gd name="T25" fmla="*/ 11 h 23"/>
              <a:gd name="T26" fmla="*/ 27 w 23"/>
              <a:gd name="T27" fmla="*/ 9 h 23"/>
              <a:gd name="T28" fmla="*/ 25 w 23"/>
              <a:gd name="T29" fmla="*/ 6 h 23"/>
              <a:gd name="T30" fmla="*/ 22 w 23"/>
              <a:gd name="T31" fmla="*/ 6 h 23"/>
              <a:gd name="T32" fmla="*/ 22 w 23"/>
              <a:gd name="T33" fmla="*/ 3 h 23"/>
              <a:gd name="T34" fmla="*/ 20 w 23"/>
              <a:gd name="T35" fmla="*/ 0 h 23"/>
              <a:gd name="T36" fmla="*/ 19 w 23"/>
              <a:gd name="T37" fmla="*/ 0 h 23"/>
              <a:gd name="T38" fmla="*/ 16 w 23"/>
              <a:gd name="T39" fmla="*/ 0 h 23"/>
              <a:gd name="T40" fmla="*/ 14 w 23"/>
              <a:gd name="T41" fmla="*/ 0 h 23"/>
              <a:gd name="T42" fmla="*/ 12 w 23"/>
              <a:gd name="T43" fmla="*/ 0 h 23"/>
              <a:gd name="T44" fmla="*/ 9 w 23"/>
              <a:gd name="T45" fmla="*/ 0 h 23"/>
              <a:gd name="T46" fmla="*/ 7 w 23"/>
              <a:gd name="T47" fmla="*/ 0 h 23"/>
              <a:gd name="T48" fmla="*/ 5 w 23"/>
              <a:gd name="T49" fmla="*/ 3 h 23"/>
              <a:gd name="T50" fmla="*/ 5 w 23"/>
              <a:gd name="T51" fmla="*/ 6 h 23"/>
              <a:gd name="T52" fmla="*/ 2 w 23"/>
              <a:gd name="T53" fmla="*/ 6 h 23"/>
              <a:gd name="T54" fmla="*/ 0 w 23"/>
              <a:gd name="T55" fmla="*/ 9 h 23"/>
              <a:gd name="T56" fmla="*/ 0 w 23"/>
              <a:gd name="T57" fmla="*/ 11 h 23"/>
              <a:gd name="T58" fmla="*/ 0 w 23"/>
              <a:gd name="T59" fmla="*/ 14 h 23"/>
              <a:gd name="T60" fmla="*/ 0 w 23"/>
              <a:gd name="T61" fmla="*/ 17 h 23"/>
              <a:gd name="T62" fmla="*/ 0 w 23"/>
              <a:gd name="T63" fmla="*/ 20 h 23"/>
              <a:gd name="T64" fmla="*/ 0 w 23"/>
              <a:gd name="T65" fmla="*/ 23 h 23"/>
              <a:gd name="T66" fmla="*/ 0 w 23"/>
              <a:gd name="T67" fmla="*/ 27 h 23"/>
              <a:gd name="T68" fmla="*/ 2 w 23"/>
              <a:gd name="T69" fmla="*/ 30 h 23"/>
              <a:gd name="T70" fmla="*/ 5 w 23"/>
              <a:gd name="T71" fmla="*/ 33 h 23"/>
              <a:gd name="T72" fmla="*/ 5 w 23"/>
              <a:gd name="T73" fmla="*/ 33 h 23"/>
              <a:gd name="T74" fmla="*/ 7 w 23"/>
              <a:gd name="T75" fmla="*/ 36 h 23"/>
              <a:gd name="T76" fmla="*/ 9 w 23"/>
              <a:gd name="T77" fmla="*/ 36 h 23"/>
              <a:gd name="T78" fmla="*/ 12 w 23"/>
              <a:gd name="T79" fmla="*/ 36 h 23"/>
              <a:gd name="T80" fmla="*/ 14 w 23"/>
              <a:gd name="T81" fmla="*/ 36 h 23"/>
              <a:gd name="T82" fmla="*/ 14 w 23"/>
              <a:gd name="T83" fmla="*/ 36 h 2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3"/>
              <a:gd name="T127" fmla="*/ 0 h 23"/>
              <a:gd name="T128" fmla="*/ 23 w 23"/>
              <a:gd name="T129" fmla="*/ 23 h 2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3" h="23">
                <a:moveTo>
                  <a:pt x="12" y="23"/>
                </a:moveTo>
                <a:lnTo>
                  <a:pt x="14" y="23"/>
                </a:lnTo>
                <a:lnTo>
                  <a:pt x="16" y="23"/>
                </a:lnTo>
                <a:lnTo>
                  <a:pt x="17" y="23"/>
                </a:lnTo>
                <a:lnTo>
                  <a:pt x="19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3" y="6"/>
                </a:lnTo>
                <a:lnTo>
                  <a:pt x="21" y="4"/>
                </a:lnTo>
                <a:lnTo>
                  <a:pt x="19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4" y="2"/>
                </a:lnTo>
                <a:lnTo>
                  <a:pt x="4" y="4"/>
                </a:lnTo>
                <a:lnTo>
                  <a:pt x="2" y="4"/>
                </a:lnTo>
                <a:lnTo>
                  <a:pt x="0" y="6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5" name="Freeform 109"/>
          <p:cNvSpPr>
            <a:spLocks/>
          </p:cNvSpPr>
          <p:nvPr/>
        </p:nvSpPr>
        <p:spPr bwMode="auto">
          <a:xfrm>
            <a:off x="6410325" y="3471863"/>
            <a:ext cx="46037" cy="60325"/>
          </a:xfrm>
          <a:custGeom>
            <a:avLst/>
            <a:gdLst>
              <a:gd name="T0" fmla="*/ 0 w 25"/>
              <a:gd name="T1" fmla="*/ 0 h 25"/>
              <a:gd name="T2" fmla="*/ 0 w 25"/>
              <a:gd name="T3" fmla="*/ 38 h 25"/>
              <a:gd name="T4" fmla="*/ 29 w 25"/>
              <a:gd name="T5" fmla="*/ 20 h 25"/>
              <a:gd name="T6" fmla="*/ 0 w 25"/>
              <a:gd name="T7" fmla="*/ 3 h 25"/>
              <a:gd name="T8" fmla="*/ 0 w 25"/>
              <a:gd name="T9" fmla="*/ 3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0" y="25"/>
                </a:lnTo>
                <a:lnTo>
                  <a:pt x="25" y="13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6" name="Line 110"/>
          <p:cNvSpPr>
            <a:spLocks noChangeShapeType="1"/>
          </p:cNvSpPr>
          <p:nvPr/>
        </p:nvSpPr>
        <p:spPr bwMode="auto">
          <a:xfrm flipH="1">
            <a:off x="6022975" y="3498850"/>
            <a:ext cx="398462" cy="47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7" name="Freeform 119"/>
          <p:cNvSpPr>
            <a:spLocks/>
          </p:cNvSpPr>
          <p:nvPr/>
        </p:nvSpPr>
        <p:spPr bwMode="auto">
          <a:xfrm>
            <a:off x="5788025" y="4953000"/>
            <a:ext cx="47625" cy="60325"/>
          </a:xfrm>
          <a:custGeom>
            <a:avLst/>
            <a:gdLst>
              <a:gd name="T0" fmla="*/ 0 w 25"/>
              <a:gd name="T1" fmla="*/ 0 h 25"/>
              <a:gd name="T2" fmla="*/ 2 w 25"/>
              <a:gd name="T3" fmla="*/ 38 h 25"/>
              <a:gd name="T4" fmla="*/ 30 w 25"/>
              <a:gd name="T5" fmla="*/ 17 h 25"/>
              <a:gd name="T6" fmla="*/ 2 w 25"/>
              <a:gd name="T7" fmla="*/ 0 h 25"/>
              <a:gd name="T8" fmla="*/ 2 w 25"/>
              <a:gd name="T9" fmla="*/ 0 h 25"/>
              <a:gd name="T10" fmla="*/ 0 w 25"/>
              <a:gd name="T11" fmla="*/ 0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"/>
              <a:gd name="T19" fmla="*/ 0 h 25"/>
              <a:gd name="T20" fmla="*/ 25 w 25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" h="25">
                <a:moveTo>
                  <a:pt x="0" y="0"/>
                </a:moveTo>
                <a:lnTo>
                  <a:pt x="2" y="25"/>
                </a:lnTo>
                <a:lnTo>
                  <a:pt x="25" y="11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258" name="Rectangle 148"/>
          <p:cNvSpPr>
            <a:spLocks noChangeArrowheads="1"/>
          </p:cNvSpPr>
          <p:nvPr/>
        </p:nvSpPr>
        <p:spPr bwMode="auto">
          <a:xfrm rot="16200000">
            <a:off x="5303837" y="3417888"/>
            <a:ext cx="315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eo Sans Intel"/>
              </a:rPr>
              <a:t>ALU</a:t>
            </a:r>
            <a:endParaRPr lang="en-US" sz="1200">
              <a:solidFill>
                <a:srgbClr val="000000"/>
              </a:solidFill>
              <a:latin typeface="Neo Sans Intel"/>
            </a:endParaRPr>
          </a:p>
        </p:txBody>
      </p:sp>
      <p:sp>
        <p:nvSpPr>
          <p:cNvPr id="259" name="Line 176"/>
          <p:cNvSpPr>
            <a:spLocks noChangeShapeType="1"/>
          </p:cNvSpPr>
          <p:nvPr/>
        </p:nvSpPr>
        <p:spPr bwMode="auto">
          <a:xfrm rot="16200000">
            <a:off x="6176962" y="3341688"/>
            <a:ext cx="635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Neo Sans Intel"/>
            </a:endParaRPr>
          </a:p>
        </p:txBody>
      </p:sp>
      <p:sp>
        <p:nvSpPr>
          <p:cNvPr id="260" name="Rectangle 184"/>
          <p:cNvSpPr>
            <a:spLocks noChangeArrowheads="1"/>
          </p:cNvSpPr>
          <p:nvPr/>
        </p:nvSpPr>
        <p:spPr bwMode="auto">
          <a:xfrm>
            <a:off x="7158649" y="2822332"/>
            <a:ext cx="294311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sz="1600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61" name="Rectangle 185"/>
          <p:cNvSpPr>
            <a:spLocks noChangeArrowheads="1"/>
          </p:cNvSpPr>
          <p:nvPr/>
        </p:nvSpPr>
        <p:spPr bwMode="auto">
          <a:xfrm>
            <a:off x="3719144" y="2623040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[R10]</a:t>
            </a:r>
          </a:p>
        </p:txBody>
      </p:sp>
      <p:sp>
        <p:nvSpPr>
          <p:cNvPr id="262" name="Rectangle 186"/>
          <p:cNvSpPr>
            <a:spLocks noChangeArrowheads="1"/>
          </p:cNvSpPr>
          <p:nvPr/>
        </p:nvSpPr>
        <p:spPr bwMode="auto">
          <a:xfrm>
            <a:off x="8155477" y="3581400"/>
            <a:ext cx="960969" cy="1077218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Data from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memory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address</a:t>
            </a:r>
          </a:p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[R1]+9</a:t>
            </a:r>
          </a:p>
        </p:txBody>
      </p:sp>
      <p:sp>
        <p:nvSpPr>
          <p:cNvPr id="263" name="Rectangle 187"/>
          <p:cNvSpPr>
            <a:spLocks noChangeArrowheads="1"/>
          </p:cNvSpPr>
          <p:nvPr/>
        </p:nvSpPr>
        <p:spPr bwMode="auto">
          <a:xfrm>
            <a:off x="5765800" y="2816225"/>
            <a:ext cx="398507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sub</a:t>
            </a:r>
          </a:p>
        </p:txBody>
      </p:sp>
      <p:sp>
        <p:nvSpPr>
          <p:cNvPr id="264" name="Rectangle 188"/>
          <p:cNvSpPr>
            <a:spLocks noChangeArrowheads="1"/>
          </p:cNvSpPr>
          <p:nvPr/>
        </p:nvSpPr>
        <p:spPr bwMode="auto">
          <a:xfrm>
            <a:off x="3719144" y="3558689"/>
            <a:ext cx="581249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[R11]</a:t>
            </a:r>
          </a:p>
        </p:txBody>
      </p:sp>
      <p:sp>
        <p:nvSpPr>
          <p:cNvPr id="265" name="Rectangle 190"/>
          <p:cNvSpPr>
            <a:spLocks noChangeArrowheads="1"/>
          </p:cNvSpPr>
          <p:nvPr/>
        </p:nvSpPr>
        <p:spPr bwMode="auto">
          <a:xfrm>
            <a:off x="3859407" y="4935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12</a:t>
            </a:r>
          </a:p>
        </p:txBody>
      </p:sp>
      <p:sp>
        <p:nvSpPr>
          <p:cNvPr id="266" name="Rectangle 191"/>
          <p:cNvSpPr>
            <a:spLocks noChangeArrowheads="1"/>
          </p:cNvSpPr>
          <p:nvPr/>
        </p:nvSpPr>
        <p:spPr bwMode="auto">
          <a:xfrm>
            <a:off x="3815324" y="3097824"/>
            <a:ext cx="409728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and</a:t>
            </a:r>
          </a:p>
        </p:txBody>
      </p:sp>
      <p:sp>
        <p:nvSpPr>
          <p:cNvPr id="267" name="Rectangle 192"/>
          <p:cNvSpPr>
            <a:spLocks noChangeArrowheads="1"/>
          </p:cNvSpPr>
          <p:nvPr/>
        </p:nvSpPr>
        <p:spPr bwMode="auto">
          <a:xfrm>
            <a:off x="7159503" y="4808173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auto">
          <a:xfrm>
            <a:off x="5499100" y="3378200"/>
            <a:ext cx="893834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[R2]-[R3]</a:t>
            </a:r>
          </a:p>
        </p:txBody>
      </p:sp>
      <p:sp>
        <p:nvSpPr>
          <p:cNvPr id="269" name="Rectangle 194"/>
          <p:cNvSpPr>
            <a:spLocks noChangeArrowheads="1"/>
          </p:cNvSpPr>
          <p:nvPr/>
        </p:nvSpPr>
        <p:spPr bwMode="auto">
          <a:xfrm>
            <a:off x="3859407" y="446747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11</a:t>
            </a:r>
          </a:p>
        </p:txBody>
      </p:sp>
      <p:sp>
        <p:nvSpPr>
          <p:cNvPr id="270" name="Rectangle 195"/>
          <p:cNvSpPr>
            <a:spLocks noChangeArrowheads="1"/>
          </p:cNvSpPr>
          <p:nvPr/>
        </p:nvSpPr>
        <p:spPr bwMode="auto">
          <a:xfrm>
            <a:off x="3859407" y="4176292"/>
            <a:ext cx="332783" cy="338554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Neo Sans Intel" pitchFamily="34" charset="0"/>
              </a:rPr>
              <a:t>10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40481" y="5671324"/>
            <a:ext cx="223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,R2,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34725" y="604230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and R12,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R10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R11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9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" grpId="2"/>
      <p:bldP spid="186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build="allAtOnce"/>
      <p:bldP spid="273" grpId="1"/>
      <p:bldP spid="273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312738"/>
            <a:ext cx="2881312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22275" y="836295"/>
            <a:ext cx="7739063" cy="1066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endParaRPr lang="en-US" sz="2000" dirty="0">
              <a:latin typeface="Arial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2276" y="5676900"/>
            <a:ext cx="8569324" cy="5334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230188" indent="-230188">
              <a:spcBef>
                <a:spcPct val="20000"/>
              </a:spcBef>
              <a:buClr>
                <a:srgbClr val="0000FF"/>
              </a:buClr>
              <a:buFont typeface="Symbol" pitchFamily="18" charset="2"/>
              <a:buChar char="Þ"/>
            </a:pPr>
            <a:r>
              <a:rPr lang="en-US" sz="2000" b="1" dirty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 hazard detection unit </a:t>
            </a:r>
            <a:r>
              <a:rPr lang="en-US" sz="2000" dirty="0" smtClean="0">
                <a:latin typeface="Arial" charset="0"/>
              </a:rPr>
              <a:t>has to </a:t>
            </a:r>
            <a:r>
              <a:rPr lang="en-US" sz="2000" dirty="0">
                <a:latin typeface="Arial" charset="0"/>
              </a:rPr>
              <a:t>“stall” </a:t>
            </a:r>
            <a:r>
              <a:rPr lang="en-US" sz="2000" dirty="0" smtClean="0">
                <a:latin typeface="Arial" charset="0"/>
              </a:rPr>
              <a:t>the instruction following the load</a:t>
            </a:r>
            <a:endParaRPr lang="en-US" sz="2000" dirty="0">
              <a:latin typeface="Arial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title"/>
          </p:nvPr>
        </p:nvSpPr>
        <p:spPr>
          <a:xfrm>
            <a:off x="869950" y="0"/>
            <a:ext cx="7391400" cy="83661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Can't always forward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609600" y="670560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Load word can still causes a hazard: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200" dirty="0">
                <a:latin typeface="Neo Sans Intel"/>
              </a:rPr>
              <a:t>an </a:t>
            </a:r>
            <a:r>
              <a:rPr lang="en-US" sz="2200" dirty="0" smtClean="0">
                <a:latin typeface="Neo Sans Intel"/>
              </a:rPr>
              <a:t>instruction follows </a:t>
            </a:r>
            <a:r>
              <a:rPr lang="en-US" sz="2200" dirty="0">
                <a:latin typeface="Neo Sans Intel"/>
              </a:rPr>
              <a:t>a load </a:t>
            </a:r>
            <a:r>
              <a:rPr lang="en-US" sz="2200" dirty="0" smtClean="0">
                <a:latin typeface="Neo Sans Intel"/>
              </a:rPr>
              <a:t>instruction and reads the same register that is written by the load.</a:t>
            </a:r>
            <a:endParaRPr lang="en-US" sz="2200" dirty="0">
              <a:latin typeface="Neo Sans Intel"/>
            </a:endParaRPr>
          </a:p>
        </p:txBody>
      </p:sp>
      <p:grpSp>
        <p:nvGrpSpPr>
          <p:cNvPr id="320" name="Группа 319"/>
          <p:cNvGrpSpPr/>
          <p:nvPr/>
        </p:nvGrpSpPr>
        <p:grpSpPr>
          <a:xfrm>
            <a:off x="162657" y="2133600"/>
            <a:ext cx="8356503" cy="3227080"/>
            <a:chOff x="162657" y="2133600"/>
            <a:chExt cx="8356503" cy="3227080"/>
          </a:xfrm>
        </p:grpSpPr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358694" y="3114018"/>
              <a:ext cx="179017" cy="510198"/>
            </a:xfrm>
            <a:custGeom>
              <a:avLst/>
              <a:gdLst>
                <a:gd name="T0" fmla="*/ 0 w 109"/>
                <a:gd name="T1" fmla="*/ 0 h 285"/>
                <a:gd name="T2" fmla="*/ 0 w 109"/>
                <a:gd name="T3" fmla="*/ 182562 h 285"/>
                <a:gd name="T4" fmla="*/ 50975 w 109"/>
                <a:gd name="T5" fmla="*/ 228600 h 285"/>
                <a:gd name="T6" fmla="*/ 0 w 109"/>
                <a:gd name="T7" fmla="*/ 269875 h 285"/>
                <a:gd name="T8" fmla="*/ 0 w 109"/>
                <a:gd name="T9" fmla="*/ 452437 h 285"/>
                <a:gd name="T10" fmla="*/ 158750 w 109"/>
                <a:gd name="T11" fmla="*/ 315912 h 285"/>
                <a:gd name="T12" fmla="*/ 158750 w 109"/>
                <a:gd name="T13" fmla="*/ 139700 h 285"/>
                <a:gd name="T14" fmla="*/ 0 w 109"/>
                <a:gd name="T15" fmla="*/ 0 h 285"/>
                <a:gd name="T16" fmla="*/ 0 w 109"/>
                <a:gd name="T17" fmla="*/ 0 h 2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285"/>
                <a:gd name="T29" fmla="*/ 109 w 109"/>
                <a:gd name="T30" fmla="*/ 285 h 2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285">
                  <a:moveTo>
                    <a:pt x="0" y="0"/>
                  </a:moveTo>
                  <a:lnTo>
                    <a:pt x="0" y="115"/>
                  </a:lnTo>
                  <a:lnTo>
                    <a:pt x="35" y="144"/>
                  </a:lnTo>
                  <a:lnTo>
                    <a:pt x="0" y="170"/>
                  </a:lnTo>
                  <a:lnTo>
                    <a:pt x="0" y="285"/>
                  </a:lnTo>
                  <a:lnTo>
                    <a:pt x="109" y="199"/>
                  </a:lnTo>
                  <a:lnTo>
                    <a:pt x="109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9" name="Группа 318"/>
            <p:cNvGrpSpPr/>
            <p:nvPr/>
          </p:nvGrpSpPr>
          <p:grpSpPr>
            <a:xfrm>
              <a:off x="162657" y="2133600"/>
              <a:ext cx="8356503" cy="3227080"/>
              <a:chOff x="162657" y="2133600"/>
              <a:chExt cx="8356503" cy="322708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67712" y="2292108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510676" y="2428161"/>
                <a:ext cx="0" cy="205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308386" y="2562424"/>
                <a:ext cx="0" cy="2058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>
                <a:off x="6339706" y="4460225"/>
                <a:ext cx="148583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5772222" y="3898112"/>
                <a:ext cx="152165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208319" y="3305566"/>
                <a:ext cx="150374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auto">
              <a:xfrm>
                <a:off x="7587454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7705605" y="4974003"/>
                <a:ext cx="119942" cy="261365"/>
              </a:xfrm>
              <a:custGeom>
                <a:avLst/>
                <a:gdLst>
                  <a:gd name="T0" fmla="*/ 0 w 73"/>
                  <a:gd name="T1" fmla="*/ 0 h 146"/>
                  <a:gd name="T2" fmla="*/ 106363 w 73"/>
                  <a:gd name="T3" fmla="*/ 3175 h 146"/>
                  <a:gd name="T4" fmla="*/ 106363 w 73"/>
                  <a:gd name="T5" fmla="*/ 231775 h 146"/>
                  <a:gd name="T6" fmla="*/ 0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0" y="0"/>
                    </a:moveTo>
                    <a:lnTo>
                      <a:pt x="73" y="2"/>
                    </a:lnTo>
                    <a:lnTo>
                      <a:pt x="73" y="146"/>
                    </a:lnTo>
                    <a:lnTo>
                      <a:pt x="0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6132047" y="4460225"/>
                <a:ext cx="11994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7141702" y="4399360"/>
                <a:ext cx="119941" cy="255994"/>
              </a:xfrm>
              <a:custGeom>
                <a:avLst/>
                <a:gdLst>
                  <a:gd name="T0" fmla="*/ 0 w 73"/>
                  <a:gd name="T1" fmla="*/ 223837 h 143"/>
                  <a:gd name="T2" fmla="*/ 106362 w 73"/>
                  <a:gd name="T3" fmla="*/ 227012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023551" y="4395779"/>
                <a:ext cx="118151" cy="259574"/>
              </a:xfrm>
              <a:custGeom>
                <a:avLst/>
                <a:gdLst>
                  <a:gd name="T0" fmla="*/ 104775 w 71"/>
                  <a:gd name="T1" fmla="*/ 0 h 145"/>
                  <a:gd name="T2" fmla="*/ 0 w 71"/>
                  <a:gd name="T3" fmla="*/ 3175 h 145"/>
                  <a:gd name="T4" fmla="*/ 0 w 71"/>
                  <a:gd name="T5" fmla="*/ 230187 h 145"/>
                  <a:gd name="T6" fmla="*/ 104775 w 71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5"/>
                  <a:gd name="T14" fmla="*/ 71 w 71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1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5568143" y="3885581"/>
                <a:ext cx="118151" cy="358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>
                <a:off x="5568143" y="4028794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30"/>
              <p:cNvSpPr>
                <a:spLocks noChangeShapeType="1"/>
              </p:cNvSpPr>
              <p:nvPr/>
            </p:nvSpPr>
            <p:spPr bwMode="auto">
              <a:xfrm>
                <a:off x="6135627" y="4594488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>
                <a:off x="5002449" y="3432668"/>
                <a:ext cx="35624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5002449" y="3305566"/>
                <a:ext cx="119942" cy="1791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754702" y="2664685"/>
                <a:ext cx="119941" cy="257784"/>
              </a:xfrm>
              <a:custGeom>
                <a:avLst/>
                <a:gdLst>
                  <a:gd name="T0" fmla="*/ 0 w 73"/>
                  <a:gd name="T1" fmla="*/ 225425 h 144"/>
                  <a:gd name="T2" fmla="*/ 106362 w 73"/>
                  <a:gd name="T3" fmla="*/ 228600 h 144"/>
                  <a:gd name="T4" fmla="*/ 106362 w 73"/>
                  <a:gd name="T5" fmla="*/ 0 h 144"/>
                  <a:gd name="T6" fmla="*/ 0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36551" y="2661105"/>
                <a:ext cx="118151" cy="261365"/>
              </a:xfrm>
              <a:custGeom>
                <a:avLst/>
                <a:gdLst>
                  <a:gd name="T0" fmla="*/ 104775 w 71"/>
                  <a:gd name="T1" fmla="*/ 0 h 146"/>
                  <a:gd name="T2" fmla="*/ 0 w 71"/>
                  <a:gd name="T3" fmla="*/ 3175 h 146"/>
                  <a:gd name="T4" fmla="*/ 0 w 71"/>
                  <a:gd name="T5" fmla="*/ 231775 h 146"/>
                  <a:gd name="T6" fmla="*/ 104775 w 71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6"/>
                  <a:gd name="T14" fmla="*/ 71 w 71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1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3697417" y="2713020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3726059" y="2713020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4794790" y="2535793"/>
                <a:ext cx="179017" cy="510199"/>
              </a:xfrm>
              <a:custGeom>
                <a:avLst/>
                <a:gdLst>
                  <a:gd name="T0" fmla="*/ 0 w 109"/>
                  <a:gd name="T1" fmla="*/ 0 h 285"/>
                  <a:gd name="T2" fmla="*/ 0 w 109"/>
                  <a:gd name="T3" fmla="*/ 184150 h 285"/>
                  <a:gd name="T4" fmla="*/ 49518 w 109"/>
                  <a:gd name="T5" fmla="*/ 227013 h 285"/>
                  <a:gd name="T6" fmla="*/ 0 w 109"/>
                  <a:gd name="T7" fmla="*/ 269875 h 285"/>
                  <a:gd name="T8" fmla="*/ 0 w 109"/>
                  <a:gd name="T9" fmla="*/ 452438 h 285"/>
                  <a:gd name="T10" fmla="*/ 158750 w 109"/>
                  <a:gd name="T11" fmla="*/ 315913 h 285"/>
                  <a:gd name="T12" fmla="*/ 158750 w 109"/>
                  <a:gd name="T13" fmla="*/ 139700 h 285"/>
                  <a:gd name="T14" fmla="*/ 0 w 109"/>
                  <a:gd name="T15" fmla="*/ 0 h 285"/>
                  <a:gd name="T16" fmla="*/ 0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0" y="116"/>
                    </a:lnTo>
                    <a:lnTo>
                      <a:pt x="34" y="143"/>
                    </a:lnTo>
                    <a:lnTo>
                      <a:pt x="0" y="170"/>
                    </a:lnTo>
                    <a:lnTo>
                      <a:pt x="0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3871062" y="2791788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w 73"/>
                  <a:gd name="T9" fmla="*/ 223838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6565268" y="4988325"/>
                <a:ext cx="119941" cy="255995"/>
              </a:xfrm>
              <a:custGeom>
                <a:avLst/>
                <a:gdLst>
                  <a:gd name="T0" fmla="*/ 0 w 73"/>
                  <a:gd name="T1" fmla="*/ 223838 h 143"/>
                  <a:gd name="T2" fmla="*/ 106362 w 73"/>
                  <a:gd name="T3" fmla="*/ 227013 h 143"/>
                  <a:gd name="T4" fmla="*/ 106362 w 73"/>
                  <a:gd name="T5" fmla="*/ 0 h 143"/>
                  <a:gd name="T6" fmla="*/ 0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6443536" y="4981164"/>
                <a:ext cx="3580" cy="2667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6443536" y="4984744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6443536" y="5240739"/>
                <a:ext cx="12710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6477549" y="503666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6552736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6611812" y="503666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6681628" y="5049191"/>
                <a:ext cx="368775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2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11444" y="2652154"/>
                <a:ext cx="119942" cy="255994"/>
              </a:xfrm>
              <a:custGeom>
                <a:avLst/>
                <a:gdLst>
                  <a:gd name="T0" fmla="*/ 0 w 73"/>
                  <a:gd name="T1" fmla="*/ 227012 h 143"/>
                  <a:gd name="T2" fmla="*/ 106363 w 73"/>
                  <a:gd name="T3" fmla="*/ 227012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4195084" y="2648574"/>
                <a:ext cx="179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4195084" y="2652154"/>
                <a:ext cx="12352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4195084" y="2908148"/>
                <a:ext cx="12352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4227307" y="270406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>
                <a:off x="4302494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7" name="Rectangle 57"/>
              <p:cNvSpPr>
                <a:spLocks noChangeArrowheads="1"/>
              </p:cNvSpPr>
              <p:nvPr/>
            </p:nvSpPr>
            <p:spPr bwMode="auto">
              <a:xfrm>
                <a:off x="4359779" y="270406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4431386" y="2716601"/>
                <a:ext cx="35982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973807" y="2791788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38547" y="2854443"/>
                <a:ext cx="356243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4141379" y="2727342"/>
                <a:ext cx="59075" cy="64446"/>
              </a:xfrm>
              <a:custGeom>
                <a:avLst/>
                <a:gdLst>
                  <a:gd name="T0" fmla="*/ 0 w 36"/>
                  <a:gd name="T1" fmla="*/ 57150 h 36"/>
                  <a:gd name="T2" fmla="*/ 0 w 36"/>
                  <a:gd name="T3" fmla="*/ 0 h 36"/>
                  <a:gd name="T4" fmla="*/ 52387 w 36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36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w 73"/>
                  <a:gd name="T9" fmla="*/ 22701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4318605" y="3241120"/>
                <a:ext cx="119942" cy="255995"/>
              </a:xfrm>
              <a:custGeom>
                <a:avLst/>
                <a:gdLst>
                  <a:gd name="T0" fmla="*/ 0 w 73"/>
                  <a:gd name="T1" fmla="*/ 227013 h 143"/>
                  <a:gd name="T2" fmla="*/ 106363 w 73"/>
                  <a:gd name="T3" fmla="*/ 227013 h 143"/>
                  <a:gd name="T4" fmla="*/ 106363 w 73"/>
                  <a:gd name="T5" fmla="*/ 0 h 143"/>
                  <a:gd name="T6" fmla="*/ 2914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3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4200454" y="3241120"/>
                <a:ext cx="121732" cy="255995"/>
              </a:xfrm>
              <a:custGeom>
                <a:avLst/>
                <a:gdLst>
                  <a:gd name="T0" fmla="*/ 104992 w 73"/>
                  <a:gd name="T1" fmla="*/ 0 h 143"/>
                  <a:gd name="T2" fmla="*/ 0 w 73"/>
                  <a:gd name="T3" fmla="*/ 0 h 143"/>
                  <a:gd name="T4" fmla="*/ 0 w 73"/>
                  <a:gd name="T5" fmla="*/ 227013 h 143"/>
                  <a:gd name="T6" fmla="*/ 107950 w 73"/>
                  <a:gd name="T7" fmla="*/ 227013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71" y="0"/>
                    </a:moveTo>
                    <a:lnTo>
                      <a:pt x="0" y="0"/>
                    </a:lnTo>
                    <a:lnTo>
                      <a:pt x="0" y="143"/>
                    </a:lnTo>
                    <a:lnTo>
                      <a:pt x="73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261319" y="3293035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4289962" y="3293035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4884298" y="3241120"/>
                <a:ext cx="118151" cy="255995"/>
              </a:xfrm>
              <a:custGeom>
                <a:avLst/>
                <a:gdLst>
                  <a:gd name="T0" fmla="*/ 0 w 72"/>
                  <a:gd name="T1" fmla="*/ 227013 h 143"/>
                  <a:gd name="T2" fmla="*/ 104775 w 72"/>
                  <a:gd name="T3" fmla="*/ 227013 h 143"/>
                  <a:gd name="T4" fmla="*/ 104775 w 72"/>
                  <a:gd name="T5" fmla="*/ 0 h 143"/>
                  <a:gd name="T6" fmla="*/ 1455 w 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3"/>
                  <a:gd name="T14" fmla="*/ 72 w 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3">
                    <a:moveTo>
                      <a:pt x="0" y="143"/>
                    </a:moveTo>
                    <a:lnTo>
                      <a:pt x="72" y="143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 flipV="1">
                <a:off x="4766147" y="3237539"/>
                <a:ext cx="1791" cy="263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4766147" y="3241120"/>
                <a:ext cx="118151" cy="17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4766147" y="3497114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4438547" y="3368222"/>
                <a:ext cx="32760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6132047" y="3368222"/>
                <a:ext cx="116360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4705281" y="3305566"/>
                <a:ext cx="60866" cy="62656"/>
              </a:xfrm>
              <a:custGeom>
                <a:avLst/>
                <a:gdLst>
                  <a:gd name="T0" fmla="*/ 0 w 37"/>
                  <a:gd name="T1" fmla="*/ 55563 h 35"/>
                  <a:gd name="T2" fmla="*/ 0 w 37"/>
                  <a:gd name="T3" fmla="*/ 0 h 35"/>
                  <a:gd name="T4" fmla="*/ 53975 w 37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5"/>
                  <a:gd name="T11" fmla="*/ 37 w 37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5">
                    <a:moveTo>
                      <a:pt x="0" y="35"/>
                    </a:moveTo>
                    <a:lnTo>
                      <a:pt x="0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79491 w 55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287"/>
                  <a:gd name="T23" fmla="*/ 55 w 55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992794" y="2535793"/>
                <a:ext cx="91299" cy="513779"/>
              </a:xfrm>
              <a:custGeom>
                <a:avLst/>
                <a:gdLst>
                  <a:gd name="T0" fmla="*/ 79491 w 55"/>
                  <a:gd name="T1" fmla="*/ 455613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3 h 287"/>
                  <a:gd name="T8" fmla="*/ 80963 w 55"/>
                  <a:gd name="T9" fmla="*/ 455613 h 287"/>
                  <a:gd name="T10" fmla="*/ 80963 w 55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4" y="287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74906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4560278" y="2535793"/>
                <a:ext cx="87718" cy="513779"/>
              </a:xfrm>
              <a:custGeom>
                <a:avLst/>
                <a:gdLst>
                  <a:gd name="T0" fmla="*/ 74906 w 54"/>
                  <a:gd name="T1" fmla="*/ 455613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7787 w 54"/>
                  <a:gd name="T9" fmla="*/ 455613 h 287"/>
                  <a:gd name="T10" fmla="*/ 77787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5122391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5686294" y="2535793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74906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4560278" y="3114018"/>
                <a:ext cx="87718" cy="513778"/>
              </a:xfrm>
              <a:custGeom>
                <a:avLst/>
                <a:gdLst>
                  <a:gd name="T0" fmla="*/ 74906 w 54"/>
                  <a:gd name="T1" fmla="*/ 452437 h 287"/>
                  <a:gd name="T2" fmla="*/ 77787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7787 w 54"/>
                  <a:gd name="T9" fmla="*/ 455612 h 287"/>
                  <a:gd name="T10" fmla="*/ 77787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5122391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5686294" y="3114018"/>
                <a:ext cx="89508" cy="513778"/>
              </a:xfrm>
              <a:custGeom>
                <a:avLst/>
                <a:gdLst>
                  <a:gd name="T0" fmla="*/ 7643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76435 w 54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6251988" y="3114018"/>
                <a:ext cx="87719" cy="513778"/>
              </a:xfrm>
              <a:custGeom>
                <a:avLst/>
                <a:gdLst>
                  <a:gd name="T0" fmla="*/ 77788 w 53"/>
                  <a:gd name="T1" fmla="*/ 452437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77788 w 53"/>
                  <a:gd name="T13" fmla="*/ 452437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5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88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89"/>
              <p:cNvSpPr>
                <a:spLocks noChangeArrowheads="1"/>
              </p:cNvSpPr>
              <p:nvPr/>
            </p:nvSpPr>
            <p:spPr bwMode="auto">
              <a:xfrm>
                <a:off x="7023551" y="3819345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7258063" y="3815765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91"/>
              <p:cNvSpPr>
                <a:spLocks noChangeShapeType="1"/>
              </p:cNvSpPr>
              <p:nvPr/>
            </p:nvSpPr>
            <p:spPr bwMode="auto">
              <a:xfrm flipH="1">
                <a:off x="7138122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 flipH="1">
                <a:off x="7138122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w 72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144"/>
                  <a:gd name="T17" fmla="*/ 72 w 72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94"/>
              <p:cNvSpPr>
                <a:spLocks/>
              </p:cNvSpPr>
              <p:nvPr/>
            </p:nvSpPr>
            <p:spPr bwMode="auto">
              <a:xfrm>
                <a:off x="4884298" y="3819345"/>
                <a:ext cx="118151" cy="257784"/>
              </a:xfrm>
              <a:custGeom>
                <a:avLst/>
                <a:gdLst>
                  <a:gd name="T0" fmla="*/ 0 w 72"/>
                  <a:gd name="T1" fmla="*/ 228600 h 144"/>
                  <a:gd name="T2" fmla="*/ 104775 w 72"/>
                  <a:gd name="T3" fmla="*/ 228600 h 144"/>
                  <a:gd name="T4" fmla="*/ 104775 w 72"/>
                  <a:gd name="T5" fmla="*/ 0 h 144"/>
                  <a:gd name="T6" fmla="*/ 1455 w 7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0" y="144"/>
                    </a:moveTo>
                    <a:lnTo>
                      <a:pt x="72" y="144"/>
                    </a:lnTo>
                    <a:lnTo>
                      <a:pt x="72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95"/>
              <p:cNvSpPr>
                <a:spLocks/>
              </p:cNvSpPr>
              <p:nvPr/>
            </p:nvSpPr>
            <p:spPr bwMode="auto">
              <a:xfrm>
                <a:off x="4766147" y="3819345"/>
                <a:ext cx="118151" cy="257784"/>
              </a:xfrm>
              <a:custGeom>
                <a:avLst/>
                <a:gdLst>
                  <a:gd name="T0" fmla="*/ 103320 w 72"/>
                  <a:gd name="T1" fmla="*/ 0 h 144"/>
                  <a:gd name="T2" fmla="*/ 0 w 72"/>
                  <a:gd name="T3" fmla="*/ 0 h 144"/>
                  <a:gd name="T4" fmla="*/ 0 w 72"/>
                  <a:gd name="T5" fmla="*/ 228600 h 144"/>
                  <a:gd name="T6" fmla="*/ 104775 w 72"/>
                  <a:gd name="T7" fmla="*/ 22860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144"/>
                  <a:gd name="T14" fmla="*/ 72 w 7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144">
                    <a:moveTo>
                      <a:pt x="71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72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"/>
              <p:cNvSpPr>
                <a:spLocks noChangeArrowheads="1"/>
              </p:cNvSpPr>
              <p:nvPr/>
            </p:nvSpPr>
            <p:spPr bwMode="auto">
              <a:xfrm>
                <a:off x="4825223" y="3871259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7" name="Rectangle 97"/>
              <p:cNvSpPr>
                <a:spLocks noChangeArrowheads="1"/>
              </p:cNvSpPr>
              <p:nvPr/>
            </p:nvSpPr>
            <p:spPr bwMode="auto">
              <a:xfrm>
                <a:off x="4853866" y="3871259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8600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5446411" y="3819345"/>
                <a:ext cx="121732" cy="257784"/>
              </a:xfrm>
              <a:custGeom>
                <a:avLst/>
                <a:gdLst>
                  <a:gd name="T0" fmla="*/ 0 w 73"/>
                  <a:gd name="T1" fmla="*/ 228600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4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/>
              <p:cNvSpPr>
                <a:spLocks noChangeShapeType="1"/>
              </p:cNvSpPr>
              <p:nvPr/>
            </p:nvSpPr>
            <p:spPr bwMode="auto">
              <a:xfrm flipV="1">
                <a:off x="5330051" y="3815765"/>
                <a:ext cx="179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/>
              <p:cNvSpPr>
                <a:spLocks noChangeShapeType="1"/>
              </p:cNvSpPr>
              <p:nvPr/>
            </p:nvSpPr>
            <p:spPr bwMode="auto">
              <a:xfrm>
                <a:off x="5330051" y="3819345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/>
              <p:cNvSpPr>
                <a:spLocks noChangeShapeType="1"/>
              </p:cNvSpPr>
              <p:nvPr/>
            </p:nvSpPr>
            <p:spPr bwMode="auto">
              <a:xfrm>
                <a:off x="5330051" y="4077129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03"/>
              <p:cNvSpPr>
                <a:spLocks noChangeArrowheads="1"/>
              </p:cNvSpPr>
              <p:nvPr/>
            </p:nvSpPr>
            <p:spPr bwMode="auto">
              <a:xfrm>
                <a:off x="53604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4" name="Rectangle 104"/>
              <p:cNvSpPr>
                <a:spLocks noChangeArrowheads="1"/>
              </p:cNvSpPr>
              <p:nvPr/>
            </p:nvSpPr>
            <p:spPr bwMode="auto">
              <a:xfrm>
                <a:off x="543746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5" name="Rectangle 105"/>
              <p:cNvSpPr>
                <a:spLocks noChangeArrowheads="1"/>
              </p:cNvSpPr>
              <p:nvPr/>
            </p:nvSpPr>
            <p:spPr bwMode="auto">
              <a:xfrm>
                <a:off x="549295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6" name="Freeform 106"/>
              <p:cNvSpPr>
                <a:spLocks/>
              </p:cNvSpPr>
              <p:nvPr/>
            </p:nvSpPr>
            <p:spPr bwMode="auto">
              <a:xfrm>
                <a:off x="5920807" y="3692242"/>
                <a:ext cx="180807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2562 h 286"/>
                  <a:gd name="T4" fmla="*/ 54426 w 109"/>
                  <a:gd name="T5" fmla="*/ 225425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7 w 109"/>
                  <a:gd name="T11" fmla="*/ 314325 h 286"/>
                  <a:gd name="T12" fmla="*/ 160337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8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07"/>
              <p:cNvSpPr>
                <a:spLocks/>
              </p:cNvSpPr>
              <p:nvPr/>
            </p:nvSpPr>
            <p:spPr bwMode="auto">
              <a:xfrm>
                <a:off x="6459647" y="3819345"/>
                <a:ext cx="238093" cy="257784"/>
              </a:xfrm>
              <a:custGeom>
                <a:avLst/>
                <a:gdLst>
                  <a:gd name="T0" fmla="*/ 208206 w 144"/>
                  <a:gd name="T1" fmla="*/ 228600 h 144"/>
                  <a:gd name="T2" fmla="*/ 211138 w 144"/>
                  <a:gd name="T3" fmla="*/ 0 h 144"/>
                  <a:gd name="T4" fmla="*/ 0 w 144"/>
                  <a:gd name="T5" fmla="*/ 0 h 144"/>
                  <a:gd name="T6" fmla="*/ 0 w 144"/>
                  <a:gd name="T7" fmla="*/ 228600 h 144"/>
                  <a:gd name="T8" fmla="*/ 211138 w 144"/>
                  <a:gd name="T9" fmla="*/ 228600 h 144"/>
                  <a:gd name="T10" fmla="*/ 211138 w 144"/>
                  <a:gd name="T11" fmla="*/ 22860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4"/>
                  <a:gd name="T20" fmla="*/ 144 w 144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4">
                    <a:moveTo>
                      <a:pt x="142" y="144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144" y="14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108"/>
              <p:cNvSpPr>
                <a:spLocks noChangeArrowheads="1"/>
              </p:cNvSpPr>
              <p:nvPr/>
            </p:nvSpPr>
            <p:spPr bwMode="auto">
              <a:xfrm>
                <a:off x="6499031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6574218" y="3871259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0" name="Rectangle 110"/>
              <p:cNvSpPr>
                <a:spLocks noChangeArrowheads="1"/>
              </p:cNvSpPr>
              <p:nvPr/>
            </p:nvSpPr>
            <p:spPr bwMode="auto">
              <a:xfrm>
                <a:off x="7053983" y="3871259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1" name="Rectangle 111"/>
              <p:cNvSpPr>
                <a:spLocks noChangeArrowheads="1"/>
              </p:cNvSpPr>
              <p:nvPr/>
            </p:nvSpPr>
            <p:spPr bwMode="auto">
              <a:xfrm>
                <a:off x="7129171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/>
            </p:nvSpPr>
            <p:spPr bwMode="auto">
              <a:xfrm>
                <a:off x="7190036" y="3871259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13" name="Line 113"/>
              <p:cNvSpPr>
                <a:spLocks noChangeShapeType="1"/>
              </p:cNvSpPr>
              <p:nvPr/>
            </p:nvSpPr>
            <p:spPr bwMode="auto">
              <a:xfrm>
                <a:off x="5002449" y="3946446"/>
                <a:ext cx="32760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4"/>
              <p:cNvSpPr>
                <a:spLocks noChangeShapeType="1"/>
              </p:cNvSpPr>
              <p:nvPr/>
            </p:nvSpPr>
            <p:spPr bwMode="auto">
              <a:xfrm>
                <a:off x="6695950" y="3946446"/>
                <a:ext cx="3240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5269185" y="3885581"/>
                <a:ext cx="60866" cy="60866"/>
              </a:xfrm>
              <a:custGeom>
                <a:avLst/>
                <a:gdLst>
                  <a:gd name="T0" fmla="*/ 0 w 37"/>
                  <a:gd name="T1" fmla="*/ 53975 h 34"/>
                  <a:gd name="T2" fmla="*/ 2918 w 37"/>
                  <a:gd name="T3" fmla="*/ 0 h 34"/>
                  <a:gd name="T4" fmla="*/ 53975 w 37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7"/>
                  <a:gd name="T10" fmla="*/ 0 h 34"/>
                  <a:gd name="T11" fmla="*/ 37 w 3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" h="34">
                    <a:moveTo>
                      <a:pt x="0" y="34"/>
                    </a:moveTo>
                    <a:lnTo>
                      <a:pt x="2" y="0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6396992" y="3946446"/>
                <a:ext cx="418900" cy="195129"/>
              </a:xfrm>
              <a:custGeom>
                <a:avLst/>
                <a:gdLst>
                  <a:gd name="T0" fmla="*/ 0 w 253"/>
                  <a:gd name="T1" fmla="*/ 0 h 109"/>
                  <a:gd name="T2" fmla="*/ 2937 w 253"/>
                  <a:gd name="T3" fmla="*/ 173038 h 109"/>
                  <a:gd name="T4" fmla="*/ 317149 w 253"/>
                  <a:gd name="T5" fmla="*/ 173038 h 109"/>
                  <a:gd name="T6" fmla="*/ 317149 w 253"/>
                  <a:gd name="T7" fmla="*/ 57150 h 109"/>
                  <a:gd name="T8" fmla="*/ 371475 w 253"/>
                  <a:gd name="T9" fmla="*/ 5715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2" y="109"/>
                    </a:lnTo>
                    <a:lnTo>
                      <a:pt x="216" y="109"/>
                    </a:lnTo>
                    <a:lnTo>
                      <a:pt x="216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122391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20"/>
              <p:cNvSpPr>
                <a:spLocks/>
              </p:cNvSpPr>
              <p:nvPr/>
            </p:nvSpPr>
            <p:spPr bwMode="auto">
              <a:xfrm>
                <a:off x="5686294" y="3692242"/>
                <a:ext cx="89508" cy="513779"/>
              </a:xfrm>
              <a:custGeom>
                <a:avLst/>
                <a:gdLst>
                  <a:gd name="T0" fmla="*/ 76435 w 54"/>
                  <a:gd name="T1" fmla="*/ 454025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6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251988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77788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77787 w 53"/>
                  <a:gd name="T13" fmla="*/ 454025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287"/>
                  <a:gd name="T23" fmla="*/ 53 w 53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lnTo>
                      <a:pt x="53" y="2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6815892" y="3692242"/>
                <a:ext cx="87718" cy="513779"/>
              </a:xfrm>
              <a:custGeom>
                <a:avLst/>
                <a:gdLst>
                  <a:gd name="T0" fmla="*/ 77787 w 53"/>
                  <a:gd name="T1" fmla="*/ 454025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104775 w 71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3"/>
                  <a:gd name="T17" fmla="*/ 71 w 7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7587454" y="4399360"/>
                <a:ext cx="118151" cy="255994"/>
              </a:xfrm>
              <a:custGeom>
                <a:avLst/>
                <a:gdLst>
                  <a:gd name="T0" fmla="*/ 104775 w 71"/>
                  <a:gd name="T1" fmla="*/ 223837 h 143"/>
                  <a:gd name="T2" fmla="*/ 0 w 71"/>
                  <a:gd name="T3" fmla="*/ 227012 h 143"/>
                  <a:gd name="T4" fmla="*/ 0 w 71"/>
                  <a:gd name="T5" fmla="*/ 0 h 143"/>
                  <a:gd name="T6" fmla="*/ 104775 w 71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3"/>
                  <a:gd name="T14" fmla="*/ 71 w 71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3">
                    <a:moveTo>
                      <a:pt x="71" y="141"/>
                    </a:moveTo>
                    <a:lnTo>
                      <a:pt x="0" y="143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6"/>
              <p:cNvSpPr>
                <a:spLocks noChangeShapeType="1"/>
              </p:cNvSpPr>
              <p:nvPr/>
            </p:nvSpPr>
            <p:spPr bwMode="auto">
              <a:xfrm flipV="1">
                <a:off x="7821967" y="4392199"/>
                <a:ext cx="3580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7"/>
              <p:cNvSpPr>
                <a:spLocks noChangeShapeType="1"/>
              </p:cNvSpPr>
              <p:nvPr/>
            </p:nvSpPr>
            <p:spPr bwMode="auto">
              <a:xfrm flipH="1">
                <a:off x="7702025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8"/>
              <p:cNvSpPr>
                <a:spLocks noChangeShapeType="1"/>
              </p:cNvSpPr>
              <p:nvPr/>
            </p:nvSpPr>
            <p:spPr bwMode="auto">
              <a:xfrm flipH="1">
                <a:off x="7702025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5446411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1"/>
              <p:cNvSpPr>
                <a:spLocks/>
              </p:cNvSpPr>
              <p:nvPr/>
            </p:nvSpPr>
            <p:spPr bwMode="auto">
              <a:xfrm>
                <a:off x="5330051" y="4395779"/>
                <a:ext cx="119941" cy="259574"/>
              </a:xfrm>
              <a:custGeom>
                <a:avLst/>
                <a:gdLst>
                  <a:gd name="T0" fmla="*/ 103448 w 73"/>
                  <a:gd name="T1" fmla="*/ 0 h 145"/>
                  <a:gd name="T2" fmla="*/ 0 w 73"/>
                  <a:gd name="T3" fmla="*/ 3175 h 145"/>
                  <a:gd name="T4" fmla="*/ 0 w 73"/>
                  <a:gd name="T5" fmla="*/ 230187 h 145"/>
                  <a:gd name="T6" fmla="*/ 106362 w 73"/>
                  <a:gd name="T7" fmla="*/ 230187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5"/>
                  <a:gd name="T14" fmla="*/ 73 w 7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5">
                    <a:moveTo>
                      <a:pt x="71" y="0"/>
                    </a:moveTo>
                    <a:lnTo>
                      <a:pt x="0" y="2"/>
                    </a:lnTo>
                    <a:lnTo>
                      <a:pt x="0" y="145"/>
                    </a:lnTo>
                    <a:lnTo>
                      <a:pt x="73" y="1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32"/>
              <p:cNvSpPr>
                <a:spLocks noChangeArrowheads="1"/>
              </p:cNvSpPr>
              <p:nvPr/>
            </p:nvSpPr>
            <p:spPr bwMode="auto">
              <a:xfrm>
                <a:off x="5389126" y="4451274"/>
                <a:ext cx="32223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3" name="Rectangle 133"/>
              <p:cNvSpPr>
                <a:spLocks noChangeArrowheads="1"/>
              </p:cNvSpPr>
              <p:nvPr/>
            </p:nvSpPr>
            <p:spPr bwMode="auto">
              <a:xfrm>
                <a:off x="5421349" y="4451274"/>
                <a:ext cx="94880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34" name="Freeform 134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w 73"/>
                  <a:gd name="T9" fmla="*/ 223837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3"/>
                  <a:gd name="T17" fmla="*/ 73 w 73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35"/>
              <p:cNvSpPr>
                <a:spLocks/>
              </p:cNvSpPr>
              <p:nvPr/>
            </p:nvSpPr>
            <p:spPr bwMode="auto">
              <a:xfrm>
                <a:off x="6010315" y="4399360"/>
                <a:ext cx="121732" cy="255994"/>
              </a:xfrm>
              <a:custGeom>
                <a:avLst/>
                <a:gdLst>
                  <a:gd name="T0" fmla="*/ 0 w 73"/>
                  <a:gd name="T1" fmla="*/ 223837 h 143"/>
                  <a:gd name="T2" fmla="*/ 107950 w 73"/>
                  <a:gd name="T3" fmla="*/ 227012 h 143"/>
                  <a:gd name="T4" fmla="*/ 107950 w 73"/>
                  <a:gd name="T5" fmla="*/ 0 h 143"/>
                  <a:gd name="T6" fmla="*/ 2958 w 73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3"/>
                  <a:gd name="T14" fmla="*/ 73 w 73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3">
                    <a:moveTo>
                      <a:pt x="0" y="141"/>
                    </a:moveTo>
                    <a:lnTo>
                      <a:pt x="73" y="143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36"/>
              <p:cNvSpPr>
                <a:spLocks noChangeShapeType="1"/>
              </p:cNvSpPr>
              <p:nvPr/>
            </p:nvSpPr>
            <p:spPr bwMode="auto">
              <a:xfrm flipV="1">
                <a:off x="5893954" y="4392199"/>
                <a:ext cx="1791" cy="2667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37"/>
              <p:cNvSpPr>
                <a:spLocks noChangeShapeType="1"/>
              </p:cNvSpPr>
              <p:nvPr/>
            </p:nvSpPr>
            <p:spPr bwMode="auto">
              <a:xfrm>
                <a:off x="5893954" y="4395779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38"/>
              <p:cNvSpPr>
                <a:spLocks noChangeShapeType="1"/>
              </p:cNvSpPr>
              <p:nvPr/>
            </p:nvSpPr>
            <p:spPr bwMode="auto">
              <a:xfrm>
                <a:off x="5893954" y="4651773"/>
                <a:ext cx="11994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39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w 110"/>
                  <a:gd name="T19" fmla="*/ 0 h 2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0"/>
                  <a:gd name="T31" fmla="*/ 0 h 287"/>
                  <a:gd name="T32" fmla="*/ 110 w 110"/>
                  <a:gd name="T33" fmla="*/ 287 h 28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40"/>
              <p:cNvSpPr>
                <a:spLocks/>
              </p:cNvSpPr>
              <p:nvPr/>
            </p:nvSpPr>
            <p:spPr bwMode="auto">
              <a:xfrm>
                <a:off x="6484710" y="4268677"/>
                <a:ext cx="182597" cy="513779"/>
              </a:xfrm>
              <a:custGeom>
                <a:avLst/>
                <a:gdLst>
                  <a:gd name="T0" fmla="*/ 0 w 110"/>
                  <a:gd name="T1" fmla="*/ 0 h 287"/>
                  <a:gd name="T2" fmla="*/ 2944 w 110"/>
                  <a:gd name="T3" fmla="*/ 185738 h 287"/>
                  <a:gd name="T4" fmla="*/ 54466 w 110"/>
                  <a:gd name="T5" fmla="*/ 227013 h 287"/>
                  <a:gd name="T6" fmla="*/ 2944 w 110"/>
                  <a:gd name="T7" fmla="*/ 269875 h 287"/>
                  <a:gd name="T8" fmla="*/ 2944 w 110"/>
                  <a:gd name="T9" fmla="*/ 455613 h 287"/>
                  <a:gd name="T10" fmla="*/ 161925 w 110"/>
                  <a:gd name="T11" fmla="*/ 315913 h 287"/>
                  <a:gd name="T12" fmla="*/ 161925 w 110"/>
                  <a:gd name="T13" fmla="*/ 139700 h 287"/>
                  <a:gd name="T14" fmla="*/ 2944 w 110"/>
                  <a:gd name="T15" fmla="*/ 3175 h 287"/>
                  <a:gd name="T16" fmla="*/ 2944 w 110"/>
                  <a:gd name="T17" fmla="*/ 3175 h 28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7"/>
                  <a:gd name="T29" fmla="*/ 110 w 110"/>
                  <a:gd name="T30" fmla="*/ 287 h 28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7">
                    <a:moveTo>
                      <a:pt x="0" y="0"/>
                    </a:moveTo>
                    <a:lnTo>
                      <a:pt x="2" y="117"/>
                    </a:lnTo>
                    <a:lnTo>
                      <a:pt x="37" y="143"/>
                    </a:lnTo>
                    <a:lnTo>
                      <a:pt x="2" y="170"/>
                    </a:lnTo>
                    <a:lnTo>
                      <a:pt x="2" y="287"/>
                    </a:lnTo>
                    <a:lnTo>
                      <a:pt x="110" y="199"/>
                    </a:lnTo>
                    <a:lnTo>
                      <a:pt x="110" y="88"/>
                    </a:lnTo>
                    <a:lnTo>
                      <a:pt x="2" y="2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41"/>
              <p:cNvSpPr>
                <a:spLocks noChangeArrowheads="1"/>
              </p:cNvSpPr>
              <p:nvPr/>
            </p:nvSpPr>
            <p:spPr bwMode="auto">
              <a:xfrm>
                <a:off x="7062935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2" name="Rectangle 142"/>
              <p:cNvSpPr>
                <a:spLocks noChangeArrowheads="1"/>
              </p:cNvSpPr>
              <p:nvPr/>
            </p:nvSpPr>
            <p:spPr bwMode="auto">
              <a:xfrm>
                <a:off x="7138122" y="4451274"/>
                <a:ext cx="9487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3" name="Rectangle 143"/>
              <p:cNvSpPr>
                <a:spLocks noChangeArrowheads="1"/>
              </p:cNvSpPr>
              <p:nvPr/>
            </p:nvSpPr>
            <p:spPr bwMode="auto">
              <a:xfrm>
                <a:off x="76178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4" name="Rectangle 144"/>
              <p:cNvSpPr>
                <a:spLocks noChangeArrowheads="1"/>
              </p:cNvSpPr>
              <p:nvPr/>
            </p:nvSpPr>
            <p:spPr bwMode="auto">
              <a:xfrm>
                <a:off x="7693075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5" name="Rectangle 145"/>
              <p:cNvSpPr>
                <a:spLocks noChangeArrowheads="1"/>
              </p:cNvSpPr>
              <p:nvPr/>
            </p:nvSpPr>
            <p:spPr bwMode="auto">
              <a:xfrm>
                <a:off x="7752150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46" name="Line 146"/>
              <p:cNvSpPr>
                <a:spLocks noChangeShapeType="1"/>
              </p:cNvSpPr>
              <p:nvPr/>
            </p:nvSpPr>
            <p:spPr bwMode="auto">
              <a:xfrm>
                <a:off x="5568143" y="4524672"/>
                <a:ext cx="32581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47"/>
              <p:cNvSpPr>
                <a:spLocks noChangeShapeType="1"/>
              </p:cNvSpPr>
              <p:nvPr/>
            </p:nvSpPr>
            <p:spPr bwMode="auto">
              <a:xfrm>
                <a:off x="6667307" y="4524672"/>
                <a:ext cx="356244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48"/>
              <p:cNvSpPr>
                <a:spLocks noChangeShapeType="1"/>
              </p:cNvSpPr>
              <p:nvPr/>
            </p:nvSpPr>
            <p:spPr bwMode="auto">
              <a:xfrm>
                <a:off x="7258063" y="4524672"/>
                <a:ext cx="32939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49"/>
              <p:cNvSpPr>
                <a:spLocks/>
              </p:cNvSpPr>
              <p:nvPr/>
            </p:nvSpPr>
            <p:spPr bwMode="auto">
              <a:xfrm>
                <a:off x="5833088" y="4463806"/>
                <a:ext cx="60866" cy="60866"/>
              </a:xfrm>
              <a:custGeom>
                <a:avLst/>
                <a:gdLst>
                  <a:gd name="T0" fmla="*/ 0 w 36"/>
                  <a:gd name="T1" fmla="*/ 53975 h 34"/>
                  <a:gd name="T2" fmla="*/ 1499 w 36"/>
                  <a:gd name="T3" fmla="*/ 0 h 34"/>
                  <a:gd name="T4" fmla="*/ 53975 w 36"/>
                  <a:gd name="T5" fmla="*/ 0 h 34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4"/>
                  <a:gd name="T11" fmla="*/ 36 w 36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4">
                    <a:moveTo>
                      <a:pt x="0" y="34"/>
                    </a:moveTo>
                    <a:lnTo>
                      <a:pt x="1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50"/>
              <p:cNvSpPr>
                <a:spLocks/>
              </p:cNvSpPr>
              <p:nvPr/>
            </p:nvSpPr>
            <p:spPr bwMode="auto">
              <a:xfrm>
                <a:off x="6960895" y="4524672"/>
                <a:ext cx="418900" cy="196919"/>
              </a:xfrm>
              <a:custGeom>
                <a:avLst/>
                <a:gdLst>
                  <a:gd name="T0" fmla="*/ 0 w 253"/>
                  <a:gd name="T1" fmla="*/ 0 h 110"/>
                  <a:gd name="T2" fmla="*/ 2937 w 253"/>
                  <a:gd name="T3" fmla="*/ 174625 h 110"/>
                  <a:gd name="T4" fmla="*/ 318617 w 253"/>
                  <a:gd name="T5" fmla="*/ 174625 h 110"/>
                  <a:gd name="T6" fmla="*/ 318617 w 253"/>
                  <a:gd name="T7" fmla="*/ 58738 h 110"/>
                  <a:gd name="T8" fmla="*/ 371475 w 253"/>
                  <a:gd name="T9" fmla="*/ 58738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10"/>
                  <a:gd name="T17" fmla="*/ 253 w 253"/>
                  <a:gd name="T18" fmla="*/ 110 h 1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10">
                    <a:moveTo>
                      <a:pt x="0" y="0"/>
                    </a:moveTo>
                    <a:lnTo>
                      <a:pt x="2" y="110"/>
                    </a:lnTo>
                    <a:lnTo>
                      <a:pt x="217" y="110"/>
                    </a:lnTo>
                    <a:lnTo>
                      <a:pt x="217" y="37"/>
                    </a:lnTo>
                    <a:lnTo>
                      <a:pt x="253" y="3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51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76435 w 54"/>
                  <a:gd name="T13" fmla="*/ 455613 h 2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4"/>
                  <a:gd name="T22" fmla="*/ 0 h 287"/>
                  <a:gd name="T23" fmla="*/ 54 w 54"/>
                  <a:gd name="T24" fmla="*/ 287 h 28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lnTo>
                      <a:pt x="52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52"/>
              <p:cNvSpPr>
                <a:spLocks/>
              </p:cNvSpPr>
              <p:nvPr/>
            </p:nvSpPr>
            <p:spPr bwMode="auto">
              <a:xfrm>
                <a:off x="5686294" y="4268677"/>
                <a:ext cx="89508" cy="513779"/>
              </a:xfrm>
              <a:custGeom>
                <a:avLst/>
                <a:gdLst>
                  <a:gd name="T0" fmla="*/ 7643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2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53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54"/>
              <p:cNvSpPr>
                <a:spLocks/>
              </p:cNvSpPr>
              <p:nvPr/>
            </p:nvSpPr>
            <p:spPr bwMode="auto">
              <a:xfrm>
                <a:off x="6251988" y="4268677"/>
                <a:ext cx="87719" cy="513779"/>
              </a:xfrm>
              <a:custGeom>
                <a:avLst/>
                <a:gdLst>
                  <a:gd name="T0" fmla="*/ 77788 w 53"/>
                  <a:gd name="T1" fmla="*/ 455613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55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56"/>
              <p:cNvSpPr>
                <a:spLocks/>
              </p:cNvSpPr>
              <p:nvPr/>
            </p:nvSpPr>
            <p:spPr bwMode="auto">
              <a:xfrm>
                <a:off x="6815892" y="4268677"/>
                <a:ext cx="87718" cy="513779"/>
              </a:xfrm>
              <a:custGeom>
                <a:avLst/>
                <a:gdLst>
                  <a:gd name="T0" fmla="*/ 77787 w 53"/>
                  <a:gd name="T1" fmla="*/ 455613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7 w 53"/>
                  <a:gd name="T9" fmla="*/ 455613 h 287"/>
                  <a:gd name="T10" fmla="*/ 77787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157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158"/>
              <p:cNvSpPr>
                <a:spLocks/>
              </p:cNvSpPr>
              <p:nvPr/>
            </p:nvSpPr>
            <p:spPr bwMode="auto">
              <a:xfrm>
                <a:off x="7379794" y="4268677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159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104775 w 71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144"/>
                  <a:gd name="T17" fmla="*/ 71 w 71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160"/>
              <p:cNvSpPr>
                <a:spLocks/>
              </p:cNvSpPr>
              <p:nvPr/>
            </p:nvSpPr>
            <p:spPr bwMode="auto">
              <a:xfrm>
                <a:off x="8153147" y="4977584"/>
                <a:ext cx="118151" cy="257784"/>
              </a:xfrm>
              <a:custGeom>
                <a:avLst/>
                <a:gdLst>
                  <a:gd name="T0" fmla="*/ 104775 w 71"/>
                  <a:gd name="T1" fmla="*/ 225425 h 144"/>
                  <a:gd name="T2" fmla="*/ 0 w 71"/>
                  <a:gd name="T3" fmla="*/ 228600 h 144"/>
                  <a:gd name="T4" fmla="*/ 0 w 71"/>
                  <a:gd name="T5" fmla="*/ 0 h 144"/>
                  <a:gd name="T6" fmla="*/ 104775 w 71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"/>
                  <a:gd name="T13" fmla="*/ 0 h 144"/>
                  <a:gd name="T14" fmla="*/ 71 w 71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1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1"/>
              <p:cNvSpPr>
                <a:spLocks noChangeShapeType="1"/>
              </p:cNvSpPr>
              <p:nvPr/>
            </p:nvSpPr>
            <p:spPr bwMode="auto">
              <a:xfrm flipV="1">
                <a:off x="8385869" y="4970423"/>
                <a:ext cx="358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2"/>
              <p:cNvSpPr>
                <a:spLocks noChangeShapeType="1"/>
              </p:cNvSpPr>
              <p:nvPr/>
            </p:nvSpPr>
            <p:spPr bwMode="auto">
              <a:xfrm flipH="1">
                <a:off x="8267718" y="4974003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63"/>
              <p:cNvSpPr>
                <a:spLocks noChangeShapeType="1"/>
              </p:cNvSpPr>
              <p:nvPr/>
            </p:nvSpPr>
            <p:spPr bwMode="auto">
              <a:xfrm flipH="1">
                <a:off x="8267718" y="5231788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164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165"/>
              <p:cNvSpPr>
                <a:spLocks/>
              </p:cNvSpPr>
              <p:nvPr/>
            </p:nvSpPr>
            <p:spPr bwMode="auto">
              <a:xfrm>
                <a:off x="6010315" y="4977584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166"/>
              <p:cNvSpPr>
                <a:spLocks/>
              </p:cNvSpPr>
              <p:nvPr/>
            </p:nvSpPr>
            <p:spPr bwMode="auto">
              <a:xfrm>
                <a:off x="5893954" y="4974003"/>
                <a:ext cx="119942" cy="261365"/>
              </a:xfrm>
              <a:custGeom>
                <a:avLst/>
                <a:gdLst>
                  <a:gd name="T0" fmla="*/ 103449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3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Rectangle 167"/>
              <p:cNvSpPr>
                <a:spLocks noChangeArrowheads="1"/>
              </p:cNvSpPr>
              <p:nvPr/>
            </p:nvSpPr>
            <p:spPr bwMode="auto">
              <a:xfrm>
                <a:off x="5953030" y="5025919"/>
                <a:ext cx="32223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I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8" name="Rectangle 168"/>
              <p:cNvSpPr>
                <a:spLocks noChangeArrowheads="1"/>
              </p:cNvSpPr>
              <p:nvPr/>
            </p:nvSpPr>
            <p:spPr bwMode="auto">
              <a:xfrm>
                <a:off x="5985253" y="5025919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69" name="Freeform 169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w 109"/>
                  <a:gd name="T19" fmla="*/ 0 h 2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9"/>
                  <a:gd name="T31" fmla="*/ 0 h 286"/>
                  <a:gd name="T32" fmla="*/ 109 w 109"/>
                  <a:gd name="T33" fmla="*/ 286 h 2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70"/>
              <p:cNvSpPr>
                <a:spLocks/>
              </p:cNvSpPr>
              <p:nvPr/>
            </p:nvSpPr>
            <p:spPr bwMode="auto">
              <a:xfrm>
                <a:off x="7050403" y="4846902"/>
                <a:ext cx="180808" cy="511988"/>
              </a:xfrm>
              <a:custGeom>
                <a:avLst/>
                <a:gdLst>
                  <a:gd name="T0" fmla="*/ 0 w 109"/>
                  <a:gd name="T1" fmla="*/ 0 h 286"/>
                  <a:gd name="T2" fmla="*/ 2942 w 109"/>
                  <a:gd name="T3" fmla="*/ 185737 h 286"/>
                  <a:gd name="T4" fmla="*/ 52956 w 109"/>
                  <a:gd name="T5" fmla="*/ 228600 h 286"/>
                  <a:gd name="T6" fmla="*/ 2942 w 109"/>
                  <a:gd name="T7" fmla="*/ 271462 h 286"/>
                  <a:gd name="T8" fmla="*/ 2942 w 109"/>
                  <a:gd name="T9" fmla="*/ 454025 h 286"/>
                  <a:gd name="T10" fmla="*/ 160338 w 109"/>
                  <a:gd name="T11" fmla="*/ 315912 h 286"/>
                  <a:gd name="T12" fmla="*/ 160338 w 109"/>
                  <a:gd name="T13" fmla="*/ 139700 h 286"/>
                  <a:gd name="T14" fmla="*/ 2942 w 109"/>
                  <a:gd name="T15" fmla="*/ 0 h 286"/>
                  <a:gd name="T16" fmla="*/ 2942 w 109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6"/>
                  <a:gd name="T29" fmla="*/ 109 w 109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6">
                    <a:moveTo>
                      <a:pt x="0" y="0"/>
                    </a:moveTo>
                    <a:lnTo>
                      <a:pt x="2" y="117"/>
                    </a:lnTo>
                    <a:lnTo>
                      <a:pt x="36" y="144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171"/>
              <p:cNvSpPr>
                <a:spLocks noChangeArrowheads="1"/>
              </p:cNvSpPr>
              <p:nvPr/>
            </p:nvSpPr>
            <p:spPr bwMode="auto">
              <a:xfrm>
                <a:off x="7625048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2" name="Rectangle 172"/>
              <p:cNvSpPr>
                <a:spLocks noChangeArrowheads="1"/>
              </p:cNvSpPr>
              <p:nvPr/>
            </p:nvSpPr>
            <p:spPr bwMode="auto">
              <a:xfrm>
                <a:off x="7702025" y="5025919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3" name="Rectangle 173"/>
              <p:cNvSpPr>
                <a:spLocks noChangeArrowheads="1"/>
              </p:cNvSpPr>
              <p:nvPr/>
            </p:nvSpPr>
            <p:spPr bwMode="auto">
              <a:xfrm>
                <a:off x="8181790" y="5025919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4" name="Rectangle 174"/>
              <p:cNvSpPr>
                <a:spLocks noChangeArrowheads="1"/>
              </p:cNvSpPr>
              <p:nvPr/>
            </p:nvSpPr>
            <p:spPr bwMode="auto">
              <a:xfrm>
                <a:off x="8256977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5" name="Rectangle 175"/>
              <p:cNvSpPr>
                <a:spLocks noChangeArrowheads="1"/>
              </p:cNvSpPr>
              <p:nvPr/>
            </p:nvSpPr>
            <p:spPr bwMode="auto">
              <a:xfrm>
                <a:off x="8316053" y="5025919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76" name="Line 176"/>
              <p:cNvSpPr>
                <a:spLocks noChangeShapeType="1"/>
              </p:cNvSpPr>
              <p:nvPr/>
            </p:nvSpPr>
            <p:spPr bwMode="auto">
              <a:xfrm>
                <a:off x="6132047" y="5104686"/>
                <a:ext cx="315070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77"/>
              <p:cNvSpPr>
                <a:spLocks noChangeShapeType="1"/>
              </p:cNvSpPr>
              <p:nvPr/>
            </p:nvSpPr>
            <p:spPr bwMode="auto">
              <a:xfrm>
                <a:off x="7231211" y="5104686"/>
                <a:ext cx="356243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78"/>
              <p:cNvSpPr>
                <a:spLocks noChangeShapeType="1"/>
              </p:cNvSpPr>
              <p:nvPr/>
            </p:nvSpPr>
            <p:spPr bwMode="auto">
              <a:xfrm>
                <a:off x="7821967" y="5104686"/>
                <a:ext cx="33118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79"/>
              <p:cNvSpPr>
                <a:spLocks noChangeShapeType="1"/>
              </p:cNvSpPr>
              <p:nvPr/>
            </p:nvSpPr>
            <p:spPr bwMode="auto">
              <a:xfrm>
                <a:off x="6688789" y="5165552"/>
                <a:ext cx="365195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180"/>
              <p:cNvSpPr>
                <a:spLocks/>
              </p:cNvSpPr>
              <p:nvPr/>
            </p:nvSpPr>
            <p:spPr bwMode="auto">
              <a:xfrm>
                <a:off x="6396992" y="5040240"/>
                <a:ext cx="50125" cy="64446"/>
              </a:xfrm>
              <a:custGeom>
                <a:avLst/>
                <a:gdLst>
                  <a:gd name="T0" fmla="*/ 0 w 30"/>
                  <a:gd name="T1" fmla="*/ 57150 h 36"/>
                  <a:gd name="T2" fmla="*/ 2963 w 30"/>
                  <a:gd name="T3" fmla="*/ 0 h 36"/>
                  <a:gd name="T4" fmla="*/ 44450 w 30"/>
                  <a:gd name="T5" fmla="*/ 0 h 36"/>
                  <a:gd name="T6" fmla="*/ 0 60000 65536"/>
                  <a:gd name="T7" fmla="*/ 0 60000 65536"/>
                  <a:gd name="T8" fmla="*/ 0 60000 65536"/>
                  <a:gd name="T9" fmla="*/ 0 w 30"/>
                  <a:gd name="T10" fmla="*/ 0 h 36"/>
                  <a:gd name="T11" fmla="*/ 30 w 30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" h="36">
                    <a:moveTo>
                      <a:pt x="0" y="36"/>
                    </a:moveTo>
                    <a:lnTo>
                      <a:pt x="2" y="0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181"/>
              <p:cNvSpPr>
                <a:spLocks/>
              </p:cNvSpPr>
              <p:nvPr/>
            </p:nvSpPr>
            <p:spPr bwMode="auto">
              <a:xfrm>
                <a:off x="7528379" y="5104686"/>
                <a:ext cx="415319" cy="191548"/>
              </a:xfrm>
              <a:custGeom>
                <a:avLst/>
                <a:gdLst>
                  <a:gd name="T0" fmla="*/ 0 w 251"/>
                  <a:gd name="T1" fmla="*/ 0 h 107"/>
                  <a:gd name="T2" fmla="*/ 0 w 251"/>
                  <a:gd name="T3" fmla="*/ 169862 h 107"/>
                  <a:gd name="T4" fmla="*/ 318411 w 251"/>
                  <a:gd name="T5" fmla="*/ 169862 h 107"/>
                  <a:gd name="T6" fmla="*/ 318411 w 251"/>
                  <a:gd name="T7" fmla="*/ 57150 h 107"/>
                  <a:gd name="T8" fmla="*/ 368300 w 251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1"/>
                  <a:gd name="T16" fmla="*/ 0 h 107"/>
                  <a:gd name="T17" fmla="*/ 251 w 251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1" h="107">
                    <a:moveTo>
                      <a:pt x="0" y="0"/>
                    </a:moveTo>
                    <a:lnTo>
                      <a:pt x="0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1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82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83"/>
              <p:cNvSpPr>
                <a:spLocks/>
              </p:cNvSpPr>
              <p:nvPr/>
            </p:nvSpPr>
            <p:spPr bwMode="auto">
              <a:xfrm>
                <a:off x="6251988" y="4846902"/>
                <a:ext cx="87719" cy="513778"/>
              </a:xfrm>
              <a:custGeom>
                <a:avLst/>
                <a:gdLst>
                  <a:gd name="T0" fmla="*/ 77788 w 53"/>
                  <a:gd name="T1" fmla="*/ 455612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8 w 53"/>
                  <a:gd name="T9" fmla="*/ 455612 h 287"/>
                  <a:gd name="T10" fmla="*/ 77788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4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85"/>
              <p:cNvSpPr>
                <a:spLocks/>
              </p:cNvSpPr>
              <p:nvPr/>
            </p:nvSpPr>
            <p:spPr bwMode="auto">
              <a:xfrm>
                <a:off x="6815892" y="4846902"/>
                <a:ext cx="87718" cy="513778"/>
              </a:xfrm>
              <a:custGeom>
                <a:avLst/>
                <a:gdLst>
                  <a:gd name="T0" fmla="*/ 77787 w 53"/>
                  <a:gd name="T1" fmla="*/ 455612 h 287"/>
                  <a:gd name="T2" fmla="*/ 77787 w 53"/>
                  <a:gd name="T3" fmla="*/ 0 h 287"/>
                  <a:gd name="T4" fmla="*/ 0 w 53"/>
                  <a:gd name="T5" fmla="*/ 0 h 287"/>
                  <a:gd name="T6" fmla="*/ 0 w 53"/>
                  <a:gd name="T7" fmla="*/ 455612 h 287"/>
                  <a:gd name="T8" fmla="*/ 77787 w 53"/>
                  <a:gd name="T9" fmla="*/ 455612 h 287"/>
                  <a:gd name="T10" fmla="*/ 77787 w 53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7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186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187"/>
              <p:cNvSpPr>
                <a:spLocks/>
              </p:cNvSpPr>
              <p:nvPr/>
            </p:nvSpPr>
            <p:spPr bwMode="auto">
              <a:xfrm>
                <a:off x="7379794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88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189"/>
              <p:cNvSpPr>
                <a:spLocks/>
              </p:cNvSpPr>
              <p:nvPr/>
            </p:nvSpPr>
            <p:spPr bwMode="auto">
              <a:xfrm>
                <a:off x="7943698" y="4846902"/>
                <a:ext cx="89508" cy="513778"/>
              </a:xfrm>
              <a:custGeom>
                <a:avLst/>
                <a:gdLst>
                  <a:gd name="T0" fmla="*/ 79375 w 54"/>
                  <a:gd name="T1" fmla="*/ 455612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190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91"/>
              <p:cNvSpPr>
                <a:spLocks/>
              </p:cNvSpPr>
              <p:nvPr/>
            </p:nvSpPr>
            <p:spPr bwMode="auto">
              <a:xfrm>
                <a:off x="5446411" y="2664685"/>
                <a:ext cx="121732" cy="257784"/>
              </a:xfrm>
              <a:custGeom>
                <a:avLst/>
                <a:gdLst>
                  <a:gd name="T0" fmla="*/ 0 w 73"/>
                  <a:gd name="T1" fmla="*/ 225425 h 144"/>
                  <a:gd name="T2" fmla="*/ 107950 w 73"/>
                  <a:gd name="T3" fmla="*/ 228600 h 144"/>
                  <a:gd name="T4" fmla="*/ 107950 w 73"/>
                  <a:gd name="T5" fmla="*/ 0 h 144"/>
                  <a:gd name="T6" fmla="*/ 2958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0" y="142"/>
                    </a:moveTo>
                    <a:lnTo>
                      <a:pt x="73" y="144"/>
                    </a:lnTo>
                    <a:lnTo>
                      <a:pt x="73" y="0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92"/>
              <p:cNvSpPr>
                <a:spLocks/>
              </p:cNvSpPr>
              <p:nvPr/>
            </p:nvSpPr>
            <p:spPr bwMode="auto">
              <a:xfrm>
                <a:off x="5330051" y="2661105"/>
                <a:ext cx="119941" cy="261365"/>
              </a:xfrm>
              <a:custGeom>
                <a:avLst/>
                <a:gdLst>
                  <a:gd name="T0" fmla="*/ 103448 w 73"/>
                  <a:gd name="T1" fmla="*/ 0 h 146"/>
                  <a:gd name="T2" fmla="*/ 0 w 73"/>
                  <a:gd name="T3" fmla="*/ 3175 h 146"/>
                  <a:gd name="T4" fmla="*/ 0 w 73"/>
                  <a:gd name="T5" fmla="*/ 231775 h 146"/>
                  <a:gd name="T6" fmla="*/ 106362 w 73"/>
                  <a:gd name="T7" fmla="*/ 231775 h 1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6"/>
                  <a:gd name="T14" fmla="*/ 73 w 73"/>
                  <a:gd name="T15" fmla="*/ 146 h 1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6">
                    <a:moveTo>
                      <a:pt x="71" y="0"/>
                    </a:moveTo>
                    <a:lnTo>
                      <a:pt x="0" y="2"/>
                    </a:lnTo>
                    <a:lnTo>
                      <a:pt x="0" y="146"/>
                    </a:lnTo>
                    <a:lnTo>
                      <a:pt x="73" y="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193"/>
              <p:cNvSpPr>
                <a:spLocks noChangeArrowheads="1"/>
              </p:cNvSpPr>
              <p:nvPr/>
            </p:nvSpPr>
            <p:spPr bwMode="auto">
              <a:xfrm>
                <a:off x="5371224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4" name="Rectangle 194"/>
              <p:cNvSpPr>
                <a:spLocks noChangeArrowheads="1"/>
              </p:cNvSpPr>
              <p:nvPr/>
            </p:nvSpPr>
            <p:spPr bwMode="auto">
              <a:xfrm>
                <a:off x="5446411" y="2713020"/>
                <a:ext cx="94880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195" name="Line 195"/>
              <p:cNvSpPr>
                <a:spLocks noChangeShapeType="1"/>
              </p:cNvSpPr>
              <p:nvPr/>
            </p:nvSpPr>
            <p:spPr bwMode="auto">
              <a:xfrm>
                <a:off x="5568143" y="2791788"/>
                <a:ext cx="11815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96"/>
              <p:cNvSpPr>
                <a:spLocks noChangeShapeType="1"/>
              </p:cNvSpPr>
              <p:nvPr/>
            </p:nvSpPr>
            <p:spPr bwMode="auto">
              <a:xfrm>
                <a:off x="5779383" y="2791788"/>
                <a:ext cx="114571" cy="1790"/>
              </a:xfrm>
              <a:prstGeom prst="line">
                <a:avLst/>
              </a:prstGeom>
              <a:noFill/>
              <a:ln w="15875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197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103449 w 73"/>
                  <a:gd name="T9" fmla="*/ 225425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144"/>
                  <a:gd name="T17" fmla="*/ 73 w 73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  <a:lnTo>
                      <a:pt x="71" y="142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98"/>
              <p:cNvSpPr>
                <a:spLocks/>
              </p:cNvSpPr>
              <p:nvPr/>
            </p:nvSpPr>
            <p:spPr bwMode="auto">
              <a:xfrm>
                <a:off x="5893954" y="2664685"/>
                <a:ext cx="119942" cy="257784"/>
              </a:xfrm>
              <a:custGeom>
                <a:avLst/>
                <a:gdLst>
                  <a:gd name="T0" fmla="*/ 103449 w 73"/>
                  <a:gd name="T1" fmla="*/ 225425 h 144"/>
                  <a:gd name="T2" fmla="*/ 0 w 73"/>
                  <a:gd name="T3" fmla="*/ 228600 h 144"/>
                  <a:gd name="T4" fmla="*/ 0 w 73"/>
                  <a:gd name="T5" fmla="*/ 0 h 144"/>
                  <a:gd name="T6" fmla="*/ 106363 w 73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144"/>
                  <a:gd name="T14" fmla="*/ 73 w 73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144">
                    <a:moveTo>
                      <a:pt x="71" y="142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99"/>
              <p:cNvSpPr>
                <a:spLocks noChangeShapeType="1"/>
              </p:cNvSpPr>
              <p:nvPr/>
            </p:nvSpPr>
            <p:spPr bwMode="auto">
              <a:xfrm flipV="1">
                <a:off x="6132047" y="2657524"/>
                <a:ext cx="1790" cy="268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200"/>
              <p:cNvSpPr>
                <a:spLocks noChangeShapeType="1"/>
              </p:cNvSpPr>
              <p:nvPr/>
            </p:nvSpPr>
            <p:spPr bwMode="auto">
              <a:xfrm flipH="1">
                <a:off x="6013896" y="2661105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201"/>
              <p:cNvSpPr>
                <a:spLocks noChangeShapeType="1"/>
              </p:cNvSpPr>
              <p:nvPr/>
            </p:nvSpPr>
            <p:spPr bwMode="auto">
              <a:xfrm flipH="1">
                <a:off x="6013896" y="2918889"/>
                <a:ext cx="11815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202"/>
              <p:cNvSpPr>
                <a:spLocks noChangeArrowheads="1"/>
              </p:cNvSpPr>
              <p:nvPr/>
            </p:nvSpPr>
            <p:spPr bwMode="auto">
              <a:xfrm>
                <a:off x="5924387" y="2713020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3" name="Rectangle 203"/>
              <p:cNvSpPr>
                <a:spLocks noChangeArrowheads="1"/>
              </p:cNvSpPr>
              <p:nvPr/>
            </p:nvSpPr>
            <p:spPr bwMode="auto">
              <a:xfrm>
                <a:off x="6001364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4" name="Rectangle 204"/>
              <p:cNvSpPr>
                <a:spLocks noChangeArrowheads="1"/>
              </p:cNvSpPr>
              <p:nvPr/>
            </p:nvSpPr>
            <p:spPr bwMode="auto">
              <a:xfrm>
                <a:off x="6058649" y="2713020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5" name="Rectangle 205"/>
              <p:cNvSpPr>
                <a:spLocks noChangeArrowheads="1"/>
              </p:cNvSpPr>
              <p:nvPr/>
            </p:nvSpPr>
            <p:spPr bwMode="auto">
              <a:xfrm>
                <a:off x="4796581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6" name="Rectangle 206"/>
              <p:cNvSpPr>
                <a:spLocks noChangeArrowheads="1"/>
              </p:cNvSpPr>
              <p:nvPr/>
            </p:nvSpPr>
            <p:spPr bwMode="auto">
              <a:xfrm>
                <a:off x="4873557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7" name="Rectangle 207"/>
              <p:cNvSpPr>
                <a:spLocks noChangeArrowheads="1"/>
              </p:cNvSpPr>
              <p:nvPr/>
            </p:nvSpPr>
            <p:spPr bwMode="auto">
              <a:xfrm>
                <a:off x="4929053" y="3293035"/>
                <a:ext cx="64446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8" name="Rectangle 208"/>
              <p:cNvSpPr>
                <a:spLocks noChangeArrowheads="1"/>
              </p:cNvSpPr>
              <p:nvPr/>
            </p:nvSpPr>
            <p:spPr bwMode="auto">
              <a:xfrm>
                <a:off x="5924387" y="445127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09" name="Rectangle 209"/>
              <p:cNvSpPr>
                <a:spLocks noChangeArrowheads="1"/>
              </p:cNvSpPr>
              <p:nvPr/>
            </p:nvSpPr>
            <p:spPr bwMode="auto">
              <a:xfrm>
                <a:off x="6001364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0" name="Rectangle 210"/>
              <p:cNvSpPr>
                <a:spLocks noChangeArrowheads="1"/>
              </p:cNvSpPr>
              <p:nvPr/>
            </p:nvSpPr>
            <p:spPr bwMode="auto">
              <a:xfrm>
                <a:off x="6058649" y="445127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EB75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13" name="Freeform 213"/>
              <p:cNvSpPr>
                <a:spLocks/>
              </p:cNvSpPr>
              <p:nvPr/>
            </p:nvSpPr>
            <p:spPr bwMode="auto">
              <a:xfrm>
                <a:off x="5990623" y="2840122"/>
                <a:ext cx="48335" cy="51915"/>
              </a:xfrm>
              <a:custGeom>
                <a:avLst/>
                <a:gdLst>
                  <a:gd name="T0" fmla="*/ 20692 w 29"/>
                  <a:gd name="T1" fmla="*/ 42863 h 29"/>
                  <a:gd name="T2" fmla="*/ 23649 w 29"/>
                  <a:gd name="T3" fmla="*/ 46038 h 29"/>
                  <a:gd name="T4" fmla="*/ 26605 w 29"/>
                  <a:gd name="T5" fmla="*/ 42863 h 29"/>
                  <a:gd name="T6" fmla="*/ 31039 w 29"/>
                  <a:gd name="T7" fmla="*/ 42863 h 29"/>
                  <a:gd name="T8" fmla="*/ 33995 w 29"/>
                  <a:gd name="T9" fmla="*/ 39688 h 29"/>
                  <a:gd name="T10" fmla="*/ 33995 w 29"/>
                  <a:gd name="T11" fmla="*/ 39688 h 29"/>
                  <a:gd name="T12" fmla="*/ 36951 w 29"/>
                  <a:gd name="T13" fmla="*/ 36513 h 29"/>
                  <a:gd name="T14" fmla="*/ 39907 w 29"/>
                  <a:gd name="T15" fmla="*/ 33338 h 29"/>
                  <a:gd name="T16" fmla="*/ 39907 w 29"/>
                  <a:gd name="T17" fmla="*/ 30163 h 29"/>
                  <a:gd name="T18" fmla="*/ 42863 w 29"/>
                  <a:gd name="T19" fmla="*/ 26988 h 29"/>
                  <a:gd name="T20" fmla="*/ 42863 w 29"/>
                  <a:gd name="T21" fmla="*/ 20638 h 29"/>
                  <a:gd name="T22" fmla="*/ 42863 w 29"/>
                  <a:gd name="T23" fmla="*/ 17463 h 29"/>
                  <a:gd name="T24" fmla="*/ 39907 w 29"/>
                  <a:gd name="T25" fmla="*/ 14288 h 29"/>
                  <a:gd name="T26" fmla="*/ 39907 w 29"/>
                  <a:gd name="T27" fmla="*/ 12700 h 29"/>
                  <a:gd name="T28" fmla="*/ 36951 w 29"/>
                  <a:gd name="T29" fmla="*/ 9525 h 29"/>
                  <a:gd name="T30" fmla="*/ 33995 w 29"/>
                  <a:gd name="T31" fmla="*/ 6350 h 29"/>
                  <a:gd name="T32" fmla="*/ 33995 w 29"/>
                  <a:gd name="T33" fmla="*/ 3175 h 29"/>
                  <a:gd name="T34" fmla="*/ 31039 w 29"/>
                  <a:gd name="T35" fmla="*/ 3175 h 29"/>
                  <a:gd name="T36" fmla="*/ 26605 w 29"/>
                  <a:gd name="T37" fmla="*/ 0 h 29"/>
                  <a:gd name="T38" fmla="*/ 23649 w 29"/>
                  <a:gd name="T39" fmla="*/ 0 h 29"/>
                  <a:gd name="T40" fmla="*/ 20692 w 29"/>
                  <a:gd name="T41" fmla="*/ 0 h 29"/>
                  <a:gd name="T42" fmla="*/ 17736 w 29"/>
                  <a:gd name="T43" fmla="*/ 0 h 29"/>
                  <a:gd name="T44" fmla="*/ 14780 w 29"/>
                  <a:gd name="T45" fmla="*/ 0 h 29"/>
                  <a:gd name="T46" fmla="*/ 11824 w 29"/>
                  <a:gd name="T47" fmla="*/ 3175 h 29"/>
                  <a:gd name="T48" fmla="*/ 8868 w 29"/>
                  <a:gd name="T49" fmla="*/ 3175 h 29"/>
                  <a:gd name="T50" fmla="*/ 5912 w 29"/>
                  <a:gd name="T51" fmla="*/ 6350 h 29"/>
                  <a:gd name="T52" fmla="*/ 2956 w 29"/>
                  <a:gd name="T53" fmla="*/ 9525 h 29"/>
                  <a:gd name="T54" fmla="*/ 0 w 29"/>
                  <a:gd name="T55" fmla="*/ 12700 h 29"/>
                  <a:gd name="T56" fmla="*/ 0 w 29"/>
                  <a:gd name="T57" fmla="*/ 14288 h 29"/>
                  <a:gd name="T58" fmla="*/ 0 w 29"/>
                  <a:gd name="T59" fmla="*/ 17463 h 29"/>
                  <a:gd name="T60" fmla="*/ 0 w 29"/>
                  <a:gd name="T61" fmla="*/ 20638 h 29"/>
                  <a:gd name="T62" fmla="*/ 0 w 29"/>
                  <a:gd name="T63" fmla="*/ 26988 h 29"/>
                  <a:gd name="T64" fmla="*/ 0 w 29"/>
                  <a:gd name="T65" fmla="*/ 30163 h 29"/>
                  <a:gd name="T66" fmla="*/ 0 w 29"/>
                  <a:gd name="T67" fmla="*/ 33338 h 29"/>
                  <a:gd name="T68" fmla="*/ 2956 w 29"/>
                  <a:gd name="T69" fmla="*/ 36513 h 29"/>
                  <a:gd name="T70" fmla="*/ 5912 w 29"/>
                  <a:gd name="T71" fmla="*/ 39688 h 29"/>
                  <a:gd name="T72" fmla="*/ 8868 w 29"/>
                  <a:gd name="T73" fmla="*/ 39688 h 29"/>
                  <a:gd name="T74" fmla="*/ 11824 w 29"/>
                  <a:gd name="T75" fmla="*/ 42863 h 29"/>
                  <a:gd name="T76" fmla="*/ 14780 w 29"/>
                  <a:gd name="T77" fmla="*/ 42863 h 29"/>
                  <a:gd name="T78" fmla="*/ 17736 w 29"/>
                  <a:gd name="T79" fmla="*/ 46038 h 29"/>
                  <a:gd name="T80" fmla="*/ 20692 w 29"/>
                  <a:gd name="T81" fmla="*/ 46038 h 29"/>
                  <a:gd name="T82" fmla="*/ 20692 w 29"/>
                  <a:gd name="T83" fmla="*/ 46038 h 29"/>
                  <a:gd name="T84" fmla="*/ 20692 w 29"/>
                  <a:gd name="T85" fmla="*/ 42863 h 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9"/>
                  <a:gd name="T131" fmla="*/ 29 w 29"/>
                  <a:gd name="T132" fmla="*/ 29 h 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8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214"/>
              <p:cNvSpPr>
                <a:spLocks/>
              </p:cNvSpPr>
              <p:nvPr/>
            </p:nvSpPr>
            <p:spPr bwMode="auto">
              <a:xfrm>
                <a:off x="5705987" y="2768515"/>
                <a:ext cx="48334" cy="50125"/>
              </a:xfrm>
              <a:custGeom>
                <a:avLst/>
                <a:gdLst>
                  <a:gd name="T0" fmla="*/ 19214 w 29"/>
                  <a:gd name="T1" fmla="*/ 41275 h 28"/>
                  <a:gd name="T2" fmla="*/ 25126 w 29"/>
                  <a:gd name="T3" fmla="*/ 41275 h 28"/>
                  <a:gd name="T4" fmla="*/ 28082 w 29"/>
                  <a:gd name="T5" fmla="*/ 41275 h 28"/>
                  <a:gd name="T6" fmla="*/ 31038 w 29"/>
                  <a:gd name="T7" fmla="*/ 41275 h 28"/>
                  <a:gd name="T8" fmla="*/ 33994 w 29"/>
                  <a:gd name="T9" fmla="*/ 39688 h 28"/>
                  <a:gd name="T10" fmla="*/ 36950 w 29"/>
                  <a:gd name="T11" fmla="*/ 36513 h 28"/>
                  <a:gd name="T12" fmla="*/ 39906 w 29"/>
                  <a:gd name="T13" fmla="*/ 33338 h 28"/>
                  <a:gd name="T14" fmla="*/ 39906 w 29"/>
                  <a:gd name="T15" fmla="*/ 33338 h 28"/>
                  <a:gd name="T16" fmla="*/ 42862 w 29"/>
                  <a:gd name="T17" fmla="*/ 26988 h 28"/>
                  <a:gd name="T18" fmla="*/ 42862 w 29"/>
                  <a:gd name="T19" fmla="*/ 23812 h 28"/>
                  <a:gd name="T20" fmla="*/ 42862 w 29"/>
                  <a:gd name="T21" fmla="*/ 20638 h 28"/>
                  <a:gd name="T22" fmla="*/ 42862 w 29"/>
                  <a:gd name="T23" fmla="*/ 17463 h 28"/>
                  <a:gd name="T24" fmla="*/ 42862 w 29"/>
                  <a:gd name="T25" fmla="*/ 14288 h 28"/>
                  <a:gd name="T26" fmla="*/ 39906 w 29"/>
                  <a:gd name="T27" fmla="*/ 11113 h 28"/>
                  <a:gd name="T28" fmla="*/ 39906 w 29"/>
                  <a:gd name="T29" fmla="*/ 7938 h 28"/>
                  <a:gd name="T30" fmla="*/ 36950 w 29"/>
                  <a:gd name="T31" fmla="*/ 6350 h 28"/>
                  <a:gd name="T32" fmla="*/ 33994 w 29"/>
                  <a:gd name="T33" fmla="*/ 3175 h 28"/>
                  <a:gd name="T34" fmla="*/ 31038 w 29"/>
                  <a:gd name="T35" fmla="*/ 0 h 28"/>
                  <a:gd name="T36" fmla="*/ 28082 w 29"/>
                  <a:gd name="T37" fmla="*/ 0 h 28"/>
                  <a:gd name="T38" fmla="*/ 25126 w 29"/>
                  <a:gd name="T39" fmla="*/ 0 h 28"/>
                  <a:gd name="T40" fmla="*/ 22170 w 29"/>
                  <a:gd name="T41" fmla="*/ 0 h 28"/>
                  <a:gd name="T42" fmla="*/ 19214 w 29"/>
                  <a:gd name="T43" fmla="*/ 0 h 28"/>
                  <a:gd name="T44" fmla="*/ 13302 w 29"/>
                  <a:gd name="T45" fmla="*/ 0 h 28"/>
                  <a:gd name="T46" fmla="*/ 11824 w 29"/>
                  <a:gd name="T47" fmla="*/ 0 h 28"/>
                  <a:gd name="T48" fmla="*/ 8868 w 29"/>
                  <a:gd name="T49" fmla="*/ 3175 h 28"/>
                  <a:gd name="T50" fmla="*/ 8868 w 29"/>
                  <a:gd name="T51" fmla="*/ 6350 h 28"/>
                  <a:gd name="T52" fmla="*/ 5912 w 29"/>
                  <a:gd name="T53" fmla="*/ 7938 h 28"/>
                  <a:gd name="T54" fmla="*/ 2956 w 29"/>
                  <a:gd name="T55" fmla="*/ 11113 h 28"/>
                  <a:gd name="T56" fmla="*/ 2956 w 29"/>
                  <a:gd name="T57" fmla="*/ 14288 h 28"/>
                  <a:gd name="T58" fmla="*/ 0 w 29"/>
                  <a:gd name="T59" fmla="*/ 17463 h 28"/>
                  <a:gd name="T60" fmla="*/ 0 w 29"/>
                  <a:gd name="T61" fmla="*/ 20638 h 28"/>
                  <a:gd name="T62" fmla="*/ 0 w 29"/>
                  <a:gd name="T63" fmla="*/ 23812 h 28"/>
                  <a:gd name="T64" fmla="*/ 2956 w 29"/>
                  <a:gd name="T65" fmla="*/ 26988 h 28"/>
                  <a:gd name="T66" fmla="*/ 2956 w 29"/>
                  <a:gd name="T67" fmla="*/ 33338 h 28"/>
                  <a:gd name="T68" fmla="*/ 5912 w 29"/>
                  <a:gd name="T69" fmla="*/ 33338 h 28"/>
                  <a:gd name="T70" fmla="*/ 8868 w 29"/>
                  <a:gd name="T71" fmla="*/ 36513 h 28"/>
                  <a:gd name="T72" fmla="*/ 8868 w 29"/>
                  <a:gd name="T73" fmla="*/ 39688 h 28"/>
                  <a:gd name="T74" fmla="*/ 11824 w 29"/>
                  <a:gd name="T75" fmla="*/ 41275 h 28"/>
                  <a:gd name="T76" fmla="*/ 13302 w 29"/>
                  <a:gd name="T77" fmla="*/ 41275 h 28"/>
                  <a:gd name="T78" fmla="*/ 19214 w 29"/>
                  <a:gd name="T79" fmla="*/ 41275 h 28"/>
                  <a:gd name="T80" fmla="*/ 22170 w 29"/>
                  <a:gd name="T81" fmla="*/ 44450 h 28"/>
                  <a:gd name="T82" fmla="*/ 22170 w 29"/>
                  <a:gd name="T83" fmla="*/ 44450 h 28"/>
                  <a:gd name="T84" fmla="*/ 19214 w 29"/>
                  <a:gd name="T85" fmla="*/ 41275 h 2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"/>
                  <a:gd name="T130" fmla="*/ 0 h 28"/>
                  <a:gd name="T131" fmla="*/ 29 w 29"/>
                  <a:gd name="T132" fmla="*/ 28 h 2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" h="28">
                    <a:moveTo>
                      <a:pt x="13" y="26"/>
                    </a:moveTo>
                    <a:lnTo>
                      <a:pt x="17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6" y="25"/>
                    </a:lnTo>
                    <a:lnTo>
                      <a:pt x="8" y="26"/>
                    </a:lnTo>
                    <a:lnTo>
                      <a:pt x="9" y="26"/>
                    </a:lnTo>
                    <a:lnTo>
                      <a:pt x="13" y="26"/>
                    </a:lnTo>
                    <a:lnTo>
                      <a:pt x="15" y="28"/>
                    </a:lnTo>
                    <a:lnTo>
                      <a:pt x="13" y="2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222"/>
              <p:cNvSpPr>
                <a:spLocks/>
              </p:cNvSpPr>
              <p:nvPr/>
            </p:nvSpPr>
            <p:spPr bwMode="auto">
              <a:xfrm>
                <a:off x="5355113" y="3114018"/>
                <a:ext cx="179017" cy="510198"/>
              </a:xfrm>
              <a:custGeom>
                <a:avLst/>
                <a:gdLst>
                  <a:gd name="T0" fmla="*/ 0 w 109"/>
                  <a:gd name="T1" fmla="*/ 0 h 285"/>
                  <a:gd name="T2" fmla="*/ 2913 w 109"/>
                  <a:gd name="T3" fmla="*/ 182562 h 285"/>
                  <a:gd name="T4" fmla="*/ 53888 w 109"/>
                  <a:gd name="T5" fmla="*/ 228600 h 285"/>
                  <a:gd name="T6" fmla="*/ 2913 w 109"/>
                  <a:gd name="T7" fmla="*/ 269875 h 285"/>
                  <a:gd name="T8" fmla="*/ 2913 w 109"/>
                  <a:gd name="T9" fmla="*/ 452437 h 285"/>
                  <a:gd name="T10" fmla="*/ 158750 w 109"/>
                  <a:gd name="T11" fmla="*/ 315912 h 285"/>
                  <a:gd name="T12" fmla="*/ 158750 w 109"/>
                  <a:gd name="T13" fmla="*/ 139700 h 285"/>
                  <a:gd name="T14" fmla="*/ 2913 w 109"/>
                  <a:gd name="T15" fmla="*/ 0 h 285"/>
                  <a:gd name="T16" fmla="*/ 2913 w 109"/>
                  <a:gd name="T17" fmla="*/ 0 h 2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9"/>
                  <a:gd name="T28" fmla="*/ 0 h 285"/>
                  <a:gd name="T29" fmla="*/ 109 w 109"/>
                  <a:gd name="T30" fmla="*/ 285 h 2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9" h="285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4"/>
                    </a:lnTo>
                    <a:lnTo>
                      <a:pt x="2" y="170"/>
                    </a:lnTo>
                    <a:lnTo>
                      <a:pt x="2" y="285"/>
                    </a:lnTo>
                    <a:lnTo>
                      <a:pt x="109" y="199"/>
                    </a:lnTo>
                    <a:lnTo>
                      <a:pt x="109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223"/>
              <p:cNvSpPr>
                <a:spLocks/>
              </p:cNvSpPr>
              <p:nvPr/>
            </p:nvSpPr>
            <p:spPr bwMode="auto">
              <a:xfrm>
                <a:off x="5682714" y="2535793"/>
                <a:ext cx="89508" cy="513779"/>
              </a:xfrm>
              <a:custGeom>
                <a:avLst/>
                <a:gdLst>
                  <a:gd name="T0" fmla="*/ 79375 w 54"/>
                  <a:gd name="T1" fmla="*/ 455613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3 h 287"/>
                  <a:gd name="T8" fmla="*/ 79375 w 54"/>
                  <a:gd name="T9" fmla="*/ 455613 h 287"/>
                  <a:gd name="T10" fmla="*/ 79375 w 54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7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224"/>
              <p:cNvSpPr>
                <a:spLocks/>
              </p:cNvSpPr>
              <p:nvPr/>
            </p:nvSpPr>
            <p:spPr bwMode="auto">
              <a:xfrm>
                <a:off x="5682714" y="3114018"/>
                <a:ext cx="89508" cy="513778"/>
              </a:xfrm>
              <a:custGeom>
                <a:avLst/>
                <a:gdLst>
                  <a:gd name="T0" fmla="*/ 79375 w 54"/>
                  <a:gd name="T1" fmla="*/ 452437 h 287"/>
                  <a:gd name="T2" fmla="*/ 79375 w 54"/>
                  <a:gd name="T3" fmla="*/ 0 h 287"/>
                  <a:gd name="T4" fmla="*/ 0 w 54"/>
                  <a:gd name="T5" fmla="*/ 0 h 287"/>
                  <a:gd name="T6" fmla="*/ 0 w 54"/>
                  <a:gd name="T7" fmla="*/ 455612 h 287"/>
                  <a:gd name="T8" fmla="*/ 79375 w 54"/>
                  <a:gd name="T9" fmla="*/ 455612 h 287"/>
                  <a:gd name="T10" fmla="*/ 79375 w 54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"/>
                  <a:gd name="T19" fmla="*/ 0 h 287"/>
                  <a:gd name="T20" fmla="*/ 54 w 54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" h="287">
                    <a:moveTo>
                      <a:pt x="54" y="285"/>
                    </a:moveTo>
                    <a:lnTo>
                      <a:pt x="54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4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225"/>
              <p:cNvSpPr>
                <a:spLocks/>
              </p:cNvSpPr>
              <p:nvPr/>
            </p:nvSpPr>
            <p:spPr bwMode="auto">
              <a:xfrm>
                <a:off x="5919016" y="3692242"/>
                <a:ext cx="180808" cy="511988"/>
              </a:xfrm>
              <a:custGeom>
                <a:avLst/>
                <a:gdLst>
                  <a:gd name="T0" fmla="*/ 0 w 110"/>
                  <a:gd name="T1" fmla="*/ 0 h 286"/>
                  <a:gd name="T2" fmla="*/ 2915 w 110"/>
                  <a:gd name="T3" fmla="*/ 182562 h 286"/>
                  <a:gd name="T4" fmla="*/ 53932 w 110"/>
                  <a:gd name="T5" fmla="*/ 225425 h 286"/>
                  <a:gd name="T6" fmla="*/ 2915 w 110"/>
                  <a:gd name="T7" fmla="*/ 271462 h 286"/>
                  <a:gd name="T8" fmla="*/ 2915 w 110"/>
                  <a:gd name="T9" fmla="*/ 454025 h 286"/>
                  <a:gd name="T10" fmla="*/ 160338 w 110"/>
                  <a:gd name="T11" fmla="*/ 314325 h 286"/>
                  <a:gd name="T12" fmla="*/ 160338 w 110"/>
                  <a:gd name="T13" fmla="*/ 139700 h 286"/>
                  <a:gd name="T14" fmla="*/ 2915 w 110"/>
                  <a:gd name="T15" fmla="*/ 0 h 286"/>
                  <a:gd name="T16" fmla="*/ 2915 w 110"/>
                  <a:gd name="T17" fmla="*/ 0 h 2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0"/>
                  <a:gd name="T28" fmla="*/ 0 h 286"/>
                  <a:gd name="T29" fmla="*/ 110 w 110"/>
                  <a:gd name="T30" fmla="*/ 286 h 2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0" h="286">
                    <a:moveTo>
                      <a:pt x="0" y="0"/>
                    </a:moveTo>
                    <a:lnTo>
                      <a:pt x="2" y="115"/>
                    </a:lnTo>
                    <a:lnTo>
                      <a:pt x="37" y="142"/>
                    </a:lnTo>
                    <a:lnTo>
                      <a:pt x="2" y="171"/>
                    </a:lnTo>
                    <a:lnTo>
                      <a:pt x="2" y="286"/>
                    </a:lnTo>
                    <a:lnTo>
                      <a:pt x="110" y="198"/>
                    </a:lnTo>
                    <a:lnTo>
                      <a:pt x="110" y="88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226"/>
              <p:cNvSpPr>
                <a:spLocks/>
              </p:cNvSpPr>
              <p:nvPr/>
            </p:nvSpPr>
            <p:spPr bwMode="auto">
              <a:xfrm>
                <a:off x="6248407" y="3692242"/>
                <a:ext cx="87719" cy="513779"/>
              </a:xfrm>
              <a:custGeom>
                <a:avLst/>
                <a:gdLst>
                  <a:gd name="T0" fmla="*/ 77788 w 53"/>
                  <a:gd name="T1" fmla="*/ 454025 h 287"/>
                  <a:gd name="T2" fmla="*/ 77788 w 53"/>
                  <a:gd name="T3" fmla="*/ 0 h 287"/>
                  <a:gd name="T4" fmla="*/ 0 w 53"/>
                  <a:gd name="T5" fmla="*/ 0 h 287"/>
                  <a:gd name="T6" fmla="*/ 0 w 53"/>
                  <a:gd name="T7" fmla="*/ 455613 h 287"/>
                  <a:gd name="T8" fmla="*/ 77788 w 53"/>
                  <a:gd name="T9" fmla="*/ 455613 h 287"/>
                  <a:gd name="T10" fmla="*/ 77788 w 53"/>
                  <a:gd name="T11" fmla="*/ 455613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"/>
                  <a:gd name="T19" fmla="*/ 0 h 287"/>
                  <a:gd name="T20" fmla="*/ 53 w 53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" h="287">
                    <a:moveTo>
                      <a:pt x="53" y="286"/>
                    </a:moveTo>
                    <a:lnTo>
                      <a:pt x="53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3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227"/>
              <p:cNvSpPr>
                <a:spLocks/>
              </p:cNvSpPr>
              <p:nvPr/>
            </p:nvSpPr>
            <p:spPr bwMode="auto">
              <a:xfrm>
                <a:off x="5269185" y="2791788"/>
                <a:ext cx="417109" cy="191548"/>
              </a:xfrm>
              <a:custGeom>
                <a:avLst/>
                <a:gdLst>
                  <a:gd name="T0" fmla="*/ 0 w 253"/>
                  <a:gd name="T1" fmla="*/ 0 h 107"/>
                  <a:gd name="T2" fmla="*/ 2924 w 253"/>
                  <a:gd name="T3" fmla="*/ 169862 h 107"/>
                  <a:gd name="T4" fmla="*/ 317255 w 253"/>
                  <a:gd name="T5" fmla="*/ 169862 h 107"/>
                  <a:gd name="T6" fmla="*/ 317255 w 253"/>
                  <a:gd name="T7" fmla="*/ 57150 h 107"/>
                  <a:gd name="T8" fmla="*/ 369887 w 253"/>
                  <a:gd name="T9" fmla="*/ 5715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7"/>
                  <a:gd name="T17" fmla="*/ 253 w 253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7">
                    <a:moveTo>
                      <a:pt x="0" y="0"/>
                    </a:moveTo>
                    <a:lnTo>
                      <a:pt x="2" y="107"/>
                    </a:lnTo>
                    <a:lnTo>
                      <a:pt x="217" y="107"/>
                    </a:lnTo>
                    <a:lnTo>
                      <a:pt x="217" y="36"/>
                    </a:lnTo>
                    <a:lnTo>
                      <a:pt x="253" y="3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228"/>
              <p:cNvSpPr>
                <a:spLocks noChangeShapeType="1"/>
              </p:cNvSpPr>
              <p:nvPr/>
            </p:nvSpPr>
            <p:spPr bwMode="auto">
              <a:xfrm>
                <a:off x="5537711" y="3368222"/>
                <a:ext cx="14321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229"/>
              <p:cNvSpPr>
                <a:spLocks noChangeShapeType="1"/>
              </p:cNvSpPr>
              <p:nvPr/>
            </p:nvSpPr>
            <p:spPr bwMode="auto">
              <a:xfrm>
                <a:off x="5772222" y="3368222"/>
                <a:ext cx="121732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6101613" y="3946446"/>
                <a:ext cx="146794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6336126" y="3946446"/>
                <a:ext cx="123521" cy="3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232"/>
              <p:cNvSpPr>
                <a:spLocks/>
              </p:cNvSpPr>
              <p:nvPr/>
            </p:nvSpPr>
            <p:spPr bwMode="auto">
              <a:xfrm>
                <a:off x="5833088" y="3368222"/>
                <a:ext cx="418900" cy="195128"/>
              </a:xfrm>
              <a:custGeom>
                <a:avLst/>
                <a:gdLst>
                  <a:gd name="T0" fmla="*/ 0 w 253"/>
                  <a:gd name="T1" fmla="*/ 0 h 109"/>
                  <a:gd name="T2" fmla="*/ 1468 w 253"/>
                  <a:gd name="T3" fmla="*/ 173037 h 109"/>
                  <a:gd name="T4" fmla="*/ 317149 w 253"/>
                  <a:gd name="T5" fmla="*/ 173037 h 109"/>
                  <a:gd name="T6" fmla="*/ 317149 w 253"/>
                  <a:gd name="T7" fmla="*/ 60325 h 109"/>
                  <a:gd name="T8" fmla="*/ 371475 w 253"/>
                  <a:gd name="T9" fmla="*/ 60325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3"/>
                  <a:gd name="T16" fmla="*/ 0 h 109"/>
                  <a:gd name="T17" fmla="*/ 253 w 253"/>
                  <a:gd name="T18" fmla="*/ 109 h 1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3" h="109">
                    <a:moveTo>
                      <a:pt x="0" y="0"/>
                    </a:moveTo>
                    <a:lnTo>
                      <a:pt x="1" y="109"/>
                    </a:lnTo>
                    <a:lnTo>
                      <a:pt x="216" y="109"/>
                    </a:lnTo>
                    <a:lnTo>
                      <a:pt x="216" y="38"/>
                    </a:lnTo>
                    <a:lnTo>
                      <a:pt x="253" y="38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Rectangle 233"/>
              <p:cNvSpPr>
                <a:spLocks noChangeArrowheads="1"/>
              </p:cNvSpPr>
              <p:nvPr/>
            </p:nvSpPr>
            <p:spPr bwMode="auto">
              <a:xfrm>
                <a:off x="5935128" y="3293035"/>
                <a:ext cx="8234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dirty="0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234" name="Rectangle 234"/>
              <p:cNvSpPr>
                <a:spLocks noChangeArrowheads="1"/>
              </p:cNvSpPr>
              <p:nvPr/>
            </p:nvSpPr>
            <p:spPr bwMode="auto">
              <a:xfrm>
                <a:off x="6010315" y="3293035"/>
                <a:ext cx="94878" cy="137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235" name="Freeform 235"/>
              <p:cNvSpPr>
                <a:spLocks/>
              </p:cNvSpPr>
              <p:nvPr/>
            </p:nvSpPr>
            <p:spPr bwMode="auto">
              <a:xfrm>
                <a:off x="5893954" y="3241120"/>
                <a:ext cx="238093" cy="255995"/>
              </a:xfrm>
              <a:custGeom>
                <a:avLst/>
                <a:gdLst>
                  <a:gd name="T0" fmla="*/ 211138 w 144"/>
                  <a:gd name="T1" fmla="*/ 227013 h 143"/>
                  <a:gd name="T2" fmla="*/ 211138 w 144"/>
                  <a:gd name="T3" fmla="*/ 0 h 143"/>
                  <a:gd name="T4" fmla="*/ 0 w 144"/>
                  <a:gd name="T5" fmla="*/ 0 h 143"/>
                  <a:gd name="T6" fmla="*/ 0 w 144"/>
                  <a:gd name="T7" fmla="*/ 227013 h 143"/>
                  <a:gd name="T8" fmla="*/ 211138 w 144"/>
                  <a:gd name="T9" fmla="*/ 227013 h 143"/>
                  <a:gd name="T10" fmla="*/ 211138 w 144"/>
                  <a:gd name="T11" fmla="*/ 227013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4"/>
                  <a:gd name="T19" fmla="*/ 0 h 143"/>
                  <a:gd name="T20" fmla="*/ 144 w 144"/>
                  <a:gd name="T21" fmla="*/ 143 h 1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4" h="143">
                    <a:moveTo>
                      <a:pt x="144" y="143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0" y="143"/>
                    </a:lnTo>
                    <a:lnTo>
                      <a:pt x="144" y="143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236"/>
              <p:cNvSpPr>
                <a:spLocks/>
              </p:cNvSpPr>
              <p:nvPr/>
            </p:nvSpPr>
            <p:spPr bwMode="auto">
              <a:xfrm>
                <a:off x="6251988" y="3114018"/>
                <a:ext cx="91299" cy="513778"/>
              </a:xfrm>
              <a:custGeom>
                <a:avLst/>
                <a:gdLst>
                  <a:gd name="T0" fmla="*/ 78019 w 55"/>
                  <a:gd name="T1" fmla="*/ 452437 h 287"/>
                  <a:gd name="T2" fmla="*/ 80963 w 55"/>
                  <a:gd name="T3" fmla="*/ 0 h 287"/>
                  <a:gd name="T4" fmla="*/ 0 w 55"/>
                  <a:gd name="T5" fmla="*/ 0 h 287"/>
                  <a:gd name="T6" fmla="*/ 0 w 55"/>
                  <a:gd name="T7" fmla="*/ 455612 h 287"/>
                  <a:gd name="T8" fmla="*/ 80963 w 55"/>
                  <a:gd name="T9" fmla="*/ 455612 h 287"/>
                  <a:gd name="T10" fmla="*/ 80963 w 55"/>
                  <a:gd name="T11" fmla="*/ 455612 h 2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5"/>
                  <a:gd name="T19" fmla="*/ 0 h 287"/>
                  <a:gd name="T20" fmla="*/ 55 w 55"/>
                  <a:gd name="T21" fmla="*/ 287 h 2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5" h="287">
                    <a:moveTo>
                      <a:pt x="53" y="285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0" y="287"/>
                    </a:lnTo>
                    <a:lnTo>
                      <a:pt x="55" y="2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" name="Group 276"/>
              <p:cNvGrpSpPr>
                <a:grpSpLocks/>
              </p:cNvGrpSpPr>
              <p:nvPr/>
            </p:nvGrpSpPr>
            <p:grpSpPr bwMode="auto">
              <a:xfrm>
                <a:off x="162657" y="2143748"/>
                <a:ext cx="1216215" cy="3131007"/>
                <a:chOff x="211" y="1852"/>
                <a:chExt cx="736" cy="1749"/>
              </a:xfrm>
            </p:grpSpPr>
            <p:sp>
              <p:nvSpPr>
                <p:cNvPr id="277" name="Line 277"/>
                <p:cNvSpPr>
                  <a:spLocks noChangeShapeType="1"/>
                </p:cNvSpPr>
                <p:nvPr/>
              </p:nvSpPr>
              <p:spPr bwMode="auto">
                <a:xfrm>
                  <a:off x="908" y="2140"/>
                  <a:ext cx="2" cy="14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278"/>
                <p:cNvSpPr>
                  <a:spLocks/>
                </p:cNvSpPr>
                <p:nvPr/>
              </p:nvSpPr>
              <p:spPr bwMode="auto">
                <a:xfrm>
                  <a:off x="897" y="3551"/>
                  <a:ext cx="50" cy="50"/>
                </a:xfrm>
                <a:custGeom>
                  <a:avLst/>
                  <a:gdLst>
                    <a:gd name="T0" fmla="*/ 50 w 24"/>
                    <a:gd name="T1" fmla="*/ 0 h 25"/>
                    <a:gd name="T2" fmla="*/ 0 w 24"/>
                    <a:gd name="T3" fmla="*/ 4 h 25"/>
                    <a:gd name="T4" fmla="*/ 27 w 24"/>
                    <a:gd name="T5" fmla="*/ 50 h 25"/>
                    <a:gd name="T6" fmla="*/ 50 w 24"/>
                    <a:gd name="T7" fmla="*/ 4 h 25"/>
                    <a:gd name="T8" fmla="*/ 50 w 24"/>
                    <a:gd name="T9" fmla="*/ 4 h 25"/>
                    <a:gd name="T10" fmla="*/ 50 w 24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25"/>
                    <a:gd name="T20" fmla="*/ 24 w 24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25">
                      <a:moveTo>
                        <a:pt x="24" y="0"/>
                      </a:moveTo>
                      <a:lnTo>
                        <a:pt x="0" y="2"/>
                      </a:lnTo>
                      <a:lnTo>
                        <a:pt x="13" y="25"/>
                      </a:lnTo>
                      <a:lnTo>
                        <a:pt x="24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Rectangle 279"/>
                <p:cNvSpPr>
                  <a:spLocks noChangeArrowheads="1"/>
                </p:cNvSpPr>
                <p:nvPr/>
              </p:nvSpPr>
              <p:spPr bwMode="auto">
                <a:xfrm>
                  <a:off x="211" y="1852"/>
                  <a:ext cx="611" cy="4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>
                      <a:latin typeface="Arial" charset="0"/>
                    </a:rPr>
                    <a:t>Program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execution</a:t>
                  </a:r>
                </a:p>
                <a:p>
                  <a:r>
                    <a:rPr lang="en-US" sz="1200" b="1" dirty="0">
                      <a:latin typeface="Arial" charset="0"/>
                    </a:rPr>
                    <a:t>order</a:t>
                  </a:r>
                </a:p>
              </p:txBody>
            </p:sp>
          </p:grpSp>
          <p:sp>
            <p:nvSpPr>
              <p:cNvPr id="280" name="Rectangle 280"/>
              <p:cNvSpPr>
                <a:spLocks noChangeArrowheads="1"/>
              </p:cNvSpPr>
              <p:nvPr/>
            </p:nvSpPr>
            <p:spPr bwMode="auto">
              <a:xfrm>
                <a:off x="1440012" y="2609190"/>
                <a:ext cx="2457903" cy="269612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lw</a:t>
                </a:r>
                <a:r>
                  <a:rPr lang="en-US" b="1" dirty="0">
                    <a:latin typeface="Courier New" pitchFamily="49" charset="0"/>
                  </a:rPr>
                  <a:t> 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30(R1)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and R12,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R5</a:t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or  R13,R6,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>
                    <a:latin typeface="Courier New" pitchFamily="49" charset="0"/>
                  </a:rPr>
                  <a:t>add R14,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, 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/>
                </a:r>
                <a:br>
                  <a:rPr lang="en-US" b="1" dirty="0">
                    <a:latin typeface="Courier New" pitchFamily="49" charset="0"/>
                  </a:rPr>
                </a:br>
                <a:endParaRPr lang="en-US" b="1" dirty="0">
                  <a:latin typeface="Courier New" pitchFamily="49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b="1" dirty="0" err="1">
                    <a:latin typeface="Courier New" pitchFamily="49" charset="0"/>
                  </a:rPr>
                  <a:t>sw</a:t>
                </a:r>
                <a:r>
                  <a:rPr lang="en-US" b="1" dirty="0">
                    <a:latin typeface="Courier New" pitchFamily="49" charset="0"/>
                  </a:rPr>
                  <a:t>  R15,100(</a:t>
                </a: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R2</a:t>
                </a:r>
                <a:r>
                  <a:rPr lang="en-US" b="1" dirty="0">
                    <a:latin typeface="Courier New" pitchFamily="49" charset="0"/>
                  </a:rPr>
                  <a:t>)</a:t>
                </a:r>
              </a:p>
            </p:txBody>
          </p:sp>
          <p:grpSp>
            <p:nvGrpSpPr>
              <p:cNvPr id="292" name="Группа 291"/>
              <p:cNvGrpSpPr/>
              <p:nvPr/>
            </p:nvGrpSpPr>
            <p:grpSpPr>
              <a:xfrm>
                <a:off x="1695535" y="2133600"/>
                <a:ext cx="6823625" cy="428824"/>
                <a:chOff x="1722562" y="2022646"/>
                <a:chExt cx="6777398" cy="236168"/>
              </a:xfrm>
            </p:grpSpPr>
            <p:sp>
              <p:nvSpPr>
                <p:cNvPr id="2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72815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1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3" name="Rectangle 246"/>
                <p:cNvSpPr>
                  <a:spLocks noChangeArrowheads="1"/>
                </p:cNvSpPr>
                <p:nvPr/>
              </p:nvSpPr>
              <p:spPr bwMode="auto">
                <a:xfrm>
                  <a:off x="431229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2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4" name="Rectangle 250"/>
                <p:cNvSpPr>
                  <a:spLocks noChangeArrowheads="1"/>
                </p:cNvSpPr>
                <p:nvPr/>
              </p:nvSpPr>
              <p:spPr bwMode="auto">
                <a:xfrm>
                  <a:off x="4896440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3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548572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4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6" name="Rectangle 258"/>
                <p:cNvSpPr>
                  <a:spLocks noChangeArrowheads="1"/>
                </p:cNvSpPr>
                <p:nvPr/>
              </p:nvSpPr>
              <p:spPr bwMode="auto">
                <a:xfrm>
                  <a:off x="606986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5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87" name="Rectangle 262"/>
                <p:cNvSpPr>
                  <a:spLocks noChangeArrowheads="1"/>
                </p:cNvSpPr>
                <p:nvPr/>
              </p:nvSpPr>
              <p:spPr bwMode="auto">
                <a:xfrm>
                  <a:off x="6654014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6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88" name="Rectangle 263"/>
                <p:cNvSpPr>
                  <a:spLocks noChangeArrowheads="1"/>
                </p:cNvSpPr>
                <p:nvPr/>
              </p:nvSpPr>
              <p:spPr bwMode="auto">
                <a:xfrm>
                  <a:off x="1722562" y="2022646"/>
                  <a:ext cx="1560824" cy="2054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Neo Sans Intel"/>
                    </a:rPr>
                    <a:t>Time (clock cycles)</a:t>
                  </a:r>
                  <a:endParaRPr lang="en-US" sz="2000" b="1" dirty="0">
                    <a:latin typeface="Neo Sans Intel"/>
                  </a:endParaRPr>
                </a:p>
              </p:txBody>
            </p:sp>
            <p:sp>
              <p:nvSpPr>
                <p:cNvPr id="289" name="Rectangle 269"/>
                <p:cNvSpPr>
                  <a:spLocks noChangeArrowheads="1"/>
                </p:cNvSpPr>
                <p:nvPr/>
              </p:nvSpPr>
              <p:spPr bwMode="auto">
                <a:xfrm>
                  <a:off x="7238158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>
                      <a:solidFill>
                        <a:srgbClr val="000000"/>
                      </a:solidFill>
                      <a:latin typeface="Neo Sans Intel"/>
                    </a:rPr>
                    <a:t>7</a:t>
                  </a:r>
                  <a:endParaRPr lang="en-US" sz="1100" b="1">
                    <a:latin typeface="Neo Sans Intel"/>
                  </a:endParaRPr>
                </a:p>
              </p:txBody>
            </p:sp>
            <p:sp>
              <p:nvSpPr>
                <p:cNvPr id="290" name="Rectangle 273"/>
                <p:cNvSpPr>
                  <a:spLocks noChangeArrowheads="1"/>
                </p:cNvSpPr>
                <p:nvPr/>
              </p:nvSpPr>
              <p:spPr bwMode="auto">
                <a:xfrm>
                  <a:off x="7822303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8</a:t>
                  </a:r>
                  <a:endParaRPr lang="en-US" sz="1100" b="1" dirty="0">
                    <a:latin typeface="Neo Sans Intel"/>
                  </a:endParaRPr>
                </a:p>
              </p:txBody>
            </p:sp>
            <p:sp>
              <p:nvSpPr>
                <p:cNvPr id="291" name="Rectangle 277"/>
                <p:cNvSpPr>
                  <a:spLocks noChangeArrowheads="1"/>
                </p:cNvSpPr>
                <p:nvPr/>
              </p:nvSpPr>
              <p:spPr bwMode="auto">
                <a:xfrm>
                  <a:off x="8408161" y="2060981"/>
                  <a:ext cx="91799" cy="1978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00"/>
                      </a:solidFill>
                      <a:latin typeface="Neo Sans Intel"/>
                    </a:rPr>
                    <a:t>9</a:t>
                  </a:r>
                  <a:endParaRPr lang="en-US" sz="1100" b="1" dirty="0">
                    <a:latin typeface="Neo Sans Intel"/>
                  </a:endParaRPr>
                </a:p>
              </p:txBody>
            </p:sp>
          </p:grpSp>
          <p:sp>
            <p:nvSpPr>
              <p:cNvPr id="303" name="Rectangle 88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89"/>
              <p:cNvSpPr>
                <a:spLocks noChangeArrowheads="1"/>
              </p:cNvSpPr>
              <p:nvPr/>
            </p:nvSpPr>
            <p:spPr bwMode="auto">
              <a:xfrm>
                <a:off x="6435945" y="3248280"/>
                <a:ext cx="118151" cy="2577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Line 90"/>
              <p:cNvSpPr>
                <a:spLocks noChangeShapeType="1"/>
              </p:cNvSpPr>
              <p:nvPr/>
            </p:nvSpPr>
            <p:spPr bwMode="auto">
              <a:xfrm flipV="1">
                <a:off x="6670457" y="3244700"/>
                <a:ext cx="3580" cy="2649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91"/>
              <p:cNvSpPr>
                <a:spLocks noChangeShapeType="1"/>
              </p:cNvSpPr>
              <p:nvPr/>
            </p:nvSpPr>
            <p:spPr bwMode="auto">
              <a:xfrm flipH="1">
                <a:off x="6550516" y="3248280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92"/>
              <p:cNvSpPr>
                <a:spLocks noChangeShapeType="1"/>
              </p:cNvSpPr>
              <p:nvPr/>
            </p:nvSpPr>
            <p:spPr bwMode="auto">
              <a:xfrm flipH="1">
                <a:off x="6550516" y="3506064"/>
                <a:ext cx="119941" cy="17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Rectangle 110"/>
              <p:cNvSpPr>
                <a:spLocks noChangeArrowheads="1"/>
              </p:cNvSpPr>
              <p:nvPr/>
            </p:nvSpPr>
            <p:spPr bwMode="auto">
              <a:xfrm>
                <a:off x="6466377" y="3300194"/>
                <a:ext cx="82348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6541565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6602430" y="3300194"/>
                <a:ext cx="64446" cy="1378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Arial" charset="0"/>
                  </a:rPr>
                  <a:t>g</a:t>
                </a:r>
                <a:endParaRPr lang="en-US" sz="1200" b="1">
                  <a:latin typeface="Arial" charset="0"/>
                </a:endParaRPr>
              </a:p>
            </p:txBody>
          </p:sp>
          <p:sp>
            <p:nvSpPr>
              <p:cNvPr id="311" name="Line 114"/>
              <p:cNvSpPr>
                <a:spLocks noChangeShapeType="1"/>
              </p:cNvSpPr>
              <p:nvPr/>
            </p:nvSpPr>
            <p:spPr bwMode="auto">
              <a:xfrm>
                <a:off x="6334760" y="3378961"/>
                <a:ext cx="976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2" name="Line 214"/>
          <p:cNvSpPr>
            <a:spLocks noChangeShapeType="1"/>
          </p:cNvSpPr>
          <p:nvPr/>
        </p:nvSpPr>
        <p:spPr bwMode="auto">
          <a:xfrm>
            <a:off x="5721552" y="282012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13" name="Line 214"/>
          <p:cNvSpPr>
            <a:spLocks noChangeShapeType="1"/>
          </p:cNvSpPr>
          <p:nvPr/>
        </p:nvSpPr>
        <p:spPr bwMode="auto">
          <a:xfrm>
            <a:off x="6006735" y="282012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grpSp>
        <p:nvGrpSpPr>
          <p:cNvPr id="318" name="Группа 317"/>
          <p:cNvGrpSpPr/>
          <p:nvPr/>
        </p:nvGrpSpPr>
        <p:grpSpPr>
          <a:xfrm>
            <a:off x="5065580" y="3073755"/>
            <a:ext cx="754501" cy="618487"/>
            <a:chOff x="7116076" y="2769444"/>
            <a:chExt cx="1065258" cy="749170"/>
          </a:xfrm>
        </p:grpSpPr>
        <p:sp>
          <p:nvSpPr>
            <p:cNvPr id="315" name="Пятно 2 314"/>
            <p:cNvSpPr/>
            <p:nvPr/>
          </p:nvSpPr>
          <p:spPr bwMode="auto">
            <a:xfrm rot="1153187">
              <a:off x="7116076" y="2769444"/>
              <a:ext cx="1065258" cy="749170"/>
            </a:xfrm>
            <a:prstGeom prst="irregularSeal2">
              <a:avLst/>
            </a:prstGeom>
            <a:solidFill>
              <a:srgbClr val="FF000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14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269481" y="2956479"/>
              <a:ext cx="674046" cy="372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Need it here!</a:t>
              </a:r>
            </a:p>
          </p:txBody>
        </p:sp>
      </p:grpSp>
      <p:sp>
        <p:nvSpPr>
          <p:cNvPr id="321" name="Line 214"/>
          <p:cNvSpPr>
            <a:spLocks noChangeShapeType="1"/>
          </p:cNvSpPr>
          <p:nvPr/>
        </p:nvSpPr>
        <p:spPr bwMode="auto">
          <a:xfrm>
            <a:off x="5721552" y="2788531"/>
            <a:ext cx="131834" cy="1100193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22" name="Line 214"/>
          <p:cNvSpPr>
            <a:spLocks noChangeShapeType="1"/>
          </p:cNvSpPr>
          <p:nvPr/>
        </p:nvSpPr>
        <p:spPr bwMode="auto">
          <a:xfrm>
            <a:off x="6006735" y="2788530"/>
            <a:ext cx="246726" cy="1699457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81221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2" grpId="0" animBg="1"/>
      <p:bldP spid="313" grpId="0" animBg="1"/>
      <p:bldP spid="321" grpId="0" animBg="1"/>
      <p:bldP spid="3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1138" y="609600"/>
            <a:ext cx="8724900" cy="2209800"/>
          </a:xfrm>
          <a:prstGeom prst="roundRect">
            <a:avLst>
              <a:gd name="adj" fmla="val 12486"/>
            </a:avLst>
          </a:prstGeom>
          <a:noFill/>
          <a:ln w="9525">
            <a:noFill/>
            <a:round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u"/>
            </a:pPr>
            <a:endParaRPr lang="en-US" sz="2000" b="1" dirty="0"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3400" y="2338388"/>
            <a:ext cx="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46263" y="2460625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62113" y="2578100"/>
            <a:ext cx="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1200" b="1">
              <a:latin typeface="Arial" charset="0"/>
            </a:endParaRPr>
          </a:p>
        </p:txBody>
      </p:sp>
      <p:sp>
        <p:nvSpPr>
          <p:cNvPr id="316" name="Rectangle 316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953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Stalling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61010" y="533400"/>
            <a:ext cx="8682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De-assert the write enable to ID/EXE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The dependent instruction (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200" dirty="0" smtClean="0"/>
              <a:t>) stays another cycle in IF/EXE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De-assert the write enable to the IF/ID latch, and to the PC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Freeze pipeline stages preceding the stalled instruction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Issue a NOP into the EXE/MEM latch (instead of the stalled inst.)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Allow the stalling instruction (</a:t>
            </a:r>
            <a:r>
              <a:rPr lang="en-US" sz="2400" dirty="0" err="1" smtClean="0"/>
              <a:t>lw</a:t>
            </a:r>
            <a:r>
              <a:rPr lang="en-US" sz="2400" dirty="0" smtClean="0"/>
              <a:t>) to move on</a:t>
            </a:r>
            <a:endParaRPr lang="en-US" sz="2400" dirty="0"/>
          </a:p>
        </p:txBody>
      </p:sp>
      <p:grpSp>
        <p:nvGrpSpPr>
          <p:cNvPr id="339" name="Группа 338"/>
          <p:cNvGrpSpPr/>
          <p:nvPr/>
        </p:nvGrpSpPr>
        <p:grpSpPr>
          <a:xfrm>
            <a:off x="228600" y="2819400"/>
            <a:ext cx="8595363" cy="3406676"/>
            <a:chOff x="228600" y="2819400"/>
            <a:chExt cx="8595363" cy="3406676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646581" y="3665610"/>
              <a:ext cx="120107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60302" y="4246128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65851" y="4096903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124263" y="4089624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6996877" y="4093264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6996877" y="4375334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05887" y="41715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82319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042373" y="41715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6756663" y="5323452"/>
              <a:ext cx="14922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39302" y="4176975"/>
              <a:ext cx="145584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71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974113" y="5831179"/>
              <a:ext cx="129207" cy="282070"/>
            </a:xfrm>
            <a:custGeom>
              <a:avLst/>
              <a:gdLst>
                <a:gd name="T0" fmla="*/ 71 w 77"/>
                <a:gd name="T1" fmla="*/ 153 h 155"/>
                <a:gd name="T2" fmla="*/ 0 w 77"/>
                <a:gd name="T3" fmla="*/ 155 h 155"/>
                <a:gd name="T4" fmla="*/ 0 w 77"/>
                <a:gd name="T5" fmla="*/ 0 h 155"/>
                <a:gd name="T6" fmla="*/ 71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153"/>
                  </a:moveTo>
                  <a:lnTo>
                    <a:pt x="0" y="155"/>
                  </a:lnTo>
                  <a:lnTo>
                    <a:pt x="0" y="0"/>
                  </a:lnTo>
                  <a:lnTo>
                    <a:pt x="7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103319" y="5831179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1025" y="5323452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55555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428172" y="5239741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990525" y="4755673"/>
              <a:ext cx="120107" cy="182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990525" y="489761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207081" y="475567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54665" y="545447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433665" y="4306182"/>
              <a:ext cx="35122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54336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w 80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55"/>
                <a:gd name="T17" fmla="*/ 80 w 8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24778" y="3494548"/>
              <a:ext cx="132846" cy="282070"/>
            </a:xfrm>
            <a:custGeom>
              <a:avLst/>
              <a:gdLst>
                <a:gd name="T0" fmla="*/ 0 w 80"/>
                <a:gd name="T1" fmla="*/ 153 h 155"/>
                <a:gd name="T2" fmla="*/ 73 w 80"/>
                <a:gd name="T3" fmla="*/ 155 h 155"/>
                <a:gd name="T4" fmla="*/ 73 w 80"/>
                <a:gd name="T5" fmla="*/ 0 h 155"/>
                <a:gd name="T6" fmla="*/ 0 w 80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"/>
                <a:gd name="T13" fmla="*/ 0 h 155"/>
                <a:gd name="T14" fmla="*/ 80 w 80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" h="155">
                  <a:moveTo>
                    <a:pt x="0" y="153"/>
                  </a:moveTo>
                  <a:lnTo>
                    <a:pt x="80" y="155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491932" y="3494548"/>
              <a:ext cx="13284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564724" y="3578259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95661" y="3578259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w 107"/>
                <a:gd name="T19" fmla="*/ 0 h 2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80"/>
                <a:gd name="T32" fmla="*/ 107 w 107"/>
                <a:gd name="T33" fmla="*/ 280 h 2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67526" y="3410837"/>
              <a:ext cx="180161" cy="509546"/>
            </a:xfrm>
            <a:custGeom>
              <a:avLst/>
              <a:gdLst>
                <a:gd name="T0" fmla="*/ 0 w 107"/>
                <a:gd name="T1" fmla="*/ 0 h 280"/>
                <a:gd name="T2" fmla="*/ 2 w 107"/>
                <a:gd name="T3" fmla="*/ 113 h 280"/>
                <a:gd name="T4" fmla="*/ 31 w 107"/>
                <a:gd name="T5" fmla="*/ 140 h 280"/>
                <a:gd name="T6" fmla="*/ 2 w 107"/>
                <a:gd name="T7" fmla="*/ 167 h 280"/>
                <a:gd name="T8" fmla="*/ 2 w 107"/>
                <a:gd name="T9" fmla="*/ 280 h 280"/>
                <a:gd name="T10" fmla="*/ 99 w 107"/>
                <a:gd name="T11" fmla="*/ 195 h 280"/>
                <a:gd name="T12" fmla="*/ 99 w 107"/>
                <a:gd name="T13" fmla="*/ 86 h 280"/>
                <a:gd name="T14" fmla="*/ 2 w 107"/>
                <a:gd name="T15" fmla="*/ 2 h 280"/>
                <a:gd name="T16" fmla="*/ 2 w 107"/>
                <a:gd name="T17" fmla="*/ 2 h 2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80"/>
                <a:gd name="T29" fmla="*/ 107 w 107"/>
                <a:gd name="T30" fmla="*/ 280 h 2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80">
                  <a:moveTo>
                    <a:pt x="0" y="0"/>
                  </a:moveTo>
                  <a:lnTo>
                    <a:pt x="2" y="113"/>
                  </a:lnTo>
                  <a:lnTo>
                    <a:pt x="34" y="140"/>
                  </a:lnTo>
                  <a:lnTo>
                    <a:pt x="2" y="167"/>
                  </a:lnTo>
                  <a:lnTo>
                    <a:pt x="2" y="280"/>
                  </a:lnTo>
                  <a:lnTo>
                    <a:pt x="107" y="195"/>
                  </a:lnTo>
                  <a:lnTo>
                    <a:pt x="107" y="86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755804" y="3665610"/>
              <a:ext cx="296629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973220" y="583481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6842194" y="5831179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6842194" y="5831179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842194" y="6113248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6884049" y="5918529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960481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7018715" y="5918529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7098786" y="5907611"/>
              <a:ext cx="360322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194376" y="3498188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4063350" y="3494548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4063350" y="3498188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4056071" y="3772978"/>
              <a:ext cx="13466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103386" y="356916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79818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241691" y="3569160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25402" y="3592818"/>
              <a:ext cx="338484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4847687" y="3665610"/>
              <a:ext cx="340304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4325402" y="3727484"/>
              <a:ext cx="3457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006937" y="3601916"/>
              <a:ext cx="56415" cy="63694"/>
            </a:xfrm>
            <a:custGeom>
              <a:avLst/>
              <a:gdLst>
                <a:gd name="T0" fmla="*/ 0 w 34"/>
                <a:gd name="T1" fmla="*/ 35 h 35"/>
                <a:gd name="T2" fmla="*/ 0 w 34"/>
                <a:gd name="T3" fmla="*/ 0 h 35"/>
                <a:gd name="T4" fmla="*/ 31 w 34"/>
                <a:gd name="T5" fmla="*/ 0 h 35"/>
                <a:gd name="T6" fmla="*/ 0 60000 65536"/>
                <a:gd name="T7" fmla="*/ 0 60000 65536"/>
                <a:gd name="T8" fmla="*/ 0 60000 65536"/>
                <a:gd name="T9" fmla="*/ 0 w 34"/>
                <a:gd name="T10" fmla="*/ 0 h 35"/>
                <a:gd name="T11" fmla="*/ 34 w 34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35">
                  <a:moveTo>
                    <a:pt x="0" y="35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140675" y="3665610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4 w 245"/>
                <a:gd name="T5" fmla="*/ 105 h 105"/>
                <a:gd name="T6" fmla="*/ 194 w 245"/>
                <a:gd name="T7" fmla="*/ 36 h 105"/>
                <a:gd name="T8" fmla="*/ 226 w 245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5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183458" y="4100543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4056071" y="4096903"/>
              <a:ext cx="127386" cy="282070"/>
            </a:xfrm>
            <a:custGeom>
              <a:avLst/>
              <a:gdLst>
                <a:gd name="T0" fmla="*/ 70 w 76"/>
                <a:gd name="T1" fmla="*/ 0 h 155"/>
                <a:gd name="T2" fmla="*/ 0 w 76"/>
                <a:gd name="T3" fmla="*/ 2 h 155"/>
                <a:gd name="T4" fmla="*/ 0 w 76"/>
                <a:gd name="T5" fmla="*/ 155 h 155"/>
                <a:gd name="T6" fmla="*/ 70 w 76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5"/>
                <a:gd name="T14" fmla="*/ 76 w 7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5">
                  <a:moveTo>
                    <a:pt x="76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6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119765" y="418061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48882" y="418061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13557" y="4089624"/>
              <a:ext cx="132846" cy="292989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184351" y="4100543"/>
              <a:ext cx="364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184351" y="4382614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307171" y="4093264"/>
              <a:ext cx="260233" cy="278431"/>
            </a:xfrm>
            <a:custGeom>
              <a:avLst/>
              <a:gdLst>
                <a:gd name="T0" fmla="*/ 141 w 155"/>
                <a:gd name="T1" fmla="*/ 153 h 153"/>
                <a:gd name="T2" fmla="*/ 143 w 155"/>
                <a:gd name="T3" fmla="*/ 0 h 153"/>
                <a:gd name="T4" fmla="*/ 0 w 155"/>
                <a:gd name="T5" fmla="*/ 0 h 153"/>
                <a:gd name="T6" fmla="*/ 0 w 155"/>
                <a:gd name="T7" fmla="*/ 153 h 153"/>
                <a:gd name="T8" fmla="*/ 143 w 155"/>
                <a:gd name="T9" fmla="*/ 153 h 153"/>
                <a:gd name="T10" fmla="*/ 143 w 155"/>
                <a:gd name="T11" fmla="*/ 153 h 1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"/>
                <a:gd name="T19" fmla="*/ 0 h 153"/>
                <a:gd name="T20" fmla="*/ 155 w 155"/>
                <a:gd name="T21" fmla="*/ 153 h 1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" h="153">
                  <a:moveTo>
                    <a:pt x="153" y="153"/>
                  </a:moveTo>
                  <a:lnTo>
                    <a:pt x="155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55" y="15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6354486" y="417697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6430918" y="417697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312664" y="4244308"/>
              <a:ext cx="3257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5961408" y="4244308"/>
              <a:ext cx="3548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6567403" y="4244308"/>
              <a:ext cx="100090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127937" y="4169696"/>
              <a:ext cx="60054" cy="63694"/>
            </a:xfrm>
            <a:custGeom>
              <a:avLst/>
              <a:gdLst>
                <a:gd name="T0" fmla="*/ 0 w 36"/>
                <a:gd name="T1" fmla="*/ 35 h 35"/>
                <a:gd name="T2" fmla="*/ 0 w 36"/>
                <a:gd name="T3" fmla="*/ 0 h 35"/>
                <a:gd name="T4" fmla="*/ 33 w 36"/>
                <a:gd name="T5" fmla="*/ 0 h 35"/>
                <a:gd name="T6" fmla="*/ 0 60000 65536"/>
                <a:gd name="T7" fmla="*/ 0 60000 65536"/>
                <a:gd name="T8" fmla="*/ 0 60000 65536"/>
                <a:gd name="T9" fmla="*/ 0 w 36"/>
                <a:gd name="T10" fmla="*/ 0 h 35"/>
                <a:gd name="T11" fmla="*/ 36 w 36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5">
                  <a:moveTo>
                    <a:pt x="0" y="35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254396" y="4244308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2 w 247"/>
                <a:gd name="T3" fmla="*/ 105 h 105"/>
                <a:gd name="T4" fmla="*/ 197 w 247"/>
                <a:gd name="T5" fmla="*/ 105 h 105"/>
                <a:gd name="T6" fmla="*/ 197 w 247"/>
                <a:gd name="T7" fmla="*/ 34 h 105"/>
                <a:gd name="T8" fmla="*/ 228 w 247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2" y="105"/>
                  </a:lnTo>
                  <a:lnTo>
                    <a:pt x="213" y="105"/>
                  </a:lnTo>
                  <a:lnTo>
                    <a:pt x="213" y="34"/>
                  </a:lnTo>
                  <a:lnTo>
                    <a:pt x="247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7409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443641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48 w 54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81"/>
                <a:gd name="T23" fmla="*/ 54 w 54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49914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551951" y="3410837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4432772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551951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110632" y="3989536"/>
              <a:ext cx="89171" cy="507726"/>
            </a:xfrm>
            <a:custGeom>
              <a:avLst/>
              <a:gdLst>
                <a:gd name="T0" fmla="*/ 47 w 53"/>
                <a:gd name="T1" fmla="*/ 279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9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669312" y="3989536"/>
              <a:ext cx="87351" cy="507726"/>
            </a:xfrm>
            <a:custGeom>
              <a:avLst/>
              <a:gdLst>
                <a:gd name="T0" fmla="*/ 48 w 52"/>
                <a:gd name="T1" fmla="*/ 279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424532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V="1">
              <a:off x="7681124" y="4653764"/>
              <a:ext cx="182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7546458" y="4661043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>
              <a:off x="7546458" y="4939474"/>
              <a:ext cx="13466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w 79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5"/>
                <a:gd name="T17" fmla="*/ 79 w 79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5308097" y="4661043"/>
              <a:ext cx="132846" cy="282070"/>
            </a:xfrm>
            <a:custGeom>
              <a:avLst/>
              <a:gdLst>
                <a:gd name="T0" fmla="*/ 0 w 79"/>
                <a:gd name="T1" fmla="*/ 153 h 155"/>
                <a:gd name="T2" fmla="*/ 73 w 79"/>
                <a:gd name="T3" fmla="*/ 155 h 155"/>
                <a:gd name="T4" fmla="*/ 73 w 79"/>
                <a:gd name="T5" fmla="*/ 0 h 155"/>
                <a:gd name="T6" fmla="*/ 0 w 7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5"/>
                <a:gd name="T14" fmla="*/ 79 w 7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5">
                  <a:moveTo>
                    <a:pt x="0" y="153"/>
                  </a:moveTo>
                  <a:lnTo>
                    <a:pt x="79" y="155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180711" y="4661043"/>
              <a:ext cx="127386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5257143" y="4739295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5286260" y="4739295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5875877" y="466104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V="1">
              <a:off x="5743032" y="4653764"/>
              <a:ext cx="3640" cy="2929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5743032" y="466104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5743032" y="493947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784887" y="473201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861318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923192" y="473201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345387" y="4564594"/>
              <a:ext cx="176522" cy="504087"/>
            </a:xfrm>
            <a:custGeom>
              <a:avLst/>
              <a:gdLst>
                <a:gd name="T0" fmla="*/ 0 w 105"/>
                <a:gd name="T1" fmla="*/ 0 h 277"/>
                <a:gd name="T2" fmla="*/ 0 w 105"/>
                <a:gd name="T3" fmla="*/ 112 h 277"/>
                <a:gd name="T4" fmla="*/ 31 w 105"/>
                <a:gd name="T5" fmla="*/ 137 h 277"/>
                <a:gd name="T6" fmla="*/ 0 w 105"/>
                <a:gd name="T7" fmla="*/ 164 h 277"/>
                <a:gd name="T8" fmla="*/ 0 w 105"/>
                <a:gd name="T9" fmla="*/ 277 h 277"/>
                <a:gd name="T10" fmla="*/ 97 w 105"/>
                <a:gd name="T11" fmla="*/ 193 h 277"/>
                <a:gd name="T12" fmla="*/ 97 w 105"/>
                <a:gd name="T13" fmla="*/ 84 h 277"/>
                <a:gd name="T14" fmla="*/ 0 w 105"/>
                <a:gd name="T15" fmla="*/ 0 h 277"/>
                <a:gd name="T16" fmla="*/ 0 w 105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7"/>
                <a:gd name="T29" fmla="*/ 105 w 105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7">
                  <a:moveTo>
                    <a:pt x="0" y="0"/>
                  </a:moveTo>
                  <a:lnTo>
                    <a:pt x="0" y="112"/>
                  </a:lnTo>
                  <a:lnTo>
                    <a:pt x="34" y="137"/>
                  </a:lnTo>
                  <a:lnTo>
                    <a:pt x="0" y="164"/>
                  </a:lnTo>
                  <a:lnTo>
                    <a:pt x="0" y="277"/>
                  </a:lnTo>
                  <a:lnTo>
                    <a:pt x="105" y="193"/>
                  </a:lnTo>
                  <a:lnTo>
                    <a:pt x="105" y="8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76770" y="4650124"/>
              <a:ext cx="256593" cy="282070"/>
            </a:xfrm>
            <a:custGeom>
              <a:avLst/>
              <a:gdLst>
                <a:gd name="T0" fmla="*/ 141 w 153"/>
                <a:gd name="T1" fmla="*/ 153 h 155"/>
                <a:gd name="T2" fmla="*/ 141 w 153"/>
                <a:gd name="T3" fmla="*/ 0 h 155"/>
                <a:gd name="T4" fmla="*/ 0 w 153"/>
                <a:gd name="T5" fmla="*/ 0 h 155"/>
                <a:gd name="T6" fmla="*/ 0 w 153"/>
                <a:gd name="T7" fmla="*/ 155 h 155"/>
                <a:gd name="T8" fmla="*/ 141 w 153"/>
                <a:gd name="T9" fmla="*/ 155 h 155"/>
                <a:gd name="T10" fmla="*/ 141 w 153"/>
                <a:gd name="T11" fmla="*/ 155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3"/>
                <a:gd name="T19" fmla="*/ 0 h 155"/>
                <a:gd name="T20" fmla="*/ 153 w 153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3" h="155">
                  <a:moveTo>
                    <a:pt x="153" y="153"/>
                  </a:moveTo>
                  <a:lnTo>
                    <a:pt x="153" y="0"/>
                  </a:lnTo>
                  <a:lnTo>
                    <a:pt x="0" y="0"/>
                  </a:lnTo>
                  <a:lnTo>
                    <a:pt x="0" y="155"/>
                  </a:lnTo>
                  <a:lnTo>
                    <a:pt x="153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6925905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7002337" y="4735656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7453649" y="4735656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7530081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7590134" y="4735656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5433665" y="4813907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6521908" y="4813907"/>
              <a:ext cx="232935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7147921" y="4813907"/>
              <a:ext cx="27661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686617" y="4752034"/>
              <a:ext cx="60054" cy="61873"/>
            </a:xfrm>
            <a:custGeom>
              <a:avLst/>
              <a:gdLst>
                <a:gd name="T0" fmla="*/ 0 w 35"/>
                <a:gd name="T1" fmla="*/ 34 h 34"/>
                <a:gd name="T2" fmla="*/ 0 w 35"/>
                <a:gd name="T3" fmla="*/ 0 h 34"/>
                <a:gd name="T4" fmla="*/ 33 w 35"/>
                <a:gd name="T5" fmla="*/ 0 h 34"/>
                <a:gd name="T6" fmla="*/ 0 60000 65536"/>
                <a:gd name="T7" fmla="*/ 0 60000 65536"/>
                <a:gd name="T8" fmla="*/ 0 60000 65536"/>
                <a:gd name="T9" fmla="*/ 0 w 35"/>
                <a:gd name="T10" fmla="*/ 0 h 34"/>
                <a:gd name="T11" fmla="*/ 35 w 35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4">
                  <a:moveTo>
                    <a:pt x="0" y="34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814897" y="4813907"/>
              <a:ext cx="413096" cy="192899"/>
            </a:xfrm>
            <a:custGeom>
              <a:avLst/>
              <a:gdLst>
                <a:gd name="T0" fmla="*/ 0 w 246"/>
                <a:gd name="T1" fmla="*/ 0 h 106"/>
                <a:gd name="T2" fmla="*/ 2 w 246"/>
                <a:gd name="T3" fmla="*/ 106 h 106"/>
                <a:gd name="T4" fmla="*/ 197 w 246"/>
                <a:gd name="T5" fmla="*/ 106 h 106"/>
                <a:gd name="T6" fmla="*/ 197 w 246"/>
                <a:gd name="T7" fmla="*/ 37 h 106"/>
                <a:gd name="T8" fmla="*/ 227 w 246"/>
                <a:gd name="T9" fmla="*/ 37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106"/>
                <a:gd name="T17" fmla="*/ 246 w 24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106">
                  <a:moveTo>
                    <a:pt x="0" y="0"/>
                  </a:moveTo>
                  <a:lnTo>
                    <a:pt x="2" y="106"/>
                  </a:lnTo>
                  <a:lnTo>
                    <a:pt x="213" y="106"/>
                  </a:lnTo>
                  <a:lnTo>
                    <a:pt x="213" y="37"/>
                  </a:lnTo>
                  <a:lnTo>
                    <a:pt x="246" y="3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551951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79"/>
                <a:gd name="T20" fmla="*/ 52 w 52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w 79"/>
                <a:gd name="T9" fmla="*/ 157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57"/>
                <a:gd name="T17" fmla="*/ 79 w 79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727580" y="4653764"/>
              <a:ext cx="132846" cy="285710"/>
            </a:xfrm>
            <a:custGeom>
              <a:avLst/>
              <a:gdLst>
                <a:gd name="T0" fmla="*/ 0 w 79"/>
                <a:gd name="T1" fmla="*/ 157 h 157"/>
                <a:gd name="T2" fmla="*/ 73 w 79"/>
                <a:gd name="T3" fmla="*/ 157 h 157"/>
                <a:gd name="T4" fmla="*/ 73 w 79"/>
                <a:gd name="T5" fmla="*/ 0 h 157"/>
                <a:gd name="T6" fmla="*/ 2 w 79"/>
                <a:gd name="T7" fmla="*/ 0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157"/>
                <a:gd name="T14" fmla="*/ 79 w 79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157">
                  <a:moveTo>
                    <a:pt x="0" y="157"/>
                  </a:moveTo>
                  <a:lnTo>
                    <a:pt x="79" y="157"/>
                  </a:lnTo>
                  <a:lnTo>
                    <a:pt x="79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600194" y="4653764"/>
              <a:ext cx="131026" cy="285710"/>
            </a:xfrm>
            <a:custGeom>
              <a:avLst/>
              <a:gdLst>
                <a:gd name="T0" fmla="*/ 70 w 78"/>
                <a:gd name="T1" fmla="*/ 0 h 157"/>
                <a:gd name="T2" fmla="*/ 0 w 78"/>
                <a:gd name="T3" fmla="*/ 0 h 157"/>
                <a:gd name="T4" fmla="*/ 0 w 78"/>
                <a:gd name="T5" fmla="*/ 157 h 157"/>
                <a:gd name="T6" fmla="*/ 72 w 78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157"/>
                <a:gd name="T14" fmla="*/ 78 w 78"/>
                <a:gd name="T15" fmla="*/ 157 h 1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157">
                  <a:moveTo>
                    <a:pt x="76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78" y="1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671166" y="47447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698463" y="47447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>
              <a:off x="5440944" y="4813907"/>
              <a:ext cx="31846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4867705" y="4813907"/>
              <a:ext cx="1146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48 w 51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279"/>
                <a:gd name="T23" fmla="*/ 51 w 51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4982353" y="4564594"/>
              <a:ext cx="87351" cy="507726"/>
            </a:xfrm>
            <a:custGeom>
              <a:avLst/>
              <a:gdLst>
                <a:gd name="T0" fmla="*/ 48 w 51"/>
                <a:gd name="T1" fmla="*/ 277 h 279"/>
                <a:gd name="T2" fmla="*/ 48 w 51"/>
                <a:gd name="T3" fmla="*/ 0 h 279"/>
                <a:gd name="T4" fmla="*/ 0 w 51"/>
                <a:gd name="T5" fmla="*/ 0 h 279"/>
                <a:gd name="T6" fmla="*/ 0 w 51"/>
                <a:gd name="T7" fmla="*/ 279 h 279"/>
                <a:gd name="T8" fmla="*/ 48 w 51"/>
                <a:gd name="T9" fmla="*/ 279 h 279"/>
                <a:gd name="T10" fmla="*/ 48 w 51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"/>
                <a:gd name="T19" fmla="*/ 0 h 279"/>
                <a:gd name="T20" fmla="*/ 51 w 51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" h="279">
                  <a:moveTo>
                    <a:pt x="51" y="277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1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6110632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6669312" y="4564594"/>
              <a:ext cx="87351" cy="507726"/>
            </a:xfrm>
            <a:custGeom>
              <a:avLst/>
              <a:gdLst>
                <a:gd name="T0" fmla="*/ 48 w 52"/>
                <a:gd name="T1" fmla="*/ 277 h 279"/>
                <a:gd name="T2" fmla="*/ 48 w 52"/>
                <a:gd name="T3" fmla="*/ 0 h 279"/>
                <a:gd name="T4" fmla="*/ 0 w 52"/>
                <a:gd name="T5" fmla="*/ 0 h 279"/>
                <a:gd name="T6" fmla="*/ 0 w 52"/>
                <a:gd name="T7" fmla="*/ 279 h 279"/>
                <a:gd name="T8" fmla="*/ 48 w 52"/>
                <a:gd name="T9" fmla="*/ 279 h 279"/>
                <a:gd name="T10" fmla="*/ 48 w 52"/>
                <a:gd name="T11" fmla="*/ 279 h 279"/>
                <a:gd name="T12" fmla="*/ 48 w 52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79"/>
                <a:gd name="T23" fmla="*/ 52 w 52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79">
                  <a:moveTo>
                    <a:pt x="52" y="277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2" y="279"/>
                  </a:lnTo>
                  <a:lnTo>
                    <a:pt x="52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47 w 53"/>
                <a:gd name="T13" fmla="*/ 277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79"/>
                <a:gd name="T23" fmla="*/ 53 w 53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  <a:lnTo>
                    <a:pt x="51" y="27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227993" y="4564594"/>
              <a:ext cx="89171" cy="507726"/>
            </a:xfrm>
            <a:custGeom>
              <a:avLst/>
              <a:gdLst>
                <a:gd name="T0" fmla="*/ 47 w 53"/>
                <a:gd name="T1" fmla="*/ 277 h 279"/>
                <a:gd name="T2" fmla="*/ 49 w 53"/>
                <a:gd name="T3" fmla="*/ 0 h 279"/>
                <a:gd name="T4" fmla="*/ 0 w 53"/>
                <a:gd name="T5" fmla="*/ 0 h 279"/>
                <a:gd name="T6" fmla="*/ 0 w 53"/>
                <a:gd name="T7" fmla="*/ 279 h 279"/>
                <a:gd name="T8" fmla="*/ 49 w 53"/>
                <a:gd name="T9" fmla="*/ 279 h 279"/>
                <a:gd name="T10" fmla="*/ 49 w 53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79"/>
                <a:gd name="T20" fmla="*/ 53 w 53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79">
                  <a:moveTo>
                    <a:pt x="51" y="277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3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68 w 76"/>
                <a:gd name="T9" fmla="*/ 153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53"/>
                <a:gd name="T17" fmla="*/ 76 w 76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8006870" y="5232462"/>
              <a:ext cx="127386" cy="278431"/>
            </a:xfrm>
            <a:custGeom>
              <a:avLst/>
              <a:gdLst>
                <a:gd name="T0" fmla="*/ 68 w 76"/>
                <a:gd name="T1" fmla="*/ 153 h 153"/>
                <a:gd name="T2" fmla="*/ 0 w 76"/>
                <a:gd name="T3" fmla="*/ 153 h 153"/>
                <a:gd name="T4" fmla="*/ 0 w 76"/>
                <a:gd name="T5" fmla="*/ 0 h 153"/>
                <a:gd name="T6" fmla="*/ 70 w 76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53"/>
                <a:gd name="T14" fmla="*/ 76 w 76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53">
                  <a:moveTo>
                    <a:pt x="74" y="153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8265282" y="5225183"/>
              <a:ext cx="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H="1">
              <a:off x="8128796" y="5228823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>
              <a:off x="8128796" y="5510893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w 77"/>
                <a:gd name="T9" fmla="*/ 153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155"/>
                <a:gd name="T17" fmla="*/ 77 w 77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5861318" y="5239741"/>
              <a:ext cx="129207" cy="282070"/>
            </a:xfrm>
            <a:custGeom>
              <a:avLst/>
              <a:gdLst>
                <a:gd name="T0" fmla="*/ 0 w 77"/>
                <a:gd name="T1" fmla="*/ 153 h 155"/>
                <a:gd name="T2" fmla="*/ 71 w 77"/>
                <a:gd name="T3" fmla="*/ 155 h 155"/>
                <a:gd name="T4" fmla="*/ 71 w 77"/>
                <a:gd name="T5" fmla="*/ 0 h 155"/>
                <a:gd name="T6" fmla="*/ 0 w 77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0" y="153"/>
                  </a:moveTo>
                  <a:lnTo>
                    <a:pt x="77" y="155"/>
                  </a:ln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>
              <a:spLocks noChangeArrowheads="1"/>
            </p:cNvSpPr>
            <p:nvPr/>
          </p:nvSpPr>
          <p:spPr bwMode="auto">
            <a:xfrm>
              <a:off x="5732113" y="5239741"/>
              <a:ext cx="129207" cy="2820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5815824" y="5305254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auto">
            <a:xfrm>
              <a:off x="5844941" y="530525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6427278" y="5243381"/>
              <a:ext cx="13102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 flipV="1">
              <a:off x="6299892" y="5243381"/>
              <a:ext cx="1820" cy="2820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6299892" y="5239741"/>
              <a:ext cx="1273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>
              <a:off x="6299892" y="5521812"/>
              <a:ext cx="1273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w 107"/>
                <a:gd name="T19" fmla="*/ 0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8"/>
                <a:gd name="T32" fmla="*/ 107 w 107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6902247" y="5134193"/>
              <a:ext cx="180161" cy="505906"/>
            </a:xfrm>
            <a:custGeom>
              <a:avLst/>
              <a:gdLst>
                <a:gd name="T0" fmla="*/ 0 w 107"/>
                <a:gd name="T1" fmla="*/ 0 h 278"/>
                <a:gd name="T2" fmla="*/ 2 w 107"/>
                <a:gd name="T3" fmla="*/ 113 h 278"/>
                <a:gd name="T4" fmla="*/ 32 w 107"/>
                <a:gd name="T5" fmla="*/ 140 h 278"/>
                <a:gd name="T6" fmla="*/ 2 w 107"/>
                <a:gd name="T7" fmla="*/ 167 h 278"/>
                <a:gd name="T8" fmla="*/ 2 w 107"/>
                <a:gd name="T9" fmla="*/ 278 h 278"/>
                <a:gd name="T10" fmla="*/ 99 w 107"/>
                <a:gd name="T11" fmla="*/ 194 h 278"/>
                <a:gd name="T12" fmla="*/ 99 w 107"/>
                <a:gd name="T13" fmla="*/ 86 h 278"/>
                <a:gd name="T14" fmla="*/ 2 w 107"/>
                <a:gd name="T15" fmla="*/ 0 h 278"/>
                <a:gd name="T16" fmla="*/ 2 w 107"/>
                <a:gd name="T17" fmla="*/ 0 h 2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8"/>
                <a:gd name="T29" fmla="*/ 107 w 107"/>
                <a:gd name="T30" fmla="*/ 278 h 2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8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7"/>
                  </a:lnTo>
                  <a:lnTo>
                    <a:pt x="2" y="278"/>
                  </a:lnTo>
                  <a:lnTo>
                    <a:pt x="107" y="194"/>
                  </a:lnTo>
                  <a:lnTo>
                    <a:pt x="107" y="8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7471847" y="5312534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7548279" y="5312534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8046905" y="530343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8123337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8179751" y="530343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5990525" y="5388965"/>
              <a:ext cx="3130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>
              <a:off x="7082408" y="5388965"/>
              <a:ext cx="345763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3"/>
            <p:cNvSpPr>
              <a:spLocks noChangeShapeType="1"/>
            </p:cNvSpPr>
            <p:nvPr/>
          </p:nvSpPr>
          <p:spPr bwMode="auto">
            <a:xfrm>
              <a:off x="7701142" y="5388965"/>
              <a:ext cx="292989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6230739" y="5316173"/>
              <a:ext cx="63694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5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7375397" y="5388965"/>
              <a:ext cx="411276" cy="191080"/>
            </a:xfrm>
            <a:custGeom>
              <a:avLst/>
              <a:gdLst>
                <a:gd name="T0" fmla="*/ 0 w 245"/>
                <a:gd name="T1" fmla="*/ 0 h 105"/>
                <a:gd name="T2" fmla="*/ 0 w 245"/>
                <a:gd name="T3" fmla="*/ 105 h 105"/>
                <a:gd name="T4" fmla="*/ 195 w 245"/>
                <a:gd name="T5" fmla="*/ 105 h 105"/>
                <a:gd name="T6" fmla="*/ 195 w 245"/>
                <a:gd name="T7" fmla="*/ 34 h 105"/>
                <a:gd name="T8" fmla="*/ 226 w 245"/>
                <a:gd name="T9" fmla="*/ 34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05"/>
                <a:gd name="T17" fmla="*/ 245 w 24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05">
                  <a:moveTo>
                    <a:pt x="0" y="0"/>
                  </a:moveTo>
                  <a:lnTo>
                    <a:pt x="0" y="105"/>
                  </a:lnTo>
                  <a:lnTo>
                    <a:pt x="211" y="105"/>
                  </a:lnTo>
                  <a:lnTo>
                    <a:pt x="211" y="34"/>
                  </a:lnTo>
                  <a:lnTo>
                    <a:pt x="245" y="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6110632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6669312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47 w 53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0"/>
                <a:gd name="T23" fmla="*/ 53 w 53"/>
                <a:gd name="T24" fmla="*/ 280 h 2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7227993" y="5134193"/>
              <a:ext cx="89171" cy="509546"/>
            </a:xfrm>
            <a:custGeom>
              <a:avLst/>
              <a:gdLst>
                <a:gd name="T0" fmla="*/ 47 w 53"/>
                <a:gd name="T1" fmla="*/ 280 h 280"/>
                <a:gd name="T2" fmla="*/ 49 w 53"/>
                <a:gd name="T3" fmla="*/ 0 h 280"/>
                <a:gd name="T4" fmla="*/ 0 w 53"/>
                <a:gd name="T5" fmla="*/ 0 h 280"/>
                <a:gd name="T6" fmla="*/ 0 w 53"/>
                <a:gd name="T7" fmla="*/ 280 h 280"/>
                <a:gd name="T8" fmla="*/ 49 w 53"/>
                <a:gd name="T9" fmla="*/ 280 h 280"/>
                <a:gd name="T10" fmla="*/ 49 w 53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0"/>
                <a:gd name="T20" fmla="*/ 53 w 53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0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3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7786673" y="5134193"/>
              <a:ext cx="87351" cy="509546"/>
            </a:xfrm>
            <a:custGeom>
              <a:avLst/>
              <a:gdLst>
                <a:gd name="T0" fmla="*/ 48 w 52"/>
                <a:gd name="T1" fmla="*/ 280 h 280"/>
                <a:gd name="T2" fmla="*/ 48 w 52"/>
                <a:gd name="T3" fmla="*/ 0 h 280"/>
                <a:gd name="T4" fmla="*/ 0 w 52"/>
                <a:gd name="T5" fmla="*/ 0 h 280"/>
                <a:gd name="T6" fmla="*/ 0 w 52"/>
                <a:gd name="T7" fmla="*/ 280 h 280"/>
                <a:gd name="T8" fmla="*/ 48 w 52"/>
                <a:gd name="T9" fmla="*/ 280 h 280"/>
                <a:gd name="T10" fmla="*/ 48 w 52"/>
                <a:gd name="T11" fmla="*/ 280 h 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0"/>
                <a:gd name="T20" fmla="*/ 52 w 52"/>
                <a:gd name="T21" fmla="*/ 280 h 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0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52" y="28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8563730" y="5827539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flipV="1">
              <a:off x="8822143" y="5820260"/>
              <a:ext cx="182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flipH="1">
              <a:off x="8685657" y="5823900"/>
              <a:ext cx="13648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78"/>
            <p:cNvSpPr>
              <a:spLocks noChangeShapeType="1"/>
            </p:cNvSpPr>
            <p:nvPr/>
          </p:nvSpPr>
          <p:spPr bwMode="auto">
            <a:xfrm flipH="1">
              <a:off x="8685657" y="6105969"/>
              <a:ext cx="13648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6416360" y="5838458"/>
              <a:ext cx="12738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6287153" y="5834818"/>
              <a:ext cx="129207" cy="282070"/>
            </a:xfrm>
            <a:custGeom>
              <a:avLst/>
              <a:gdLst>
                <a:gd name="T0" fmla="*/ 71 w 77"/>
                <a:gd name="T1" fmla="*/ 0 h 155"/>
                <a:gd name="T2" fmla="*/ 0 w 77"/>
                <a:gd name="T3" fmla="*/ 2 h 155"/>
                <a:gd name="T4" fmla="*/ 0 w 77"/>
                <a:gd name="T5" fmla="*/ 155 h 155"/>
                <a:gd name="T6" fmla="*/ 71 w 7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155"/>
                <a:gd name="T14" fmla="*/ 77 w 7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155">
                  <a:moveTo>
                    <a:pt x="77" y="0"/>
                  </a:moveTo>
                  <a:lnTo>
                    <a:pt x="0" y="2"/>
                  </a:lnTo>
                  <a:lnTo>
                    <a:pt x="0" y="155"/>
                  </a:lnTo>
                  <a:lnTo>
                    <a:pt x="77" y="1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6370864" y="5907611"/>
              <a:ext cx="32757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I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6399981" y="590761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5"/>
            <p:cNvSpPr>
              <a:spLocks/>
            </p:cNvSpPr>
            <p:nvPr/>
          </p:nvSpPr>
          <p:spPr bwMode="auto">
            <a:xfrm>
              <a:off x="7462747" y="5712891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0 w 107"/>
                <a:gd name="T3" fmla="*/ 113 h 279"/>
                <a:gd name="T4" fmla="*/ 31 w 107"/>
                <a:gd name="T5" fmla="*/ 140 h 279"/>
                <a:gd name="T6" fmla="*/ 0 w 107"/>
                <a:gd name="T7" fmla="*/ 166 h 279"/>
                <a:gd name="T8" fmla="*/ 0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0 w 107"/>
                <a:gd name="T15" fmla="*/ 2 h 279"/>
                <a:gd name="T16" fmla="*/ 0 w 107"/>
                <a:gd name="T17" fmla="*/ 2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"/>
                <a:gd name="T28" fmla="*/ 0 h 279"/>
                <a:gd name="T29" fmla="*/ 107 w 107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8023247" y="5905790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8099679" y="5905790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8598306" y="589851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8676558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8738432" y="589851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92" name="Line 191"/>
            <p:cNvSpPr>
              <a:spLocks noChangeShapeType="1"/>
            </p:cNvSpPr>
            <p:nvPr/>
          </p:nvSpPr>
          <p:spPr bwMode="auto">
            <a:xfrm>
              <a:off x="6551025" y="5960384"/>
              <a:ext cx="325746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>
              <a:off x="7639269" y="5960384"/>
              <a:ext cx="34212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>
              <a:off x="8243444" y="5960384"/>
              <a:ext cx="30754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>
              <a:off x="7107886" y="6022258"/>
              <a:ext cx="354863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6785780" y="5891232"/>
              <a:ext cx="61873" cy="61873"/>
            </a:xfrm>
            <a:custGeom>
              <a:avLst/>
              <a:gdLst>
                <a:gd name="T0" fmla="*/ 0 w 37"/>
                <a:gd name="T1" fmla="*/ 34 h 34"/>
                <a:gd name="T2" fmla="*/ 2 w 37"/>
                <a:gd name="T3" fmla="*/ 0 h 34"/>
                <a:gd name="T4" fmla="*/ 34 w 37"/>
                <a:gd name="T5" fmla="*/ 0 h 34"/>
                <a:gd name="T6" fmla="*/ 0 60000 65536"/>
                <a:gd name="T7" fmla="*/ 0 60000 65536"/>
                <a:gd name="T8" fmla="*/ 0 60000 65536"/>
                <a:gd name="T9" fmla="*/ 0 w 37"/>
                <a:gd name="T10" fmla="*/ 0 h 34"/>
                <a:gd name="T11" fmla="*/ 37 w 37"/>
                <a:gd name="T12" fmla="*/ 34 h 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34">
                  <a:moveTo>
                    <a:pt x="0" y="34"/>
                  </a:moveTo>
                  <a:lnTo>
                    <a:pt x="2" y="0"/>
                  </a:lnTo>
                  <a:lnTo>
                    <a:pt x="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7934078" y="5960384"/>
              <a:ext cx="414916" cy="191080"/>
            </a:xfrm>
            <a:custGeom>
              <a:avLst/>
              <a:gdLst>
                <a:gd name="T0" fmla="*/ 0 w 247"/>
                <a:gd name="T1" fmla="*/ 0 h 105"/>
                <a:gd name="T2" fmla="*/ 1 w 247"/>
                <a:gd name="T3" fmla="*/ 105 h 105"/>
                <a:gd name="T4" fmla="*/ 194 w 247"/>
                <a:gd name="T5" fmla="*/ 105 h 105"/>
                <a:gd name="T6" fmla="*/ 194 w 247"/>
                <a:gd name="T7" fmla="*/ 36 h 105"/>
                <a:gd name="T8" fmla="*/ 228 w 247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105"/>
                <a:gd name="T17" fmla="*/ 247 w 247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105">
                  <a:moveTo>
                    <a:pt x="0" y="0"/>
                  </a:moveTo>
                  <a:lnTo>
                    <a:pt x="1" y="105"/>
                  </a:lnTo>
                  <a:lnTo>
                    <a:pt x="210" y="105"/>
                  </a:lnTo>
                  <a:lnTo>
                    <a:pt x="210" y="36"/>
                  </a:lnTo>
                  <a:lnTo>
                    <a:pt x="247" y="3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7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6669312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47 w 53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281"/>
                <a:gd name="T23" fmla="*/ 53 w 53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  <a:lnTo>
                    <a:pt x="51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7227993" y="5705612"/>
              <a:ext cx="89171" cy="511366"/>
            </a:xfrm>
            <a:custGeom>
              <a:avLst/>
              <a:gdLst>
                <a:gd name="T0" fmla="*/ 47 w 53"/>
                <a:gd name="T1" fmla="*/ 280 h 281"/>
                <a:gd name="T2" fmla="*/ 49 w 53"/>
                <a:gd name="T3" fmla="*/ 0 h 281"/>
                <a:gd name="T4" fmla="*/ 0 w 53"/>
                <a:gd name="T5" fmla="*/ 0 h 281"/>
                <a:gd name="T6" fmla="*/ 0 w 53"/>
                <a:gd name="T7" fmla="*/ 281 h 281"/>
                <a:gd name="T8" fmla="*/ 49 w 53"/>
                <a:gd name="T9" fmla="*/ 281 h 281"/>
                <a:gd name="T10" fmla="*/ 49 w 53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281"/>
                <a:gd name="T20" fmla="*/ 53 w 53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281">
                  <a:moveTo>
                    <a:pt x="51" y="28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3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778667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48 w 52"/>
                <a:gd name="T13" fmla="*/ 280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"/>
                <a:gd name="T22" fmla="*/ 0 h 281"/>
                <a:gd name="T23" fmla="*/ 52 w 52"/>
                <a:gd name="T24" fmla="*/ 281 h 28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  <a:lnTo>
                    <a:pt x="52" y="28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8348993" y="5705612"/>
              <a:ext cx="87351" cy="511366"/>
            </a:xfrm>
            <a:custGeom>
              <a:avLst/>
              <a:gdLst>
                <a:gd name="T0" fmla="*/ 48 w 52"/>
                <a:gd name="T1" fmla="*/ 280 h 281"/>
                <a:gd name="T2" fmla="*/ 48 w 52"/>
                <a:gd name="T3" fmla="*/ 0 h 281"/>
                <a:gd name="T4" fmla="*/ 0 w 52"/>
                <a:gd name="T5" fmla="*/ 0 h 281"/>
                <a:gd name="T6" fmla="*/ 0 w 52"/>
                <a:gd name="T7" fmla="*/ 281 h 281"/>
                <a:gd name="T8" fmla="*/ 48 w 52"/>
                <a:gd name="T9" fmla="*/ 281 h 281"/>
                <a:gd name="T10" fmla="*/ 48 w 52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281"/>
                <a:gd name="T20" fmla="*/ 52 w 52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281">
                  <a:moveTo>
                    <a:pt x="52" y="280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2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5317197" y="3494548"/>
              <a:ext cx="132846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5187990" y="3494548"/>
              <a:ext cx="129207" cy="2784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>
              <a:spLocks noChangeArrowheads="1"/>
            </p:cNvSpPr>
            <p:nvPr/>
          </p:nvSpPr>
          <p:spPr bwMode="auto">
            <a:xfrm>
              <a:off x="5237126" y="356188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5313557" y="3561881"/>
              <a:ext cx="96450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1" name="Line 210"/>
            <p:cNvSpPr>
              <a:spLocks noChangeShapeType="1"/>
            </p:cNvSpPr>
            <p:nvPr/>
          </p:nvSpPr>
          <p:spPr bwMode="auto">
            <a:xfrm>
              <a:off x="5433665" y="3665610"/>
              <a:ext cx="11828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212"/>
            <p:cNvSpPr>
              <a:spLocks noChangeArrowheads="1"/>
            </p:cNvSpPr>
            <p:nvPr/>
          </p:nvSpPr>
          <p:spPr bwMode="auto">
            <a:xfrm>
              <a:off x="5766688" y="3501828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flipV="1">
              <a:off x="6023282" y="3494548"/>
              <a:ext cx="3640" cy="289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flipH="1">
              <a:off x="5894075" y="3498188"/>
              <a:ext cx="129207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flipH="1">
              <a:off x="5894075" y="3780257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5804905" y="3558241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8" name="Rectangle 217"/>
            <p:cNvSpPr>
              <a:spLocks noChangeArrowheads="1"/>
            </p:cNvSpPr>
            <p:nvPr/>
          </p:nvSpPr>
          <p:spPr bwMode="auto">
            <a:xfrm>
              <a:off x="5881337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19" name="Rectangle 218"/>
            <p:cNvSpPr>
              <a:spLocks noChangeArrowheads="1"/>
            </p:cNvSpPr>
            <p:nvPr/>
          </p:nvSpPr>
          <p:spPr bwMode="auto">
            <a:xfrm>
              <a:off x="5943210" y="3558241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0" name="Rectangle 219"/>
            <p:cNvSpPr>
              <a:spLocks noChangeArrowheads="1"/>
            </p:cNvSpPr>
            <p:nvPr/>
          </p:nvSpPr>
          <p:spPr bwMode="auto">
            <a:xfrm>
              <a:off x="522438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1" name="Rectangle 220"/>
            <p:cNvSpPr>
              <a:spLocks noChangeArrowheads="1"/>
            </p:cNvSpPr>
            <p:nvPr/>
          </p:nvSpPr>
          <p:spPr bwMode="auto">
            <a:xfrm>
              <a:off x="530081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5362692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>
              <a:off x="4873165" y="4306182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23"/>
            <p:cNvSpPr>
              <a:spLocks noChangeShapeType="1"/>
            </p:cNvSpPr>
            <p:nvPr/>
          </p:nvSpPr>
          <p:spPr bwMode="auto">
            <a:xfrm>
              <a:off x="4873165" y="4176975"/>
              <a:ext cx="118288" cy="3640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24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25"/>
            <p:cNvSpPr>
              <a:spLocks noChangeArrowheads="1"/>
            </p:cNvSpPr>
            <p:nvPr/>
          </p:nvSpPr>
          <p:spPr bwMode="auto">
            <a:xfrm>
              <a:off x="4758516" y="4104183"/>
              <a:ext cx="127386" cy="278431"/>
            </a:xfrm>
            <a:prstGeom prst="rect">
              <a:avLst/>
            </a:prstGeom>
            <a:noFill/>
            <a:ln w="9525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flipV="1">
              <a:off x="4629311" y="4111462"/>
              <a:ext cx="1820" cy="263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>
              <a:off x="4625671" y="4382614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4569256" y="4180615"/>
              <a:ext cx="60054" cy="63694"/>
            </a:xfrm>
            <a:custGeom>
              <a:avLst/>
              <a:gdLst>
                <a:gd name="T0" fmla="*/ 0 w 35"/>
                <a:gd name="T1" fmla="*/ 35 h 35"/>
                <a:gd name="T2" fmla="*/ 0 w 35"/>
                <a:gd name="T3" fmla="*/ 0 h 35"/>
                <a:gd name="T4" fmla="*/ 33 w 35"/>
                <a:gd name="T5" fmla="*/ 0 h 35"/>
                <a:gd name="T6" fmla="*/ 0 60000 65536"/>
                <a:gd name="T7" fmla="*/ 0 60000 65536"/>
                <a:gd name="T8" fmla="*/ 0 60000 65536"/>
                <a:gd name="T9" fmla="*/ 0 w 35"/>
                <a:gd name="T10" fmla="*/ 0 h 35"/>
                <a:gd name="T11" fmla="*/ 35 w 35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5">
                  <a:moveTo>
                    <a:pt x="0" y="35"/>
                  </a:move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29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48 w 54"/>
                <a:gd name="T13" fmla="*/ 279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279"/>
                <a:gd name="T23" fmla="*/ 54 w 54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  <a:lnTo>
                    <a:pt x="52" y="2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4991451" y="3989536"/>
              <a:ext cx="90990" cy="507726"/>
            </a:xfrm>
            <a:custGeom>
              <a:avLst/>
              <a:gdLst>
                <a:gd name="T0" fmla="*/ 48 w 54"/>
                <a:gd name="T1" fmla="*/ 279 h 279"/>
                <a:gd name="T2" fmla="*/ 50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50 w 54"/>
                <a:gd name="T9" fmla="*/ 279 h 279"/>
                <a:gd name="T10" fmla="*/ 50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4667526" y="4180615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743958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4805831" y="4180615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6339928" y="5316173"/>
              <a:ext cx="83711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R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6416360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e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6476413" y="5316173"/>
              <a:ext cx="65513" cy="14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Arial" charset="0"/>
                </a:rPr>
                <a:t>g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239" name="Line 238"/>
            <p:cNvSpPr>
              <a:spLocks noChangeShapeType="1"/>
            </p:cNvSpPr>
            <p:nvPr/>
          </p:nvSpPr>
          <p:spPr bwMode="auto">
            <a:xfrm>
              <a:off x="5078802" y="4244308"/>
              <a:ext cx="10918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39"/>
            <p:cNvSpPr>
              <a:spLocks noChangeShapeType="1"/>
            </p:cNvSpPr>
            <p:nvPr/>
          </p:nvSpPr>
          <p:spPr bwMode="auto">
            <a:xfrm>
              <a:off x="5184351" y="4085985"/>
              <a:ext cx="129207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40"/>
            <p:cNvSpPr>
              <a:spLocks noChangeShapeType="1"/>
            </p:cNvSpPr>
            <p:nvPr/>
          </p:nvSpPr>
          <p:spPr bwMode="auto">
            <a:xfrm>
              <a:off x="4625671" y="4104183"/>
              <a:ext cx="132846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Freeform 260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14 w 32"/>
                <a:gd name="T85" fmla="*/ 32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"/>
                <a:gd name="T130" fmla="*/ 0 h 32"/>
                <a:gd name="T131" fmla="*/ 32 w 32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61"/>
            <p:cNvSpPr>
              <a:spLocks/>
            </p:cNvSpPr>
            <p:nvPr/>
          </p:nvSpPr>
          <p:spPr bwMode="auto">
            <a:xfrm>
              <a:off x="5684798" y="4149678"/>
              <a:ext cx="54594" cy="58234"/>
            </a:xfrm>
            <a:custGeom>
              <a:avLst/>
              <a:gdLst>
                <a:gd name="T0" fmla="*/ 14 w 32"/>
                <a:gd name="T1" fmla="*/ 32 h 32"/>
                <a:gd name="T2" fmla="*/ 18 w 32"/>
                <a:gd name="T3" fmla="*/ 32 h 32"/>
                <a:gd name="T4" fmla="*/ 20 w 32"/>
                <a:gd name="T5" fmla="*/ 32 h 32"/>
                <a:gd name="T6" fmla="*/ 23 w 32"/>
                <a:gd name="T7" fmla="*/ 32 h 32"/>
                <a:gd name="T8" fmla="*/ 24 w 32"/>
                <a:gd name="T9" fmla="*/ 30 h 32"/>
                <a:gd name="T10" fmla="*/ 26 w 32"/>
                <a:gd name="T11" fmla="*/ 29 h 32"/>
                <a:gd name="T12" fmla="*/ 28 w 32"/>
                <a:gd name="T13" fmla="*/ 27 h 32"/>
                <a:gd name="T14" fmla="*/ 28 w 32"/>
                <a:gd name="T15" fmla="*/ 25 h 32"/>
                <a:gd name="T16" fmla="*/ 30 w 32"/>
                <a:gd name="T17" fmla="*/ 23 h 32"/>
                <a:gd name="T18" fmla="*/ 30 w 32"/>
                <a:gd name="T19" fmla="*/ 19 h 32"/>
                <a:gd name="T20" fmla="*/ 30 w 32"/>
                <a:gd name="T21" fmla="*/ 17 h 32"/>
                <a:gd name="T22" fmla="*/ 30 w 32"/>
                <a:gd name="T23" fmla="*/ 13 h 32"/>
                <a:gd name="T24" fmla="*/ 30 w 32"/>
                <a:gd name="T25" fmla="*/ 11 h 32"/>
                <a:gd name="T26" fmla="*/ 28 w 32"/>
                <a:gd name="T27" fmla="*/ 9 h 32"/>
                <a:gd name="T28" fmla="*/ 28 w 32"/>
                <a:gd name="T29" fmla="*/ 7 h 32"/>
                <a:gd name="T30" fmla="*/ 26 w 32"/>
                <a:gd name="T31" fmla="*/ 6 h 32"/>
                <a:gd name="T32" fmla="*/ 24 w 32"/>
                <a:gd name="T33" fmla="*/ 4 h 32"/>
                <a:gd name="T34" fmla="*/ 23 w 32"/>
                <a:gd name="T35" fmla="*/ 2 h 32"/>
                <a:gd name="T36" fmla="*/ 20 w 32"/>
                <a:gd name="T37" fmla="*/ 2 h 32"/>
                <a:gd name="T38" fmla="*/ 18 w 32"/>
                <a:gd name="T39" fmla="*/ 0 h 32"/>
                <a:gd name="T40" fmla="*/ 16 w 32"/>
                <a:gd name="T41" fmla="*/ 0 h 32"/>
                <a:gd name="T42" fmla="*/ 12 w 32"/>
                <a:gd name="T43" fmla="*/ 0 h 32"/>
                <a:gd name="T44" fmla="*/ 10 w 32"/>
                <a:gd name="T45" fmla="*/ 2 h 32"/>
                <a:gd name="T46" fmla="*/ 8 w 32"/>
                <a:gd name="T47" fmla="*/ 2 h 32"/>
                <a:gd name="T48" fmla="*/ 5 w 32"/>
                <a:gd name="T49" fmla="*/ 4 h 32"/>
                <a:gd name="T50" fmla="*/ 3 w 32"/>
                <a:gd name="T51" fmla="*/ 6 h 32"/>
                <a:gd name="T52" fmla="*/ 3 w 32"/>
                <a:gd name="T53" fmla="*/ 7 h 32"/>
                <a:gd name="T54" fmla="*/ 1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3 h 32"/>
                <a:gd name="T66" fmla="*/ 1 w 32"/>
                <a:gd name="T67" fmla="*/ 25 h 32"/>
                <a:gd name="T68" fmla="*/ 3 w 32"/>
                <a:gd name="T69" fmla="*/ 27 h 32"/>
                <a:gd name="T70" fmla="*/ 3 w 32"/>
                <a:gd name="T71" fmla="*/ 29 h 32"/>
                <a:gd name="T72" fmla="*/ 5 w 32"/>
                <a:gd name="T73" fmla="*/ 30 h 32"/>
                <a:gd name="T74" fmla="*/ 8 w 32"/>
                <a:gd name="T75" fmla="*/ 32 h 32"/>
                <a:gd name="T76" fmla="*/ 10 w 32"/>
                <a:gd name="T77" fmla="*/ 32 h 32"/>
                <a:gd name="T78" fmla="*/ 12 w 32"/>
                <a:gd name="T79" fmla="*/ 32 h 32"/>
                <a:gd name="T80" fmla="*/ 16 w 32"/>
                <a:gd name="T81" fmla="*/ 32 h 32"/>
                <a:gd name="T82" fmla="*/ 16 w 32"/>
                <a:gd name="T83" fmla="*/ 32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2"/>
                <a:gd name="T127" fmla="*/ 0 h 32"/>
                <a:gd name="T128" fmla="*/ 32 w 32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5" y="32"/>
                  </a:lnTo>
                  <a:lnTo>
                    <a:pt x="26" y="30"/>
                  </a:lnTo>
                  <a:lnTo>
                    <a:pt x="28" y="29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9" y="32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2"/>
            <p:cNvSpPr>
              <a:spLocks noChangeShapeType="1"/>
            </p:cNvSpPr>
            <p:nvPr/>
          </p:nvSpPr>
          <p:spPr bwMode="auto">
            <a:xfrm>
              <a:off x="6754843" y="4813907"/>
              <a:ext cx="121928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Freeform 265"/>
            <p:cNvSpPr>
              <a:spLocks/>
            </p:cNvSpPr>
            <p:nvPr/>
          </p:nvSpPr>
          <p:spPr bwMode="auto">
            <a:xfrm>
              <a:off x="6667493" y="3989536"/>
              <a:ext cx="89171" cy="507726"/>
            </a:xfrm>
            <a:custGeom>
              <a:avLst/>
              <a:gdLst>
                <a:gd name="T0" fmla="*/ 47 w 54"/>
                <a:gd name="T1" fmla="*/ 279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9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266"/>
            <p:cNvSpPr>
              <a:spLocks/>
            </p:cNvSpPr>
            <p:nvPr/>
          </p:nvSpPr>
          <p:spPr bwMode="auto">
            <a:xfrm>
              <a:off x="6667493" y="4564594"/>
              <a:ext cx="89171" cy="507726"/>
            </a:xfrm>
            <a:custGeom>
              <a:avLst/>
              <a:gdLst>
                <a:gd name="T0" fmla="*/ 47 w 54"/>
                <a:gd name="T1" fmla="*/ 277 h 279"/>
                <a:gd name="T2" fmla="*/ 49 w 54"/>
                <a:gd name="T3" fmla="*/ 0 h 279"/>
                <a:gd name="T4" fmla="*/ 0 w 54"/>
                <a:gd name="T5" fmla="*/ 0 h 279"/>
                <a:gd name="T6" fmla="*/ 0 w 54"/>
                <a:gd name="T7" fmla="*/ 279 h 279"/>
                <a:gd name="T8" fmla="*/ 49 w 54"/>
                <a:gd name="T9" fmla="*/ 279 h 279"/>
                <a:gd name="T10" fmla="*/ 49 w 54"/>
                <a:gd name="T11" fmla="*/ 279 h 2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79"/>
                <a:gd name="T20" fmla="*/ 54 w 54"/>
                <a:gd name="T21" fmla="*/ 279 h 2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79">
                  <a:moveTo>
                    <a:pt x="52" y="277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79"/>
                  </a:lnTo>
                  <a:lnTo>
                    <a:pt x="54" y="27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67"/>
            <p:cNvSpPr>
              <a:spLocks/>
            </p:cNvSpPr>
            <p:nvPr/>
          </p:nvSpPr>
          <p:spPr bwMode="auto">
            <a:xfrm>
              <a:off x="5784887" y="3989536"/>
              <a:ext cx="180161" cy="507726"/>
            </a:xfrm>
            <a:custGeom>
              <a:avLst/>
              <a:gdLst>
                <a:gd name="T0" fmla="*/ 0 w 107"/>
                <a:gd name="T1" fmla="*/ 0 h 279"/>
                <a:gd name="T2" fmla="*/ 2 w 107"/>
                <a:gd name="T3" fmla="*/ 113 h 279"/>
                <a:gd name="T4" fmla="*/ 32 w 107"/>
                <a:gd name="T5" fmla="*/ 140 h 279"/>
                <a:gd name="T6" fmla="*/ 2 w 107"/>
                <a:gd name="T7" fmla="*/ 166 h 279"/>
                <a:gd name="T8" fmla="*/ 2 w 107"/>
                <a:gd name="T9" fmla="*/ 279 h 279"/>
                <a:gd name="T10" fmla="*/ 99 w 107"/>
                <a:gd name="T11" fmla="*/ 193 h 279"/>
                <a:gd name="T12" fmla="*/ 99 w 107"/>
                <a:gd name="T13" fmla="*/ 86 h 279"/>
                <a:gd name="T14" fmla="*/ 2 w 107"/>
                <a:gd name="T15" fmla="*/ 0 h 279"/>
                <a:gd name="T16" fmla="*/ 2 w 107"/>
                <a:gd name="T17" fmla="*/ 0 h 279"/>
                <a:gd name="T18" fmla="*/ 0 w 107"/>
                <a:gd name="T19" fmla="*/ 0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7"/>
                <a:gd name="T31" fmla="*/ 0 h 279"/>
                <a:gd name="T32" fmla="*/ 107 w 107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7" h="279">
                  <a:moveTo>
                    <a:pt x="0" y="0"/>
                  </a:moveTo>
                  <a:lnTo>
                    <a:pt x="2" y="113"/>
                  </a:lnTo>
                  <a:lnTo>
                    <a:pt x="35" y="140"/>
                  </a:lnTo>
                  <a:lnTo>
                    <a:pt x="2" y="166"/>
                  </a:lnTo>
                  <a:lnTo>
                    <a:pt x="2" y="279"/>
                  </a:lnTo>
                  <a:lnTo>
                    <a:pt x="107" y="193"/>
                  </a:lnTo>
                  <a:lnTo>
                    <a:pt x="107" y="8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68"/>
            <p:cNvSpPr>
              <a:spLocks/>
            </p:cNvSpPr>
            <p:nvPr/>
          </p:nvSpPr>
          <p:spPr bwMode="auto">
            <a:xfrm>
              <a:off x="5551951" y="3410837"/>
              <a:ext cx="90990" cy="511366"/>
            </a:xfrm>
            <a:custGeom>
              <a:avLst/>
              <a:gdLst>
                <a:gd name="T0" fmla="*/ 48 w 54"/>
                <a:gd name="T1" fmla="*/ 280 h 281"/>
                <a:gd name="T2" fmla="*/ 50 w 54"/>
                <a:gd name="T3" fmla="*/ 0 h 281"/>
                <a:gd name="T4" fmla="*/ 0 w 54"/>
                <a:gd name="T5" fmla="*/ 0 h 281"/>
                <a:gd name="T6" fmla="*/ 0 w 54"/>
                <a:gd name="T7" fmla="*/ 281 h 281"/>
                <a:gd name="T8" fmla="*/ 50 w 54"/>
                <a:gd name="T9" fmla="*/ 281 h 281"/>
                <a:gd name="T10" fmla="*/ 50 w 54"/>
                <a:gd name="T11" fmla="*/ 281 h 2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281"/>
                <a:gd name="T20" fmla="*/ 54 w 54"/>
                <a:gd name="T21" fmla="*/ 281 h 2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281">
                  <a:moveTo>
                    <a:pt x="52" y="280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54" y="2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5788526" y="3989536"/>
              <a:ext cx="176522" cy="507726"/>
            </a:xfrm>
            <a:custGeom>
              <a:avLst/>
              <a:gdLst>
                <a:gd name="T0" fmla="*/ 0 w 105"/>
                <a:gd name="T1" fmla="*/ 0 h 279"/>
                <a:gd name="T2" fmla="*/ 0 w 105"/>
                <a:gd name="T3" fmla="*/ 113 h 279"/>
                <a:gd name="T4" fmla="*/ 31 w 105"/>
                <a:gd name="T5" fmla="*/ 140 h 279"/>
                <a:gd name="T6" fmla="*/ 0 w 105"/>
                <a:gd name="T7" fmla="*/ 166 h 279"/>
                <a:gd name="T8" fmla="*/ 0 w 105"/>
                <a:gd name="T9" fmla="*/ 279 h 279"/>
                <a:gd name="T10" fmla="*/ 97 w 105"/>
                <a:gd name="T11" fmla="*/ 193 h 279"/>
                <a:gd name="T12" fmla="*/ 97 w 105"/>
                <a:gd name="T13" fmla="*/ 86 h 279"/>
                <a:gd name="T14" fmla="*/ 0 w 105"/>
                <a:gd name="T15" fmla="*/ 0 h 279"/>
                <a:gd name="T16" fmla="*/ 0 w 105"/>
                <a:gd name="T17" fmla="*/ 0 h 2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279"/>
                <a:gd name="T29" fmla="*/ 105 w 105"/>
                <a:gd name="T30" fmla="*/ 279 h 2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279">
                  <a:moveTo>
                    <a:pt x="0" y="0"/>
                  </a:moveTo>
                  <a:lnTo>
                    <a:pt x="0" y="113"/>
                  </a:lnTo>
                  <a:lnTo>
                    <a:pt x="34" y="140"/>
                  </a:lnTo>
                  <a:lnTo>
                    <a:pt x="0" y="166"/>
                  </a:lnTo>
                  <a:lnTo>
                    <a:pt x="0" y="279"/>
                  </a:lnTo>
                  <a:lnTo>
                    <a:pt x="105" y="193"/>
                  </a:lnTo>
                  <a:lnTo>
                    <a:pt x="105" y="8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" name="Group 311"/>
            <p:cNvGrpSpPr>
              <a:grpSpLocks/>
            </p:cNvGrpSpPr>
            <p:nvPr/>
          </p:nvGrpSpPr>
          <p:grpSpPr bwMode="auto">
            <a:xfrm>
              <a:off x="228600" y="2997741"/>
              <a:ext cx="1026370" cy="3201039"/>
              <a:chOff x="376" y="1842"/>
              <a:chExt cx="611" cy="1759"/>
            </a:xfrm>
          </p:grpSpPr>
          <p:sp>
            <p:nvSpPr>
              <p:cNvPr id="313" name="Line 312"/>
              <p:cNvSpPr>
                <a:spLocks noChangeShapeType="1"/>
              </p:cNvSpPr>
              <p:nvPr/>
            </p:nvSpPr>
            <p:spPr bwMode="auto">
              <a:xfrm>
                <a:off x="908" y="2140"/>
                <a:ext cx="2" cy="14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897" y="3551"/>
                <a:ext cx="50" cy="50"/>
              </a:xfrm>
              <a:custGeom>
                <a:avLst/>
                <a:gdLst>
                  <a:gd name="T0" fmla="*/ 50 w 24"/>
                  <a:gd name="T1" fmla="*/ 0 h 25"/>
                  <a:gd name="T2" fmla="*/ 0 w 24"/>
                  <a:gd name="T3" fmla="*/ 4 h 25"/>
                  <a:gd name="T4" fmla="*/ 27 w 24"/>
                  <a:gd name="T5" fmla="*/ 50 h 25"/>
                  <a:gd name="T6" fmla="*/ 50 w 24"/>
                  <a:gd name="T7" fmla="*/ 4 h 25"/>
                  <a:gd name="T8" fmla="*/ 50 w 24"/>
                  <a:gd name="T9" fmla="*/ 4 h 25"/>
                  <a:gd name="T10" fmla="*/ 50 w 24"/>
                  <a:gd name="T11" fmla="*/ 0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25"/>
                  <a:gd name="T20" fmla="*/ 24 w 24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25">
                    <a:moveTo>
                      <a:pt x="24" y="0"/>
                    </a:moveTo>
                    <a:lnTo>
                      <a:pt x="0" y="2"/>
                    </a:lnTo>
                    <a:lnTo>
                      <a:pt x="13" y="25"/>
                    </a:lnTo>
                    <a:lnTo>
                      <a:pt x="24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314"/>
              <p:cNvSpPr>
                <a:spLocks noChangeArrowheads="1"/>
              </p:cNvSpPr>
              <p:nvPr/>
            </p:nvSpPr>
            <p:spPr bwMode="auto">
              <a:xfrm>
                <a:off x="376" y="1842"/>
                <a:ext cx="611" cy="40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Arial" charset="0"/>
                  </a:rPr>
                  <a:t>Program</a:t>
                </a:r>
              </a:p>
              <a:p>
                <a:r>
                  <a:rPr lang="en-US" sz="1200" b="1" dirty="0">
                    <a:latin typeface="Arial" charset="0"/>
                  </a:rPr>
                  <a:t>execution</a:t>
                </a:r>
              </a:p>
              <a:p>
                <a:r>
                  <a:rPr lang="en-US" sz="1200" b="1" dirty="0">
                    <a:latin typeface="Arial" charset="0"/>
                  </a:rPr>
                  <a:t>order</a:t>
                </a:r>
              </a:p>
            </p:txBody>
          </p:sp>
        </p:grpSp>
        <p:sp>
          <p:nvSpPr>
            <p:cNvPr id="312" name="Rectangle 315"/>
            <p:cNvSpPr>
              <a:spLocks noChangeArrowheads="1"/>
            </p:cNvSpPr>
            <p:nvPr/>
          </p:nvSpPr>
          <p:spPr bwMode="auto">
            <a:xfrm>
              <a:off x="1255391" y="3489088"/>
              <a:ext cx="2416702" cy="2736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lw</a:t>
              </a:r>
              <a:r>
                <a:rPr lang="en-US" dirty="0">
                  <a:latin typeface="Courier New" pitchFamily="49" charset="0"/>
                </a:rPr>
                <a:t> 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30(R1)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and R12,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, R5</a:t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or  R13,R6,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latin typeface="Courier New" pitchFamily="49" charset="0"/>
                </a:rPr>
                <a:t>add R14,R2, 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</a:rPr>
              </a:br>
              <a:endParaRPr lang="en-US" dirty="0">
                <a:latin typeface="Courier New" pitchFamily="49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dirty="0" err="1">
                  <a:latin typeface="Courier New" pitchFamily="49" charset="0"/>
                </a:rPr>
                <a:t>sw</a:t>
              </a:r>
              <a:r>
                <a:rPr lang="en-US" dirty="0">
                  <a:latin typeface="Courier New" pitchFamily="49" charset="0"/>
                </a:rPr>
                <a:t>  R15,100(</a:t>
              </a:r>
              <a:r>
                <a:rPr lang="en-US" dirty="0">
                  <a:solidFill>
                    <a:schemeClr val="hlink"/>
                  </a:solidFill>
                  <a:latin typeface="Courier New" pitchFamily="49" charset="0"/>
                </a:rPr>
                <a:t>R2</a:t>
              </a:r>
              <a:r>
                <a:rPr lang="en-US" dirty="0">
                  <a:latin typeface="Courier New" pitchFamily="49" charset="0"/>
                </a:rPr>
                <a:t>)</a:t>
              </a:r>
              <a:endParaRPr lang="en-US" sz="2000" dirty="0">
                <a:latin typeface="Courier New" pitchFamily="49" charset="0"/>
              </a:endParaRPr>
            </a:p>
          </p:txBody>
        </p:sp>
        <p:grpSp>
          <p:nvGrpSpPr>
            <p:cNvPr id="328" name="Группа 327"/>
            <p:cNvGrpSpPr/>
            <p:nvPr/>
          </p:nvGrpSpPr>
          <p:grpSpPr>
            <a:xfrm>
              <a:off x="1387011" y="2819400"/>
              <a:ext cx="6878271" cy="491576"/>
              <a:chOff x="1589699" y="3086060"/>
              <a:chExt cx="6823625" cy="428824"/>
            </a:xfrm>
          </p:grpSpPr>
          <p:sp>
            <p:nvSpPr>
              <p:cNvPr id="318" name="Rectangle 242"/>
              <p:cNvSpPr>
                <a:spLocks noChangeArrowheads="1"/>
              </p:cNvSpPr>
              <p:nvPr/>
            </p:nvSpPr>
            <p:spPr bwMode="auto">
              <a:xfrm>
                <a:off x="360896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19" name="Rectangle 246"/>
              <p:cNvSpPr>
                <a:spLocks noChangeArrowheads="1"/>
              </p:cNvSpPr>
              <p:nvPr/>
            </p:nvSpPr>
            <p:spPr bwMode="auto">
              <a:xfrm>
                <a:off x="419709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2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0" name="Rectangle 250"/>
              <p:cNvSpPr>
                <a:spLocks noChangeArrowheads="1"/>
              </p:cNvSpPr>
              <p:nvPr/>
            </p:nvSpPr>
            <p:spPr bwMode="auto">
              <a:xfrm>
                <a:off x="478522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3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1" name="Rectangle 254"/>
              <p:cNvSpPr>
                <a:spLocks noChangeArrowheads="1"/>
              </p:cNvSpPr>
              <p:nvPr/>
            </p:nvSpPr>
            <p:spPr bwMode="auto">
              <a:xfrm>
                <a:off x="5378528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4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2" name="Rectangle 258"/>
              <p:cNvSpPr>
                <a:spLocks noChangeArrowheads="1"/>
              </p:cNvSpPr>
              <p:nvPr/>
            </p:nvSpPr>
            <p:spPr bwMode="auto">
              <a:xfrm>
                <a:off x="596665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5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3" name="Rectangle 262"/>
              <p:cNvSpPr>
                <a:spLocks noChangeArrowheads="1"/>
              </p:cNvSpPr>
              <p:nvPr/>
            </p:nvSpPr>
            <p:spPr bwMode="auto">
              <a:xfrm>
                <a:off x="6554787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6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4" name="Rectangle 263"/>
              <p:cNvSpPr>
                <a:spLocks noChangeArrowheads="1"/>
              </p:cNvSpPr>
              <p:nvPr/>
            </p:nvSpPr>
            <p:spPr bwMode="auto">
              <a:xfrm>
                <a:off x="1589699" y="3086060"/>
                <a:ext cx="1571470" cy="373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latin typeface="Neo Sans Intel"/>
                  </a:rPr>
                  <a:t>Time (clock cycles)</a:t>
                </a:r>
                <a:endParaRPr lang="en-US" sz="2000" b="1" dirty="0">
                  <a:latin typeface="Neo Sans Intel"/>
                </a:endParaRPr>
              </a:p>
            </p:txBody>
          </p:sp>
          <p:sp>
            <p:nvSpPr>
              <p:cNvPr id="325" name="Rectangle 269"/>
              <p:cNvSpPr>
                <a:spLocks noChangeArrowheads="1"/>
              </p:cNvSpPr>
              <p:nvPr/>
            </p:nvSpPr>
            <p:spPr bwMode="auto">
              <a:xfrm>
                <a:off x="7142916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Neo Sans Intel"/>
                  </a:rPr>
                  <a:t>7</a:t>
                </a:r>
                <a:endParaRPr lang="en-US" sz="1100" b="1">
                  <a:latin typeface="Neo Sans Intel"/>
                </a:endParaRPr>
              </a:p>
            </p:txBody>
          </p:sp>
          <p:sp>
            <p:nvSpPr>
              <p:cNvPr id="326" name="Rectangle 273"/>
              <p:cNvSpPr>
                <a:spLocks noChangeArrowheads="1"/>
              </p:cNvSpPr>
              <p:nvPr/>
            </p:nvSpPr>
            <p:spPr bwMode="auto">
              <a:xfrm>
                <a:off x="7731045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8</a:t>
                </a:r>
                <a:endParaRPr lang="en-US" sz="1100" b="1" dirty="0">
                  <a:latin typeface="Neo Sans Intel"/>
                </a:endParaRPr>
              </a:p>
            </p:txBody>
          </p:sp>
          <p:sp>
            <p:nvSpPr>
              <p:cNvPr id="327" name="Rectangle 277"/>
              <p:cNvSpPr>
                <a:spLocks noChangeArrowheads="1"/>
              </p:cNvSpPr>
              <p:nvPr/>
            </p:nvSpPr>
            <p:spPr bwMode="auto">
              <a:xfrm>
                <a:off x="8320899" y="3155667"/>
                <a:ext cx="92425" cy="359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Neo Sans Intel"/>
                  </a:rPr>
                  <a:t>9</a:t>
                </a:r>
                <a:endParaRPr lang="en-US" sz="1100" b="1" dirty="0">
                  <a:latin typeface="Neo Sans Intel"/>
                </a:endParaRPr>
              </a:p>
            </p:txBody>
          </p:sp>
        </p:grpSp>
      </p:grpSp>
      <p:grpSp>
        <p:nvGrpSpPr>
          <p:cNvPr id="340" name="Группа 339"/>
          <p:cNvGrpSpPr/>
          <p:nvPr/>
        </p:nvGrpSpPr>
        <p:grpSpPr>
          <a:xfrm>
            <a:off x="4836266" y="3905825"/>
            <a:ext cx="898984" cy="1659752"/>
            <a:chOff x="4836266" y="3905825"/>
            <a:chExt cx="898984" cy="1659752"/>
          </a:xfrm>
        </p:grpSpPr>
        <p:sp>
          <p:nvSpPr>
            <p:cNvPr id="248" name="Freeform 247"/>
            <p:cNvSpPr>
              <a:spLocks/>
            </p:cNvSpPr>
            <p:nvPr/>
          </p:nvSpPr>
          <p:spPr bwMode="auto">
            <a:xfrm>
              <a:off x="4836266" y="3905825"/>
              <a:ext cx="898984" cy="1375773"/>
            </a:xfrm>
            <a:custGeom>
              <a:avLst/>
              <a:gdLst>
                <a:gd name="T0" fmla="*/ 34 w 535"/>
                <a:gd name="T1" fmla="*/ 471 h 756"/>
                <a:gd name="T2" fmla="*/ 40 w 535"/>
                <a:gd name="T3" fmla="*/ 501 h 756"/>
                <a:gd name="T4" fmla="*/ 42 w 535"/>
                <a:gd name="T5" fmla="*/ 536 h 756"/>
                <a:gd name="T6" fmla="*/ 55 w 535"/>
                <a:gd name="T7" fmla="*/ 553 h 756"/>
                <a:gd name="T8" fmla="*/ 64 w 535"/>
                <a:gd name="T9" fmla="*/ 559 h 756"/>
                <a:gd name="T10" fmla="*/ 25 w 535"/>
                <a:gd name="T11" fmla="*/ 582 h 756"/>
                <a:gd name="T12" fmla="*/ 11 w 535"/>
                <a:gd name="T13" fmla="*/ 628 h 756"/>
                <a:gd name="T14" fmla="*/ 57 w 535"/>
                <a:gd name="T15" fmla="*/ 689 h 756"/>
                <a:gd name="T16" fmla="*/ 112 w 535"/>
                <a:gd name="T17" fmla="*/ 696 h 756"/>
                <a:gd name="T18" fmla="*/ 121 w 535"/>
                <a:gd name="T19" fmla="*/ 729 h 756"/>
                <a:gd name="T20" fmla="*/ 174 w 535"/>
                <a:gd name="T21" fmla="*/ 756 h 756"/>
                <a:gd name="T22" fmla="*/ 241 w 535"/>
                <a:gd name="T23" fmla="*/ 723 h 756"/>
                <a:gd name="T24" fmla="*/ 318 w 535"/>
                <a:gd name="T25" fmla="*/ 714 h 756"/>
                <a:gd name="T26" fmla="*/ 415 w 535"/>
                <a:gd name="T27" fmla="*/ 687 h 756"/>
                <a:gd name="T28" fmla="*/ 418 w 535"/>
                <a:gd name="T29" fmla="*/ 635 h 756"/>
                <a:gd name="T30" fmla="*/ 413 w 535"/>
                <a:gd name="T31" fmla="*/ 631 h 756"/>
                <a:gd name="T32" fmla="*/ 432 w 535"/>
                <a:gd name="T33" fmla="*/ 628 h 756"/>
                <a:gd name="T34" fmla="*/ 461 w 535"/>
                <a:gd name="T35" fmla="*/ 612 h 756"/>
                <a:gd name="T36" fmla="*/ 469 w 535"/>
                <a:gd name="T37" fmla="*/ 561 h 756"/>
                <a:gd name="T38" fmla="*/ 436 w 535"/>
                <a:gd name="T39" fmla="*/ 509 h 756"/>
                <a:gd name="T40" fmla="*/ 399 w 535"/>
                <a:gd name="T41" fmla="*/ 497 h 756"/>
                <a:gd name="T42" fmla="*/ 378 w 535"/>
                <a:gd name="T43" fmla="*/ 507 h 756"/>
                <a:gd name="T44" fmla="*/ 370 w 535"/>
                <a:gd name="T45" fmla="*/ 507 h 756"/>
                <a:gd name="T46" fmla="*/ 360 w 535"/>
                <a:gd name="T47" fmla="*/ 469 h 756"/>
                <a:gd name="T48" fmla="*/ 351 w 535"/>
                <a:gd name="T49" fmla="*/ 442 h 756"/>
                <a:gd name="T50" fmla="*/ 351 w 535"/>
                <a:gd name="T51" fmla="*/ 421 h 756"/>
                <a:gd name="T52" fmla="*/ 347 w 535"/>
                <a:gd name="T53" fmla="*/ 411 h 756"/>
                <a:gd name="T54" fmla="*/ 342 w 535"/>
                <a:gd name="T55" fmla="*/ 406 h 756"/>
                <a:gd name="T56" fmla="*/ 360 w 535"/>
                <a:gd name="T57" fmla="*/ 402 h 756"/>
                <a:gd name="T58" fmla="*/ 390 w 535"/>
                <a:gd name="T59" fmla="*/ 386 h 756"/>
                <a:gd name="T60" fmla="*/ 401 w 535"/>
                <a:gd name="T61" fmla="*/ 344 h 756"/>
                <a:gd name="T62" fmla="*/ 384 w 535"/>
                <a:gd name="T63" fmla="*/ 302 h 756"/>
                <a:gd name="T64" fmla="*/ 409 w 535"/>
                <a:gd name="T65" fmla="*/ 283 h 756"/>
                <a:gd name="T66" fmla="*/ 443 w 535"/>
                <a:gd name="T67" fmla="*/ 241 h 756"/>
                <a:gd name="T68" fmla="*/ 441 w 535"/>
                <a:gd name="T69" fmla="*/ 207 h 756"/>
                <a:gd name="T70" fmla="*/ 436 w 535"/>
                <a:gd name="T71" fmla="*/ 203 h 756"/>
                <a:gd name="T72" fmla="*/ 453 w 535"/>
                <a:gd name="T73" fmla="*/ 199 h 756"/>
                <a:gd name="T74" fmla="*/ 484 w 535"/>
                <a:gd name="T75" fmla="*/ 184 h 756"/>
                <a:gd name="T76" fmla="*/ 492 w 535"/>
                <a:gd name="T77" fmla="*/ 132 h 756"/>
                <a:gd name="T78" fmla="*/ 457 w 535"/>
                <a:gd name="T79" fmla="*/ 80 h 756"/>
                <a:gd name="T80" fmla="*/ 422 w 535"/>
                <a:gd name="T81" fmla="*/ 69 h 756"/>
                <a:gd name="T82" fmla="*/ 401 w 535"/>
                <a:gd name="T83" fmla="*/ 78 h 756"/>
                <a:gd name="T84" fmla="*/ 392 w 535"/>
                <a:gd name="T85" fmla="*/ 67 h 756"/>
                <a:gd name="T86" fmla="*/ 349 w 535"/>
                <a:gd name="T87" fmla="*/ 8 h 756"/>
                <a:gd name="T88" fmla="*/ 285 w 535"/>
                <a:gd name="T89" fmla="*/ 2 h 756"/>
                <a:gd name="T90" fmla="*/ 223 w 535"/>
                <a:gd name="T91" fmla="*/ 42 h 756"/>
                <a:gd name="T92" fmla="*/ 199 w 535"/>
                <a:gd name="T93" fmla="*/ 25 h 756"/>
                <a:gd name="T94" fmla="*/ 146 w 535"/>
                <a:gd name="T95" fmla="*/ 4 h 756"/>
                <a:gd name="T96" fmla="*/ 92 w 535"/>
                <a:gd name="T97" fmla="*/ 31 h 756"/>
                <a:gd name="T98" fmla="*/ 75 w 535"/>
                <a:gd name="T99" fmla="*/ 90 h 756"/>
                <a:gd name="T100" fmla="*/ 96 w 535"/>
                <a:gd name="T101" fmla="*/ 130 h 756"/>
                <a:gd name="T102" fmla="*/ 63 w 535"/>
                <a:gd name="T103" fmla="*/ 140 h 756"/>
                <a:gd name="T104" fmla="*/ 36 w 535"/>
                <a:gd name="T105" fmla="*/ 174 h 756"/>
                <a:gd name="T106" fmla="*/ 34 w 535"/>
                <a:gd name="T107" fmla="*/ 189 h 756"/>
                <a:gd name="T108" fmla="*/ 34 w 535"/>
                <a:gd name="T109" fmla="*/ 210 h 756"/>
                <a:gd name="T110" fmla="*/ 18 w 535"/>
                <a:gd name="T111" fmla="*/ 239 h 756"/>
                <a:gd name="T112" fmla="*/ 13 w 535"/>
                <a:gd name="T113" fmla="*/ 287 h 756"/>
                <a:gd name="T114" fmla="*/ 0 w 535"/>
                <a:gd name="T115" fmla="*/ 331 h 756"/>
                <a:gd name="T116" fmla="*/ 20 w 535"/>
                <a:gd name="T117" fmla="*/ 383 h 756"/>
                <a:gd name="T118" fmla="*/ 17 w 535"/>
                <a:gd name="T119" fmla="*/ 417 h 7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35"/>
                <a:gd name="T181" fmla="*/ 0 h 756"/>
                <a:gd name="T182" fmla="*/ 535 w 535"/>
                <a:gd name="T183" fmla="*/ 756 h 7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35" h="756">
                  <a:moveTo>
                    <a:pt x="45" y="448"/>
                  </a:moveTo>
                  <a:lnTo>
                    <a:pt x="43" y="453"/>
                  </a:lnTo>
                  <a:lnTo>
                    <a:pt x="41" y="459"/>
                  </a:lnTo>
                  <a:lnTo>
                    <a:pt x="39" y="465"/>
                  </a:lnTo>
                  <a:lnTo>
                    <a:pt x="37" y="471"/>
                  </a:lnTo>
                  <a:lnTo>
                    <a:pt x="35" y="476"/>
                  </a:lnTo>
                  <a:lnTo>
                    <a:pt x="35" y="482"/>
                  </a:lnTo>
                  <a:lnTo>
                    <a:pt x="35" y="488"/>
                  </a:lnTo>
                  <a:lnTo>
                    <a:pt x="39" y="494"/>
                  </a:lnTo>
                  <a:lnTo>
                    <a:pt x="43" y="501"/>
                  </a:lnTo>
                  <a:lnTo>
                    <a:pt x="50" y="509"/>
                  </a:lnTo>
                  <a:lnTo>
                    <a:pt x="46" y="517"/>
                  </a:lnTo>
                  <a:lnTo>
                    <a:pt x="45" y="524"/>
                  </a:lnTo>
                  <a:lnTo>
                    <a:pt x="45" y="530"/>
                  </a:lnTo>
                  <a:lnTo>
                    <a:pt x="45" y="536"/>
                  </a:lnTo>
                  <a:lnTo>
                    <a:pt x="45" y="540"/>
                  </a:lnTo>
                  <a:lnTo>
                    <a:pt x="48" y="543"/>
                  </a:lnTo>
                  <a:lnTo>
                    <a:pt x="50" y="547"/>
                  </a:lnTo>
                  <a:lnTo>
                    <a:pt x="56" y="551"/>
                  </a:lnTo>
                  <a:lnTo>
                    <a:pt x="60" y="553"/>
                  </a:lnTo>
                  <a:lnTo>
                    <a:pt x="66" y="555"/>
                  </a:lnTo>
                  <a:lnTo>
                    <a:pt x="81" y="559"/>
                  </a:lnTo>
                  <a:lnTo>
                    <a:pt x="79" y="559"/>
                  </a:lnTo>
                  <a:lnTo>
                    <a:pt x="75" y="559"/>
                  </a:lnTo>
                  <a:lnTo>
                    <a:pt x="69" y="559"/>
                  </a:lnTo>
                  <a:lnTo>
                    <a:pt x="62" y="563"/>
                  </a:lnTo>
                  <a:lnTo>
                    <a:pt x="52" y="564"/>
                  </a:lnTo>
                  <a:lnTo>
                    <a:pt x="45" y="568"/>
                  </a:lnTo>
                  <a:lnTo>
                    <a:pt x="35" y="574"/>
                  </a:lnTo>
                  <a:lnTo>
                    <a:pt x="27" y="582"/>
                  </a:lnTo>
                  <a:lnTo>
                    <a:pt x="20" y="591"/>
                  </a:lnTo>
                  <a:lnTo>
                    <a:pt x="14" y="603"/>
                  </a:lnTo>
                  <a:lnTo>
                    <a:pt x="14" y="605"/>
                  </a:lnTo>
                  <a:lnTo>
                    <a:pt x="12" y="614"/>
                  </a:lnTo>
                  <a:lnTo>
                    <a:pt x="12" y="628"/>
                  </a:lnTo>
                  <a:lnTo>
                    <a:pt x="14" y="643"/>
                  </a:lnTo>
                  <a:lnTo>
                    <a:pt x="20" y="660"/>
                  </a:lnTo>
                  <a:lnTo>
                    <a:pt x="27" y="673"/>
                  </a:lnTo>
                  <a:lnTo>
                    <a:pt x="41" y="685"/>
                  </a:lnTo>
                  <a:lnTo>
                    <a:pt x="62" y="689"/>
                  </a:lnTo>
                  <a:lnTo>
                    <a:pt x="89" y="687"/>
                  </a:lnTo>
                  <a:lnTo>
                    <a:pt x="123" y="675"/>
                  </a:lnTo>
                  <a:lnTo>
                    <a:pt x="123" y="683"/>
                  </a:lnTo>
                  <a:lnTo>
                    <a:pt x="121" y="691"/>
                  </a:lnTo>
                  <a:lnTo>
                    <a:pt x="121" y="696"/>
                  </a:lnTo>
                  <a:lnTo>
                    <a:pt x="123" y="704"/>
                  </a:lnTo>
                  <a:lnTo>
                    <a:pt x="123" y="712"/>
                  </a:lnTo>
                  <a:lnTo>
                    <a:pt x="125" y="717"/>
                  </a:lnTo>
                  <a:lnTo>
                    <a:pt x="127" y="723"/>
                  </a:lnTo>
                  <a:lnTo>
                    <a:pt x="131" y="729"/>
                  </a:lnTo>
                  <a:lnTo>
                    <a:pt x="135" y="735"/>
                  </a:lnTo>
                  <a:lnTo>
                    <a:pt x="140" y="740"/>
                  </a:lnTo>
                  <a:lnTo>
                    <a:pt x="156" y="748"/>
                  </a:lnTo>
                  <a:lnTo>
                    <a:pt x="171" y="754"/>
                  </a:lnTo>
                  <a:lnTo>
                    <a:pt x="188" y="756"/>
                  </a:lnTo>
                  <a:lnTo>
                    <a:pt x="204" y="756"/>
                  </a:lnTo>
                  <a:lnTo>
                    <a:pt x="221" y="752"/>
                  </a:lnTo>
                  <a:lnTo>
                    <a:pt x="236" y="746"/>
                  </a:lnTo>
                  <a:lnTo>
                    <a:pt x="250" y="735"/>
                  </a:lnTo>
                  <a:lnTo>
                    <a:pt x="261" y="723"/>
                  </a:lnTo>
                  <a:lnTo>
                    <a:pt x="271" y="706"/>
                  </a:lnTo>
                  <a:lnTo>
                    <a:pt x="276" y="685"/>
                  </a:lnTo>
                  <a:lnTo>
                    <a:pt x="294" y="696"/>
                  </a:lnTo>
                  <a:lnTo>
                    <a:pt x="317" y="706"/>
                  </a:lnTo>
                  <a:lnTo>
                    <a:pt x="344" y="714"/>
                  </a:lnTo>
                  <a:lnTo>
                    <a:pt x="368" y="717"/>
                  </a:lnTo>
                  <a:lnTo>
                    <a:pt x="393" y="717"/>
                  </a:lnTo>
                  <a:lnTo>
                    <a:pt x="416" y="712"/>
                  </a:lnTo>
                  <a:lnTo>
                    <a:pt x="436" y="702"/>
                  </a:lnTo>
                  <a:lnTo>
                    <a:pt x="449" y="687"/>
                  </a:lnTo>
                  <a:lnTo>
                    <a:pt x="457" y="666"/>
                  </a:lnTo>
                  <a:lnTo>
                    <a:pt x="455" y="637"/>
                  </a:lnTo>
                  <a:lnTo>
                    <a:pt x="453" y="635"/>
                  </a:lnTo>
                  <a:lnTo>
                    <a:pt x="453" y="633"/>
                  </a:lnTo>
                  <a:lnTo>
                    <a:pt x="451" y="633"/>
                  </a:lnTo>
                  <a:lnTo>
                    <a:pt x="449" y="631"/>
                  </a:lnTo>
                  <a:lnTo>
                    <a:pt x="447" y="631"/>
                  </a:lnTo>
                  <a:lnTo>
                    <a:pt x="445" y="629"/>
                  </a:lnTo>
                  <a:lnTo>
                    <a:pt x="443" y="629"/>
                  </a:lnTo>
                  <a:lnTo>
                    <a:pt x="451" y="629"/>
                  </a:lnTo>
                  <a:lnTo>
                    <a:pt x="460" y="629"/>
                  </a:lnTo>
                  <a:lnTo>
                    <a:pt x="468" y="628"/>
                  </a:lnTo>
                  <a:lnTo>
                    <a:pt x="476" y="626"/>
                  </a:lnTo>
                  <a:lnTo>
                    <a:pt x="482" y="624"/>
                  </a:lnTo>
                  <a:lnTo>
                    <a:pt x="489" y="620"/>
                  </a:lnTo>
                  <a:lnTo>
                    <a:pt x="495" y="616"/>
                  </a:lnTo>
                  <a:lnTo>
                    <a:pt x="499" y="612"/>
                  </a:lnTo>
                  <a:lnTo>
                    <a:pt x="505" y="607"/>
                  </a:lnTo>
                  <a:lnTo>
                    <a:pt x="507" y="599"/>
                  </a:lnTo>
                  <a:lnTo>
                    <a:pt x="510" y="585"/>
                  </a:lnTo>
                  <a:lnTo>
                    <a:pt x="510" y="572"/>
                  </a:lnTo>
                  <a:lnTo>
                    <a:pt x="508" y="561"/>
                  </a:lnTo>
                  <a:lnTo>
                    <a:pt x="505" y="547"/>
                  </a:lnTo>
                  <a:lnTo>
                    <a:pt x="499" y="536"/>
                  </a:lnTo>
                  <a:lnTo>
                    <a:pt x="491" y="526"/>
                  </a:lnTo>
                  <a:lnTo>
                    <a:pt x="482" y="517"/>
                  </a:lnTo>
                  <a:lnTo>
                    <a:pt x="472" y="509"/>
                  </a:lnTo>
                  <a:lnTo>
                    <a:pt x="459" y="503"/>
                  </a:lnTo>
                  <a:lnTo>
                    <a:pt x="447" y="497"/>
                  </a:lnTo>
                  <a:lnTo>
                    <a:pt x="441" y="497"/>
                  </a:lnTo>
                  <a:lnTo>
                    <a:pt x="437" y="497"/>
                  </a:lnTo>
                  <a:lnTo>
                    <a:pt x="432" y="497"/>
                  </a:lnTo>
                  <a:lnTo>
                    <a:pt x="428" y="497"/>
                  </a:lnTo>
                  <a:lnTo>
                    <a:pt x="422" y="499"/>
                  </a:lnTo>
                  <a:lnTo>
                    <a:pt x="418" y="501"/>
                  </a:lnTo>
                  <a:lnTo>
                    <a:pt x="413" y="503"/>
                  </a:lnTo>
                  <a:lnTo>
                    <a:pt x="409" y="507"/>
                  </a:lnTo>
                  <a:lnTo>
                    <a:pt x="405" y="511"/>
                  </a:lnTo>
                  <a:lnTo>
                    <a:pt x="401" y="515"/>
                  </a:lnTo>
                  <a:lnTo>
                    <a:pt x="401" y="511"/>
                  </a:lnTo>
                  <a:lnTo>
                    <a:pt x="401" y="507"/>
                  </a:lnTo>
                  <a:lnTo>
                    <a:pt x="401" y="501"/>
                  </a:lnTo>
                  <a:lnTo>
                    <a:pt x="399" y="494"/>
                  </a:lnTo>
                  <a:lnTo>
                    <a:pt x="397" y="486"/>
                  </a:lnTo>
                  <a:lnTo>
                    <a:pt x="393" y="478"/>
                  </a:lnTo>
                  <a:lnTo>
                    <a:pt x="390" y="469"/>
                  </a:lnTo>
                  <a:lnTo>
                    <a:pt x="384" y="461"/>
                  </a:lnTo>
                  <a:lnTo>
                    <a:pt x="376" y="453"/>
                  </a:lnTo>
                  <a:lnTo>
                    <a:pt x="378" y="450"/>
                  </a:lnTo>
                  <a:lnTo>
                    <a:pt x="378" y="446"/>
                  </a:lnTo>
                  <a:lnTo>
                    <a:pt x="380" y="442"/>
                  </a:lnTo>
                  <a:lnTo>
                    <a:pt x="380" y="438"/>
                  </a:lnTo>
                  <a:lnTo>
                    <a:pt x="380" y="434"/>
                  </a:lnTo>
                  <a:lnTo>
                    <a:pt x="380" y="430"/>
                  </a:lnTo>
                  <a:lnTo>
                    <a:pt x="380" y="427"/>
                  </a:lnTo>
                  <a:lnTo>
                    <a:pt x="380" y="421"/>
                  </a:lnTo>
                  <a:lnTo>
                    <a:pt x="378" y="417"/>
                  </a:lnTo>
                  <a:lnTo>
                    <a:pt x="378" y="413"/>
                  </a:lnTo>
                  <a:lnTo>
                    <a:pt x="378" y="411"/>
                  </a:lnTo>
                  <a:lnTo>
                    <a:pt x="376" y="411"/>
                  </a:lnTo>
                  <a:lnTo>
                    <a:pt x="376" y="409"/>
                  </a:lnTo>
                  <a:lnTo>
                    <a:pt x="374" y="408"/>
                  </a:lnTo>
                  <a:lnTo>
                    <a:pt x="372" y="406"/>
                  </a:lnTo>
                  <a:lnTo>
                    <a:pt x="370" y="406"/>
                  </a:lnTo>
                  <a:lnTo>
                    <a:pt x="368" y="404"/>
                  </a:lnTo>
                  <a:lnTo>
                    <a:pt x="367" y="404"/>
                  </a:lnTo>
                  <a:lnTo>
                    <a:pt x="374" y="404"/>
                  </a:lnTo>
                  <a:lnTo>
                    <a:pt x="382" y="404"/>
                  </a:lnTo>
                  <a:lnTo>
                    <a:pt x="390" y="402"/>
                  </a:lnTo>
                  <a:lnTo>
                    <a:pt x="397" y="402"/>
                  </a:lnTo>
                  <a:lnTo>
                    <a:pt x="405" y="398"/>
                  </a:lnTo>
                  <a:lnTo>
                    <a:pt x="411" y="396"/>
                  </a:lnTo>
                  <a:lnTo>
                    <a:pt x="418" y="392"/>
                  </a:lnTo>
                  <a:lnTo>
                    <a:pt x="422" y="386"/>
                  </a:lnTo>
                  <a:lnTo>
                    <a:pt x="426" y="381"/>
                  </a:lnTo>
                  <a:lnTo>
                    <a:pt x="430" y="373"/>
                  </a:lnTo>
                  <a:lnTo>
                    <a:pt x="432" y="364"/>
                  </a:lnTo>
                  <a:lnTo>
                    <a:pt x="434" y="354"/>
                  </a:lnTo>
                  <a:lnTo>
                    <a:pt x="434" y="344"/>
                  </a:lnTo>
                  <a:lnTo>
                    <a:pt x="432" y="335"/>
                  </a:lnTo>
                  <a:lnTo>
                    <a:pt x="430" y="327"/>
                  </a:lnTo>
                  <a:lnTo>
                    <a:pt x="426" y="318"/>
                  </a:lnTo>
                  <a:lnTo>
                    <a:pt x="420" y="310"/>
                  </a:lnTo>
                  <a:lnTo>
                    <a:pt x="416" y="302"/>
                  </a:lnTo>
                  <a:lnTo>
                    <a:pt x="409" y="295"/>
                  </a:lnTo>
                  <a:lnTo>
                    <a:pt x="401" y="289"/>
                  </a:lnTo>
                  <a:lnTo>
                    <a:pt x="416" y="289"/>
                  </a:lnTo>
                  <a:lnTo>
                    <a:pt x="430" y="287"/>
                  </a:lnTo>
                  <a:lnTo>
                    <a:pt x="443" y="283"/>
                  </a:lnTo>
                  <a:lnTo>
                    <a:pt x="453" y="279"/>
                  </a:lnTo>
                  <a:lnTo>
                    <a:pt x="464" y="272"/>
                  </a:lnTo>
                  <a:lnTo>
                    <a:pt x="472" y="264"/>
                  </a:lnTo>
                  <a:lnTo>
                    <a:pt x="478" y="253"/>
                  </a:lnTo>
                  <a:lnTo>
                    <a:pt x="480" y="241"/>
                  </a:lnTo>
                  <a:lnTo>
                    <a:pt x="482" y="226"/>
                  </a:lnTo>
                  <a:lnTo>
                    <a:pt x="480" y="209"/>
                  </a:lnTo>
                  <a:lnTo>
                    <a:pt x="478" y="209"/>
                  </a:lnTo>
                  <a:lnTo>
                    <a:pt x="478" y="207"/>
                  </a:lnTo>
                  <a:lnTo>
                    <a:pt x="476" y="205"/>
                  </a:lnTo>
                  <a:lnTo>
                    <a:pt x="474" y="203"/>
                  </a:lnTo>
                  <a:lnTo>
                    <a:pt x="472" y="203"/>
                  </a:lnTo>
                  <a:lnTo>
                    <a:pt x="470" y="201"/>
                  </a:lnTo>
                  <a:lnTo>
                    <a:pt x="468" y="201"/>
                  </a:lnTo>
                  <a:lnTo>
                    <a:pt x="476" y="201"/>
                  </a:lnTo>
                  <a:lnTo>
                    <a:pt x="483" y="201"/>
                  </a:lnTo>
                  <a:lnTo>
                    <a:pt x="491" y="199"/>
                  </a:lnTo>
                  <a:lnTo>
                    <a:pt x="499" y="199"/>
                  </a:lnTo>
                  <a:lnTo>
                    <a:pt x="507" y="195"/>
                  </a:lnTo>
                  <a:lnTo>
                    <a:pt x="512" y="193"/>
                  </a:lnTo>
                  <a:lnTo>
                    <a:pt x="518" y="187"/>
                  </a:lnTo>
                  <a:lnTo>
                    <a:pt x="524" y="184"/>
                  </a:lnTo>
                  <a:lnTo>
                    <a:pt x="528" y="178"/>
                  </a:lnTo>
                  <a:lnTo>
                    <a:pt x="531" y="170"/>
                  </a:lnTo>
                  <a:lnTo>
                    <a:pt x="535" y="157"/>
                  </a:lnTo>
                  <a:lnTo>
                    <a:pt x="535" y="143"/>
                  </a:lnTo>
                  <a:lnTo>
                    <a:pt x="533" y="132"/>
                  </a:lnTo>
                  <a:lnTo>
                    <a:pt x="530" y="119"/>
                  </a:lnTo>
                  <a:lnTo>
                    <a:pt x="524" y="107"/>
                  </a:lnTo>
                  <a:lnTo>
                    <a:pt x="516" y="98"/>
                  </a:lnTo>
                  <a:lnTo>
                    <a:pt x="507" y="88"/>
                  </a:lnTo>
                  <a:lnTo>
                    <a:pt x="495" y="80"/>
                  </a:lnTo>
                  <a:lnTo>
                    <a:pt x="483" y="75"/>
                  </a:lnTo>
                  <a:lnTo>
                    <a:pt x="470" y="69"/>
                  </a:lnTo>
                  <a:lnTo>
                    <a:pt x="466" y="69"/>
                  </a:lnTo>
                  <a:lnTo>
                    <a:pt x="460" y="69"/>
                  </a:lnTo>
                  <a:lnTo>
                    <a:pt x="457" y="69"/>
                  </a:lnTo>
                  <a:lnTo>
                    <a:pt x="451" y="69"/>
                  </a:lnTo>
                  <a:lnTo>
                    <a:pt x="447" y="71"/>
                  </a:lnTo>
                  <a:lnTo>
                    <a:pt x="443" y="73"/>
                  </a:lnTo>
                  <a:lnTo>
                    <a:pt x="437" y="75"/>
                  </a:lnTo>
                  <a:lnTo>
                    <a:pt x="434" y="78"/>
                  </a:lnTo>
                  <a:lnTo>
                    <a:pt x="430" y="82"/>
                  </a:lnTo>
                  <a:lnTo>
                    <a:pt x="426" y="86"/>
                  </a:lnTo>
                  <a:lnTo>
                    <a:pt x="426" y="84"/>
                  </a:lnTo>
                  <a:lnTo>
                    <a:pt x="426" y="76"/>
                  </a:lnTo>
                  <a:lnTo>
                    <a:pt x="424" y="67"/>
                  </a:lnTo>
                  <a:lnTo>
                    <a:pt x="420" y="55"/>
                  </a:lnTo>
                  <a:lnTo>
                    <a:pt x="414" y="42"/>
                  </a:lnTo>
                  <a:lnTo>
                    <a:pt x="407" y="29"/>
                  </a:lnTo>
                  <a:lnTo>
                    <a:pt x="393" y="17"/>
                  </a:lnTo>
                  <a:lnTo>
                    <a:pt x="378" y="8"/>
                  </a:lnTo>
                  <a:lnTo>
                    <a:pt x="355" y="2"/>
                  </a:lnTo>
                  <a:lnTo>
                    <a:pt x="328" y="2"/>
                  </a:lnTo>
                  <a:lnTo>
                    <a:pt x="326" y="0"/>
                  </a:lnTo>
                  <a:lnTo>
                    <a:pt x="321" y="2"/>
                  </a:lnTo>
                  <a:lnTo>
                    <a:pt x="309" y="2"/>
                  </a:lnTo>
                  <a:lnTo>
                    <a:pt x="298" y="6"/>
                  </a:lnTo>
                  <a:lnTo>
                    <a:pt x="282" y="10"/>
                  </a:lnTo>
                  <a:lnTo>
                    <a:pt x="269" y="17"/>
                  </a:lnTo>
                  <a:lnTo>
                    <a:pt x="255" y="29"/>
                  </a:lnTo>
                  <a:lnTo>
                    <a:pt x="242" y="42"/>
                  </a:lnTo>
                  <a:lnTo>
                    <a:pt x="232" y="61"/>
                  </a:lnTo>
                  <a:lnTo>
                    <a:pt x="227" y="86"/>
                  </a:lnTo>
                  <a:lnTo>
                    <a:pt x="232" y="44"/>
                  </a:lnTo>
                  <a:lnTo>
                    <a:pt x="225" y="34"/>
                  </a:lnTo>
                  <a:lnTo>
                    <a:pt x="215" y="25"/>
                  </a:lnTo>
                  <a:lnTo>
                    <a:pt x="206" y="17"/>
                  </a:lnTo>
                  <a:lnTo>
                    <a:pt x="194" y="11"/>
                  </a:lnTo>
                  <a:lnTo>
                    <a:pt x="183" y="8"/>
                  </a:lnTo>
                  <a:lnTo>
                    <a:pt x="171" y="4"/>
                  </a:lnTo>
                  <a:lnTo>
                    <a:pt x="158" y="4"/>
                  </a:lnTo>
                  <a:lnTo>
                    <a:pt x="146" y="6"/>
                  </a:lnTo>
                  <a:lnTo>
                    <a:pt x="133" y="10"/>
                  </a:lnTo>
                  <a:lnTo>
                    <a:pt x="121" y="15"/>
                  </a:lnTo>
                  <a:lnTo>
                    <a:pt x="110" y="23"/>
                  </a:lnTo>
                  <a:lnTo>
                    <a:pt x="100" y="31"/>
                  </a:lnTo>
                  <a:lnTo>
                    <a:pt x="92" y="42"/>
                  </a:lnTo>
                  <a:lnTo>
                    <a:pt x="87" y="52"/>
                  </a:lnTo>
                  <a:lnTo>
                    <a:pt x="83" y="65"/>
                  </a:lnTo>
                  <a:lnTo>
                    <a:pt x="81" y="76"/>
                  </a:lnTo>
                  <a:lnTo>
                    <a:pt x="81" y="90"/>
                  </a:lnTo>
                  <a:lnTo>
                    <a:pt x="81" y="101"/>
                  </a:lnTo>
                  <a:lnTo>
                    <a:pt x="85" y="115"/>
                  </a:lnTo>
                  <a:lnTo>
                    <a:pt x="91" y="126"/>
                  </a:lnTo>
                  <a:lnTo>
                    <a:pt x="104" y="130"/>
                  </a:lnTo>
                  <a:lnTo>
                    <a:pt x="100" y="130"/>
                  </a:lnTo>
                  <a:lnTo>
                    <a:pt x="92" y="132"/>
                  </a:lnTo>
                  <a:lnTo>
                    <a:pt x="87" y="134"/>
                  </a:lnTo>
                  <a:lnTo>
                    <a:pt x="77" y="136"/>
                  </a:lnTo>
                  <a:lnTo>
                    <a:pt x="68" y="140"/>
                  </a:lnTo>
                  <a:lnTo>
                    <a:pt x="60" y="145"/>
                  </a:lnTo>
                  <a:lnTo>
                    <a:pt x="50" y="153"/>
                  </a:lnTo>
                  <a:lnTo>
                    <a:pt x="45" y="163"/>
                  </a:lnTo>
                  <a:lnTo>
                    <a:pt x="39" y="174"/>
                  </a:lnTo>
                  <a:lnTo>
                    <a:pt x="39" y="176"/>
                  </a:lnTo>
                  <a:lnTo>
                    <a:pt x="39" y="178"/>
                  </a:lnTo>
                  <a:lnTo>
                    <a:pt x="37" y="180"/>
                  </a:lnTo>
                  <a:lnTo>
                    <a:pt x="37" y="184"/>
                  </a:lnTo>
                  <a:lnTo>
                    <a:pt x="37" y="189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9" y="210"/>
                  </a:lnTo>
                  <a:lnTo>
                    <a:pt x="37" y="210"/>
                  </a:lnTo>
                  <a:lnTo>
                    <a:pt x="35" y="212"/>
                  </a:lnTo>
                  <a:lnTo>
                    <a:pt x="31" y="218"/>
                  </a:lnTo>
                  <a:lnTo>
                    <a:pt x="27" y="224"/>
                  </a:lnTo>
                  <a:lnTo>
                    <a:pt x="23" y="230"/>
                  </a:lnTo>
                  <a:lnTo>
                    <a:pt x="20" y="239"/>
                  </a:lnTo>
                  <a:lnTo>
                    <a:pt x="16" y="249"/>
                  </a:lnTo>
                  <a:lnTo>
                    <a:pt x="14" y="260"/>
                  </a:lnTo>
                  <a:lnTo>
                    <a:pt x="12" y="272"/>
                  </a:lnTo>
                  <a:lnTo>
                    <a:pt x="14" y="287"/>
                  </a:lnTo>
                  <a:lnTo>
                    <a:pt x="10" y="293"/>
                  </a:lnTo>
                  <a:lnTo>
                    <a:pt x="8" y="298"/>
                  </a:lnTo>
                  <a:lnTo>
                    <a:pt x="4" y="308"/>
                  </a:lnTo>
                  <a:lnTo>
                    <a:pt x="2" y="319"/>
                  </a:lnTo>
                  <a:lnTo>
                    <a:pt x="0" y="331"/>
                  </a:lnTo>
                  <a:lnTo>
                    <a:pt x="2" y="342"/>
                  </a:lnTo>
                  <a:lnTo>
                    <a:pt x="6" y="356"/>
                  </a:lnTo>
                  <a:lnTo>
                    <a:pt x="12" y="369"/>
                  </a:lnTo>
                  <a:lnTo>
                    <a:pt x="23" y="381"/>
                  </a:lnTo>
                  <a:lnTo>
                    <a:pt x="22" y="383"/>
                  </a:lnTo>
                  <a:lnTo>
                    <a:pt x="22" y="386"/>
                  </a:lnTo>
                  <a:lnTo>
                    <a:pt x="20" y="392"/>
                  </a:lnTo>
                  <a:lnTo>
                    <a:pt x="18" y="400"/>
                  </a:lnTo>
                  <a:lnTo>
                    <a:pt x="18" y="408"/>
                  </a:lnTo>
                  <a:lnTo>
                    <a:pt x="18" y="417"/>
                  </a:lnTo>
                  <a:lnTo>
                    <a:pt x="20" y="425"/>
                  </a:lnTo>
                  <a:lnTo>
                    <a:pt x="25" y="434"/>
                  </a:lnTo>
                  <a:lnTo>
                    <a:pt x="33" y="442"/>
                  </a:lnTo>
                  <a:lnTo>
                    <a:pt x="46" y="448"/>
                  </a:lnTo>
                </a:path>
              </a:pathLst>
            </a:custGeom>
            <a:solidFill>
              <a:srgbClr val="FF0000">
                <a:alpha val="30000"/>
              </a:srgbClr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939049" y="5257800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bubble</a:t>
              </a:r>
            </a:p>
          </p:txBody>
        </p:sp>
      </p:grpSp>
      <p:sp>
        <p:nvSpPr>
          <p:cNvPr id="336" name="Line 214"/>
          <p:cNvSpPr>
            <a:spLocks noChangeShapeType="1"/>
          </p:cNvSpPr>
          <p:nvPr/>
        </p:nvSpPr>
        <p:spPr bwMode="auto">
          <a:xfrm>
            <a:off x="5591604" y="3652335"/>
            <a:ext cx="95013" cy="560127"/>
          </a:xfrm>
          <a:prstGeom prst="line">
            <a:avLst/>
          </a:prstGeom>
          <a:noFill/>
          <a:ln w="38100">
            <a:solidFill>
              <a:srgbClr val="00B050"/>
            </a:solidFill>
            <a:prstDash val="solid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  <p:sp>
        <p:nvSpPr>
          <p:cNvPr id="337" name="Line 214"/>
          <p:cNvSpPr>
            <a:spLocks noChangeShapeType="1"/>
          </p:cNvSpPr>
          <p:nvPr/>
        </p:nvSpPr>
        <p:spPr bwMode="auto">
          <a:xfrm>
            <a:off x="5876787" y="3652335"/>
            <a:ext cx="233845" cy="1130636"/>
          </a:xfrm>
          <a:prstGeom prst="line">
            <a:avLst/>
          </a:prstGeom>
          <a:noFill/>
          <a:ln w="38100">
            <a:solidFill>
              <a:srgbClr val="00B050"/>
            </a:solidFill>
            <a:prstDash val="sysDash"/>
            <a:round/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365181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Hazard Detection (Stall) Logic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2425" y="1295400"/>
            <a:ext cx="8442325" cy="477996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if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EX.RegWrite</a:t>
            </a:r>
            <a:r>
              <a:rPr lang="en-US" sz="1800" kern="0" dirty="0" smtClean="0"/>
              <a:t> and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EX.opcode</a:t>
            </a:r>
            <a:r>
              <a:rPr lang="en-US" sz="1800" kern="0" dirty="0" smtClean="0"/>
              <a:t> == </a:t>
            </a:r>
            <a:r>
              <a:rPr lang="en-US" sz="1800" kern="0" dirty="0" err="1" smtClean="0"/>
              <a:t>lw</a:t>
            </a:r>
            <a:r>
              <a:rPr lang="en-US" sz="1800" kern="0" dirty="0" smtClean="0"/>
              <a:t>) and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(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IF/ID.ReadReg1</a:t>
            </a:r>
            <a:r>
              <a:rPr lang="en-US" sz="1800" kern="0" dirty="0" smtClean="0"/>
              <a:t>) or 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/>
              <a:t> </a:t>
            </a:r>
            <a:r>
              <a:rPr lang="en-US" sz="1800" kern="0" dirty="0" smtClean="0"/>
              <a:t>     (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ID/</a:t>
            </a:r>
            <a:r>
              <a:rPr lang="en-US" sz="1800" kern="0" dirty="0" err="1" smtClean="0">
                <a:latin typeface="Courier New" pitchFamily="49" charset="0"/>
                <a:cs typeface="Courier New" pitchFamily="49" charset="0"/>
              </a:rPr>
              <a:t>EX.WriteReg</a:t>
            </a:r>
            <a:r>
              <a:rPr lang="en-US" sz="1800" kern="0" dirty="0" smtClean="0"/>
              <a:t> ==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IF/ID.ReadReg2</a:t>
            </a:r>
            <a:r>
              <a:rPr lang="en-US" sz="1800" kern="0" dirty="0" smtClean="0"/>
              <a:t>) )</a:t>
            </a:r>
          </a:p>
          <a:p>
            <a:pPr marL="230188" indent="-230188">
              <a:buFont typeface="Wingdings" pitchFamily="2" charset="2"/>
              <a:buNone/>
            </a:pPr>
            <a:r>
              <a:rPr lang="en-US" sz="1800" kern="0" dirty="0" smtClean="0"/>
              <a:t>      then stall</a:t>
            </a:r>
          </a:p>
          <a:p>
            <a:pPr marL="230188" indent="-230188">
              <a:buFont typeface="Wingdings" pitchFamily="2" charset="2"/>
              <a:buNone/>
            </a:pPr>
            <a:endParaRPr lang="en-US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67394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8382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015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9906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Arial" charset="0"/>
                <a:cs typeface="Times New Roman" pitchFamily="18" charset="0"/>
              </a:rPr>
              <a:t>Example: code for (assume all variables are in memory):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latin typeface="Arial" charset="0"/>
                <a:cs typeface="Times New Roman" pitchFamily="18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 = e – f;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u="sng" dirty="0">
                <a:latin typeface="Arial" charset="0"/>
                <a:cs typeface="Times New Roman" pitchFamily="18" charset="0"/>
              </a:rPr>
              <a:t>Slow code</a:t>
            </a:r>
            <a:endParaRPr lang="en-US" sz="1800" b="1" dirty="0">
              <a:latin typeface="Arial" charset="0"/>
              <a:cs typeface="Times New Roman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b="1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Arial" charset="0"/>
                <a:cs typeface="Times New Roman" pitchFamily="18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ADD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Ra,Rb,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,f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solidFill>
                  <a:schemeClr val="hlink"/>
                </a:solidFill>
                <a:latin typeface="Arial" charset="0"/>
                <a:cs typeface="Arial" charset="0"/>
              </a:rPr>
              <a:t>Stall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SUB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Rd,Re,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Rf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</a:pPr>
            <a:r>
              <a:rPr lang="en-US" b="1" dirty="0">
                <a:solidFill>
                  <a:srgbClr val="008000"/>
                </a:solidFill>
                <a:latin typeface="Arial" charset="0"/>
                <a:cs typeface="Arial" charset="0"/>
              </a:rPr>
              <a:t>Instruction order can be changed as long as the correctness is kept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Software Scheduling to Avoid Load Hazards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989326" y="3200400"/>
            <a:ext cx="1792224" cy="638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00400" y="3566922"/>
            <a:ext cx="1581150" cy="5433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79028" y="235650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Rb,b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Rc,c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LW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Re,e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ADD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Ra,Rb,Rc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LW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Rf,f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SW  	</a:t>
            </a:r>
            <a:r>
              <a:rPr lang="en-US" sz="2000" kern="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a,Ra</a:t>
            </a:r>
            <a:r>
              <a:rPr lang="en-US" sz="20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SUB 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Rd,Re,Rf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Wingdings" pitchFamily="2" charset="2"/>
              <a:buNone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	SW	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d,Rd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61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889000"/>
          </a:xfrm>
        </p:spPr>
        <p:txBody>
          <a:bodyPr/>
          <a:lstStyle/>
          <a:p>
            <a:r>
              <a:rPr lang="en-US" sz="4800" dirty="0" smtClean="0"/>
              <a:t>Control Hazards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52715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9000"/>
          </a:xfrm>
        </p:spPr>
        <p:txBody>
          <a:bodyPr/>
          <a:lstStyle/>
          <a:p>
            <a:r>
              <a:rPr lang="en-US" sz="3200" dirty="0" smtClean="0"/>
              <a:t>Pipeline wisdom</a:t>
            </a:r>
            <a:endParaRPr lang="en-US" sz="320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8012" cy="5562600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Pipelining does not reduce the </a:t>
            </a:r>
            <a:r>
              <a:rPr lang="en-US" sz="2000" dirty="0" smtClean="0">
                <a:solidFill>
                  <a:srgbClr val="008000"/>
                </a:solidFill>
              </a:rPr>
              <a:t>latency</a:t>
            </a:r>
            <a:r>
              <a:rPr lang="en-US" sz="2000" dirty="0" smtClean="0"/>
              <a:t> of single task, it increases the </a:t>
            </a:r>
            <a:r>
              <a:rPr lang="en-US" sz="2000" dirty="0" smtClean="0">
                <a:solidFill>
                  <a:srgbClr val="008000"/>
                </a:solidFill>
              </a:rPr>
              <a:t>throughput</a:t>
            </a:r>
            <a:r>
              <a:rPr lang="en-US" sz="2000" dirty="0" smtClean="0"/>
              <a:t> of entire workload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Potential speedup = Number of pipe stages</a:t>
            </a:r>
          </a:p>
          <a:p>
            <a:pPr marL="471488" lvl="1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800" dirty="0" smtClean="0"/>
              <a:t>Pipeline rate is limited by the slowest pipeline stage</a:t>
            </a:r>
          </a:p>
          <a:p>
            <a:pPr lvl="3">
              <a:lnSpc>
                <a:spcPct val="110000"/>
              </a:lnSpc>
              <a:buFont typeface="Symbol" pitchFamily="18" charset="2"/>
              <a:buChar char="Þ"/>
            </a:pPr>
            <a:r>
              <a:rPr lang="en-US" sz="1600" dirty="0" smtClean="0"/>
              <a:t> Partition the pipe to many pipe stages</a:t>
            </a:r>
          </a:p>
          <a:p>
            <a:pPr lvl="3">
              <a:lnSpc>
                <a:spcPct val="110000"/>
              </a:lnSpc>
              <a:buFont typeface="Symbol" pitchFamily="18" charset="2"/>
              <a:buChar char="Þ"/>
            </a:pPr>
            <a:r>
              <a:rPr lang="en-US" sz="1600" dirty="0" smtClean="0"/>
              <a:t> Make the longest pipe stage to be as short as possible </a:t>
            </a:r>
          </a:p>
          <a:p>
            <a:pPr lvl="3">
              <a:lnSpc>
                <a:spcPct val="110000"/>
              </a:lnSpc>
              <a:buFont typeface="Symbol" pitchFamily="18" charset="2"/>
              <a:buChar char="Þ"/>
            </a:pPr>
            <a:r>
              <a:rPr lang="en-US" sz="1600" dirty="0" smtClean="0"/>
              <a:t> Balance the work in the pipe stages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Pipeline adds overhead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Time to “fill” pipeline and time to “drain” it reduces speedup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Increase the time of a single instruction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Delay to write into a latch between stages</a:t>
            </a:r>
          </a:p>
          <a:p>
            <a:pPr lvl="3">
              <a:lnSpc>
                <a:spcPct val="110000"/>
              </a:lnSpc>
              <a:buFont typeface="Symbol" pitchFamily="18" charset="2"/>
              <a:buChar char="Þ"/>
            </a:pPr>
            <a:r>
              <a:rPr lang="en-US" sz="1600" dirty="0" smtClean="0"/>
              <a:t> Too many pipe-stages start to loose performance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000" dirty="0" smtClean="0"/>
              <a:t>IPC of an ideal pipelined machine is 1</a:t>
            </a:r>
          </a:p>
          <a:p>
            <a:pPr marL="471488" lvl="1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800" dirty="0" smtClean="0"/>
              <a:t>Every clock one instruction finishes</a:t>
            </a:r>
          </a:p>
        </p:txBody>
      </p:sp>
    </p:spTree>
    <p:extLst>
      <p:ext uri="{BB962C8B-B14F-4D97-AF65-F5344CB8AC3E}">
        <p14:creationId xmlns:p14="http://schemas.microsoft.com/office/powerpoint/2010/main" val="1952794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Pipelined CPU with Control</a:t>
            </a:r>
          </a:p>
        </p:txBody>
      </p:sp>
      <p:grpSp>
        <p:nvGrpSpPr>
          <p:cNvPr id="174" name="Group 276"/>
          <p:cNvGrpSpPr>
            <a:grpSpLocks/>
          </p:cNvGrpSpPr>
          <p:nvPr/>
        </p:nvGrpSpPr>
        <p:grpSpPr bwMode="auto">
          <a:xfrm>
            <a:off x="590550" y="838200"/>
            <a:ext cx="6953250" cy="609600"/>
            <a:chOff x="372" y="624"/>
            <a:chExt cx="4380" cy="672"/>
          </a:xfrm>
        </p:grpSpPr>
        <p:sp>
          <p:nvSpPr>
            <p:cNvPr id="186" name="Line 264"/>
            <p:cNvSpPr>
              <a:spLocks noChangeShapeType="1"/>
            </p:cNvSpPr>
            <p:nvPr/>
          </p:nvSpPr>
          <p:spPr bwMode="auto">
            <a:xfrm flipV="1">
              <a:off x="37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65"/>
            <p:cNvSpPr>
              <a:spLocks noChangeShapeType="1"/>
            </p:cNvSpPr>
            <p:nvPr/>
          </p:nvSpPr>
          <p:spPr bwMode="auto">
            <a:xfrm flipV="1">
              <a:off x="139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66"/>
            <p:cNvSpPr>
              <a:spLocks noChangeShapeType="1"/>
            </p:cNvSpPr>
            <p:nvPr/>
          </p:nvSpPr>
          <p:spPr bwMode="auto">
            <a:xfrm flipV="1">
              <a:off x="2496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267"/>
            <p:cNvSpPr>
              <a:spLocks noChangeShapeType="1"/>
            </p:cNvSpPr>
            <p:nvPr/>
          </p:nvSpPr>
          <p:spPr bwMode="auto">
            <a:xfrm flipV="1">
              <a:off x="3600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268"/>
            <p:cNvSpPr>
              <a:spLocks noChangeShapeType="1"/>
            </p:cNvSpPr>
            <p:nvPr/>
          </p:nvSpPr>
          <p:spPr bwMode="auto">
            <a:xfrm flipV="1">
              <a:off x="4752" y="624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 Box 269"/>
          <p:cNvSpPr txBox="1">
            <a:spLocks noChangeArrowheads="1"/>
          </p:cNvSpPr>
          <p:nvPr/>
        </p:nvSpPr>
        <p:spPr bwMode="auto">
          <a:xfrm>
            <a:off x="2362200" y="685800"/>
            <a:ext cx="14732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Instruction </a:t>
            </a:r>
          </a:p>
          <a:p>
            <a:pPr algn="ctr"/>
            <a:r>
              <a:rPr lang="en-US" sz="1600" b="1" dirty="0">
                <a:latin typeface="Arial" charset="0"/>
              </a:rPr>
              <a:t>Decode /</a:t>
            </a:r>
          </a:p>
          <a:p>
            <a:pPr algn="ctr"/>
            <a:r>
              <a:rPr lang="en-US" sz="1600" b="1" dirty="0">
                <a:latin typeface="Arial" charset="0"/>
              </a:rPr>
              <a:t>register fetch</a:t>
            </a:r>
          </a:p>
        </p:txBody>
      </p:sp>
      <p:sp>
        <p:nvSpPr>
          <p:cNvPr id="176" name="Text Box 270"/>
          <p:cNvSpPr txBox="1">
            <a:spLocks noChangeArrowheads="1"/>
          </p:cNvSpPr>
          <p:nvPr/>
        </p:nvSpPr>
        <p:spPr bwMode="auto">
          <a:xfrm>
            <a:off x="765175" y="735013"/>
            <a:ext cx="1292225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Instruction </a:t>
            </a:r>
          </a:p>
          <a:p>
            <a:pPr algn="ctr"/>
            <a:r>
              <a:rPr lang="en-US" sz="1600" b="1">
                <a:latin typeface="Arial" charset="0"/>
              </a:rPr>
              <a:t>fetch</a:t>
            </a:r>
          </a:p>
        </p:txBody>
      </p:sp>
      <p:sp>
        <p:nvSpPr>
          <p:cNvPr id="177" name="Text Box 271"/>
          <p:cNvSpPr txBox="1">
            <a:spLocks noChangeArrowheads="1"/>
          </p:cNvSpPr>
          <p:nvPr/>
        </p:nvSpPr>
        <p:spPr bwMode="auto">
          <a:xfrm>
            <a:off x="4240213" y="685800"/>
            <a:ext cx="1246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Execute /</a:t>
            </a:r>
          </a:p>
          <a:p>
            <a:pPr algn="ctr"/>
            <a:r>
              <a:rPr lang="en-US" sz="1600" b="1">
                <a:latin typeface="Arial" charset="0"/>
              </a:rPr>
              <a:t>address </a:t>
            </a:r>
          </a:p>
          <a:p>
            <a:pPr algn="ctr"/>
            <a:r>
              <a:rPr lang="en-US" sz="1600" b="1">
                <a:latin typeface="Arial" charset="0"/>
              </a:rPr>
              <a:t>calculation</a:t>
            </a:r>
          </a:p>
        </p:txBody>
      </p:sp>
      <p:sp>
        <p:nvSpPr>
          <p:cNvPr id="178" name="Text Box 272"/>
          <p:cNvSpPr txBox="1">
            <a:spLocks noChangeArrowheads="1"/>
          </p:cNvSpPr>
          <p:nvPr/>
        </p:nvSpPr>
        <p:spPr bwMode="auto">
          <a:xfrm>
            <a:off x="6019800" y="735013"/>
            <a:ext cx="9636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Arial" charset="0"/>
              </a:rPr>
              <a:t>Memory</a:t>
            </a:r>
          </a:p>
          <a:p>
            <a:pPr algn="ctr"/>
            <a:r>
              <a:rPr lang="en-US" sz="1600" b="1">
                <a:latin typeface="Arial" charset="0"/>
              </a:rPr>
              <a:t>access</a:t>
            </a:r>
          </a:p>
        </p:txBody>
      </p:sp>
      <p:sp>
        <p:nvSpPr>
          <p:cNvPr id="179" name="Text Box 273"/>
          <p:cNvSpPr txBox="1">
            <a:spLocks noChangeArrowheads="1"/>
          </p:cNvSpPr>
          <p:nvPr/>
        </p:nvSpPr>
        <p:spPr bwMode="auto">
          <a:xfrm>
            <a:off x="7688263" y="739775"/>
            <a:ext cx="693738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charset="0"/>
              </a:rPr>
              <a:t>Write</a:t>
            </a:r>
          </a:p>
          <a:p>
            <a:pPr algn="ctr"/>
            <a:r>
              <a:rPr lang="en-US" sz="1600" b="1" dirty="0">
                <a:latin typeface="Arial" charset="0"/>
              </a:rPr>
              <a:t>back</a:t>
            </a:r>
          </a:p>
        </p:txBody>
      </p:sp>
      <p:grpSp>
        <p:nvGrpSpPr>
          <p:cNvPr id="244" name="Группа 243"/>
          <p:cNvGrpSpPr/>
          <p:nvPr/>
        </p:nvGrpSpPr>
        <p:grpSpPr>
          <a:xfrm>
            <a:off x="571499" y="1511300"/>
            <a:ext cx="7810501" cy="4824413"/>
            <a:chOff x="571500" y="1753394"/>
            <a:chExt cx="7734300" cy="4582319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143000" y="3911600"/>
              <a:ext cx="900113" cy="92392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933450" y="4027488"/>
              <a:ext cx="21590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H="1" flipV="1">
              <a:off x="3157538" y="5113338"/>
              <a:ext cx="53975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3029607" y="5237163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 flipV="1">
              <a:off x="3711575" y="5113338"/>
              <a:ext cx="50800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2873375" y="3768725"/>
              <a:ext cx="823913" cy="971550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81982" y="3835400"/>
              <a:ext cx="186013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630488" y="5157788"/>
              <a:ext cx="6889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3654425" y="5157788"/>
              <a:ext cx="2079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2582863" y="428466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586038" y="4143375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2586038" y="54864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2300288" y="4303713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2630488" y="5500688"/>
              <a:ext cx="123190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2297113" y="3251200"/>
              <a:ext cx="15652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746760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867150" y="3081338"/>
              <a:ext cx="147638" cy="2820988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4486275" y="5903913"/>
              <a:ext cx="0" cy="793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524375" y="2927350"/>
              <a:ext cx="11113" cy="1346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4772025" y="5445125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5340350" y="4217988"/>
              <a:ext cx="341313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4567238" y="4887913"/>
              <a:ext cx="388938" cy="547688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016375" y="5157788"/>
              <a:ext cx="5540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4210050" y="4073525"/>
              <a:ext cx="42319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ALUSrc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 flipV="1">
              <a:off x="4016375" y="3241675"/>
              <a:ext cx="577850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4256088" y="4340225"/>
              <a:ext cx="41275" cy="38100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4356100" y="3868738"/>
              <a:ext cx="3175" cy="1289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4341813" y="46688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4341813" y="5140325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 flipV="1">
              <a:off x="4419600" y="5113338"/>
              <a:ext cx="55563" cy="90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4344988" y="4987925"/>
              <a:ext cx="2270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6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 flipV="1">
              <a:off x="4019550" y="4049713"/>
              <a:ext cx="6985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4273550" y="4359275"/>
              <a:ext cx="1412875" cy="450850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39" name="Freeform 45"/>
            <p:cNvSpPr>
              <a:spLocks/>
            </p:cNvSpPr>
            <p:nvPr/>
          </p:nvSpPr>
          <p:spPr bwMode="auto">
            <a:xfrm>
              <a:off x="5686425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4602163" y="3141663"/>
              <a:ext cx="579438" cy="669925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4713288" y="3944938"/>
              <a:ext cx="620713" cy="727075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4246563" y="3482975"/>
              <a:ext cx="239713" cy="379413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4733925" y="4383088"/>
              <a:ext cx="3157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ALU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5038725" y="4319588"/>
              <a:ext cx="27781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8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5092700" y="4171950"/>
              <a:ext cx="220663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Zero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6" name="Rectangle 52"/>
            <p:cNvSpPr>
              <a:spLocks noChangeArrowheads="1"/>
            </p:cNvSpPr>
            <p:nvPr/>
          </p:nvSpPr>
          <p:spPr bwMode="auto">
            <a:xfrm>
              <a:off x="4887913" y="3319463"/>
              <a:ext cx="2778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result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619625" y="3529013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276725" y="3581400"/>
              <a:ext cx="1889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Neo Sans Intel"/>
                </a:rPr>
                <a:t>left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 flipH="1" flipV="1">
              <a:off x="4614863" y="4514850"/>
              <a:ext cx="103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 flipH="1" flipV="1">
              <a:off x="4010025" y="4357688"/>
              <a:ext cx="460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 flipH="1" flipV="1">
              <a:off x="4359275" y="4681538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flipH="1">
              <a:off x="5187950" y="3471863"/>
              <a:ext cx="4889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 flipH="1" flipV="1">
              <a:off x="5326063" y="4400550"/>
              <a:ext cx="3603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005263" y="5516563"/>
              <a:ext cx="4032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H="1" flipV="1">
              <a:off x="4010025" y="5827713"/>
              <a:ext cx="4032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583113" y="5002213"/>
              <a:ext cx="3603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Neo Sans Intel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4873625" y="5386388"/>
              <a:ext cx="39754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ALUOp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4510088" y="5911850"/>
              <a:ext cx="40395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RegDst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H="1">
              <a:off x="4564063" y="5681663"/>
              <a:ext cx="11144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4486275" y="3667125"/>
              <a:ext cx="11271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3027363" y="3540125"/>
              <a:ext cx="5065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RegWrite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895600" y="3806825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2894013" y="4044950"/>
              <a:ext cx="218008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 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2905125" y="4297363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reg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2909888" y="4540250"/>
              <a:ext cx="226024" cy="19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Neo Sans Intel"/>
                </a:rPr>
                <a:t>data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395663" y="3959225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1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3381375" y="4235450"/>
              <a:ext cx="288541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Neo Sans Intel"/>
                </a:rPr>
                <a:t>data 2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8" name="Rectangle 74"/>
            <p:cNvSpPr>
              <a:spLocks noChangeArrowheads="1"/>
            </p:cNvSpPr>
            <p:nvPr/>
          </p:nvSpPr>
          <p:spPr bwMode="auto">
            <a:xfrm rot="16200000">
              <a:off x="2792710" y="4159787"/>
              <a:ext cx="923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2767013" y="5018088"/>
              <a:ext cx="30777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0" name="Rectangle 76"/>
            <p:cNvSpPr>
              <a:spLocks noChangeArrowheads="1"/>
            </p:cNvSpPr>
            <p:nvPr/>
          </p:nvSpPr>
          <p:spPr bwMode="auto">
            <a:xfrm>
              <a:off x="2762250" y="53689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[20-16]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1" name="Rectangle 77"/>
            <p:cNvSpPr>
              <a:spLocks noChangeArrowheads="1"/>
            </p:cNvSpPr>
            <p:nvPr/>
          </p:nvSpPr>
          <p:spPr bwMode="auto">
            <a:xfrm>
              <a:off x="2767013" y="5673725"/>
              <a:ext cx="37189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[15-11]</a:t>
              </a:r>
              <a:endParaRPr lang="en-US" sz="9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2" name="Freeform 78"/>
            <p:cNvSpPr>
              <a:spLocks/>
            </p:cNvSpPr>
            <p:nvPr/>
          </p:nvSpPr>
          <p:spPr bwMode="auto">
            <a:xfrm>
              <a:off x="2586038" y="5138738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3" name="Freeform 79"/>
            <p:cNvSpPr>
              <a:spLocks/>
            </p:cNvSpPr>
            <p:nvPr/>
          </p:nvSpPr>
          <p:spPr bwMode="auto">
            <a:xfrm>
              <a:off x="3319463" y="4862513"/>
              <a:ext cx="341313" cy="582613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4" name="Rectangle 80"/>
            <p:cNvSpPr>
              <a:spLocks noChangeArrowheads="1"/>
            </p:cNvSpPr>
            <p:nvPr/>
          </p:nvSpPr>
          <p:spPr bwMode="auto">
            <a:xfrm>
              <a:off x="3325796" y="4997450"/>
              <a:ext cx="331822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Neo Sans Intel"/>
                </a:rPr>
                <a:t>extend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5" name="Rectangle 81"/>
            <p:cNvSpPr>
              <a:spLocks noChangeArrowheads="1"/>
            </p:cNvSpPr>
            <p:nvPr/>
          </p:nvSpPr>
          <p:spPr bwMode="auto">
            <a:xfrm>
              <a:off x="3124200" y="499586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3681413" y="5002213"/>
              <a:ext cx="128240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77" name="Line 83"/>
            <p:cNvSpPr>
              <a:spLocks noChangeShapeType="1"/>
            </p:cNvSpPr>
            <p:nvPr/>
          </p:nvSpPr>
          <p:spPr bwMode="auto">
            <a:xfrm flipH="1">
              <a:off x="2598738" y="4162425"/>
              <a:ext cx="273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8" name="Line 84"/>
            <p:cNvSpPr>
              <a:spLocks noChangeShapeType="1"/>
            </p:cNvSpPr>
            <p:nvPr/>
          </p:nvSpPr>
          <p:spPr bwMode="auto">
            <a:xfrm flipH="1">
              <a:off x="2595563" y="3902075"/>
              <a:ext cx="2809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79" name="Line 85"/>
            <p:cNvSpPr>
              <a:spLocks noChangeShapeType="1"/>
            </p:cNvSpPr>
            <p:nvPr/>
          </p:nvSpPr>
          <p:spPr bwMode="auto">
            <a:xfrm flipH="1">
              <a:off x="3690938" y="4049713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0" name="Line 86"/>
            <p:cNvSpPr>
              <a:spLocks noChangeShapeType="1"/>
            </p:cNvSpPr>
            <p:nvPr/>
          </p:nvSpPr>
          <p:spPr bwMode="auto">
            <a:xfrm flipH="1">
              <a:off x="3690938" y="4357688"/>
              <a:ext cx="176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1" name="Line 87"/>
            <p:cNvSpPr>
              <a:spLocks noChangeShapeType="1"/>
            </p:cNvSpPr>
            <p:nvPr/>
          </p:nvSpPr>
          <p:spPr bwMode="auto">
            <a:xfrm flipH="1">
              <a:off x="3275013" y="3425825"/>
              <a:ext cx="1588" cy="3429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3733800" y="1912938"/>
              <a:ext cx="40235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ID/EX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5494338" y="2141538"/>
              <a:ext cx="60753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4" name="Rectangle 90"/>
            <p:cNvSpPr>
              <a:spLocks noChangeArrowheads="1"/>
            </p:cNvSpPr>
            <p:nvPr/>
          </p:nvSpPr>
          <p:spPr bwMode="auto">
            <a:xfrm>
              <a:off x="7272338" y="2476500"/>
              <a:ext cx="6588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MEM/WB</a:t>
              </a:r>
            </a:p>
          </p:txBody>
        </p:sp>
        <p:sp>
          <p:nvSpPr>
            <p:cNvPr id="85" name="Rectangle 91"/>
            <p:cNvSpPr>
              <a:spLocks noChangeArrowheads="1"/>
            </p:cNvSpPr>
            <p:nvPr/>
          </p:nvSpPr>
          <p:spPr bwMode="auto">
            <a:xfrm rot="16200000" flipH="1">
              <a:off x="2136749" y="3878863"/>
              <a:ext cx="66204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6015038" y="4379913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7" name="Line 93"/>
            <p:cNvSpPr>
              <a:spLocks noChangeShapeType="1"/>
            </p:cNvSpPr>
            <p:nvPr/>
          </p:nvSpPr>
          <p:spPr bwMode="auto">
            <a:xfrm flipH="1">
              <a:off x="5840413" y="4805363"/>
              <a:ext cx="39687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8" name="Freeform 94"/>
            <p:cNvSpPr>
              <a:spLocks/>
            </p:cNvSpPr>
            <p:nvPr/>
          </p:nvSpPr>
          <p:spPr bwMode="auto">
            <a:xfrm>
              <a:off x="6034088" y="4398963"/>
              <a:ext cx="1433513" cy="969963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>
              <a:off x="5837238" y="5686425"/>
              <a:ext cx="16256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 flipH="1">
              <a:off x="5840413" y="4398963"/>
              <a:ext cx="4016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1" name="Line 97"/>
            <p:cNvSpPr>
              <a:spLocks noChangeShapeType="1"/>
            </p:cNvSpPr>
            <p:nvPr/>
          </p:nvSpPr>
          <p:spPr bwMode="auto">
            <a:xfrm flipH="1">
              <a:off x="7224713" y="4391025"/>
              <a:ext cx="246063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2" name="Line 98"/>
            <p:cNvSpPr>
              <a:spLocks noChangeShapeType="1"/>
            </p:cNvSpPr>
            <p:nvPr/>
          </p:nvSpPr>
          <p:spPr bwMode="auto">
            <a:xfrm flipH="1" flipV="1">
              <a:off x="6734175" y="3978275"/>
              <a:ext cx="1588" cy="1047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93" name="Group 289"/>
            <p:cNvGrpSpPr>
              <a:grpSpLocks/>
            </p:cNvGrpSpPr>
            <p:nvPr/>
          </p:nvGrpSpPr>
          <p:grpSpPr bwMode="auto">
            <a:xfrm>
              <a:off x="6248400" y="3844926"/>
              <a:ext cx="966788" cy="1428751"/>
              <a:chOff x="3936" y="2422"/>
              <a:chExt cx="609" cy="900"/>
            </a:xfrm>
          </p:grpSpPr>
          <p:sp>
            <p:nvSpPr>
              <p:cNvPr id="236" name="Line 100"/>
              <p:cNvSpPr>
                <a:spLocks noChangeShapeType="1"/>
              </p:cNvSpPr>
              <p:nvPr/>
            </p:nvSpPr>
            <p:spPr bwMode="auto">
              <a:xfrm flipH="1">
                <a:off x="4248" y="3132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4073" y="3235"/>
                <a:ext cx="343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Neo Sans Intel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8" name="Rectangle 102"/>
              <p:cNvSpPr>
                <a:spLocks noChangeArrowheads="1"/>
              </p:cNvSpPr>
              <p:nvPr/>
            </p:nvSpPr>
            <p:spPr bwMode="auto">
              <a:xfrm>
                <a:off x="4063" y="2422"/>
                <a:ext cx="347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 dirty="0" err="1">
                    <a:solidFill>
                      <a:srgbClr val="EB7500"/>
                    </a:solidFill>
                    <a:latin typeface="Neo Sans Intel"/>
                  </a:rPr>
                  <a:t>MemWrite</a:t>
                </a:r>
                <a:endParaRPr lang="en-US" sz="900" dirty="0">
                  <a:solidFill>
                    <a:srgbClr val="EB7500"/>
                  </a:solidFill>
                  <a:latin typeface="Neo Sans Intel"/>
                </a:endParaRPr>
              </a:p>
            </p:txBody>
          </p:sp>
          <p:sp>
            <p:nvSpPr>
              <p:cNvPr id="239" name="Rectangle 103"/>
              <p:cNvSpPr>
                <a:spLocks noChangeArrowheads="1"/>
              </p:cNvSpPr>
              <p:nvPr/>
            </p:nvSpPr>
            <p:spPr bwMode="auto">
              <a:xfrm>
                <a:off x="3936" y="2577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40" name="Rectangle 104"/>
              <p:cNvSpPr>
                <a:spLocks noChangeArrowheads="1"/>
              </p:cNvSpPr>
              <p:nvPr/>
            </p:nvSpPr>
            <p:spPr bwMode="auto">
              <a:xfrm>
                <a:off x="3950" y="2740"/>
                <a:ext cx="267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1" name="Rectangle 105"/>
              <p:cNvSpPr>
                <a:spLocks noChangeArrowheads="1"/>
              </p:cNvSpPr>
              <p:nvPr/>
            </p:nvSpPr>
            <p:spPr bwMode="auto">
              <a:xfrm>
                <a:off x="3952" y="2961"/>
                <a:ext cx="170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2" name="Rectangle 106"/>
              <p:cNvSpPr>
                <a:spLocks noChangeArrowheads="1"/>
              </p:cNvSpPr>
              <p:nvPr/>
            </p:nvSpPr>
            <p:spPr bwMode="auto">
              <a:xfrm>
                <a:off x="4353" y="2673"/>
                <a:ext cx="174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eo Sans Intel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43" name="Rectangle 107"/>
              <p:cNvSpPr>
                <a:spLocks noChangeArrowheads="1"/>
              </p:cNvSpPr>
              <p:nvPr/>
            </p:nvSpPr>
            <p:spPr bwMode="auto">
              <a:xfrm>
                <a:off x="4158" y="2892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5961063" y="3009900"/>
              <a:ext cx="114300" cy="717550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446 h 72"/>
                <a:gd name="T4" fmla="*/ 71 w 72"/>
                <a:gd name="T5" fmla="*/ 446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5851525" y="3848100"/>
              <a:ext cx="223838" cy="363538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073775" y="3692525"/>
              <a:ext cx="230188" cy="193675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auto">
            <a:xfrm>
              <a:off x="5913438" y="3516313"/>
              <a:ext cx="39754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Branch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auto">
            <a:xfrm>
              <a:off x="6438900" y="2549525"/>
              <a:ext cx="34624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PCSrc</a:t>
              </a:r>
            </a:p>
          </p:txBody>
        </p:sp>
        <p:sp>
          <p:nvSpPr>
            <p:cNvPr id="99" name="Line 113"/>
            <p:cNvSpPr>
              <a:spLocks noChangeShapeType="1"/>
            </p:cNvSpPr>
            <p:nvPr/>
          </p:nvSpPr>
          <p:spPr bwMode="auto">
            <a:xfrm>
              <a:off x="2449513" y="6076950"/>
              <a:ext cx="53324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0" name="Line 114"/>
            <p:cNvSpPr>
              <a:spLocks noChangeShapeType="1"/>
            </p:cNvSpPr>
            <p:nvPr/>
          </p:nvSpPr>
          <p:spPr bwMode="auto">
            <a:xfrm flipV="1">
              <a:off x="2452688" y="4405313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1" name="Line 115"/>
            <p:cNvSpPr>
              <a:spLocks noChangeShapeType="1"/>
            </p:cNvSpPr>
            <p:nvPr/>
          </p:nvSpPr>
          <p:spPr bwMode="auto">
            <a:xfrm>
              <a:off x="2446338" y="4400550"/>
              <a:ext cx="420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2" name="Line 116"/>
            <p:cNvSpPr>
              <a:spLocks noChangeShapeType="1"/>
            </p:cNvSpPr>
            <p:nvPr/>
          </p:nvSpPr>
          <p:spPr bwMode="auto">
            <a:xfrm>
              <a:off x="2738438" y="4633913"/>
              <a:ext cx="1333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3" name="Line 117"/>
            <p:cNvSpPr>
              <a:spLocks noChangeShapeType="1"/>
            </p:cNvSpPr>
            <p:nvPr/>
          </p:nvSpPr>
          <p:spPr bwMode="auto">
            <a:xfrm flipV="1">
              <a:off x="2743200" y="4633913"/>
              <a:ext cx="0" cy="157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4" name="Line 118"/>
            <p:cNvSpPr>
              <a:spLocks noChangeShapeType="1"/>
            </p:cNvSpPr>
            <p:nvPr/>
          </p:nvSpPr>
          <p:spPr bwMode="auto">
            <a:xfrm>
              <a:off x="2743200" y="6200775"/>
              <a:ext cx="5295900" cy="6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5" name="Line 119"/>
            <p:cNvSpPr>
              <a:spLocks noChangeShapeType="1"/>
            </p:cNvSpPr>
            <p:nvPr/>
          </p:nvSpPr>
          <p:spPr bwMode="auto">
            <a:xfrm flipH="1" flipV="1">
              <a:off x="7897813" y="2989263"/>
              <a:ext cx="0" cy="13335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6" name="Line 120"/>
            <p:cNvSpPr>
              <a:spLocks noChangeShapeType="1"/>
            </p:cNvSpPr>
            <p:nvPr/>
          </p:nvSpPr>
          <p:spPr bwMode="auto">
            <a:xfrm flipH="1">
              <a:off x="7620000" y="4394200"/>
              <a:ext cx="1825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7" name="Freeform 121"/>
            <p:cNvSpPr>
              <a:spLocks/>
            </p:cNvSpPr>
            <p:nvPr/>
          </p:nvSpPr>
          <p:spPr bwMode="auto">
            <a:xfrm>
              <a:off x="7620000" y="4725988"/>
              <a:ext cx="188913" cy="642938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7672388" y="4103688"/>
              <a:ext cx="589905" cy="138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Neo Sans Intel"/>
                </a:rPr>
                <a:t>MemtoReg</a:t>
              </a:r>
              <a:endParaRPr lang="en-US" sz="900">
                <a:solidFill>
                  <a:srgbClr val="EB7500"/>
                </a:solidFill>
                <a:latin typeface="Neo Sans Intel"/>
              </a:endParaRPr>
            </a:p>
          </p:txBody>
        </p:sp>
        <p:sp>
          <p:nvSpPr>
            <p:cNvPr id="109" name="Line 123"/>
            <p:cNvSpPr>
              <a:spLocks noChangeShapeType="1"/>
            </p:cNvSpPr>
            <p:nvPr/>
          </p:nvSpPr>
          <p:spPr bwMode="auto">
            <a:xfrm>
              <a:off x="7624763" y="5686425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0" name="Line 124"/>
            <p:cNvSpPr>
              <a:spLocks noChangeShapeType="1"/>
            </p:cNvSpPr>
            <p:nvPr/>
          </p:nvSpPr>
          <p:spPr bwMode="auto">
            <a:xfrm rot="5400000">
              <a:off x="7572375" y="5881688"/>
              <a:ext cx="400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V="1">
              <a:off x="8043863" y="4557713"/>
              <a:ext cx="0" cy="1652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7977188" y="4557713"/>
              <a:ext cx="66675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1009650" y="3030538"/>
              <a:ext cx="438150" cy="1001713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4" name="Freeform 128"/>
            <p:cNvSpPr>
              <a:spLocks/>
            </p:cNvSpPr>
            <p:nvPr/>
          </p:nvSpPr>
          <p:spPr bwMode="auto">
            <a:xfrm>
              <a:off x="990600" y="4011613"/>
              <a:ext cx="38100" cy="38100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5" name="Rectangle 129"/>
            <p:cNvSpPr>
              <a:spLocks noChangeArrowheads="1"/>
            </p:cNvSpPr>
            <p:nvPr/>
          </p:nvSpPr>
          <p:spPr bwMode="auto">
            <a:xfrm>
              <a:off x="1103313" y="3341688"/>
              <a:ext cx="270908" cy="277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16" name="Freeform 130"/>
            <p:cNvSpPr>
              <a:spLocks/>
            </p:cNvSpPr>
            <p:nvPr/>
          </p:nvSpPr>
          <p:spPr bwMode="auto">
            <a:xfrm>
              <a:off x="2157413" y="3081338"/>
              <a:ext cx="147638" cy="2820988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 flipH="1" flipV="1">
              <a:off x="1908175" y="3246438"/>
              <a:ext cx="258763" cy="4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8" name="Freeform 132"/>
            <p:cNvSpPr>
              <a:spLocks/>
            </p:cNvSpPr>
            <p:nvPr/>
          </p:nvSpPr>
          <p:spPr bwMode="auto">
            <a:xfrm>
              <a:off x="1962150" y="3233738"/>
              <a:ext cx="38100" cy="38100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19" name="Freeform 133"/>
            <p:cNvSpPr>
              <a:spLocks/>
            </p:cNvSpPr>
            <p:nvPr/>
          </p:nvSpPr>
          <p:spPr bwMode="auto">
            <a:xfrm>
              <a:off x="1452563" y="2935288"/>
              <a:ext cx="452438" cy="655638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0" name="Line 134"/>
            <p:cNvSpPr>
              <a:spLocks noChangeShapeType="1"/>
            </p:cNvSpPr>
            <p:nvPr/>
          </p:nvSpPr>
          <p:spPr bwMode="auto">
            <a:xfrm flipH="1">
              <a:off x="1287463" y="3479800"/>
              <a:ext cx="161925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1" name="Rectangle 135"/>
            <p:cNvSpPr>
              <a:spLocks noChangeArrowheads="1"/>
            </p:cNvSpPr>
            <p:nvPr/>
          </p:nvSpPr>
          <p:spPr bwMode="auto">
            <a:xfrm>
              <a:off x="1188361" y="4441825"/>
              <a:ext cx="7966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Memory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2" name="Rectangle 137"/>
            <p:cNvSpPr>
              <a:spLocks noChangeArrowheads="1"/>
            </p:cNvSpPr>
            <p:nvPr/>
          </p:nvSpPr>
          <p:spPr bwMode="auto">
            <a:xfrm>
              <a:off x="1185863" y="3976688"/>
              <a:ext cx="461665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3" name="Rectangle 138"/>
            <p:cNvSpPr>
              <a:spLocks noChangeArrowheads="1"/>
            </p:cNvSpPr>
            <p:nvPr/>
          </p:nvSpPr>
          <p:spPr bwMode="auto">
            <a:xfrm>
              <a:off x="1595438" y="3162300"/>
              <a:ext cx="2997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Add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2095500" y="2879725"/>
              <a:ext cx="33502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Neo Sans Intel"/>
                </a:rPr>
                <a:t>IF/ID</a:t>
              </a:r>
            </a:p>
          </p:txBody>
        </p:sp>
        <p:grpSp>
          <p:nvGrpSpPr>
            <p:cNvPr id="125" name="Group 140"/>
            <p:cNvGrpSpPr>
              <a:grpSpLocks/>
            </p:cNvGrpSpPr>
            <p:nvPr/>
          </p:nvGrpSpPr>
          <p:grpSpPr bwMode="auto">
            <a:xfrm>
              <a:off x="685800" y="3836988"/>
              <a:ext cx="247650" cy="388938"/>
              <a:chOff x="480" y="2155"/>
              <a:chExt cx="156" cy="245"/>
            </a:xfrm>
          </p:grpSpPr>
          <p:sp>
            <p:nvSpPr>
              <p:cNvPr id="234" name="Freeform 141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5" name="Rectangle 142"/>
              <p:cNvSpPr>
                <a:spLocks noChangeArrowheads="1"/>
              </p:cNvSpPr>
              <p:nvPr/>
            </p:nvSpPr>
            <p:spPr bwMode="auto">
              <a:xfrm>
                <a:off x="491" y="2220"/>
                <a:ext cx="134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Neo Sans Intel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26" name="Line 143"/>
            <p:cNvSpPr>
              <a:spLocks noChangeShapeType="1"/>
            </p:cNvSpPr>
            <p:nvPr/>
          </p:nvSpPr>
          <p:spPr bwMode="auto">
            <a:xfrm flipH="1">
              <a:off x="2047875" y="4305300"/>
              <a:ext cx="114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 flipV="1">
              <a:off x="1981200" y="28670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 flipH="1" flipV="1">
              <a:off x="6100763" y="1863725"/>
              <a:ext cx="0" cy="1614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 rot="5400000" flipH="1" flipV="1">
              <a:off x="1604962" y="2486025"/>
              <a:ext cx="4763" cy="757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rot="16200000" flipV="1">
              <a:off x="5962650" y="3335338"/>
              <a:ext cx="4763" cy="271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1" name="Line 148"/>
            <p:cNvSpPr>
              <a:spLocks noChangeShapeType="1"/>
            </p:cNvSpPr>
            <p:nvPr/>
          </p:nvSpPr>
          <p:spPr bwMode="auto">
            <a:xfrm rot="16200000" flipV="1">
              <a:off x="827088" y="2465388"/>
              <a:ext cx="0" cy="500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2" name="Line 149"/>
            <p:cNvSpPr>
              <a:spLocks noChangeShapeType="1"/>
            </p:cNvSpPr>
            <p:nvPr/>
          </p:nvSpPr>
          <p:spPr bwMode="auto">
            <a:xfrm flipV="1">
              <a:off x="571500" y="2709863"/>
              <a:ext cx="0" cy="1328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3" name="Line 150"/>
            <p:cNvSpPr>
              <a:spLocks noChangeShapeType="1"/>
            </p:cNvSpPr>
            <p:nvPr/>
          </p:nvSpPr>
          <p:spPr bwMode="auto">
            <a:xfrm rot="16200000" flipV="1">
              <a:off x="623888" y="3976688"/>
              <a:ext cx="0" cy="104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4" name="Group 287"/>
            <p:cNvGrpSpPr>
              <a:grpSpLocks/>
            </p:cNvGrpSpPr>
            <p:nvPr/>
          </p:nvGrpSpPr>
          <p:grpSpPr bwMode="auto">
            <a:xfrm>
              <a:off x="4343400" y="5421313"/>
              <a:ext cx="231775" cy="503238"/>
              <a:chOff x="2736" y="3415"/>
              <a:chExt cx="146" cy="317"/>
            </a:xfrm>
          </p:grpSpPr>
          <p:sp>
            <p:nvSpPr>
              <p:cNvPr id="230" name="AutoShape 155"/>
              <p:cNvSpPr>
                <a:spLocks noChangeArrowheads="1"/>
              </p:cNvSpPr>
              <p:nvPr/>
            </p:nvSpPr>
            <p:spPr bwMode="auto">
              <a:xfrm rot="5400000">
                <a:off x="2677" y="3525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31" name="Rectangle 152"/>
              <p:cNvSpPr>
                <a:spLocks noChangeArrowheads="1"/>
              </p:cNvSpPr>
              <p:nvPr/>
            </p:nvSpPr>
            <p:spPr bwMode="auto">
              <a:xfrm>
                <a:off x="2739" y="341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2" name="Rectangle 153"/>
              <p:cNvSpPr>
                <a:spLocks noChangeArrowheads="1"/>
              </p:cNvSpPr>
              <p:nvPr/>
            </p:nvSpPr>
            <p:spPr bwMode="auto">
              <a:xfrm>
                <a:off x="2736" y="361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33" name="Rectangle 154"/>
              <p:cNvSpPr>
                <a:spLocks noChangeArrowheads="1"/>
              </p:cNvSpPr>
              <p:nvPr/>
            </p:nvSpPr>
            <p:spPr bwMode="auto">
              <a:xfrm>
                <a:off x="2799" y="34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5" name="Group 285"/>
            <p:cNvGrpSpPr>
              <a:grpSpLocks/>
            </p:cNvGrpSpPr>
            <p:nvPr/>
          </p:nvGrpSpPr>
          <p:grpSpPr bwMode="auto">
            <a:xfrm>
              <a:off x="4400550" y="4268788"/>
              <a:ext cx="231775" cy="503238"/>
              <a:chOff x="2772" y="2689"/>
              <a:chExt cx="146" cy="317"/>
            </a:xfrm>
          </p:grpSpPr>
          <p:sp>
            <p:nvSpPr>
              <p:cNvPr id="226" name="AutoShape 160"/>
              <p:cNvSpPr>
                <a:spLocks noChangeArrowheads="1"/>
              </p:cNvSpPr>
              <p:nvPr/>
            </p:nvSpPr>
            <p:spPr bwMode="auto">
              <a:xfrm rot="5400000">
                <a:off x="2713" y="2799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7" name="Rectangle 157"/>
              <p:cNvSpPr>
                <a:spLocks noChangeArrowheads="1"/>
              </p:cNvSpPr>
              <p:nvPr/>
            </p:nvSpPr>
            <p:spPr bwMode="auto">
              <a:xfrm>
                <a:off x="2775" y="268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8" name="Rectangle 158"/>
              <p:cNvSpPr>
                <a:spLocks noChangeArrowheads="1"/>
              </p:cNvSpPr>
              <p:nvPr/>
            </p:nvSpPr>
            <p:spPr bwMode="auto">
              <a:xfrm>
                <a:off x="2772" y="289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9" name="Rectangle 159"/>
              <p:cNvSpPr>
                <a:spLocks noChangeArrowheads="1"/>
              </p:cNvSpPr>
              <p:nvPr/>
            </p:nvSpPr>
            <p:spPr bwMode="auto">
              <a:xfrm>
                <a:off x="2835" y="2766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36" name="Line 161"/>
            <p:cNvSpPr>
              <a:spLocks noChangeShapeType="1"/>
            </p:cNvSpPr>
            <p:nvPr/>
          </p:nvSpPr>
          <p:spPr bwMode="auto">
            <a:xfrm flipV="1">
              <a:off x="5029200" y="4552950"/>
              <a:ext cx="0" cy="62071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37" name="Line 162"/>
            <p:cNvSpPr>
              <a:spLocks noChangeShapeType="1"/>
            </p:cNvSpPr>
            <p:nvPr/>
          </p:nvSpPr>
          <p:spPr bwMode="auto">
            <a:xfrm rot="5400000" flipV="1">
              <a:off x="4987925" y="5122863"/>
              <a:ext cx="0" cy="825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38" name="Group 288"/>
            <p:cNvGrpSpPr>
              <a:grpSpLocks/>
            </p:cNvGrpSpPr>
            <p:nvPr/>
          </p:nvGrpSpPr>
          <p:grpSpPr bwMode="auto">
            <a:xfrm>
              <a:off x="1066800" y="2473325"/>
              <a:ext cx="231775" cy="503238"/>
              <a:chOff x="672" y="1558"/>
              <a:chExt cx="146" cy="317"/>
            </a:xfrm>
          </p:grpSpPr>
          <p:sp>
            <p:nvSpPr>
              <p:cNvPr id="222" name="AutoShape 167"/>
              <p:cNvSpPr>
                <a:spLocks noChangeArrowheads="1"/>
              </p:cNvSpPr>
              <p:nvPr/>
            </p:nvSpPr>
            <p:spPr bwMode="auto">
              <a:xfrm rot="16200000" flipH="1">
                <a:off x="579" y="1668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23" name="Rectangle 164"/>
              <p:cNvSpPr>
                <a:spLocks noChangeArrowheads="1"/>
              </p:cNvSpPr>
              <p:nvPr/>
            </p:nvSpPr>
            <p:spPr bwMode="auto">
              <a:xfrm flipH="1">
                <a:off x="672" y="1558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4" name="Rectangle 165"/>
              <p:cNvSpPr>
                <a:spLocks noChangeArrowheads="1"/>
              </p:cNvSpPr>
              <p:nvPr/>
            </p:nvSpPr>
            <p:spPr bwMode="auto">
              <a:xfrm flipH="1">
                <a:off x="675" y="1759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5" name="Rectangle 166"/>
              <p:cNvSpPr>
                <a:spLocks noChangeArrowheads="1"/>
              </p:cNvSpPr>
              <p:nvPr/>
            </p:nvSpPr>
            <p:spPr bwMode="auto">
              <a:xfrm flipH="1">
                <a:off x="698" y="16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grpSp>
          <p:nvGrpSpPr>
            <p:cNvPr id="139" name="Group 284"/>
            <p:cNvGrpSpPr>
              <a:grpSpLocks/>
            </p:cNvGrpSpPr>
            <p:nvPr/>
          </p:nvGrpSpPr>
          <p:grpSpPr bwMode="auto">
            <a:xfrm>
              <a:off x="7748588" y="4302125"/>
              <a:ext cx="231775" cy="503238"/>
              <a:chOff x="4881" y="2710"/>
              <a:chExt cx="146" cy="317"/>
            </a:xfrm>
          </p:grpSpPr>
          <p:sp>
            <p:nvSpPr>
              <p:cNvPr id="218" name="AutoShape 172"/>
              <p:cNvSpPr>
                <a:spLocks noChangeArrowheads="1"/>
              </p:cNvSpPr>
              <p:nvPr/>
            </p:nvSpPr>
            <p:spPr bwMode="auto">
              <a:xfrm rot="5400000">
                <a:off x="4822" y="2820"/>
                <a:ext cx="297" cy="9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9" name="Rectangle 169"/>
              <p:cNvSpPr>
                <a:spLocks noChangeArrowheads="1"/>
              </p:cNvSpPr>
              <p:nvPr/>
            </p:nvSpPr>
            <p:spPr bwMode="auto">
              <a:xfrm>
                <a:off x="4884" y="2710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0" name="Rectangle 170"/>
              <p:cNvSpPr>
                <a:spLocks noChangeArrowheads="1"/>
              </p:cNvSpPr>
              <p:nvPr/>
            </p:nvSpPr>
            <p:spPr bwMode="auto">
              <a:xfrm>
                <a:off x="4881" y="291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Neo Sans Intel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Neo Sans Intel"/>
                </a:endParaRPr>
              </a:p>
            </p:txBody>
          </p:sp>
          <p:sp>
            <p:nvSpPr>
              <p:cNvPr id="221" name="Rectangle 171"/>
              <p:cNvSpPr>
                <a:spLocks noChangeArrowheads="1"/>
              </p:cNvSpPr>
              <p:nvPr/>
            </p:nvSpPr>
            <p:spPr bwMode="auto">
              <a:xfrm>
                <a:off x="4944" y="2787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Neo Sans Intel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/>
                </a:endParaRPr>
              </a:p>
            </p:txBody>
          </p:sp>
        </p:grpSp>
        <p:sp>
          <p:nvSpPr>
            <p:cNvPr id="140" name="Rectangle 173"/>
            <p:cNvSpPr>
              <a:spLocks noChangeArrowheads="1"/>
            </p:cNvSpPr>
            <p:nvPr/>
          </p:nvSpPr>
          <p:spPr bwMode="auto">
            <a:xfrm>
              <a:off x="1400175" y="4241800"/>
              <a:ext cx="596317" cy="12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Neo Sans Intel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Neo Sans Intel"/>
              </a:endParaRPr>
            </a:p>
          </p:txBody>
        </p:sp>
        <p:sp>
          <p:nvSpPr>
            <p:cNvPr id="141" name="Line 174"/>
            <p:cNvSpPr>
              <a:spLocks noChangeShapeType="1"/>
            </p:cNvSpPr>
            <p:nvPr/>
          </p:nvSpPr>
          <p:spPr bwMode="auto">
            <a:xfrm flipV="1">
              <a:off x="2600325" y="3897313"/>
              <a:ext cx="0" cy="192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2" name="Line 175"/>
            <p:cNvSpPr>
              <a:spLocks noChangeShapeType="1"/>
            </p:cNvSpPr>
            <p:nvPr/>
          </p:nvSpPr>
          <p:spPr bwMode="auto">
            <a:xfrm flipV="1">
              <a:off x="2601913" y="5821363"/>
              <a:ext cx="1260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 flipH="1">
              <a:off x="1989138" y="1866900"/>
              <a:ext cx="41211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 flipV="1">
              <a:off x="6300788" y="3783013"/>
              <a:ext cx="103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5" name="Line 178"/>
            <p:cNvSpPr>
              <a:spLocks noChangeShapeType="1"/>
            </p:cNvSpPr>
            <p:nvPr/>
          </p:nvSpPr>
          <p:spPr bwMode="auto">
            <a:xfrm rot="16200000" flipH="1" flipV="1">
              <a:off x="5383212" y="2774950"/>
              <a:ext cx="2028825" cy="63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6" name="Line 179"/>
            <p:cNvSpPr>
              <a:spLocks noChangeShapeType="1"/>
            </p:cNvSpPr>
            <p:nvPr/>
          </p:nvSpPr>
          <p:spPr bwMode="auto">
            <a:xfrm>
              <a:off x="1143000" y="1763713"/>
              <a:ext cx="525780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47" name="Line 180"/>
            <p:cNvSpPr>
              <a:spLocks noChangeShapeType="1"/>
            </p:cNvSpPr>
            <p:nvPr/>
          </p:nvSpPr>
          <p:spPr bwMode="auto">
            <a:xfrm rot="5400000" flipV="1">
              <a:off x="776287" y="2120900"/>
              <a:ext cx="738188" cy="317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48" name="Group 254"/>
            <p:cNvGrpSpPr>
              <a:grpSpLocks/>
            </p:cNvGrpSpPr>
            <p:nvPr/>
          </p:nvGrpSpPr>
          <p:grpSpPr bwMode="auto">
            <a:xfrm>
              <a:off x="3100388" y="2095500"/>
              <a:ext cx="404813" cy="952500"/>
              <a:chOff x="1524" y="1296"/>
              <a:chExt cx="255" cy="600"/>
            </a:xfrm>
          </p:grpSpPr>
          <p:sp>
            <p:nvSpPr>
              <p:cNvPr id="216" name="Freeform 186"/>
              <p:cNvSpPr>
                <a:spLocks/>
              </p:cNvSpPr>
              <p:nvPr/>
            </p:nvSpPr>
            <p:spPr bwMode="auto">
              <a:xfrm>
                <a:off x="1524" y="1296"/>
                <a:ext cx="255" cy="600"/>
              </a:xfrm>
              <a:custGeom>
                <a:avLst/>
                <a:gdLst>
                  <a:gd name="T0" fmla="*/ 128 w 200"/>
                  <a:gd name="T1" fmla="*/ 600 h 425"/>
                  <a:gd name="T2" fmla="*/ 147 w 200"/>
                  <a:gd name="T3" fmla="*/ 597 h 425"/>
                  <a:gd name="T4" fmla="*/ 167 w 200"/>
                  <a:gd name="T5" fmla="*/ 586 h 425"/>
                  <a:gd name="T6" fmla="*/ 186 w 200"/>
                  <a:gd name="T7" fmla="*/ 568 h 425"/>
                  <a:gd name="T8" fmla="*/ 204 w 200"/>
                  <a:gd name="T9" fmla="*/ 542 h 425"/>
                  <a:gd name="T10" fmla="*/ 218 w 200"/>
                  <a:gd name="T11" fmla="*/ 512 h 425"/>
                  <a:gd name="T12" fmla="*/ 231 w 200"/>
                  <a:gd name="T13" fmla="*/ 479 h 425"/>
                  <a:gd name="T14" fmla="*/ 240 w 200"/>
                  <a:gd name="T15" fmla="*/ 438 h 425"/>
                  <a:gd name="T16" fmla="*/ 250 w 200"/>
                  <a:gd name="T17" fmla="*/ 394 h 425"/>
                  <a:gd name="T18" fmla="*/ 255 w 200"/>
                  <a:gd name="T19" fmla="*/ 349 h 425"/>
                  <a:gd name="T20" fmla="*/ 255 w 200"/>
                  <a:gd name="T21" fmla="*/ 299 h 425"/>
                  <a:gd name="T22" fmla="*/ 255 w 200"/>
                  <a:gd name="T23" fmla="*/ 251 h 425"/>
                  <a:gd name="T24" fmla="*/ 250 w 200"/>
                  <a:gd name="T25" fmla="*/ 205 h 425"/>
                  <a:gd name="T26" fmla="*/ 240 w 200"/>
                  <a:gd name="T27" fmla="*/ 162 h 425"/>
                  <a:gd name="T28" fmla="*/ 231 w 200"/>
                  <a:gd name="T29" fmla="*/ 124 h 425"/>
                  <a:gd name="T30" fmla="*/ 218 w 200"/>
                  <a:gd name="T31" fmla="*/ 89 h 425"/>
                  <a:gd name="T32" fmla="*/ 204 w 200"/>
                  <a:gd name="T33" fmla="*/ 59 h 425"/>
                  <a:gd name="T34" fmla="*/ 186 w 200"/>
                  <a:gd name="T35" fmla="*/ 35 h 425"/>
                  <a:gd name="T36" fmla="*/ 167 w 200"/>
                  <a:gd name="T37" fmla="*/ 16 h 425"/>
                  <a:gd name="T38" fmla="*/ 147 w 200"/>
                  <a:gd name="T39" fmla="*/ 6 h 425"/>
                  <a:gd name="T40" fmla="*/ 128 w 200"/>
                  <a:gd name="T41" fmla="*/ 0 h 425"/>
                  <a:gd name="T42" fmla="*/ 106 w 200"/>
                  <a:gd name="T43" fmla="*/ 6 h 425"/>
                  <a:gd name="T44" fmla="*/ 87 w 200"/>
                  <a:gd name="T45" fmla="*/ 16 h 425"/>
                  <a:gd name="T46" fmla="*/ 69 w 200"/>
                  <a:gd name="T47" fmla="*/ 35 h 425"/>
                  <a:gd name="T48" fmla="*/ 52 w 200"/>
                  <a:gd name="T49" fmla="*/ 59 h 425"/>
                  <a:gd name="T50" fmla="*/ 37 w 200"/>
                  <a:gd name="T51" fmla="*/ 89 h 425"/>
                  <a:gd name="T52" fmla="*/ 26 w 200"/>
                  <a:gd name="T53" fmla="*/ 124 h 425"/>
                  <a:gd name="T54" fmla="*/ 15 w 200"/>
                  <a:gd name="T55" fmla="*/ 162 h 425"/>
                  <a:gd name="T56" fmla="*/ 5 w 200"/>
                  <a:gd name="T57" fmla="*/ 205 h 425"/>
                  <a:gd name="T58" fmla="*/ 0 w 200"/>
                  <a:gd name="T59" fmla="*/ 251 h 425"/>
                  <a:gd name="T60" fmla="*/ 0 w 200"/>
                  <a:gd name="T61" fmla="*/ 299 h 425"/>
                  <a:gd name="T62" fmla="*/ 0 w 200"/>
                  <a:gd name="T63" fmla="*/ 349 h 425"/>
                  <a:gd name="T64" fmla="*/ 5 w 200"/>
                  <a:gd name="T65" fmla="*/ 394 h 425"/>
                  <a:gd name="T66" fmla="*/ 15 w 200"/>
                  <a:gd name="T67" fmla="*/ 438 h 425"/>
                  <a:gd name="T68" fmla="*/ 26 w 200"/>
                  <a:gd name="T69" fmla="*/ 479 h 425"/>
                  <a:gd name="T70" fmla="*/ 37 w 200"/>
                  <a:gd name="T71" fmla="*/ 512 h 425"/>
                  <a:gd name="T72" fmla="*/ 52 w 200"/>
                  <a:gd name="T73" fmla="*/ 542 h 425"/>
                  <a:gd name="T74" fmla="*/ 69 w 200"/>
                  <a:gd name="T75" fmla="*/ 568 h 425"/>
                  <a:gd name="T76" fmla="*/ 87 w 200"/>
                  <a:gd name="T77" fmla="*/ 586 h 425"/>
                  <a:gd name="T78" fmla="*/ 106 w 200"/>
                  <a:gd name="T79" fmla="*/ 597 h 425"/>
                  <a:gd name="T80" fmla="*/ 128 w 200"/>
                  <a:gd name="T81" fmla="*/ 600 h 425"/>
                  <a:gd name="T82" fmla="*/ 128 w 200"/>
                  <a:gd name="T83" fmla="*/ 60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0"/>
                  <a:gd name="T127" fmla="*/ 0 h 425"/>
                  <a:gd name="T128" fmla="*/ 200 w 200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0" h="425">
                    <a:moveTo>
                      <a:pt x="100" y="425"/>
                    </a:moveTo>
                    <a:lnTo>
                      <a:pt x="115" y="423"/>
                    </a:lnTo>
                    <a:lnTo>
                      <a:pt x="131" y="415"/>
                    </a:lnTo>
                    <a:lnTo>
                      <a:pt x="146" y="402"/>
                    </a:lnTo>
                    <a:lnTo>
                      <a:pt x="160" y="384"/>
                    </a:lnTo>
                    <a:lnTo>
                      <a:pt x="171" y="363"/>
                    </a:lnTo>
                    <a:lnTo>
                      <a:pt x="181" y="339"/>
                    </a:lnTo>
                    <a:lnTo>
                      <a:pt x="188" y="310"/>
                    </a:lnTo>
                    <a:lnTo>
                      <a:pt x="196" y="279"/>
                    </a:lnTo>
                    <a:lnTo>
                      <a:pt x="200" y="247"/>
                    </a:lnTo>
                    <a:lnTo>
                      <a:pt x="200" y="212"/>
                    </a:lnTo>
                    <a:lnTo>
                      <a:pt x="200" y="178"/>
                    </a:lnTo>
                    <a:lnTo>
                      <a:pt x="196" y="145"/>
                    </a:lnTo>
                    <a:lnTo>
                      <a:pt x="188" y="115"/>
                    </a:lnTo>
                    <a:lnTo>
                      <a:pt x="181" y="88"/>
                    </a:lnTo>
                    <a:lnTo>
                      <a:pt x="171" y="63"/>
                    </a:lnTo>
                    <a:lnTo>
                      <a:pt x="160" y="42"/>
                    </a:lnTo>
                    <a:lnTo>
                      <a:pt x="146" y="25"/>
                    </a:lnTo>
                    <a:lnTo>
                      <a:pt x="131" y="11"/>
                    </a:lnTo>
                    <a:lnTo>
                      <a:pt x="115" y="4"/>
                    </a:lnTo>
                    <a:lnTo>
                      <a:pt x="100" y="0"/>
                    </a:lnTo>
                    <a:lnTo>
                      <a:pt x="83" y="4"/>
                    </a:lnTo>
                    <a:lnTo>
                      <a:pt x="68" y="11"/>
                    </a:lnTo>
                    <a:lnTo>
                      <a:pt x="54" y="25"/>
                    </a:lnTo>
                    <a:lnTo>
                      <a:pt x="41" y="42"/>
                    </a:lnTo>
                    <a:lnTo>
                      <a:pt x="29" y="63"/>
                    </a:lnTo>
                    <a:lnTo>
                      <a:pt x="20" y="88"/>
                    </a:lnTo>
                    <a:lnTo>
                      <a:pt x="12" y="115"/>
                    </a:lnTo>
                    <a:lnTo>
                      <a:pt x="4" y="145"/>
                    </a:lnTo>
                    <a:lnTo>
                      <a:pt x="0" y="178"/>
                    </a:lnTo>
                    <a:lnTo>
                      <a:pt x="0" y="212"/>
                    </a:lnTo>
                    <a:lnTo>
                      <a:pt x="0" y="247"/>
                    </a:lnTo>
                    <a:lnTo>
                      <a:pt x="4" y="279"/>
                    </a:lnTo>
                    <a:lnTo>
                      <a:pt x="12" y="310"/>
                    </a:lnTo>
                    <a:lnTo>
                      <a:pt x="20" y="339"/>
                    </a:lnTo>
                    <a:lnTo>
                      <a:pt x="29" y="363"/>
                    </a:lnTo>
                    <a:lnTo>
                      <a:pt x="41" y="384"/>
                    </a:lnTo>
                    <a:lnTo>
                      <a:pt x="54" y="402"/>
                    </a:lnTo>
                    <a:lnTo>
                      <a:pt x="68" y="415"/>
                    </a:lnTo>
                    <a:lnTo>
                      <a:pt x="83" y="423"/>
                    </a:lnTo>
                    <a:lnTo>
                      <a:pt x="100" y="425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7" name="Rectangle 187"/>
              <p:cNvSpPr>
                <a:spLocks noChangeArrowheads="1"/>
              </p:cNvSpPr>
              <p:nvPr/>
            </p:nvSpPr>
            <p:spPr bwMode="auto">
              <a:xfrm rot="16200000" flipH="1">
                <a:off x="1468" y="1514"/>
                <a:ext cx="345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EB7500"/>
                    </a:solidFill>
                    <a:latin typeface="Neo Sans Intel"/>
                  </a:rPr>
                  <a:t>Control</a:t>
                </a:r>
                <a:endParaRPr lang="en-US" sz="1200" b="1">
                  <a:latin typeface="Neo Sans Intel"/>
                </a:endParaRPr>
              </a:p>
            </p:txBody>
          </p:sp>
        </p:grpSp>
        <p:grpSp>
          <p:nvGrpSpPr>
            <p:cNvPr id="149" name="Group 296"/>
            <p:cNvGrpSpPr>
              <a:grpSpLocks/>
            </p:cNvGrpSpPr>
            <p:nvPr/>
          </p:nvGrpSpPr>
          <p:grpSpPr bwMode="auto">
            <a:xfrm>
              <a:off x="7089775" y="2547938"/>
              <a:ext cx="561975" cy="523875"/>
              <a:chOff x="4466" y="1605"/>
              <a:chExt cx="354" cy="330"/>
            </a:xfrm>
          </p:grpSpPr>
          <p:sp>
            <p:nvSpPr>
              <p:cNvPr id="212" name="Line 182"/>
              <p:cNvSpPr>
                <a:spLocks noChangeShapeType="1"/>
              </p:cNvSpPr>
              <p:nvPr/>
            </p:nvSpPr>
            <p:spPr bwMode="auto">
              <a:xfrm>
                <a:off x="4466" y="1818"/>
                <a:ext cx="211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3" name="Freeform 202"/>
              <p:cNvSpPr>
                <a:spLocks/>
              </p:cNvSpPr>
              <p:nvPr/>
            </p:nvSpPr>
            <p:spPr bwMode="auto">
              <a:xfrm>
                <a:off x="4704" y="1704"/>
                <a:ext cx="96" cy="231"/>
              </a:xfrm>
              <a:custGeom>
                <a:avLst/>
                <a:gdLst>
                  <a:gd name="T0" fmla="*/ 96 w 98"/>
                  <a:gd name="T1" fmla="*/ 23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31 h 162"/>
                  <a:gd name="T8" fmla="*/ 96 w 98"/>
                  <a:gd name="T9" fmla="*/ 231 h 162"/>
                  <a:gd name="T10" fmla="*/ 96 w 98"/>
                  <a:gd name="T11" fmla="*/ 23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4" name="Rectangle 208"/>
              <p:cNvSpPr>
                <a:spLocks noChangeArrowheads="1"/>
              </p:cNvSpPr>
              <p:nvPr/>
            </p:nvSpPr>
            <p:spPr bwMode="auto">
              <a:xfrm>
                <a:off x="4686" y="1770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5" name="Line 209"/>
              <p:cNvSpPr>
                <a:spLocks noChangeShapeType="1"/>
              </p:cNvSpPr>
              <p:nvPr/>
            </p:nvSpPr>
            <p:spPr bwMode="auto">
              <a:xfrm rot="16200000" flipH="1">
                <a:off x="4359" y="1712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0" name="Group 294"/>
            <p:cNvGrpSpPr>
              <a:grpSpLocks/>
            </p:cNvGrpSpPr>
            <p:nvPr/>
          </p:nvGrpSpPr>
          <p:grpSpPr bwMode="auto">
            <a:xfrm>
              <a:off x="5484813" y="2619375"/>
              <a:ext cx="471488" cy="447675"/>
              <a:chOff x="3455" y="1650"/>
              <a:chExt cx="297" cy="282"/>
            </a:xfrm>
          </p:grpSpPr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>
                <a:off x="3455" y="1826"/>
                <a:ext cx="101" cy="1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9" name="Freeform 213"/>
              <p:cNvSpPr>
                <a:spLocks/>
              </p:cNvSpPr>
              <p:nvPr/>
            </p:nvSpPr>
            <p:spPr bwMode="auto">
              <a:xfrm>
                <a:off x="3583" y="1711"/>
                <a:ext cx="96" cy="221"/>
              </a:xfrm>
              <a:custGeom>
                <a:avLst/>
                <a:gdLst>
                  <a:gd name="T0" fmla="*/ 96 w 98"/>
                  <a:gd name="T1" fmla="*/ 221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21 h 162"/>
                  <a:gd name="T8" fmla="*/ 96 w 98"/>
                  <a:gd name="T9" fmla="*/ 221 h 162"/>
                  <a:gd name="T10" fmla="*/ 96 w 98"/>
                  <a:gd name="T11" fmla="*/ 221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10" name="Rectangle 214"/>
              <p:cNvSpPr>
                <a:spLocks noChangeArrowheads="1"/>
              </p:cNvSpPr>
              <p:nvPr/>
            </p:nvSpPr>
            <p:spPr bwMode="auto">
              <a:xfrm>
                <a:off x="3565" y="1784"/>
                <a:ext cx="187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MEM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11" name="Line 215"/>
              <p:cNvSpPr>
                <a:spLocks noChangeShapeType="1"/>
              </p:cNvSpPr>
              <p:nvPr/>
            </p:nvSpPr>
            <p:spPr bwMode="auto">
              <a:xfrm rot="5400000">
                <a:off x="3367" y="1739"/>
                <a:ext cx="17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grpSp>
          <p:nvGrpSpPr>
            <p:cNvPr id="151" name="Group 295"/>
            <p:cNvGrpSpPr>
              <a:grpSpLocks/>
            </p:cNvGrpSpPr>
            <p:nvPr/>
          </p:nvGrpSpPr>
          <p:grpSpPr bwMode="auto">
            <a:xfrm>
              <a:off x="5414963" y="2295525"/>
              <a:ext cx="457200" cy="419100"/>
              <a:chOff x="3411" y="1446"/>
              <a:chExt cx="288" cy="264"/>
            </a:xfrm>
          </p:grpSpPr>
          <p:sp>
            <p:nvSpPr>
              <p:cNvPr id="204" name="Line 217"/>
              <p:cNvSpPr>
                <a:spLocks noChangeShapeType="1"/>
              </p:cNvSpPr>
              <p:nvPr/>
            </p:nvSpPr>
            <p:spPr bwMode="auto">
              <a:xfrm flipV="1">
                <a:off x="3411" y="1608"/>
                <a:ext cx="145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5" name="Freeform 218"/>
              <p:cNvSpPr>
                <a:spLocks/>
              </p:cNvSpPr>
              <p:nvPr/>
            </p:nvSpPr>
            <p:spPr bwMode="auto">
              <a:xfrm>
                <a:off x="3583" y="1495"/>
                <a:ext cx="96" cy="215"/>
              </a:xfrm>
              <a:custGeom>
                <a:avLst/>
                <a:gdLst>
                  <a:gd name="T0" fmla="*/ 96 w 98"/>
                  <a:gd name="T1" fmla="*/ 215 h 162"/>
                  <a:gd name="T2" fmla="*/ 96 w 98"/>
                  <a:gd name="T3" fmla="*/ 0 h 162"/>
                  <a:gd name="T4" fmla="*/ 0 w 98"/>
                  <a:gd name="T5" fmla="*/ 0 h 162"/>
                  <a:gd name="T6" fmla="*/ 0 w 98"/>
                  <a:gd name="T7" fmla="*/ 215 h 162"/>
                  <a:gd name="T8" fmla="*/ 96 w 98"/>
                  <a:gd name="T9" fmla="*/ 215 h 162"/>
                  <a:gd name="T10" fmla="*/ 96 w 98"/>
                  <a:gd name="T11" fmla="*/ 215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162"/>
                  <a:gd name="T20" fmla="*/ 98 w 98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162">
                    <a:moveTo>
                      <a:pt x="98" y="162"/>
                    </a:moveTo>
                    <a:lnTo>
                      <a:pt x="98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8" y="162"/>
                    </a:lnTo>
                  </a:path>
                </a:pathLst>
              </a:custGeom>
              <a:solidFill>
                <a:srgbClr val="FFE6CD"/>
              </a:solidFill>
              <a:ln w="19050" cmpd="sng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sp>
            <p:nvSpPr>
              <p:cNvPr id="206" name="Rectangle 219"/>
              <p:cNvSpPr>
                <a:spLocks noChangeArrowheads="1"/>
              </p:cNvSpPr>
              <p:nvPr/>
            </p:nvSpPr>
            <p:spPr bwMode="auto">
              <a:xfrm>
                <a:off x="3565" y="1566"/>
                <a:ext cx="13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0" b="1">
                    <a:solidFill>
                      <a:srgbClr val="EB7500"/>
                    </a:solidFill>
                    <a:latin typeface="Neo Sans Intel"/>
                  </a:rPr>
                  <a:t>WB</a:t>
                </a:r>
                <a:endParaRPr lang="en-US" sz="1000" b="1">
                  <a:latin typeface="Neo Sans Intel"/>
                </a:endParaRPr>
              </a:p>
            </p:txBody>
          </p:sp>
          <p:sp>
            <p:nvSpPr>
              <p:cNvPr id="207" name="Line 220"/>
              <p:cNvSpPr>
                <a:spLocks noChangeShapeType="1"/>
              </p:cNvSpPr>
              <p:nvPr/>
            </p:nvSpPr>
            <p:spPr bwMode="auto">
              <a:xfrm rot="16200000" flipH="1">
                <a:off x="3331" y="1529"/>
                <a:ext cx="16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</p:grpSp>
        <p:sp>
          <p:nvSpPr>
            <p:cNvPr id="152" name="Line 225"/>
            <p:cNvSpPr>
              <a:spLocks noChangeShapeType="1"/>
            </p:cNvSpPr>
            <p:nvPr/>
          </p:nvSpPr>
          <p:spPr bwMode="auto">
            <a:xfrm rot="5400000">
              <a:off x="6284912" y="3392488"/>
              <a:ext cx="89693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3" name="Line 226"/>
            <p:cNvSpPr>
              <a:spLocks noChangeShapeType="1"/>
            </p:cNvSpPr>
            <p:nvPr/>
          </p:nvSpPr>
          <p:spPr bwMode="auto">
            <a:xfrm rot="10800000">
              <a:off x="5886450" y="2552700"/>
              <a:ext cx="120173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4" name="Line 227"/>
            <p:cNvSpPr>
              <a:spLocks noChangeShapeType="1"/>
            </p:cNvSpPr>
            <p:nvPr/>
          </p:nvSpPr>
          <p:spPr bwMode="auto">
            <a:xfrm rot="10800000" flipV="1">
              <a:off x="5838825" y="3009900"/>
              <a:ext cx="1285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5" name="Line 228"/>
            <p:cNvSpPr>
              <a:spLocks noChangeShapeType="1"/>
            </p:cNvSpPr>
            <p:nvPr/>
          </p:nvSpPr>
          <p:spPr bwMode="auto">
            <a:xfrm rot="10800000" flipV="1">
              <a:off x="5838825" y="2943225"/>
              <a:ext cx="8874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6" name="Line 229"/>
            <p:cNvSpPr>
              <a:spLocks noChangeShapeType="1"/>
            </p:cNvSpPr>
            <p:nvPr/>
          </p:nvSpPr>
          <p:spPr bwMode="auto">
            <a:xfrm rot="5400000">
              <a:off x="6664325" y="5375275"/>
              <a:ext cx="1635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7" name="Line 230"/>
            <p:cNvSpPr>
              <a:spLocks noChangeShapeType="1"/>
            </p:cNvSpPr>
            <p:nvPr/>
          </p:nvSpPr>
          <p:spPr bwMode="auto">
            <a:xfrm rot="5400000">
              <a:off x="5965825" y="4106863"/>
              <a:ext cx="2700338" cy="3175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8" name="Line 231"/>
            <p:cNvSpPr>
              <a:spLocks noChangeShapeType="1"/>
            </p:cNvSpPr>
            <p:nvPr/>
          </p:nvSpPr>
          <p:spPr bwMode="auto">
            <a:xfrm>
              <a:off x="6743700" y="5459413"/>
              <a:ext cx="568325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59" name="Line 232"/>
            <p:cNvSpPr>
              <a:spLocks noChangeShapeType="1"/>
            </p:cNvSpPr>
            <p:nvPr/>
          </p:nvSpPr>
          <p:spPr bwMode="auto">
            <a:xfrm rot="10800000" flipV="1">
              <a:off x="5842000" y="2762250"/>
              <a:ext cx="14732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grpSp>
          <p:nvGrpSpPr>
            <p:cNvPr id="160" name="Group 293"/>
            <p:cNvGrpSpPr>
              <a:grpSpLocks/>
            </p:cNvGrpSpPr>
            <p:nvPr/>
          </p:nvGrpSpPr>
          <p:grpSpPr bwMode="auto">
            <a:xfrm>
              <a:off x="3452813" y="2106613"/>
              <a:ext cx="738188" cy="960438"/>
              <a:chOff x="2175" y="1327"/>
              <a:chExt cx="465" cy="605"/>
            </a:xfrm>
          </p:grpSpPr>
          <p:grpSp>
            <p:nvGrpSpPr>
              <p:cNvPr id="191" name="Group 292"/>
              <p:cNvGrpSpPr>
                <a:grpSpLocks/>
              </p:cNvGrpSpPr>
              <p:nvPr/>
            </p:nvGrpSpPr>
            <p:grpSpPr bwMode="auto">
              <a:xfrm>
                <a:off x="2199" y="1537"/>
                <a:ext cx="407" cy="215"/>
                <a:chOff x="2199" y="1537"/>
                <a:chExt cx="407" cy="215"/>
              </a:xfrm>
            </p:grpSpPr>
            <p:sp>
              <p:nvSpPr>
                <p:cNvPr id="201" name="Line 234"/>
                <p:cNvSpPr>
                  <a:spLocks noChangeShapeType="1"/>
                </p:cNvSpPr>
                <p:nvPr/>
              </p:nvSpPr>
              <p:spPr bwMode="auto">
                <a:xfrm>
                  <a:off x="2199" y="1650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2" name="Freeform 235"/>
                <p:cNvSpPr>
                  <a:spLocks/>
                </p:cNvSpPr>
                <p:nvPr/>
              </p:nvSpPr>
              <p:spPr bwMode="auto">
                <a:xfrm>
                  <a:off x="2437" y="1537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3" name="Rectangle 236"/>
                <p:cNvSpPr>
                  <a:spLocks noChangeArrowheads="1"/>
                </p:cNvSpPr>
                <p:nvPr/>
              </p:nvSpPr>
              <p:spPr bwMode="auto">
                <a:xfrm>
                  <a:off x="2419" y="1608"/>
                  <a:ext cx="187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MEM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grpSp>
            <p:nvGrpSpPr>
              <p:cNvPr id="192" name="Group 291"/>
              <p:cNvGrpSpPr>
                <a:grpSpLocks/>
              </p:cNvGrpSpPr>
              <p:nvPr/>
            </p:nvGrpSpPr>
            <p:grpSpPr bwMode="auto">
              <a:xfrm>
                <a:off x="2184" y="1327"/>
                <a:ext cx="369" cy="209"/>
                <a:chOff x="2184" y="1327"/>
                <a:chExt cx="369" cy="209"/>
              </a:xfrm>
            </p:grpSpPr>
            <p:sp>
              <p:nvSpPr>
                <p:cNvPr id="198" name="Line 239"/>
                <p:cNvSpPr>
                  <a:spLocks noChangeShapeType="1"/>
                </p:cNvSpPr>
                <p:nvPr/>
              </p:nvSpPr>
              <p:spPr bwMode="auto">
                <a:xfrm>
                  <a:off x="2184" y="1437"/>
                  <a:ext cx="22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9" name="Freeform 240"/>
                <p:cNvSpPr>
                  <a:spLocks/>
                </p:cNvSpPr>
                <p:nvPr/>
              </p:nvSpPr>
              <p:spPr bwMode="auto">
                <a:xfrm>
                  <a:off x="2437" y="1327"/>
                  <a:ext cx="96" cy="209"/>
                </a:xfrm>
                <a:custGeom>
                  <a:avLst/>
                  <a:gdLst>
                    <a:gd name="T0" fmla="*/ 96 w 98"/>
                    <a:gd name="T1" fmla="*/ 209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09 h 162"/>
                    <a:gd name="T8" fmla="*/ 96 w 98"/>
                    <a:gd name="T9" fmla="*/ 209 h 162"/>
                    <a:gd name="T10" fmla="*/ 96 w 98"/>
                    <a:gd name="T11" fmla="*/ 209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200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19" y="1396"/>
                  <a:ext cx="134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WB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  <p:sp>
            <p:nvSpPr>
              <p:cNvPr id="193" name="Line 243"/>
              <p:cNvSpPr>
                <a:spLocks noChangeShapeType="1"/>
              </p:cNvSpPr>
              <p:nvPr/>
            </p:nvSpPr>
            <p:spPr bwMode="auto">
              <a:xfrm rot="10800000" flipV="1">
                <a:off x="2544" y="189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/>
                </a:endParaRPr>
              </a:p>
            </p:txBody>
          </p:sp>
          <p:grpSp>
            <p:nvGrpSpPr>
              <p:cNvPr id="194" name="Group 290"/>
              <p:cNvGrpSpPr>
                <a:grpSpLocks/>
              </p:cNvGrpSpPr>
              <p:nvPr/>
            </p:nvGrpSpPr>
            <p:grpSpPr bwMode="auto">
              <a:xfrm>
                <a:off x="2175" y="1752"/>
                <a:ext cx="397" cy="180"/>
                <a:chOff x="2175" y="1752"/>
                <a:chExt cx="397" cy="180"/>
              </a:xfrm>
            </p:grpSpPr>
            <p:sp>
              <p:nvSpPr>
                <p:cNvPr id="195" name="Line 245"/>
                <p:cNvSpPr>
                  <a:spLocks noChangeShapeType="1"/>
                </p:cNvSpPr>
                <p:nvPr/>
              </p:nvSpPr>
              <p:spPr bwMode="auto">
                <a:xfrm>
                  <a:off x="2175" y="1827"/>
                  <a:ext cx="23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6" name="Freeform 246"/>
                <p:cNvSpPr>
                  <a:spLocks/>
                </p:cNvSpPr>
                <p:nvPr/>
              </p:nvSpPr>
              <p:spPr bwMode="auto">
                <a:xfrm>
                  <a:off x="2437" y="1752"/>
                  <a:ext cx="96" cy="180"/>
                </a:xfrm>
                <a:custGeom>
                  <a:avLst/>
                  <a:gdLst>
                    <a:gd name="T0" fmla="*/ 96 w 98"/>
                    <a:gd name="T1" fmla="*/ 180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180 h 162"/>
                    <a:gd name="T8" fmla="*/ 96 w 98"/>
                    <a:gd name="T9" fmla="*/ 180 h 162"/>
                    <a:gd name="T10" fmla="*/ 96 w 98"/>
                    <a:gd name="T11" fmla="*/ 180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Neo Sans Intel"/>
                  </a:endParaRPr>
                </a:p>
              </p:txBody>
            </p:sp>
            <p:sp>
              <p:nvSpPr>
                <p:cNvPr id="19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413" y="1793"/>
                  <a:ext cx="159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 b="1">
                      <a:solidFill>
                        <a:srgbClr val="EB7500"/>
                      </a:solidFill>
                      <a:latin typeface="Neo Sans Intel"/>
                    </a:rPr>
                    <a:t>EXE</a:t>
                  </a:r>
                  <a:endParaRPr lang="en-US" sz="1000" b="1">
                    <a:latin typeface="Neo Sans Intel"/>
                  </a:endParaRPr>
                </a:p>
              </p:txBody>
            </p:sp>
          </p:grpSp>
        </p:grpSp>
        <p:sp>
          <p:nvSpPr>
            <p:cNvPr id="161" name="Line 250"/>
            <p:cNvSpPr>
              <a:spLocks noChangeShapeType="1"/>
            </p:cNvSpPr>
            <p:nvPr/>
          </p:nvSpPr>
          <p:spPr bwMode="auto">
            <a:xfrm rot="10800000">
              <a:off x="4062413" y="2290763"/>
              <a:ext cx="1363663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2" name="Line 251"/>
            <p:cNvSpPr>
              <a:spLocks noChangeShapeType="1"/>
            </p:cNvSpPr>
            <p:nvPr/>
          </p:nvSpPr>
          <p:spPr bwMode="auto">
            <a:xfrm rot="10800000">
              <a:off x="4156075" y="2619375"/>
              <a:ext cx="133667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3" name="Line 252"/>
            <p:cNvSpPr>
              <a:spLocks noChangeShapeType="1"/>
            </p:cNvSpPr>
            <p:nvPr/>
          </p:nvSpPr>
          <p:spPr bwMode="auto">
            <a:xfrm flipH="1">
              <a:off x="1231900" y="2574925"/>
              <a:ext cx="752475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4" name="Line 253"/>
            <p:cNvSpPr>
              <a:spLocks noChangeShapeType="1"/>
            </p:cNvSpPr>
            <p:nvPr/>
          </p:nvSpPr>
          <p:spPr bwMode="auto">
            <a:xfrm flipH="1" flipV="1">
              <a:off x="1981200" y="1868488"/>
              <a:ext cx="0" cy="717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5" name="Line 255"/>
            <p:cNvSpPr>
              <a:spLocks noChangeShapeType="1"/>
            </p:cNvSpPr>
            <p:nvPr/>
          </p:nvSpPr>
          <p:spPr bwMode="auto">
            <a:xfrm flipH="1" flipV="1">
              <a:off x="2600325" y="2581275"/>
              <a:ext cx="4968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6" name="Line 256"/>
            <p:cNvSpPr>
              <a:spLocks noChangeShapeType="1"/>
            </p:cNvSpPr>
            <p:nvPr/>
          </p:nvSpPr>
          <p:spPr bwMode="auto">
            <a:xfrm flipV="1">
              <a:off x="2600325" y="2581275"/>
              <a:ext cx="0" cy="1323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7" name="Freeform 257"/>
            <p:cNvSpPr>
              <a:spLocks/>
            </p:cNvSpPr>
            <p:nvPr/>
          </p:nvSpPr>
          <p:spPr bwMode="auto">
            <a:xfrm>
              <a:off x="2581275" y="3886200"/>
              <a:ext cx="38100" cy="38100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8" name="Line 258"/>
            <p:cNvSpPr>
              <a:spLocks noChangeShapeType="1"/>
            </p:cNvSpPr>
            <p:nvPr/>
          </p:nvSpPr>
          <p:spPr bwMode="auto">
            <a:xfrm>
              <a:off x="4191000" y="3009900"/>
              <a:ext cx="0" cy="29718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69" name="Line 259"/>
            <p:cNvSpPr>
              <a:spLocks noChangeShapeType="1"/>
            </p:cNvSpPr>
            <p:nvPr/>
          </p:nvSpPr>
          <p:spPr bwMode="auto">
            <a:xfrm>
              <a:off x="5410200" y="2857500"/>
              <a:ext cx="0" cy="26670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0" name="Line 260"/>
            <p:cNvSpPr>
              <a:spLocks noChangeShapeType="1"/>
            </p:cNvSpPr>
            <p:nvPr/>
          </p:nvSpPr>
          <p:spPr bwMode="auto">
            <a:xfrm rot="10800000">
              <a:off x="4038600" y="2933700"/>
              <a:ext cx="484188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1" name="Line 261"/>
            <p:cNvSpPr>
              <a:spLocks noChangeShapeType="1"/>
            </p:cNvSpPr>
            <p:nvPr/>
          </p:nvSpPr>
          <p:spPr bwMode="auto">
            <a:xfrm rot="10800000" flipV="1">
              <a:off x="4038600" y="2857500"/>
              <a:ext cx="13716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2" name="Line 262"/>
            <p:cNvSpPr>
              <a:spLocks noChangeShapeType="1"/>
            </p:cNvSpPr>
            <p:nvPr/>
          </p:nvSpPr>
          <p:spPr bwMode="auto">
            <a:xfrm rot="10800000" flipV="1">
              <a:off x="4191000" y="5981700"/>
              <a:ext cx="3048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73" name="Line 263"/>
            <p:cNvSpPr>
              <a:spLocks noChangeShapeType="1"/>
            </p:cNvSpPr>
            <p:nvPr/>
          </p:nvSpPr>
          <p:spPr bwMode="auto">
            <a:xfrm rot="10800000" flipV="1">
              <a:off x="4762500" y="5524500"/>
              <a:ext cx="6477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0" name="Line 278"/>
            <p:cNvSpPr>
              <a:spLocks noChangeShapeType="1"/>
            </p:cNvSpPr>
            <p:nvPr/>
          </p:nvSpPr>
          <p:spPr bwMode="auto">
            <a:xfrm rot="10800000" flipV="1">
              <a:off x="7616825" y="2979738"/>
              <a:ext cx="277813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1" name="Line 279"/>
            <p:cNvSpPr>
              <a:spLocks noChangeShapeType="1"/>
            </p:cNvSpPr>
            <p:nvPr/>
          </p:nvSpPr>
          <p:spPr bwMode="auto">
            <a:xfrm rot="10800000" flipV="1">
              <a:off x="7620000" y="2781300"/>
              <a:ext cx="685800" cy="476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2" name="Line 280"/>
            <p:cNvSpPr>
              <a:spLocks noChangeShapeType="1"/>
            </p:cNvSpPr>
            <p:nvPr/>
          </p:nvSpPr>
          <p:spPr bwMode="auto">
            <a:xfrm flipH="1" flipV="1">
              <a:off x="8305800" y="2781300"/>
              <a:ext cx="0" cy="355441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3" name="Line 281"/>
            <p:cNvSpPr>
              <a:spLocks noChangeShapeType="1"/>
            </p:cNvSpPr>
            <p:nvPr/>
          </p:nvSpPr>
          <p:spPr bwMode="auto">
            <a:xfrm rot="5400000" flipH="1">
              <a:off x="5410200" y="3440113"/>
              <a:ext cx="0" cy="57912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4" name="Line 282"/>
            <p:cNvSpPr>
              <a:spLocks noChangeShapeType="1"/>
            </p:cNvSpPr>
            <p:nvPr/>
          </p:nvSpPr>
          <p:spPr bwMode="auto">
            <a:xfrm flipH="1" flipV="1">
              <a:off x="2514600" y="3429000"/>
              <a:ext cx="0" cy="289560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/>
              </a:endParaRPr>
            </a:p>
          </p:txBody>
        </p:sp>
        <p:sp>
          <p:nvSpPr>
            <p:cNvPr id="185" name="Line 283"/>
            <p:cNvSpPr>
              <a:spLocks noChangeShapeType="1"/>
            </p:cNvSpPr>
            <p:nvPr/>
          </p:nvSpPr>
          <p:spPr bwMode="auto">
            <a:xfrm rot="10800000" flipV="1">
              <a:off x="2514600" y="3429000"/>
              <a:ext cx="762000" cy="0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n-US">
                <a:latin typeface="Neo Sans Int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000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1 – Fetch)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4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76" name="Rectangle 266"/>
          <p:cNvSpPr>
            <a:spLocks noChangeArrowheads="1"/>
          </p:cNvSpPr>
          <p:nvPr/>
        </p:nvSpPr>
        <p:spPr bwMode="auto">
          <a:xfrm>
            <a:off x="1882151" y="3982578"/>
            <a:ext cx="31995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Neo Sans Intel" pitchFamily="34" charset="0"/>
              </a:rPr>
              <a:t>lw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54296" name="Rectangle 287"/>
          <p:cNvSpPr>
            <a:spLocks noChangeArrowheads="1"/>
          </p:cNvSpPr>
          <p:nvPr/>
        </p:nvSpPr>
        <p:spPr bwMode="auto">
          <a:xfrm>
            <a:off x="1809851" y="288778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3617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repeatCount="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4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/>
      <p:bldP spid="54276" grpId="0" animBg="1"/>
      <p:bldP spid="54276" grpId="1" animBg="1"/>
      <p:bldP spid="54296" grpId="0" animBg="1"/>
      <p:bldP spid="54296" grpId="1" animBg="1"/>
      <p:bldP spid="3" grpId="0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8" name="Rectangle 287"/>
          <p:cNvSpPr>
            <a:spLocks noChangeArrowheads="1"/>
          </p:cNvSpPr>
          <p:nvPr/>
        </p:nvSpPr>
        <p:spPr bwMode="auto">
          <a:xfrm>
            <a:off x="3679803" y="2877626"/>
            <a:ext cx="613309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PC+4</a:t>
            </a:r>
          </a:p>
        </p:txBody>
      </p:sp>
      <p:sp>
        <p:nvSpPr>
          <p:cNvPr id="199" name="Rectangle 266"/>
          <p:cNvSpPr>
            <a:spLocks noChangeArrowheads="1"/>
          </p:cNvSpPr>
          <p:nvPr/>
        </p:nvSpPr>
        <p:spPr bwMode="auto">
          <a:xfrm>
            <a:off x="3733800" y="3726418"/>
            <a:ext cx="515526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0" name="Rectangle 266"/>
          <p:cNvSpPr>
            <a:spLocks noChangeArrowheads="1"/>
          </p:cNvSpPr>
          <p:nvPr/>
        </p:nvSpPr>
        <p:spPr bwMode="auto">
          <a:xfrm>
            <a:off x="3810000" y="4922834"/>
            <a:ext cx="36163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3878290" y="5314057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2 – Dec)</a:t>
            </a:r>
          </a:p>
        </p:txBody>
      </p:sp>
    </p:spTree>
    <p:extLst>
      <p:ext uri="{BB962C8B-B14F-4D97-AF65-F5344CB8AC3E}">
        <p14:creationId xmlns:p14="http://schemas.microsoft.com/office/powerpoint/2010/main" val="1210906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5638800" y="4107650"/>
            <a:ext cx="906658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[R2]+30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202" name="Rectangle 266"/>
          <p:cNvSpPr>
            <a:spLocks noChangeArrowheads="1"/>
          </p:cNvSpPr>
          <p:nvPr/>
        </p:nvSpPr>
        <p:spPr bwMode="auto">
          <a:xfrm>
            <a:off x="5946654" y="5495344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2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3 – EXE)</a:t>
            </a:r>
          </a:p>
        </p:txBody>
      </p:sp>
    </p:spTree>
    <p:extLst>
      <p:ext uri="{BB962C8B-B14F-4D97-AF65-F5344CB8AC3E}">
        <p14:creationId xmlns:p14="http://schemas.microsoft.com/office/powerpoint/2010/main" val="784284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7772400" y="4105275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7974694" y="5507593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</a:t>
            </a:r>
            <a:r>
              <a:rPr lang="en-US" sz="3200" dirty="0">
                <a:solidFill>
                  <a:srgbClr val="0070C0"/>
                </a:solidFill>
                <a:latin typeface="Neo Sans Intel" pitchFamily="34" charset="0"/>
              </a:rPr>
              <a:t>4</a:t>
            </a:r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 – MEM)</a:t>
            </a:r>
          </a:p>
        </p:txBody>
      </p:sp>
    </p:spTree>
    <p:extLst>
      <p:ext uri="{BB962C8B-B14F-4D97-AF65-F5344CB8AC3E}">
        <p14:creationId xmlns:p14="http://schemas.microsoft.com/office/powerpoint/2010/main" val="3578826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2000" y="1166813"/>
            <a:ext cx="6256094" cy="661987"/>
            <a:chOff x="762000" y="1166813"/>
            <a:chExt cx="6256094" cy="661987"/>
          </a:xfrm>
        </p:grpSpPr>
        <p:sp>
          <p:nvSpPr>
            <p:cNvPr id="54277" name="Rectangle 268"/>
            <p:cNvSpPr>
              <a:spLocks noChangeArrowheads="1"/>
            </p:cNvSpPr>
            <p:nvPr/>
          </p:nvSpPr>
          <p:spPr bwMode="auto">
            <a:xfrm>
              <a:off x="865188" y="1543050"/>
              <a:ext cx="6070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8" name="Rectangle 269"/>
            <p:cNvSpPr>
              <a:spLocks noChangeArrowheads="1"/>
            </p:cNvSpPr>
            <p:nvPr/>
          </p:nvSpPr>
          <p:spPr bwMode="auto">
            <a:xfrm>
              <a:off x="858838" y="1536700"/>
              <a:ext cx="1054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79" name="Rectangle 270"/>
            <p:cNvSpPr>
              <a:spLocks noChangeArrowheads="1"/>
            </p:cNvSpPr>
            <p:nvPr/>
          </p:nvSpPr>
          <p:spPr bwMode="auto">
            <a:xfrm>
              <a:off x="1171575" y="1166813"/>
              <a:ext cx="424797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>
                  <a:latin typeface="Neo Sans Intel" pitchFamily="34" charset="0"/>
                </a:rPr>
                <a:t>op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0" name="Rectangle 271"/>
            <p:cNvSpPr>
              <a:spLocks noChangeArrowheads="1"/>
            </p:cNvSpPr>
            <p:nvPr/>
          </p:nvSpPr>
          <p:spPr bwMode="auto">
            <a:xfrm>
              <a:off x="19256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1" name="Rectangle 272"/>
            <p:cNvSpPr>
              <a:spLocks noChangeArrowheads="1"/>
            </p:cNvSpPr>
            <p:nvPr/>
          </p:nvSpPr>
          <p:spPr bwMode="auto">
            <a:xfrm>
              <a:off x="2209800" y="1166813"/>
              <a:ext cx="36869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rs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2" name="Rectangle 273"/>
            <p:cNvSpPr>
              <a:spLocks noChangeArrowheads="1"/>
            </p:cNvSpPr>
            <p:nvPr/>
          </p:nvSpPr>
          <p:spPr bwMode="auto">
            <a:xfrm>
              <a:off x="2916238" y="15367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3" name="Rectangle 274"/>
            <p:cNvSpPr>
              <a:spLocks noChangeArrowheads="1"/>
            </p:cNvSpPr>
            <p:nvPr/>
          </p:nvSpPr>
          <p:spPr bwMode="auto">
            <a:xfrm>
              <a:off x="3200400" y="1166813"/>
              <a:ext cx="35266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 dirty="0" err="1">
                  <a:latin typeface="Neo Sans Intel" pitchFamily="34" charset="0"/>
                </a:rPr>
                <a:t>rt</a:t>
              </a:r>
              <a:endParaRPr lang="en-US" sz="1600" b="1" dirty="0">
                <a:latin typeface="Neo Sans Intel" pitchFamily="34" charset="0"/>
              </a:endParaRPr>
            </a:p>
          </p:txBody>
        </p:sp>
        <p:sp>
          <p:nvSpPr>
            <p:cNvPr id="54284" name="Rectangle 275"/>
            <p:cNvSpPr>
              <a:spLocks noChangeArrowheads="1"/>
            </p:cNvSpPr>
            <p:nvPr/>
          </p:nvSpPr>
          <p:spPr bwMode="auto">
            <a:xfrm>
              <a:off x="3906838" y="1536700"/>
              <a:ext cx="3027362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85" name="Rectangle 276"/>
            <p:cNvSpPr>
              <a:spLocks noChangeArrowheads="1"/>
            </p:cNvSpPr>
            <p:nvPr/>
          </p:nvSpPr>
          <p:spPr bwMode="auto">
            <a:xfrm>
              <a:off x="4800600" y="1166813"/>
              <a:ext cx="11992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Neo Sans Intel" pitchFamily="34" charset="0"/>
                </a:rPr>
                <a:t>immediate</a:t>
              </a:r>
              <a:endParaRPr lang="en-US" sz="1600" b="1">
                <a:latin typeface="Neo Sans Intel" pitchFamily="34" charset="0"/>
              </a:endParaRPr>
            </a:p>
          </p:txBody>
        </p:sp>
        <p:sp>
          <p:nvSpPr>
            <p:cNvPr id="54286" name="Rectangle 277"/>
            <p:cNvSpPr>
              <a:spLocks noChangeArrowheads="1"/>
            </p:cNvSpPr>
            <p:nvPr/>
          </p:nvSpPr>
          <p:spPr bwMode="auto">
            <a:xfrm>
              <a:off x="6715125" y="1225550"/>
              <a:ext cx="302969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0</a:t>
              </a:r>
            </a:p>
          </p:txBody>
        </p:sp>
        <p:sp>
          <p:nvSpPr>
            <p:cNvPr id="54287" name="Rectangle 278"/>
            <p:cNvSpPr>
              <a:spLocks noChangeArrowheads="1"/>
            </p:cNvSpPr>
            <p:nvPr/>
          </p:nvSpPr>
          <p:spPr bwMode="auto">
            <a:xfrm>
              <a:off x="35814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16</a:t>
              </a:r>
            </a:p>
          </p:txBody>
        </p:sp>
        <p:sp>
          <p:nvSpPr>
            <p:cNvPr id="54288" name="Rectangle 279"/>
            <p:cNvSpPr>
              <a:spLocks noChangeArrowheads="1"/>
            </p:cNvSpPr>
            <p:nvPr/>
          </p:nvSpPr>
          <p:spPr bwMode="auto">
            <a:xfrm>
              <a:off x="25908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Neo Sans Intel" pitchFamily="34" charset="0"/>
                </a:rPr>
                <a:t>21</a:t>
              </a:r>
            </a:p>
          </p:txBody>
        </p:sp>
        <p:sp>
          <p:nvSpPr>
            <p:cNvPr id="54289" name="Rectangle 280"/>
            <p:cNvSpPr>
              <a:spLocks noChangeArrowheads="1"/>
            </p:cNvSpPr>
            <p:nvPr/>
          </p:nvSpPr>
          <p:spPr bwMode="auto">
            <a:xfrm>
              <a:off x="16002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26</a:t>
              </a:r>
            </a:p>
          </p:txBody>
        </p:sp>
        <p:sp>
          <p:nvSpPr>
            <p:cNvPr id="54290" name="Rectangle 281"/>
            <p:cNvSpPr>
              <a:spLocks noChangeArrowheads="1"/>
            </p:cNvSpPr>
            <p:nvPr/>
          </p:nvSpPr>
          <p:spPr bwMode="auto">
            <a:xfrm>
              <a:off x="762000" y="1225550"/>
              <a:ext cx="423194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dirty="0">
                  <a:latin typeface="Neo Sans Intel" pitchFamily="34" charset="0"/>
                </a:rPr>
                <a:t>31</a:t>
              </a:r>
            </a:p>
          </p:txBody>
        </p:sp>
        <p:sp>
          <p:nvSpPr>
            <p:cNvPr id="54291" name="Rectangle 282"/>
            <p:cNvSpPr>
              <a:spLocks noChangeArrowheads="1"/>
            </p:cNvSpPr>
            <p:nvPr/>
          </p:nvSpPr>
          <p:spPr bwMode="auto">
            <a:xfrm>
              <a:off x="23764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2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2" name="Rectangle 283"/>
            <p:cNvSpPr>
              <a:spLocks noChangeArrowheads="1"/>
            </p:cNvSpPr>
            <p:nvPr/>
          </p:nvSpPr>
          <p:spPr bwMode="auto">
            <a:xfrm>
              <a:off x="3367088" y="1558925"/>
              <a:ext cx="1202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1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3" name="Rectangle 284"/>
            <p:cNvSpPr>
              <a:spLocks noChangeArrowheads="1"/>
            </p:cNvSpPr>
            <p:nvPr/>
          </p:nvSpPr>
          <p:spPr bwMode="auto">
            <a:xfrm>
              <a:off x="5410200" y="1558925"/>
              <a:ext cx="24045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30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  <p:sp>
          <p:nvSpPr>
            <p:cNvPr id="54294" name="Rectangle 285"/>
            <p:cNvSpPr>
              <a:spLocks noChangeArrowheads="1"/>
            </p:cNvSpPr>
            <p:nvPr/>
          </p:nvSpPr>
          <p:spPr bwMode="auto">
            <a:xfrm>
              <a:off x="1208088" y="1558925"/>
              <a:ext cx="26321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Neo Sans Intel" pitchFamily="34" charset="0"/>
                </a:rPr>
                <a:t>LW</a:t>
              </a:r>
              <a:endParaRPr lang="en-US" sz="1000" dirty="0">
                <a:solidFill>
                  <a:srgbClr val="0070C0"/>
                </a:solidFill>
                <a:latin typeface="Neo Sans Intel" pitchFamily="34" charset="0"/>
              </a:endParaRPr>
            </a:p>
          </p:txBody>
        </p:sp>
      </p:grpSp>
      <p:sp>
        <p:nvSpPr>
          <p:cNvPr id="54295" name="Rectangle 286"/>
          <p:cNvSpPr>
            <a:spLocks noChangeArrowheads="1"/>
          </p:cNvSpPr>
          <p:nvPr/>
        </p:nvSpPr>
        <p:spPr bwMode="auto">
          <a:xfrm>
            <a:off x="838200" y="762000"/>
            <a:ext cx="22529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LW  R1, (</a:t>
            </a:r>
            <a:r>
              <a:rPr lang="en-US" sz="2000" dirty="0" smtClean="0">
                <a:solidFill>
                  <a:srgbClr val="0070C0"/>
                </a:solidFill>
                <a:latin typeface="Neo Sans Intel" pitchFamily="34" charset="0"/>
              </a:rPr>
              <a:t>30)R2 ;     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grpSp>
        <p:nvGrpSpPr>
          <p:cNvPr id="54275" name="Group 313"/>
          <p:cNvGrpSpPr>
            <a:grpSpLocks/>
          </p:cNvGrpSpPr>
          <p:nvPr/>
        </p:nvGrpSpPr>
        <p:grpSpPr bwMode="auto">
          <a:xfrm>
            <a:off x="152400" y="2057400"/>
            <a:ext cx="8690415" cy="4191001"/>
            <a:chOff x="360" y="1438"/>
            <a:chExt cx="4808" cy="2450"/>
          </a:xfrm>
        </p:grpSpPr>
        <p:sp>
          <p:nvSpPr>
            <p:cNvPr id="54297" name="Rectangle 137"/>
            <p:cNvSpPr>
              <a:spLocks noChangeArrowheads="1"/>
            </p:cNvSpPr>
            <p:nvPr/>
          </p:nvSpPr>
          <p:spPr bwMode="auto">
            <a:xfrm>
              <a:off x="720" y="2440"/>
              <a:ext cx="567" cy="5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8" name="Line 14"/>
            <p:cNvSpPr>
              <a:spLocks noChangeShapeType="1"/>
            </p:cNvSpPr>
            <p:nvPr/>
          </p:nvSpPr>
          <p:spPr bwMode="auto">
            <a:xfrm>
              <a:off x="588" y="251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299" name="Line 15"/>
            <p:cNvSpPr>
              <a:spLocks noChangeShapeType="1"/>
            </p:cNvSpPr>
            <p:nvPr/>
          </p:nvSpPr>
          <p:spPr bwMode="auto">
            <a:xfrm flipH="1" flipV="1">
              <a:off x="1989" y="319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0" name="Rectangle 16"/>
            <p:cNvSpPr>
              <a:spLocks noChangeArrowheads="1"/>
            </p:cNvSpPr>
            <p:nvPr/>
          </p:nvSpPr>
          <p:spPr bwMode="auto">
            <a:xfrm>
              <a:off x="1908" y="3275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H="1" flipV="1">
              <a:off x="2338" y="319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810" y="235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1878" y="2392"/>
              <a:ext cx="11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657" y="322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5" name="Line 21"/>
            <p:cNvSpPr>
              <a:spLocks noChangeShapeType="1"/>
            </p:cNvSpPr>
            <p:nvPr/>
          </p:nvSpPr>
          <p:spPr bwMode="auto">
            <a:xfrm flipV="1">
              <a:off x="2302" y="322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6" name="Freeform 22"/>
            <p:cNvSpPr>
              <a:spLocks/>
            </p:cNvSpPr>
            <p:nvPr/>
          </p:nvSpPr>
          <p:spPr bwMode="auto">
            <a:xfrm>
              <a:off x="1629" y="267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7" name="Freeform 23"/>
            <p:cNvSpPr>
              <a:spLocks/>
            </p:cNvSpPr>
            <p:nvPr/>
          </p:nvSpPr>
          <p:spPr bwMode="auto">
            <a:xfrm>
              <a:off x="1629" y="258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8" name="Freeform 24"/>
            <p:cNvSpPr>
              <a:spLocks/>
            </p:cNvSpPr>
            <p:nvPr/>
          </p:nvSpPr>
          <p:spPr bwMode="auto">
            <a:xfrm>
              <a:off x="1629" y="343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09" name="Line 25"/>
            <p:cNvSpPr>
              <a:spLocks noChangeShapeType="1"/>
            </p:cNvSpPr>
            <p:nvPr/>
          </p:nvSpPr>
          <p:spPr bwMode="auto">
            <a:xfrm>
              <a:off x="1449" y="268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0" name="Line 26"/>
            <p:cNvSpPr>
              <a:spLocks noChangeShapeType="1"/>
            </p:cNvSpPr>
            <p:nvPr/>
          </p:nvSpPr>
          <p:spPr bwMode="auto">
            <a:xfrm flipV="1">
              <a:off x="1657" y="344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1" name="Line 27"/>
            <p:cNvSpPr>
              <a:spLocks noChangeShapeType="1"/>
            </p:cNvSpPr>
            <p:nvPr/>
          </p:nvSpPr>
          <p:spPr bwMode="auto">
            <a:xfrm flipH="1">
              <a:off x="1447" y="202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2" name="Freeform 28"/>
            <p:cNvSpPr>
              <a:spLocks/>
            </p:cNvSpPr>
            <p:nvPr/>
          </p:nvSpPr>
          <p:spPr bwMode="auto">
            <a:xfrm>
              <a:off x="4704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3" name="Freeform 29"/>
            <p:cNvSpPr>
              <a:spLocks/>
            </p:cNvSpPr>
            <p:nvPr/>
          </p:nvSpPr>
          <p:spPr bwMode="auto">
            <a:xfrm>
              <a:off x="2436" y="191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4" name="Line 30"/>
            <p:cNvSpPr>
              <a:spLocks noChangeShapeType="1"/>
            </p:cNvSpPr>
            <p:nvPr/>
          </p:nvSpPr>
          <p:spPr bwMode="auto">
            <a:xfrm flipV="1">
              <a:off x="2826" y="369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5" name="Line 31"/>
            <p:cNvSpPr>
              <a:spLocks noChangeShapeType="1"/>
            </p:cNvSpPr>
            <p:nvPr/>
          </p:nvSpPr>
          <p:spPr bwMode="auto">
            <a:xfrm>
              <a:off x="2855" y="262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6" name="Line 32"/>
            <p:cNvSpPr>
              <a:spLocks noChangeShapeType="1"/>
            </p:cNvSpPr>
            <p:nvPr/>
          </p:nvSpPr>
          <p:spPr bwMode="auto">
            <a:xfrm flipV="1">
              <a:off x="3006" y="340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7" name="Line 33"/>
            <p:cNvSpPr>
              <a:spLocks noChangeShapeType="1"/>
            </p:cNvSpPr>
            <p:nvPr/>
          </p:nvSpPr>
          <p:spPr bwMode="auto">
            <a:xfrm flipV="1">
              <a:off x="3364" y="263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8" name="Freeform 34"/>
            <p:cNvSpPr>
              <a:spLocks/>
            </p:cNvSpPr>
            <p:nvPr/>
          </p:nvSpPr>
          <p:spPr bwMode="auto">
            <a:xfrm>
              <a:off x="2877" y="305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noFill/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19" name="Line 35"/>
            <p:cNvSpPr>
              <a:spLocks noChangeShapeType="1"/>
            </p:cNvSpPr>
            <p:nvPr/>
          </p:nvSpPr>
          <p:spPr bwMode="auto">
            <a:xfrm>
              <a:off x="2530" y="322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1" name="Line 37"/>
            <p:cNvSpPr>
              <a:spLocks noChangeShapeType="1"/>
            </p:cNvSpPr>
            <p:nvPr/>
          </p:nvSpPr>
          <p:spPr bwMode="auto">
            <a:xfrm flipH="1" flipV="1">
              <a:off x="2530" y="201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2" name="Freeform 38"/>
            <p:cNvSpPr>
              <a:spLocks/>
            </p:cNvSpPr>
            <p:nvPr/>
          </p:nvSpPr>
          <p:spPr bwMode="auto">
            <a:xfrm>
              <a:off x="2681" y="271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3" name="Line 39"/>
            <p:cNvSpPr>
              <a:spLocks noChangeShapeType="1"/>
            </p:cNvSpPr>
            <p:nvPr/>
          </p:nvSpPr>
          <p:spPr bwMode="auto">
            <a:xfrm>
              <a:off x="2744" y="241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4" name="Freeform 40"/>
            <p:cNvSpPr>
              <a:spLocks/>
            </p:cNvSpPr>
            <p:nvPr/>
          </p:nvSpPr>
          <p:spPr bwMode="auto">
            <a:xfrm>
              <a:off x="2735" y="291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5" name="Freeform 41"/>
            <p:cNvSpPr>
              <a:spLocks/>
            </p:cNvSpPr>
            <p:nvPr/>
          </p:nvSpPr>
          <p:spPr bwMode="auto">
            <a:xfrm>
              <a:off x="2735" y="321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6" name="Line 42"/>
            <p:cNvSpPr>
              <a:spLocks noChangeShapeType="1"/>
            </p:cNvSpPr>
            <p:nvPr/>
          </p:nvSpPr>
          <p:spPr bwMode="auto">
            <a:xfrm flipH="1" flipV="1">
              <a:off x="2784" y="319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7" name="Rectangle 43"/>
            <p:cNvSpPr>
              <a:spLocks noChangeArrowheads="1"/>
            </p:cNvSpPr>
            <p:nvPr/>
          </p:nvSpPr>
          <p:spPr bwMode="auto">
            <a:xfrm>
              <a:off x="2737" y="3118"/>
              <a:ext cx="145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eo Sans Intel" pitchFamily="34" charset="0"/>
                </a:rPr>
                <a:t>6</a:t>
              </a:r>
            </a:p>
          </p:txBody>
        </p:sp>
        <p:sp>
          <p:nvSpPr>
            <p:cNvPr id="54328" name="Line 44"/>
            <p:cNvSpPr>
              <a:spLocks noChangeShapeType="1"/>
            </p:cNvSpPr>
            <p:nvPr/>
          </p:nvSpPr>
          <p:spPr bwMode="auto">
            <a:xfrm flipH="1" flipV="1">
              <a:off x="2532" y="252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9" name="Freeform 45"/>
            <p:cNvSpPr>
              <a:spLocks/>
            </p:cNvSpPr>
            <p:nvPr/>
          </p:nvSpPr>
          <p:spPr bwMode="auto">
            <a:xfrm>
              <a:off x="2692" y="272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0" name="Freeform 46"/>
            <p:cNvSpPr>
              <a:spLocks/>
            </p:cNvSpPr>
            <p:nvPr/>
          </p:nvSpPr>
          <p:spPr bwMode="auto">
            <a:xfrm>
              <a:off x="3582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1" name="Freeform 47"/>
            <p:cNvSpPr>
              <a:spLocks/>
            </p:cNvSpPr>
            <p:nvPr/>
          </p:nvSpPr>
          <p:spPr bwMode="auto">
            <a:xfrm>
              <a:off x="2899" y="195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2" name="Freeform 48"/>
            <p:cNvSpPr>
              <a:spLocks/>
            </p:cNvSpPr>
            <p:nvPr/>
          </p:nvSpPr>
          <p:spPr bwMode="auto">
            <a:xfrm>
              <a:off x="2969" y="246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3" name="Freeform 49"/>
            <p:cNvSpPr>
              <a:spLocks/>
            </p:cNvSpPr>
            <p:nvPr/>
          </p:nvSpPr>
          <p:spPr bwMode="auto">
            <a:xfrm>
              <a:off x="2675" y="217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34" name="Rectangle 50"/>
            <p:cNvSpPr>
              <a:spLocks noChangeArrowheads="1"/>
            </p:cNvSpPr>
            <p:nvPr/>
          </p:nvSpPr>
          <p:spPr bwMode="auto">
            <a:xfrm>
              <a:off x="2991" y="2737"/>
              <a:ext cx="16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ALU</a:t>
              </a:r>
            </a:p>
          </p:txBody>
        </p:sp>
        <p:sp>
          <p:nvSpPr>
            <p:cNvPr id="54335" name="Rectangle 51"/>
            <p:cNvSpPr>
              <a:spLocks noChangeArrowheads="1"/>
            </p:cNvSpPr>
            <p:nvPr/>
          </p:nvSpPr>
          <p:spPr bwMode="auto">
            <a:xfrm>
              <a:off x="3183" y="2697"/>
              <a:ext cx="160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</a:p>
          </p:txBody>
        </p:sp>
        <p:sp>
          <p:nvSpPr>
            <p:cNvPr id="54336" name="Rectangle 52"/>
            <p:cNvSpPr>
              <a:spLocks noChangeArrowheads="1"/>
            </p:cNvSpPr>
            <p:nvPr/>
          </p:nvSpPr>
          <p:spPr bwMode="auto">
            <a:xfrm>
              <a:off x="3208" y="2604"/>
              <a:ext cx="13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z</a:t>
              </a:r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ero?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7" name="Rectangle 53"/>
            <p:cNvSpPr>
              <a:spLocks noChangeArrowheads="1"/>
            </p:cNvSpPr>
            <p:nvPr/>
          </p:nvSpPr>
          <p:spPr bwMode="auto">
            <a:xfrm>
              <a:off x="3105" y="2123"/>
              <a:ext cx="140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Neo Sans Intel" pitchFamily="34" charset="0"/>
                </a:rPr>
                <a:t>result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38" name="Rectangle 54"/>
            <p:cNvSpPr>
              <a:spLocks noChangeArrowheads="1"/>
            </p:cNvSpPr>
            <p:nvPr/>
          </p:nvSpPr>
          <p:spPr bwMode="auto">
            <a:xfrm>
              <a:off x="2928" y="2191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</a:p>
          </p:txBody>
        </p:sp>
        <p:sp>
          <p:nvSpPr>
            <p:cNvPr id="54339" name="Rectangle 55"/>
            <p:cNvSpPr>
              <a:spLocks noChangeArrowheads="1"/>
            </p:cNvSpPr>
            <p:nvPr/>
          </p:nvSpPr>
          <p:spPr bwMode="auto">
            <a:xfrm>
              <a:off x="2694" y="2232"/>
              <a:ext cx="112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Shift </a:t>
              </a:r>
            </a:p>
            <a:p>
              <a:r>
                <a:rPr lang="en-US" sz="600" dirty="0">
                  <a:solidFill>
                    <a:srgbClr val="000000"/>
                  </a:solidFill>
                  <a:latin typeface="Neo Sans Intel" pitchFamily="34" charset="0"/>
                </a:rPr>
                <a:t>left 2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40" name="Line 56"/>
            <p:cNvSpPr>
              <a:spLocks noChangeShapeType="1"/>
            </p:cNvSpPr>
            <p:nvPr/>
          </p:nvSpPr>
          <p:spPr bwMode="auto">
            <a:xfrm flipH="1" flipV="1">
              <a:off x="2907" y="282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1" name="Line 57"/>
            <p:cNvSpPr>
              <a:spLocks noChangeShapeType="1"/>
            </p:cNvSpPr>
            <p:nvPr/>
          </p:nvSpPr>
          <p:spPr bwMode="auto">
            <a:xfrm flipH="1" flipV="1">
              <a:off x="2526" y="272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2" name="Line 58"/>
            <p:cNvSpPr>
              <a:spLocks noChangeShapeType="1"/>
            </p:cNvSpPr>
            <p:nvPr/>
          </p:nvSpPr>
          <p:spPr bwMode="auto">
            <a:xfrm flipH="1" flipV="1">
              <a:off x="2746" y="292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3" name="Line 59"/>
            <p:cNvSpPr>
              <a:spLocks noChangeShapeType="1"/>
            </p:cNvSpPr>
            <p:nvPr/>
          </p:nvSpPr>
          <p:spPr bwMode="auto">
            <a:xfrm flipH="1">
              <a:off x="3268" y="216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4" name="Line 60"/>
            <p:cNvSpPr>
              <a:spLocks noChangeShapeType="1"/>
            </p:cNvSpPr>
            <p:nvPr/>
          </p:nvSpPr>
          <p:spPr bwMode="auto">
            <a:xfrm flipH="1" flipV="1">
              <a:off x="3355" y="274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5" name="Line 61"/>
            <p:cNvSpPr>
              <a:spLocks noChangeShapeType="1"/>
            </p:cNvSpPr>
            <p:nvPr/>
          </p:nvSpPr>
          <p:spPr bwMode="auto">
            <a:xfrm flipH="1">
              <a:off x="2523" y="345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6" name="Line 62"/>
            <p:cNvSpPr>
              <a:spLocks noChangeShapeType="1"/>
            </p:cNvSpPr>
            <p:nvPr/>
          </p:nvSpPr>
          <p:spPr bwMode="auto">
            <a:xfrm flipH="1" flipV="1">
              <a:off x="2526" y="364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47" name="Rectangle 63"/>
            <p:cNvSpPr>
              <a:spLocks noChangeArrowheads="1"/>
            </p:cNvSpPr>
            <p:nvPr/>
          </p:nvSpPr>
          <p:spPr bwMode="auto">
            <a:xfrm>
              <a:off x="2901" y="3127"/>
              <a:ext cx="19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ALU</a:t>
              </a:r>
            </a:p>
            <a:p>
              <a:pPr algn="ctr"/>
              <a:r>
                <a:rPr lang="en-US" sz="800">
                  <a:solidFill>
                    <a:srgbClr val="EB7500"/>
                  </a:solidFill>
                  <a:latin typeface="Neo Sans Intel" pitchFamily="34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50" name="Line 66"/>
            <p:cNvSpPr>
              <a:spLocks noChangeShapeType="1"/>
            </p:cNvSpPr>
            <p:nvPr/>
          </p:nvSpPr>
          <p:spPr bwMode="auto">
            <a:xfrm flipH="1">
              <a:off x="2875" y="355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1" name="Line 67"/>
            <p:cNvSpPr>
              <a:spLocks noChangeShapeType="1"/>
            </p:cNvSpPr>
            <p:nvPr/>
          </p:nvSpPr>
          <p:spPr bwMode="auto">
            <a:xfrm flipH="1" flipV="1">
              <a:off x="2826" y="228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53" name="Rectangle 69"/>
            <p:cNvSpPr>
              <a:spLocks noChangeArrowheads="1"/>
            </p:cNvSpPr>
            <p:nvPr/>
          </p:nvSpPr>
          <p:spPr bwMode="auto">
            <a:xfrm>
              <a:off x="1824" y="237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1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4" name="Rectangle 70"/>
            <p:cNvSpPr>
              <a:spLocks noChangeArrowheads="1"/>
            </p:cNvSpPr>
            <p:nvPr/>
          </p:nvSpPr>
          <p:spPr bwMode="auto">
            <a:xfrm>
              <a:off x="1823" y="2524"/>
              <a:ext cx="127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5" name="Rectangle 71"/>
            <p:cNvSpPr>
              <a:spLocks noChangeArrowheads="1"/>
            </p:cNvSpPr>
            <p:nvPr/>
          </p:nvSpPr>
          <p:spPr bwMode="auto">
            <a:xfrm>
              <a:off x="1830" y="2683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 err="1">
                  <a:solidFill>
                    <a:srgbClr val="000000"/>
                  </a:solidFill>
                  <a:latin typeface="Neo Sans Intel" pitchFamily="34" charset="0"/>
                </a:rPr>
                <a:t>reg</a:t>
              </a:r>
              <a:endParaRPr lang="en-US" sz="7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6" name="Rectangle 72"/>
            <p:cNvSpPr>
              <a:spLocks noChangeArrowheads="1"/>
            </p:cNvSpPr>
            <p:nvPr/>
          </p:nvSpPr>
          <p:spPr bwMode="auto">
            <a:xfrm>
              <a:off x="1833" y="2836"/>
              <a:ext cx="13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</a:t>
              </a:r>
            </a:p>
          </p:txBody>
        </p:sp>
        <p:sp>
          <p:nvSpPr>
            <p:cNvPr id="54357" name="Rectangle 73"/>
            <p:cNvSpPr>
              <a:spLocks noChangeArrowheads="1"/>
            </p:cNvSpPr>
            <p:nvPr/>
          </p:nvSpPr>
          <p:spPr bwMode="auto">
            <a:xfrm>
              <a:off x="2139" y="2470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1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8" name="Rectangle 74"/>
            <p:cNvSpPr>
              <a:spLocks noChangeArrowheads="1"/>
            </p:cNvSpPr>
            <p:nvPr/>
          </p:nvSpPr>
          <p:spPr bwMode="auto">
            <a:xfrm>
              <a:off x="2145" y="2657"/>
              <a:ext cx="17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 dirty="0">
                  <a:solidFill>
                    <a:srgbClr val="000000"/>
                  </a:solidFill>
                  <a:latin typeface="Neo Sans Intel" pitchFamily="34" charset="0"/>
                </a:rPr>
                <a:t>data 2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59" name="Rectangle 75"/>
            <p:cNvSpPr>
              <a:spLocks noChangeArrowheads="1"/>
            </p:cNvSpPr>
            <p:nvPr/>
          </p:nvSpPr>
          <p:spPr bwMode="auto">
            <a:xfrm rot="16200000">
              <a:off x="1794" y="2596"/>
              <a:ext cx="51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Register File</a:t>
              </a:r>
            </a:p>
          </p:txBody>
        </p:sp>
        <p:sp>
          <p:nvSpPr>
            <p:cNvPr id="54360" name="Rectangle 76"/>
            <p:cNvSpPr>
              <a:spLocks noChangeArrowheads="1"/>
            </p:cNvSpPr>
            <p:nvPr/>
          </p:nvSpPr>
          <p:spPr bwMode="auto">
            <a:xfrm>
              <a:off x="1743" y="3137"/>
              <a:ext cx="19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1" name="Rectangle 77"/>
            <p:cNvSpPr>
              <a:spLocks noChangeArrowheads="1"/>
            </p:cNvSpPr>
            <p:nvPr/>
          </p:nvSpPr>
          <p:spPr bwMode="auto">
            <a:xfrm>
              <a:off x="1740" y="3358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[20-16]</a:t>
              </a:r>
            </a:p>
          </p:txBody>
        </p:sp>
        <p:sp>
          <p:nvSpPr>
            <p:cNvPr id="54362" name="Rectangle 78"/>
            <p:cNvSpPr>
              <a:spLocks noChangeArrowheads="1"/>
            </p:cNvSpPr>
            <p:nvPr/>
          </p:nvSpPr>
          <p:spPr bwMode="auto">
            <a:xfrm>
              <a:off x="1743" y="3550"/>
              <a:ext cx="23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[15-11]</a:t>
              </a:r>
            </a:p>
          </p:txBody>
        </p:sp>
        <p:sp>
          <p:nvSpPr>
            <p:cNvPr id="54363" name="Freeform 79"/>
            <p:cNvSpPr>
              <a:spLocks/>
            </p:cNvSpPr>
            <p:nvPr/>
          </p:nvSpPr>
          <p:spPr bwMode="auto">
            <a:xfrm>
              <a:off x="1629" y="321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4" name="Freeform 80"/>
            <p:cNvSpPr>
              <a:spLocks/>
            </p:cNvSpPr>
            <p:nvPr/>
          </p:nvSpPr>
          <p:spPr bwMode="auto">
            <a:xfrm>
              <a:off x="2091" y="303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5" name="Rectangle 81"/>
            <p:cNvSpPr>
              <a:spLocks noChangeArrowheads="1"/>
            </p:cNvSpPr>
            <p:nvPr/>
          </p:nvSpPr>
          <p:spPr bwMode="auto">
            <a:xfrm>
              <a:off x="2104" y="3124"/>
              <a:ext cx="192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extend</a:t>
              </a:r>
              <a:endParaRPr lang="en-US" sz="6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6" name="Rectangle 82"/>
            <p:cNvSpPr>
              <a:spLocks noChangeArrowheads="1"/>
            </p:cNvSpPr>
            <p:nvPr/>
          </p:nvSpPr>
          <p:spPr bwMode="auto">
            <a:xfrm>
              <a:off x="1968" y="3123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7" name="Rectangle 83"/>
            <p:cNvSpPr>
              <a:spLocks noChangeArrowheads="1"/>
            </p:cNvSpPr>
            <p:nvPr/>
          </p:nvSpPr>
          <p:spPr bwMode="auto">
            <a:xfrm>
              <a:off x="2319" y="3127"/>
              <a:ext cx="8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68" name="Line 84"/>
            <p:cNvSpPr>
              <a:spLocks noChangeShapeType="1"/>
            </p:cNvSpPr>
            <p:nvPr/>
          </p:nvSpPr>
          <p:spPr bwMode="auto">
            <a:xfrm flipH="1">
              <a:off x="1637" y="259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69" name="Line 85"/>
            <p:cNvSpPr>
              <a:spLocks noChangeShapeType="1"/>
            </p:cNvSpPr>
            <p:nvPr/>
          </p:nvSpPr>
          <p:spPr bwMode="auto">
            <a:xfrm flipH="1">
              <a:off x="1635" y="243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0" name="Line 86"/>
            <p:cNvSpPr>
              <a:spLocks noChangeShapeType="1"/>
            </p:cNvSpPr>
            <p:nvPr/>
          </p:nvSpPr>
          <p:spPr bwMode="auto">
            <a:xfrm flipH="1">
              <a:off x="2325" y="252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1" name="Line 87"/>
            <p:cNvSpPr>
              <a:spLocks noChangeShapeType="1"/>
            </p:cNvSpPr>
            <p:nvPr/>
          </p:nvSpPr>
          <p:spPr bwMode="auto">
            <a:xfrm flipH="1">
              <a:off x="2325" y="272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2" name="Line 88"/>
            <p:cNvSpPr>
              <a:spLocks noChangeShapeType="1"/>
            </p:cNvSpPr>
            <p:nvPr/>
          </p:nvSpPr>
          <p:spPr bwMode="auto">
            <a:xfrm flipH="1">
              <a:off x="2063" y="229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3" name="Rectangle 89"/>
            <p:cNvSpPr>
              <a:spLocks noChangeArrowheads="1"/>
            </p:cNvSpPr>
            <p:nvPr/>
          </p:nvSpPr>
          <p:spPr bwMode="auto">
            <a:xfrm>
              <a:off x="2350" y="1757"/>
              <a:ext cx="26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ID/EX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4" name="Rectangle 90"/>
            <p:cNvSpPr>
              <a:spLocks noChangeArrowheads="1"/>
            </p:cNvSpPr>
            <p:nvPr/>
          </p:nvSpPr>
          <p:spPr bwMode="auto">
            <a:xfrm>
              <a:off x="3440" y="1752"/>
              <a:ext cx="3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Neo Sans Intel" pitchFamily="34" charset="0"/>
                </a:rPr>
                <a:t>EX/MEM</a:t>
              </a:r>
              <a:endParaRPr lang="en-US" sz="10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5" name="Rectangle 91"/>
            <p:cNvSpPr>
              <a:spLocks noChangeArrowheads="1"/>
            </p:cNvSpPr>
            <p:nvPr/>
          </p:nvSpPr>
          <p:spPr bwMode="auto">
            <a:xfrm>
              <a:off x="4527" y="1746"/>
              <a:ext cx="42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MEM/WB</a:t>
              </a:r>
            </a:p>
          </p:txBody>
        </p:sp>
        <p:sp>
          <p:nvSpPr>
            <p:cNvPr id="54376" name="Rectangle 92"/>
            <p:cNvSpPr>
              <a:spLocks noChangeArrowheads="1"/>
            </p:cNvSpPr>
            <p:nvPr/>
          </p:nvSpPr>
          <p:spPr bwMode="auto">
            <a:xfrm rot="16200000" flipH="1">
              <a:off x="1369" y="2419"/>
              <a:ext cx="371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377" name="Freeform 93"/>
            <p:cNvSpPr>
              <a:spLocks/>
            </p:cNvSpPr>
            <p:nvPr/>
          </p:nvSpPr>
          <p:spPr bwMode="auto">
            <a:xfrm>
              <a:off x="3789" y="273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8" name="Line 94"/>
            <p:cNvSpPr>
              <a:spLocks noChangeShapeType="1"/>
            </p:cNvSpPr>
            <p:nvPr/>
          </p:nvSpPr>
          <p:spPr bwMode="auto">
            <a:xfrm flipH="1">
              <a:off x="3679" y="300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79" name="Freeform 95"/>
            <p:cNvSpPr>
              <a:spLocks/>
            </p:cNvSpPr>
            <p:nvPr/>
          </p:nvSpPr>
          <p:spPr bwMode="auto">
            <a:xfrm>
              <a:off x="3801" y="274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0" name="Line 96"/>
            <p:cNvSpPr>
              <a:spLocks noChangeShapeType="1"/>
            </p:cNvSpPr>
            <p:nvPr/>
          </p:nvSpPr>
          <p:spPr bwMode="auto">
            <a:xfrm>
              <a:off x="3677" y="355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1" name="Line 97"/>
            <p:cNvSpPr>
              <a:spLocks noChangeShapeType="1"/>
            </p:cNvSpPr>
            <p:nvPr/>
          </p:nvSpPr>
          <p:spPr bwMode="auto">
            <a:xfrm flipH="1">
              <a:off x="3679" y="274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2" name="Line 98"/>
            <p:cNvSpPr>
              <a:spLocks noChangeShapeType="1"/>
            </p:cNvSpPr>
            <p:nvPr/>
          </p:nvSpPr>
          <p:spPr bwMode="auto">
            <a:xfrm flipH="1">
              <a:off x="4551" y="274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3" name="Line 99"/>
            <p:cNvSpPr>
              <a:spLocks noChangeShapeType="1"/>
            </p:cNvSpPr>
            <p:nvPr/>
          </p:nvSpPr>
          <p:spPr bwMode="auto">
            <a:xfrm flipH="1" flipV="1">
              <a:off x="4242" y="248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384" name="Group 312"/>
            <p:cNvGrpSpPr>
              <a:grpSpLocks/>
            </p:cNvGrpSpPr>
            <p:nvPr/>
          </p:nvGrpSpPr>
          <p:grpSpPr bwMode="auto">
            <a:xfrm>
              <a:off x="3936" y="2378"/>
              <a:ext cx="609" cy="939"/>
              <a:chOff x="3936" y="2378"/>
              <a:chExt cx="609" cy="939"/>
            </a:xfrm>
          </p:grpSpPr>
          <p:sp>
            <p:nvSpPr>
              <p:cNvPr id="54457" name="Line 101"/>
              <p:cNvSpPr>
                <a:spLocks noChangeShapeType="1"/>
              </p:cNvSpPr>
              <p:nvPr/>
            </p:nvSpPr>
            <p:spPr bwMode="auto">
              <a:xfrm flipH="1">
                <a:off x="4248" y="310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0" name="Rectangle 104"/>
              <p:cNvSpPr>
                <a:spLocks noChangeArrowheads="1"/>
              </p:cNvSpPr>
              <p:nvPr/>
            </p:nvSpPr>
            <p:spPr bwMode="auto">
              <a:xfrm>
                <a:off x="3936" y="255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61" name="Rectangle 105"/>
              <p:cNvSpPr>
                <a:spLocks noChangeArrowheads="1"/>
              </p:cNvSpPr>
              <p:nvPr/>
            </p:nvSpPr>
            <p:spPr bwMode="auto">
              <a:xfrm>
                <a:off x="3963" y="2712"/>
                <a:ext cx="249" cy="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Address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2" name="Rectangle 106"/>
              <p:cNvSpPr>
                <a:spLocks noChangeArrowheads="1"/>
              </p:cNvSpPr>
              <p:nvPr/>
            </p:nvSpPr>
            <p:spPr bwMode="auto">
              <a:xfrm>
                <a:off x="3965" y="2933"/>
                <a:ext cx="16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8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3" name="Rectangle 107"/>
              <p:cNvSpPr>
                <a:spLocks noChangeArrowheads="1"/>
              </p:cNvSpPr>
              <p:nvPr/>
            </p:nvSpPr>
            <p:spPr bwMode="auto">
              <a:xfrm>
                <a:off x="4368" y="2665"/>
                <a:ext cx="156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64" name="Rectangle 108"/>
              <p:cNvSpPr>
                <a:spLocks noChangeArrowheads="1"/>
              </p:cNvSpPr>
              <p:nvPr/>
            </p:nvSpPr>
            <p:spPr bwMode="auto">
              <a:xfrm>
                <a:off x="4175" y="2868"/>
                <a:ext cx="332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Neo Sans Intel" pitchFamily="34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8" name="Rectangle 102"/>
              <p:cNvSpPr>
                <a:spLocks noChangeArrowheads="1"/>
              </p:cNvSpPr>
              <p:nvPr/>
            </p:nvSpPr>
            <p:spPr bwMode="auto">
              <a:xfrm>
                <a:off x="4073" y="3223"/>
                <a:ext cx="31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MemRead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9" name="Rectangle 103"/>
              <p:cNvSpPr>
                <a:spLocks noChangeArrowheads="1"/>
              </p:cNvSpPr>
              <p:nvPr/>
            </p:nvSpPr>
            <p:spPr bwMode="auto">
              <a:xfrm>
                <a:off x="4063" y="2378"/>
                <a:ext cx="321" cy="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50" dirty="0" err="1">
                    <a:solidFill>
                      <a:srgbClr val="EB7500"/>
                    </a:solidFill>
                    <a:latin typeface="Neo Sans Intel" pitchFamily="34" charset="0"/>
                  </a:rPr>
                  <a:t>MemWrite</a:t>
                </a:r>
                <a:endParaRPr lang="en-US" sz="1050" dirty="0">
                  <a:solidFill>
                    <a:srgbClr val="EB75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385" name="Freeform 109"/>
            <p:cNvSpPr>
              <a:spLocks/>
            </p:cNvSpPr>
            <p:nvPr/>
          </p:nvSpPr>
          <p:spPr bwMode="auto">
            <a:xfrm>
              <a:off x="3755" y="2266"/>
              <a:ext cx="72" cy="58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6" name="Freeform 110"/>
            <p:cNvSpPr>
              <a:spLocks/>
            </p:cNvSpPr>
            <p:nvPr/>
          </p:nvSpPr>
          <p:spPr bwMode="auto">
            <a:xfrm>
              <a:off x="3686" y="240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87" name="Freeform 111"/>
            <p:cNvSpPr>
              <a:spLocks/>
            </p:cNvSpPr>
            <p:nvPr/>
          </p:nvSpPr>
          <p:spPr bwMode="auto">
            <a:xfrm>
              <a:off x="3826" y="230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0" name="Line 114"/>
            <p:cNvSpPr>
              <a:spLocks noChangeShapeType="1"/>
            </p:cNvSpPr>
            <p:nvPr/>
          </p:nvSpPr>
          <p:spPr bwMode="auto">
            <a:xfrm>
              <a:off x="1543" y="380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1" name="Line 115"/>
            <p:cNvSpPr>
              <a:spLocks noChangeShapeType="1"/>
            </p:cNvSpPr>
            <p:nvPr/>
          </p:nvSpPr>
          <p:spPr bwMode="auto">
            <a:xfrm flipV="1">
              <a:off x="1545" y="275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2" name="Line 116"/>
            <p:cNvSpPr>
              <a:spLocks noChangeShapeType="1"/>
            </p:cNvSpPr>
            <p:nvPr/>
          </p:nvSpPr>
          <p:spPr bwMode="auto">
            <a:xfrm>
              <a:off x="1541" y="274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3" name="Line 117"/>
            <p:cNvSpPr>
              <a:spLocks noChangeShapeType="1"/>
            </p:cNvSpPr>
            <p:nvPr/>
          </p:nvSpPr>
          <p:spPr bwMode="auto">
            <a:xfrm>
              <a:off x="1725" y="289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4" name="Line 118"/>
            <p:cNvSpPr>
              <a:spLocks noChangeShapeType="1"/>
            </p:cNvSpPr>
            <p:nvPr/>
          </p:nvSpPr>
          <p:spPr bwMode="auto">
            <a:xfrm flipV="1">
              <a:off x="1728" y="289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5" name="Line 119"/>
            <p:cNvSpPr>
              <a:spLocks noChangeShapeType="1"/>
            </p:cNvSpPr>
            <p:nvPr/>
          </p:nvSpPr>
          <p:spPr bwMode="auto">
            <a:xfrm>
              <a:off x="1728" y="388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6" name="Line 120"/>
            <p:cNvSpPr>
              <a:spLocks noChangeShapeType="1"/>
            </p:cNvSpPr>
            <p:nvPr/>
          </p:nvSpPr>
          <p:spPr bwMode="auto">
            <a:xfrm flipV="1">
              <a:off x="4963" y="265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7" name="Line 121"/>
            <p:cNvSpPr>
              <a:spLocks noChangeShapeType="1"/>
            </p:cNvSpPr>
            <p:nvPr/>
          </p:nvSpPr>
          <p:spPr bwMode="auto">
            <a:xfrm flipH="1">
              <a:off x="4800" y="274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98" name="Freeform 122"/>
            <p:cNvSpPr>
              <a:spLocks/>
            </p:cNvSpPr>
            <p:nvPr/>
          </p:nvSpPr>
          <p:spPr bwMode="auto">
            <a:xfrm>
              <a:off x="4800" y="295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0" name="Line 124"/>
            <p:cNvSpPr>
              <a:spLocks noChangeShapeType="1"/>
            </p:cNvSpPr>
            <p:nvPr/>
          </p:nvSpPr>
          <p:spPr bwMode="auto">
            <a:xfrm>
              <a:off x="4803" y="355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1" name="Line 125"/>
            <p:cNvSpPr>
              <a:spLocks noChangeShapeType="1"/>
            </p:cNvSpPr>
            <p:nvPr/>
          </p:nvSpPr>
          <p:spPr bwMode="auto">
            <a:xfrm rot="5400000">
              <a:off x="4770" y="368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2" name="Line 126"/>
            <p:cNvSpPr>
              <a:spLocks noChangeShapeType="1"/>
            </p:cNvSpPr>
            <p:nvPr/>
          </p:nvSpPr>
          <p:spPr bwMode="auto">
            <a:xfrm flipV="1">
              <a:off x="5067" y="284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3" name="Line 127"/>
            <p:cNvSpPr>
              <a:spLocks noChangeShapeType="1"/>
            </p:cNvSpPr>
            <p:nvPr/>
          </p:nvSpPr>
          <p:spPr bwMode="auto">
            <a:xfrm flipV="1">
              <a:off x="5025" y="284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4" name="Freeform 128"/>
            <p:cNvSpPr>
              <a:spLocks/>
            </p:cNvSpPr>
            <p:nvPr/>
          </p:nvSpPr>
          <p:spPr bwMode="auto">
            <a:xfrm>
              <a:off x="636" y="188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5" name="Freeform 129"/>
            <p:cNvSpPr>
              <a:spLocks/>
            </p:cNvSpPr>
            <p:nvPr/>
          </p:nvSpPr>
          <p:spPr bwMode="auto">
            <a:xfrm>
              <a:off x="624" y="250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6" name="Rectangle 130"/>
            <p:cNvSpPr>
              <a:spLocks noChangeArrowheads="1"/>
            </p:cNvSpPr>
            <p:nvPr/>
          </p:nvSpPr>
          <p:spPr bwMode="auto">
            <a:xfrm>
              <a:off x="695" y="2081"/>
              <a:ext cx="17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eo Sans Intel" pitchFamily="34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07" name="Freeform 131"/>
            <p:cNvSpPr>
              <a:spLocks/>
            </p:cNvSpPr>
            <p:nvPr/>
          </p:nvSpPr>
          <p:spPr bwMode="auto">
            <a:xfrm>
              <a:off x="1359" y="191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8" name="Line 132"/>
            <p:cNvSpPr>
              <a:spLocks noChangeShapeType="1"/>
            </p:cNvSpPr>
            <p:nvPr/>
          </p:nvSpPr>
          <p:spPr bwMode="auto">
            <a:xfrm flipH="1" flipV="1">
              <a:off x="1202" y="202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09" name="Freeform 133"/>
            <p:cNvSpPr>
              <a:spLocks/>
            </p:cNvSpPr>
            <p:nvPr/>
          </p:nvSpPr>
          <p:spPr bwMode="auto">
            <a:xfrm>
              <a:off x="1236" y="201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0" name="Freeform 134"/>
            <p:cNvSpPr>
              <a:spLocks/>
            </p:cNvSpPr>
            <p:nvPr/>
          </p:nvSpPr>
          <p:spPr bwMode="auto">
            <a:xfrm>
              <a:off x="915" y="182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1" name="Line 135"/>
            <p:cNvSpPr>
              <a:spLocks noChangeShapeType="1"/>
            </p:cNvSpPr>
            <p:nvPr/>
          </p:nvSpPr>
          <p:spPr bwMode="auto">
            <a:xfrm flipH="1">
              <a:off x="811" y="216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2" name="Rectangle 136"/>
            <p:cNvSpPr>
              <a:spLocks noChangeArrowheads="1"/>
            </p:cNvSpPr>
            <p:nvPr/>
          </p:nvSpPr>
          <p:spPr bwMode="auto">
            <a:xfrm>
              <a:off x="779" y="2774"/>
              <a:ext cx="4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Memory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3" name="Rectangle 138"/>
            <p:cNvSpPr>
              <a:spLocks noChangeArrowheads="1"/>
            </p:cNvSpPr>
            <p:nvPr/>
          </p:nvSpPr>
          <p:spPr bwMode="auto">
            <a:xfrm>
              <a:off x="747" y="2481"/>
              <a:ext cx="249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Neo Sans Intel" pitchFamily="34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4" name="Rectangle 139"/>
            <p:cNvSpPr>
              <a:spLocks noChangeArrowheads="1"/>
            </p:cNvSpPr>
            <p:nvPr/>
          </p:nvSpPr>
          <p:spPr bwMode="auto">
            <a:xfrm>
              <a:off x="1042" y="1968"/>
              <a:ext cx="16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Neo Sans Intel" pitchFamily="34" charset="0"/>
                </a:rPr>
                <a:t>Add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15" name="Rectangle 140"/>
            <p:cNvSpPr>
              <a:spLocks noChangeArrowheads="1"/>
            </p:cNvSpPr>
            <p:nvPr/>
          </p:nvSpPr>
          <p:spPr bwMode="auto">
            <a:xfrm>
              <a:off x="1311" y="1755"/>
              <a:ext cx="2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Neo Sans Intel" pitchFamily="34" charset="0"/>
                </a:rPr>
                <a:t>IF/ID</a:t>
              </a:r>
            </a:p>
          </p:txBody>
        </p:sp>
        <p:grpSp>
          <p:nvGrpSpPr>
            <p:cNvPr id="54416" name="Group 141"/>
            <p:cNvGrpSpPr>
              <a:grpSpLocks/>
            </p:cNvGrpSpPr>
            <p:nvPr/>
          </p:nvGrpSpPr>
          <p:grpSpPr bwMode="auto">
            <a:xfrm>
              <a:off x="432" y="2393"/>
              <a:ext cx="156" cy="245"/>
              <a:chOff x="480" y="2155"/>
              <a:chExt cx="156" cy="245"/>
            </a:xfrm>
          </p:grpSpPr>
          <p:sp>
            <p:nvSpPr>
              <p:cNvPr id="54455" name="Freeform 142"/>
              <p:cNvSpPr>
                <a:spLocks/>
              </p:cNvSpPr>
              <p:nvPr/>
            </p:nvSpPr>
            <p:spPr bwMode="auto">
              <a:xfrm>
                <a:off x="480" y="2155"/>
                <a:ext cx="156" cy="245"/>
              </a:xfrm>
              <a:custGeom>
                <a:avLst/>
                <a:gdLst>
                  <a:gd name="T0" fmla="*/ 155 w 104"/>
                  <a:gd name="T1" fmla="*/ 242 h 245"/>
                  <a:gd name="T2" fmla="*/ 155 w 104"/>
                  <a:gd name="T3" fmla="*/ 0 h 245"/>
                  <a:gd name="T4" fmla="*/ 0 w 104"/>
                  <a:gd name="T5" fmla="*/ 0 h 245"/>
                  <a:gd name="T6" fmla="*/ 0 w 104"/>
                  <a:gd name="T7" fmla="*/ 244 h 245"/>
                  <a:gd name="T8" fmla="*/ 155 w 104"/>
                  <a:gd name="T9" fmla="*/ 244 h 245"/>
                  <a:gd name="T10" fmla="*/ 155 w 104"/>
                  <a:gd name="T11" fmla="*/ 244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  <p:sp>
            <p:nvSpPr>
              <p:cNvPr id="54456" name="Rectangle 143"/>
              <p:cNvSpPr>
                <a:spLocks noChangeArrowheads="1"/>
              </p:cNvSpPr>
              <p:nvPr/>
            </p:nvSpPr>
            <p:spPr bwMode="auto">
              <a:xfrm>
                <a:off x="509" y="2220"/>
                <a:ext cx="106" cy="116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Neo Sans Intel" pitchFamily="34" charset="0"/>
                  </a:rPr>
                  <a:t>PC</a:t>
                </a:r>
                <a:endParaRPr lang="en-US" sz="5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54417" name="Line 144"/>
            <p:cNvSpPr>
              <a:spLocks noChangeShapeType="1"/>
            </p:cNvSpPr>
            <p:nvPr/>
          </p:nvSpPr>
          <p:spPr bwMode="auto">
            <a:xfrm flipH="1">
              <a:off x="1290" y="268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8" name="Line 145"/>
            <p:cNvSpPr>
              <a:spLocks noChangeShapeType="1"/>
            </p:cNvSpPr>
            <p:nvPr/>
          </p:nvSpPr>
          <p:spPr bwMode="auto">
            <a:xfrm flipV="1">
              <a:off x="1248" y="178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19" name="Line 146"/>
            <p:cNvSpPr>
              <a:spLocks noChangeShapeType="1"/>
            </p:cNvSpPr>
            <p:nvPr/>
          </p:nvSpPr>
          <p:spPr bwMode="auto">
            <a:xfrm flipH="1" flipV="1">
              <a:off x="3843" y="159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0" name="Line 147"/>
            <p:cNvSpPr>
              <a:spLocks noChangeShapeType="1"/>
            </p:cNvSpPr>
            <p:nvPr/>
          </p:nvSpPr>
          <p:spPr bwMode="auto">
            <a:xfrm rot="5400000" flipH="1" flipV="1">
              <a:off x="1011" y="154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1" name="Line 148"/>
            <p:cNvSpPr>
              <a:spLocks noChangeShapeType="1"/>
            </p:cNvSpPr>
            <p:nvPr/>
          </p:nvSpPr>
          <p:spPr bwMode="auto">
            <a:xfrm rot="16200000" flipV="1">
              <a:off x="3756" y="207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2" name="Line 149"/>
            <p:cNvSpPr>
              <a:spLocks noChangeShapeType="1"/>
            </p:cNvSpPr>
            <p:nvPr/>
          </p:nvSpPr>
          <p:spPr bwMode="auto">
            <a:xfrm rot="16200000" flipV="1">
              <a:off x="521" y="152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3" name="Line 150"/>
            <p:cNvSpPr>
              <a:spLocks noChangeShapeType="1"/>
            </p:cNvSpPr>
            <p:nvPr/>
          </p:nvSpPr>
          <p:spPr bwMode="auto">
            <a:xfrm flipV="1">
              <a:off x="360" y="168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4" name="Line 151"/>
            <p:cNvSpPr>
              <a:spLocks noChangeShapeType="1"/>
            </p:cNvSpPr>
            <p:nvPr/>
          </p:nvSpPr>
          <p:spPr bwMode="auto">
            <a:xfrm rot="16200000" flipV="1">
              <a:off x="393" y="248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5" name="Group 152"/>
            <p:cNvGrpSpPr>
              <a:grpSpLocks/>
            </p:cNvGrpSpPr>
            <p:nvPr/>
          </p:nvGrpSpPr>
          <p:grpSpPr bwMode="auto">
            <a:xfrm>
              <a:off x="2754" y="3391"/>
              <a:ext cx="148" cy="318"/>
              <a:chOff x="2742" y="3153"/>
              <a:chExt cx="148" cy="318"/>
            </a:xfrm>
          </p:grpSpPr>
          <p:sp>
            <p:nvSpPr>
              <p:cNvPr id="54451" name="Rectangle 153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52" name="Rectangle 154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53" name="Rectangle 155"/>
              <p:cNvSpPr>
                <a:spLocks noChangeArrowheads="1"/>
              </p:cNvSpPr>
              <p:nvPr/>
            </p:nvSpPr>
            <p:spPr bwMode="auto">
              <a:xfrm>
                <a:off x="2791" y="3230"/>
                <a:ext cx="49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4" name="AutoShape 156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26" name="Group 157"/>
            <p:cNvGrpSpPr>
              <a:grpSpLocks/>
            </p:cNvGrpSpPr>
            <p:nvPr/>
          </p:nvGrpSpPr>
          <p:grpSpPr bwMode="auto">
            <a:xfrm>
              <a:off x="2796" y="2665"/>
              <a:ext cx="148" cy="318"/>
              <a:chOff x="2748" y="3153"/>
              <a:chExt cx="148" cy="318"/>
            </a:xfrm>
          </p:grpSpPr>
          <p:sp>
            <p:nvSpPr>
              <p:cNvPr id="54447" name="Rectangle 158"/>
              <p:cNvSpPr>
                <a:spLocks noChangeArrowheads="1"/>
              </p:cNvSpPr>
              <p:nvPr/>
            </p:nvSpPr>
            <p:spPr bwMode="auto">
              <a:xfrm>
                <a:off x="2751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8" name="Rectangle 159"/>
              <p:cNvSpPr>
                <a:spLocks noChangeArrowheads="1"/>
              </p:cNvSpPr>
              <p:nvPr/>
            </p:nvSpPr>
            <p:spPr bwMode="auto">
              <a:xfrm>
                <a:off x="2748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9" name="Rectangle 160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 dirty="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 dirty="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50" name="AutoShape 161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27" name="Line 162"/>
            <p:cNvSpPr>
              <a:spLocks noChangeShapeType="1"/>
            </p:cNvSpPr>
            <p:nvPr/>
          </p:nvSpPr>
          <p:spPr bwMode="auto">
            <a:xfrm flipV="1">
              <a:off x="3168" y="284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28" name="Line 163"/>
            <p:cNvSpPr>
              <a:spLocks noChangeShapeType="1"/>
            </p:cNvSpPr>
            <p:nvPr/>
          </p:nvSpPr>
          <p:spPr bwMode="auto">
            <a:xfrm rot="5400000" flipV="1">
              <a:off x="3142" y="320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grpSp>
          <p:nvGrpSpPr>
            <p:cNvPr id="54429" name="Group 164"/>
            <p:cNvGrpSpPr>
              <a:grpSpLocks/>
            </p:cNvGrpSpPr>
            <p:nvPr/>
          </p:nvGrpSpPr>
          <p:grpSpPr bwMode="auto">
            <a:xfrm flipH="1">
              <a:off x="672" y="1534"/>
              <a:ext cx="148" cy="318"/>
              <a:chOff x="2722" y="3153"/>
              <a:chExt cx="148" cy="318"/>
            </a:xfrm>
          </p:grpSpPr>
          <p:sp>
            <p:nvSpPr>
              <p:cNvPr id="54443" name="Rectangle 165"/>
              <p:cNvSpPr>
                <a:spLocks noChangeArrowheads="1"/>
              </p:cNvSpPr>
              <p:nvPr/>
            </p:nvSpPr>
            <p:spPr bwMode="auto">
              <a:xfrm>
                <a:off x="272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4" name="Rectangle 166"/>
              <p:cNvSpPr>
                <a:spLocks noChangeArrowheads="1"/>
              </p:cNvSpPr>
              <p:nvPr/>
            </p:nvSpPr>
            <p:spPr bwMode="auto">
              <a:xfrm>
                <a:off x="272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5" name="Rectangle 167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6" name="AutoShape 168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grpSp>
          <p:nvGrpSpPr>
            <p:cNvPr id="54430" name="Group 169"/>
            <p:cNvGrpSpPr>
              <a:grpSpLocks/>
            </p:cNvGrpSpPr>
            <p:nvPr/>
          </p:nvGrpSpPr>
          <p:grpSpPr bwMode="auto">
            <a:xfrm>
              <a:off x="4899" y="2686"/>
              <a:ext cx="148" cy="318"/>
              <a:chOff x="2742" y="3153"/>
              <a:chExt cx="148" cy="318"/>
            </a:xfrm>
          </p:grpSpPr>
          <p:sp>
            <p:nvSpPr>
              <p:cNvPr id="54439" name="Rectangle 170"/>
              <p:cNvSpPr>
                <a:spLocks noChangeArrowheads="1"/>
              </p:cNvSpPr>
              <p:nvPr/>
            </p:nvSpPr>
            <p:spPr bwMode="auto">
              <a:xfrm>
                <a:off x="2745" y="3153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0</a:t>
                </a:r>
              </a:p>
            </p:txBody>
          </p:sp>
          <p:sp>
            <p:nvSpPr>
              <p:cNvPr id="54440" name="Rectangle 171"/>
              <p:cNvSpPr>
                <a:spLocks noChangeArrowheads="1"/>
              </p:cNvSpPr>
              <p:nvPr/>
            </p:nvSpPr>
            <p:spPr bwMode="auto">
              <a:xfrm>
                <a:off x="2742" y="3354"/>
                <a:ext cx="145" cy="11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dirty="0">
                    <a:solidFill>
                      <a:srgbClr val="000000"/>
                    </a:solidFill>
                    <a:latin typeface="Neo Sans Intel" pitchFamily="34" charset="0"/>
                  </a:rPr>
                  <a:t>1</a:t>
                </a:r>
              </a:p>
            </p:txBody>
          </p:sp>
          <p:sp>
            <p:nvSpPr>
              <p:cNvPr id="54441" name="Rectangle 172"/>
              <p:cNvSpPr>
                <a:spLocks noChangeArrowheads="1"/>
              </p:cNvSpPr>
              <p:nvPr/>
            </p:nvSpPr>
            <p:spPr bwMode="auto">
              <a:xfrm>
                <a:off x="2796" y="3238"/>
                <a:ext cx="38" cy="1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Neo Sans Intel" pitchFamily="34" charset="0"/>
                  </a:rPr>
                  <a:t>x</a:t>
                </a:r>
                <a:endParaRPr lang="en-US" sz="400">
                  <a:solidFill>
                    <a:srgbClr val="000000"/>
                  </a:solidFill>
                  <a:latin typeface="Neo Sans Intel" pitchFamily="34" charset="0"/>
                </a:endParaRPr>
              </a:p>
            </p:txBody>
          </p:sp>
          <p:sp>
            <p:nvSpPr>
              <p:cNvPr id="54442" name="AutoShape 173"/>
              <p:cNvSpPr>
                <a:spLocks noChangeArrowheads="1"/>
              </p:cNvSpPr>
              <p:nvPr/>
            </p:nvSpPr>
            <p:spPr bwMode="auto">
              <a:xfrm rot="5400000">
                <a:off x="2665" y="3263"/>
                <a:ext cx="297" cy="96"/>
              </a:xfrm>
              <a:prstGeom prst="flowChartTerminator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" pitchFamily="34" charset="0"/>
                </a:endParaRPr>
              </a:p>
            </p:txBody>
          </p:sp>
        </p:grpSp>
        <p:sp>
          <p:nvSpPr>
            <p:cNvPr id="54431" name="Rectangle 174"/>
            <p:cNvSpPr>
              <a:spLocks noChangeArrowheads="1"/>
            </p:cNvSpPr>
            <p:nvPr/>
          </p:nvSpPr>
          <p:spPr bwMode="auto">
            <a:xfrm>
              <a:off x="882" y="2648"/>
              <a:ext cx="33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>
                  <a:solidFill>
                    <a:srgbClr val="000000"/>
                  </a:solidFill>
                  <a:latin typeface="Neo Sans Intel" pitchFamily="34" charset="0"/>
                </a:rPr>
                <a:t>Instruction</a:t>
              </a:r>
              <a:endParaRPr lang="en-US" sz="500" dirty="0">
                <a:solidFill>
                  <a:srgbClr val="000000"/>
                </a:solidFill>
                <a:latin typeface="Neo Sans Intel" pitchFamily="34" charset="0"/>
              </a:endParaRPr>
            </a:p>
          </p:txBody>
        </p:sp>
        <p:sp>
          <p:nvSpPr>
            <p:cNvPr id="54432" name="Line 175"/>
            <p:cNvSpPr>
              <a:spLocks noChangeShapeType="1"/>
            </p:cNvSpPr>
            <p:nvPr/>
          </p:nvSpPr>
          <p:spPr bwMode="auto">
            <a:xfrm flipV="1">
              <a:off x="1638" y="243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3" name="Line 176"/>
            <p:cNvSpPr>
              <a:spLocks noChangeShapeType="1"/>
            </p:cNvSpPr>
            <p:nvPr/>
          </p:nvSpPr>
          <p:spPr bwMode="auto">
            <a:xfrm flipV="1">
              <a:off x="1639" y="364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4" name="Line 177"/>
            <p:cNvSpPr>
              <a:spLocks noChangeShapeType="1"/>
            </p:cNvSpPr>
            <p:nvPr/>
          </p:nvSpPr>
          <p:spPr bwMode="auto">
            <a:xfrm flipH="1">
              <a:off x="777" y="159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5" name="Line 178"/>
            <p:cNvSpPr>
              <a:spLocks noChangeShapeType="1"/>
            </p:cNvSpPr>
            <p:nvPr/>
          </p:nvSpPr>
          <p:spPr bwMode="auto">
            <a:xfrm flipV="1">
              <a:off x="3969" y="235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6" name="Line 179"/>
            <p:cNvSpPr>
              <a:spLocks noChangeShapeType="1"/>
            </p:cNvSpPr>
            <p:nvPr/>
          </p:nvSpPr>
          <p:spPr bwMode="auto">
            <a:xfrm rot="-5400000" flipH="1" flipV="1">
              <a:off x="3566" y="190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7" name="Line 180"/>
            <p:cNvSpPr>
              <a:spLocks noChangeShapeType="1"/>
            </p:cNvSpPr>
            <p:nvPr/>
          </p:nvSpPr>
          <p:spPr bwMode="auto">
            <a:xfrm>
              <a:off x="720" y="143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438" name="Line 181"/>
            <p:cNvSpPr>
              <a:spLocks noChangeShapeType="1"/>
            </p:cNvSpPr>
            <p:nvPr/>
          </p:nvSpPr>
          <p:spPr bwMode="auto">
            <a:xfrm rot="-5400000" flipH="1" flipV="1">
              <a:off x="670" y="149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" pitchFamily="34" charset="0"/>
              </a:endParaRPr>
            </a:p>
          </p:txBody>
        </p:sp>
        <p:sp>
          <p:nvSpPr>
            <p:cNvPr id="54320" name="Rectangle 36"/>
            <p:cNvSpPr>
              <a:spLocks noChangeArrowheads="1"/>
            </p:cNvSpPr>
            <p:nvPr/>
          </p:nvSpPr>
          <p:spPr bwMode="auto">
            <a:xfrm>
              <a:off x="2658" y="2526"/>
              <a:ext cx="229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ALUSrc</a:t>
              </a:r>
              <a:endParaRPr lang="en-US" sz="70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8" name="Rectangle 64"/>
            <p:cNvSpPr>
              <a:spLocks noChangeArrowheads="1"/>
            </p:cNvSpPr>
            <p:nvPr/>
          </p:nvSpPr>
          <p:spPr bwMode="auto">
            <a:xfrm>
              <a:off x="3034" y="3421"/>
              <a:ext cx="21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ALUOp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49" name="Rectangle 65"/>
            <p:cNvSpPr>
              <a:spLocks noChangeArrowheads="1"/>
            </p:cNvSpPr>
            <p:nvPr/>
          </p:nvSpPr>
          <p:spPr bwMode="auto">
            <a:xfrm>
              <a:off x="2841" y="3700"/>
              <a:ext cx="23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RegDst</a:t>
              </a:r>
            </a:p>
          </p:txBody>
        </p:sp>
        <p:sp>
          <p:nvSpPr>
            <p:cNvPr id="54352" name="Rectangle 68"/>
            <p:cNvSpPr>
              <a:spLocks noChangeArrowheads="1"/>
            </p:cNvSpPr>
            <p:nvPr/>
          </p:nvSpPr>
          <p:spPr bwMode="auto">
            <a:xfrm>
              <a:off x="1913" y="2186"/>
              <a:ext cx="294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RegWrite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  <p:sp>
          <p:nvSpPr>
            <p:cNvPr id="54388" name="Rectangle 112"/>
            <p:cNvSpPr>
              <a:spLocks noChangeArrowheads="1"/>
            </p:cNvSpPr>
            <p:nvPr/>
          </p:nvSpPr>
          <p:spPr bwMode="auto">
            <a:xfrm>
              <a:off x="3734" y="2172"/>
              <a:ext cx="22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Branch</a:t>
              </a:r>
            </a:p>
          </p:txBody>
        </p:sp>
        <p:sp>
          <p:nvSpPr>
            <p:cNvPr id="54389" name="Rectangle 113"/>
            <p:cNvSpPr>
              <a:spLocks noChangeArrowheads="1"/>
            </p:cNvSpPr>
            <p:nvPr/>
          </p:nvSpPr>
          <p:spPr bwMode="auto">
            <a:xfrm>
              <a:off x="4056" y="1582"/>
              <a:ext cx="18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>
                  <a:solidFill>
                    <a:srgbClr val="EB7500"/>
                  </a:solidFill>
                  <a:latin typeface="Neo Sans Intel" pitchFamily="34" charset="0"/>
                </a:rPr>
                <a:t>PCSrc</a:t>
              </a:r>
            </a:p>
          </p:txBody>
        </p:sp>
        <p:sp>
          <p:nvSpPr>
            <p:cNvPr id="54399" name="Rectangle 123"/>
            <p:cNvSpPr>
              <a:spLocks noChangeArrowheads="1"/>
            </p:cNvSpPr>
            <p:nvPr/>
          </p:nvSpPr>
          <p:spPr bwMode="auto">
            <a:xfrm>
              <a:off x="4827" y="2541"/>
              <a:ext cx="341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50" dirty="0" err="1">
                  <a:solidFill>
                    <a:srgbClr val="EB7500"/>
                  </a:solidFill>
                  <a:latin typeface="Neo Sans Intel" pitchFamily="34" charset="0"/>
                </a:rPr>
                <a:t>MemtoReg</a:t>
              </a:r>
              <a:endParaRPr lang="en-US" sz="1050" dirty="0">
                <a:solidFill>
                  <a:srgbClr val="EB7500"/>
                </a:solidFill>
                <a:latin typeface="Neo Sans Intel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02559" y="76200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Neo Sans Intel" pitchFamily="34" charset="0"/>
              </a:rPr>
              <a:t>R1 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 </a:t>
            </a:r>
            <a:r>
              <a:rPr lang="en-US" sz="2000" dirty="0" err="1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Mem</a:t>
            </a:r>
            <a:r>
              <a:rPr lang="en-US" sz="2000" dirty="0">
                <a:solidFill>
                  <a:srgbClr val="0070C0"/>
                </a:solidFill>
                <a:latin typeface="Neo Sans Intel" pitchFamily="34" charset="0"/>
                <a:sym typeface="Symbol" pitchFamily="18" charset="2"/>
              </a:rPr>
              <a:t>[R2+30]</a:t>
            </a:r>
            <a:endParaRPr lang="en-US" sz="2000" dirty="0">
              <a:solidFill>
                <a:srgbClr val="0070C0"/>
              </a:solidFill>
              <a:latin typeface="Neo Sans Intel" pitchFamily="34" charset="0"/>
            </a:endParaRPr>
          </a:p>
        </p:txBody>
      </p:sp>
      <p:sp>
        <p:nvSpPr>
          <p:cNvPr id="197" name="Rectangle 287"/>
          <p:cNvSpPr>
            <a:spLocks noChangeArrowheads="1"/>
          </p:cNvSpPr>
          <p:nvPr/>
        </p:nvSpPr>
        <p:spPr bwMode="auto">
          <a:xfrm>
            <a:off x="6776553" y="697468"/>
            <a:ext cx="345607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PC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cxnSp>
        <p:nvCxnSpPr>
          <p:cNvPr id="7" name="Straight Arrow Connector 6"/>
          <p:cNvCxnSpPr>
            <a:stCxn id="197" idx="2"/>
          </p:cNvCxnSpPr>
          <p:nvPr/>
        </p:nvCxnSpPr>
        <p:spPr bwMode="auto">
          <a:xfrm>
            <a:off x="6949357" y="1066800"/>
            <a:ext cx="5497" cy="228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1" name="Rectangle 266"/>
          <p:cNvSpPr>
            <a:spLocks noChangeArrowheads="1"/>
          </p:cNvSpPr>
          <p:nvPr/>
        </p:nvSpPr>
        <p:spPr bwMode="auto">
          <a:xfrm>
            <a:off x="2200320" y="4431268"/>
            <a:ext cx="619080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Neo Sans Intel" pitchFamily="34" charset="0"/>
              </a:rPr>
              <a:t>DATA</a:t>
            </a:r>
            <a:endParaRPr lang="en-US" dirty="0">
              <a:solidFill>
                <a:srgbClr val="FF0000"/>
              </a:solidFill>
              <a:latin typeface="Neo Sans Intel" pitchFamily="34" charset="0"/>
            </a:endParaRPr>
          </a:p>
        </p:txBody>
      </p:sp>
      <p:sp>
        <p:nvSpPr>
          <p:cNvPr id="196" name="Rectangle 266"/>
          <p:cNvSpPr>
            <a:spLocks noChangeArrowheads="1"/>
          </p:cNvSpPr>
          <p:nvPr/>
        </p:nvSpPr>
        <p:spPr bwMode="auto">
          <a:xfrm>
            <a:off x="2592415" y="4127480"/>
            <a:ext cx="226985" cy="369332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 lIns="45720" tIns="45720" rIns="45720" bIns="4572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eo Sans Intel" pitchFamily="34" charset="0"/>
              </a:rPr>
              <a:t>1</a:t>
            </a:r>
          </a:p>
        </p:txBody>
      </p:sp>
      <p:sp>
        <p:nvSpPr>
          <p:cNvPr id="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772400" cy="76200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0070C0"/>
                </a:solidFill>
                <a:latin typeface="Neo Sans Intel" pitchFamily="34" charset="0"/>
              </a:rPr>
              <a:t>Pipelined execution: Load (cycle 5 – WB)</a:t>
            </a:r>
          </a:p>
        </p:txBody>
      </p:sp>
    </p:spTree>
    <p:extLst>
      <p:ext uri="{BB962C8B-B14F-4D97-AF65-F5344CB8AC3E}">
        <p14:creationId xmlns:p14="http://schemas.microsoft.com/office/powerpoint/2010/main" val="242189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71.5|58.5|103|1.4|95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2539</Words>
  <Application>Microsoft Office PowerPoint</Application>
  <PresentationFormat>On-screen Show (4:3)</PresentationFormat>
  <Paragraphs>1745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mdsp_2011</vt:lpstr>
      <vt:lpstr>Pipelining: Data Hazards</vt:lpstr>
      <vt:lpstr>Pipelining Instructions</vt:lpstr>
      <vt:lpstr>Pipeline wisdom</vt:lpstr>
      <vt:lpstr>Pipelined CPU with Control</vt:lpstr>
      <vt:lpstr>Pipelined execution: Load (cycle 1 – Fetch)</vt:lpstr>
      <vt:lpstr>Pipelined execution: Load (cycle 2 – Dec)</vt:lpstr>
      <vt:lpstr>Pipelined execution: Load (cycle 3 – EXE)</vt:lpstr>
      <vt:lpstr>Pipelined execution: Load (cycle 4 – MEM)</vt:lpstr>
      <vt:lpstr>Pipelined execution: Load (cycle 5 – WB)</vt:lpstr>
      <vt:lpstr>Pipelined execution: cycle 1</vt:lpstr>
      <vt:lpstr>Pipelined execution: cycle 2</vt:lpstr>
      <vt:lpstr>Pipelined execution: cycle 3</vt:lpstr>
      <vt:lpstr>Pipelined execution: cycle 4</vt:lpstr>
      <vt:lpstr>Pipeline hazards</vt:lpstr>
      <vt:lpstr>Data Hazard</vt:lpstr>
      <vt:lpstr>Data Hazard: HW Solution 1 - Add Stalls</vt:lpstr>
      <vt:lpstr>Data Hazard: HW Solution 2 - Forwarding</vt:lpstr>
      <vt:lpstr>Forwarding Hardware</vt:lpstr>
      <vt:lpstr>Forwarding Control</vt:lpstr>
      <vt:lpstr>Forwarding Hardware Example:  bypassing from EXE to Src1 and from WB to Src2</vt:lpstr>
      <vt:lpstr>Can't always forward</vt:lpstr>
      <vt:lpstr>Stalling</vt:lpstr>
      <vt:lpstr>Hazard Detection (Stall) Logic</vt:lpstr>
      <vt:lpstr>Forwarding + Hazard Detection Unit</vt:lpstr>
      <vt:lpstr>Software Scheduling to Avoid Load Hazards</vt:lpstr>
      <vt:lpstr>Control Hazards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atitov</cp:lastModifiedBy>
  <cp:revision>66</cp:revision>
  <dcterms:created xsi:type="dcterms:W3CDTF">2006-08-16T00:00:00Z</dcterms:created>
  <dcterms:modified xsi:type="dcterms:W3CDTF">2013-04-09T17:20:40Z</dcterms:modified>
</cp:coreProperties>
</file>