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83" r:id="rId5"/>
    <p:sldId id="291" r:id="rId6"/>
    <p:sldId id="29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8" r:id="rId16"/>
    <p:sldId id="28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37021"/>
    <a:srgbClr val="FF714F"/>
    <a:srgbClr val="FF4F25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759" autoAdjust="0"/>
    <p:restoredTop sz="99700" autoAdjust="0"/>
  </p:normalViewPr>
  <p:slideViewPr>
    <p:cSldViewPr snapToGrid="0">
      <p:cViewPr>
        <p:scale>
          <a:sx n="100" d="100"/>
          <a:sy n="100" d="100"/>
        </p:scale>
        <p:origin x="-278" y="197"/>
      </p:cViewPr>
      <p:guideLst>
        <p:guide orient="horz" pos="1296"/>
        <p:guide pos="288"/>
        <p:guide pos="50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10/28/2012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10/28/2012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uArchSim Project</a:t>
            </a:r>
            <a:endParaRPr lang="ru-RU" sz="105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807218"/>
            <a:ext cx="4531690" cy="584775"/>
          </a:xfrm>
        </p:spPr>
        <p:txBody>
          <a:bodyPr/>
          <a:lstStyle/>
          <a:p>
            <a:r>
              <a:rPr lang="en-US" dirty="0" smtClean="0"/>
              <a:t>Combinational Circuits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10/27/2012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o Sans Intel" pitchFamily="34" charset="0"/>
              </a:rPr>
              <a:t>Full adder scheme</a:t>
            </a:r>
            <a:endParaRPr lang="en-US" dirty="0">
              <a:latin typeface="Neo Sans Inte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98726" y="1264761"/>
            <a:ext cx="5201534" cy="4015006"/>
            <a:chOff x="1059616" y="1011218"/>
            <a:chExt cx="5706729" cy="4230449"/>
          </a:xfrm>
        </p:grpSpPr>
        <p:sp>
          <p:nvSpPr>
            <p:cNvPr id="5" name="Rectangle 4"/>
            <p:cNvSpPr/>
            <p:nvPr/>
          </p:nvSpPr>
          <p:spPr bwMode="auto">
            <a:xfrm>
              <a:off x="1813715" y="2057400"/>
              <a:ext cx="1290918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9616" y="2658037"/>
              <a:ext cx="45397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y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9616" y="2120155"/>
              <a:ext cx="45397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x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07535" y="1011218"/>
              <a:ext cx="56297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Neo Sans Intel" pitchFamily="34" charset="0"/>
                </a:rPr>
                <a:t>c</a:t>
              </a:r>
              <a:r>
                <a:rPr lang="en-US" sz="1400" dirty="0" smtClean="0">
                  <a:latin typeface="Neo Sans Intel" pitchFamily="34" charset="0"/>
                </a:rPr>
                <a:t>n-1</a:t>
              </a:r>
              <a:endParaRPr lang="en-US" sz="1400" dirty="0">
                <a:latin typeface="Neo Sans Intel" pitchFamily="34" charset="0"/>
              </a:endParaRPr>
            </a:p>
          </p:txBody>
        </p:sp>
        <p:cxnSp>
          <p:nvCxnSpPr>
            <p:cNvPr id="9" name="Straight Connector 8"/>
            <p:cNvCxnSpPr>
              <a:stCxn id="7" idx="3"/>
            </p:cNvCxnSpPr>
            <p:nvPr/>
          </p:nvCxnSpPr>
          <p:spPr bwMode="auto">
            <a:xfrm>
              <a:off x="1513586" y="2335599"/>
              <a:ext cx="30012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>
              <a:stCxn id="6" idx="3"/>
            </p:cNvCxnSpPr>
            <p:nvPr/>
          </p:nvCxnSpPr>
          <p:spPr bwMode="auto">
            <a:xfrm>
              <a:off x="1513586" y="2873481"/>
              <a:ext cx="30012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9" name="Rectangle 4"/>
            <p:cNvSpPr/>
            <p:nvPr/>
          </p:nvSpPr>
          <p:spPr bwMode="auto">
            <a:xfrm>
              <a:off x="4718302" y="1807279"/>
              <a:ext cx="1296153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5235 w 1296153"/>
                <a:gd name="connsiteY6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1 w 1296153"/>
                <a:gd name="connsiteY6" fmla="*/ 289276 h 1097280"/>
                <a:gd name="connsiteX7" fmla="*/ 5235 w 1296153"/>
                <a:gd name="connsiteY7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53" h="1097280">
                  <a:moveTo>
                    <a:pt x="5235" y="0"/>
                  </a:moveTo>
                  <a:lnTo>
                    <a:pt x="1296153" y="0"/>
                  </a:lnTo>
                  <a:lnTo>
                    <a:pt x="1296153" y="1093694"/>
                  </a:lnTo>
                  <a:lnTo>
                    <a:pt x="668020" y="1097280"/>
                  </a:lnTo>
                  <a:lnTo>
                    <a:pt x="5235" y="1093694"/>
                  </a:lnTo>
                  <a:lnTo>
                    <a:pt x="0" y="801340"/>
                  </a:lnTo>
                  <a:cubicBezTo>
                    <a:pt x="0" y="630652"/>
                    <a:pt x="1" y="459964"/>
                    <a:pt x="1" y="289276"/>
                  </a:cubicBezTo>
                  <a:cubicBezTo>
                    <a:pt x="1746" y="192851"/>
                    <a:pt x="3490" y="96425"/>
                    <a:pt x="5235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31" name="Straight Connector 30"/>
            <p:cNvCxnSpPr>
              <a:stCxn id="5" idx="2"/>
              <a:endCxn id="19" idx="5"/>
            </p:cNvCxnSpPr>
            <p:nvPr/>
          </p:nvCxnSpPr>
          <p:spPr bwMode="auto">
            <a:xfrm flipV="1">
              <a:off x="3096768" y="2608619"/>
              <a:ext cx="1621534" cy="46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38" name="Elbow Connector 37"/>
            <p:cNvCxnSpPr>
              <a:stCxn id="8" idx="2"/>
              <a:endCxn id="19" idx="6"/>
            </p:cNvCxnSpPr>
            <p:nvPr/>
          </p:nvCxnSpPr>
          <p:spPr bwMode="auto">
            <a:xfrm rot="16200000" flipH="1">
              <a:off x="4126438" y="1504690"/>
              <a:ext cx="654450" cy="529280"/>
            </a:xfrm>
            <a:prstGeom prst="bentConnector4">
              <a:avLst>
                <a:gd name="adj1" fmla="val 27899"/>
                <a:gd name="adj2" fmla="val -637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grpSp>
          <p:nvGrpSpPr>
            <p:cNvPr id="65" name="Group 64"/>
            <p:cNvGrpSpPr/>
            <p:nvPr/>
          </p:nvGrpSpPr>
          <p:grpSpPr>
            <a:xfrm>
              <a:off x="2459174" y="3154680"/>
              <a:ext cx="1146784" cy="942539"/>
              <a:chOff x="2459174" y="3154680"/>
              <a:chExt cx="1146784" cy="942539"/>
            </a:xfrm>
          </p:grpSpPr>
          <p:cxnSp>
            <p:nvCxnSpPr>
              <p:cNvPr id="59" name="Straight Connector 58"/>
              <p:cNvCxnSpPr>
                <a:stCxn id="5" idx="4"/>
              </p:cNvCxnSpPr>
              <p:nvPr/>
            </p:nvCxnSpPr>
            <p:spPr bwMode="auto">
              <a:xfrm flipH="1">
                <a:off x="2459174" y="3154680"/>
                <a:ext cx="17326" cy="48006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>
                <a:stCxn id="41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 flipH="1">
              <a:off x="4081176" y="2911579"/>
              <a:ext cx="1298541" cy="1232530"/>
              <a:chOff x="2459174" y="3154680"/>
              <a:chExt cx="1148523" cy="942540"/>
            </a:xfrm>
          </p:grpSpPr>
          <p:cxnSp>
            <p:nvCxnSpPr>
              <p:cNvPr id="67" name="Straight Connector 66"/>
              <p:cNvCxnSpPr/>
              <p:nvPr/>
            </p:nvCxnSpPr>
            <p:spPr bwMode="auto">
              <a:xfrm flipH="1">
                <a:off x="2459174" y="3154680"/>
                <a:ext cx="0" cy="55581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2459174" y="3710491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H="1" flipV="1">
                <a:off x="3605958" y="3710491"/>
                <a:ext cx="1739" cy="38672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1" name="Flowchart: Delay 18"/>
            <p:cNvSpPr/>
            <p:nvPr/>
          </p:nvSpPr>
          <p:spPr bwMode="auto">
            <a:xfrm rot="5400000" flipH="1">
              <a:off x="3514473" y="3912720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47641" y="2114193"/>
              <a:ext cx="41870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s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2200" dirty="0">
                <a:latin typeface="Neo Sans Intel" pitchFamily="34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H="1">
              <a:off x="6009511" y="2351453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7" name="Rectangle 76"/>
            <p:cNvSpPr/>
            <p:nvPr/>
          </p:nvSpPr>
          <p:spPr>
            <a:xfrm>
              <a:off x="3611745" y="4903113"/>
              <a:ext cx="4010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latin typeface="Neo Sans Intel" pitchFamily="34" charset="0"/>
                </a:rPr>
                <a:t>Cn</a:t>
              </a:r>
              <a:endParaRPr lang="en-US" sz="2200" dirty="0">
                <a:latin typeface="Neo Sans Intel" pitchFamily="34" charset="0"/>
              </a:endParaRPr>
            </a:p>
          </p:txBody>
        </p:sp>
        <p:cxnSp>
          <p:nvCxnSpPr>
            <p:cNvPr id="78" name="Straight Connector 77"/>
            <p:cNvCxnSpPr>
              <a:endCxn id="41" idx="7"/>
            </p:cNvCxnSpPr>
            <p:nvPr/>
          </p:nvCxnSpPr>
          <p:spPr bwMode="auto">
            <a:xfrm flipH="1" flipV="1">
              <a:off x="3834829" y="4639383"/>
              <a:ext cx="692" cy="2637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60737"/>
              </p:ext>
            </p:extLst>
          </p:nvPr>
        </p:nvGraphicFramePr>
        <p:xfrm>
          <a:off x="5979734" y="1576375"/>
          <a:ext cx="2874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r>
                        <a:rPr lang="en-US" sz="1400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y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</a:t>
                      </a:r>
                      <a:r>
                        <a:rPr lang="en-US" sz="1400" dirty="0" smtClean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7843994" y="194666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43994" y="231538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43994" y="268411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43994" y="305284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87715" y="193904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87715" y="230776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387715" y="267649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387715" y="304522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63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adder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 bwMode="auto">
          <a:xfrm>
            <a:off x="3634079" y="245178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half </a:t>
            </a:r>
            <a:r>
              <a:rPr lang="en-US" sz="3600" b="1" dirty="0" smtClean="0">
                <a:latin typeface="Neo Sans Intel" pitchFamily="34" charset="0"/>
                <a:cs typeface="Arial" pitchFamily="34" charset="0"/>
              </a:rPr>
              <a:t>+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6738" y="302183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y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1600" dirty="0">
              <a:latin typeface="Neo Sans Inte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6738" y="251134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x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1600" dirty="0">
              <a:latin typeface="Neo Sans Intel" pitchFamily="34" charset="0"/>
            </a:endParaRPr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 bwMode="auto">
          <a:xfrm>
            <a:off x="3360520" y="2715818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8" name="Straight Connector 7"/>
          <p:cNvCxnSpPr>
            <a:stCxn id="5" idx="3"/>
          </p:cNvCxnSpPr>
          <p:nvPr/>
        </p:nvCxnSpPr>
        <p:spPr bwMode="auto">
          <a:xfrm>
            <a:off x="3360520" y="3226307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9" name="Rectangle 4"/>
          <p:cNvSpPr/>
          <p:nvPr/>
        </p:nvSpPr>
        <p:spPr bwMode="auto">
          <a:xfrm>
            <a:off x="3634080" y="402912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half </a:t>
            </a:r>
            <a:r>
              <a:rPr lang="en-US" sz="3600" b="1" dirty="0" smtClean="0">
                <a:latin typeface="Neo Sans Inte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39452" y="4580583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y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1600" dirty="0">
              <a:latin typeface="Neo Sans Inte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9452" y="4081065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x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1600" dirty="0">
              <a:latin typeface="Neo Sans Intel" pitchFamily="34" charset="0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 bwMode="auto">
          <a:xfrm>
            <a:off x="3360521" y="4296509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3" name="Straight Connector 12"/>
          <p:cNvCxnSpPr>
            <a:stCxn id="10" idx="3"/>
          </p:cNvCxnSpPr>
          <p:nvPr/>
        </p:nvCxnSpPr>
        <p:spPr bwMode="auto">
          <a:xfrm flipV="1">
            <a:off x="3360521" y="4785055"/>
            <a:ext cx="273560" cy="1097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4289959" y="1967602"/>
            <a:ext cx="513137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c</a:t>
            </a:r>
            <a:r>
              <a:rPr lang="en-US" sz="1400" dirty="0" smtClean="0">
                <a:latin typeface="Neo Sans Intel" pitchFamily="34" charset="0"/>
              </a:rPr>
              <a:t>n-1</a:t>
            </a:r>
            <a:endParaRPr lang="en-US" sz="1400" dirty="0">
              <a:latin typeface="Neo Sans Inte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9959" y="3545078"/>
            <a:ext cx="401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c</a:t>
            </a:r>
            <a:r>
              <a:rPr lang="en-US" sz="1400" dirty="0" err="1" smtClean="0">
                <a:latin typeface="Neo Sans Intel" pitchFamily="34" charset="0"/>
              </a:rPr>
              <a:t>n</a:t>
            </a:r>
            <a:endParaRPr lang="en-US" sz="1400" dirty="0">
              <a:latin typeface="Neo Sans Inte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7581" y="5175622"/>
            <a:ext cx="6094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c</a:t>
            </a:r>
            <a:r>
              <a:rPr lang="en-US" sz="1400" dirty="0" smtClean="0">
                <a:latin typeface="Neo Sans Intel" pitchFamily="34" charset="0"/>
              </a:rPr>
              <a:t>n</a:t>
            </a:r>
            <a:r>
              <a:rPr lang="en-US" sz="1400" dirty="0">
                <a:latin typeface="Neo Sans Intel" pitchFamily="34" charset="0"/>
              </a:rPr>
              <a:t>+</a:t>
            </a:r>
            <a:r>
              <a:rPr lang="en-US" sz="1400" dirty="0" smtClean="0">
                <a:latin typeface="Neo Sans Intel" pitchFamily="34" charset="0"/>
              </a:rPr>
              <a:t>1</a:t>
            </a:r>
            <a:endParaRPr lang="en-US" sz="1400" dirty="0">
              <a:latin typeface="Neo Sans Inte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222399" y="2055546"/>
            <a:ext cx="0" cy="396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7" name="Straight Connector 26"/>
          <p:cNvCxnSpPr>
            <a:stCxn id="4" idx="2"/>
          </p:cNvCxnSpPr>
          <p:nvPr/>
        </p:nvCxnSpPr>
        <p:spPr bwMode="auto">
          <a:xfrm flipV="1">
            <a:off x="4803548" y="2972485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22399" y="3493185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228006" y="5070568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4810718" y="4559984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5229802" y="2770906"/>
            <a:ext cx="381638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s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2200" dirty="0">
              <a:latin typeface="Neo Sans Inte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632" y="4358405"/>
            <a:ext cx="657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s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2200" dirty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50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41294"/>
            <a:ext cx="4736759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33283" y="4867405"/>
            <a:ext cx="4736759" cy="1348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29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1833559" y="4320619"/>
            <a:ext cx="162046" cy="1617435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6901" y="4791193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Topics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6252216" y="4933808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192" y="4957678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1"/>
                </a:solidFill>
                <a:latin typeface="Neo Sans Intel" pitchFamily="34" charset="0"/>
              </a:rPr>
              <a:t>Less</a:t>
            </a:r>
            <a:r>
              <a:rPr lang="en-US" sz="1700" dirty="0" smtClean="0">
                <a:latin typeface="Neo Sans Intel" pitchFamily="34" charset="0"/>
              </a:rPr>
              <a:t> about physics, wires and  transistors…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192" y="4345789"/>
            <a:ext cx="17660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Neo Sans Intel" pitchFamily="34" charset="0"/>
              </a:rPr>
              <a:t>More </a:t>
            </a:r>
            <a:r>
              <a:rPr lang="en-US" sz="1700" dirty="0">
                <a:latin typeface="Neo Sans Intel" pitchFamily="34" charset="0"/>
              </a:rPr>
              <a:t>about logical circuits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39898"/>
            <a:ext cx="8228012" cy="30314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Boolean </a:t>
            </a:r>
            <a:r>
              <a:rPr lang="en-US" dirty="0" smtClean="0">
                <a:solidFill>
                  <a:schemeClr val="accent1"/>
                </a:solidFill>
              </a:rPr>
              <a:t>Algebra (BA) </a:t>
            </a:r>
            <a:r>
              <a:rPr lang="en-US" dirty="0" smtClean="0"/>
              <a:t>works with object that can take only two values (true and false,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).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Such object is called a Boolean object (term </a:t>
            </a:r>
            <a:r>
              <a:rPr lang="en-US" sz="2200" dirty="0" smtClean="0">
                <a:solidFill>
                  <a:schemeClr val="accent1"/>
                </a:solidFill>
              </a:rPr>
              <a:t>bit</a:t>
            </a:r>
            <a:r>
              <a:rPr lang="en-US" sz="2200" dirty="0" smtClean="0"/>
              <a:t> of information is used in CS)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BA defines operations on Boolean objects </a:t>
            </a:r>
            <a:r>
              <a:rPr lang="en-US" sz="2200" dirty="0" smtClean="0">
                <a:latin typeface="Calibri"/>
                <a:cs typeface="Calibri"/>
              </a:rPr>
              <a:t>→ </a:t>
            </a:r>
            <a:r>
              <a:rPr lang="en-US" sz="2200" dirty="0"/>
              <a:t>Boolean operations and </a:t>
            </a:r>
            <a:r>
              <a:rPr lang="en-US" sz="2200" dirty="0" smtClean="0"/>
              <a:t>functions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It is convenient to represent these operations and functions via </a:t>
            </a:r>
            <a:r>
              <a:rPr lang="en-US" sz="2200" dirty="0" smtClean="0">
                <a:solidFill>
                  <a:schemeClr val="accent1"/>
                </a:solidFill>
              </a:rPr>
              <a:t>truth tables</a:t>
            </a:r>
            <a:r>
              <a:rPr lang="en-US" sz="2200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56005"/>
              </p:ext>
            </p:extLst>
          </p:nvPr>
        </p:nvGraphicFramePr>
        <p:xfrm>
          <a:off x="5523931" y="3931477"/>
          <a:ext cx="22725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591121" y="4393287"/>
            <a:ext cx="2710342" cy="1093694"/>
            <a:chOff x="1245030" y="4455457"/>
            <a:chExt cx="2710342" cy="1093694"/>
          </a:xfrm>
        </p:grpSpPr>
        <p:sp>
          <p:nvSpPr>
            <p:cNvPr id="5" name="Rectangle 4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45030" y="5056094"/>
              <a:ext cx="34176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b</a:t>
              </a:r>
              <a:endParaRPr lang="en-US" sz="2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45030" y="4518212"/>
              <a:ext cx="34176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9642" y="4786860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</a:t>
              </a:r>
              <a:endParaRPr lang="en-US" sz="2200" dirty="0"/>
            </a:p>
          </p:txBody>
        </p:sp>
        <p:cxnSp>
          <p:nvCxnSpPr>
            <p:cNvPr id="10" name="Straight Connector 9"/>
            <p:cNvCxnSpPr>
              <a:stCxn id="7" idx="3"/>
            </p:cNvCxnSpPr>
            <p:nvPr/>
          </p:nvCxnSpPr>
          <p:spPr bwMode="auto">
            <a:xfrm flipV="1">
              <a:off x="1586790" y="4733655"/>
              <a:ext cx="412339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>
              <a:stCxn id="6" idx="3"/>
            </p:cNvCxnSpPr>
            <p:nvPr/>
          </p:nvCxnSpPr>
          <p:spPr bwMode="auto">
            <a:xfrm flipV="1">
              <a:off x="1586790" y="5271537"/>
              <a:ext cx="412339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>
              <a:stCxn id="8" idx="1"/>
              <a:endCxn id="5" idx="3"/>
            </p:cNvCxnSpPr>
            <p:nvPr/>
          </p:nvCxnSpPr>
          <p:spPr bwMode="auto">
            <a:xfrm flipH="1">
              <a:off x="3290047" y="5002304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1762001" y="5844988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Boolean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0768" y="5853952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Truth table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917"/>
              </p:ext>
            </p:extLst>
          </p:nvPr>
        </p:nvGraphicFramePr>
        <p:xfrm>
          <a:off x="5522976" y="3929806"/>
          <a:ext cx="22725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74912"/>
                  </p:ext>
                </p:extLst>
              </p:nvPr>
            </p:nvGraphicFramePr>
            <p:xfrm>
              <a:off x="5523931" y="3934908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74912"/>
                  </p:ext>
                </p:extLst>
              </p:nvPr>
            </p:nvGraphicFramePr>
            <p:xfrm>
              <a:off x="5523931" y="3934908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806" t="-108197" b="-3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776894"/>
                  </p:ext>
                </p:extLst>
              </p:nvPr>
            </p:nvGraphicFramePr>
            <p:xfrm>
              <a:off x="5522976" y="3939509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776894"/>
                  </p:ext>
                </p:extLst>
              </p:nvPr>
            </p:nvGraphicFramePr>
            <p:xfrm>
              <a:off x="5522976" y="3939509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806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806" t="-211667" b="-2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806" t="-306557" b="-1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806" t="-4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24545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6797"/>
            <a:ext cx="8228012" cy="237584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simplest Boolean operation is …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05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AND (or Boolean multiplication)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4704" y="923364"/>
            <a:ext cx="2343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eo Sans Intel" pitchFamily="34" charset="0"/>
              </a:rPr>
              <a:t>i</a:t>
            </a:r>
            <a:r>
              <a:rPr lang="en-US" sz="2400" dirty="0" smtClean="0">
                <a:latin typeface="Neo Sans Intel" pitchFamily="34" charset="0"/>
              </a:rPr>
              <a:t>nversion (NOT)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07464" y="1794635"/>
            <a:ext cx="720577" cy="690282"/>
            <a:chOff x="1607464" y="2009795"/>
            <a:chExt cx="720577" cy="690282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37022" y="1924332"/>
            <a:ext cx="3353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x</a:t>
            </a:r>
            <a:endParaRPr lang="en-US" sz="2200" dirty="0">
              <a:latin typeface="Neo Sans Intel" pitchFamily="34" charset="0"/>
            </a:endParaRPr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 bwMode="auto">
          <a:xfrm>
            <a:off x="1172370" y="2139776"/>
            <a:ext cx="41875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" name="Straight Connector 11"/>
          <p:cNvCxnSpPr>
            <a:stCxn id="10" idx="1"/>
          </p:cNvCxnSpPr>
          <p:nvPr/>
        </p:nvCxnSpPr>
        <p:spPr bwMode="auto">
          <a:xfrm flipH="1">
            <a:off x="2345524" y="2139776"/>
            <a:ext cx="33959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2685118" y="1924332"/>
            <a:ext cx="4042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!x</a:t>
            </a:r>
            <a:endParaRPr lang="en-US" sz="2200" dirty="0">
              <a:latin typeface="Neo Sans Intel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93467"/>
              </p:ext>
            </p:extLst>
          </p:nvPr>
        </p:nvGraphicFramePr>
        <p:xfrm>
          <a:off x="5154704" y="1562100"/>
          <a:ext cx="1916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/>
                <a:gridCol w="958328"/>
              </a:tblGrid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611874" y="4246987"/>
            <a:ext cx="5757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x</a:t>
            </a:r>
            <a:r>
              <a:rPr lang="en-US" sz="2200" dirty="0" smtClean="0"/>
              <a:t>*y</a:t>
            </a:r>
            <a:endParaRPr lang="en-US" sz="2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2885" y="4045688"/>
            <a:ext cx="1788989" cy="865683"/>
            <a:chOff x="822885" y="4045688"/>
            <a:chExt cx="1788989" cy="865683"/>
          </a:xfrm>
        </p:grpSpPr>
        <p:sp>
          <p:nvSpPr>
            <p:cNvPr id="19" name="Flowchart: Delay 18"/>
            <p:cNvSpPr/>
            <p:nvPr/>
          </p:nvSpPr>
          <p:spPr bwMode="auto">
            <a:xfrm>
              <a:off x="1595120" y="4074160"/>
              <a:ext cx="658964" cy="812800"/>
            </a:xfrm>
            <a:prstGeom prst="flowChartDela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4045688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48615" y="4261132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448048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48615" y="469592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>
              <a:stCxn id="24" idx="1"/>
            </p:cNvCxnSpPr>
            <p:nvPr/>
          </p:nvCxnSpPr>
          <p:spPr bwMode="auto">
            <a:xfrm flipH="1">
              <a:off x="2272280" y="4462431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62564"/>
              </p:ext>
            </p:extLst>
          </p:nvPr>
        </p:nvGraphicFramePr>
        <p:xfrm>
          <a:off x="5177536" y="3750774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x*y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12864" y="412055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2864" y="448928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12864" y="485801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864" y="522674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19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24" grpId="0"/>
      <p:bldP spid="6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838"/>
            <a:ext cx="8228012" cy="46955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OR (or Boolean addition)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27094" y="2161007"/>
            <a:ext cx="6319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/>
              <a:t>x+y</a:t>
            </a:r>
            <a:endParaRPr lang="en-US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04225" y="1977838"/>
            <a:ext cx="1626546" cy="865683"/>
            <a:chOff x="822885" y="1708888"/>
            <a:chExt cx="1626546" cy="865683"/>
          </a:xfrm>
        </p:grpSpPr>
        <p:sp>
          <p:nvSpPr>
            <p:cNvPr id="19" name="Flowchart: Delay 18"/>
            <p:cNvSpPr/>
            <p:nvPr/>
          </p:nvSpPr>
          <p:spPr bwMode="auto">
            <a:xfrm flipH="1">
              <a:off x="1451254" y="1719213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1708888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48615" y="1924332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214368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48615" y="235912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109837" y="2125630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28319"/>
              </p:ext>
            </p:extLst>
          </p:nvPr>
        </p:nvGraphicFramePr>
        <p:xfrm>
          <a:off x="5446477" y="1432028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181805" y="180181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1805" y="217053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81805" y="253926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81805" y="290799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57200" y="3663186"/>
            <a:ext cx="8228012" cy="4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XOR (or exclusive OR, or addition by module 1)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45528"/>
              </p:ext>
            </p:extLst>
          </p:nvPr>
        </p:nvGraphicFramePr>
        <p:xfrm>
          <a:off x="5454843" y="4246953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r>
                        <a:rPr lang="en-US" sz="1600" dirty="0" smtClean="0"/>
                        <a:t>+ </a:t>
                      </a:r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190171" y="461673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90171" y="49854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90171" y="535419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90171" y="572291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277100" y="4378960"/>
            <a:ext cx="140206" cy="140206"/>
          </a:xfrm>
          <a:prstGeom prst="ellips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135460" y="4975932"/>
            <a:ext cx="764953" cy="430887"/>
            <a:chOff x="3135460" y="4975932"/>
            <a:chExt cx="764953" cy="430887"/>
          </a:xfrm>
        </p:grpSpPr>
        <p:sp>
          <p:nvSpPr>
            <p:cNvPr id="44" name="Rectangle 43"/>
            <p:cNvSpPr/>
            <p:nvPr/>
          </p:nvSpPr>
          <p:spPr>
            <a:xfrm>
              <a:off x="3135460" y="4975932"/>
              <a:ext cx="76495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 </a:t>
              </a:r>
              <a:r>
                <a:rPr lang="en-US" sz="2000" dirty="0" smtClean="0"/>
                <a:t>+ </a:t>
              </a:r>
              <a:r>
                <a:rPr lang="en-US" sz="2200" dirty="0" smtClean="0"/>
                <a:t>y</a:t>
              </a:r>
              <a:endParaRPr lang="en-US" sz="2200" dirty="0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440506" y="5124109"/>
              <a:ext cx="157404" cy="15740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93856" y="4792763"/>
            <a:ext cx="1745281" cy="865683"/>
            <a:chOff x="1393856" y="4792763"/>
            <a:chExt cx="1745281" cy="865683"/>
          </a:xfrm>
        </p:grpSpPr>
        <p:sp>
          <p:nvSpPr>
            <p:cNvPr id="47" name="Rectangle 46"/>
            <p:cNvSpPr/>
            <p:nvPr/>
          </p:nvSpPr>
          <p:spPr>
            <a:xfrm>
              <a:off x="1393856" y="4792763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694506" y="4803088"/>
              <a:ext cx="1079453" cy="820453"/>
              <a:chOff x="1694506" y="4803088"/>
              <a:chExt cx="1079453" cy="820453"/>
            </a:xfrm>
          </p:grpSpPr>
          <p:sp>
            <p:nvSpPr>
              <p:cNvPr id="46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393856" y="5227559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50" name="Straight Connector 49"/>
            <p:cNvCxnSpPr>
              <a:stCxn id="49" idx="3"/>
            </p:cNvCxnSpPr>
            <p:nvPr/>
          </p:nvCxnSpPr>
          <p:spPr bwMode="auto">
            <a:xfrm>
              <a:off x="1719586" y="5443003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24666" y="5025769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>
              <a:off x="2799543" y="5209505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48892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  <p:bldP spid="33" grpId="0"/>
      <p:bldP spid="34" grpId="0"/>
      <p:bldP spid="53" grpId="0"/>
      <p:bldP spid="54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42273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Boolean operations can be combined into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4071" y="1703296"/>
            <a:ext cx="265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F(x, y, z) = x + !y*z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34703" y="2417107"/>
            <a:ext cx="424236" cy="406400"/>
            <a:chOff x="1607464" y="2009795"/>
            <a:chExt cx="720577" cy="690282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1" name="Flowchart: Delay 10"/>
          <p:cNvSpPr/>
          <p:nvPr/>
        </p:nvSpPr>
        <p:spPr bwMode="auto">
          <a:xfrm>
            <a:off x="5113297" y="2420917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Flowchart: Delay 18"/>
          <p:cNvSpPr/>
          <p:nvPr/>
        </p:nvSpPr>
        <p:spPr bwMode="auto">
          <a:xfrm flipH="1">
            <a:off x="6365557" y="1802649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9" name="Elbow Connector 18"/>
          <p:cNvCxnSpPr>
            <a:stCxn id="10" idx="6"/>
            <a:endCxn id="11" idx="6"/>
          </p:cNvCxnSpPr>
          <p:nvPr/>
        </p:nvCxnSpPr>
        <p:spPr bwMode="auto">
          <a:xfrm>
            <a:off x="4758939" y="2620307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3" name="Elbow Connector 22"/>
          <p:cNvCxnSpPr>
            <a:stCxn id="11" idx="2"/>
            <a:endCxn id="15" idx="4"/>
          </p:cNvCxnSpPr>
          <p:nvPr/>
        </p:nvCxnSpPr>
        <p:spPr bwMode="auto">
          <a:xfrm flipV="1">
            <a:off x="5777039" y="2459011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654447" y="1769533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x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26" name="Elbow Connector 25"/>
          <p:cNvCxnSpPr>
            <a:stCxn id="15" idx="2"/>
            <a:endCxn id="24" idx="3"/>
          </p:cNvCxnSpPr>
          <p:nvPr/>
        </p:nvCxnSpPr>
        <p:spPr bwMode="auto">
          <a:xfrm flipH="1" flipV="1">
            <a:off x="3975369" y="1969588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654447" y="2423698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y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30" name="Straight Connector 29"/>
          <p:cNvCxnSpPr>
            <a:stCxn id="9" idx="3"/>
            <a:endCxn id="28" idx="3"/>
          </p:cNvCxnSpPr>
          <p:nvPr/>
        </p:nvCxnSpPr>
        <p:spPr bwMode="auto">
          <a:xfrm flipH="1">
            <a:off x="3972163" y="2620307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654447" y="2872009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z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34" name="Straight Connector 33"/>
          <p:cNvCxnSpPr>
            <a:stCxn id="11" idx="5"/>
            <a:endCxn id="32" idx="3"/>
          </p:cNvCxnSpPr>
          <p:nvPr/>
        </p:nvCxnSpPr>
        <p:spPr bwMode="auto">
          <a:xfrm flipH="1" flipV="1">
            <a:off x="3957735" y="3072064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" name="Straight Connector 36"/>
          <p:cNvCxnSpPr>
            <a:stCxn id="15" idx="7"/>
            <a:endCxn id="35" idx="1"/>
          </p:cNvCxnSpPr>
          <p:nvPr/>
        </p:nvCxnSpPr>
        <p:spPr bwMode="auto">
          <a:xfrm>
            <a:off x="6998493" y="2209019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7337673" y="2012820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Neo Sans Intel" pitchFamily="34" charset="0"/>
              </a:rPr>
              <a:t>x + </a:t>
            </a:r>
            <a:r>
              <a:rPr lang="en-US" sz="2000" dirty="0" smtClean="0">
                <a:latin typeface="Neo Sans Intel" pitchFamily="34" charset="0"/>
              </a:rPr>
              <a:t>!y*z</a:t>
            </a:r>
            <a:endParaRPr lang="en-US" sz="2000" dirty="0">
              <a:latin typeface="Neo Sans Intel" pitchFamily="34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32923"/>
              </p:ext>
            </p:extLst>
          </p:nvPr>
        </p:nvGraphicFramePr>
        <p:xfrm>
          <a:off x="856557" y="2515354"/>
          <a:ext cx="2272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690500" y="2885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90500" y="325386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90500" y="3622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90500" y="3991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52849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  <p:bldP spid="24" grpId="0"/>
      <p:bldP spid="28" grpId="0"/>
      <p:bldP spid="32" grpId="0"/>
      <p:bldP spid="35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832"/>
            <a:ext cx="8228012" cy="80821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There about ten axioms that can be used to create new or to simplify existed functions</a:t>
            </a:r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21426"/>
              </p:ext>
            </p:extLst>
          </p:nvPr>
        </p:nvGraphicFramePr>
        <p:xfrm>
          <a:off x="797855" y="1763357"/>
          <a:ext cx="7978590" cy="3256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530"/>
                <a:gridCol w="2659530"/>
                <a:gridCol w="2659530"/>
              </a:tblGrid>
              <a:tr h="4684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Axiom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AND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OR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54865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aseline="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40659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32107"/>
              </p:ext>
            </p:extLst>
          </p:nvPr>
        </p:nvGraphicFramePr>
        <p:xfrm>
          <a:off x="795528" y="1764792"/>
          <a:ext cx="7978590" cy="3256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530"/>
                <a:gridCol w="2659530"/>
                <a:gridCol w="2659530"/>
              </a:tblGrid>
              <a:tr h="4684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Axiom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AND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OR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Identity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1*x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0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54865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aseline="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40659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86545"/>
              </p:ext>
            </p:extLst>
          </p:nvPr>
        </p:nvGraphicFramePr>
        <p:xfrm>
          <a:off x="795528" y="1764792"/>
          <a:ext cx="7978590" cy="3256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530"/>
                <a:gridCol w="2659530"/>
                <a:gridCol w="2659530"/>
              </a:tblGrid>
              <a:tr h="4684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Axiom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AND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OR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Identity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1*x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0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Idempotent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54865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aseline="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40659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84310"/>
              </p:ext>
            </p:extLst>
          </p:nvPr>
        </p:nvGraphicFramePr>
        <p:xfrm>
          <a:off x="795528" y="1764792"/>
          <a:ext cx="7978590" cy="3256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530"/>
                <a:gridCol w="2659530"/>
                <a:gridCol w="2659530"/>
              </a:tblGrid>
              <a:tr h="4684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Axiom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AND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OR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Identity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1*x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0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Idempotent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Inverse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 + x = 1</a:t>
                      </a: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54865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aseline="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40659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46014"/>
              </p:ext>
            </p:extLst>
          </p:nvPr>
        </p:nvGraphicFramePr>
        <p:xfrm>
          <a:off x="795528" y="1764792"/>
          <a:ext cx="7978590" cy="3256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530"/>
                <a:gridCol w="2659530"/>
                <a:gridCol w="2659530"/>
              </a:tblGrid>
              <a:tr h="4684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Axiom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AND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OR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Identity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1*x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0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Idempotent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Inverse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 + x = 1</a:t>
                      </a: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Commutativity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x*y = y*x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+ y = y + x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54865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aseline="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40659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6167"/>
              </p:ext>
            </p:extLst>
          </p:nvPr>
        </p:nvGraphicFramePr>
        <p:xfrm>
          <a:off x="795528" y="1764792"/>
          <a:ext cx="7978590" cy="3256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530"/>
                <a:gridCol w="2659530"/>
                <a:gridCol w="2659530"/>
              </a:tblGrid>
              <a:tr h="4684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Axiom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AND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OR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Identity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1*x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0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Idempotent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Inverse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 + x = 1</a:t>
                      </a: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Commutativity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x*y = y*x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+ y = y + x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54865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Associativity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(x*y)*z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x*(y*z)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(x + y) +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z = x + (y + z)</a:t>
                      </a:r>
                    </a:p>
                  </a:txBody>
                  <a:tcPr anchor="ctr"/>
                </a:tc>
              </a:tr>
              <a:tr h="340659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47705"/>
              </p:ext>
            </p:extLst>
          </p:nvPr>
        </p:nvGraphicFramePr>
        <p:xfrm>
          <a:off x="795528" y="1764792"/>
          <a:ext cx="7978590" cy="3256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530"/>
                <a:gridCol w="2659530"/>
                <a:gridCol w="2659530"/>
              </a:tblGrid>
              <a:tr h="4684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Axiom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AND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OR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Identity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1*x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0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Idempotent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Inverse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 + x = 1</a:t>
                      </a:r>
                    </a:p>
                  </a:txBody>
                  <a:tcPr anchor="ctr"/>
                </a:tc>
              </a:tr>
              <a:tr h="4684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Commutativity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x*y = y*x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+ y = y + x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54865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Associativity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(x*y)*z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x*(y*z)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(x + y) +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z = x + (y + z)</a:t>
                      </a:r>
                    </a:p>
                  </a:txBody>
                  <a:tcPr anchor="ctr"/>
                </a:tc>
              </a:tr>
              <a:tr h="340659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153314"/>
            <a:ext cx="8228012" cy="40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There are a lot of other useful equations: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588" y="5557422"/>
            <a:ext cx="181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!(</a:t>
            </a:r>
            <a:r>
              <a:rPr lang="en-US" dirty="0" err="1" smtClean="0">
                <a:latin typeface="Neo Sans Intel" pitchFamily="34" charset="0"/>
              </a:rPr>
              <a:t>xy</a:t>
            </a:r>
            <a:r>
              <a:rPr lang="en-US" dirty="0" smtClean="0">
                <a:latin typeface="Neo Sans Intel" pitchFamily="34" charset="0"/>
              </a:rPr>
              <a:t>) = !x + !y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7341" y="5583620"/>
            <a:ext cx="32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o Sans Intel" pitchFamily="34" charset="0"/>
              </a:rPr>
              <a:t>o</a:t>
            </a:r>
            <a:r>
              <a:rPr lang="en-US" dirty="0" smtClean="0">
                <a:latin typeface="Neo Sans Intel" pitchFamily="34" charset="0"/>
              </a:rPr>
              <a:t>r something more complex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702891" y="5584317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eo Sans Intel" pitchFamily="34" charset="0"/>
              </a:rPr>
              <a:t>n(n(x) + y) + n(n(x) + n(y)) = x</a:t>
            </a:r>
            <a:endParaRPr lang="en-US" dirty="0">
              <a:latin typeface="Neo Sans Int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7603" y="5923970"/>
            <a:ext cx="280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(Huntington equation)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47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is completely defined by the current input then the function is called combinational.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3332" y="194204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Neo Sans Intel" pitchFamily="34" charset="0"/>
              </a:rPr>
              <a:t>F</a:t>
            </a:r>
            <a:r>
              <a:rPr lang="en-US" sz="2000" dirty="0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 = F(</a:t>
            </a:r>
            <a:r>
              <a:rPr lang="en-US" sz="2800" dirty="0" err="1" smtClean="0">
                <a:latin typeface="Neo Sans Intel" pitchFamily="34" charset="0"/>
              </a:rPr>
              <a:t>x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y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z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1301" y="1942042"/>
            <a:ext cx="293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Neo Sans Intel" pitchFamily="34" charset="0"/>
              </a:rPr>
              <a:t>F = F(</a:t>
            </a:r>
            <a:r>
              <a:rPr lang="en-US" sz="2800" dirty="0" err="1">
                <a:latin typeface="Neo Sans Intel" pitchFamily="34" charset="0"/>
              </a:rPr>
              <a:t>x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>
                <a:latin typeface="Neo Sans Intel" pitchFamily="34" charset="0"/>
              </a:rPr>
              <a:t>, </a:t>
            </a:r>
            <a:r>
              <a:rPr lang="en-US" sz="2800" dirty="0" err="1">
                <a:latin typeface="Neo Sans Intel" pitchFamily="34" charset="0"/>
              </a:rPr>
              <a:t>y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>
                <a:latin typeface="Neo Sans Intel" pitchFamily="34" charset="0"/>
              </a:rPr>
              <a:t>, </a:t>
            </a:r>
            <a:r>
              <a:rPr lang="en-US" sz="2800" dirty="0" err="1">
                <a:latin typeface="Neo Sans Intel" pitchFamily="34" charset="0"/>
              </a:rPr>
              <a:t>z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F</a:t>
            </a:r>
            <a:r>
              <a:rPr lang="en-US" dirty="0" smtClean="0">
                <a:latin typeface="Neo Sans Intel" pitchFamily="34" charset="0"/>
              </a:rPr>
              <a:t>t-1</a:t>
            </a:r>
            <a:r>
              <a:rPr lang="en-US" sz="28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1225" y="2406647"/>
            <a:ext cx="152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eo Sans Intel" pitchFamily="34" charset="0"/>
              </a:rPr>
              <a:t>combinational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6631" y="2427703"/>
            <a:ext cx="14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latin typeface="Neo Sans Intel" pitchFamily="34" charset="0"/>
              </a:rPr>
              <a:t>sequentional</a:t>
            </a:r>
            <a:endParaRPr lang="en-US" dirty="0">
              <a:solidFill>
                <a:schemeClr val="accent1"/>
              </a:solidFill>
              <a:latin typeface="Neo Sans Inte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0277" y="3166596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Combinational logic (scheme) is an implementation of a combinational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523" y="4172634"/>
            <a:ext cx="78661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Neo Sans Intel" pitchFamily="34" charset="0"/>
              </a:rPr>
              <a:t>Ok, but how does this all connect with </a:t>
            </a:r>
            <a:r>
              <a:rPr lang="en-US" sz="2800" dirty="0" smtClean="0">
                <a:latin typeface="Neo Sans Intel" pitchFamily="34" charset="0"/>
              </a:rPr>
              <a:t>the microarchitecture?</a:t>
            </a:r>
            <a:endParaRPr lang="en-US" sz="2800" dirty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12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 scheme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712743" y="1967573"/>
            <a:ext cx="3624347" cy="2717508"/>
            <a:chOff x="1715793" y="2662878"/>
            <a:chExt cx="3624347" cy="2717508"/>
          </a:xfrm>
        </p:grpSpPr>
        <p:sp>
          <p:nvSpPr>
            <p:cNvPr id="7" name="Flowchart: Delay 10"/>
            <p:cNvSpPr/>
            <p:nvPr/>
          </p:nvSpPr>
          <p:spPr bwMode="auto">
            <a:xfrm rot="5400000">
              <a:off x="2794445" y="3949034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15793" y="2672995"/>
              <a:ext cx="320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x</a:t>
              </a:r>
              <a:endParaRPr lang="en-US" sz="2000" dirty="0">
                <a:latin typeface="Neo Sans Inte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34239" y="3077211"/>
              <a:ext cx="317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y</a:t>
              </a:r>
              <a:endParaRPr lang="en-US" sz="2000" dirty="0">
                <a:latin typeface="Neo Sans Inte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7084" y="2869536"/>
              <a:ext cx="3930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z</a:t>
              </a:r>
              <a:r>
                <a:rPr lang="en-US" sz="1200" dirty="0" smtClean="0">
                  <a:latin typeface="Neo Sans Intel" pitchFamily="34" charset="0"/>
                </a:rPr>
                <a:t>0</a:t>
              </a:r>
              <a:endParaRPr lang="en-US" sz="1200" dirty="0">
                <a:latin typeface="Neo Sans Inte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783510" y="2662878"/>
              <a:ext cx="799964" cy="820453"/>
              <a:chOff x="1973995" y="4803088"/>
              <a:chExt cx="799964" cy="820453"/>
            </a:xfrm>
          </p:grpSpPr>
          <p:sp>
            <p:nvSpPr>
              <p:cNvPr id="21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67195" y="2873050"/>
              <a:ext cx="1913760" cy="404216"/>
              <a:chOff x="2036715" y="2873050"/>
              <a:chExt cx="2569080" cy="404216"/>
            </a:xfrm>
          </p:grpSpPr>
          <p:cxnSp>
            <p:nvCxnSpPr>
              <p:cNvPr id="12" name="Elbow Connector 25"/>
              <p:cNvCxnSpPr>
                <a:endCxn id="11" idx="3"/>
              </p:cNvCxnSpPr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4" name="Straight Connector 13"/>
              <p:cNvCxnSpPr>
                <a:endCxn id="13" idx="3"/>
              </p:cNvCxnSpPr>
              <p:nvPr/>
            </p:nvCxnSpPr>
            <p:spPr bwMode="auto">
              <a:xfrm flipH="1">
                <a:off x="2051954" y="3273820"/>
                <a:ext cx="2553841" cy="34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 rot="5400000">
              <a:off x="2547338" y="3246199"/>
              <a:ext cx="1150512" cy="404214"/>
              <a:chOff x="2036715" y="2873050"/>
              <a:chExt cx="2569080" cy="404214"/>
            </a:xfrm>
          </p:grpSpPr>
          <p:cxnSp>
            <p:nvCxnSpPr>
              <p:cNvPr id="32" name="Elbow Connector 25"/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>
              <a:off x="4589349" y="3069248"/>
              <a:ext cx="339180" cy="38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2943828" y="4980276"/>
              <a:ext cx="3930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z</a:t>
              </a:r>
              <a:r>
                <a:rPr lang="en-US" sz="1200" dirty="0">
                  <a:latin typeface="Neo Sans Intel" pitchFamily="34" charset="0"/>
                </a:rPr>
                <a:t>1</a:t>
              </a:r>
            </a:p>
          </p:txBody>
        </p:sp>
        <p:cxnSp>
          <p:nvCxnSpPr>
            <p:cNvPr id="36" name="Straight Connector 35"/>
            <p:cNvCxnSpPr>
              <a:endCxn id="7" idx="2"/>
            </p:cNvCxnSpPr>
            <p:nvPr/>
          </p:nvCxnSpPr>
          <p:spPr bwMode="auto">
            <a:xfrm flipV="1">
              <a:off x="3126316" y="4687305"/>
              <a:ext cx="0" cy="3101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41080"/>
              </p:ext>
            </p:extLst>
          </p:nvPr>
        </p:nvGraphicFramePr>
        <p:xfrm>
          <a:off x="5338971" y="2077446"/>
          <a:ext cx="22725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r>
                        <a:rPr lang="en-US" sz="1400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617330" y="24286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17330" y="27973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7330" y="31660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17330" y="35348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38191" y="24286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38191" y="27973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38191" y="31660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38191" y="35348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an adder</a:t>
            </a:r>
            <a:r>
              <a:rPr lang="en-US" dirty="0" smtClean="0">
                <a:solidFill>
                  <a:schemeClr val="bg1"/>
                </a:solidFill>
              </a:rPr>
              <a:t>, but it is not a full adder, because it does not have input carry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457200" y="4875917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called a half adder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427849" y="4875917"/>
            <a:ext cx="3197655" cy="1093694"/>
            <a:chOff x="1245030" y="4455457"/>
            <a:chExt cx="3197655" cy="109369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45030" y="505609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45030" y="4518212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x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9642" y="4496395"/>
              <a:ext cx="71846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sum</a:t>
              </a:r>
              <a:endParaRPr lang="en-US" sz="2200" dirty="0"/>
            </a:p>
          </p:txBody>
        </p:sp>
        <p:cxnSp>
          <p:nvCxnSpPr>
            <p:cNvPr id="56" name="Straight Connector 55"/>
            <p:cNvCxnSpPr>
              <a:stCxn id="54" idx="3"/>
            </p:cNvCxnSpPr>
            <p:nvPr/>
          </p:nvCxnSpPr>
          <p:spPr bwMode="auto">
            <a:xfrm>
              <a:off x="1570760" y="4733656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7" name="Straight Connector 56"/>
            <p:cNvCxnSpPr>
              <a:stCxn id="53" idx="3"/>
            </p:cNvCxnSpPr>
            <p:nvPr/>
          </p:nvCxnSpPr>
          <p:spPr bwMode="auto">
            <a:xfrm>
              <a:off x="1570760" y="527153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3629642" y="5034277"/>
              <a:ext cx="81304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carry</a:t>
              </a:r>
              <a:endParaRPr lang="en-US" sz="2200" dirty="0"/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61" name="Rectangle 60"/>
          <p:cNvSpPr/>
          <p:nvPr/>
        </p:nvSpPr>
        <p:spPr>
          <a:xfrm>
            <a:off x="3914428" y="2539616"/>
            <a:ext cx="7184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accent1"/>
                </a:solidFill>
              </a:rPr>
              <a:t>sum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73938" y="4248092"/>
            <a:ext cx="8130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accent1"/>
                </a:solidFill>
              </a:rPr>
              <a:t>carry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453558" y="1048810"/>
            <a:ext cx="8228012" cy="7958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an adder, but it is not a full adder, because it does not have input carry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36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build="p"/>
      <p:bldP spid="50" grpId="0"/>
      <p:bldP spid="61" grpId="0"/>
      <p:bldP spid="62" grpId="0"/>
      <p:bldP spid="6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6|51.9|58.5|168.8|102.4|240.8|80.1|66|213.1|17.6|8.1|7.2|20.9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7|24.6|55.4|36.6|31.9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2561</TotalTime>
  <Words>872</Words>
  <Application>Microsoft Office PowerPoint</Application>
  <PresentationFormat>On-screen Show (4:3)</PresentationFormat>
  <Paragraphs>339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mdsp_2011</vt:lpstr>
      <vt:lpstr>Combinational Circuits</vt:lpstr>
      <vt:lpstr>Layers of Abstraction in Computes Science (CS)</vt:lpstr>
      <vt:lpstr>Boolean Algebra</vt:lpstr>
      <vt:lpstr>Main Boolean operations</vt:lpstr>
      <vt:lpstr>Main Boolean operations</vt:lpstr>
      <vt:lpstr>Boolean functions</vt:lpstr>
      <vt:lpstr>Main axioms</vt:lpstr>
      <vt:lpstr>Combinational logic</vt:lpstr>
      <vt:lpstr>Half adder scheme</vt:lpstr>
      <vt:lpstr>Full adder scheme</vt:lpstr>
      <vt:lpstr>Wide adder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atitov</cp:lastModifiedBy>
  <cp:revision>201</cp:revision>
  <dcterms:created xsi:type="dcterms:W3CDTF">2011-10-24T08:13:52Z</dcterms:created>
  <dcterms:modified xsi:type="dcterms:W3CDTF">2012-10-28T18:17:52Z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