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8" r:id="rId4"/>
  </p:sldMasterIdLst>
  <p:notesMasterIdLst>
    <p:notesMasterId r:id="rId23"/>
  </p:notesMasterIdLst>
  <p:handoutMasterIdLst>
    <p:handoutMasterId r:id="rId24"/>
  </p:handoutMasterIdLst>
  <p:sldIdLst>
    <p:sldId id="283" r:id="rId5"/>
    <p:sldId id="319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32" r:id="rId15"/>
    <p:sldId id="333" r:id="rId16"/>
    <p:sldId id="328" r:id="rId17"/>
    <p:sldId id="329" r:id="rId18"/>
    <p:sldId id="330" r:id="rId19"/>
    <p:sldId id="331" r:id="rId20"/>
    <p:sldId id="288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pos="288">
          <p15:clr>
            <a:srgbClr val="A4A3A4"/>
          </p15:clr>
        </p15:guide>
        <p15:guide id="3" pos="506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0"/>
    <a:srgbClr val="FFFFFF"/>
    <a:srgbClr val="FF3300"/>
    <a:srgbClr val="F37021"/>
    <a:srgbClr val="FF714F"/>
    <a:srgbClr val="FF4F25"/>
    <a:srgbClr val="FFC000"/>
    <a:srgbClr val="9A4008"/>
    <a:srgbClr val="061922"/>
    <a:srgbClr val="B4B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9700" autoAdjust="0"/>
  </p:normalViewPr>
  <p:slideViewPr>
    <p:cSldViewPr snapToGrid="0">
      <p:cViewPr varScale="1">
        <p:scale>
          <a:sx n="122" d="100"/>
          <a:sy n="122" d="100"/>
        </p:scale>
        <p:origin x="-1128" y="-96"/>
      </p:cViewPr>
      <p:guideLst>
        <p:guide orient="horz" pos="1296"/>
        <p:guide pos="288"/>
        <p:guide pos="50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9/27/2014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9/27/2014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7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67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051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5755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68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65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0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48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0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51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7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15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4025" y="409575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79539"/>
            <a:ext cx="82280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1050" b="1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1050" b="1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33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Intel Laboratory at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60996" y="6488794"/>
            <a:ext cx="45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kern="900" spc="120" smtClean="0">
                <a:solidFill>
                  <a:schemeClr val="bg1"/>
                </a:solidFill>
                <a:latin typeface="Neo Sans Intel" pitchFamily="34" charset="0"/>
              </a:rPr>
              <a:t>MIPT-MIPS</a:t>
            </a:r>
            <a:r>
              <a:rPr lang="en-US" sz="1000" b="1" kern="900" spc="120" baseline="0" smtClean="0">
                <a:solidFill>
                  <a:schemeClr val="bg1"/>
                </a:solidFill>
                <a:latin typeface="Neo Sans Intel" pitchFamily="34" charset="0"/>
              </a:rPr>
              <a:t> 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2014 Project</a:t>
            </a:r>
            <a:endParaRPr lang="ru-RU" sz="1000" b="1" kern="900" spc="12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03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mipt-mips/wiki/SVNCheatSheet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hyperlink" Target="https://code.google.com/p/mipt-mips/wiki/Assignment_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984754"/>
            <a:ext cx="6754008" cy="553998"/>
          </a:xfrm>
        </p:spPr>
        <p:txBody>
          <a:bodyPr/>
          <a:lstStyle/>
          <a:p>
            <a:r>
              <a:rPr lang="en-US" sz="3600" dirty="0"/>
              <a:t>Basics of </a:t>
            </a:r>
            <a:r>
              <a:rPr lang="en-US" sz="3600" dirty="0" smtClean="0"/>
              <a:t>Simulator Development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9957" y="3927087"/>
            <a:ext cx="4343400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Pavel </a:t>
            </a:r>
            <a:r>
              <a:rPr lang="en-US" dirty="0" err="1" smtClean="0">
                <a:latin typeface="Neo Sans Intel"/>
              </a:rPr>
              <a:t>Kryukov</a:t>
            </a:r>
            <a:endParaRPr lang="en-US" dirty="0" smtClean="0">
              <a:latin typeface="Neo Sans Intel"/>
            </a:endParaRP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27 September 2014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Everybody has (I hope) its own style of writing code. It can be extremely practical, but what happens when you work in team?</a:t>
            </a:r>
          </a:p>
          <a:p>
            <a:pPr>
              <a:spcBef>
                <a:spcPts val="0"/>
              </a:spcBef>
            </a:pPr>
            <a:endParaRPr lang="en-US" sz="2000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(a == b)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a!=c)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(c &gt; 0)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x*=*y;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 statement2; }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statement3;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1800" dirty="0"/>
              <a:t>To </a:t>
            </a:r>
            <a:r>
              <a:rPr lang="en-US" sz="1800" dirty="0" smtClean="0"/>
              <a:t>avoid horror like this, </a:t>
            </a:r>
            <a:r>
              <a:rPr lang="en-US" sz="1800" dirty="0"/>
              <a:t>code style should be unified. </a:t>
            </a:r>
            <a:r>
              <a:rPr lang="en-US" sz="1800" dirty="0" smtClean="0"/>
              <a:t>Our Verilog code guidelines will be introduced to you on practical seminars.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596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4244"/>
            <a:ext cx="8228012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How to synchronize work with your colleague? You may send modified files to each other, but you will face difficulties on merges.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The solution is to create one server with most relevant version. This server is called ‘repository’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can download copy of repository to own computer (‘working copy’), this is called </a:t>
            </a:r>
            <a:r>
              <a:rPr lang="en-US" sz="2000" b="1" dirty="0" smtClean="0"/>
              <a:t>checkout</a:t>
            </a:r>
            <a:r>
              <a:rPr lang="en-US" sz="2000" dirty="0" smtClean="0"/>
              <a:t>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Members of team </a:t>
            </a:r>
            <a:r>
              <a:rPr lang="en-US" sz="2000" dirty="0" smtClean="0"/>
              <a:t>can</a:t>
            </a:r>
            <a:r>
              <a:rPr lang="en-US" sz="2000" b="1" dirty="0"/>
              <a:t> commit </a:t>
            </a:r>
            <a:r>
              <a:rPr lang="en-US" sz="2000" dirty="0" smtClean="0"/>
              <a:t>their </a:t>
            </a:r>
            <a:r>
              <a:rPr lang="en-US" sz="2000" dirty="0" smtClean="0"/>
              <a:t>changes to </a:t>
            </a:r>
            <a:r>
              <a:rPr lang="en-US" sz="2000" dirty="0" smtClean="0"/>
              <a:t>repository and </a:t>
            </a:r>
            <a:r>
              <a:rPr lang="en-US" sz="2000" b="1" dirty="0"/>
              <a:t>update </a:t>
            </a:r>
            <a:r>
              <a:rPr lang="en-US" sz="2000" dirty="0" smtClean="0"/>
              <a:t>it by changes </a:t>
            </a:r>
            <a:r>
              <a:rPr lang="en-US" sz="2000" dirty="0" smtClean="0"/>
              <a:t>of other </a:t>
            </a:r>
            <a:r>
              <a:rPr lang="en-US" sz="2000" dirty="0" smtClean="0"/>
              <a:t>users.</a:t>
            </a:r>
            <a:endParaRPr lang="en-US" sz="2000" dirty="0" smtClean="0"/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has special interface if your changes conflict with changes of other people in team (merge-conflict).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For traffic economy, SVN transmits only differences of files, called ‘patches’ or ‘diffs’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/>
              <a:t>SVN repository saves </a:t>
            </a:r>
            <a:r>
              <a:rPr lang="en-US" sz="2000" b="1" dirty="0" smtClean="0"/>
              <a:t>all </a:t>
            </a:r>
            <a:r>
              <a:rPr lang="en-US" sz="2000" dirty="0" smtClean="0"/>
              <a:t>committed changes.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2960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work cycle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010694" y="943896"/>
            <a:ext cx="1838633" cy="1032388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Checkout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1961534" y="2426101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Work with local copy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6076333" y="5004618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Update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5036888" y="3341887"/>
            <a:ext cx="1936955" cy="978311"/>
          </a:xfrm>
          <a:prstGeom prst="roundRect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solidFill>
                  <a:schemeClr val="bg1"/>
                </a:solidFill>
                <a:latin typeface="Neo Sans Intel" pitchFamily="34" charset="0"/>
                <a:cs typeface="Arial" pitchFamily="34" charset="0"/>
              </a:rPr>
              <a:t>Commit</a:t>
            </a:r>
            <a:endParaRPr lang="ru-RU" sz="2000" b="1" dirty="0" smtClean="0">
              <a:solidFill>
                <a:schemeClr val="bg1"/>
              </a:solidFill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 bwMode="auto">
          <a:xfrm>
            <a:off x="2930011" y="1976284"/>
            <a:ext cx="1" cy="4498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Прямая со стрелкой 10"/>
          <p:cNvCxnSpPr>
            <a:stCxn id="5" idx="2"/>
            <a:endCxn id="6" idx="1"/>
          </p:cNvCxnSpPr>
          <p:nvPr/>
        </p:nvCxnSpPr>
        <p:spPr bwMode="auto">
          <a:xfrm rot="16200000" flipH="1">
            <a:off x="3458491" y="2875932"/>
            <a:ext cx="2089362" cy="3146321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Прямая со стрелкой 12"/>
          <p:cNvCxnSpPr>
            <a:stCxn id="6" idx="0"/>
            <a:endCxn id="7" idx="2"/>
          </p:cNvCxnSpPr>
          <p:nvPr/>
        </p:nvCxnSpPr>
        <p:spPr bwMode="auto">
          <a:xfrm rot="16200000" flipV="1">
            <a:off x="6182879" y="4142685"/>
            <a:ext cx="684420" cy="1039445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Прямая со стрелкой 14"/>
          <p:cNvCxnSpPr>
            <a:stCxn id="7" idx="1"/>
            <a:endCxn id="5" idx="3"/>
          </p:cNvCxnSpPr>
          <p:nvPr/>
        </p:nvCxnSpPr>
        <p:spPr bwMode="auto">
          <a:xfrm rot="10800000">
            <a:off x="3898490" y="2915257"/>
            <a:ext cx="1138399" cy="91578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" name="Соединительная линия уступом 7"/>
          <p:cNvCxnSpPr>
            <a:stCxn id="6" idx="3"/>
            <a:endCxn id="5" idx="0"/>
          </p:cNvCxnSpPr>
          <p:nvPr/>
        </p:nvCxnSpPr>
        <p:spPr bwMode="auto">
          <a:xfrm flipH="1" flipV="1">
            <a:off x="2930012" y="2426101"/>
            <a:ext cx="5083276" cy="3067673"/>
          </a:xfrm>
          <a:prstGeom prst="bentConnector4">
            <a:avLst>
              <a:gd name="adj1" fmla="val -4497"/>
              <a:gd name="adj2" fmla="val 10745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6440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commands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35" y="954244"/>
            <a:ext cx="8704875" cy="5419661"/>
          </a:xfrm>
        </p:spPr>
        <p:txBody>
          <a:bodyPr>
            <a:noAutofit/>
          </a:bodyPr>
          <a:lstStyle/>
          <a:p>
            <a:pPr indent="233363">
              <a:buFont typeface="Arial" pitchFamily="34" charset="0"/>
              <a:buChar char="•"/>
            </a:pPr>
            <a:r>
              <a:rPr lang="en-US" dirty="0"/>
              <a:t>Checkout is operation of initial download of sources from repository. Syntax is following: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&lt;address&gt;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localcopy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--username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 smtClean="0"/>
              <a:t>Update is operation of downloading changes of repository version to already </a:t>
            </a:r>
            <a:r>
              <a:rPr lang="en-US" dirty="0" err="1" smtClean="0"/>
              <a:t>checkouted</a:t>
            </a:r>
            <a:r>
              <a:rPr lang="en-US" dirty="0" smtClean="0"/>
              <a:t> local copy. 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 [-r &lt;revision number&gt;]</a:t>
            </a:r>
          </a:p>
          <a:p>
            <a:pPr indent="233363">
              <a:buFont typeface="Arial" pitchFamily="34" charset="0"/>
              <a:buChar char="•"/>
            </a:pPr>
            <a:r>
              <a:rPr lang="en-US" dirty="0"/>
              <a:t>Commit is operation of uploading changes of local copy to repository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commit -m &lt;message&gt;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099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81" y="961618"/>
            <a:ext cx="8605684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can create patch with command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or just look at it with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diff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vim –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| less</a:t>
            </a: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To apply a patch, run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patch –p0 -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You may revert patch using command</a:t>
            </a:r>
            <a:endParaRPr lang="en-US" sz="2000" dirty="0"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patch –p0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–R 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my.patch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254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delete files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0" y="954244"/>
            <a:ext cx="8790039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If you add new file to local copy, SVN won’t know about this file, e.g. on commit. You need to show this fact to SVN: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newfile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The same thing happens with deletion. If you delete some file with ‘</a:t>
            </a:r>
            <a:r>
              <a:rPr lang="en-US" sz="2000" dirty="0" err="1" smtClean="0">
                <a:cs typeface="Courier New" pitchFamily="49" charset="0"/>
              </a:rPr>
              <a:t>rm</a:t>
            </a:r>
            <a:r>
              <a:rPr lang="en-US" sz="2000" dirty="0" smtClean="0">
                <a:cs typeface="Courier New" pitchFamily="49" charset="0"/>
              </a:rPr>
              <a:t>’ command, after next SVN update it will be restored. To delete file from repository, run command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delete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oldfile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and on next your commit file will be deleted.</a:t>
            </a:r>
            <a:endParaRPr lang="en-US" sz="20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659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hometask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2" y="954244"/>
            <a:ext cx="8804787" cy="5419661"/>
          </a:xfrm>
        </p:spPr>
        <p:txBody>
          <a:bodyPr/>
          <a:lstStyle/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Please, start with tiny exercise with SVN: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There is SVN </a:t>
            </a:r>
            <a:r>
              <a:rPr lang="en-US" sz="1800" dirty="0" err="1" smtClean="0">
                <a:cs typeface="Courier New" pitchFamily="49" charset="0"/>
              </a:rPr>
              <a:t>CheatSheet</a:t>
            </a:r>
            <a:r>
              <a:rPr lang="en-US" sz="1800" dirty="0" smtClean="0">
                <a:cs typeface="Courier New" pitchFamily="49" charset="0"/>
              </a:rPr>
              <a:t> in </a:t>
            </a:r>
            <a:r>
              <a:rPr lang="en-US" sz="1800" dirty="0">
                <a:cs typeface="Courier New" pitchFamily="49" charset="0"/>
              </a:rPr>
              <a:t>our </a:t>
            </a:r>
            <a:r>
              <a:rPr lang="en-US" sz="1800" dirty="0" smtClean="0">
                <a:cs typeface="Courier New" pitchFamily="49" charset="0"/>
              </a:rPr>
              <a:t>wiki:</a:t>
            </a:r>
            <a:br>
              <a:rPr lang="en-US" sz="1800" dirty="0" smtClean="0">
                <a:cs typeface="Courier New" pitchFamily="49" charset="0"/>
              </a:rPr>
            </a:br>
            <a:r>
              <a:rPr lang="en-US" sz="1800" u="sng" dirty="0" smtClean="0">
                <a:solidFill>
                  <a:schemeClr val="accent1"/>
                </a:solidFill>
                <a:cs typeface="Courier New" pitchFamily="49" charset="0"/>
                <a:hlinkClick r:id="rId3"/>
              </a:rPr>
              <a:t>https</a:t>
            </a:r>
            <a:r>
              <a:rPr lang="en-US" sz="1800" u="sng" dirty="0">
                <a:solidFill>
                  <a:schemeClr val="accent1"/>
                </a:solidFill>
                <a:cs typeface="Courier New" pitchFamily="49" charset="0"/>
                <a:hlinkClick r:id="rId3"/>
              </a:rPr>
              <a:t>://</a:t>
            </a:r>
            <a:r>
              <a:rPr lang="en-US" sz="1800" u="sng" dirty="0" smtClean="0">
                <a:solidFill>
                  <a:schemeClr val="accent1"/>
                </a:solidFill>
                <a:cs typeface="Courier New" pitchFamily="49" charset="0"/>
                <a:hlinkClick r:id="rId3"/>
              </a:rPr>
              <a:t>code.google.com/p/mipt-mips/wiki/SVNCheatSheet</a:t>
            </a:r>
            <a:endParaRPr lang="en-US" sz="1800" u="sng" dirty="0" smtClean="0">
              <a:solidFill>
                <a:schemeClr val="accent1"/>
              </a:solidFill>
              <a:cs typeface="Courier New" pitchFamily="49" charset="0"/>
            </a:endParaRP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SVN </a:t>
            </a:r>
            <a:r>
              <a:rPr lang="en-US" sz="1800" dirty="0" err="1" smtClean="0">
                <a:cs typeface="Courier New" pitchFamily="49" charset="0"/>
              </a:rPr>
              <a:t>CheatSheet</a:t>
            </a:r>
            <a:r>
              <a:rPr lang="en-US" sz="1800" dirty="0" smtClean="0">
                <a:cs typeface="Courier New" pitchFamily="49" charset="0"/>
              </a:rPr>
              <a:t> contains an example of flow (addition of your name to ‘members.txt’).  Do this exercise as a practice with SVN.</a:t>
            </a:r>
            <a:endParaRPr lang="en-US" sz="1800" dirty="0"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After completion of this task, you may start first assignment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We will start from the development of functional memory model.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All necessary information is available on </a:t>
            </a:r>
            <a:r>
              <a:rPr lang="en-US" sz="1800" dirty="0">
                <a:cs typeface="Courier New" pitchFamily="49" charset="0"/>
              </a:rPr>
              <a:t>our wiki:</a:t>
            </a:r>
            <a:br>
              <a:rPr lang="en-US" sz="1800" dirty="0">
                <a:cs typeface="Courier New" pitchFamily="49" charset="0"/>
              </a:rPr>
            </a:br>
            <a:r>
              <a:rPr lang="en-US" sz="1800" dirty="0">
                <a:cs typeface="Courier New" pitchFamily="49" charset="0"/>
                <a:hlinkClick r:id="rId4"/>
              </a:rPr>
              <a:t>https://</a:t>
            </a:r>
            <a:r>
              <a:rPr lang="en-US" sz="1800" dirty="0" smtClean="0">
                <a:cs typeface="Courier New" pitchFamily="49" charset="0"/>
                <a:hlinkClick r:id="rId4"/>
              </a:rPr>
              <a:t>code.google.com/p/mipt-mips/wiki/Assignment_1</a:t>
            </a:r>
            <a:endParaRPr lang="en-US" sz="1800" dirty="0" smtClean="0">
              <a:cs typeface="Courier New" pitchFamily="49" charset="0"/>
            </a:endParaRPr>
          </a:p>
          <a:p>
            <a:pPr lvl="1" indent="0">
              <a:buNone/>
            </a:pPr>
            <a:endParaRPr lang="en-US" sz="1800" dirty="0">
              <a:cs typeface="Courier New" pitchFamily="49" charset="0"/>
            </a:endParaRPr>
          </a:p>
          <a:p>
            <a:pPr indent="233363">
              <a:buFont typeface="Arial" pitchFamily="34" charset="0"/>
              <a:buChar char="•"/>
            </a:pPr>
            <a:r>
              <a:rPr lang="en-US" sz="2000" dirty="0" smtClean="0">
                <a:cs typeface="Courier New" pitchFamily="49" charset="0"/>
              </a:rPr>
              <a:t>Deadlines: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‘members.txt’ exercise — in one week (4 Oct)</a:t>
            </a:r>
          </a:p>
          <a:p>
            <a:pPr lvl="1" indent="233363">
              <a:buFont typeface="Arial" pitchFamily="34" charset="0"/>
              <a:buChar char="•"/>
            </a:pPr>
            <a:r>
              <a:rPr lang="en-US" sz="1800" dirty="0" smtClean="0">
                <a:cs typeface="Courier New" pitchFamily="49" charset="0"/>
              </a:rPr>
              <a:t>Assignment 1 — in three weeks (18 Oct)</a:t>
            </a:r>
            <a:endParaRPr lang="en-US" sz="1800" dirty="0">
              <a:cs typeface="Courier New" pitchFamily="49" charset="0"/>
            </a:endParaRPr>
          </a:p>
          <a:p>
            <a:pPr lvl="1" indent="0">
              <a:buNone/>
            </a:pPr>
            <a:endParaRPr lang="en-US" sz="1800" dirty="0"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971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make CPU simulator?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Before providing a new CPU to customers, we need to ensure that it: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contain functional errors;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shows stable required performance and power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Fixing an error in chip is very expensive. We need to have instruments to find errors and make experiments </a:t>
            </a:r>
            <a:r>
              <a:rPr lang="en-US" i="1" dirty="0" smtClean="0"/>
              <a:t>before </a:t>
            </a:r>
            <a:r>
              <a:rPr lang="en-US" dirty="0" smtClean="0"/>
              <a:t>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instruments are simulators.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We’re going to talk about </a:t>
            </a:r>
            <a:r>
              <a:rPr lang="en-US" i="1" dirty="0" smtClean="0"/>
              <a:t>software-based</a:t>
            </a:r>
            <a:r>
              <a:rPr lang="en-US" dirty="0" smtClean="0"/>
              <a:t> simulators.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986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CPU simulators?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-187853" y="1828123"/>
            <a:ext cx="4309551" cy="4201045"/>
            <a:chOff x="-187853" y="1828123"/>
            <a:chExt cx="4309551" cy="4201045"/>
          </a:xfrm>
        </p:grpSpPr>
        <p:grpSp>
          <p:nvGrpSpPr>
            <p:cNvPr id="4" name="Group 17"/>
            <p:cNvGrpSpPr/>
            <p:nvPr/>
          </p:nvGrpSpPr>
          <p:grpSpPr>
            <a:xfrm>
              <a:off x="630137" y="1848466"/>
              <a:ext cx="3303860" cy="4180702"/>
              <a:chOff x="2300535" y="1039903"/>
              <a:chExt cx="4632576" cy="4898151"/>
            </a:xfrm>
          </p:grpSpPr>
          <p:sp>
            <p:nvSpPr>
              <p:cNvPr id="5" name="Rounded Rectangle 18"/>
              <p:cNvSpPr/>
              <p:nvPr/>
            </p:nvSpPr>
            <p:spPr bwMode="auto">
              <a:xfrm>
                <a:off x="2300535" y="1039903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Application</a:t>
                </a:r>
              </a:p>
            </p:txBody>
          </p:sp>
          <p:sp>
            <p:nvSpPr>
              <p:cNvPr id="6" name="Rounded Rectangle 19"/>
              <p:cNvSpPr/>
              <p:nvPr/>
            </p:nvSpPr>
            <p:spPr bwMode="auto">
              <a:xfrm>
                <a:off x="2300535" y="1586689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Algorithms</a:t>
                </a:r>
              </a:p>
            </p:txBody>
          </p:sp>
          <p:sp>
            <p:nvSpPr>
              <p:cNvPr id="7" name="Rounded Rectangle 20"/>
              <p:cNvSpPr/>
              <p:nvPr/>
            </p:nvSpPr>
            <p:spPr bwMode="auto">
              <a:xfrm>
                <a:off x="2300535" y="2133475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Programming Language</a:t>
                </a:r>
              </a:p>
            </p:txBody>
          </p:sp>
          <p:sp>
            <p:nvSpPr>
              <p:cNvPr id="8" name="Rounded Rectangle 21"/>
              <p:cNvSpPr/>
              <p:nvPr/>
            </p:nvSpPr>
            <p:spPr bwMode="auto">
              <a:xfrm>
                <a:off x="2300535" y="2680261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Operating System</a:t>
                </a:r>
              </a:p>
            </p:txBody>
          </p:sp>
          <p:sp>
            <p:nvSpPr>
              <p:cNvPr id="9" name="Rounded Rectangle 22"/>
              <p:cNvSpPr/>
              <p:nvPr/>
            </p:nvSpPr>
            <p:spPr bwMode="auto">
              <a:xfrm>
                <a:off x="2300535" y="3227047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Instruction Set Architecture</a:t>
                </a:r>
              </a:p>
            </p:txBody>
          </p:sp>
          <p:sp>
            <p:nvSpPr>
              <p:cNvPr id="10" name="Rounded Rectangle 23"/>
              <p:cNvSpPr/>
              <p:nvPr/>
            </p:nvSpPr>
            <p:spPr bwMode="auto">
              <a:xfrm>
                <a:off x="2300535" y="3773833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Microarchitecture</a:t>
                </a:r>
              </a:p>
            </p:txBody>
          </p:sp>
          <p:sp>
            <p:nvSpPr>
              <p:cNvPr id="11" name="Rounded Rectangle 24"/>
              <p:cNvSpPr/>
              <p:nvPr/>
            </p:nvSpPr>
            <p:spPr bwMode="auto">
              <a:xfrm>
                <a:off x="2300535" y="4320619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Gates/Register-Transfer (RTL)</a:t>
                </a:r>
              </a:p>
            </p:txBody>
          </p:sp>
          <p:sp>
            <p:nvSpPr>
              <p:cNvPr id="12" name="Rounded Rectangle 25"/>
              <p:cNvSpPr/>
              <p:nvPr/>
            </p:nvSpPr>
            <p:spPr bwMode="auto">
              <a:xfrm>
                <a:off x="2300535" y="4867405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Circuits</a:t>
                </a:r>
              </a:p>
            </p:txBody>
          </p:sp>
          <p:sp>
            <p:nvSpPr>
              <p:cNvPr id="13" name="Rounded Rectangle 26"/>
              <p:cNvSpPr/>
              <p:nvPr/>
            </p:nvSpPr>
            <p:spPr bwMode="auto">
              <a:xfrm>
                <a:off x="2300535" y="5414190"/>
                <a:ext cx="4632576" cy="523864"/>
              </a:xfrm>
              <a:prstGeom prst="round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 smtClean="0">
                    <a:latin typeface="Neo Sans Intel" pitchFamily="34" charset="0"/>
                    <a:cs typeface="Arial" pitchFamily="34" charset="0"/>
                  </a:rPr>
                  <a:t>Physics</a:t>
                </a:r>
              </a:p>
            </p:txBody>
          </p:sp>
        </p:grpSp>
        <p:sp>
          <p:nvSpPr>
            <p:cNvPr id="14" name="Rectangle 28"/>
            <p:cNvSpPr/>
            <p:nvPr/>
          </p:nvSpPr>
          <p:spPr bwMode="auto">
            <a:xfrm>
              <a:off x="465839" y="1828123"/>
              <a:ext cx="3655859" cy="1887129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Right Brace 22"/>
            <p:cNvSpPr/>
            <p:nvPr/>
          </p:nvSpPr>
          <p:spPr bwMode="auto">
            <a:xfrm flipH="1">
              <a:off x="332235" y="3715252"/>
              <a:ext cx="297902" cy="2313916"/>
            </a:xfrm>
            <a:prstGeom prst="rightBrace">
              <a:avLst>
                <a:gd name="adj1" fmla="val 37807"/>
                <a:gd name="adj2" fmla="val 4959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87853" y="4733710"/>
              <a:ext cx="669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2"/>
                  </a:solidFill>
                  <a:latin typeface="Neo Sans Intel Medium" panose="020B0604020202020204" pitchFamily="34" charset="0"/>
                </a:rPr>
                <a:t>HW</a:t>
              </a:r>
              <a:endParaRPr lang="en-US" sz="1050" dirty="0" smtClean="0">
                <a:solidFill>
                  <a:schemeClr val="accent2"/>
                </a:solidFill>
                <a:latin typeface="Neo Sans Intel Medium" panose="020B0604020202020204" pitchFamily="34" charset="0"/>
              </a:endParaRPr>
            </a:p>
          </p:txBody>
        </p:sp>
      </p:grp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455613" y="898769"/>
            <a:ext cx="8228012" cy="5017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of each level requires its own simulator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0879" y="3754152"/>
            <a:ext cx="24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Functional simulator</a:t>
            </a:r>
            <a:endParaRPr lang="ru-RU" dirty="0" err="1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0878" y="4186699"/>
            <a:ext cx="24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Performance simulator</a:t>
            </a:r>
            <a:endParaRPr lang="ru-RU" dirty="0" err="1" smtClean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417" y="4687543"/>
            <a:ext cx="247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n-lt"/>
              </a:rPr>
              <a:t>RTL simulator</a:t>
            </a:r>
            <a:endParaRPr lang="ru-RU" dirty="0" err="1" smtClean="0">
              <a:latin typeface="+mn-lt"/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6688446" y="1669579"/>
            <a:ext cx="382196" cy="4364999"/>
            <a:chOff x="6637129" y="1678565"/>
            <a:chExt cx="382196" cy="4364999"/>
          </a:xfrm>
        </p:grpSpPr>
        <p:cxnSp>
          <p:nvCxnSpPr>
            <p:cNvPr id="23" name="Прямая со стрелкой 22"/>
            <p:cNvCxnSpPr/>
            <p:nvPr/>
          </p:nvCxnSpPr>
          <p:spPr bwMode="auto">
            <a:xfrm>
              <a:off x="6980249" y="2557335"/>
              <a:ext cx="39076" cy="34862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8868285">
              <a:off x="6202426" y="2113268"/>
              <a:ext cx="123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Complexity</a:t>
              </a:r>
              <a:endParaRPr lang="ru-RU" dirty="0" err="1" smtClean="0">
                <a:latin typeface="+mn-lt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7095674" y="1565171"/>
            <a:ext cx="1941450" cy="4469407"/>
            <a:chOff x="6865384" y="1565171"/>
            <a:chExt cx="1941450" cy="4469407"/>
          </a:xfrm>
        </p:grpSpPr>
        <p:sp>
          <p:nvSpPr>
            <p:cNvPr id="27" name="TextBox 26"/>
            <p:cNvSpPr txBox="1"/>
            <p:nvPr/>
          </p:nvSpPr>
          <p:spPr>
            <a:xfrm rot="19053812">
              <a:off x="6865384" y="1565171"/>
              <a:ext cx="1941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Simulation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speed</a:t>
              </a:r>
              <a:endParaRPr lang="ru-RU" dirty="0" err="1" smtClean="0">
                <a:latin typeface="+mn-lt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 bwMode="auto">
            <a:xfrm>
              <a:off x="7557543" y="2538728"/>
              <a:ext cx="0" cy="349585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grpSp>
        <p:nvGrpSpPr>
          <p:cNvPr id="34" name="Группа 33"/>
          <p:cNvGrpSpPr/>
          <p:nvPr/>
        </p:nvGrpSpPr>
        <p:grpSpPr>
          <a:xfrm>
            <a:off x="5648987" y="1990178"/>
            <a:ext cx="1238738" cy="4044400"/>
            <a:chOff x="5792105" y="1990178"/>
            <a:chExt cx="1238738" cy="4044400"/>
          </a:xfrm>
        </p:grpSpPr>
        <p:cxnSp>
          <p:nvCxnSpPr>
            <p:cNvPr id="31" name="Прямая со стрелкой 30"/>
            <p:cNvCxnSpPr/>
            <p:nvPr/>
          </p:nvCxnSpPr>
          <p:spPr bwMode="auto">
            <a:xfrm>
              <a:off x="6431012" y="2548349"/>
              <a:ext cx="19538" cy="34862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 rot="18989558">
              <a:off x="5792105" y="1990178"/>
              <a:ext cx="1238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Precision</a:t>
              </a:r>
              <a:endParaRPr lang="ru-RU" dirty="0" err="1" smtClean="0">
                <a:latin typeface="+mn-lt"/>
              </a:endParaRPr>
            </a:p>
          </p:txBody>
        </p:sp>
      </p:grpSp>
      <p:sp>
        <p:nvSpPr>
          <p:cNvPr id="45" name="Скругленный прямоугольник 44"/>
          <p:cNvSpPr/>
          <p:nvPr/>
        </p:nvSpPr>
        <p:spPr bwMode="auto">
          <a:xfrm>
            <a:off x="630137" y="3715252"/>
            <a:ext cx="8442302" cy="777235"/>
          </a:xfrm>
          <a:prstGeom prst="roundRect">
            <a:avLst/>
          </a:prstGeom>
          <a:solidFill>
            <a:srgbClr val="FFDA00">
              <a:alpha val="14902"/>
            </a:srgbClr>
          </a:solidFill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US" sz="2000" dirty="0" smtClean="0">
                <a:solidFill>
                  <a:schemeClr val="tx1"/>
                </a:solidFill>
                <a:latin typeface="Neo Sans Intel" pitchFamily="34" charset="0"/>
                <a:cs typeface="Arial" pitchFamily="34" charset="0"/>
              </a:rPr>
              <a:t>Our target</a:t>
            </a:r>
            <a:endParaRPr lang="ru-RU" sz="2000" dirty="0" smtClean="0">
              <a:solidFill>
                <a:schemeClr val="tx1"/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53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CPU simulators?</a:t>
            </a:r>
            <a:endParaRPr lang="ru-RU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34462" y="898769"/>
            <a:ext cx="8753229" cy="5267569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Functional simulator:</a:t>
            </a:r>
            <a:endParaRPr lang="en-US" dirty="0"/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mulates behavior of CPU as it seen from programmer;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emulate internal structure of CPU: caches, pipelines etc.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therefore, cannot show performance of CPU.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“classic” programming language — C, C++, Java, Python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simulator: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sually based on functional simulator (feeder);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emulates internal structure of CPU as much as it required for performance analysis;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emulates internal states of CPU clock by clock;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emulate hardware with 100% precision, some “hacks” are OK;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“classic” programming language with higher requirements on performance (so it’s usually C++).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RTL simulator: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very close to the real chip;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written on Hardware Description </a:t>
            </a:r>
            <a:r>
              <a:rPr lang="en-US" dirty="0"/>
              <a:t>L</a:t>
            </a:r>
            <a:r>
              <a:rPr lang="en-US" dirty="0" smtClean="0"/>
              <a:t>anguage (HDL): VHDL, Verilog, </a:t>
            </a:r>
            <a:r>
              <a:rPr lang="en-US" dirty="0" err="1" smtClean="0"/>
              <a:t>SystemVerilog</a:t>
            </a:r>
            <a:r>
              <a:rPr lang="en-US" dirty="0" smtClean="0"/>
              <a:t>;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be run on computer, synthesized on FPGA or printed to chip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447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Basics of Simulator </a:t>
            </a:r>
            <a:r>
              <a:rPr lang="en-US" sz="3200" dirty="0" smtClean="0"/>
              <a:t>Development in 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s</a:t>
            </a:r>
            <a:r>
              <a:rPr lang="en-US" dirty="0" smtClean="0"/>
              <a:t>imulator of modern CPU is complicated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or two persons cannot keep in mind all modules of CPU — development of simulator is </a:t>
            </a:r>
            <a:r>
              <a:rPr lang="en-US" i="1" dirty="0" smtClean="0"/>
              <a:t>team</a:t>
            </a:r>
            <a:r>
              <a:rPr lang="en-US" dirty="0" smtClean="0"/>
              <a:t>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Team work can be assisted by many software tools.</a:t>
            </a:r>
            <a:br>
              <a:rPr lang="en-US" dirty="0" smtClean="0"/>
            </a:br>
            <a:r>
              <a:rPr lang="en-US" dirty="0" smtClean="0"/>
              <a:t>It’s better to know how to use them right.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210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28801"/>
            <a:ext cx="8229600" cy="889000"/>
          </a:xfrm>
        </p:spPr>
        <p:txBody>
          <a:bodyPr anchor="ctr"/>
          <a:lstStyle/>
          <a:p>
            <a:r>
              <a:rPr lang="en-US" dirty="0"/>
              <a:t>E-mail </a:t>
            </a:r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804555"/>
            <a:ext cx="8450956" cy="2539157"/>
          </a:xfr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Good e-mail address is useful. It can be easily spelled verbally or by phone. If it is written, chance of mistake become less.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Unreadable e-mail address may create unnecessary preconceptions.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always understand, who is sender or receiver of e-mail without lookups to address book.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It’s easy to set up mail redirection from your old address.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2977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basics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23019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Make </a:t>
            </a:r>
            <a:r>
              <a:rPr lang="en-US" sz="2000" b="1" dirty="0" smtClean="0"/>
              <a:t>‘Reply All’ </a:t>
            </a:r>
            <a:r>
              <a:rPr lang="en-US" sz="2000" dirty="0" smtClean="0"/>
              <a:t>instead of </a:t>
            </a:r>
            <a:r>
              <a:rPr lang="en-US" sz="2000" b="1" dirty="0" smtClean="0"/>
              <a:t>‘Reply’</a:t>
            </a:r>
            <a:r>
              <a:rPr lang="en-US" sz="2000" b="1" dirty="0"/>
              <a:t> </a:t>
            </a:r>
            <a:r>
              <a:rPr lang="en-US" sz="2000" dirty="0" smtClean="0"/>
              <a:t>if it is necessary. Previous participants of conversations will be added to CC list, so they will be in the know.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use ‘Reply All’ if you started to discuss something private. Others usually do not want to listen your conversation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short, always look at ‘To:’ and ‘Cc:’ fields of your message</a:t>
            </a:r>
            <a:r>
              <a:rPr lang="en-US" sz="2000" dirty="0" smtClean="0"/>
              <a:t>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use local language prefixes instead of ‘RE’ and ‘FW’.</a:t>
            </a:r>
            <a:endParaRPr lang="en-US" sz="2000" dirty="0"/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Never change topic on reply! Such letters are difficult for classification by people and mail clients.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Do not create silly topics to message (e. g. ‘hello’ or ‘patch’). Try to explain what is in the message, respect the recipient!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If your message consist only of topic, add ‘&lt;</a:t>
            </a:r>
            <a:r>
              <a:rPr lang="en-US" sz="2000" dirty="0" err="1" smtClean="0"/>
              <a:t>eom</a:t>
            </a:r>
            <a:r>
              <a:rPr lang="en-US" sz="2000" dirty="0" smtClean="0"/>
              <a:t>&gt;’ in the end of message. Recipient won’t spend time on downloading message.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8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abbreviations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(J)FYI — (just) for your information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ASAP — as soon as possible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AFAIK — as far as I know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IMHO — in my humble opinion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IIRC — if I recall correctly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BTW — by the way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EOM — end of message (see previous slide)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962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Google-groups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022889"/>
            <a:ext cx="8424917" cy="4893726"/>
          </a:xfrm>
        </p:spPr>
        <p:txBody>
          <a:bodyPr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Google group is, firstly, a special e-mail address. When you send a message on this address, it is received by all subscribers.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You can view groups through </a:t>
            </a:r>
            <a:r>
              <a:rPr lang="en-US" sz="2000" dirty="0"/>
              <a:t>web interface: </a:t>
            </a:r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smtClean="0">
                <a:solidFill>
                  <a:schemeClr val="accent1"/>
                </a:solidFill>
              </a:rPr>
              <a:t>groups.google.com/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Always check presence</a:t>
            </a:r>
            <a:r>
              <a:rPr lang="ru-RU" sz="2000" dirty="0" smtClean="0"/>
              <a:t>/</a:t>
            </a:r>
            <a:r>
              <a:rPr lang="en-US" sz="2000" dirty="0" smtClean="0"/>
              <a:t>absence of </a:t>
            </a:r>
            <a:r>
              <a:rPr lang="en-US" sz="2000" dirty="0"/>
              <a:t>G</a:t>
            </a:r>
            <a:r>
              <a:rPr lang="en-US" sz="2000" dirty="0" smtClean="0"/>
              <a:t>oogle-group e-mail address in ‘To:’ field!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/>
              <a:t>Remember, we use only English language in our conversation.</a:t>
            </a:r>
          </a:p>
          <a:p>
            <a:pPr marL="231775" indent="-231775">
              <a:buFont typeface="Arial" pitchFamily="34" charset="0"/>
              <a:buChar char="•"/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9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8.7|9.7|13.2|1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0.3|21.1|10.3|19.2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6|2.9|9.4|4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1|18|4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.2|0.3|0.2|0.2|0.3|0.2|0.2|0.3|0.2|0.3|0.6|0.4|1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6.5|15.2|14.5|16.8|66.4|5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1.9|8.1|1|0.5|32.3|1.4|16.5|1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42.2|14.1|17.4|147.6"/>
</p:tagLst>
</file>

<file path=ppt/theme/theme1.xml><?xml version="1.0" encoding="utf-8"?>
<a:theme xmlns:a="http://schemas.openxmlformats.org/drawingml/2006/main" name="1_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4039</TotalTime>
  <Words>1152</Words>
  <Application>Microsoft Office PowerPoint</Application>
  <PresentationFormat>Экран (4:3)</PresentationFormat>
  <Paragraphs>142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1_mdsp_2011</vt:lpstr>
      <vt:lpstr>Basics of Simulator Development</vt:lpstr>
      <vt:lpstr>Why do we need to make CPU simulator?</vt:lpstr>
      <vt:lpstr>What are CPU simulators?</vt:lpstr>
      <vt:lpstr>What are CPU simulators?</vt:lpstr>
      <vt:lpstr>Basics of Simulator Development in Team</vt:lpstr>
      <vt:lpstr>E-mail address</vt:lpstr>
      <vt:lpstr>E-mail basics</vt:lpstr>
      <vt:lpstr>Common abbreviations</vt:lpstr>
      <vt:lpstr>Using Google-groups</vt:lpstr>
      <vt:lpstr>Code style</vt:lpstr>
      <vt:lpstr>SVN</vt:lpstr>
      <vt:lpstr>SVN work cycle</vt:lpstr>
      <vt:lpstr>Main commands</vt:lpstr>
      <vt:lpstr>Patches </vt:lpstr>
      <vt:lpstr>Add and delete files </vt:lpstr>
      <vt:lpstr>Your hometask</vt:lpstr>
      <vt:lpstr>Thank You</vt:lpstr>
      <vt:lpstr>Презентация PowerPoint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Paul Hooks</cp:lastModifiedBy>
  <cp:revision>222</cp:revision>
  <dcterms:created xsi:type="dcterms:W3CDTF">2011-10-24T08:13:52Z</dcterms:created>
  <dcterms:modified xsi:type="dcterms:W3CDTF">2014-09-27T13:01:06Z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