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14"/>
  </p:notesMasterIdLst>
  <p:handoutMasterIdLst>
    <p:handoutMasterId r:id="rId15"/>
  </p:handoutMasterIdLst>
  <p:sldIdLst>
    <p:sldId id="283" r:id="rId5"/>
    <p:sldId id="336" r:id="rId6"/>
    <p:sldId id="337" r:id="rId7"/>
    <p:sldId id="334" r:id="rId8"/>
    <p:sldId id="338" r:id="rId9"/>
    <p:sldId id="339" r:id="rId10"/>
    <p:sldId id="340" r:id="rId11"/>
    <p:sldId id="288" r:id="rId12"/>
    <p:sldId id="28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FFFFFF"/>
    <a:srgbClr val="FF3300"/>
    <a:srgbClr val="F37021"/>
    <a:srgbClr val="FF714F"/>
    <a:srgbClr val="FF4F25"/>
    <a:srgbClr val="FFC000"/>
    <a:srgbClr val="9A4008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 varScale="1">
        <p:scale>
          <a:sx n="122" d="100"/>
          <a:sy n="122" d="100"/>
        </p:scale>
        <p:origin x="-150" y="-96"/>
      </p:cViewPr>
      <p:guideLst>
        <p:guide orient="horz" pos="1296"/>
        <p:guide pos="288"/>
        <p:guide pos="5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12/13/2014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51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575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6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4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1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3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CommunicationBetweenModulesThroughPorts" TargetMode="External"/><Relationship Id="rId2" Type="http://schemas.openxmlformats.org/officeDocument/2006/relationships/hyperlink" Target="http://www.ckluk.org/ck/papers/asim_ieeecomputer.pdf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984754"/>
            <a:ext cx="6754008" cy="553998"/>
          </a:xfrm>
        </p:spPr>
        <p:txBody>
          <a:bodyPr/>
          <a:lstStyle/>
          <a:p>
            <a:r>
              <a:rPr lang="en-US" sz="3600" dirty="0" smtClean="0"/>
              <a:t>Pipeline Modeling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92708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13 December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441228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358358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2452104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077773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2670392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356395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04108" y="3557248"/>
              <a:ext cx="547071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 err="1" smtClean="0">
                  <a:latin typeface="Neo Sans Intel" panose="020B0504020202020204" pitchFamily="34" charset="0"/>
                </a:rPr>
                <a:t>CondCode</a:t>
              </a:r>
              <a:endParaRPr lang="en-US" sz="9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294634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2899731"/>
            <a:ext cx="5615445" cy="1210181"/>
          </a:xfrm>
          <a:prstGeom prst="bentConnector5">
            <a:avLst>
              <a:gd name="adj1" fmla="val -4071"/>
              <a:gd name="adj2" fmla="val 172985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263042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2666661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257549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2911034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386875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286015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360408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3514858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10903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214488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3679025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4524724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2854565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38671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179435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3501207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3747437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2474650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2693158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2577959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165447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26249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332372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317231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3645650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13276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089927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5139129" y="1781524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&lt;&lt; 2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910166" y="367496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3711201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4164516" y="2700353"/>
            <a:ext cx="1756499" cy="192727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57281" y="1285240"/>
            <a:ext cx="401408" cy="794389"/>
            <a:chOff x="6728724" y="3121968"/>
            <a:chExt cx="727535" cy="1439797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cxnSp>
        <p:nvCxnSpPr>
          <p:cNvPr id="45" name="Straight Arrow Connector 44"/>
          <p:cNvCxnSpPr>
            <a:stCxn id="40" idx="3"/>
            <a:endCxn id="92" idx="1"/>
          </p:cNvCxnSpPr>
          <p:nvPr/>
        </p:nvCxnSpPr>
        <p:spPr bwMode="auto">
          <a:xfrm flipV="1">
            <a:off x="5615968" y="1917680"/>
            <a:ext cx="241313" cy="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267241" y="1066800"/>
            <a:ext cx="401408" cy="794389"/>
            <a:chOff x="6728724" y="3121968"/>
            <a:chExt cx="727535" cy="1439797"/>
          </a:xfrm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1570" y="1339567"/>
            <a:ext cx="379637" cy="625620"/>
            <a:chOff x="155044" y="1514471"/>
            <a:chExt cx="379637" cy="625620"/>
          </a:xfrm>
        </p:grpSpPr>
        <p:grpSp>
          <p:nvGrpSpPr>
            <p:cNvPr id="81" name="Group 80"/>
            <p:cNvGrpSpPr/>
            <p:nvPr/>
          </p:nvGrpSpPr>
          <p:grpSpPr>
            <a:xfrm>
              <a:off x="178582" y="1514471"/>
              <a:ext cx="356099" cy="625620"/>
              <a:chOff x="2991378" y="2694759"/>
              <a:chExt cx="468998" cy="82396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30150" y="2872568"/>
                <a:ext cx="3914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2" name="Isosceles Triangle 81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8" name="Straight Arrow Connector 47"/>
          <p:cNvCxnSpPr>
            <a:stCxn id="83" idx="2"/>
            <a:endCxn id="49" idx="0"/>
          </p:cNvCxnSpPr>
          <p:nvPr/>
        </p:nvCxnSpPr>
        <p:spPr bwMode="auto">
          <a:xfrm flipH="1">
            <a:off x="482818" y="1965187"/>
            <a:ext cx="340" cy="18045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446582" y="214563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Elbow Connector 49"/>
          <p:cNvCxnSpPr>
            <a:stCxn id="49" idx="6"/>
            <a:endCxn id="88" idx="1"/>
          </p:cNvCxnSpPr>
          <p:nvPr/>
        </p:nvCxnSpPr>
        <p:spPr bwMode="auto">
          <a:xfrm flipV="1">
            <a:off x="519054" y="1699240"/>
            <a:ext cx="1748187" cy="48263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1" name="Straight Arrow Connector 50"/>
          <p:cNvCxnSpPr>
            <a:stCxn id="49" idx="4"/>
            <a:endCxn id="133" idx="0"/>
          </p:cNvCxnSpPr>
          <p:nvPr/>
        </p:nvCxnSpPr>
        <p:spPr bwMode="auto">
          <a:xfrm flipH="1">
            <a:off x="481043" y="2218110"/>
            <a:ext cx="1775" cy="2231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43845" y="1087242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latin typeface="Neo Sans Intel" panose="020B0504020202020204" pitchFamily="34" charset="0"/>
              </a:rPr>
              <a:t>4</a:t>
            </a:r>
          </a:p>
        </p:txBody>
      </p:sp>
      <p:cxnSp>
        <p:nvCxnSpPr>
          <p:cNvPr id="53" name="Straight Arrow Connector 52"/>
          <p:cNvCxnSpPr>
            <a:stCxn id="52" idx="3"/>
            <a:endCxn id="87" idx="1"/>
          </p:cNvCxnSpPr>
          <p:nvPr/>
        </p:nvCxnSpPr>
        <p:spPr bwMode="auto">
          <a:xfrm flipV="1">
            <a:off x="2034309" y="1240044"/>
            <a:ext cx="232932" cy="10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" name="Straight Arrow Connector 53"/>
          <p:cNvCxnSpPr>
            <a:stCxn id="86" idx="3"/>
            <a:endCxn id="57" idx="2"/>
          </p:cNvCxnSpPr>
          <p:nvPr/>
        </p:nvCxnSpPr>
        <p:spPr bwMode="auto">
          <a:xfrm>
            <a:off x="2666599" y="1457941"/>
            <a:ext cx="2669673" cy="54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6570982" y="1079500"/>
            <a:ext cx="180391" cy="721202"/>
            <a:chOff x="3390790" y="3616963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56" name="Straight Arrow Connector 55"/>
          <p:cNvCxnSpPr>
            <a:stCxn id="90" idx="3"/>
            <a:endCxn id="79" idx="3"/>
          </p:cNvCxnSpPr>
          <p:nvPr/>
        </p:nvCxnSpPr>
        <p:spPr bwMode="auto">
          <a:xfrm flipV="1">
            <a:off x="6256639" y="1676346"/>
            <a:ext cx="319432" cy="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5336272" y="142224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stCxn id="57" idx="6"/>
            <a:endCxn id="91" idx="1"/>
          </p:cNvCxnSpPr>
          <p:nvPr/>
        </p:nvCxnSpPr>
        <p:spPr bwMode="auto">
          <a:xfrm>
            <a:off x="5408744" y="1458484"/>
            <a:ext cx="44853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9" name="Elbow Connector 58"/>
          <p:cNvCxnSpPr>
            <a:stCxn id="57" idx="0"/>
            <a:endCxn id="78" idx="3"/>
          </p:cNvCxnSpPr>
          <p:nvPr/>
        </p:nvCxnSpPr>
        <p:spPr bwMode="auto">
          <a:xfrm rot="5400000" flipH="1" flipV="1">
            <a:off x="5867466" y="713644"/>
            <a:ext cx="213647" cy="120356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339567"/>
            <a:ext cx="6268216" cy="100535"/>
          </a:xfrm>
          <a:prstGeom prst="bentConnector4">
            <a:avLst>
              <a:gd name="adj1" fmla="val -4395"/>
              <a:gd name="adj2" fmla="val 46361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2741363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981746" y="3774712"/>
            <a:ext cx="620683" cy="523200"/>
            <a:chOff x="6744623" y="4292088"/>
            <a:chExt cx="620683" cy="523200"/>
          </a:xfrm>
        </p:grpSpPr>
        <p:sp>
          <p:nvSpPr>
            <p:cNvPr id="75" name="TextBox 74"/>
            <p:cNvSpPr txBox="1"/>
            <p:nvPr/>
          </p:nvSpPr>
          <p:spPr>
            <a:xfrm>
              <a:off x="6744623" y="4553678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6962815" y="4292088"/>
              <a:ext cx="0" cy="26159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7083302" y="2077773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6420905" y="1738218"/>
            <a:ext cx="526106" cy="443656"/>
            <a:chOff x="6705081" y="4283249"/>
            <a:chExt cx="526106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705081" y="4465295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68001" y="4283249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230176" y="3953635"/>
            <a:ext cx="619080" cy="424806"/>
            <a:chOff x="6561743" y="4287612"/>
            <a:chExt cx="619080" cy="424806"/>
          </a:xfrm>
        </p:grpSpPr>
        <p:sp>
          <p:nvSpPr>
            <p:cNvPr id="69" name="TextBox 68"/>
            <p:cNvSpPr txBox="1"/>
            <p:nvPr/>
          </p:nvSpPr>
          <p:spPr>
            <a:xfrm>
              <a:off x="6561743" y="445080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>
              <a:off x="6968079" y="4287612"/>
              <a:ext cx="0" cy="21525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8208125" y="2068347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8" name="Group 177"/>
          <p:cNvGrpSpPr/>
          <p:nvPr/>
        </p:nvGrpSpPr>
        <p:grpSpPr>
          <a:xfrm>
            <a:off x="63062" y="1271752"/>
            <a:ext cx="1618593" cy="2743200"/>
            <a:chOff x="63062" y="1271752"/>
            <a:chExt cx="1618593" cy="2743200"/>
          </a:xfrm>
        </p:grpSpPr>
        <p:sp>
          <p:nvSpPr>
            <p:cNvPr id="154" name="Freeform 153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23231" y="2543153"/>
              <a:ext cx="1205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72055" y="1954924"/>
            <a:ext cx="3626069" cy="4288221"/>
            <a:chOff x="1072055" y="1954924"/>
            <a:chExt cx="3626069" cy="4288221"/>
          </a:xfrm>
        </p:grpSpPr>
        <p:sp>
          <p:nvSpPr>
            <p:cNvPr id="156" name="Freeform 155"/>
            <p:cNvSpPr/>
            <p:nvPr/>
          </p:nvSpPr>
          <p:spPr bwMode="auto">
            <a:xfrm>
              <a:off x="1072055" y="1954924"/>
              <a:ext cx="3626069" cy="4288221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4334" y="2543153"/>
              <a:ext cx="1551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675390" y="2238703"/>
            <a:ext cx="1809493" cy="2238704"/>
            <a:chOff x="4675390" y="2238703"/>
            <a:chExt cx="1809493" cy="2238704"/>
          </a:xfrm>
        </p:grpSpPr>
        <p:sp>
          <p:nvSpPr>
            <p:cNvPr id="157" name="Freeform 156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5390" y="254315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40164" y="2229143"/>
            <a:ext cx="1734645" cy="2238704"/>
            <a:chOff x="6540164" y="2229143"/>
            <a:chExt cx="1734645" cy="2238704"/>
          </a:xfrm>
        </p:grpSpPr>
        <p:sp>
          <p:nvSpPr>
            <p:cNvPr id="162" name="Freeform 161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Neo Sans Intel Medium" panose="020B0604020202020204" pitchFamily="34" charset="0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3572" y="840828"/>
            <a:ext cx="8962206" cy="4193627"/>
            <a:chOff x="73572" y="840828"/>
            <a:chExt cx="8962206" cy="4193627"/>
          </a:xfrm>
        </p:grpSpPr>
        <p:sp>
          <p:nvSpPr>
            <p:cNvPr id="159" name="Freeform 158"/>
            <p:cNvSpPr/>
            <p:nvPr/>
          </p:nvSpPr>
          <p:spPr bwMode="auto">
            <a:xfrm>
              <a:off x="73572" y="84082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69187" y="1440101"/>
              <a:ext cx="2066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Neo Sans Intel Medium" panose="020B0604020202020204" pitchFamily="34" charset="0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Neo Sans Intel" panose="020B0504020202020204" pitchFamily="34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575595" y="5226107"/>
            <a:ext cx="4476431" cy="940554"/>
            <a:chOff x="4575595" y="5226107"/>
            <a:chExt cx="4476431" cy="940554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59830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1581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1ns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423332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005083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Neo Sans Intel" panose="020B0504020202020204" pitchFamily="34" charset="0"/>
                </a:rPr>
                <a:t>2</a:t>
              </a:r>
              <a:r>
                <a:rPr lang="en-US" sz="1400" dirty="0" smtClean="0">
                  <a:latin typeface="Neo Sans Intel" panose="020B0504020202020204" pitchFamily="34" charset="0"/>
                </a:rPr>
                <a:t>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586834" y="522610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" panose="020B0504020202020204" pitchFamily="34" charset="0"/>
                </a:rPr>
                <a:t>1ns</a:t>
              </a:r>
              <a:endParaRPr lang="ru-RU" sz="14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575595" y="5552377"/>
              <a:ext cx="1384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Neo Sans Intel Medium" panose="020B0604020202020204" pitchFamily="34" charset="0"/>
                </a:rPr>
                <a:t>Fig.: </a:t>
              </a:r>
              <a:r>
                <a:rPr lang="en-US" sz="1600" dirty="0">
                  <a:latin typeface="Neo Sans Intel" panose="020B0504020202020204" pitchFamily="34" charset="0"/>
                </a:rPr>
                <a:t>the</a:t>
              </a:r>
              <a:r>
                <a:rPr lang="en-US" sz="1600" dirty="0" smtClean="0">
                  <a:latin typeface="Neo Sans Intel Medium" panose="020B0604020202020204" pitchFamily="34" charset="0"/>
                </a:rPr>
                <a:t> </a:t>
              </a:r>
              <a:r>
                <a:rPr lang="en-US" sz="1600" dirty="0" smtClean="0">
                  <a:latin typeface="Neo Sans Intel" panose="020B0504020202020204" pitchFamily="34" charset="0"/>
                </a:rPr>
                <a:t>MIPS main stages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3" name="Скругленный прямоугольник 2"/>
          <p:cNvSpPr/>
          <p:nvPr/>
        </p:nvSpPr>
        <p:spPr bwMode="auto">
          <a:xfrm>
            <a:off x="3631293" y="5141615"/>
            <a:ext cx="5434760" cy="119314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We are not going to model each component (e.g. 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multiplexer, adder)</a:t>
            </a:r>
            <a:br>
              <a:rPr lang="en-US" sz="2000" b="1" dirty="0" smtClean="0">
                <a:latin typeface="Neo Sans Intel" pitchFamily="34" charset="0"/>
                <a:cs typeface="Arial" pitchFamily="34" charset="0"/>
              </a:rPr>
            </a:b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as it is done in RTL simulator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37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676" y="3623485"/>
            <a:ext cx="8870462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MIPS::run(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oad trace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this-&gt;PC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startPC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instr_to_run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bytes = fetch();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fetch() { return mem-&gt;read(PC);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-&gt;v_src1 =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-&gt;read(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…}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-&gt;execute();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execute_add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v_src1 + v_src2; }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-&gt;write(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v_dst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PC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update_pc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676" y="176065"/>
            <a:ext cx="8229600" cy="889000"/>
          </a:xfrm>
        </p:spPr>
        <p:txBody>
          <a:bodyPr/>
          <a:lstStyle/>
          <a:p>
            <a:r>
              <a:rPr lang="en-US" dirty="0" smtClean="0"/>
              <a:t>Single-Cycle Implementation modeling</a:t>
            </a:r>
            <a:endParaRPr lang="ru-RU" dirty="0"/>
          </a:p>
        </p:txBody>
      </p:sp>
      <p:grpSp>
        <p:nvGrpSpPr>
          <p:cNvPr id="4" name="Group 182"/>
          <p:cNvGrpSpPr/>
          <p:nvPr/>
        </p:nvGrpSpPr>
        <p:grpSpPr>
          <a:xfrm rot="5400000">
            <a:off x="-27258" y="4918882"/>
            <a:ext cx="1476777" cy="627376"/>
            <a:chOff x="6132760" y="5539299"/>
            <a:chExt cx="1476777" cy="627376"/>
          </a:xfrm>
        </p:grpSpPr>
        <p:sp>
          <p:nvSpPr>
            <p:cNvPr id="5" name="Rectangle 165"/>
            <p:cNvSpPr/>
            <p:nvPr/>
          </p:nvSpPr>
          <p:spPr bwMode="auto">
            <a:xfrm>
              <a:off x="6132760" y="5539299"/>
              <a:ext cx="205347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166"/>
            <p:cNvSpPr/>
            <p:nvPr/>
          </p:nvSpPr>
          <p:spPr bwMode="auto">
            <a:xfrm>
              <a:off x="6338109" y="5539303"/>
              <a:ext cx="450685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167"/>
            <p:cNvSpPr/>
            <p:nvPr/>
          </p:nvSpPr>
          <p:spPr bwMode="auto">
            <a:xfrm>
              <a:off x="6788794" y="5539306"/>
              <a:ext cx="187694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168"/>
            <p:cNvSpPr/>
            <p:nvPr/>
          </p:nvSpPr>
          <p:spPr bwMode="auto">
            <a:xfrm>
              <a:off x="6976489" y="5539307"/>
              <a:ext cx="259716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169"/>
            <p:cNvSpPr/>
            <p:nvPr/>
          </p:nvSpPr>
          <p:spPr bwMode="auto">
            <a:xfrm>
              <a:off x="7241902" y="5539312"/>
              <a:ext cx="3676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1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199" y="743574"/>
            <a:ext cx="6869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MIPS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storages of internal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RF*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Memory* mem;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ld_st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MIPS();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string&amp;,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instr_to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_run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44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3" y="1125415"/>
            <a:ext cx="8493002" cy="47911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single-cycled MIPS every instruction is executed in 1 cycle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get pipelined MIPS performance, we have to model timing of each pipeline stage of instruction due to stalls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HW, pipeline stages are divided by latches that are updated every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Modeling of latch is possible, but its interface is complicated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more convenient solution is called </a:t>
            </a:r>
            <a:r>
              <a:rPr lang="en-US" i="1" dirty="0" smtClean="0"/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3960838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5613" y="859693"/>
            <a:ext cx="8228012" cy="8518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From interface port of view, one port consists of two parts, implemented in classes </a:t>
            </a:r>
            <a:r>
              <a:rPr lang="en-US" dirty="0" err="1" smtClean="0"/>
              <a:t>ReadPort</a:t>
            </a:r>
            <a:r>
              <a:rPr lang="en-US" dirty="0" smtClean="0"/>
              <a:t> and </a:t>
            </a:r>
            <a:r>
              <a:rPr lang="en-US" dirty="0" err="1" smtClean="0"/>
              <a:t>WritePort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748188"/>
            <a:ext cx="4689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Module1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Module1()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set_bandwidth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2922" y="1748188"/>
            <a:ext cx="4611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Module2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Module2()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&gt;(“DATA_PORT”);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set_latency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9232" y="3137307"/>
            <a:ext cx="389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Ports are connected by equal string key</a:t>
            </a:r>
            <a:endParaRPr lang="ru-RU" dirty="0" err="1" smtClean="0">
              <a:latin typeface="+mn-lt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2655276" y="2282925"/>
            <a:ext cx="135596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7074876" y="2298139"/>
            <a:ext cx="1355969" cy="274372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7254" y="3225366"/>
            <a:ext cx="468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Module1::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do_action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cycle)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…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-&gt;write(data, cycle);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32922" y="3206687"/>
            <a:ext cx="4032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must be run every cycle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200" dirty="0" smtClean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Module2::clock(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cycle)</a:t>
            </a:r>
            <a:endParaRPr lang="en-US" sz="1200" dirty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sz="1200" dirty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read(&amp;data, </a:t>
            </a:r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cycle)) {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/>
            <a:r>
              <a:rPr lang="en-US" sz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200" dirty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619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4238045" y="1820849"/>
            <a:ext cx="0" cy="45004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0" y="4563710"/>
            <a:ext cx="46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  <a:cs typeface="Courier New" panose="02070309020205020404" pitchFamily="49" charset="0"/>
              </a:rPr>
              <a:t>Imagine that here we following functions: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-&gt;write(8, 0);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-&gt;write(9, 2);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8045" y="4566521"/>
            <a:ext cx="4905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n-lt"/>
                <a:cs typeface="Courier New" panose="02070309020205020404" pitchFamily="49" charset="0"/>
              </a:rPr>
              <a:t>Let’s look how it will be executed here: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0); // data is trash, returns false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&gt;read(&amp;data,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4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trash, returns 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8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true!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trash, returns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-&gt;read(&amp;data, 7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data is 9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true!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04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20" grpId="0"/>
      <p:bldP spid="20" grpId="1"/>
      <p:bldP spid="24" grpId="0" animBg="1"/>
      <p:bldP spid="24" grpId="1" animBg="1"/>
      <p:bldP spid="25" grpId="0" animBg="1"/>
      <p:bldP spid="25" grpId="1" animBg="1"/>
      <p:bldP spid="26" grpId="1"/>
      <p:bldP spid="27" grpId="0"/>
      <p:bldP spid="32" grpId="1"/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decoder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613" y="867509"/>
            <a:ext cx="8228012" cy="504910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Decoder::clock(</a:t>
            </a:r>
            <a:r>
              <a:rPr lang="en-US" sz="1600" kern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rp_fetch_to_decoder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-&gt;read(&amp;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dec_bytes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dec_bytes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read_src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instr.srcs_ready</a:t>
            </a: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wp_decoder_to_execute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&gt;write(</a:t>
            </a:r>
            <a:r>
              <a:rPr lang="en-US" sz="160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wp_decoder_to_fetch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-&gt;stall(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600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Executor::clock(</a:t>
            </a:r>
            <a:r>
              <a:rPr lang="en-US" sz="1600" kern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rp_decoder_to_execute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-&gt;read(&amp;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exec_instr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to </a:t>
            </a:r>
            <a:r>
              <a:rPr lang="en-US" sz="1600" kern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ldst</a:t>
            </a:r>
            <a:r>
              <a:rPr lang="en-US" sz="1600" kern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writeback</a:t>
            </a:r>
            <a:endParaRPr lang="en-US" sz="16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sz="1600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MIPS::clock(</a:t>
            </a:r>
            <a:r>
              <a:rPr lang="en-US" sz="1600" kern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decoder-&gt;clock(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kern="1200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kern="1200" dirty="0" smtClean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executor-&gt;clock(</a:t>
            </a:r>
            <a:r>
              <a:rPr lang="en-US" sz="1600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cyc</a:t>
            </a:r>
            <a:r>
              <a:rPr lang="en-US" sz="160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6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99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Asim: A Performance Model </a:t>
            </a:r>
            <a:r>
              <a:rPr lang="de-DE" dirty="0"/>
              <a:t>Framework </a:t>
            </a:r>
            <a:r>
              <a:rPr lang="de-DE" sz="1400" dirty="0">
                <a:hlinkClick r:id="rId2"/>
              </a:rPr>
              <a:t>http://</a:t>
            </a:r>
            <a:r>
              <a:rPr lang="de-DE" sz="1400" dirty="0" smtClean="0">
                <a:hlinkClick r:id="rId2"/>
              </a:rPr>
              <a:t>www.ckluk.org/ck/papers/asim_ieeecomputer.pdf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Manual on MIPT-MIPS Ports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>
                <a:hlinkClick r:id="rId3"/>
              </a:rPr>
              <a:t>https://</a:t>
            </a:r>
            <a:r>
              <a:rPr lang="de-DE" sz="1400" dirty="0" smtClean="0">
                <a:hlinkClick r:id="rId3"/>
              </a:rPr>
              <a:t>code.google.com/p/mipt-mips/wiki/CommunicationBetweenModulesThroughPorts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2521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9.7|92.3|66.3|20|57.5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4186</TotalTime>
  <Words>813</Words>
  <Application>Microsoft Office PowerPoint</Application>
  <PresentationFormat>Экран (4:3)</PresentationFormat>
  <Paragraphs>207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1_mdsp_2011</vt:lpstr>
      <vt:lpstr>Pipeline Modeling</vt:lpstr>
      <vt:lpstr>Refresher: MIPS Single-Cycle Implementation</vt:lpstr>
      <vt:lpstr>Single-Cycle Implementation modeling</vt:lpstr>
      <vt:lpstr>Performance modeling</vt:lpstr>
      <vt:lpstr>Ports</vt:lpstr>
      <vt:lpstr>Example: decoder</vt:lpstr>
      <vt:lpstr>Extra reading</vt:lpstr>
      <vt:lpstr>Thank You</vt:lpstr>
      <vt:lpstr>Презентация PowerPoint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Paul Hooks</cp:lastModifiedBy>
  <cp:revision>277</cp:revision>
  <dcterms:created xsi:type="dcterms:W3CDTF">2011-10-24T08:13:52Z</dcterms:created>
  <dcterms:modified xsi:type="dcterms:W3CDTF">2014-12-13T14:23:36Z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