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83" r:id="rId5"/>
    <p:sldId id="402" r:id="rId6"/>
    <p:sldId id="373" r:id="rId7"/>
    <p:sldId id="406" r:id="rId8"/>
    <p:sldId id="407" r:id="rId9"/>
    <p:sldId id="408" r:id="rId10"/>
    <p:sldId id="409" r:id="rId11"/>
    <p:sldId id="410" r:id="rId12"/>
    <p:sldId id="403" r:id="rId13"/>
    <p:sldId id="404" r:id="rId14"/>
    <p:sldId id="405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288" r:id="rId38"/>
    <p:sldId id="28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5CD3FF"/>
    <a:srgbClr val="F37021"/>
    <a:srgbClr val="96D1CC"/>
    <a:srgbClr val="9A4008"/>
    <a:srgbClr val="FFC000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6" autoAdjust="0"/>
    <p:restoredTop sz="93502" autoAdjust="0"/>
  </p:normalViewPr>
  <p:slideViewPr>
    <p:cSldViewPr snapToGrid="0">
      <p:cViewPr varScale="1">
        <p:scale>
          <a:sx n="74" d="100"/>
          <a:sy n="74" d="100"/>
        </p:scale>
        <p:origin x="666" y="72"/>
      </p:cViewPr>
      <p:guideLst>
        <p:guide orient="horz" pos="648"/>
        <p:guide pos="22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2015 Project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4" Type="http://schemas.openxmlformats.org/officeDocument/2006/relationships/hyperlink" Target="http://www.cs.washington.edu/people/faculty/luiscez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35103"/>
            <a:ext cx="6754008" cy="584775"/>
          </a:xfrm>
        </p:spPr>
        <p:txBody>
          <a:bodyPr/>
          <a:lstStyle/>
          <a:p>
            <a:r>
              <a:rPr lang="en-US" dirty="0" smtClean="0"/>
              <a:t>Pipelining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</a:t>
            </a:r>
            <a:r>
              <a:rPr lang="ru-RU" dirty="0" smtClean="0">
                <a:latin typeface="Neo Sans Intel"/>
              </a:rPr>
              <a:t>1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smtClean="0">
                <a:latin typeface="Neo Sans Intel"/>
              </a:rPr>
              <a:t>November </a:t>
            </a:r>
            <a:r>
              <a:rPr lang="en-US" dirty="0" smtClean="0">
                <a:latin typeface="Neo Sans Intel"/>
              </a:rPr>
              <a:t>201</a:t>
            </a:r>
            <a:r>
              <a:rPr lang="ru-RU" dirty="0" smtClean="0">
                <a:latin typeface="Neo Sans Intel"/>
              </a:rPr>
              <a:t>5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  <a:endCxn id="231" idx="0"/>
          </p:cNvCxnSpPr>
          <p:nvPr/>
        </p:nvCxnSpPr>
        <p:spPr bwMode="auto">
          <a:xfrm>
            <a:off x="851666" y="2664310"/>
            <a:ext cx="772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783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21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127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53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ular Callout 106"/>
          <p:cNvSpPr/>
          <p:nvPr/>
        </p:nvSpPr>
        <p:spPr bwMode="auto">
          <a:xfrm>
            <a:off x="1275806" y="1206403"/>
            <a:ext cx="2265561" cy="1025914"/>
          </a:xfrm>
          <a:prstGeom prst="wedgeRoundRectCallout">
            <a:avLst>
              <a:gd name="adj1" fmla="val -66752"/>
              <a:gd name="adj2" fmla="val 492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PC is also a pipeline latch, as it separates stages: </a:t>
            </a:r>
            <a:r>
              <a:rPr lang="en-US" sz="1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fetch of the current and the next instructions</a:t>
            </a:r>
            <a:endParaRPr lang="ru-RU" sz="1200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96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  <a:endCxn id="231" idx="0"/>
          </p:cNvCxnSpPr>
          <p:nvPr/>
        </p:nvCxnSpPr>
        <p:spPr bwMode="auto">
          <a:xfrm>
            <a:off x="851666" y="2664310"/>
            <a:ext cx="772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783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21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127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53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754" y="2510064"/>
            <a:ext cx="218446" cy="977711"/>
            <a:chOff x="244754" y="2510064"/>
            <a:chExt cx="218446" cy="977711"/>
          </a:xfrm>
        </p:grpSpPr>
        <p:grpSp>
          <p:nvGrpSpPr>
            <p:cNvPr id="239" name="Group 238"/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609825" y="2123226"/>
            <a:ext cx="457200" cy="6942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" name="Elbow Connector 5"/>
          <p:cNvCxnSpPr>
            <a:stCxn id="242" idx="3"/>
            <a:endCxn id="231" idx="0"/>
          </p:cNvCxnSpPr>
          <p:nvPr/>
        </p:nvCxnSpPr>
        <p:spPr bwMode="auto">
          <a:xfrm>
            <a:off x="463200" y="2827839"/>
            <a:ext cx="389238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7484" y="1447800"/>
            <a:ext cx="69499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718305" y="1447800"/>
            <a:ext cx="9041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86265" y="1447800"/>
            <a:ext cx="9150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16317" y="1447800"/>
            <a:ext cx="98892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Memory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8234176" y="1447800"/>
            <a:ext cx="712054" cy="68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Write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smtClean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 smtClean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019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CPU with Control</a:t>
            </a:r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590550" y="838200"/>
            <a:ext cx="6953250" cy="609600"/>
            <a:chOff x="372" y="624"/>
            <a:chExt cx="4380" cy="672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7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39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9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00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2446410" y="685800"/>
            <a:ext cx="130478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Instruction </a:t>
            </a:r>
          </a:p>
          <a:p>
            <a:pPr algn="ctr"/>
            <a:r>
              <a:rPr lang="en-US" sz="1600" b="1" dirty="0">
                <a:latin typeface="+mj-lt"/>
              </a:rPr>
              <a:t>Decode /</a:t>
            </a:r>
          </a:p>
          <a:p>
            <a:pPr algn="ctr"/>
            <a:r>
              <a:rPr lang="en-US" sz="1600" b="1" dirty="0">
                <a:latin typeface="+mj-lt"/>
              </a:rPr>
              <a:t>register 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831994" y="735013"/>
            <a:ext cx="115858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Instruction </a:t>
            </a:r>
          </a:p>
          <a:p>
            <a:pPr algn="ctr"/>
            <a:r>
              <a:rPr lang="en-US" sz="1600" b="1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4309277" y="685800"/>
            <a:ext cx="110806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Execute /</a:t>
            </a:r>
          </a:p>
          <a:p>
            <a:pPr algn="ctr"/>
            <a:r>
              <a:rPr lang="en-US" sz="1600" b="1">
                <a:latin typeface="+mj-lt"/>
              </a:rPr>
              <a:t>address </a:t>
            </a:r>
          </a:p>
          <a:p>
            <a:pPr algn="ctr"/>
            <a:r>
              <a:rPr lang="en-US" sz="1600" b="1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6043340" y="735013"/>
            <a:ext cx="9165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Memory</a:t>
            </a:r>
          </a:p>
          <a:p>
            <a:pPr algn="ctr"/>
            <a:r>
              <a:rPr lang="en-US" sz="1600" b="1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7705618" y="739775"/>
            <a:ext cx="65902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Write</a:t>
            </a:r>
          </a:p>
          <a:p>
            <a:pPr algn="ctr"/>
            <a:r>
              <a:rPr lang="en-US" sz="1600" b="1" dirty="0">
                <a:latin typeface="+mj-lt"/>
              </a:rPr>
              <a:t>back</a:t>
            </a:r>
          </a:p>
        </p:txBody>
      </p:sp>
      <p:grpSp>
        <p:nvGrpSpPr>
          <p:cNvPr id="244" name="Группа 243"/>
          <p:cNvGrpSpPr/>
          <p:nvPr/>
        </p:nvGrpSpPr>
        <p:grpSpPr>
          <a:xfrm>
            <a:off x="571499" y="1511300"/>
            <a:ext cx="7810501" cy="4824413"/>
            <a:chOff x="571500" y="1753394"/>
            <a:chExt cx="7734300" cy="4582319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143000" y="3911600"/>
              <a:ext cx="900113" cy="92392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33450" y="4027488"/>
              <a:ext cx="21590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 flipV="1">
              <a:off x="3157538" y="5113338"/>
              <a:ext cx="53975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29607" y="5237163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 flipV="1">
              <a:off x="3711575" y="5113338"/>
              <a:ext cx="50800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73375" y="3768725"/>
              <a:ext cx="823913" cy="971550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1982" y="3835400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30488" y="5157788"/>
              <a:ext cx="6889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3654425" y="5157788"/>
              <a:ext cx="2079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582863" y="428466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586038" y="4143375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586038" y="54864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300288" y="4303713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630488" y="5500688"/>
              <a:ext cx="12319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97113" y="3251200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46760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86715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4486275" y="5903913"/>
              <a:ext cx="0" cy="793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24375" y="2927350"/>
              <a:ext cx="11113" cy="1346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4772025" y="5445125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5340350" y="4217988"/>
              <a:ext cx="341313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4567238" y="4887913"/>
              <a:ext cx="388938" cy="547688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016375" y="5157788"/>
              <a:ext cx="554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210050" y="4073525"/>
              <a:ext cx="42319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ALUSrc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4016375" y="3241675"/>
              <a:ext cx="57785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256088" y="4340225"/>
              <a:ext cx="41275" cy="38100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4356100" y="3868738"/>
              <a:ext cx="3175" cy="1289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341813" y="46688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341813" y="5140325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4419600" y="5113338"/>
              <a:ext cx="55563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344988" y="4987925"/>
              <a:ext cx="2270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 flipV="1">
              <a:off x="4019550" y="4049713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4273550" y="4359275"/>
              <a:ext cx="1412875" cy="450850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5686425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602163" y="3141663"/>
              <a:ext cx="579438" cy="669925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4713288" y="3944938"/>
              <a:ext cx="620713" cy="727075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4246563" y="3482975"/>
              <a:ext cx="239713" cy="379413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733925" y="4383088"/>
              <a:ext cx="3157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38725" y="4319588"/>
              <a:ext cx="27781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5092700" y="4171950"/>
              <a:ext cx="2206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Zero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887913" y="3319463"/>
              <a:ext cx="277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619625" y="3529013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276725" y="3581400"/>
              <a:ext cx="1889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left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 flipV="1">
              <a:off x="4614863" y="4514850"/>
              <a:ext cx="103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 flipV="1">
              <a:off x="4010025" y="4357688"/>
              <a:ext cx="460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359275" y="4681538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5187950" y="3471863"/>
              <a:ext cx="4889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 flipV="1">
              <a:off x="5326063" y="4400550"/>
              <a:ext cx="3603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005263" y="5516563"/>
              <a:ext cx="4032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 flipV="1">
              <a:off x="4010025" y="5827713"/>
              <a:ext cx="403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583113" y="5002213"/>
              <a:ext cx="360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873625" y="5386388"/>
              <a:ext cx="39754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ALUOp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4510088" y="5911850"/>
              <a:ext cx="40395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RegDst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4564063" y="5681663"/>
              <a:ext cx="11144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4486275" y="3667125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027363" y="3540125"/>
              <a:ext cx="5065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RegWrite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895600" y="3806825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2894013" y="4044950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905125" y="4297363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909888" y="4540250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data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395663" y="3959225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3381375" y="4235450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2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 rot="16200000">
              <a:off x="2792710" y="4159787"/>
              <a:ext cx="923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2767013" y="5018088"/>
              <a:ext cx="30777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0" name="Rectangle 76"/>
            <p:cNvSpPr>
              <a:spLocks noChangeArrowheads="1"/>
            </p:cNvSpPr>
            <p:nvPr/>
          </p:nvSpPr>
          <p:spPr bwMode="auto">
            <a:xfrm>
              <a:off x="2762250" y="53689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[20-16]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767013" y="56737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[15-11]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2586038" y="5138738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3319463" y="4862513"/>
              <a:ext cx="341313" cy="582613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3325796" y="4997450"/>
              <a:ext cx="33182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extend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5" name="Rectangle 81"/>
            <p:cNvSpPr>
              <a:spLocks noChangeArrowheads="1"/>
            </p:cNvSpPr>
            <p:nvPr/>
          </p:nvSpPr>
          <p:spPr bwMode="auto">
            <a:xfrm>
              <a:off x="3124200" y="499586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3681413" y="500221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 flipH="1">
              <a:off x="2598738" y="4162425"/>
              <a:ext cx="27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 flipH="1">
              <a:off x="2595563" y="3902075"/>
              <a:ext cx="280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3690938" y="4049713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 flipH="1">
              <a:off x="3690938" y="4357688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 flipH="1">
              <a:off x="3275013" y="3425825"/>
              <a:ext cx="1588" cy="3429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3733800" y="1912938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5494338" y="2141538"/>
              <a:ext cx="6075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7272338" y="2476500"/>
              <a:ext cx="6588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 rot="16200000" flipH="1">
              <a:off x="2136749" y="3878863"/>
              <a:ext cx="66204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6015038" y="437991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H="1">
              <a:off x="5840413" y="4805363"/>
              <a:ext cx="3968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034088" y="4398963"/>
              <a:ext cx="1433513" cy="969963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5837238" y="5686425"/>
              <a:ext cx="16256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 flipH="1">
              <a:off x="5840413" y="4398963"/>
              <a:ext cx="4016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7224713" y="4391025"/>
              <a:ext cx="246063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H="1" flipV="1">
              <a:off x="6734175" y="3978275"/>
              <a:ext cx="1588" cy="1047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93" name="Group 289"/>
            <p:cNvGrpSpPr>
              <a:grpSpLocks/>
            </p:cNvGrpSpPr>
            <p:nvPr/>
          </p:nvGrpSpPr>
          <p:grpSpPr bwMode="auto">
            <a:xfrm>
              <a:off x="6248400" y="3844926"/>
              <a:ext cx="966788" cy="1428751"/>
              <a:chOff x="3936" y="2422"/>
              <a:chExt cx="609" cy="900"/>
            </a:xfrm>
          </p:grpSpPr>
          <p:sp>
            <p:nvSpPr>
              <p:cNvPr id="236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4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Neo Sans Intel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8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4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 dirty="0" err="1">
                    <a:solidFill>
                      <a:srgbClr val="EB7500"/>
                    </a:solidFill>
                    <a:latin typeface="Neo Sans Intel"/>
                  </a:rPr>
                  <a:t>MemWrite</a:t>
                </a:r>
                <a:endParaRPr lang="en-US" sz="900" dirty="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9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0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67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1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7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2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3" name="Rectangle 107"/>
              <p:cNvSpPr>
                <a:spLocks noChangeArrowheads="1"/>
              </p:cNvSpPr>
              <p:nvPr/>
            </p:nvSpPr>
            <p:spPr bwMode="auto">
              <a:xfrm>
                <a:off x="4158" y="2892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5961063" y="3009900"/>
              <a:ext cx="114300" cy="717550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446 h 72"/>
                <a:gd name="T4" fmla="*/ 71 w 72"/>
                <a:gd name="T5" fmla="*/ 446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5851525" y="3848100"/>
              <a:ext cx="223838" cy="363538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073775" y="3692525"/>
              <a:ext cx="230188" cy="193675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5913438" y="3516313"/>
              <a:ext cx="39754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Branch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auto">
            <a:xfrm>
              <a:off x="6438900" y="2549525"/>
              <a:ext cx="3462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PCSrc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449513" y="6076950"/>
              <a:ext cx="5332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 flipV="1">
              <a:off x="2452688" y="4405313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446338" y="44005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2738438" y="4633913"/>
              <a:ext cx="133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 flipV="1">
              <a:off x="2743200" y="4633913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2743200" y="6200775"/>
              <a:ext cx="52959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 flipH="1" flipV="1">
              <a:off x="7897813" y="2989263"/>
              <a:ext cx="0" cy="13335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 flipH="1">
              <a:off x="7620000" y="4394200"/>
              <a:ext cx="1825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21"/>
            <p:cNvSpPr>
              <a:spLocks/>
            </p:cNvSpPr>
            <p:nvPr/>
          </p:nvSpPr>
          <p:spPr bwMode="auto">
            <a:xfrm>
              <a:off x="7620000" y="4725988"/>
              <a:ext cx="188913" cy="642938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7672388" y="4103688"/>
              <a:ext cx="58990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MemtoReg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7624763" y="5686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 rot="5400000">
              <a:off x="7572375" y="5881688"/>
              <a:ext cx="400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V="1">
              <a:off x="8043863" y="4557713"/>
              <a:ext cx="0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7977188" y="4557713"/>
              <a:ext cx="666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1009650" y="3030538"/>
              <a:ext cx="438150" cy="1001713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28"/>
            <p:cNvSpPr>
              <a:spLocks/>
            </p:cNvSpPr>
            <p:nvPr/>
          </p:nvSpPr>
          <p:spPr bwMode="auto">
            <a:xfrm>
              <a:off x="990600" y="4011613"/>
              <a:ext cx="38100" cy="38100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Rectangle 129"/>
            <p:cNvSpPr>
              <a:spLocks noChangeArrowheads="1"/>
            </p:cNvSpPr>
            <p:nvPr/>
          </p:nvSpPr>
          <p:spPr bwMode="auto">
            <a:xfrm>
              <a:off x="1103313" y="3341688"/>
              <a:ext cx="270908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16" name="Freeform 130"/>
            <p:cNvSpPr>
              <a:spLocks/>
            </p:cNvSpPr>
            <p:nvPr/>
          </p:nvSpPr>
          <p:spPr bwMode="auto">
            <a:xfrm>
              <a:off x="2157413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 flipH="1" flipV="1">
              <a:off x="1908175" y="3246438"/>
              <a:ext cx="2587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Freeform 132"/>
            <p:cNvSpPr>
              <a:spLocks/>
            </p:cNvSpPr>
            <p:nvPr/>
          </p:nvSpPr>
          <p:spPr bwMode="auto">
            <a:xfrm>
              <a:off x="1962150" y="32337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33"/>
            <p:cNvSpPr>
              <a:spLocks/>
            </p:cNvSpPr>
            <p:nvPr/>
          </p:nvSpPr>
          <p:spPr bwMode="auto">
            <a:xfrm>
              <a:off x="1452563" y="2935288"/>
              <a:ext cx="452438" cy="655638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Line 134"/>
            <p:cNvSpPr>
              <a:spLocks noChangeShapeType="1"/>
            </p:cNvSpPr>
            <p:nvPr/>
          </p:nvSpPr>
          <p:spPr bwMode="auto">
            <a:xfrm flipH="1">
              <a:off x="1287463" y="3479800"/>
              <a:ext cx="161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Rectangle 135"/>
            <p:cNvSpPr>
              <a:spLocks noChangeArrowheads="1"/>
            </p:cNvSpPr>
            <p:nvPr/>
          </p:nvSpPr>
          <p:spPr bwMode="auto">
            <a:xfrm>
              <a:off x="1188361" y="4441825"/>
              <a:ext cx="7966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1185863" y="3976688"/>
              <a:ext cx="461665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1595438" y="3162300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095500" y="2879725"/>
              <a:ext cx="3350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grpSp>
          <p:nvGrpSpPr>
            <p:cNvPr id="125" name="Group 140"/>
            <p:cNvGrpSpPr>
              <a:grpSpLocks/>
            </p:cNvGrpSpPr>
            <p:nvPr/>
          </p:nvGrpSpPr>
          <p:grpSpPr bwMode="auto">
            <a:xfrm>
              <a:off x="685800" y="3836988"/>
              <a:ext cx="247650" cy="388938"/>
              <a:chOff x="480" y="2155"/>
              <a:chExt cx="156" cy="245"/>
            </a:xfrm>
          </p:grpSpPr>
          <p:sp>
            <p:nvSpPr>
              <p:cNvPr id="234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5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34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 flipH="1">
              <a:off x="2047875" y="4305300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 flipV="1">
              <a:off x="1981200" y="28670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 flipH="1" flipV="1">
              <a:off x="6100763" y="1863725"/>
              <a:ext cx="0" cy="1614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 rot="5400000" flipH="1" flipV="1">
              <a:off x="1604962" y="2486025"/>
              <a:ext cx="4763" cy="75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rot="16200000" flipV="1">
              <a:off x="5962650" y="3335338"/>
              <a:ext cx="4763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Line 148"/>
            <p:cNvSpPr>
              <a:spLocks noChangeShapeType="1"/>
            </p:cNvSpPr>
            <p:nvPr/>
          </p:nvSpPr>
          <p:spPr bwMode="auto">
            <a:xfrm rot="16200000" flipV="1">
              <a:off x="827088" y="2465388"/>
              <a:ext cx="0" cy="500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 flipV="1">
              <a:off x="571500" y="2709863"/>
              <a:ext cx="0" cy="1328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3" name="Line 150"/>
            <p:cNvSpPr>
              <a:spLocks noChangeShapeType="1"/>
            </p:cNvSpPr>
            <p:nvPr/>
          </p:nvSpPr>
          <p:spPr bwMode="auto">
            <a:xfrm rot="16200000" flipV="1">
              <a:off x="623888" y="397668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4" name="Group 287"/>
            <p:cNvGrpSpPr>
              <a:grpSpLocks/>
            </p:cNvGrpSpPr>
            <p:nvPr/>
          </p:nvGrpSpPr>
          <p:grpSpPr bwMode="auto">
            <a:xfrm>
              <a:off x="4343400" y="5421313"/>
              <a:ext cx="231775" cy="503238"/>
              <a:chOff x="2736" y="3415"/>
              <a:chExt cx="146" cy="317"/>
            </a:xfrm>
          </p:grpSpPr>
          <p:sp>
            <p:nvSpPr>
              <p:cNvPr id="230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2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3" name="Rectangle 154"/>
              <p:cNvSpPr>
                <a:spLocks noChangeArrowheads="1"/>
              </p:cNvSpPr>
              <p:nvPr/>
            </p:nvSpPr>
            <p:spPr bwMode="auto">
              <a:xfrm>
                <a:off x="2799" y="34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285"/>
            <p:cNvGrpSpPr>
              <a:grpSpLocks/>
            </p:cNvGrpSpPr>
            <p:nvPr/>
          </p:nvGrpSpPr>
          <p:grpSpPr bwMode="auto">
            <a:xfrm>
              <a:off x="4400550" y="4268788"/>
              <a:ext cx="231775" cy="503238"/>
              <a:chOff x="2772" y="2689"/>
              <a:chExt cx="146" cy="317"/>
            </a:xfrm>
          </p:grpSpPr>
          <p:sp>
            <p:nvSpPr>
              <p:cNvPr id="226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8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9" name="Rectangle 159"/>
              <p:cNvSpPr>
                <a:spLocks noChangeArrowheads="1"/>
              </p:cNvSpPr>
              <p:nvPr/>
            </p:nvSpPr>
            <p:spPr bwMode="auto">
              <a:xfrm>
                <a:off x="2835" y="2766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 flipV="1">
              <a:off x="5029200" y="4552950"/>
              <a:ext cx="0" cy="62071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7" name="Line 162"/>
            <p:cNvSpPr>
              <a:spLocks noChangeShapeType="1"/>
            </p:cNvSpPr>
            <p:nvPr/>
          </p:nvSpPr>
          <p:spPr bwMode="auto">
            <a:xfrm rot="5400000" flipV="1">
              <a:off x="4987925" y="5122863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8" name="Group 288"/>
            <p:cNvGrpSpPr>
              <a:grpSpLocks/>
            </p:cNvGrpSpPr>
            <p:nvPr/>
          </p:nvGrpSpPr>
          <p:grpSpPr bwMode="auto">
            <a:xfrm>
              <a:off x="1066800" y="2473325"/>
              <a:ext cx="231775" cy="503238"/>
              <a:chOff x="672" y="1558"/>
              <a:chExt cx="146" cy="317"/>
            </a:xfrm>
          </p:grpSpPr>
          <p:sp>
            <p:nvSpPr>
              <p:cNvPr id="222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4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5" name="Rectangle 166"/>
              <p:cNvSpPr>
                <a:spLocks noChangeArrowheads="1"/>
              </p:cNvSpPr>
              <p:nvPr/>
            </p:nvSpPr>
            <p:spPr bwMode="auto">
              <a:xfrm flipH="1">
                <a:off x="698" y="16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9" name="Group 284"/>
            <p:cNvGrpSpPr>
              <a:grpSpLocks/>
            </p:cNvGrpSpPr>
            <p:nvPr/>
          </p:nvGrpSpPr>
          <p:grpSpPr bwMode="auto">
            <a:xfrm>
              <a:off x="7748588" y="4302125"/>
              <a:ext cx="231775" cy="503238"/>
              <a:chOff x="4881" y="2710"/>
              <a:chExt cx="146" cy="317"/>
            </a:xfrm>
          </p:grpSpPr>
          <p:sp>
            <p:nvSpPr>
              <p:cNvPr id="218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0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1" name="Rectangle 171"/>
              <p:cNvSpPr>
                <a:spLocks noChangeArrowheads="1"/>
              </p:cNvSpPr>
              <p:nvPr/>
            </p:nvSpPr>
            <p:spPr bwMode="auto">
              <a:xfrm>
                <a:off x="4944" y="2787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40" name="Rectangle 173"/>
            <p:cNvSpPr>
              <a:spLocks noChangeArrowheads="1"/>
            </p:cNvSpPr>
            <p:nvPr/>
          </p:nvSpPr>
          <p:spPr bwMode="auto">
            <a:xfrm>
              <a:off x="1400175" y="4241800"/>
              <a:ext cx="59631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V="1">
              <a:off x="2600325" y="3897313"/>
              <a:ext cx="0" cy="192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V="1">
              <a:off x="2601913" y="5821363"/>
              <a:ext cx="1260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 flipH="1">
              <a:off x="1989138" y="1866900"/>
              <a:ext cx="412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 flipV="1">
              <a:off x="6300788" y="3783013"/>
              <a:ext cx="103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5" name="Line 178"/>
            <p:cNvSpPr>
              <a:spLocks noChangeShapeType="1"/>
            </p:cNvSpPr>
            <p:nvPr/>
          </p:nvSpPr>
          <p:spPr bwMode="auto">
            <a:xfrm rot="16200000" flipH="1" flipV="1">
              <a:off x="5383212" y="2774950"/>
              <a:ext cx="2028825" cy="63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6" name="Line 179"/>
            <p:cNvSpPr>
              <a:spLocks noChangeShapeType="1"/>
            </p:cNvSpPr>
            <p:nvPr/>
          </p:nvSpPr>
          <p:spPr bwMode="auto">
            <a:xfrm>
              <a:off x="1143000" y="1763713"/>
              <a:ext cx="525780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7" name="Line 180"/>
            <p:cNvSpPr>
              <a:spLocks noChangeShapeType="1"/>
            </p:cNvSpPr>
            <p:nvPr/>
          </p:nvSpPr>
          <p:spPr bwMode="auto">
            <a:xfrm rot="5400000" flipV="1">
              <a:off x="776287" y="2120900"/>
              <a:ext cx="738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48" name="Group 254"/>
            <p:cNvGrpSpPr>
              <a:grpSpLocks/>
            </p:cNvGrpSpPr>
            <p:nvPr/>
          </p:nvGrpSpPr>
          <p:grpSpPr bwMode="auto">
            <a:xfrm>
              <a:off x="3100388" y="2095500"/>
              <a:ext cx="404813" cy="952500"/>
              <a:chOff x="1524" y="1296"/>
              <a:chExt cx="255" cy="600"/>
            </a:xfrm>
          </p:grpSpPr>
          <p:sp>
            <p:nvSpPr>
              <p:cNvPr id="216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128 w 200"/>
                  <a:gd name="T1" fmla="*/ 600 h 425"/>
                  <a:gd name="T2" fmla="*/ 147 w 200"/>
                  <a:gd name="T3" fmla="*/ 597 h 425"/>
                  <a:gd name="T4" fmla="*/ 167 w 200"/>
                  <a:gd name="T5" fmla="*/ 586 h 425"/>
                  <a:gd name="T6" fmla="*/ 186 w 200"/>
                  <a:gd name="T7" fmla="*/ 568 h 425"/>
                  <a:gd name="T8" fmla="*/ 204 w 200"/>
                  <a:gd name="T9" fmla="*/ 542 h 425"/>
                  <a:gd name="T10" fmla="*/ 218 w 200"/>
                  <a:gd name="T11" fmla="*/ 512 h 425"/>
                  <a:gd name="T12" fmla="*/ 231 w 200"/>
                  <a:gd name="T13" fmla="*/ 479 h 425"/>
                  <a:gd name="T14" fmla="*/ 240 w 200"/>
                  <a:gd name="T15" fmla="*/ 438 h 425"/>
                  <a:gd name="T16" fmla="*/ 250 w 200"/>
                  <a:gd name="T17" fmla="*/ 394 h 425"/>
                  <a:gd name="T18" fmla="*/ 255 w 200"/>
                  <a:gd name="T19" fmla="*/ 349 h 425"/>
                  <a:gd name="T20" fmla="*/ 255 w 200"/>
                  <a:gd name="T21" fmla="*/ 299 h 425"/>
                  <a:gd name="T22" fmla="*/ 255 w 200"/>
                  <a:gd name="T23" fmla="*/ 251 h 425"/>
                  <a:gd name="T24" fmla="*/ 250 w 200"/>
                  <a:gd name="T25" fmla="*/ 205 h 425"/>
                  <a:gd name="T26" fmla="*/ 240 w 200"/>
                  <a:gd name="T27" fmla="*/ 162 h 425"/>
                  <a:gd name="T28" fmla="*/ 231 w 200"/>
                  <a:gd name="T29" fmla="*/ 124 h 425"/>
                  <a:gd name="T30" fmla="*/ 218 w 200"/>
                  <a:gd name="T31" fmla="*/ 89 h 425"/>
                  <a:gd name="T32" fmla="*/ 204 w 200"/>
                  <a:gd name="T33" fmla="*/ 59 h 425"/>
                  <a:gd name="T34" fmla="*/ 186 w 200"/>
                  <a:gd name="T35" fmla="*/ 35 h 425"/>
                  <a:gd name="T36" fmla="*/ 167 w 200"/>
                  <a:gd name="T37" fmla="*/ 16 h 425"/>
                  <a:gd name="T38" fmla="*/ 147 w 200"/>
                  <a:gd name="T39" fmla="*/ 6 h 425"/>
                  <a:gd name="T40" fmla="*/ 128 w 200"/>
                  <a:gd name="T41" fmla="*/ 0 h 425"/>
                  <a:gd name="T42" fmla="*/ 106 w 200"/>
                  <a:gd name="T43" fmla="*/ 6 h 425"/>
                  <a:gd name="T44" fmla="*/ 87 w 200"/>
                  <a:gd name="T45" fmla="*/ 16 h 425"/>
                  <a:gd name="T46" fmla="*/ 69 w 200"/>
                  <a:gd name="T47" fmla="*/ 35 h 425"/>
                  <a:gd name="T48" fmla="*/ 52 w 200"/>
                  <a:gd name="T49" fmla="*/ 59 h 425"/>
                  <a:gd name="T50" fmla="*/ 37 w 200"/>
                  <a:gd name="T51" fmla="*/ 89 h 425"/>
                  <a:gd name="T52" fmla="*/ 26 w 200"/>
                  <a:gd name="T53" fmla="*/ 124 h 425"/>
                  <a:gd name="T54" fmla="*/ 15 w 200"/>
                  <a:gd name="T55" fmla="*/ 162 h 425"/>
                  <a:gd name="T56" fmla="*/ 5 w 200"/>
                  <a:gd name="T57" fmla="*/ 205 h 425"/>
                  <a:gd name="T58" fmla="*/ 0 w 200"/>
                  <a:gd name="T59" fmla="*/ 251 h 425"/>
                  <a:gd name="T60" fmla="*/ 0 w 200"/>
                  <a:gd name="T61" fmla="*/ 299 h 425"/>
                  <a:gd name="T62" fmla="*/ 0 w 200"/>
                  <a:gd name="T63" fmla="*/ 349 h 425"/>
                  <a:gd name="T64" fmla="*/ 5 w 200"/>
                  <a:gd name="T65" fmla="*/ 394 h 425"/>
                  <a:gd name="T66" fmla="*/ 15 w 200"/>
                  <a:gd name="T67" fmla="*/ 438 h 425"/>
                  <a:gd name="T68" fmla="*/ 26 w 200"/>
                  <a:gd name="T69" fmla="*/ 479 h 425"/>
                  <a:gd name="T70" fmla="*/ 37 w 200"/>
                  <a:gd name="T71" fmla="*/ 512 h 425"/>
                  <a:gd name="T72" fmla="*/ 52 w 200"/>
                  <a:gd name="T73" fmla="*/ 542 h 425"/>
                  <a:gd name="T74" fmla="*/ 69 w 200"/>
                  <a:gd name="T75" fmla="*/ 568 h 425"/>
                  <a:gd name="T76" fmla="*/ 87 w 200"/>
                  <a:gd name="T77" fmla="*/ 586 h 425"/>
                  <a:gd name="T78" fmla="*/ 106 w 200"/>
                  <a:gd name="T79" fmla="*/ 597 h 425"/>
                  <a:gd name="T80" fmla="*/ 128 w 200"/>
                  <a:gd name="T81" fmla="*/ 600 h 425"/>
                  <a:gd name="T82" fmla="*/ 128 w 200"/>
                  <a:gd name="T83" fmla="*/ 60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468" y="1514"/>
                <a:ext cx="345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EB7500"/>
                    </a:solidFill>
                    <a:latin typeface="Neo Sans Intel"/>
                  </a:rPr>
                  <a:t>Control</a:t>
                </a:r>
                <a:endParaRPr lang="en-US" sz="1200" b="1">
                  <a:latin typeface="Neo Sans Intel"/>
                </a:endParaRPr>
              </a:p>
            </p:txBody>
          </p:sp>
        </p:grpSp>
        <p:grpSp>
          <p:nvGrpSpPr>
            <p:cNvPr id="149" name="Group 296"/>
            <p:cNvGrpSpPr>
              <a:grpSpLocks/>
            </p:cNvGrpSpPr>
            <p:nvPr/>
          </p:nvGrpSpPr>
          <p:grpSpPr bwMode="auto">
            <a:xfrm>
              <a:off x="7089775" y="2547938"/>
              <a:ext cx="561975" cy="523875"/>
              <a:chOff x="4466" y="1605"/>
              <a:chExt cx="354" cy="330"/>
            </a:xfrm>
          </p:grpSpPr>
          <p:sp>
            <p:nvSpPr>
              <p:cNvPr id="212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96 w 98"/>
                  <a:gd name="T1" fmla="*/ 23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31 h 162"/>
                  <a:gd name="T8" fmla="*/ 96 w 98"/>
                  <a:gd name="T9" fmla="*/ 231 h 162"/>
                  <a:gd name="T10" fmla="*/ 96 w 98"/>
                  <a:gd name="T11" fmla="*/ 23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5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5484813" y="2619375"/>
              <a:ext cx="471488" cy="447675"/>
              <a:chOff x="3455" y="1650"/>
              <a:chExt cx="297" cy="282"/>
            </a:xfrm>
          </p:grpSpPr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96 w 98"/>
                  <a:gd name="T1" fmla="*/ 22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21 h 162"/>
                  <a:gd name="T8" fmla="*/ 96 w 98"/>
                  <a:gd name="T9" fmla="*/ 221 h 162"/>
                  <a:gd name="T10" fmla="*/ 96 w 98"/>
                  <a:gd name="T11" fmla="*/ 22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87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MEM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1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1" name="Group 295"/>
            <p:cNvGrpSpPr>
              <a:grpSpLocks/>
            </p:cNvGrpSpPr>
            <p:nvPr/>
          </p:nvGrpSpPr>
          <p:grpSpPr bwMode="auto">
            <a:xfrm>
              <a:off x="5414963" y="2295525"/>
              <a:ext cx="457200" cy="419100"/>
              <a:chOff x="3411" y="1446"/>
              <a:chExt cx="288" cy="264"/>
            </a:xfrm>
          </p:grpSpPr>
          <p:sp>
            <p:nvSpPr>
              <p:cNvPr id="204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5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96 w 98"/>
                  <a:gd name="T1" fmla="*/ 215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15 h 162"/>
                  <a:gd name="T8" fmla="*/ 96 w 98"/>
                  <a:gd name="T9" fmla="*/ 215 h 162"/>
                  <a:gd name="T10" fmla="*/ 96 w 98"/>
                  <a:gd name="T11" fmla="*/ 21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6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07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52" name="Line 225"/>
            <p:cNvSpPr>
              <a:spLocks noChangeShapeType="1"/>
            </p:cNvSpPr>
            <p:nvPr/>
          </p:nvSpPr>
          <p:spPr bwMode="auto">
            <a:xfrm rot="5400000">
              <a:off x="6284912" y="3392488"/>
              <a:ext cx="89693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3" name="Line 226"/>
            <p:cNvSpPr>
              <a:spLocks noChangeShapeType="1"/>
            </p:cNvSpPr>
            <p:nvPr/>
          </p:nvSpPr>
          <p:spPr bwMode="auto">
            <a:xfrm rot="10800000">
              <a:off x="5886450" y="2552700"/>
              <a:ext cx="120173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4" name="Line 227"/>
            <p:cNvSpPr>
              <a:spLocks noChangeShapeType="1"/>
            </p:cNvSpPr>
            <p:nvPr/>
          </p:nvSpPr>
          <p:spPr bwMode="auto">
            <a:xfrm rot="10800000" flipV="1">
              <a:off x="5838825" y="3009900"/>
              <a:ext cx="1285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5" name="Line 228"/>
            <p:cNvSpPr>
              <a:spLocks noChangeShapeType="1"/>
            </p:cNvSpPr>
            <p:nvPr/>
          </p:nvSpPr>
          <p:spPr bwMode="auto">
            <a:xfrm rot="10800000" flipV="1">
              <a:off x="5838825" y="2943225"/>
              <a:ext cx="8874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6" name="Line 229"/>
            <p:cNvSpPr>
              <a:spLocks noChangeShapeType="1"/>
            </p:cNvSpPr>
            <p:nvPr/>
          </p:nvSpPr>
          <p:spPr bwMode="auto">
            <a:xfrm rot="5400000">
              <a:off x="6664325" y="5375275"/>
              <a:ext cx="1635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7" name="Line 230"/>
            <p:cNvSpPr>
              <a:spLocks noChangeShapeType="1"/>
            </p:cNvSpPr>
            <p:nvPr/>
          </p:nvSpPr>
          <p:spPr bwMode="auto">
            <a:xfrm rot="5400000">
              <a:off x="5965825" y="4106863"/>
              <a:ext cx="2700338" cy="3175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8" name="Line 231"/>
            <p:cNvSpPr>
              <a:spLocks noChangeShapeType="1"/>
            </p:cNvSpPr>
            <p:nvPr/>
          </p:nvSpPr>
          <p:spPr bwMode="auto">
            <a:xfrm>
              <a:off x="6743700" y="5459413"/>
              <a:ext cx="56832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9" name="Line 232"/>
            <p:cNvSpPr>
              <a:spLocks noChangeShapeType="1"/>
            </p:cNvSpPr>
            <p:nvPr/>
          </p:nvSpPr>
          <p:spPr bwMode="auto">
            <a:xfrm rot="10800000" flipV="1">
              <a:off x="5842000" y="2762250"/>
              <a:ext cx="14732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60" name="Group 293"/>
            <p:cNvGrpSpPr>
              <a:grpSpLocks/>
            </p:cNvGrpSpPr>
            <p:nvPr/>
          </p:nvGrpSpPr>
          <p:grpSpPr bwMode="auto">
            <a:xfrm>
              <a:off x="3452813" y="2106613"/>
              <a:ext cx="738188" cy="960438"/>
              <a:chOff x="2175" y="1327"/>
              <a:chExt cx="465" cy="605"/>
            </a:xfrm>
          </p:grpSpPr>
          <p:grpSp>
            <p:nvGrpSpPr>
              <p:cNvPr id="191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407" cy="215"/>
                <a:chOff x="2199" y="1537"/>
                <a:chExt cx="407" cy="215"/>
              </a:xfrm>
            </p:grpSpPr>
            <p:sp>
              <p:nvSpPr>
                <p:cNvPr id="201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2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3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87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MEM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grpSp>
            <p:nvGrpSpPr>
              <p:cNvPr id="192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69" cy="209"/>
                <a:chOff x="2184" y="1327"/>
                <a:chExt cx="369" cy="209"/>
              </a:xfrm>
            </p:grpSpPr>
            <p:sp>
              <p:nvSpPr>
                <p:cNvPr id="198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9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96 w 98"/>
                    <a:gd name="T1" fmla="*/ 209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09 h 162"/>
                    <a:gd name="T8" fmla="*/ 96 w 98"/>
                    <a:gd name="T9" fmla="*/ 209 h 162"/>
                    <a:gd name="T10" fmla="*/ 96 w 98"/>
                    <a:gd name="T11" fmla="*/ 20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34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WB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sp>
            <p:nvSpPr>
              <p:cNvPr id="193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grpSp>
            <p:nvGrpSpPr>
              <p:cNvPr id="194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97" cy="180"/>
                <a:chOff x="2175" y="1752"/>
                <a:chExt cx="397" cy="180"/>
              </a:xfrm>
            </p:grpSpPr>
            <p:sp>
              <p:nvSpPr>
                <p:cNvPr id="195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6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96 w 98"/>
                    <a:gd name="T1" fmla="*/ 180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180 h 162"/>
                    <a:gd name="T8" fmla="*/ 96 w 98"/>
                    <a:gd name="T9" fmla="*/ 180 h 162"/>
                    <a:gd name="T10" fmla="*/ 96 w 98"/>
                    <a:gd name="T11" fmla="*/ 18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59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EXE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</p:grpSp>
        <p:sp>
          <p:nvSpPr>
            <p:cNvPr id="161" name="Line 250"/>
            <p:cNvSpPr>
              <a:spLocks noChangeShapeType="1"/>
            </p:cNvSpPr>
            <p:nvPr/>
          </p:nvSpPr>
          <p:spPr bwMode="auto">
            <a:xfrm rot="10800000">
              <a:off x="4062413" y="2290763"/>
              <a:ext cx="1363663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2" name="Line 251"/>
            <p:cNvSpPr>
              <a:spLocks noChangeShapeType="1"/>
            </p:cNvSpPr>
            <p:nvPr/>
          </p:nvSpPr>
          <p:spPr bwMode="auto">
            <a:xfrm rot="10800000">
              <a:off x="4156075" y="2619375"/>
              <a:ext cx="133667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H="1">
              <a:off x="1231900" y="2574925"/>
              <a:ext cx="7524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4" name="Line 253"/>
            <p:cNvSpPr>
              <a:spLocks noChangeShapeType="1"/>
            </p:cNvSpPr>
            <p:nvPr/>
          </p:nvSpPr>
          <p:spPr bwMode="auto">
            <a:xfrm flipH="1" flipV="1">
              <a:off x="1981200" y="1868488"/>
              <a:ext cx="0" cy="717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5" name="Line 255"/>
            <p:cNvSpPr>
              <a:spLocks noChangeShapeType="1"/>
            </p:cNvSpPr>
            <p:nvPr/>
          </p:nvSpPr>
          <p:spPr bwMode="auto">
            <a:xfrm flipH="1" flipV="1">
              <a:off x="2600325" y="2581275"/>
              <a:ext cx="496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6" name="Line 256"/>
            <p:cNvSpPr>
              <a:spLocks noChangeShapeType="1"/>
            </p:cNvSpPr>
            <p:nvPr/>
          </p:nvSpPr>
          <p:spPr bwMode="auto">
            <a:xfrm flipV="1">
              <a:off x="2600325" y="2581275"/>
              <a:ext cx="0" cy="132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2581275" y="38862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8" name="Line 258"/>
            <p:cNvSpPr>
              <a:spLocks noChangeShapeType="1"/>
            </p:cNvSpPr>
            <p:nvPr/>
          </p:nvSpPr>
          <p:spPr bwMode="auto">
            <a:xfrm>
              <a:off x="4191000" y="3009900"/>
              <a:ext cx="0" cy="29718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9" name="Line 259"/>
            <p:cNvSpPr>
              <a:spLocks noChangeShapeType="1"/>
            </p:cNvSpPr>
            <p:nvPr/>
          </p:nvSpPr>
          <p:spPr bwMode="auto">
            <a:xfrm>
              <a:off x="5410200" y="2857500"/>
              <a:ext cx="0" cy="26670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260"/>
            <p:cNvSpPr>
              <a:spLocks noChangeShapeType="1"/>
            </p:cNvSpPr>
            <p:nvPr/>
          </p:nvSpPr>
          <p:spPr bwMode="auto">
            <a:xfrm rot="10800000">
              <a:off x="4038600" y="2933700"/>
              <a:ext cx="4841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261"/>
            <p:cNvSpPr>
              <a:spLocks noChangeShapeType="1"/>
            </p:cNvSpPr>
            <p:nvPr/>
          </p:nvSpPr>
          <p:spPr bwMode="auto">
            <a:xfrm rot="10800000" flipV="1">
              <a:off x="4038600" y="2857500"/>
              <a:ext cx="13716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262"/>
            <p:cNvSpPr>
              <a:spLocks noChangeShapeType="1"/>
            </p:cNvSpPr>
            <p:nvPr/>
          </p:nvSpPr>
          <p:spPr bwMode="auto">
            <a:xfrm rot="10800000" flipV="1">
              <a:off x="4191000" y="5981700"/>
              <a:ext cx="3048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3" name="Line 263"/>
            <p:cNvSpPr>
              <a:spLocks noChangeShapeType="1"/>
            </p:cNvSpPr>
            <p:nvPr/>
          </p:nvSpPr>
          <p:spPr bwMode="auto">
            <a:xfrm rot="10800000" flipV="1">
              <a:off x="4762500" y="5524500"/>
              <a:ext cx="6477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0" name="Line 278"/>
            <p:cNvSpPr>
              <a:spLocks noChangeShapeType="1"/>
            </p:cNvSpPr>
            <p:nvPr/>
          </p:nvSpPr>
          <p:spPr bwMode="auto">
            <a:xfrm rot="10800000" flipV="1">
              <a:off x="7616825" y="2979738"/>
              <a:ext cx="2778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1" name="Line 279"/>
            <p:cNvSpPr>
              <a:spLocks noChangeShapeType="1"/>
            </p:cNvSpPr>
            <p:nvPr/>
          </p:nvSpPr>
          <p:spPr bwMode="auto">
            <a:xfrm rot="10800000" flipV="1">
              <a:off x="7620000" y="2781300"/>
              <a:ext cx="685800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2" name="Line 280"/>
            <p:cNvSpPr>
              <a:spLocks noChangeShapeType="1"/>
            </p:cNvSpPr>
            <p:nvPr/>
          </p:nvSpPr>
          <p:spPr bwMode="auto">
            <a:xfrm flipH="1" flipV="1">
              <a:off x="8305800" y="2781300"/>
              <a:ext cx="0" cy="355441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rot="5400000" flipH="1">
              <a:off x="5410200" y="3440113"/>
              <a:ext cx="0" cy="5791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4" name="Line 282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0" cy="28956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5" name="Line 283"/>
            <p:cNvSpPr>
              <a:spLocks noChangeShapeType="1"/>
            </p:cNvSpPr>
            <p:nvPr/>
          </p:nvSpPr>
          <p:spPr bwMode="auto">
            <a:xfrm rot="10800000" flipV="1">
              <a:off x="2514600" y="3429000"/>
              <a:ext cx="7620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50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1 – Fetch)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8856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8" name="Rectangle 287"/>
          <p:cNvSpPr>
            <a:spLocks noChangeArrowheads="1"/>
          </p:cNvSpPr>
          <p:nvPr/>
        </p:nvSpPr>
        <p:spPr bwMode="auto">
          <a:xfrm>
            <a:off x="3679803" y="287762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Rectangle 266"/>
          <p:cNvSpPr>
            <a:spLocks noChangeArrowheads="1"/>
          </p:cNvSpPr>
          <p:nvPr/>
        </p:nvSpPr>
        <p:spPr bwMode="auto">
          <a:xfrm>
            <a:off x="3733800" y="372641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0" name="Rectangle 266"/>
          <p:cNvSpPr>
            <a:spLocks noChangeArrowheads="1"/>
          </p:cNvSpPr>
          <p:nvPr/>
        </p:nvSpPr>
        <p:spPr bwMode="auto">
          <a:xfrm>
            <a:off x="3810000" y="4922834"/>
            <a:ext cx="3616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3878290" y="5314057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2 – Dec)</a:t>
            </a:r>
          </a:p>
        </p:txBody>
      </p:sp>
    </p:spTree>
    <p:extLst>
      <p:ext uri="{BB962C8B-B14F-4D97-AF65-F5344CB8AC3E}">
        <p14:creationId xmlns:p14="http://schemas.microsoft.com/office/powerpoint/2010/main" val="424018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5638800" y="4107650"/>
            <a:ext cx="90665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[R2]+30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2" name="Rectangle 266"/>
          <p:cNvSpPr>
            <a:spLocks noChangeArrowheads="1"/>
          </p:cNvSpPr>
          <p:nvPr/>
        </p:nvSpPr>
        <p:spPr bwMode="auto">
          <a:xfrm>
            <a:off x="5946654" y="5495344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3 – EXE)</a:t>
            </a:r>
          </a:p>
        </p:txBody>
      </p:sp>
    </p:spTree>
    <p:extLst>
      <p:ext uri="{BB962C8B-B14F-4D97-AF65-F5344CB8AC3E}">
        <p14:creationId xmlns:p14="http://schemas.microsoft.com/office/powerpoint/2010/main" val="3177471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7772400" y="4105275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7974694" y="5507593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</a:t>
            </a:r>
            <a:r>
              <a:rPr lang="en-US" sz="3200" dirty="0">
                <a:solidFill>
                  <a:srgbClr val="0070C0"/>
                </a:solidFill>
                <a:latin typeface="Neo Sans Intel" pitchFamily="34" charset="0"/>
              </a:rPr>
              <a:t>4</a:t>
            </a:r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 – MEM)</a:t>
            </a:r>
          </a:p>
        </p:txBody>
      </p:sp>
    </p:spTree>
    <p:extLst>
      <p:ext uri="{BB962C8B-B14F-4D97-AF65-F5344CB8AC3E}">
        <p14:creationId xmlns:p14="http://schemas.microsoft.com/office/powerpoint/2010/main" val="2103006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2200320" y="4431268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2592415" y="4127480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5 – WB)</a:t>
            </a:r>
          </a:p>
        </p:txBody>
      </p:sp>
    </p:spTree>
    <p:extLst>
      <p:ext uri="{BB962C8B-B14F-4D97-AF65-F5344CB8AC3E}">
        <p14:creationId xmlns:p14="http://schemas.microsoft.com/office/powerpoint/2010/main" val="1388945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1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54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2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6423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sub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810000" y="406608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4" name="Rectangle 287"/>
          <p:cNvSpPr>
            <a:spLocks noChangeArrowheads="1"/>
          </p:cNvSpPr>
          <p:nvPr/>
        </p:nvSpPr>
        <p:spPr bwMode="auto">
          <a:xfrm>
            <a:off x="3872501" y="3669810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0174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Lihu Rappoport (MAMAS/Intel),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L2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L10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L11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L12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2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3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7705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and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721706" y="2881141"/>
            <a:ext cx="77841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[R1]+9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54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4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29751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or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10000" y="1642348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[R4]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562600" y="2881141"/>
            <a:ext cx="101566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[R3]-[R2]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[R5]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5" name="Rectangle 287"/>
          <p:cNvSpPr>
            <a:spLocks noChangeArrowheads="1"/>
          </p:cNvSpPr>
          <p:nvPr/>
        </p:nvSpPr>
        <p:spPr bwMode="auto">
          <a:xfrm>
            <a:off x="7704477" y="2911622"/>
            <a:ext cx="144526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Neo Sans Intel" pitchFamily="34" charset="0"/>
              </a:rPr>
              <a:t>Mem</a:t>
            </a:r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([R1]+9)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6" name="Rectangle 287"/>
          <p:cNvSpPr>
            <a:spLocks noChangeArrowheads="1"/>
          </p:cNvSpPr>
          <p:nvPr/>
        </p:nvSpPr>
        <p:spPr bwMode="auto">
          <a:xfrm>
            <a:off x="7822634" y="424615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5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44800"/>
            <a:ext cx="8229600" cy="889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Pipeline hazards:</a:t>
            </a:r>
            <a:br>
              <a:rPr lang="en-US" sz="4000" dirty="0" smtClean="0"/>
            </a:br>
            <a:r>
              <a:rPr lang="en-US" sz="4000" dirty="0" smtClean="0"/>
              <a:t>Data Hazard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5613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1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76200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4" name="Прямоугольник 583"/>
          <p:cNvSpPr/>
          <p:nvPr/>
        </p:nvSpPr>
        <p:spPr>
          <a:xfrm>
            <a:off x="211138" y="762000"/>
            <a:ext cx="85518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Problem with starting next instruction before </a:t>
            </a:r>
            <a:r>
              <a:rPr lang="en-US" sz="2400" dirty="0" smtClean="0">
                <a:latin typeface="+mj-lt"/>
              </a:rPr>
              <a:t>the previous ones are finished</a:t>
            </a:r>
          </a:p>
          <a:p>
            <a:endParaRPr lang="en-US" sz="600" dirty="0" smtClean="0">
              <a:latin typeface="+mj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Dependencies </a:t>
            </a:r>
            <a:r>
              <a:rPr lang="en-US" sz="2200" dirty="0">
                <a:latin typeface="+mj-lt"/>
              </a:rPr>
              <a:t>that “go backward in time” are data hazards</a:t>
            </a:r>
          </a:p>
        </p:txBody>
      </p:sp>
      <p:grpSp>
        <p:nvGrpSpPr>
          <p:cNvPr id="852" name="Группа 851"/>
          <p:cNvGrpSpPr/>
          <p:nvPr/>
        </p:nvGrpSpPr>
        <p:grpSpPr>
          <a:xfrm>
            <a:off x="623523" y="2347225"/>
            <a:ext cx="7885030" cy="3851605"/>
            <a:chOff x="623523" y="2347225"/>
            <a:chExt cx="7885030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3" y="2547598"/>
              <a:ext cx="3109787" cy="3648692"/>
              <a:chOff x="623523" y="2547598"/>
              <a:chExt cx="3109787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R1, R3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R5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sw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09383" cy="3564034"/>
                <a:chOff x="672" y="1680"/>
                <a:chExt cx="531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31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+mj-lt"/>
                    </a:rPr>
                    <a:t>Program</a:t>
                  </a: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 dirty="0">
                      <a:latin typeface="+mj-lt"/>
                    </a:rPr>
                    <a:t>order</a:t>
                  </a: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54725" cy="676321"/>
              <a:chOff x="1725572" y="2347225"/>
              <a:chExt cx="6754725" cy="676321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79480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839717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5685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4869745" y="3524348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5445441" y="3535545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6053691" y="3513216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6046837" y="3516927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681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4" grpId="0" animBg="1"/>
      <p:bldP spid="21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4683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492125" y="708025"/>
            <a:ext cx="8004992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+mj-lt"/>
              </a:rPr>
              <a:t>  Have the hardware detect hazard 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492125" y="5867400"/>
            <a:ext cx="4411657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+mj-lt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Problem: </a:t>
            </a:r>
            <a:r>
              <a:rPr lang="en-US" sz="2200" dirty="0" smtClean="0">
                <a:latin typeface="+mj-lt"/>
              </a:rPr>
              <a:t>this </a:t>
            </a:r>
            <a:r>
              <a:rPr lang="en-US" sz="2200" dirty="0">
                <a:latin typeface="+mj-lt"/>
              </a:rPr>
              <a:t>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19380" y="1363097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69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77788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539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777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682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52388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8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4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R1, R3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and R12,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or  R13,R6,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 R14,R2,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R15,100(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808555" cy="6463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+mj-lt"/>
                </a:rPr>
                <a:t>Program</a:t>
              </a:r>
            </a:p>
            <a:p>
              <a:r>
                <a:rPr lang="en-US" sz="1200" b="1" dirty="0">
                  <a:latin typeface="+mj-lt"/>
                </a:rPr>
                <a:t>execution</a:t>
              </a:r>
            </a:p>
            <a:p>
              <a:r>
                <a:rPr lang="en-US" sz="1200" b="1" dirty="0">
                  <a:latin typeface="+mj-lt"/>
                </a:rPr>
                <a:t>order</a:t>
              </a: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71" cy="226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3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5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379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Time (clock cycles)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7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9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858605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Value of R2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519229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Neo Sans Intel"/>
                </a:rPr>
                <a:t>10 / -20</a:t>
              </a:r>
              <a:endParaRPr lang="en-US" sz="1100" b="1" dirty="0">
                <a:latin typeface="Neo Sans Inte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282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2 - Forwarding</a:t>
            </a: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476885" y="898367"/>
            <a:ext cx="800499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Don’t </a:t>
            </a:r>
            <a:r>
              <a:rPr lang="en-US" sz="2200" dirty="0">
                <a:latin typeface="Neo Sans Intel"/>
              </a:rPr>
              <a:t>wait for </a:t>
            </a:r>
            <a:r>
              <a:rPr lang="en-US" sz="2200" dirty="0" smtClean="0">
                <a:latin typeface="Neo Sans Intel"/>
              </a:rPr>
              <a:t>results </a:t>
            </a:r>
            <a:r>
              <a:rPr lang="en-US" sz="2200" dirty="0">
                <a:latin typeface="Neo Sans Intel"/>
              </a:rPr>
              <a:t>to be written </a:t>
            </a:r>
            <a:r>
              <a:rPr lang="en-US" sz="2200" dirty="0" smtClean="0">
                <a:latin typeface="Neo Sans Intel"/>
              </a:rPr>
              <a:t>into </a:t>
            </a:r>
            <a:r>
              <a:rPr lang="en-US" sz="2200" dirty="0">
                <a:latin typeface="Neo Sans Intel"/>
              </a:rPr>
              <a:t>the register </a:t>
            </a:r>
            <a:r>
              <a:rPr lang="en-US" sz="2200" dirty="0" smtClean="0">
                <a:latin typeface="Neo Sans Intel"/>
              </a:rPr>
              <a:t>file, use it as soon as it is calculated</a:t>
            </a:r>
            <a:endParaRPr lang="en-US" sz="2200" dirty="0">
              <a:latin typeface="Neo Sans Intel"/>
            </a:endParaRPr>
          </a:p>
        </p:txBody>
      </p:sp>
      <p:grpSp>
        <p:nvGrpSpPr>
          <p:cNvPr id="266" name="Группа 265"/>
          <p:cNvGrpSpPr/>
          <p:nvPr/>
        </p:nvGrpSpPr>
        <p:grpSpPr>
          <a:xfrm>
            <a:off x="623523" y="1981200"/>
            <a:ext cx="7895110" cy="3851605"/>
            <a:chOff x="623523" y="1981200"/>
            <a:chExt cx="7895110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3" y="2181573"/>
              <a:ext cx="3109787" cy="3648692"/>
              <a:chOff x="623523" y="2547598"/>
              <a:chExt cx="3109787" cy="3648692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55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93061" cy="707473"/>
              <a:chOff x="1725572" y="2347225"/>
              <a:chExt cx="6793061" cy="707473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5169174" y="3214974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5759531" y="3185290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6044714" y="3185289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84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1587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</a:t>
            </a: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39738" y="719216"/>
            <a:ext cx="8247062" cy="5452984"/>
            <a:chOff x="277" y="701"/>
            <a:chExt cx="4820" cy="3187"/>
          </a:xfrm>
        </p:grpSpPr>
        <p:sp>
          <p:nvSpPr>
            <p:cNvPr id="5" name="Rectangle 158"/>
            <p:cNvSpPr>
              <a:spLocks noChangeArrowheads="1"/>
            </p:cNvSpPr>
            <p:nvPr/>
          </p:nvSpPr>
          <p:spPr bwMode="auto">
            <a:xfrm>
              <a:off x="277" y="2121"/>
              <a:ext cx="177" cy="384"/>
            </a:xfrm>
            <a:prstGeom prst="rect">
              <a:avLst/>
            </a:prstGeom>
            <a:solidFill>
              <a:srgbClr val="FFE6C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54" y="2034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003" y="2113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95" y="21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15" y="2005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74" y="3197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79" y="29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3" y="1267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47" y="2790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47" y="2206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36" y="3567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3" y="1516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50" y="1516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670" y="1267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61" y="2816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061" y="2232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487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87" y="2279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9" y="1872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72" y="1849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87" y="1835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87" y="2500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75" y="241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75" y="2555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76" y="2555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117" y="2574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89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894" y="254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1" y="2311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15" y="22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2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87" y="2056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17" y="1752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97" y="2421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1244" y="1855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922" y="2574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44" y="2076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452" y="241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602" y="2436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47" y="2436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72" y="2267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57" y="944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mpd="sng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 flipH="1">
              <a:off x="1697" y="1210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9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9" y="2555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482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65" y="229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13" y="2311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452" y="1835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2250" y="1852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452" y="286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7" y="1855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472" y="1469"/>
              <a:ext cx="129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EX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7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503" y="121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487" y="893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66" y="970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452" y="149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452" y="998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400" y="1017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679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7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679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644" y="1481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602" y="1267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64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599" y="1017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534" y="1394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535" y="1641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4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495" y="2281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502" y="149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794" y="1267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500" y="226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650" y="2281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4439" y="2281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500" y="278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650" y="2558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986" y="2801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317" y="1910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214" y="3309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1905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211" y="3386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Unit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975" y="26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975" y="313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975" y="326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2859" y="2711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975" y="211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76" y="1972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3117" y="1992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975" y="197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859" y="2130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975" y="1835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602" y="1852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846" y="2693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1113" y="2311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44" y="1267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452" y="300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72" y="2076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452" y="3132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244" y="3149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452" y="3270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230" y="3132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93" y="1838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56" y="2059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4500" y="3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94" y="3210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70" y="3210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844" y="3193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68" y="3210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649" y="351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649" y="340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649" y="3456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038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3794" y="2281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72" y="2784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2" y="1992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846" y="3789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31" y="2299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240" y="3511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52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180" y="3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01" y="358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646" y="319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3113" y="3210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604" y="3284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602" y="3152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604" y="2884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602" y="3018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3" name="Group 180"/>
            <p:cNvGrpSpPr>
              <a:grpSpLocks/>
            </p:cNvGrpSpPr>
            <p:nvPr/>
          </p:nvGrpSpPr>
          <p:grpSpPr bwMode="auto">
            <a:xfrm>
              <a:off x="4926" y="2220"/>
              <a:ext cx="117" cy="407"/>
              <a:chOff x="4926" y="2220"/>
              <a:chExt cx="117" cy="407"/>
            </a:xfrm>
          </p:grpSpPr>
          <p:sp>
            <p:nvSpPr>
              <p:cNvPr id="177" name="AutoShape 134"/>
              <p:cNvSpPr>
                <a:spLocks noChangeArrowheads="1"/>
              </p:cNvSpPr>
              <p:nvPr/>
            </p:nvSpPr>
            <p:spPr bwMode="auto">
              <a:xfrm rot="5400000">
                <a:off x="4781" y="236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Rectangle 132"/>
              <p:cNvSpPr>
                <a:spLocks noChangeArrowheads="1"/>
              </p:cNvSpPr>
              <p:nvPr/>
            </p:nvSpPr>
            <p:spPr bwMode="auto">
              <a:xfrm>
                <a:off x="4939" y="2256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4957" y="234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80" name="Rectangle 135"/>
              <p:cNvSpPr>
                <a:spLocks noChangeArrowheads="1"/>
              </p:cNvSpPr>
              <p:nvPr/>
            </p:nvSpPr>
            <p:spPr bwMode="auto">
              <a:xfrm>
                <a:off x="4936" y="252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4" name="Group 183"/>
            <p:cNvGrpSpPr>
              <a:grpSpLocks/>
            </p:cNvGrpSpPr>
            <p:nvPr/>
          </p:nvGrpSpPr>
          <p:grpSpPr bwMode="auto">
            <a:xfrm>
              <a:off x="3006" y="3009"/>
              <a:ext cx="116" cy="407"/>
              <a:chOff x="3006" y="3009"/>
              <a:chExt cx="116" cy="407"/>
            </a:xfrm>
          </p:grpSpPr>
          <p:sp>
            <p:nvSpPr>
              <p:cNvPr id="173" name="AutoShape 139"/>
              <p:cNvSpPr>
                <a:spLocks noChangeArrowheads="1"/>
              </p:cNvSpPr>
              <p:nvPr/>
            </p:nvSpPr>
            <p:spPr bwMode="auto">
              <a:xfrm rot="5400000">
                <a:off x="2860" y="3155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4" name="Rectangle 137"/>
              <p:cNvSpPr>
                <a:spLocks noChangeArrowheads="1"/>
              </p:cNvSpPr>
              <p:nvPr/>
            </p:nvSpPr>
            <p:spPr bwMode="auto">
              <a:xfrm>
                <a:off x="3019" y="304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5" name="Rectangle 138"/>
              <p:cNvSpPr>
                <a:spLocks noChangeArrowheads="1"/>
              </p:cNvSpPr>
              <p:nvPr/>
            </p:nvSpPr>
            <p:spPr bwMode="auto">
              <a:xfrm>
                <a:off x="3036" y="313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3016" y="331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3008" y="2377"/>
              <a:ext cx="117" cy="407"/>
              <a:chOff x="3008" y="2377"/>
              <a:chExt cx="117" cy="407"/>
            </a:xfrm>
          </p:grpSpPr>
          <p:sp>
            <p:nvSpPr>
              <p:cNvPr id="168" name="AutoShape 144"/>
              <p:cNvSpPr>
                <a:spLocks noChangeArrowheads="1"/>
              </p:cNvSpPr>
              <p:nvPr/>
            </p:nvSpPr>
            <p:spPr bwMode="auto">
              <a:xfrm rot="5400000">
                <a:off x="2863" y="2522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Rectangle 142"/>
              <p:cNvSpPr>
                <a:spLocks noChangeArrowheads="1"/>
              </p:cNvSpPr>
              <p:nvPr/>
            </p:nvSpPr>
            <p:spPr bwMode="auto">
              <a:xfrm>
                <a:off x="3021" y="2413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0" name="Rectangle 143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B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1" name="Rectangle 145"/>
              <p:cNvSpPr>
                <a:spLocks noChangeArrowheads="1"/>
              </p:cNvSpPr>
              <p:nvPr/>
            </p:nvSpPr>
            <p:spPr bwMode="auto">
              <a:xfrm>
                <a:off x="3018" y="254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2" name="Rectangle 146"/>
              <p:cNvSpPr>
                <a:spLocks noChangeArrowheads="1"/>
              </p:cNvSpPr>
              <p:nvPr/>
            </p:nvSpPr>
            <p:spPr bwMode="auto">
              <a:xfrm>
                <a:off x="3022" y="2678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6" name="Group 181"/>
            <p:cNvGrpSpPr>
              <a:grpSpLocks/>
            </p:cNvGrpSpPr>
            <p:nvPr/>
          </p:nvGrpSpPr>
          <p:grpSpPr bwMode="auto">
            <a:xfrm>
              <a:off x="3008" y="1788"/>
              <a:ext cx="117" cy="407"/>
              <a:chOff x="3008" y="1788"/>
              <a:chExt cx="117" cy="407"/>
            </a:xfrm>
          </p:grpSpPr>
          <p:sp>
            <p:nvSpPr>
              <p:cNvPr id="163" name="AutoShape 150"/>
              <p:cNvSpPr>
                <a:spLocks noChangeArrowheads="1"/>
              </p:cNvSpPr>
              <p:nvPr/>
            </p:nvSpPr>
            <p:spPr bwMode="auto">
              <a:xfrm rot="5400000">
                <a:off x="2863" y="1933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3021" y="182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3048" y="1872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6" name="Rectangle 151"/>
              <p:cNvSpPr>
                <a:spLocks noChangeArrowheads="1"/>
              </p:cNvSpPr>
              <p:nvPr/>
            </p:nvSpPr>
            <p:spPr bwMode="auto">
              <a:xfrm>
                <a:off x="3018" y="195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7" name="Rectangle 152"/>
              <p:cNvSpPr>
                <a:spLocks noChangeArrowheads="1"/>
              </p:cNvSpPr>
              <p:nvPr/>
            </p:nvSpPr>
            <p:spPr bwMode="auto">
              <a:xfrm>
                <a:off x="3022" y="2089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4069" y="219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 rot="16200000">
              <a:off x="3341" y="2230"/>
              <a:ext cx="1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184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>
              <a:off x="475" y="2180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310" y="2256"/>
              <a:ext cx="1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PC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2" name="Rectangle 159"/>
            <p:cNvSpPr>
              <a:spLocks noChangeArrowheads="1"/>
            </p:cNvSpPr>
            <p:nvPr/>
          </p:nvSpPr>
          <p:spPr bwMode="auto">
            <a:xfrm>
              <a:off x="2438" y="720"/>
              <a:ext cx="2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3" name="Rectangle 160"/>
            <p:cNvSpPr>
              <a:spLocks noChangeArrowheads="1"/>
            </p:cNvSpPr>
            <p:nvPr/>
          </p:nvSpPr>
          <p:spPr bwMode="auto">
            <a:xfrm>
              <a:off x="3546" y="720"/>
              <a:ext cx="41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9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4" name="Rectangle 161"/>
            <p:cNvSpPr>
              <a:spLocks noChangeArrowheads="1"/>
            </p:cNvSpPr>
            <p:nvPr/>
          </p:nvSpPr>
          <p:spPr bwMode="auto">
            <a:xfrm>
              <a:off x="4388" y="701"/>
              <a:ext cx="4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145" name="Rectangle 162"/>
            <p:cNvSpPr>
              <a:spLocks noChangeArrowheads="1"/>
            </p:cNvSpPr>
            <p:nvPr/>
          </p:nvSpPr>
          <p:spPr bwMode="auto">
            <a:xfrm>
              <a:off x="959" y="701"/>
              <a:ext cx="22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sp>
          <p:nvSpPr>
            <p:cNvPr id="146" name="Rectangle 163"/>
            <p:cNvSpPr>
              <a:spLocks noChangeArrowheads="1"/>
            </p:cNvSpPr>
            <p:nvPr/>
          </p:nvSpPr>
          <p:spPr bwMode="auto">
            <a:xfrm rot="16200000" flipH="1">
              <a:off x="973" y="2030"/>
              <a:ext cx="4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7" name="Rectangle 164"/>
            <p:cNvSpPr>
              <a:spLocks noChangeArrowheads="1"/>
            </p:cNvSpPr>
            <p:nvPr/>
          </p:nvSpPr>
          <p:spPr bwMode="auto">
            <a:xfrm>
              <a:off x="1729" y="2765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IF/ID.Rs</a:t>
              </a:r>
            </a:p>
          </p:txBody>
        </p:sp>
        <p:sp>
          <p:nvSpPr>
            <p:cNvPr id="148" name="Rectangle 165"/>
            <p:cNvSpPr>
              <a:spLocks noChangeArrowheads="1"/>
            </p:cNvSpPr>
            <p:nvPr/>
          </p:nvSpPr>
          <p:spPr bwMode="auto">
            <a:xfrm>
              <a:off x="1729" y="2909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49" name="Rectangle 166"/>
            <p:cNvSpPr>
              <a:spLocks noChangeArrowheads="1"/>
            </p:cNvSpPr>
            <p:nvPr/>
          </p:nvSpPr>
          <p:spPr bwMode="auto">
            <a:xfrm>
              <a:off x="1729" y="3044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50" name="Rectangle 167"/>
            <p:cNvSpPr>
              <a:spLocks noChangeArrowheads="1"/>
            </p:cNvSpPr>
            <p:nvPr/>
          </p:nvSpPr>
          <p:spPr bwMode="auto">
            <a:xfrm>
              <a:off x="1729" y="3177"/>
              <a:ext cx="36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IF/ID.Rd</a:t>
              </a:r>
            </a:p>
          </p:txBody>
        </p:sp>
        <p:sp>
          <p:nvSpPr>
            <p:cNvPr id="151" name="Rectangle 168"/>
            <p:cNvSpPr>
              <a:spLocks noChangeArrowheads="1"/>
            </p:cNvSpPr>
            <p:nvPr/>
          </p:nvSpPr>
          <p:spPr bwMode="auto">
            <a:xfrm>
              <a:off x="2607" y="2784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Rs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2" name="Rectangle 169"/>
            <p:cNvSpPr>
              <a:spLocks noChangeArrowheads="1"/>
            </p:cNvSpPr>
            <p:nvPr/>
          </p:nvSpPr>
          <p:spPr bwMode="auto">
            <a:xfrm>
              <a:off x="2612" y="2928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3" name="Rectangle 170"/>
            <p:cNvSpPr>
              <a:spLocks noChangeArrowheads="1"/>
            </p:cNvSpPr>
            <p:nvPr/>
          </p:nvSpPr>
          <p:spPr bwMode="auto">
            <a:xfrm>
              <a:off x="2609" y="3063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4" name="Rectangle 171"/>
            <p:cNvSpPr>
              <a:spLocks noChangeArrowheads="1"/>
            </p:cNvSpPr>
            <p:nvPr/>
          </p:nvSpPr>
          <p:spPr bwMode="auto">
            <a:xfrm>
              <a:off x="2607" y="3186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Rd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5" name="Rectangle 172"/>
            <p:cNvSpPr>
              <a:spLocks noChangeArrowheads="1"/>
            </p:cNvSpPr>
            <p:nvPr/>
          </p:nvSpPr>
          <p:spPr bwMode="auto">
            <a:xfrm>
              <a:off x="3657" y="1218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6" name="Rectangle 173"/>
            <p:cNvSpPr>
              <a:spLocks noChangeArrowheads="1"/>
            </p:cNvSpPr>
            <p:nvPr/>
          </p:nvSpPr>
          <p:spPr bwMode="auto">
            <a:xfrm>
              <a:off x="3692" y="145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7" name="Rectangle 174"/>
            <p:cNvSpPr>
              <a:spLocks noChangeArrowheads="1"/>
            </p:cNvSpPr>
            <p:nvPr/>
          </p:nvSpPr>
          <p:spPr bwMode="auto">
            <a:xfrm>
              <a:off x="4516" y="1473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8" name="Rectangle 175"/>
            <p:cNvSpPr>
              <a:spLocks noChangeArrowheads="1"/>
            </p:cNvSpPr>
            <p:nvPr/>
          </p:nvSpPr>
          <p:spPr bwMode="auto">
            <a:xfrm>
              <a:off x="4033" y="3102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9" name="Rectangle 176"/>
            <p:cNvSpPr>
              <a:spLocks noChangeArrowheads="1"/>
            </p:cNvSpPr>
            <p:nvPr/>
          </p:nvSpPr>
          <p:spPr bwMode="auto">
            <a:xfrm>
              <a:off x="4033" y="3408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60" name="Rectangle 177"/>
            <p:cNvSpPr>
              <a:spLocks noChangeArrowheads="1"/>
            </p:cNvSpPr>
            <p:nvPr/>
          </p:nvSpPr>
          <p:spPr bwMode="auto">
            <a:xfrm>
              <a:off x="3945" y="2112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1" name="Rectangle 178"/>
            <p:cNvSpPr>
              <a:spLocks noChangeArrowheads="1"/>
            </p:cNvSpPr>
            <p:nvPr/>
          </p:nvSpPr>
          <p:spPr bwMode="auto">
            <a:xfrm rot="16200000">
              <a:off x="3463" y="1707"/>
              <a:ext cx="83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EX/MEM.RegWrite</a:t>
              </a:r>
            </a:p>
          </p:txBody>
        </p:sp>
        <p:sp>
          <p:nvSpPr>
            <p:cNvPr id="162" name="Rectangle 179"/>
            <p:cNvSpPr>
              <a:spLocks noChangeArrowheads="1"/>
            </p:cNvSpPr>
            <p:nvPr/>
          </p:nvSpPr>
          <p:spPr bwMode="auto">
            <a:xfrm rot="16200000">
              <a:off x="4296" y="1923"/>
              <a:ext cx="866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MEM/WB.RegWrite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595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Control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914400"/>
            <a:ext cx="8639175" cy="5638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b="1" kern="0" dirty="0" smtClean="0"/>
              <a:t>EXE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.RegWri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.ReadReg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.ReadReg2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</a:pPr>
            <a:r>
              <a:rPr lang="en-US" b="1" kern="0" dirty="0" smtClean="0"/>
              <a:t>MEM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.ReadReg1))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then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.ReadReg2)) 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then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702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7787"/>
            <a:ext cx="86106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 Example: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ypassing from EXE to Src1 and from WB to Src2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114301" y="5394325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,9(R1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439738" y="3244850"/>
            <a:ext cx="280987" cy="609600"/>
          </a:xfrm>
          <a:prstGeom prst="rect">
            <a:avLst/>
          </a:prstGeom>
          <a:solidFill>
            <a:srgbClr val="FFE6CD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 rot="5400000">
            <a:off x="7588250" y="36337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 rot="5400000">
            <a:off x="4540250" y="4884738"/>
            <a:ext cx="646113" cy="185737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9" name="AutoShape 138"/>
          <p:cNvSpPr>
            <a:spLocks noChangeArrowheads="1"/>
          </p:cNvSpPr>
          <p:nvPr/>
        </p:nvSpPr>
        <p:spPr bwMode="auto">
          <a:xfrm rot="5400000">
            <a:off x="4543425" y="3883025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0" name="AutoShape 144"/>
          <p:cNvSpPr>
            <a:spLocks noChangeArrowheads="1"/>
          </p:cNvSpPr>
          <p:nvPr/>
        </p:nvSpPr>
        <p:spPr bwMode="auto">
          <a:xfrm rot="5400000">
            <a:off x="4543425" y="29479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163888" y="1889125"/>
            <a:ext cx="744537" cy="3175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837112" y="4306888"/>
            <a:ext cx="46037" cy="57150"/>
          </a:xfrm>
          <a:custGeom>
            <a:avLst/>
            <a:gdLst>
              <a:gd name="T0" fmla="*/ 0 w 25"/>
              <a:gd name="T1" fmla="*/ 36 h 23"/>
              <a:gd name="T2" fmla="*/ 29 w 25"/>
              <a:gd name="T3" fmla="*/ 36 h 23"/>
              <a:gd name="T4" fmla="*/ 16 w 25"/>
              <a:gd name="T5" fmla="*/ 0 h 23"/>
              <a:gd name="T6" fmla="*/ 2 w 25"/>
              <a:gd name="T7" fmla="*/ 36 h 23"/>
              <a:gd name="T8" fmla="*/ 2 w 25"/>
              <a:gd name="T9" fmla="*/ 36 h 23"/>
              <a:gd name="T10" fmla="*/ 0 w 25"/>
              <a:gd name="T11" fmla="*/ 3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3"/>
              <a:gd name="T20" fmla="*/ 25 w 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3">
                <a:moveTo>
                  <a:pt x="0" y="23"/>
                </a:moveTo>
                <a:lnTo>
                  <a:pt x="25" y="23"/>
                </a:lnTo>
                <a:lnTo>
                  <a:pt x="14" y="0"/>
                </a:lnTo>
                <a:lnTo>
                  <a:pt x="2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837112" y="3379788"/>
            <a:ext cx="46037" cy="60325"/>
          </a:xfrm>
          <a:custGeom>
            <a:avLst/>
            <a:gdLst>
              <a:gd name="T0" fmla="*/ 0 w 25"/>
              <a:gd name="T1" fmla="*/ 38 h 25"/>
              <a:gd name="T2" fmla="*/ 29 w 25"/>
              <a:gd name="T3" fmla="*/ 38 h 25"/>
              <a:gd name="T4" fmla="*/ 16 w 25"/>
              <a:gd name="T5" fmla="*/ 0 h 25"/>
              <a:gd name="T6" fmla="*/ 2 w 25"/>
              <a:gd name="T7" fmla="*/ 38 h 25"/>
              <a:gd name="T8" fmla="*/ 2 w 25"/>
              <a:gd name="T9" fmla="*/ 38 h 25"/>
              <a:gd name="T10" fmla="*/ 0 w 25"/>
              <a:gd name="T11" fmla="*/ 38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25"/>
                </a:moveTo>
                <a:lnTo>
                  <a:pt x="25" y="25"/>
                </a:lnTo>
                <a:lnTo>
                  <a:pt x="14" y="0"/>
                </a:lnTo>
                <a:lnTo>
                  <a:pt x="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772150" y="5540375"/>
            <a:ext cx="46037" cy="60325"/>
          </a:xfrm>
          <a:custGeom>
            <a:avLst/>
            <a:gdLst>
              <a:gd name="T0" fmla="*/ 29 w 25"/>
              <a:gd name="T1" fmla="*/ 0 h 25"/>
              <a:gd name="T2" fmla="*/ 29 w 25"/>
              <a:gd name="T3" fmla="*/ 38 h 25"/>
              <a:gd name="T4" fmla="*/ 0 w 25"/>
              <a:gd name="T5" fmla="*/ 20 h 25"/>
              <a:gd name="T6" fmla="*/ 29 w 25"/>
              <a:gd name="T7" fmla="*/ 0 h 25"/>
              <a:gd name="T8" fmla="*/ 29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25" y="0"/>
                </a:moveTo>
                <a:lnTo>
                  <a:pt x="25" y="25"/>
                </a:lnTo>
                <a:lnTo>
                  <a:pt x="0" y="13"/>
                </a:lnTo>
                <a:lnTo>
                  <a:pt x="25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815012" y="2284413"/>
            <a:ext cx="1773237" cy="3287713"/>
          </a:xfrm>
          <a:custGeom>
            <a:avLst/>
            <a:gdLst>
              <a:gd name="T0" fmla="*/ 1117 w 947"/>
              <a:gd name="T1" fmla="*/ 0 h 1357"/>
              <a:gd name="T2" fmla="*/ 1117 w 947"/>
              <a:gd name="T3" fmla="*/ 2071 h 1357"/>
              <a:gd name="T4" fmla="*/ 0 w 947"/>
              <a:gd name="T5" fmla="*/ 2071 h 1357"/>
              <a:gd name="T6" fmla="*/ 0 60000 65536"/>
              <a:gd name="T7" fmla="*/ 0 60000 65536"/>
              <a:gd name="T8" fmla="*/ 0 60000 65536"/>
              <a:gd name="T9" fmla="*/ 0 w 947"/>
              <a:gd name="T10" fmla="*/ 0 h 1357"/>
              <a:gd name="T11" fmla="*/ 947 w 947"/>
              <a:gd name="T12" fmla="*/ 1357 h 1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7" h="1357">
                <a:moveTo>
                  <a:pt x="947" y="0"/>
                </a:moveTo>
                <a:lnTo>
                  <a:pt x="947" y="1357"/>
                </a:lnTo>
                <a:lnTo>
                  <a:pt x="0" y="135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381875" y="2284413"/>
            <a:ext cx="203200" cy="4763"/>
          </a:xfrm>
          <a:prstGeom prst="line">
            <a:avLst/>
          </a:prstGeom>
          <a:noFill/>
          <a:ln w="952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826125" y="1889125"/>
            <a:ext cx="400050" cy="3506788"/>
          </a:xfrm>
          <a:custGeom>
            <a:avLst/>
            <a:gdLst>
              <a:gd name="T0" fmla="*/ 250 w 214"/>
              <a:gd name="T1" fmla="*/ 0 h 1447"/>
              <a:gd name="T2" fmla="*/ 252 w 214"/>
              <a:gd name="T3" fmla="*/ 2209 h 1447"/>
              <a:gd name="T4" fmla="*/ 0 w 214"/>
              <a:gd name="T5" fmla="*/ 2209 h 1447"/>
              <a:gd name="T6" fmla="*/ 0 60000 65536"/>
              <a:gd name="T7" fmla="*/ 0 60000 65536"/>
              <a:gd name="T8" fmla="*/ 0 60000 65536"/>
              <a:gd name="T9" fmla="*/ 0 w 214"/>
              <a:gd name="T10" fmla="*/ 0 h 1447"/>
              <a:gd name="T11" fmla="*/ 214 w 214"/>
              <a:gd name="T12" fmla="*/ 1447 h 1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447">
                <a:moveTo>
                  <a:pt x="212" y="0"/>
                </a:moveTo>
                <a:lnTo>
                  <a:pt x="214" y="1447"/>
                </a:lnTo>
                <a:lnTo>
                  <a:pt x="0" y="144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4859337" y="4348163"/>
            <a:ext cx="247650" cy="914400"/>
          </a:xfrm>
          <a:custGeom>
            <a:avLst/>
            <a:gdLst>
              <a:gd name="T0" fmla="*/ 0 w 132"/>
              <a:gd name="T1" fmla="*/ 0 h 377"/>
              <a:gd name="T2" fmla="*/ 2 w 132"/>
              <a:gd name="T3" fmla="*/ 79 h 377"/>
              <a:gd name="T4" fmla="*/ 84 w 132"/>
              <a:gd name="T5" fmla="*/ 79 h 377"/>
              <a:gd name="T6" fmla="*/ 84 w 132"/>
              <a:gd name="T7" fmla="*/ 576 h 377"/>
              <a:gd name="T8" fmla="*/ 156 w 132"/>
              <a:gd name="T9" fmla="*/ 576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77"/>
              <a:gd name="T17" fmla="*/ 132 w 132"/>
              <a:gd name="T18" fmla="*/ 377 h 3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77">
                <a:moveTo>
                  <a:pt x="0" y="0"/>
                </a:moveTo>
                <a:lnTo>
                  <a:pt x="2" y="52"/>
                </a:lnTo>
                <a:lnTo>
                  <a:pt x="71" y="52"/>
                </a:lnTo>
                <a:lnTo>
                  <a:pt x="71" y="377"/>
                </a:lnTo>
                <a:lnTo>
                  <a:pt x="132" y="37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4859337" y="3421063"/>
            <a:ext cx="290512" cy="1754188"/>
          </a:xfrm>
          <a:custGeom>
            <a:avLst/>
            <a:gdLst>
              <a:gd name="T0" fmla="*/ 0 w 155"/>
              <a:gd name="T1" fmla="*/ 0 h 724"/>
              <a:gd name="T2" fmla="*/ 2 w 155"/>
              <a:gd name="T3" fmla="*/ 79 h 724"/>
              <a:gd name="T4" fmla="*/ 119 w 155"/>
              <a:gd name="T5" fmla="*/ 79 h 724"/>
              <a:gd name="T6" fmla="*/ 119 w 155"/>
              <a:gd name="T7" fmla="*/ 1105 h 724"/>
              <a:gd name="T8" fmla="*/ 183 w 155"/>
              <a:gd name="T9" fmla="*/ 110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"/>
              <a:gd name="T16" fmla="*/ 0 h 724"/>
              <a:gd name="T17" fmla="*/ 155 w 155"/>
              <a:gd name="T18" fmla="*/ 724 h 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" h="724">
                <a:moveTo>
                  <a:pt x="0" y="0"/>
                </a:moveTo>
                <a:lnTo>
                  <a:pt x="2" y="52"/>
                </a:lnTo>
                <a:lnTo>
                  <a:pt x="101" y="52"/>
                </a:lnTo>
                <a:lnTo>
                  <a:pt x="101" y="724"/>
                </a:lnTo>
                <a:lnTo>
                  <a:pt x="155" y="724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9465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2836863" y="349567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871538" y="2849563"/>
            <a:ext cx="577850" cy="1377950"/>
          </a:xfrm>
          <a:custGeom>
            <a:avLst/>
            <a:gdLst>
              <a:gd name="T0" fmla="*/ 364 w 308"/>
              <a:gd name="T1" fmla="*/ 868 h 569"/>
              <a:gd name="T2" fmla="*/ 364 w 308"/>
              <a:gd name="T3" fmla="*/ 0 h 569"/>
              <a:gd name="T4" fmla="*/ 0 w 308"/>
              <a:gd name="T5" fmla="*/ 0 h 569"/>
              <a:gd name="T6" fmla="*/ 0 w 308"/>
              <a:gd name="T7" fmla="*/ 868 h 569"/>
              <a:gd name="T8" fmla="*/ 364 w 308"/>
              <a:gd name="T9" fmla="*/ 868 h 569"/>
              <a:gd name="T10" fmla="*/ 364 w 308"/>
              <a:gd name="T11" fmla="*/ 868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69"/>
              <a:gd name="T20" fmla="*/ 308 w 308"/>
              <a:gd name="T21" fmla="*/ 569 h 5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69">
                <a:moveTo>
                  <a:pt x="308" y="569"/>
                </a:moveTo>
                <a:lnTo>
                  <a:pt x="308" y="0"/>
                </a:lnTo>
                <a:lnTo>
                  <a:pt x="0" y="0"/>
                </a:lnTo>
                <a:lnTo>
                  <a:pt x="0" y="569"/>
                </a:lnTo>
                <a:lnTo>
                  <a:pt x="308" y="569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6464300" y="2813050"/>
            <a:ext cx="579437" cy="1382713"/>
          </a:xfrm>
          <a:custGeom>
            <a:avLst/>
            <a:gdLst>
              <a:gd name="T0" fmla="*/ 365 w 309"/>
              <a:gd name="T1" fmla="*/ 868 h 571"/>
              <a:gd name="T2" fmla="*/ 365 w 309"/>
              <a:gd name="T3" fmla="*/ 0 h 571"/>
              <a:gd name="T4" fmla="*/ 0 w 309"/>
              <a:gd name="T5" fmla="*/ 0 h 571"/>
              <a:gd name="T6" fmla="*/ 0 w 309"/>
              <a:gd name="T7" fmla="*/ 871 h 571"/>
              <a:gd name="T8" fmla="*/ 365 w 309"/>
              <a:gd name="T9" fmla="*/ 871 h 571"/>
              <a:gd name="T10" fmla="*/ 365 w 309"/>
              <a:gd name="T11" fmla="*/ 871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571"/>
              <a:gd name="T20" fmla="*/ 309 w 309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571">
                <a:moveTo>
                  <a:pt x="309" y="569"/>
                </a:moveTo>
                <a:lnTo>
                  <a:pt x="309" y="0"/>
                </a:lnTo>
                <a:lnTo>
                  <a:pt x="0" y="0"/>
                </a:lnTo>
                <a:lnTo>
                  <a:pt x="0" y="571"/>
                </a:lnTo>
                <a:lnTo>
                  <a:pt x="309" y="571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2836863" y="279082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3 h 24"/>
              <a:gd name="T8" fmla="*/ 0 w 25"/>
              <a:gd name="T9" fmla="*/ 3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2836863" y="3846513"/>
            <a:ext cx="44450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4722813" y="371633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4722813" y="3933825"/>
            <a:ext cx="46037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9 w 25"/>
              <a:gd name="T5" fmla="*/ 22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200650" y="3933825"/>
            <a:ext cx="49212" cy="61913"/>
          </a:xfrm>
          <a:custGeom>
            <a:avLst/>
            <a:gdLst>
              <a:gd name="T0" fmla="*/ 0 w 27"/>
              <a:gd name="T1" fmla="*/ 0 h 25"/>
              <a:gd name="T2" fmla="*/ 2 w 27"/>
              <a:gd name="T3" fmla="*/ 39 h 25"/>
              <a:gd name="T4" fmla="*/ 31 w 27"/>
              <a:gd name="T5" fmla="*/ 22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4948237" y="3963988"/>
            <a:ext cx="2698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77692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7769225" y="391318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7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731838" y="3546475"/>
            <a:ext cx="1016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817563" y="35179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2736850" y="18573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2836863" y="3141663"/>
            <a:ext cx="44450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2884488" y="2659063"/>
            <a:ext cx="681037" cy="1382713"/>
          </a:xfrm>
          <a:custGeom>
            <a:avLst/>
            <a:gdLst>
              <a:gd name="T0" fmla="*/ 429 w 364"/>
              <a:gd name="T1" fmla="*/ 871 h 570"/>
              <a:gd name="T2" fmla="*/ 429 w 364"/>
              <a:gd name="T3" fmla="*/ 0 h 570"/>
              <a:gd name="T4" fmla="*/ 0 w 364"/>
              <a:gd name="T5" fmla="*/ 0 h 570"/>
              <a:gd name="T6" fmla="*/ 0 w 364"/>
              <a:gd name="T7" fmla="*/ 871 h 570"/>
              <a:gd name="T8" fmla="*/ 429 w 364"/>
              <a:gd name="T9" fmla="*/ 871 h 570"/>
              <a:gd name="T10" fmla="*/ 429 w 364"/>
              <a:gd name="T11" fmla="*/ 871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4"/>
              <a:gd name="T19" fmla="*/ 0 h 570"/>
              <a:gd name="T20" fmla="*/ 364 w 364"/>
              <a:gd name="T21" fmla="*/ 570 h 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4" h="570">
                <a:moveTo>
                  <a:pt x="364" y="570"/>
                </a:moveTo>
                <a:lnTo>
                  <a:pt x="364" y="0"/>
                </a:lnTo>
                <a:lnTo>
                  <a:pt x="0" y="0"/>
                </a:lnTo>
                <a:lnTo>
                  <a:pt x="0" y="570"/>
                </a:lnTo>
                <a:lnTo>
                  <a:pt x="364" y="57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2384107" y="3723640"/>
            <a:ext cx="5714999" cy="2205038"/>
          </a:xfrm>
          <a:custGeom>
            <a:avLst/>
            <a:gdLst>
              <a:gd name="T0" fmla="*/ 299 w 3050"/>
              <a:gd name="T1" fmla="*/ 99 h 910"/>
              <a:gd name="T2" fmla="*/ 0 w 3050"/>
              <a:gd name="T3" fmla="*/ 99 h 910"/>
              <a:gd name="T4" fmla="*/ 0 w 3050"/>
              <a:gd name="T5" fmla="*/ 1389 h 910"/>
              <a:gd name="T6" fmla="*/ 3600 w 3050"/>
              <a:gd name="T7" fmla="*/ 1389 h 910"/>
              <a:gd name="T8" fmla="*/ 3600 w 3050"/>
              <a:gd name="T9" fmla="*/ 0 h 910"/>
              <a:gd name="T10" fmla="*/ 3537 w 3050"/>
              <a:gd name="T11" fmla="*/ 0 h 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0"/>
              <a:gd name="T19" fmla="*/ 0 h 910"/>
              <a:gd name="T20" fmla="*/ 3050 w 3050"/>
              <a:gd name="T21" fmla="*/ 910 h 9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0" h="910">
                <a:moveTo>
                  <a:pt x="253" y="65"/>
                </a:moveTo>
                <a:lnTo>
                  <a:pt x="0" y="65"/>
                </a:lnTo>
                <a:lnTo>
                  <a:pt x="0" y="910"/>
                </a:lnTo>
                <a:lnTo>
                  <a:pt x="3050" y="910"/>
                </a:lnTo>
                <a:lnTo>
                  <a:pt x="3050" y="0"/>
                </a:lnTo>
                <a:lnTo>
                  <a:pt x="299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1974850" y="2822575"/>
            <a:ext cx="876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4638675" y="3963988"/>
            <a:ext cx="104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1974850" y="3173413"/>
            <a:ext cx="8794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30675" y="3744913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H="1">
            <a:off x="3567113" y="3744913"/>
            <a:ext cx="3365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2789238" y="1376363"/>
            <a:ext cx="374650" cy="1028700"/>
          </a:xfrm>
          <a:custGeom>
            <a:avLst/>
            <a:gdLst>
              <a:gd name="T0" fmla="*/ 118 w 200"/>
              <a:gd name="T1" fmla="*/ 648 h 425"/>
              <a:gd name="T2" fmla="*/ 136 w 200"/>
              <a:gd name="T3" fmla="*/ 645 h 425"/>
              <a:gd name="T4" fmla="*/ 155 w 200"/>
              <a:gd name="T5" fmla="*/ 633 h 425"/>
              <a:gd name="T6" fmla="*/ 172 w 200"/>
              <a:gd name="T7" fmla="*/ 613 h 425"/>
              <a:gd name="T8" fmla="*/ 189 w 200"/>
              <a:gd name="T9" fmla="*/ 585 h 425"/>
              <a:gd name="T10" fmla="*/ 202 w 200"/>
              <a:gd name="T11" fmla="*/ 553 h 425"/>
              <a:gd name="T12" fmla="*/ 214 w 200"/>
              <a:gd name="T13" fmla="*/ 517 h 425"/>
              <a:gd name="T14" fmla="*/ 222 w 200"/>
              <a:gd name="T15" fmla="*/ 473 h 425"/>
              <a:gd name="T16" fmla="*/ 231 w 200"/>
              <a:gd name="T17" fmla="*/ 425 h 425"/>
              <a:gd name="T18" fmla="*/ 236 w 200"/>
              <a:gd name="T19" fmla="*/ 377 h 425"/>
              <a:gd name="T20" fmla="*/ 236 w 200"/>
              <a:gd name="T21" fmla="*/ 323 h 425"/>
              <a:gd name="T22" fmla="*/ 236 w 200"/>
              <a:gd name="T23" fmla="*/ 271 h 425"/>
              <a:gd name="T24" fmla="*/ 231 w 200"/>
              <a:gd name="T25" fmla="*/ 221 h 425"/>
              <a:gd name="T26" fmla="*/ 222 w 200"/>
              <a:gd name="T27" fmla="*/ 175 h 425"/>
              <a:gd name="T28" fmla="*/ 214 w 200"/>
              <a:gd name="T29" fmla="*/ 134 h 425"/>
              <a:gd name="T30" fmla="*/ 202 w 200"/>
              <a:gd name="T31" fmla="*/ 96 h 425"/>
              <a:gd name="T32" fmla="*/ 189 w 200"/>
              <a:gd name="T33" fmla="*/ 64 h 425"/>
              <a:gd name="T34" fmla="*/ 172 w 200"/>
              <a:gd name="T35" fmla="*/ 38 h 425"/>
              <a:gd name="T36" fmla="*/ 155 w 200"/>
              <a:gd name="T37" fmla="*/ 17 h 425"/>
              <a:gd name="T38" fmla="*/ 136 w 200"/>
              <a:gd name="T39" fmla="*/ 6 h 425"/>
              <a:gd name="T40" fmla="*/ 118 w 200"/>
              <a:gd name="T41" fmla="*/ 0 h 425"/>
              <a:gd name="T42" fmla="*/ 98 w 200"/>
              <a:gd name="T43" fmla="*/ 6 h 425"/>
              <a:gd name="T44" fmla="*/ 80 w 200"/>
              <a:gd name="T45" fmla="*/ 17 h 425"/>
              <a:gd name="T46" fmla="*/ 64 w 200"/>
              <a:gd name="T47" fmla="*/ 38 h 425"/>
              <a:gd name="T48" fmla="*/ 48 w 200"/>
              <a:gd name="T49" fmla="*/ 64 h 425"/>
              <a:gd name="T50" fmla="*/ 34 w 200"/>
              <a:gd name="T51" fmla="*/ 96 h 425"/>
              <a:gd name="T52" fmla="*/ 24 w 200"/>
              <a:gd name="T53" fmla="*/ 134 h 425"/>
              <a:gd name="T54" fmla="*/ 14 w 200"/>
              <a:gd name="T55" fmla="*/ 175 h 425"/>
              <a:gd name="T56" fmla="*/ 5 w 200"/>
              <a:gd name="T57" fmla="*/ 221 h 425"/>
              <a:gd name="T58" fmla="*/ 0 w 200"/>
              <a:gd name="T59" fmla="*/ 271 h 425"/>
              <a:gd name="T60" fmla="*/ 0 w 200"/>
              <a:gd name="T61" fmla="*/ 323 h 425"/>
              <a:gd name="T62" fmla="*/ 0 w 200"/>
              <a:gd name="T63" fmla="*/ 377 h 425"/>
              <a:gd name="T64" fmla="*/ 5 w 200"/>
              <a:gd name="T65" fmla="*/ 425 h 425"/>
              <a:gd name="T66" fmla="*/ 14 w 200"/>
              <a:gd name="T67" fmla="*/ 473 h 425"/>
              <a:gd name="T68" fmla="*/ 24 w 200"/>
              <a:gd name="T69" fmla="*/ 517 h 425"/>
              <a:gd name="T70" fmla="*/ 34 w 200"/>
              <a:gd name="T71" fmla="*/ 553 h 425"/>
              <a:gd name="T72" fmla="*/ 48 w 200"/>
              <a:gd name="T73" fmla="*/ 585 h 425"/>
              <a:gd name="T74" fmla="*/ 64 w 200"/>
              <a:gd name="T75" fmla="*/ 613 h 425"/>
              <a:gd name="T76" fmla="*/ 80 w 200"/>
              <a:gd name="T77" fmla="*/ 633 h 425"/>
              <a:gd name="T78" fmla="*/ 98 w 200"/>
              <a:gd name="T79" fmla="*/ 645 h 425"/>
              <a:gd name="T80" fmla="*/ 118 w 200"/>
              <a:gd name="T81" fmla="*/ 648 h 425"/>
              <a:gd name="T82" fmla="*/ 118 w 200"/>
              <a:gd name="T83" fmla="*/ 648 h 4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0"/>
              <a:gd name="T127" fmla="*/ 0 h 425"/>
              <a:gd name="T128" fmla="*/ 200 w 200"/>
              <a:gd name="T129" fmla="*/ 425 h 4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0" h="425">
                <a:moveTo>
                  <a:pt x="100" y="425"/>
                </a:moveTo>
                <a:lnTo>
                  <a:pt x="115" y="423"/>
                </a:lnTo>
                <a:lnTo>
                  <a:pt x="131" y="415"/>
                </a:lnTo>
                <a:lnTo>
                  <a:pt x="146" y="402"/>
                </a:lnTo>
                <a:lnTo>
                  <a:pt x="160" y="384"/>
                </a:lnTo>
                <a:lnTo>
                  <a:pt x="171" y="363"/>
                </a:lnTo>
                <a:lnTo>
                  <a:pt x="181" y="339"/>
                </a:lnTo>
                <a:lnTo>
                  <a:pt x="188" y="310"/>
                </a:lnTo>
                <a:lnTo>
                  <a:pt x="196" y="279"/>
                </a:lnTo>
                <a:lnTo>
                  <a:pt x="200" y="247"/>
                </a:lnTo>
                <a:lnTo>
                  <a:pt x="200" y="212"/>
                </a:lnTo>
                <a:lnTo>
                  <a:pt x="200" y="178"/>
                </a:lnTo>
                <a:lnTo>
                  <a:pt x="196" y="145"/>
                </a:lnTo>
                <a:lnTo>
                  <a:pt x="188" y="115"/>
                </a:lnTo>
                <a:lnTo>
                  <a:pt x="181" y="88"/>
                </a:lnTo>
                <a:lnTo>
                  <a:pt x="171" y="63"/>
                </a:lnTo>
                <a:lnTo>
                  <a:pt x="160" y="42"/>
                </a:lnTo>
                <a:lnTo>
                  <a:pt x="146" y="25"/>
                </a:lnTo>
                <a:lnTo>
                  <a:pt x="131" y="11"/>
                </a:lnTo>
                <a:lnTo>
                  <a:pt x="115" y="4"/>
                </a:lnTo>
                <a:lnTo>
                  <a:pt x="100" y="0"/>
                </a:lnTo>
                <a:lnTo>
                  <a:pt x="83" y="4"/>
                </a:lnTo>
                <a:lnTo>
                  <a:pt x="68" y="11"/>
                </a:lnTo>
                <a:lnTo>
                  <a:pt x="54" y="25"/>
                </a:lnTo>
                <a:lnTo>
                  <a:pt x="41" y="42"/>
                </a:lnTo>
                <a:lnTo>
                  <a:pt x="29" y="63"/>
                </a:lnTo>
                <a:lnTo>
                  <a:pt x="20" y="88"/>
                </a:lnTo>
                <a:lnTo>
                  <a:pt x="12" y="115"/>
                </a:lnTo>
                <a:lnTo>
                  <a:pt x="4" y="145"/>
                </a:lnTo>
                <a:lnTo>
                  <a:pt x="0" y="178"/>
                </a:lnTo>
                <a:lnTo>
                  <a:pt x="0" y="212"/>
                </a:lnTo>
                <a:lnTo>
                  <a:pt x="0" y="247"/>
                </a:lnTo>
                <a:lnTo>
                  <a:pt x="4" y="279"/>
                </a:lnTo>
                <a:lnTo>
                  <a:pt x="12" y="310"/>
                </a:lnTo>
                <a:lnTo>
                  <a:pt x="20" y="339"/>
                </a:lnTo>
                <a:lnTo>
                  <a:pt x="29" y="363"/>
                </a:lnTo>
                <a:lnTo>
                  <a:pt x="41" y="384"/>
                </a:lnTo>
                <a:lnTo>
                  <a:pt x="54" y="402"/>
                </a:lnTo>
                <a:lnTo>
                  <a:pt x="68" y="415"/>
                </a:lnTo>
                <a:lnTo>
                  <a:pt x="83" y="423"/>
                </a:lnTo>
                <a:lnTo>
                  <a:pt x="100" y="42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 rot="16200000" flipH="1">
            <a:off x="2693988" y="1798638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EB7500"/>
                </a:solidFill>
                <a:latin typeface="Neo Sans Intel"/>
              </a:rPr>
              <a:t>Control</a:t>
            </a:r>
            <a:endParaRPr lang="en-US" sz="1200" b="1">
              <a:latin typeface="Neo Sans Intel"/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1585913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4616450" y="3933825"/>
            <a:ext cx="47625" cy="61913"/>
          </a:xfrm>
          <a:custGeom>
            <a:avLst/>
            <a:gdLst>
              <a:gd name="T0" fmla="*/ 14 w 25"/>
              <a:gd name="T1" fmla="*/ 39 h 25"/>
              <a:gd name="T2" fmla="*/ 17 w 25"/>
              <a:gd name="T3" fmla="*/ 39 h 25"/>
              <a:gd name="T4" fmla="*/ 19 w 25"/>
              <a:gd name="T5" fmla="*/ 39 h 25"/>
              <a:gd name="T6" fmla="*/ 22 w 25"/>
              <a:gd name="T7" fmla="*/ 36 h 25"/>
              <a:gd name="T8" fmla="*/ 24 w 25"/>
              <a:gd name="T9" fmla="*/ 36 h 25"/>
              <a:gd name="T10" fmla="*/ 25 w 25"/>
              <a:gd name="T11" fmla="*/ 34 h 25"/>
              <a:gd name="T12" fmla="*/ 25 w 25"/>
              <a:gd name="T13" fmla="*/ 31 h 25"/>
              <a:gd name="T14" fmla="*/ 28 w 25"/>
              <a:gd name="T15" fmla="*/ 31 h 25"/>
              <a:gd name="T16" fmla="*/ 28 w 25"/>
              <a:gd name="T17" fmla="*/ 28 h 25"/>
              <a:gd name="T18" fmla="*/ 30 w 25"/>
              <a:gd name="T19" fmla="*/ 25 h 25"/>
              <a:gd name="T20" fmla="*/ 30 w 25"/>
              <a:gd name="T21" fmla="*/ 22 h 25"/>
              <a:gd name="T22" fmla="*/ 30 w 25"/>
              <a:gd name="T23" fmla="*/ 19 h 25"/>
              <a:gd name="T24" fmla="*/ 28 w 25"/>
              <a:gd name="T25" fmla="*/ 16 h 25"/>
              <a:gd name="T26" fmla="*/ 28 w 25"/>
              <a:gd name="T27" fmla="*/ 12 h 25"/>
              <a:gd name="T28" fmla="*/ 25 w 25"/>
              <a:gd name="T29" fmla="*/ 9 h 25"/>
              <a:gd name="T30" fmla="*/ 25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19 w 25"/>
              <a:gd name="T37" fmla="*/ 3 h 25"/>
              <a:gd name="T38" fmla="*/ 17 w 25"/>
              <a:gd name="T39" fmla="*/ 0 h 25"/>
              <a:gd name="T40" fmla="*/ 14 w 25"/>
              <a:gd name="T41" fmla="*/ 0 h 25"/>
              <a:gd name="T42" fmla="*/ 12 w 25"/>
              <a:gd name="T43" fmla="*/ 0 h 25"/>
              <a:gd name="T44" fmla="*/ 10 w 25"/>
              <a:gd name="T45" fmla="*/ 3 h 25"/>
              <a:gd name="T46" fmla="*/ 7 w 25"/>
              <a:gd name="T47" fmla="*/ 3 h 25"/>
              <a:gd name="T48" fmla="*/ 7 w 25"/>
              <a:gd name="T49" fmla="*/ 6 h 25"/>
              <a:gd name="T50" fmla="*/ 5 w 25"/>
              <a:gd name="T51" fmla="*/ 6 h 25"/>
              <a:gd name="T52" fmla="*/ 2 w 25"/>
              <a:gd name="T53" fmla="*/ 9 h 25"/>
              <a:gd name="T54" fmla="*/ 2 w 25"/>
              <a:gd name="T55" fmla="*/ 12 h 25"/>
              <a:gd name="T56" fmla="*/ 0 w 25"/>
              <a:gd name="T57" fmla="*/ 16 h 25"/>
              <a:gd name="T58" fmla="*/ 0 w 25"/>
              <a:gd name="T59" fmla="*/ 19 h 25"/>
              <a:gd name="T60" fmla="*/ 0 w 25"/>
              <a:gd name="T61" fmla="*/ 22 h 25"/>
              <a:gd name="T62" fmla="*/ 0 w 25"/>
              <a:gd name="T63" fmla="*/ 25 h 25"/>
              <a:gd name="T64" fmla="*/ 0 w 25"/>
              <a:gd name="T65" fmla="*/ 28 h 25"/>
              <a:gd name="T66" fmla="*/ 2 w 25"/>
              <a:gd name="T67" fmla="*/ 31 h 25"/>
              <a:gd name="T68" fmla="*/ 2 w 25"/>
              <a:gd name="T69" fmla="*/ 31 h 25"/>
              <a:gd name="T70" fmla="*/ 5 w 25"/>
              <a:gd name="T71" fmla="*/ 34 h 25"/>
              <a:gd name="T72" fmla="*/ 7 w 25"/>
              <a:gd name="T73" fmla="*/ 36 h 25"/>
              <a:gd name="T74" fmla="*/ 7 w 25"/>
              <a:gd name="T75" fmla="*/ 36 h 25"/>
              <a:gd name="T76" fmla="*/ 10 w 25"/>
              <a:gd name="T77" fmla="*/ 39 h 25"/>
              <a:gd name="T78" fmla="*/ 12 w 25"/>
              <a:gd name="T79" fmla="*/ 39 h 25"/>
              <a:gd name="T80" fmla="*/ 14 w 25"/>
              <a:gd name="T81" fmla="*/ 39 h 25"/>
              <a:gd name="T82" fmla="*/ 14 w 25"/>
              <a:gd name="T83" fmla="*/ 39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"/>
              <a:gd name="T127" fmla="*/ 0 h 25"/>
              <a:gd name="T128" fmla="*/ 25 w 25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" h="25">
                <a:moveTo>
                  <a:pt x="12" y="25"/>
                </a:moveTo>
                <a:lnTo>
                  <a:pt x="14" y="25"/>
                </a:lnTo>
                <a:lnTo>
                  <a:pt x="16" y="25"/>
                </a:lnTo>
                <a:lnTo>
                  <a:pt x="18" y="23"/>
                </a:lnTo>
                <a:lnTo>
                  <a:pt x="20" y="23"/>
                </a:lnTo>
                <a:lnTo>
                  <a:pt x="21" y="22"/>
                </a:lnTo>
                <a:lnTo>
                  <a:pt x="21" y="20"/>
                </a:lnTo>
                <a:lnTo>
                  <a:pt x="23" y="20"/>
                </a:lnTo>
                <a:lnTo>
                  <a:pt x="23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6" y="23"/>
                </a:lnTo>
                <a:lnTo>
                  <a:pt x="8" y="25"/>
                </a:lnTo>
                <a:lnTo>
                  <a:pt x="10" y="25"/>
                </a:lnTo>
                <a:lnTo>
                  <a:pt x="1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940175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1531938" y="35179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1449388" y="3546475"/>
            <a:ext cx="968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3571875" y="2817813"/>
            <a:ext cx="331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2074863" y="2822575"/>
            <a:ext cx="1833562" cy="1633538"/>
          </a:xfrm>
          <a:custGeom>
            <a:avLst/>
            <a:gdLst>
              <a:gd name="T0" fmla="*/ 1155 w 978"/>
              <a:gd name="T1" fmla="*/ 1026 h 674"/>
              <a:gd name="T2" fmla="*/ 0 w 978"/>
              <a:gd name="T3" fmla="*/ 1029 h 674"/>
              <a:gd name="T4" fmla="*/ 0 w 978"/>
              <a:gd name="T5" fmla="*/ 0 h 674"/>
              <a:gd name="T6" fmla="*/ 0 60000 65536"/>
              <a:gd name="T7" fmla="*/ 0 60000 65536"/>
              <a:gd name="T8" fmla="*/ 0 60000 65536"/>
              <a:gd name="T9" fmla="*/ 0 w 978"/>
              <a:gd name="T10" fmla="*/ 0 h 674"/>
              <a:gd name="T11" fmla="*/ 978 w 978"/>
              <a:gd name="T12" fmla="*/ 674 h 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" h="674">
                <a:moveTo>
                  <a:pt x="978" y="672"/>
                </a:moveTo>
                <a:lnTo>
                  <a:pt x="0" y="67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971925" y="2219325"/>
            <a:ext cx="1365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EX</a:t>
            </a:r>
            <a:endParaRPr lang="en-US" sz="800" b="1">
              <a:latin typeface="Neo Sans Intel"/>
            </a:endParaRPr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39465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002088" y="1820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3946525" y="1295400"/>
            <a:ext cx="184150" cy="395288"/>
          </a:xfrm>
          <a:custGeom>
            <a:avLst/>
            <a:gdLst>
              <a:gd name="T0" fmla="*/ 114 w 98"/>
              <a:gd name="T1" fmla="*/ 249 h 163"/>
              <a:gd name="T2" fmla="*/ 116 w 98"/>
              <a:gd name="T3" fmla="*/ 0 h 163"/>
              <a:gd name="T4" fmla="*/ 0 w 98"/>
              <a:gd name="T5" fmla="*/ 0 h 163"/>
              <a:gd name="T6" fmla="*/ 0 w 98"/>
              <a:gd name="T7" fmla="*/ 249 h 163"/>
              <a:gd name="T8" fmla="*/ 116 w 98"/>
              <a:gd name="T9" fmla="*/ 249 h 163"/>
              <a:gd name="T10" fmla="*/ 116 w 98"/>
              <a:gd name="T11" fmla="*/ 249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3"/>
              <a:gd name="T20" fmla="*/ 98 w 98"/>
              <a:gd name="T21" fmla="*/ 163 h 1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3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3"/>
                </a:lnTo>
                <a:lnTo>
                  <a:pt x="98" y="163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3962400" y="14271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3890963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3890963" y="14620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3810000" y="1492250"/>
            <a:ext cx="98425" cy="796925"/>
          </a:xfrm>
          <a:custGeom>
            <a:avLst/>
            <a:gdLst>
              <a:gd name="T0" fmla="*/ 62 w 52"/>
              <a:gd name="T1" fmla="*/ 0 h 329"/>
              <a:gd name="T2" fmla="*/ 0 w 52"/>
              <a:gd name="T3" fmla="*/ 2 h 329"/>
              <a:gd name="T4" fmla="*/ 0 w 52"/>
              <a:gd name="T5" fmla="*/ 502 h 329"/>
              <a:gd name="T6" fmla="*/ 62 w 52"/>
              <a:gd name="T7" fmla="*/ 502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29"/>
              <a:gd name="T14" fmla="*/ 52 w 5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29">
                <a:moveTo>
                  <a:pt x="52" y="0"/>
                </a:moveTo>
                <a:lnTo>
                  <a:pt x="0" y="1"/>
                </a:lnTo>
                <a:lnTo>
                  <a:pt x="0" y="329"/>
                </a:lnTo>
                <a:lnTo>
                  <a:pt x="52" y="329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58388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5838825" y="2482850"/>
            <a:ext cx="184150" cy="2738438"/>
          </a:xfrm>
          <a:custGeom>
            <a:avLst/>
            <a:gdLst>
              <a:gd name="T0" fmla="*/ 114 w 98"/>
              <a:gd name="T1" fmla="*/ 1722 h 1130"/>
              <a:gd name="T2" fmla="*/ 116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6 w 98"/>
              <a:gd name="T9" fmla="*/ 1725 h 1130"/>
              <a:gd name="T10" fmla="*/ 116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58388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5783262" y="222885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4130675" y="1889125"/>
            <a:ext cx="1670050" cy="371475"/>
          </a:xfrm>
          <a:custGeom>
            <a:avLst/>
            <a:gdLst>
              <a:gd name="T0" fmla="*/ 1052 w 891"/>
              <a:gd name="T1" fmla="*/ 231 h 153"/>
              <a:gd name="T2" fmla="*/ 948 w 891"/>
              <a:gd name="T3" fmla="*/ 234 h 153"/>
              <a:gd name="T4" fmla="*/ 948 w 891"/>
              <a:gd name="T5" fmla="*/ 0 h 153"/>
              <a:gd name="T6" fmla="*/ 0 w 891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891"/>
              <a:gd name="T13" fmla="*/ 0 h 153"/>
              <a:gd name="T14" fmla="*/ 891 w 891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" h="153">
                <a:moveTo>
                  <a:pt x="891" y="151"/>
                </a:moveTo>
                <a:lnTo>
                  <a:pt x="803" y="153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5783262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4125913" y="1492250"/>
            <a:ext cx="1674812" cy="396875"/>
          </a:xfrm>
          <a:custGeom>
            <a:avLst/>
            <a:gdLst>
              <a:gd name="T0" fmla="*/ 0 w 893"/>
              <a:gd name="T1" fmla="*/ 0 h 164"/>
              <a:gd name="T2" fmla="*/ 994 w 893"/>
              <a:gd name="T3" fmla="*/ 2 h 164"/>
              <a:gd name="T4" fmla="*/ 994 w 893"/>
              <a:gd name="T5" fmla="*/ 250 h 164"/>
              <a:gd name="T6" fmla="*/ 1055 w 893"/>
              <a:gd name="T7" fmla="*/ 25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64"/>
              <a:gd name="T14" fmla="*/ 893 w 893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64">
                <a:moveTo>
                  <a:pt x="0" y="0"/>
                </a:moveTo>
                <a:lnTo>
                  <a:pt x="841" y="1"/>
                </a:lnTo>
                <a:lnTo>
                  <a:pt x="841" y="164"/>
                </a:lnTo>
                <a:lnTo>
                  <a:pt x="893" y="164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196137" y="2090738"/>
            <a:ext cx="185737" cy="392113"/>
          </a:xfrm>
          <a:custGeom>
            <a:avLst/>
            <a:gdLst>
              <a:gd name="T0" fmla="*/ 117 w 98"/>
              <a:gd name="T1" fmla="*/ 247 h 162"/>
              <a:gd name="T2" fmla="*/ 117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7 w 98"/>
              <a:gd name="T9" fmla="*/ 247 h 162"/>
              <a:gd name="T10" fmla="*/ 117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8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197725" y="2482850"/>
            <a:ext cx="185737" cy="2738438"/>
          </a:xfrm>
          <a:custGeom>
            <a:avLst/>
            <a:gdLst>
              <a:gd name="T0" fmla="*/ 117 w 98"/>
              <a:gd name="T1" fmla="*/ 1722 h 1130"/>
              <a:gd name="T2" fmla="*/ 117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7 w 98"/>
              <a:gd name="T9" fmla="*/ 1725 h 1130"/>
              <a:gd name="T10" fmla="*/ 117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8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146925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30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6022975" y="1889125"/>
            <a:ext cx="1135062" cy="400050"/>
          </a:xfrm>
          <a:custGeom>
            <a:avLst/>
            <a:gdLst>
              <a:gd name="T0" fmla="*/ 715 w 606"/>
              <a:gd name="T1" fmla="*/ 249 h 165"/>
              <a:gd name="T2" fmla="*/ 654 w 606"/>
              <a:gd name="T3" fmla="*/ 252 h 165"/>
              <a:gd name="T4" fmla="*/ 654 w 606"/>
              <a:gd name="T5" fmla="*/ 0 h 165"/>
              <a:gd name="T6" fmla="*/ 0 w 606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165"/>
              <a:gd name="T14" fmla="*/ 606 w 606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165">
                <a:moveTo>
                  <a:pt x="606" y="163"/>
                </a:moveTo>
                <a:lnTo>
                  <a:pt x="554" y="165"/>
                </a:lnTo>
                <a:lnTo>
                  <a:pt x="554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7142162" y="34718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20 h 25"/>
              <a:gd name="T6" fmla="*/ 2 w 27"/>
              <a:gd name="T7" fmla="*/ 3 h 25"/>
              <a:gd name="T8" fmla="*/ 2 w 27"/>
              <a:gd name="T9" fmla="*/ 3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 flipH="1">
            <a:off x="7381875" y="3498850"/>
            <a:ext cx="4064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 flipH="1">
            <a:off x="7045325" y="3498850"/>
            <a:ext cx="1095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7142162" y="42973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17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7381875" y="3938588"/>
            <a:ext cx="406400" cy="385763"/>
          </a:xfrm>
          <a:custGeom>
            <a:avLst/>
            <a:gdLst>
              <a:gd name="T0" fmla="*/ 256 w 218"/>
              <a:gd name="T1" fmla="*/ 0 h 159"/>
              <a:gd name="T2" fmla="*/ 191 w 218"/>
              <a:gd name="T3" fmla="*/ 0 h 159"/>
              <a:gd name="T4" fmla="*/ 191 w 218"/>
              <a:gd name="T5" fmla="*/ 243 h 159"/>
              <a:gd name="T6" fmla="*/ 0 w 218"/>
              <a:gd name="T7" fmla="*/ 24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159"/>
              <a:gd name="T14" fmla="*/ 218 w 218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159">
                <a:moveTo>
                  <a:pt x="218" y="0"/>
                </a:moveTo>
                <a:lnTo>
                  <a:pt x="163" y="0"/>
                </a:lnTo>
                <a:lnTo>
                  <a:pt x="163" y="159"/>
                </a:lnTo>
                <a:lnTo>
                  <a:pt x="0" y="15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 flipH="1">
            <a:off x="6327775" y="4324350"/>
            <a:ext cx="8270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5265737" y="2909888"/>
            <a:ext cx="292100" cy="1184275"/>
          </a:xfrm>
          <a:custGeom>
            <a:avLst/>
            <a:gdLst>
              <a:gd name="T0" fmla="*/ 0 w 157"/>
              <a:gd name="T1" fmla="*/ 0 h 489"/>
              <a:gd name="T2" fmla="*/ 0 w 157"/>
              <a:gd name="T3" fmla="*/ 302 h 489"/>
              <a:gd name="T4" fmla="*/ 59 w 157"/>
              <a:gd name="T5" fmla="*/ 374 h 489"/>
              <a:gd name="T6" fmla="*/ 0 w 157"/>
              <a:gd name="T7" fmla="*/ 444 h 489"/>
              <a:gd name="T8" fmla="*/ 0 w 157"/>
              <a:gd name="T9" fmla="*/ 746 h 489"/>
              <a:gd name="T10" fmla="*/ 184 w 157"/>
              <a:gd name="T11" fmla="*/ 517 h 489"/>
              <a:gd name="T12" fmla="*/ 184 w 157"/>
              <a:gd name="T13" fmla="*/ 229 h 489"/>
              <a:gd name="T14" fmla="*/ 0 w 157"/>
              <a:gd name="T15" fmla="*/ 0 h 489"/>
              <a:gd name="T16" fmla="*/ 0 w 157"/>
              <a:gd name="T17" fmla="*/ 0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7"/>
              <a:gd name="T28" fmla="*/ 0 h 489"/>
              <a:gd name="T29" fmla="*/ 157 w 157"/>
              <a:gd name="T30" fmla="*/ 489 h 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7" h="489">
                <a:moveTo>
                  <a:pt x="0" y="0"/>
                </a:moveTo>
                <a:lnTo>
                  <a:pt x="0" y="198"/>
                </a:lnTo>
                <a:lnTo>
                  <a:pt x="50" y="245"/>
                </a:lnTo>
                <a:lnTo>
                  <a:pt x="0" y="291"/>
                </a:lnTo>
                <a:lnTo>
                  <a:pt x="0" y="489"/>
                </a:lnTo>
                <a:lnTo>
                  <a:pt x="157" y="339"/>
                </a:lnTo>
                <a:lnTo>
                  <a:pt x="157" y="150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5102225" y="5130800"/>
            <a:ext cx="681037" cy="531813"/>
          </a:xfrm>
          <a:custGeom>
            <a:avLst/>
            <a:gdLst>
              <a:gd name="T0" fmla="*/ 342 w 364"/>
              <a:gd name="T1" fmla="*/ 332 h 219"/>
              <a:gd name="T2" fmla="*/ 357 w 364"/>
              <a:gd name="T3" fmla="*/ 332 h 219"/>
              <a:gd name="T4" fmla="*/ 371 w 364"/>
              <a:gd name="T5" fmla="*/ 329 h 219"/>
              <a:gd name="T6" fmla="*/ 382 w 364"/>
              <a:gd name="T7" fmla="*/ 323 h 219"/>
              <a:gd name="T8" fmla="*/ 394 w 364"/>
              <a:gd name="T9" fmla="*/ 311 h 219"/>
              <a:gd name="T10" fmla="*/ 404 w 364"/>
              <a:gd name="T11" fmla="*/ 303 h 219"/>
              <a:gd name="T12" fmla="*/ 411 w 364"/>
              <a:gd name="T13" fmla="*/ 288 h 219"/>
              <a:gd name="T14" fmla="*/ 421 w 364"/>
              <a:gd name="T15" fmla="*/ 272 h 219"/>
              <a:gd name="T16" fmla="*/ 425 w 364"/>
              <a:gd name="T17" fmla="*/ 259 h 219"/>
              <a:gd name="T18" fmla="*/ 428 w 364"/>
              <a:gd name="T19" fmla="*/ 240 h 219"/>
              <a:gd name="T20" fmla="*/ 429 w 364"/>
              <a:gd name="T21" fmla="*/ 223 h 219"/>
              <a:gd name="T22" fmla="*/ 429 w 364"/>
              <a:gd name="T23" fmla="*/ 112 h 219"/>
              <a:gd name="T24" fmla="*/ 428 w 364"/>
              <a:gd name="T25" fmla="*/ 95 h 219"/>
              <a:gd name="T26" fmla="*/ 425 w 364"/>
              <a:gd name="T27" fmla="*/ 76 h 219"/>
              <a:gd name="T28" fmla="*/ 421 w 364"/>
              <a:gd name="T29" fmla="*/ 60 h 219"/>
              <a:gd name="T30" fmla="*/ 411 w 364"/>
              <a:gd name="T31" fmla="*/ 44 h 219"/>
              <a:gd name="T32" fmla="*/ 404 w 364"/>
              <a:gd name="T33" fmla="*/ 32 h 219"/>
              <a:gd name="T34" fmla="*/ 394 w 364"/>
              <a:gd name="T35" fmla="*/ 21 h 219"/>
              <a:gd name="T36" fmla="*/ 382 w 364"/>
              <a:gd name="T37" fmla="*/ 12 h 219"/>
              <a:gd name="T38" fmla="*/ 371 w 364"/>
              <a:gd name="T39" fmla="*/ 6 h 219"/>
              <a:gd name="T40" fmla="*/ 357 w 364"/>
              <a:gd name="T41" fmla="*/ 0 h 219"/>
              <a:gd name="T42" fmla="*/ 344 w 364"/>
              <a:gd name="T43" fmla="*/ 0 h 219"/>
              <a:gd name="T44" fmla="*/ 86 w 364"/>
              <a:gd name="T45" fmla="*/ 0 h 219"/>
              <a:gd name="T46" fmla="*/ 73 w 364"/>
              <a:gd name="T47" fmla="*/ 0 h 219"/>
              <a:gd name="T48" fmla="*/ 59 w 364"/>
              <a:gd name="T49" fmla="*/ 6 h 219"/>
              <a:gd name="T50" fmla="*/ 46 w 364"/>
              <a:gd name="T51" fmla="*/ 12 h 219"/>
              <a:gd name="T52" fmla="*/ 34 w 364"/>
              <a:gd name="T53" fmla="*/ 21 h 219"/>
              <a:gd name="T54" fmla="*/ 25 w 364"/>
              <a:gd name="T55" fmla="*/ 32 h 219"/>
              <a:gd name="T56" fmla="*/ 16 w 364"/>
              <a:gd name="T57" fmla="*/ 44 h 219"/>
              <a:gd name="T58" fmla="*/ 9 w 364"/>
              <a:gd name="T59" fmla="*/ 60 h 219"/>
              <a:gd name="T60" fmla="*/ 5 w 364"/>
              <a:gd name="T61" fmla="*/ 76 h 219"/>
              <a:gd name="T62" fmla="*/ 0 w 364"/>
              <a:gd name="T63" fmla="*/ 95 h 219"/>
              <a:gd name="T64" fmla="*/ 0 w 364"/>
              <a:gd name="T65" fmla="*/ 112 h 219"/>
              <a:gd name="T66" fmla="*/ 0 w 364"/>
              <a:gd name="T67" fmla="*/ 223 h 219"/>
              <a:gd name="T68" fmla="*/ 0 w 364"/>
              <a:gd name="T69" fmla="*/ 240 h 219"/>
              <a:gd name="T70" fmla="*/ 5 w 364"/>
              <a:gd name="T71" fmla="*/ 259 h 219"/>
              <a:gd name="T72" fmla="*/ 9 w 364"/>
              <a:gd name="T73" fmla="*/ 272 h 219"/>
              <a:gd name="T74" fmla="*/ 16 w 364"/>
              <a:gd name="T75" fmla="*/ 288 h 219"/>
              <a:gd name="T76" fmla="*/ 25 w 364"/>
              <a:gd name="T77" fmla="*/ 303 h 219"/>
              <a:gd name="T78" fmla="*/ 34 w 364"/>
              <a:gd name="T79" fmla="*/ 311 h 219"/>
              <a:gd name="T80" fmla="*/ 46 w 364"/>
              <a:gd name="T81" fmla="*/ 323 h 219"/>
              <a:gd name="T82" fmla="*/ 59 w 364"/>
              <a:gd name="T83" fmla="*/ 329 h 219"/>
              <a:gd name="T84" fmla="*/ 73 w 364"/>
              <a:gd name="T85" fmla="*/ 332 h 219"/>
              <a:gd name="T86" fmla="*/ 86 w 364"/>
              <a:gd name="T87" fmla="*/ 335 h 219"/>
              <a:gd name="T88" fmla="*/ 344 w 364"/>
              <a:gd name="T89" fmla="*/ 335 h 219"/>
              <a:gd name="T90" fmla="*/ 344 w 364"/>
              <a:gd name="T91" fmla="*/ 335 h 2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4"/>
              <a:gd name="T139" fmla="*/ 0 h 219"/>
              <a:gd name="T140" fmla="*/ 364 w 364"/>
              <a:gd name="T141" fmla="*/ 219 h 2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4" h="219">
                <a:moveTo>
                  <a:pt x="290" y="217"/>
                </a:moveTo>
                <a:lnTo>
                  <a:pt x="303" y="217"/>
                </a:lnTo>
                <a:lnTo>
                  <a:pt x="315" y="215"/>
                </a:lnTo>
                <a:lnTo>
                  <a:pt x="324" y="211"/>
                </a:lnTo>
                <a:lnTo>
                  <a:pt x="334" y="203"/>
                </a:lnTo>
                <a:lnTo>
                  <a:pt x="343" y="198"/>
                </a:lnTo>
                <a:lnTo>
                  <a:pt x="349" y="188"/>
                </a:lnTo>
                <a:lnTo>
                  <a:pt x="357" y="178"/>
                </a:lnTo>
                <a:lnTo>
                  <a:pt x="361" y="169"/>
                </a:lnTo>
                <a:lnTo>
                  <a:pt x="363" y="157"/>
                </a:lnTo>
                <a:lnTo>
                  <a:pt x="364" y="146"/>
                </a:lnTo>
                <a:lnTo>
                  <a:pt x="364" y="73"/>
                </a:lnTo>
                <a:lnTo>
                  <a:pt x="363" y="62"/>
                </a:lnTo>
                <a:lnTo>
                  <a:pt x="361" y="50"/>
                </a:lnTo>
                <a:lnTo>
                  <a:pt x="357" y="39"/>
                </a:lnTo>
                <a:lnTo>
                  <a:pt x="349" y="29"/>
                </a:lnTo>
                <a:lnTo>
                  <a:pt x="343" y="21"/>
                </a:lnTo>
                <a:lnTo>
                  <a:pt x="334" y="14"/>
                </a:lnTo>
                <a:lnTo>
                  <a:pt x="324" y="8"/>
                </a:lnTo>
                <a:lnTo>
                  <a:pt x="315" y="4"/>
                </a:lnTo>
                <a:lnTo>
                  <a:pt x="303" y="0"/>
                </a:lnTo>
                <a:lnTo>
                  <a:pt x="292" y="0"/>
                </a:lnTo>
                <a:lnTo>
                  <a:pt x="73" y="0"/>
                </a:lnTo>
                <a:lnTo>
                  <a:pt x="62" y="0"/>
                </a:lnTo>
                <a:lnTo>
                  <a:pt x="50" y="4"/>
                </a:lnTo>
                <a:lnTo>
                  <a:pt x="39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9"/>
                </a:lnTo>
                <a:lnTo>
                  <a:pt x="4" y="50"/>
                </a:lnTo>
                <a:lnTo>
                  <a:pt x="0" y="62"/>
                </a:lnTo>
                <a:lnTo>
                  <a:pt x="0" y="73"/>
                </a:lnTo>
                <a:lnTo>
                  <a:pt x="0" y="146"/>
                </a:lnTo>
                <a:lnTo>
                  <a:pt x="0" y="157"/>
                </a:lnTo>
                <a:lnTo>
                  <a:pt x="4" y="169"/>
                </a:lnTo>
                <a:lnTo>
                  <a:pt x="8" y="178"/>
                </a:lnTo>
                <a:lnTo>
                  <a:pt x="14" y="188"/>
                </a:lnTo>
                <a:lnTo>
                  <a:pt x="21" y="198"/>
                </a:lnTo>
                <a:lnTo>
                  <a:pt x="29" y="203"/>
                </a:lnTo>
                <a:lnTo>
                  <a:pt x="39" y="211"/>
                </a:lnTo>
                <a:lnTo>
                  <a:pt x="50" y="215"/>
                </a:lnTo>
                <a:lnTo>
                  <a:pt x="62" y="217"/>
                </a:lnTo>
                <a:lnTo>
                  <a:pt x="73" y="219"/>
                </a:lnTo>
                <a:lnTo>
                  <a:pt x="292" y="219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5094287" y="5253038"/>
            <a:ext cx="696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Forwarding</a:t>
            </a:r>
          </a:p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Unit</a:t>
            </a:r>
            <a:endParaRPr lang="en-US" sz="1000" b="1">
              <a:latin typeface="Neo Sans Intel"/>
            </a:endParaRPr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4722813" y="4152900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4722813" y="48498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4722813" y="506412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4535488" y="4178300"/>
            <a:ext cx="204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4722813" y="32289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5200650" y="3008313"/>
            <a:ext cx="49212" cy="58738"/>
          </a:xfrm>
          <a:custGeom>
            <a:avLst/>
            <a:gdLst>
              <a:gd name="T0" fmla="*/ 0 w 27"/>
              <a:gd name="T1" fmla="*/ 0 h 24"/>
              <a:gd name="T2" fmla="*/ 2 w 27"/>
              <a:gd name="T3" fmla="*/ 37 h 24"/>
              <a:gd name="T4" fmla="*/ 31 w 27"/>
              <a:gd name="T5" fmla="*/ 20 h 24"/>
              <a:gd name="T6" fmla="*/ 2 w 27"/>
              <a:gd name="T7" fmla="*/ 2 h 24"/>
              <a:gd name="T8" fmla="*/ 2 w 27"/>
              <a:gd name="T9" fmla="*/ 2 h 24"/>
              <a:gd name="T10" fmla="*/ 0 w 27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4"/>
              <a:gd name="T20" fmla="*/ 27 w 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4">
                <a:moveTo>
                  <a:pt x="0" y="0"/>
                </a:moveTo>
                <a:lnTo>
                  <a:pt x="2" y="24"/>
                </a:lnTo>
                <a:lnTo>
                  <a:pt x="27" y="13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 flipH="1">
            <a:off x="4948237" y="3040063"/>
            <a:ext cx="2698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722813" y="30083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538663" y="3259138"/>
            <a:ext cx="204787" cy="2667000"/>
          </a:xfrm>
          <a:custGeom>
            <a:avLst/>
            <a:gdLst>
              <a:gd name="T0" fmla="*/ 129 w 109"/>
              <a:gd name="T1" fmla="*/ 0 h 1191"/>
              <a:gd name="T2" fmla="*/ 0 w 109"/>
              <a:gd name="T3" fmla="*/ 0 h 1191"/>
              <a:gd name="T4" fmla="*/ 0 w 109"/>
              <a:gd name="T5" fmla="*/ 1680 h 1191"/>
              <a:gd name="T6" fmla="*/ 0 60000 65536"/>
              <a:gd name="T7" fmla="*/ 0 60000 65536"/>
              <a:gd name="T8" fmla="*/ 0 60000 65536"/>
              <a:gd name="T9" fmla="*/ 0 w 109"/>
              <a:gd name="T10" fmla="*/ 0 h 1191"/>
              <a:gd name="T11" fmla="*/ 109 w 109"/>
              <a:gd name="T12" fmla="*/ 1191 h 1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191">
                <a:moveTo>
                  <a:pt x="109" y="0"/>
                </a:moveTo>
                <a:lnTo>
                  <a:pt x="0" y="0"/>
                </a:lnTo>
                <a:lnTo>
                  <a:pt x="0" y="119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4722813" y="2790825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 flipH="1">
            <a:off x="4130675" y="2817813"/>
            <a:ext cx="612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4516438" y="41529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30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30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20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1766888" y="3546475"/>
            <a:ext cx="2079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974850" y="1889125"/>
            <a:ext cx="1933575" cy="3211513"/>
          </a:xfrm>
          <a:custGeom>
            <a:avLst/>
            <a:gdLst>
              <a:gd name="T0" fmla="*/ 1218 w 1032"/>
              <a:gd name="T1" fmla="*/ 2020 h 1325"/>
              <a:gd name="T2" fmla="*/ 0 w 1032"/>
              <a:gd name="T3" fmla="*/ 2023 h 1325"/>
              <a:gd name="T4" fmla="*/ 0 w 1032"/>
              <a:gd name="T5" fmla="*/ 0 h 1325"/>
              <a:gd name="T6" fmla="*/ 486 w 1032"/>
              <a:gd name="T7" fmla="*/ 0 h 1325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1325"/>
              <a:gd name="T14" fmla="*/ 1032 w 1032"/>
              <a:gd name="T15" fmla="*/ 1325 h 1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1325">
                <a:moveTo>
                  <a:pt x="1032" y="1323"/>
                </a:moveTo>
                <a:lnTo>
                  <a:pt x="0" y="1325"/>
                </a:lnTo>
                <a:lnTo>
                  <a:pt x="0" y="0"/>
                </a:lnTo>
                <a:lnTo>
                  <a:pt x="41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2178050" y="3173413"/>
            <a:ext cx="1730375" cy="1495425"/>
          </a:xfrm>
          <a:custGeom>
            <a:avLst/>
            <a:gdLst>
              <a:gd name="T0" fmla="*/ 1090 w 923"/>
              <a:gd name="T1" fmla="*/ 942 h 617"/>
              <a:gd name="T2" fmla="*/ 0 w 923"/>
              <a:gd name="T3" fmla="*/ 942 h 617"/>
              <a:gd name="T4" fmla="*/ 0 w 923"/>
              <a:gd name="T5" fmla="*/ 0 h 617"/>
              <a:gd name="T6" fmla="*/ 0 60000 65536"/>
              <a:gd name="T7" fmla="*/ 0 60000 65536"/>
              <a:gd name="T8" fmla="*/ 0 60000 65536"/>
              <a:gd name="T9" fmla="*/ 0 w 923"/>
              <a:gd name="T10" fmla="*/ 0 h 617"/>
              <a:gd name="T11" fmla="*/ 923 w 92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617">
                <a:moveTo>
                  <a:pt x="923" y="617"/>
                </a:moveTo>
                <a:lnTo>
                  <a:pt x="0" y="61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3" name="Line 96"/>
          <p:cNvSpPr>
            <a:spLocks noChangeShapeType="1"/>
          </p:cNvSpPr>
          <p:nvPr/>
        </p:nvSpPr>
        <p:spPr bwMode="auto">
          <a:xfrm>
            <a:off x="1974850" y="4876800"/>
            <a:ext cx="19351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952625" y="4849813"/>
            <a:ext cx="46037" cy="58738"/>
          </a:xfrm>
          <a:custGeom>
            <a:avLst/>
            <a:gdLst>
              <a:gd name="T0" fmla="*/ 13 w 25"/>
              <a:gd name="T1" fmla="*/ 35 h 24"/>
              <a:gd name="T2" fmla="*/ 15 w 25"/>
              <a:gd name="T3" fmla="*/ 37 h 24"/>
              <a:gd name="T4" fmla="*/ 17 w 25"/>
              <a:gd name="T5" fmla="*/ 35 h 24"/>
              <a:gd name="T6" fmla="*/ 20 w 25"/>
              <a:gd name="T7" fmla="*/ 35 h 24"/>
              <a:gd name="T8" fmla="*/ 22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7 w 25"/>
              <a:gd name="T19" fmla="*/ 20 h 24"/>
              <a:gd name="T20" fmla="*/ 29 w 25"/>
              <a:gd name="T21" fmla="*/ 17 h 24"/>
              <a:gd name="T22" fmla="*/ 27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8 h 24"/>
              <a:gd name="T30" fmla="*/ 24 w 25"/>
              <a:gd name="T31" fmla="*/ 5 h 24"/>
              <a:gd name="T32" fmla="*/ 22 w 25"/>
              <a:gd name="T33" fmla="*/ 3 h 24"/>
              <a:gd name="T34" fmla="*/ 20 w 25"/>
              <a:gd name="T35" fmla="*/ 3 h 24"/>
              <a:gd name="T36" fmla="*/ 17 w 25"/>
              <a:gd name="T37" fmla="*/ 0 h 24"/>
              <a:gd name="T38" fmla="*/ 15 w 25"/>
              <a:gd name="T39" fmla="*/ 0 h 24"/>
              <a:gd name="T40" fmla="*/ 13 w 25"/>
              <a:gd name="T41" fmla="*/ 0 h 24"/>
              <a:gd name="T42" fmla="*/ 10 w 25"/>
              <a:gd name="T43" fmla="*/ 0 h 24"/>
              <a:gd name="T44" fmla="*/ 8 w 25"/>
              <a:gd name="T45" fmla="*/ 0 h 24"/>
              <a:gd name="T46" fmla="*/ 6 w 25"/>
              <a:gd name="T47" fmla="*/ 3 h 24"/>
              <a:gd name="T48" fmla="*/ 5 w 25"/>
              <a:gd name="T49" fmla="*/ 3 h 24"/>
              <a:gd name="T50" fmla="*/ 5 w 25"/>
              <a:gd name="T51" fmla="*/ 5 h 24"/>
              <a:gd name="T52" fmla="*/ 2 w 25"/>
              <a:gd name="T53" fmla="*/ 8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5 w 25"/>
              <a:gd name="T73" fmla="*/ 32 h 24"/>
              <a:gd name="T74" fmla="*/ 6 w 25"/>
              <a:gd name="T75" fmla="*/ 35 h 24"/>
              <a:gd name="T76" fmla="*/ 8 w 25"/>
              <a:gd name="T77" fmla="*/ 35 h 24"/>
              <a:gd name="T78" fmla="*/ 10 w 25"/>
              <a:gd name="T79" fmla="*/ 37 h 24"/>
              <a:gd name="T80" fmla="*/ 13 w 25"/>
              <a:gd name="T81" fmla="*/ 37 h 24"/>
              <a:gd name="T82" fmla="*/ 13 w 25"/>
              <a:gd name="T83" fmla="*/ 37 h 24"/>
              <a:gd name="T84" fmla="*/ 13 w 25"/>
              <a:gd name="T85" fmla="*/ 35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1" y="23"/>
                </a:moveTo>
                <a:lnTo>
                  <a:pt x="13" y="24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5" y="11"/>
                </a:lnTo>
                <a:lnTo>
                  <a:pt x="23" y="9"/>
                </a:lnTo>
                <a:lnTo>
                  <a:pt x="23" y="7"/>
                </a:lnTo>
                <a:lnTo>
                  <a:pt x="23" y="5"/>
                </a:lnTo>
                <a:lnTo>
                  <a:pt x="21" y="5"/>
                </a:lnTo>
                <a:lnTo>
                  <a:pt x="21" y="3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4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5" y="23"/>
                </a:lnTo>
                <a:lnTo>
                  <a:pt x="7" y="23"/>
                </a:lnTo>
                <a:lnTo>
                  <a:pt x="9" y="24"/>
                </a:lnTo>
                <a:lnTo>
                  <a:pt x="11" y="24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2052638" y="2795588"/>
            <a:ext cx="46037" cy="58738"/>
          </a:xfrm>
          <a:custGeom>
            <a:avLst/>
            <a:gdLst>
              <a:gd name="T0" fmla="*/ 14 w 25"/>
              <a:gd name="T1" fmla="*/ 34 h 24"/>
              <a:gd name="T2" fmla="*/ 16 w 25"/>
              <a:gd name="T3" fmla="*/ 34 h 24"/>
              <a:gd name="T4" fmla="*/ 19 w 25"/>
              <a:gd name="T5" fmla="*/ 34 h 24"/>
              <a:gd name="T6" fmla="*/ 21 w 25"/>
              <a:gd name="T7" fmla="*/ 34 h 24"/>
              <a:gd name="T8" fmla="*/ 23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9 w 25"/>
              <a:gd name="T19" fmla="*/ 20 h 24"/>
              <a:gd name="T20" fmla="*/ 29 w 25"/>
              <a:gd name="T21" fmla="*/ 17 h 24"/>
              <a:gd name="T22" fmla="*/ 29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5 h 24"/>
              <a:gd name="T30" fmla="*/ 24 w 25"/>
              <a:gd name="T31" fmla="*/ 5 h 24"/>
              <a:gd name="T32" fmla="*/ 23 w 25"/>
              <a:gd name="T33" fmla="*/ 2 h 24"/>
              <a:gd name="T34" fmla="*/ 21 w 25"/>
              <a:gd name="T35" fmla="*/ 2 h 24"/>
              <a:gd name="T36" fmla="*/ 19 w 25"/>
              <a:gd name="T37" fmla="*/ 0 h 24"/>
              <a:gd name="T38" fmla="*/ 16 w 25"/>
              <a:gd name="T39" fmla="*/ 0 h 24"/>
              <a:gd name="T40" fmla="*/ 14 w 25"/>
              <a:gd name="T41" fmla="*/ 0 h 24"/>
              <a:gd name="T42" fmla="*/ 12 w 25"/>
              <a:gd name="T43" fmla="*/ 0 h 24"/>
              <a:gd name="T44" fmla="*/ 9 w 25"/>
              <a:gd name="T45" fmla="*/ 0 h 24"/>
              <a:gd name="T46" fmla="*/ 7 w 25"/>
              <a:gd name="T47" fmla="*/ 2 h 24"/>
              <a:gd name="T48" fmla="*/ 7 w 25"/>
              <a:gd name="T49" fmla="*/ 2 h 24"/>
              <a:gd name="T50" fmla="*/ 5 w 25"/>
              <a:gd name="T51" fmla="*/ 5 h 24"/>
              <a:gd name="T52" fmla="*/ 2 w 25"/>
              <a:gd name="T53" fmla="*/ 5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7 w 25"/>
              <a:gd name="T73" fmla="*/ 32 h 24"/>
              <a:gd name="T74" fmla="*/ 7 w 25"/>
              <a:gd name="T75" fmla="*/ 34 h 24"/>
              <a:gd name="T76" fmla="*/ 9 w 25"/>
              <a:gd name="T77" fmla="*/ 34 h 24"/>
              <a:gd name="T78" fmla="*/ 12 w 25"/>
              <a:gd name="T79" fmla="*/ 34 h 24"/>
              <a:gd name="T80" fmla="*/ 14 w 25"/>
              <a:gd name="T81" fmla="*/ 37 h 24"/>
              <a:gd name="T82" fmla="*/ 14 w 25"/>
              <a:gd name="T83" fmla="*/ 37 h 24"/>
              <a:gd name="T84" fmla="*/ 14 w 25"/>
              <a:gd name="T85" fmla="*/ 34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2" y="22"/>
                </a:moveTo>
                <a:lnTo>
                  <a:pt x="14" y="22"/>
                </a:lnTo>
                <a:lnTo>
                  <a:pt x="16" y="22"/>
                </a:lnTo>
                <a:lnTo>
                  <a:pt x="18" y="22"/>
                </a:lnTo>
                <a:lnTo>
                  <a:pt x="20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5" y="13"/>
                </a:lnTo>
                <a:lnTo>
                  <a:pt x="25" y="11"/>
                </a:lnTo>
                <a:lnTo>
                  <a:pt x="25" y="9"/>
                </a:lnTo>
                <a:lnTo>
                  <a:pt x="23" y="7"/>
                </a:lnTo>
                <a:lnTo>
                  <a:pt x="23" y="5"/>
                </a:lnTo>
                <a:lnTo>
                  <a:pt x="21" y="3"/>
                </a:lnTo>
                <a:lnTo>
                  <a:pt x="20" y="1"/>
                </a:lnTo>
                <a:lnTo>
                  <a:pt x="18" y="1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3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6" y="22"/>
                </a:lnTo>
                <a:lnTo>
                  <a:pt x="8" y="22"/>
                </a:lnTo>
                <a:lnTo>
                  <a:pt x="10" y="22"/>
                </a:lnTo>
                <a:lnTo>
                  <a:pt x="12" y="24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2152650" y="3146425"/>
            <a:ext cx="47625" cy="61913"/>
          </a:xfrm>
          <a:custGeom>
            <a:avLst/>
            <a:gdLst>
              <a:gd name="T0" fmla="*/ 14 w 25"/>
              <a:gd name="T1" fmla="*/ 36 h 25"/>
              <a:gd name="T2" fmla="*/ 18 w 25"/>
              <a:gd name="T3" fmla="*/ 36 h 25"/>
              <a:gd name="T4" fmla="*/ 20 w 25"/>
              <a:gd name="T5" fmla="*/ 36 h 25"/>
              <a:gd name="T6" fmla="*/ 23 w 25"/>
              <a:gd name="T7" fmla="*/ 36 h 25"/>
              <a:gd name="T8" fmla="*/ 25 w 25"/>
              <a:gd name="T9" fmla="*/ 33 h 25"/>
              <a:gd name="T10" fmla="*/ 25 w 25"/>
              <a:gd name="T11" fmla="*/ 33 h 25"/>
              <a:gd name="T12" fmla="*/ 28 w 25"/>
              <a:gd name="T13" fmla="*/ 30 h 25"/>
              <a:gd name="T14" fmla="*/ 28 w 25"/>
              <a:gd name="T15" fmla="*/ 27 h 25"/>
              <a:gd name="T16" fmla="*/ 30 w 25"/>
              <a:gd name="T17" fmla="*/ 23 h 25"/>
              <a:gd name="T18" fmla="*/ 30 w 25"/>
              <a:gd name="T19" fmla="*/ 20 h 25"/>
              <a:gd name="T20" fmla="*/ 30 w 25"/>
              <a:gd name="T21" fmla="*/ 17 h 25"/>
              <a:gd name="T22" fmla="*/ 30 w 25"/>
              <a:gd name="T23" fmla="*/ 16 h 25"/>
              <a:gd name="T24" fmla="*/ 30 w 25"/>
              <a:gd name="T25" fmla="*/ 12 h 25"/>
              <a:gd name="T26" fmla="*/ 28 w 25"/>
              <a:gd name="T27" fmla="*/ 9 h 25"/>
              <a:gd name="T28" fmla="*/ 28 w 25"/>
              <a:gd name="T29" fmla="*/ 6 h 25"/>
              <a:gd name="T30" fmla="*/ 25 w 25"/>
              <a:gd name="T31" fmla="*/ 6 h 25"/>
              <a:gd name="T32" fmla="*/ 25 w 25"/>
              <a:gd name="T33" fmla="*/ 3 h 25"/>
              <a:gd name="T34" fmla="*/ 23 w 25"/>
              <a:gd name="T35" fmla="*/ 3 h 25"/>
              <a:gd name="T36" fmla="*/ 20 w 25"/>
              <a:gd name="T37" fmla="*/ 0 h 25"/>
              <a:gd name="T38" fmla="*/ 18 w 25"/>
              <a:gd name="T39" fmla="*/ 0 h 25"/>
              <a:gd name="T40" fmla="*/ 16 w 25"/>
              <a:gd name="T41" fmla="*/ 0 h 25"/>
              <a:gd name="T42" fmla="*/ 14 w 25"/>
              <a:gd name="T43" fmla="*/ 0 h 25"/>
              <a:gd name="T44" fmla="*/ 12 w 25"/>
              <a:gd name="T45" fmla="*/ 0 h 25"/>
              <a:gd name="T46" fmla="*/ 10 w 25"/>
              <a:gd name="T47" fmla="*/ 3 h 25"/>
              <a:gd name="T48" fmla="*/ 7 w 25"/>
              <a:gd name="T49" fmla="*/ 3 h 25"/>
              <a:gd name="T50" fmla="*/ 5 w 25"/>
              <a:gd name="T51" fmla="*/ 6 h 25"/>
              <a:gd name="T52" fmla="*/ 5 w 25"/>
              <a:gd name="T53" fmla="*/ 6 h 25"/>
              <a:gd name="T54" fmla="*/ 2 w 25"/>
              <a:gd name="T55" fmla="*/ 9 h 25"/>
              <a:gd name="T56" fmla="*/ 2 w 25"/>
              <a:gd name="T57" fmla="*/ 12 h 25"/>
              <a:gd name="T58" fmla="*/ 2 w 25"/>
              <a:gd name="T59" fmla="*/ 16 h 25"/>
              <a:gd name="T60" fmla="*/ 0 w 25"/>
              <a:gd name="T61" fmla="*/ 17 h 25"/>
              <a:gd name="T62" fmla="*/ 2 w 25"/>
              <a:gd name="T63" fmla="*/ 20 h 25"/>
              <a:gd name="T64" fmla="*/ 2 w 25"/>
              <a:gd name="T65" fmla="*/ 23 h 25"/>
              <a:gd name="T66" fmla="*/ 2 w 25"/>
              <a:gd name="T67" fmla="*/ 27 h 25"/>
              <a:gd name="T68" fmla="*/ 5 w 25"/>
              <a:gd name="T69" fmla="*/ 30 h 25"/>
              <a:gd name="T70" fmla="*/ 5 w 25"/>
              <a:gd name="T71" fmla="*/ 33 h 25"/>
              <a:gd name="T72" fmla="*/ 7 w 25"/>
              <a:gd name="T73" fmla="*/ 33 h 25"/>
              <a:gd name="T74" fmla="*/ 10 w 25"/>
              <a:gd name="T75" fmla="*/ 36 h 25"/>
              <a:gd name="T76" fmla="*/ 12 w 25"/>
              <a:gd name="T77" fmla="*/ 36 h 25"/>
              <a:gd name="T78" fmla="*/ 14 w 25"/>
              <a:gd name="T79" fmla="*/ 36 h 25"/>
              <a:gd name="T80" fmla="*/ 16 w 25"/>
              <a:gd name="T81" fmla="*/ 39 h 25"/>
              <a:gd name="T82" fmla="*/ 16 w 25"/>
              <a:gd name="T83" fmla="*/ 39 h 25"/>
              <a:gd name="T84" fmla="*/ 14 w 25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2" y="23"/>
                </a:moveTo>
                <a:lnTo>
                  <a:pt x="15" y="23"/>
                </a:lnTo>
                <a:lnTo>
                  <a:pt x="17" y="23"/>
                </a:lnTo>
                <a:lnTo>
                  <a:pt x="19" y="23"/>
                </a:lnTo>
                <a:lnTo>
                  <a:pt x="21" y="21"/>
                </a:lnTo>
                <a:lnTo>
                  <a:pt x="23" y="19"/>
                </a:lnTo>
                <a:lnTo>
                  <a:pt x="23" y="17"/>
                </a:lnTo>
                <a:lnTo>
                  <a:pt x="25" y="15"/>
                </a:lnTo>
                <a:lnTo>
                  <a:pt x="25" y="13"/>
                </a:lnTo>
                <a:lnTo>
                  <a:pt x="25" y="11"/>
                </a:lnTo>
                <a:lnTo>
                  <a:pt x="25" y="10"/>
                </a:lnTo>
                <a:lnTo>
                  <a:pt x="25" y="8"/>
                </a:lnTo>
                <a:lnTo>
                  <a:pt x="23" y="6"/>
                </a:lnTo>
                <a:lnTo>
                  <a:pt x="23" y="4"/>
                </a:lnTo>
                <a:lnTo>
                  <a:pt x="21" y="4"/>
                </a:lnTo>
                <a:lnTo>
                  <a:pt x="21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3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7142162" y="49418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9" name="Line 102"/>
          <p:cNvSpPr>
            <a:spLocks noChangeShapeType="1"/>
          </p:cNvSpPr>
          <p:nvPr/>
        </p:nvSpPr>
        <p:spPr bwMode="auto">
          <a:xfrm flipH="1">
            <a:off x="6022975" y="4973638"/>
            <a:ext cx="1127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5826125" y="4973638"/>
            <a:ext cx="298450" cy="334963"/>
          </a:xfrm>
          <a:custGeom>
            <a:avLst/>
            <a:gdLst>
              <a:gd name="T0" fmla="*/ 188 w 159"/>
              <a:gd name="T1" fmla="*/ 0 h 138"/>
              <a:gd name="T2" fmla="*/ 188 w 159"/>
              <a:gd name="T3" fmla="*/ 211 h 138"/>
              <a:gd name="T4" fmla="*/ 0 w 159"/>
              <a:gd name="T5" fmla="*/ 211 h 138"/>
              <a:gd name="T6" fmla="*/ 0 60000 65536"/>
              <a:gd name="T7" fmla="*/ 0 60000 65536"/>
              <a:gd name="T8" fmla="*/ 0 60000 65536"/>
              <a:gd name="T9" fmla="*/ 0 w 159"/>
              <a:gd name="T10" fmla="*/ 0 h 138"/>
              <a:gd name="T11" fmla="*/ 159 w 159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38">
                <a:moveTo>
                  <a:pt x="159" y="0"/>
                </a:moveTo>
                <a:lnTo>
                  <a:pt x="159" y="138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5821362" y="4973638"/>
            <a:ext cx="1658937" cy="511175"/>
          </a:xfrm>
          <a:custGeom>
            <a:avLst/>
            <a:gdLst>
              <a:gd name="T0" fmla="*/ 0 w 885"/>
              <a:gd name="T1" fmla="*/ 319 h 211"/>
              <a:gd name="T2" fmla="*/ 1045 w 885"/>
              <a:gd name="T3" fmla="*/ 322 h 211"/>
              <a:gd name="T4" fmla="*/ 1045 w 885"/>
              <a:gd name="T5" fmla="*/ 0 h 211"/>
              <a:gd name="T6" fmla="*/ 982 w 885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211"/>
              <a:gd name="T14" fmla="*/ 885 w 885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211">
                <a:moveTo>
                  <a:pt x="0" y="209"/>
                </a:moveTo>
                <a:lnTo>
                  <a:pt x="885" y="211"/>
                </a:lnTo>
                <a:lnTo>
                  <a:pt x="885" y="0"/>
                </a:lnTo>
                <a:lnTo>
                  <a:pt x="83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5792787" y="5451475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1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4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5792787" y="5276850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5792787" y="5364163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6305550" y="4297363"/>
            <a:ext cx="46037" cy="61913"/>
          </a:xfrm>
          <a:custGeom>
            <a:avLst/>
            <a:gdLst>
              <a:gd name="T0" fmla="*/ 15 w 24"/>
              <a:gd name="T1" fmla="*/ 36 h 25"/>
              <a:gd name="T2" fmla="*/ 17 w 24"/>
              <a:gd name="T3" fmla="*/ 39 h 25"/>
              <a:gd name="T4" fmla="*/ 19 w 24"/>
              <a:gd name="T5" fmla="*/ 36 h 25"/>
              <a:gd name="T6" fmla="*/ 22 w 24"/>
              <a:gd name="T7" fmla="*/ 36 h 25"/>
              <a:gd name="T8" fmla="*/ 24 w 24"/>
              <a:gd name="T9" fmla="*/ 36 h 25"/>
              <a:gd name="T10" fmla="*/ 24 w 24"/>
              <a:gd name="T11" fmla="*/ 33 h 25"/>
              <a:gd name="T12" fmla="*/ 27 w 24"/>
              <a:gd name="T13" fmla="*/ 30 h 25"/>
              <a:gd name="T14" fmla="*/ 29 w 24"/>
              <a:gd name="T15" fmla="*/ 27 h 25"/>
              <a:gd name="T16" fmla="*/ 29 w 24"/>
              <a:gd name="T17" fmla="*/ 23 h 25"/>
              <a:gd name="T18" fmla="*/ 29 w 24"/>
              <a:gd name="T19" fmla="*/ 20 h 25"/>
              <a:gd name="T20" fmla="*/ 29 w 24"/>
              <a:gd name="T21" fmla="*/ 17 h 25"/>
              <a:gd name="T22" fmla="*/ 29 w 24"/>
              <a:gd name="T23" fmla="*/ 14 h 25"/>
              <a:gd name="T24" fmla="*/ 29 w 24"/>
              <a:gd name="T25" fmla="*/ 11 h 25"/>
              <a:gd name="T26" fmla="*/ 29 w 24"/>
              <a:gd name="T27" fmla="*/ 9 h 25"/>
              <a:gd name="T28" fmla="*/ 27 w 24"/>
              <a:gd name="T29" fmla="*/ 9 h 25"/>
              <a:gd name="T30" fmla="*/ 24 w 24"/>
              <a:gd name="T31" fmla="*/ 6 h 25"/>
              <a:gd name="T32" fmla="*/ 24 w 24"/>
              <a:gd name="T33" fmla="*/ 3 h 25"/>
              <a:gd name="T34" fmla="*/ 22 w 24"/>
              <a:gd name="T35" fmla="*/ 3 h 25"/>
              <a:gd name="T36" fmla="*/ 19 w 24"/>
              <a:gd name="T37" fmla="*/ 0 h 25"/>
              <a:gd name="T38" fmla="*/ 17 w 24"/>
              <a:gd name="T39" fmla="*/ 0 h 25"/>
              <a:gd name="T40" fmla="*/ 15 w 24"/>
              <a:gd name="T41" fmla="*/ 0 h 25"/>
              <a:gd name="T42" fmla="*/ 12 w 24"/>
              <a:gd name="T43" fmla="*/ 0 h 25"/>
              <a:gd name="T44" fmla="*/ 10 w 24"/>
              <a:gd name="T45" fmla="*/ 0 h 25"/>
              <a:gd name="T46" fmla="*/ 7 w 24"/>
              <a:gd name="T47" fmla="*/ 3 h 25"/>
              <a:gd name="T48" fmla="*/ 5 w 24"/>
              <a:gd name="T49" fmla="*/ 3 h 25"/>
              <a:gd name="T50" fmla="*/ 5 w 24"/>
              <a:gd name="T51" fmla="*/ 6 h 25"/>
              <a:gd name="T52" fmla="*/ 2 w 24"/>
              <a:gd name="T53" fmla="*/ 9 h 25"/>
              <a:gd name="T54" fmla="*/ 0 w 24"/>
              <a:gd name="T55" fmla="*/ 9 h 25"/>
              <a:gd name="T56" fmla="*/ 0 w 24"/>
              <a:gd name="T57" fmla="*/ 11 h 25"/>
              <a:gd name="T58" fmla="*/ 0 w 24"/>
              <a:gd name="T59" fmla="*/ 14 h 25"/>
              <a:gd name="T60" fmla="*/ 0 w 24"/>
              <a:gd name="T61" fmla="*/ 17 h 25"/>
              <a:gd name="T62" fmla="*/ 0 w 24"/>
              <a:gd name="T63" fmla="*/ 20 h 25"/>
              <a:gd name="T64" fmla="*/ 0 w 24"/>
              <a:gd name="T65" fmla="*/ 23 h 25"/>
              <a:gd name="T66" fmla="*/ 0 w 24"/>
              <a:gd name="T67" fmla="*/ 27 h 25"/>
              <a:gd name="T68" fmla="*/ 2 w 24"/>
              <a:gd name="T69" fmla="*/ 30 h 25"/>
              <a:gd name="T70" fmla="*/ 5 w 24"/>
              <a:gd name="T71" fmla="*/ 33 h 25"/>
              <a:gd name="T72" fmla="*/ 5 w 24"/>
              <a:gd name="T73" fmla="*/ 36 h 25"/>
              <a:gd name="T74" fmla="*/ 7 w 24"/>
              <a:gd name="T75" fmla="*/ 36 h 25"/>
              <a:gd name="T76" fmla="*/ 10 w 24"/>
              <a:gd name="T77" fmla="*/ 36 h 25"/>
              <a:gd name="T78" fmla="*/ 12 w 24"/>
              <a:gd name="T79" fmla="*/ 39 h 25"/>
              <a:gd name="T80" fmla="*/ 15 w 24"/>
              <a:gd name="T81" fmla="*/ 39 h 25"/>
              <a:gd name="T82" fmla="*/ 15 w 24"/>
              <a:gd name="T83" fmla="*/ 39 h 25"/>
              <a:gd name="T84" fmla="*/ 15 w 24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5"/>
              <a:gd name="T131" fmla="*/ 24 w 24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5">
                <a:moveTo>
                  <a:pt x="12" y="23"/>
                </a:moveTo>
                <a:lnTo>
                  <a:pt x="14" y="25"/>
                </a:lnTo>
                <a:lnTo>
                  <a:pt x="16" y="23"/>
                </a:lnTo>
                <a:lnTo>
                  <a:pt x="18" y="23"/>
                </a:lnTo>
                <a:lnTo>
                  <a:pt x="20" y="23"/>
                </a:lnTo>
                <a:lnTo>
                  <a:pt x="20" y="21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2" y="6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4" y="23"/>
                </a:lnTo>
                <a:lnTo>
                  <a:pt x="6" y="23"/>
                </a:lnTo>
                <a:lnTo>
                  <a:pt x="8" y="23"/>
                </a:lnTo>
                <a:lnTo>
                  <a:pt x="10" y="25"/>
                </a:lnTo>
                <a:lnTo>
                  <a:pt x="12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4638675" y="3040063"/>
            <a:ext cx="1689100" cy="2751138"/>
          </a:xfrm>
          <a:custGeom>
            <a:avLst/>
            <a:gdLst>
              <a:gd name="T0" fmla="*/ 1064 w 901"/>
              <a:gd name="T1" fmla="*/ 164 h 1045"/>
              <a:gd name="T2" fmla="*/ 1064 w 901"/>
              <a:gd name="T3" fmla="*/ 1733 h 1045"/>
              <a:gd name="T4" fmla="*/ 0 w 901"/>
              <a:gd name="T5" fmla="*/ 1733 h 1045"/>
              <a:gd name="T6" fmla="*/ 0 w 901"/>
              <a:gd name="T7" fmla="*/ 0 h 1045"/>
              <a:gd name="T8" fmla="*/ 67 w 901"/>
              <a:gd name="T9" fmla="*/ 0 h 1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"/>
              <a:gd name="T16" fmla="*/ 0 h 1045"/>
              <a:gd name="T17" fmla="*/ 901 w 901"/>
              <a:gd name="T18" fmla="*/ 1045 h 1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" h="1045">
                <a:moveTo>
                  <a:pt x="901" y="99"/>
                </a:moveTo>
                <a:lnTo>
                  <a:pt x="901" y="1045"/>
                </a:lnTo>
                <a:lnTo>
                  <a:pt x="0" y="1045"/>
                </a:ln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4518025" y="58928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29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29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2271713" y="3527425"/>
            <a:ext cx="4484687" cy="2522538"/>
          </a:xfrm>
          <a:custGeom>
            <a:avLst/>
            <a:gdLst>
              <a:gd name="T0" fmla="*/ 2823 w 2393"/>
              <a:gd name="T1" fmla="*/ 1230 h 1041"/>
              <a:gd name="T2" fmla="*/ 2825 w 2393"/>
              <a:gd name="T3" fmla="*/ 1589 h 1041"/>
              <a:gd name="T4" fmla="*/ 0 w 2393"/>
              <a:gd name="T5" fmla="*/ 1589 h 1041"/>
              <a:gd name="T6" fmla="*/ 0 w 2393"/>
              <a:gd name="T7" fmla="*/ 0 h 1041"/>
              <a:gd name="T8" fmla="*/ 367 w 2393"/>
              <a:gd name="T9" fmla="*/ 0 h 1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3"/>
              <a:gd name="T16" fmla="*/ 0 h 1041"/>
              <a:gd name="T17" fmla="*/ 2393 w 2393"/>
              <a:gd name="T18" fmla="*/ 1041 h 10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3" h="1041">
                <a:moveTo>
                  <a:pt x="2391" y="806"/>
                </a:moveTo>
                <a:lnTo>
                  <a:pt x="2393" y="1041"/>
                </a:lnTo>
                <a:lnTo>
                  <a:pt x="0" y="1041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6731000" y="5451475"/>
            <a:ext cx="46037" cy="60325"/>
          </a:xfrm>
          <a:custGeom>
            <a:avLst/>
            <a:gdLst>
              <a:gd name="T0" fmla="*/ 13 w 25"/>
              <a:gd name="T1" fmla="*/ 38 h 25"/>
              <a:gd name="T2" fmla="*/ 17 w 25"/>
              <a:gd name="T3" fmla="*/ 38 h 25"/>
              <a:gd name="T4" fmla="*/ 20 w 25"/>
              <a:gd name="T5" fmla="*/ 38 h 25"/>
              <a:gd name="T6" fmla="*/ 22 w 25"/>
              <a:gd name="T7" fmla="*/ 35 h 25"/>
              <a:gd name="T8" fmla="*/ 24 w 25"/>
              <a:gd name="T9" fmla="*/ 35 h 25"/>
              <a:gd name="T10" fmla="*/ 24 w 25"/>
              <a:gd name="T11" fmla="*/ 33 h 25"/>
              <a:gd name="T12" fmla="*/ 27 w 25"/>
              <a:gd name="T13" fmla="*/ 33 h 25"/>
              <a:gd name="T14" fmla="*/ 27 w 25"/>
              <a:gd name="T15" fmla="*/ 30 h 25"/>
              <a:gd name="T16" fmla="*/ 29 w 25"/>
              <a:gd name="T17" fmla="*/ 27 h 25"/>
              <a:gd name="T18" fmla="*/ 29 w 25"/>
              <a:gd name="T19" fmla="*/ 24 h 25"/>
              <a:gd name="T20" fmla="*/ 29 w 25"/>
              <a:gd name="T21" fmla="*/ 21 h 25"/>
              <a:gd name="T22" fmla="*/ 29 w 25"/>
              <a:gd name="T23" fmla="*/ 18 h 25"/>
              <a:gd name="T24" fmla="*/ 29 w 25"/>
              <a:gd name="T25" fmla="*/ 15 h 25"/>
              <a:gd name="T26" fmla="*/ 27 w 25"/>
              <a:gd name="T27" fmla="*/ 12 h 25"/>
              <a:gd name="T28" fmla="*/ 27 w 25"/>
              <a:gd name="T29" fmla="*/ 9 h 25"/>
              <a:gd name="T30" fmla="*/ 24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20 w 25"/>
              <a:gd name="T37" fmla="*/ 3 h 25"/>
              <a:gd name="T38" fmla="*/ 17 w 25"/>
              <a:gd name="T39" fmla="*/ 3 h 25"/>
              <a:gd name="T40" fmla="*/ 15 w 25"/>
              <a:gd name="T41" fmla="*/ 0 h 25"/>
              <a:gd name="T42" fmla="*/ 13 w 25"/>
              <a:gd name="T43" fmla="*/ 3 h 25"/>
              <a:gd name="T44" fmla="*/ 10 w 25"/>
              <a:gd name="T45" fmla="*/ 3 h 25"/>
              <a:gd name="T46" fmla="*/ 8 w 25"/>
              <a:gd name="T47" fmla="*/ 3 h 25"/>
              <a:gd name="T48" fmla="*/ 6 w 25"/>
              <a:gd name="T49" fmla="*/ 6 h 25"/>
              <a:gd name="T50" fmla="*/ 5 w 25"/>
              <a:gd name="T51" fmla="*/ 6 h 25"/>
              <a:gd name="T52" fmla="*/ 5 w 25"/>
              <a:gd name="T53" fmla="*/ 9 h 25"/>
              <a:gd name="T54" fmla="*/ 2 w 25"/>
              <a:gd name="T55" fmla="*/ 12 h 25"/>
              <a:gd name="T56" fmla="*/ 2 w 25"/>
              <a:gd name="T57" fmla="*/ 15 h 25"/>
              <a:gd name="T58" fmla="*/ 2 w 25"/>
              <a:gd name="T59" fmla="*/ 18 h 25"/>
              <a:gd name="T60" fmla="*/ 0 w 25"/>
              <a:gd name="T61" fmla="*/ 21 h 25"/>
              <a:gd name="T62" fmla="*/ 2 w 25"/>
              <a:gd name="T63" fmla="*/ 24 h 25"/>
              <a:gd name="T64" fmla="*/ 2 w 25"/>
              <a:gd name="T65" fmla="*/ 27 h 25"/>
              <a:gd name="T66" fmla="*/ 2 w 25"/>
              <a:gd name="T67" fmla="*/ 30 h 25"/>
              <a:gd name="T68" fmla="*/ 5 w 25"/>
              <a:gd name="T69" fmla="*/ 33 h 25"/>
              <a:gd name="T70" fmla="*/ 5 w 25"/>
              <a:gd name="T71" fmla="*/ 33 h 25"/>
              <a:gd name="T72" fmla="*/ 6 w 25"/>
              <a:gd name="T73" fmla="*/ 35 h 25"/>
              <a:gd name="T74" fmla="*/ 8 w 25"/>
              <a:gd name="T75" fmla="*/ 35 h 25"/>
              <a:gd name="T76" fmla="*/ 10 w 25"/>
              <a:gd name="T77" fmla="*/ 38 h 25"/>
              <a:gd name="T78" fmla="*/ 13 w 25"/>
              <a:gd name="T79" fmla="*/ 38 h 25"/>
              <a:gd name="T80" fmla="*/ 15 w 25"/>
              <a:gd name="T81" fmla="*/ 38 h 25"/>
              <a:gd name="T82" fmla="*/ 15 w 25"/>
              <a:gd name="T83" fmla="*/ 38 h 25"/>
              <a:gd name="T84" fmla="*/ 13 w 25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1" y="25"/>
                </a:moveTo>
                <a:lnTo>
                  <a:pt x="15" y="25"/>
                </a:lnTo>
                <a:lnTo>
                  <a:pt x="17" y="25"/>
                </a:lnTo>
                <a:lnTo>
                  <a:pt x="19" y="23"/>
                </a:lnTo>
                <a:lnTo>
                  <a:pt x="21" y="23"/>
                </a:lnTo>
                <a:lnTo>
                  <a:pt x="21" y="22"/>
                </a:lnTo>
                <a:lnTo>
                  <a:pt x="23" y="22"/>
                </a:lnTo>
                <a:lnTo>
                  <a:pt x="23" y="20"/>
                </a:lnTo>
                <a:lnTo>
                  <a:pt x="25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2"/>
                </a:lnTo>
                <a:lnTo>
                  <a:pt x="15" y="2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2" y="20"/>
                </a:lnTo>
                <a:lnTo>
                  <a:pt x="4" y="22"/>
                </a:lnTo>
                <a:lnTo>
                  <a:pt x="5" y="23"/>
                </a:lnTo>
                <a:lnTo>
                  <a:pt x="7" y="23"/>
                </a:lnTo>
                <a:lnTo>
                  <a:pt x="9" y="25"/>
                </a:lnTo>
                <a:lnTo>
                  <a:pt x="11" y="25"/>
                </a:lnTo>
                <a:lnTo>
                  <a:pt x="13" y="25"/>
                </a:lnTo>
                <a:lnTo>
                  <a:pt x="11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3890963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5048250" y="54102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5081587" y="55626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7" name="Line 120"/>
          <p:cNvSpPr>
            <a:spLocks noChangeShapeType="1"/>
          </p:cNvSpPr>
          <p:nvPr/>
        </p:nvSpPr>
        <p:spPr bwMode="auto">
          <a:xfrm>
            <a:off x="4940300" y="4973638"/>
            <a:ext cx="852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8" name="Line 121"/>
          <p:cNvSpPr>
            <a:spLocks noChangeShapeType="1"/>
          </p:cNvSpPr>
          <p:nvPr/>
        </p:nvSpPr>
        <p:spPr bwMode="auto">
          <a:xfrm>
            <a:off x="4133850" y="5091113"/>
            <a:ext cx="5921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9" name="Line 122"/>
          <p:cNvSpPr>
            <a:spLocks noChangeShapeType="1"/>
          </p:cNvSpPr>
          <p:nvPr/>
        </p:nvSpPr>
        <p:spPr bwMode="auto">
          <a:xfrm>
            <a:off x="4130675" y="4881563"/>
            <a:ext cx="6064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4133850" y="4456113"/>
            <a:ext cx="928687" cy="982663"/>
          </a:xfrm>
          <a:custGeom>
            <a:avLst/>
            <a:gdLst>
              <a:gd name="T0" fmla="*/ 0 w 496"/>
              <a:gd name="T1" fmla="*/ 0 h 406"/>
              <a:gd name="T2" fmla="*/ 183 w 496"/>
              <a:gd name="T3" fmla="*/ 0 h 406"/>
              <a:gd name="T4" fmla="*/ 183 w 496"/>
              <a:gd name="T5" fmla="*/ 619 h 406"/>
              <a:gd name="T6" fmla="*/ 585 w 496"/>
              <a:gd name="T7" fmla="*/ 619 h 40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6"/>
              <a:gd name="T14" fmla="*/ 496 w 496"/>
              <a:gd name="T15" fmla="*/ 406 h 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6">
                <a:moveTo>
                  <a:pt x="0" y="0"/>
                </a:moveTo>
                <a:lnTo>
                  <a:pt x="155" y="0"/>
                </a:lnTo>
                <a:lnTo>
                  <a:pt x="155" y="406"/>
                </a:lnTo>
                <a:lnTo>
                  <a:pt x="496" y="40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4130675" y="4668838"/>
            <a:ext cx="963612" cy="928688"/>
          </a:xfrm>
          <a:custGeom>
            <a:avLst/>
            <a:gdLst>
              <a:gd name="T0" fmla="*/ 607 w 515"/>
              <a:gd name="T1" fmla="*/ 582 h 383"/>
              <a:gd name="T2" fmla="*/ 131 w 515"/>
              <a:gd name="T3" fmla="*/ 585 h 383"/>
              <a:gd name="T4" fmla="*/ 128 w 515"/>
              <a:gd name="T5" fmla="*/ 0 h 383"/>
              <a:gd name="T6" fmla="*/ 0 w 515"/>
              <a:gd name="T7" fmla="*/ 0 h 383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383"/>
              <a:gd name="T14" fmla="*/ 515 w 515"/>
              <a:gd name="T15" fmla="*/ 383 h 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383">
                <a:moveTo>
                  <a:pt x="515" y="381"/>
                </a:moveTo>
                <a:lnTo>
                  <a:pt x="111" y="383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7840662" y="34591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7867650" y="35972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7835900" y="38862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4791075" y="47117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4819650" y="48498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4786313" y="513873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4795838" y="37084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4837112" y="38465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791075" y="3916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797425" y="412908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2" name="Rectangle 142"/>
          <p:cNvSpPr>
            <a:spLocks noChangeArrowheads="1"/>
          </p:cNvSpPr>
          <p:nvPr/>
        </p:nvSpPr>
        <p:spPr bwMode="auto">
          <a:xfrm>
            <a:off x="4795838" y="2773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3" name="Rectangle 143"/>
          <p:cNvSpPr>
            <a:spLocks noChangeArrowheads="1"/>
          </p:cNvSpPr>
          <p:nvPr/>
        </p:nvSpPr>
        <p:spPr bwMode="auto">
          <a:xfrm>
            <a:off x="4837112" y="29114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4791075" y="2981325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5" name="Rectangle 146"/>
          <p:cNvSpPr>
            <a:spLocks noChangeArrowheads="1"/>
          </p:cNvSpPr>
          <p:nvPr/>
        </p:nvSpPr>
        <p:spPr bwMode="auto">
          <a:xfrm>
            <a:off x="4797425" y="319405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6456362" y="3367088"/>
            <a:ext cx="5889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8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8" name="Rectangle 149"/>
          <p:cNvSpPr>
            <a:spLocks noChangeArrowheads="1"/>
          </p:cNvSpPr>
          <p:nvPr/>
        </p:nvSpPr>
        <p:spPr bwMode="auto">
          <a:xfrm>
            <a:off x="2927350" y="3138488"/>
            <a:ext cx="657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Register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File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9" name="Rectangle 150"/>
          <p:cNvSpPr>
            <a:spLocks noChangeArrowheads="1"/>
          </p:cNvSpPr>
          <p:nvPr/>
        </p:nvSpPr>
        <p:spPr bwMode="auto">
          <a:xfrm rot="16200000">
            <a:off x="754063" y="3338513"/>
            <a:ext cx="79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0" name="Rectangle 151"/>
          <p:cNvSpPr>
            <a:spLocks noChangeArrowheads="1"/>
          </p:cNvSpPr>
          <p:nvPr/>
        </p:nvSpPr>
        <p:spPr bwMode="auto">
          <a:xfrm>
            <a:off x="492125" y="3459163"/>
            <a:ext cx="212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PC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1" name="Rectangle 153"/>
          <p:cNvSpPr>
            <a:spLocks noChangeArrowheads="1"/>
          </p:cNvSpPr>
          <p:nvPr/>
        </p:nvSpPr>
        <p:spPr bwMode="auto">
          <a:xfrm>
            <a:off x="3870325" y="1020763"/>
            <a:ext cx="4016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Neo Sans Intel"/>
              </a:rPr>
              <a:t>ID/EX</a:t>
            </a:r>
            <a:endParaRPr lang="en-US" sz="500" dirty="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2" name="Rectangle 154"/>
          <p:cNvSpPr>
            <a:spLocks noChangeArrowheads="1"/>
          </p:cNvSpPr>
          <p:nvPr/>
        </p:nvSpPr>
        <p:spPr bwMode="auto">
          <a:xfrm>
            <a:off x="5629275" y="1020763"/>
            <a:ext cx="6080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EX/MEM</a:t>
            </a:r>
            <a:endParaRPr lang="en-US" sz="8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6965950" y="990600"/>
            <a:ext cx="6588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MEM/WB</a:t>
            </a:r>
          </a:p>
        </p:txBody>
      </p:sp>
      <p:sp>
        <p:nvSpPr>
          <p:cNvPr id="154" name="Rectangle 156"/>
          <p:cNvSpPr>
            <a:spLocks noChangeArrowheads="1"/>
          </p:cNvSpPr>
          <p:nvPr/>
        </p:nvSpPr>
        <p:spPr bwMode="auto">
          <a:xfrm>
            <a:off x="1522413" y="990600"/>
            <a:ext cx="3349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</a:t>
            </a:r>
          </a:p>
        </p:txBody>
      </p:sp>
      <p:sp>
        <p:nvSpPr>
          <p:cNvPr id="155" name="Rectangle 157"/>
          <p:cNvSpPr>
            <a:spLocks noChangeArrowheads="1"/>
          </p:cNvSpPr>
          <p:nvPr/>
        </p:nvSpPr>
        <p:spPr bwMode="auto">
          <a:xfrm rot="16200000" flipH="1">
            <a:off x="1544638" y="3100388"/>
            <a:ext cx="6619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Neo Sans Intel"/>
              </a:rPr>
              <a:t>Instruction</a:t>
            </a:r>
            <a:endParaRPr lang="en-US" sz="7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6" name="Rectangle 158"/>
          <p:cNvSpPr>
            <a:spLocks noChangeArrowheads="1"/>
          </p:cNvSpPr>
          <p:nvPr/>
        </p:nvSpPr>
        <p:spPr bwMode="auto">
          <a:xfrm>
            <a:off x="2743200" y="4267200"/>
            <a:ext cx="57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IF/ID.Rs</a:t>
            </a:r>
          </a:p>
        </p:txBody>
      </p:sp>
      <p:sp>
        <p:nvSpPr>
          <p:cNvPr id="157" name="Rectangle 159"/>
          <p:cNvSpPr>
            <a:spLocks noChangeArrowheads="1"/>
          </p:cNvSpPr>
          <p:nvPr/>
        </p:nvSpPr>
        <p:spPr bwMode="auto">
          <a:xfrm>
            <a:off x="2743200" y="4495800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8" name="Rectangle 160"/>
          <p:cNvSpPr>
            <a:spLocks noChangeArrowheads="1"/>
          </p:cNvSpPr>
          <p:nvPr/>
        </p:nvSpPr>
        <p:spPr bwMode="auto">
          <a:xfrm>
            <a:off x="2743200" y="4710113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9" name="Rectangle 161"/>
          <p:cNvSpPr>
            <a:spLocks noChangeArrowheads="1"/>
          </p:cNvSpPr>
          <p:nvPr/>
        </p:nvSpPr>
        <p:spPr bwMode="auto">
          <a:xfrm>
            <a:off x="2743200" y="4921250"/>
            <a:ext cx="584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IF/ID.Rd</a:t>
            </a:r>
          </a:p>
        </p:txBody>
      </p:sp>
      <p:sp>
        <p:nvSpPr>
          <p:cNvPr id="160" name="Rectangle 162"/>
          <p:cNvSpPr>
            <a:spLocks noChangeArrowheads="1"/>
          </p:cNvSpPr>
          <p:nvPr/>
        </p:nvSpPr>
        <p:spPr bwMode="auto">
          <a:xfrm>
            <a:off x="4138613" y="4297363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Rs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1" name="Rectangle 163"/>
          <p:cNvSpPr>
            <a:spLocks noChangeArrowheads="1"/>
          </p:cNvSpPr>
          <p:nvPr/>
        </p:nvSpPr>
        <p:spPr bwMode="auto">
          <a:xfrm>
            <a:off x="4146550" y="4525963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2" name="Rectangle 164"/>
          <p:cNvSpPr>
            <a:spLocks noChangeArrowheads="1"/>
          </p:cNvSpPr>
          <p:nvPr/>
        </p:nvSpPr>
        <p:spPr bwMode="auto">
          <a:xfrm>
            <a:off x="4141788" y="4740275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3" name="Rectangle 165"/>
          <p:cNvSpPr>
            <a:spLocks noChangeArrowheads="1"/>
          </p:cNvSpPr>
          <p:nvPr/>
        </p:nvSpPr>
        <p:spPr bwMode="auto">
          <a:xfrm>
            <a:off x="4138613" y="4935538"/>
            <a:ext cx="1714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Rd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>
            <a:off x="5853112" y="18208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5" name="Rectangle 167"/>
          <p:cNvSpPr>
            <a:spLocks noChangeArrowheads="1"/>
          </p:cNvSpPr>
          <p:nvPr/>
        </p:nvSpPr>
        <p:spPr bwMode="auto">
          <a:xfrm>
            <a:off x="5889625" y="2201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166" name="Rectangle 168"/>
          <p:cNvSpPr>
            <a:spLocks noChangeArrowheads="1"/>
          </p:cNvSpPr>
          <p:nvPr/>
        </p:nvSpPr>
        <p:spPr bwMode="auto">
          <a:xfrm>
            <a:off x="7215187" y="2225675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7" name="Rectangle 169"/>
          <p:cNvSpPr>
            <a:spLocks noChangeArrowheads="1"/>
          </p:cNvSpPr>
          <p:nvPr/>
        </p:nvSpPr>
        <p:spPr bwMode="auto">
          <a:xfrm>
            <a:off x="6402387" y="4802188"/>
            <a:ext cx="704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EX/MEM.Rd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8" name="Rectangle 170"/>
          <p:cNvSpPr>
            <a:spLocks noChangeArrowheads="1"/>
          </p:cNvSpPr>
          <p:nvPr/>
        </p:nvSpPr>
        <p:spPr bwMode="auto">
          <a:xfrm>
            <a:off x="6402387" y="5287963"/>
            <a:ext cx="749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MEM/WB.Rd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grpSp>
        <p:nvGrpSpPr>
          <p:cNvPr id="275" name="Группа 274"/>
          <p:cNvGrpSpPr/>
          <p:nvPr/>
        </p:nvGrpSpPr>
        <p:grpSpPr>
          <a:xfrm>
            <a:off x="4620419" y="3028950"/>
            <a:ext cx="1706562" cy="2762250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4529931" y="3711575"/>
            <a:ext cx="3573463" cy="223361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sp>
        <p:nvSpPr>
          <p:cNvPr id="180" name="Rectangle 182"/>
          <p:cNvSpPr>
            <a:spLocks noChangeArrowheads="1"/>
          </p:cNvSpPr>
          <p:nvPr/>
        </p:nvSpPr>
        <p:spPr bwMode="auto">
          <a:xfrm>
            <a:off x="6261100" y="3154363"/>
            <a:ext cx="141287" cy="323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5775815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3890963" y="37163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6" name="Freeform 37"/>
          <p:cNvSpPr>
            <a:spLocks/>
          </p:cNvSpPr>
          <p:nvPr/>
        </p:nvSpPr>
        <p:spPr bwMode="auto">
          <a:xfrm>
            <a:off x="6305550" y="3476625"/>
            <a:ext cx="46037" cy="55563"/>
          </a:xfrm>
          <a:custGeom>
            <a:avLst/>
            <a:gdLst>
              <a:gd name="T0" fmla="*/ 15 w 24"/>
              <a:gd name="T1" fmla="*/ 35 h 23"/>
              <a:gd name="T2" fmla="*/ 17 w 24"/>
              <a:gd name="T3" fmla="*/ 35 h 23"/>
              <a:gd name="T4" fmla="*/ 19 w 24"/>
              <a:gd name="T5" fmla="*/ 35 h 23"/>
              <a:gd name="T6" fmla="*/ 22 w 24"/>
              <a:gd name="T7" fmla="*/ 32 h 23"/>
              <a:gd name="T8" fmla="*/ 24 w 24"/>
              <a:gd name="T9" fmla="*/ 32 h 23"/>
              <a:gd name="T10" fmla="*/ 24 w 24"/>
              <a:gd name="T11" fmla="*/ 29 h 23"/>
              <a:gd name="T12" fmla="*/ 27 w 24"/>
              <a:gd name="T13" fmla="*/ 29 h 23"/>
              <a:gd name="T14" fmla="*/ 29 w 24"/>
              <a:gd name="T15" fmla="*/ 26 h 23"/>
              <a:gd name="T16" fmla="*/ 29 w 24"/>
              <a:gd name="T17" fmla="*/ 23 h 23"/>
              <a:gd name="T18" fmla="*/ 29 w 24"/>
              <a:gd name="T19" fmla="*/ 20 h 23"/>
              <a:gd name="T20" fmla="*/ 29 w 24"/>
              <a:gd name="T21" fmla="*/ 17 h 23"/>
              <a:gd name="T22" fmla="*/ 29 w 24"/>
              <a:gd name="T23" fmla="*/ 14 h 23"/>
              <a:gd name="T24" fmla="*/ 29 w 24"/>
              <a:gd name="T25" fmla="*/ 12 h 23"/>
              <a:gd name="T26" fmla="*/ 29 w 24"/>
              <a:gd name="T27" fmla="*/ 9 h 23"/>
              <a:gd name="T28" fmla="*/ 27 w 24"/>
              <a:gd name="T29" fmla="*/ 6 h 23"/>
              <a:gd name="T30" fmla="*/ 24 w 24"/>
              <a:gd name="T31" fmla="*/ 3 h 23"/>
              <a:gd name="T32" fmla="*/ 24 w 24"/>
              <a:gd name="T33" fmla="*/ 3 h 23"/>
              <a:gd name="T34" fmla="*/ 22 w 24"/>
              <a:gd name="T35" fmla="*/ 0 h 23"/>
              <a:gd name="T36" fmla="*/ 19 w 24"/>
              <a:gd name="T37" fmla="*/ 0 h 23"/>
              <a:gd name="T38" fmla="*/ 17 w 24"/>
              <a:gd name="T39" fmla="*/ 0 h 23"/>
              <a:gd name="T40" fmla="*/ 15 w 24"/>
              <a:gd name="T41" fmla="*/ 0 h 23"/>
              <a:gd name="T42" fmla="*/ 12 w 24"/>
              <a:gd name="T43" fmla="*/ 0 h 23"/>
              <a:gd name="T44" fmla="*/ 10 w 24"/>
              <a:gd name="T45" fmla="*/ 0 h 23"/>
              <a:gd name="T46" fmla="*/ 7 w 24"/>
              <a:gd name="T47" fmla="*/ 0 h 23"/>
              <a:gd name="T48" fmla="*/ 5 w 24"/>
              <a:gd name="T49" fmla="*/ 3 h 23"/>
              <a:gd name="T50" fmla="*/ 5 w 24"/>
              <a:gd name="T51" fmla="*/ 3 h 23"/>
              <a:gd name="T52" fmla="*/ 2 w 24"/>
              <a:gd name="T53" fmla="*/ 6 h 23"/>
              <a:gd name="T54" fmla="*/ 0 w 24"/>
              <a:gd name="T55" fmla="*/ 9 h 23"/>
              <a:gd name="T56" fmla="*/ 0 w 24"/>
              <a:gd name="T57" fmla="*/ 12 h 23"/>
              <a:gd name="T58" fmla="*/ 0 w 24"/>
              <a:gd name="T59" fmla="*/ 14 h 23"/>
              <a:gd name="T60" fmla="*/ 0 w 24"/>
              <a:gd name="T61" fmla="*/ 17 h 23"/>
              <a:gd name="T62" fmla="*/ 0 w 24"/>
              <a:gd name="T63" fmla="*/ 20 h 23"/>
              <a:gd name="T64" fmla="*/ 0 w 24"/>
              <a:gd name="T65" fmla="*/ 23 h 23"/>
              <a:gd name="T66" fmla="*/ 0 w 24"/>
              <a:gd name="T67" fmla="*/ 26 h 23"/>
              <a:gd name="T68" fmla="*/ 2 w 24"/>
              <a:gd name="T69" fmla="*/ 29 h 23"/>
              <a:gd name="T70" fmla="*/ 5 w 24"/>
              <a:gd name="T71" fmla="*/ 29 h 23"/>
              <a:gd name="T72" fmla="*/ 5 w 24"/>
              <a:gd name="T73" fmla="*/ 32 h 23"/>
              <a:gd name="T74" fmla="*/ 7 w 24"/>
              <a:gd name="T75" fmla="*/ 32 h 23"/>
              <a:gd name="T76" fmla="*/ 10 w 24"/>
              <a:gd name="T77" fmla="*/ 35 h 23"/>
              <a:gd name="T78" fmla="*/ 12 w 24"/>
              <a:gd name="T79" fmla="*/ 35 h 23"/>
              <a:gd name="T80" fmla="*/ 15 w 24"/>
              <a:gd name="T81" fmla="*/ 35 h 23"/>
              <a:gd name="T82" fmla="*/ 15 w 24"/>
              <a:gd name="T83" fmla="*/ 35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"/>
              <a:gd name="T127" fmla="*/ 0 h 23"/>
              <a:gd name="T128" fmla="*/ 24 w 24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21"/>
                </a:lnTo>
                <a:lnTo>
                  <a:pt x="20" y="19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3890963" y="2790825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20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8" name="Freeform 47"/>
          <p:cNvSpPr>
            <a:spLocks/>
          </p:cNvSpPr>
          <p:nvPr/>
        </p:nvSpPr>
        <p:spPr bwMode="auto">
          <a:xfrm>
            <a:off x="3890963" y="442118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9" name="Freeform 66"/>
          <p:cNvSpPr>
            <a:spLocks/>
          </p:cNvSpPr>
          <p:nvPr/>
        </p:nvSpPr>
        <p:spPr bwMode="auto">
          <a:xfrm>
            <a:off x="5783262" y="34718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0" name="Line 67"/>
          <p:cNvSpPr>
            <a:spLocks noChangeShapeType="1"/>
          </p:cNvSpPr>
          <p:nvPr/>
        </p:nvSpPr>
        <p:spPr bwMode="auto">
          <a:xfrm flipH="1">
            <a:off x="5548312" y="3498850"/>
            <a:ext cx="2476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1" name="Freeform 93"/>
          <p:cNvSpPr>
            <a:spLocks/>
          </p:cNvSpPr>
          <p:nvPr/>
        </p:nvSpPr>
        <p:spPr bwMode="auto">
          <a:xfrm>
            <a:off x="3890963" y="46402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2" name="Freeform 95"/>
          <p:cNvSpPr>
            <a:spLocks/>
          </p:cNvSpPr>
          <p:nvPr/>
        </p:nvSpPr>
        <p:spPr bwMode="auto">
          <a:xfrm>
            <a:off x="3890963" y="4849813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3" name="Freeform 97"/>
          <p:cNvSpPr>
            <a:spLocks/>
          </p:cNvSpPr>
          <p:nvPr/>
        </p:nvSpPr>
        <p:spPr bwMode="auto">
          <a:xfrm>
            <a:off x="3890963" y="5068888"/>
            <a:ext cx="47625" cy="57150"/>
          </a:xfrm>
          <a:custGeom>
            <a:avLst/>
            <a:gdLst>
              <a:gd name="T0" fmla="*/ 0 w 25"/>
              <a:gd name="T1" fmla="*/ 0 h 24"/>
              <a:gd name="T2" fmla="*/ 2 w 25"/>
              <a:gd name="T3" fmla="*/ 36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4" name="Freeform 104"/>
          <p:cNvSpPr>
            <a:spLocks/>
          </p:cNvSpPr>
          <p:nvPr/>
        </p:nvSpPr>
        <p:spPr bwMode="auto">
          <a:xfrm>
            <a:off x="6102350" y="4946650"/>
            <a:ext cx="42862" cy="57150"/>
          </a:xfrm>
          <a:custGeom>
            <a:avLst/>
            <a:gdLst>
              <a:gd name="T0" fmla="*/ 14 w 23"/>
              <a:gd name="T1" fmla="*/ 36 h 23"/>
              <a:gd name="T2" fmla="*/ 16 w 23"/>
              <a:gd name="T3" fmla="*/ 36 h 23"/>
              <a:gd name="T4" fmla="*/ 19 w 23"/>
              <a:gd name="T5" fmla="*/ 36 h 23"/>
              <a:gd name="T6" fmla="*/ 20 w 23"/>
              <a:gd name="T7" fmla="*/ 36 h 23"/>
              <a:gd name="T8" fmla="*/ 22 w 23"/>
              <a:gd name="T9" fmla="*/ 33 h 23"/>
              <a:gd name="T10" fmla="*/ 22 w 23"/>
              <a:gd name="T11" fmla="*/ 33 h 23"/>
              <a:gd name="T12" fmla="*/ 25 w 23"/>
              <a:gd name="T13" fmla="*/ 30 h 23"/>
              <a:gd name="T14" fmla="*/ 27 w 23"/>
              <a:gd name="T15" fmla="*/ 27 h 23"/>
              <a:gd name="T16" fmla="*/ 27 w 23"/>
              <a:gd name="T17" fmla="*/ 23 h 23"/>
              <a:gd name="T18" fmla="*/ 27 w 23"/>
              <a:gd name="T19" fmla="*/ 20 h 23"/>
              <a:gd name="T20" fmla="*/ 27 w 23"/>
              <a:gd name="T21" fmla="*/ 17 h 23"/>
              <a:gd name="T22" fmla="*/ 27 w 23"/>
              <a:gd name="T23" fmla="*/ 14 h 23"/>
              <a:gd name="T24" fmla="*/ 27 w 23"/>
              <a:gd name="T25" fmla="*/ 11 h 23"/>
              <a:gd name="T26" fmla="*/ 27 w 23"/>
              <a:gd name="T27" fmla="*/ 9 h 23"/>
              <a:gd name="T28" fmla="*/ 25 w 23"/>
              <a:gd name="T29" fmla="*/ 6 h 23"/>
              <a:gd name="T30" fmla="*/ 22 w 23"/>
              <a:gd name="T31" fmla="*/ 6 h 23"/>
              <a:gd name="T32" fmla="*/ 22 w 23"/>
              <a:gd name="T33" fmla="*/ 3 h 23"/>
              <a:gd name="T34" fmla="*/ 20 w 23"/>
              <a:gd name="T35" fmla="*/ 0 h 23"/>
              <a:gd name="T36" fmla="*/ 19 w 23"/>
              <a:gd name="T37" fmla="*/ 0 h 23"/>
              <a:gd name="T38" fmla="*/ 16 w 23"/>
              <a:gd name="T39" fmla="*/ 0 h 23"/>
              <a:gd name="T40" fmla="*/ 14 w 23"/>
              <a:gd name="T41" fmla="*/ 0 h 23"/>
              <a:gd name="T42" fmla="*/ 12 w 23"/>
              <a:gd name="T43" fmla="*/ 0 h 23"/>
              <a:gd name="T44" fmla="*/ 9 w 23"/>
              <a:gd name="T45" fmla="*/ 0 h 23"/>
              <a:gd name="T46" fmla="*/ 7 w 23"/>
              <a:gd name="T47" fmla="*/ 0 h 23"/>
              <a:gd name="T48" fmla="*/ 5 w 23"/>
              <a:gd name="T49" fmla="*/ 3 h 23"/>
              <a:gd name="T50" fmla="*/ 5 w 23"/>
              <a:gd name="T51" fmla="*/ 6 h 23"/>
              <a:gd name="T52" fmla="*/ 2 w 23"/>
              <a:gd name="T53" fmla="*/ 6 h 23"/>
              <a:gd name="T54" fmla="*/ 0 w 23"/>
              <a:gd name="T55" fmla="*/ 9 h 23"/>
              <a:gd name="T56" fmla="*/ 0 w 23"/>
              <a:gd name="T57" fmla="*/ 11 h 23"/>
              <a:gd name="T58" fmla="*/ 0 w 23"/>
              <a:gd name="T59" fmla="*/ 14 h 23"/>
              <a:gd name="T60" fmla="*/ 0 w 23"/>
              <a:gd name="T61" fmla="*/ 17 h 23"/>
              <a:gd name="T62" fmla="*/ 0 w 23"/>
              <a:gd name="T63" fmla="*/ 20 h 23"/>
              <a:gd name="T64" fmla="*/ 0 w 23"/>
              <a:gd name="T65" fmla="*/ 23 h 23"/>
              <a:gd name="T66" fmla="*/ 0 w 23"/>
              <a:gd name="T67" fmla="*/ 27 h 23"/>
              <a:gd name="T68" fmla="*/ 2 w 23"/>
              <a:gd name="T69" fmla="*/ 30 h 23"/>
              <a:gd name="T70" fmla="*/ 5 w 23"/>
              <a:gd name="T71" fmla="*/ 33 h 23"/>
              <a:gd name="T72" fmla="*/ 5 w 23"/>
              <a:gd name="T73" fmla="*/ 33 h 23"/>
              <a:gd name="T74" fmla="*/ 7 w 23"/>
              <a:gd name="T75" fmla="*/ 36 h 23"/>
              <a:gd name="T76" fmla="*/ 9 w 23"/>
              <a:gd name="T77" fmla="*/ 36 h 23"/>
              <a:gd name="T78" fmla="*/ 12 w 23"/>
              <a:gd name="T79" fmla="*/ 36 h 23"/>
              <a:gd name="T80" fmla="*/ 14 w 23"/>
              <a:gd name="T81" fmla="*/ 36 h 23"/>
              <a:gd name="T82" fmla="*/ 14 w 23"/>
              <a:gd name="T83" fmla="*/ 36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"/>
              <a:gd name="T127" fmla="*/ 0 h 23"/>
              <a:gd name="T128" fmla="*/ 23 w 23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9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3" y="6"/>
                </a:lnTo>
                <a:lnTo>
                  <a:pt x="21" y="4"/>
                </a:lnTo>
                <a:lnTo>
                  <a:pt x="19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5" name="Freeform 109"/>
          <p:cNvSpPr>
            <a:spLocks/>
          </p:cNvSpPr>
          <p:nvPr/>
        </p:nvSpPr>
        <p:spPr bwMode="auto">
          <a:xfrm>
            <a:off x="64103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6" name="Line 110"/>
          <p:cNvSpPr>
            <a:spLocks noChangeShapeType="1"/>
          </p:cNvSpPr>
          <p:nvPr/>
        </p:nvSpPr>
        <p:spPr bwMode="auto">
          <a:xfrm flipH="1">
            <a:off x="6022975" y="3498850"/>
            <a:ext cx="3984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7" name="Freeform 119"/>
          <p:cNvSpPr>
            <a:spLocks/>
          </p:cNvSpPr>
          <p:nvPr/>
        </p:nvSpPr>
        <p:spPr bwMode="auto">
          <a:xfrm>
            <a:off x="5788025" y="49530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7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8" name="Rectangle 148"/>
          <p:cNvSpPr>
            <a:spLocks noChangeArrowheads="1"/>
          </p:cNvSpPr>
          <p:nvPr/>
        </p:nvSpPr>
        <p:spPr bwMode="auto">
          <a:xfrm rot="16200000">
            <a:off x="5303837" y="3417888"/>
            <a:ext cx="315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ALU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259" name="Line 176"/>
          <p:cNvSpPr>
            <a:spLocks noChangeShapeType="1"/>
          </p:cNvSpPr>
          <p:nvPr/>
        </p:nvSpPr>
        <p:spPr bwMode="auto">
          <a:xfrm rot="16200000">
            <a:off x="6176962" y="3341688"/>
            <a:ext cx="635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7158649" y="2822332"/>
            <a:ext cx="294311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sz="1600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3719144" y="2623040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8155477" y="3581400"/>
            <a:ext cx="960969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5765800" y="2816225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3719144" y="3558689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3859407" y="4935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3815324" y="3097824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7159503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5499100" y="3378200"/>
            <a:ext cx="89383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[R2]-[R3]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3859407" y="446747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3859407" y="417629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40481" y="5671324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,R2,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34725" y="604230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and R12,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52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22275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2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 hazard detection unit </a:t>
            </a:r>
            <a:r>
              <a:rPr lang="en-US" sz="2000" dirty="0" smtClean="0">
                <a:latin typeface="+mj-lt"/>
              </a:rPr>
              <a:t>has to </a:t>
            </a:r>
            <a:r>
              <a:rPr lang="en-US" sz="2000" dirty="0">
                <a:latin typeface="+mj-lt"/>
              </a:rPr>
              <a:t>“stall” </a:t>
            </a:r>
            <a:r>
              <a:rPr lang="en-US" sz="2000" dirty="0" smtClean="0">
                <a:latin typeface="+mj-lt"/>
              </a:rPr>
              <a:t>the instruction following the load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391400" cy="83661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Can't always forward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609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Load word can still causes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</a:t>
            </a:r>
            <a:r>
              <a:rPr lang="en-US" sz="2200" dirty="0" smtClean="0">
                <a:latin typeface="+mj-lt"/>
              </a:rPr>
              <a:t>instruction follows </a:t>
            </a:r>
            <a:r>
              <a:rPr lang="en-US" sz="2200" dirty="0">
                <a:latin typeface="+mj-lt"/>
              </a:rPr>
              <a:t>a load </a:t>
            </a:r>
            <a:r>
              <a:rPr lang="en-US" sz="2200" dirty="0" smtClean="0">
                <a:latin typeface="+mj-lt"/>
              </a:rPr>
              <a:t>instruction and reads the same register that is written by the load.</a:t>
            </a:r>
            <a:endParaRPr lang="en-US" sz="2200" dirty="0">
              <a:latin typeface="+mj-lt"/>
            </a:endParaRPr>
          </a:p>
        </p:txBody>
      </p:sp>
      <p:grpSp>
        <p:nvGrpSpPr>
          <p:cNvPr id="320" name="Группа 319"/>
          <p:cNvGrpSpPr/>
          <p:nvPr/>
        </p:nvGrpSpPr>
        <p:grpSpPr>
          <a:xfrm>
            <a:off x="162657" y="2133600"/>
            <a:ext cx="8356503" cy="3227080"/>
            <a:chOff x="162657" y="2133600"/>
            <a:chExt cx="8356503" cy="3227080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0"/>
              <a:ext cx="8356503" cy="3227080"/>
              <a:chOff x="162657" y="2133600"/>
              <a:chExt cx="8356503" cy="322708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0" cy="20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489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latin typeface="+mj-lt"/>
                    </a:rPr>
                    <a:t>Program</a:t>
                  </a:r>
                </a:p>
                <a:p>
                  <a:r>
                    <a:rPr lang="en-US" sz="12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200" b="1" dirty="0">
                      <a:latin typeface="+mj-lt"/>
                    </a:rPr>
                    <a:t>order</a:t>
                  </a: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lw</a:t>
                </a:r>
                <a:r>
                  <a:rPr lang="en-US" b="1" dirty="0">
                    <a:latin typeface="Courier New" pitchFamily="49" charset="0"/>
                  </a:rPr>
                  <a:t> 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30(R1)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and R12,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R5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or  R13,R6,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add R14,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sw</a:t>
                </a:r>
                <a:r>
                  <a:rPr lang="en-US" b="1" dirty="0">
                    <a:latin typeface="Courier New" pitchFamily="49" charset="0"/>
                  </a:rPr>
                  <a:t>  R15,100(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0"/>
                <a:ext cx="6823625" cy="428824"/>
                <a:chOff x="1722562" y="2022646"/>
                <a:chExt cx="6777398" cy="236168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1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2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3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4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5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6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370135" cy="1186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Time (clock cycles)</a:t>
                  </a:r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7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8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9</a:t>
                  </a:r>
                  <a:endParaRPr lang="en-US" sz="1100" b="1" dirty="0">
                    <a:latin typeface="Neo Sans Intel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5721552" y="282012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6006735" y="282012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5065580" y="3073755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Need it here!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5721552" y="278853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6006735" y="278853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722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066800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904108" y="3557248"/>
                <a:ext cx="547071" cy="2308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900" dirty="0" err="1" smtClean="0">
                    <a:latin typeface="Neo Sans Intel" panose="020B0504020202020204" pitchFamily="34" charset="0"/>
                  </a:rPr>
                  <a:t>CondCode</a:t>
                </a:r>
                <a:endParaRPr lang="en-US" sz="9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72985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3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463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620683" cy="523200"/>
              <a:chOff x="6744623" y="4292088"/>
              <a:chExt cx="62068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619080" cy="424806"/>
              <a:chOff x="6561743" y="4287612"/>
              <a:chExt cx="619080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0873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1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3400" y="2338388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6263" y="246062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2113" y="25781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4953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61010" y="533400"/>
            <a:ext cx="868299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De-assert the write enable to ID/EXE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The dependent instruction (</a:t>
            </a:r>
            <a:r>
              <a:rPr lang="en-US" dirty="0" smtClean="0">
                <a:latin typeface="+mj-lt"/>
                <a:cs typeface="Courier New" pitchFamily="49" charset="0"/>
              </a:rPr>
              <a:t>and</a:t>
            </a:r>
            <a:r>
              <a:rPr lang="en-US" dirty="0" smtClean="0">
                <a:latin typeface="+mj-lt"/>
              </a:rPr>
              <a:t>) stays another cycle in IF/EXE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De-assert the write enable to the IF/ID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Issue a NOP into the EXE/MEM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Allow the stalling instruction (</a:t>
            </a:r>
            <a:r>
              <a:rPr lang="en-US" sz="2000" dirty="0" err="1" smtClean="0">
                <a:latin typeface="+mj-lt"/>
              </a:rPr>
              <a:t>lw</a:t>
            </a:r>
            <a:r>
              <a:rPr lang="en-US" sz="2000" dirty="0" smtClean="0">
                <a:latin typeface="+mj-lt"/>
              </a:rPr>
              <a:t>) to move on</a:t>
            </a:r>
            <a:endParaRPr lang="en-US" sz="2000" dirty="0">
              <a:latin typeface="+mj-lt"/>
            </a:endParaRPr>
          </a:p>
        </p:txBody>
      </p:sp>
      <p:grpSp>
        <p:nvGrpSpPr>
          <p:cNvPr id="339" name="Группа 338"/>
          <p:cNvGrpSpPr/>
          <p:nvPr/>
        </p:nvGrpSpPr>
        <p:grpSpPr>
          <a:xfrm>
            <a:off x="228600" y="2819400"/>
            <a:ext cx="8595363" cy="3406676"/>
            <a:chOff x="228600" y="2819400"/>
            <a:chExt cx="8595363" cy="340667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959177" cy="3201039"/>
              <a:chOff x="376" y="1842"/>
              <a:chExt cx="57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481" cy="3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+mj-lt"/>
                  </a:rPr>
                  <a:t>Program</a:t>
                </a:r>
              </a:p>
              <a:p>
                <a:r>
                  <a:rPr lang="en-US" sz="1200" b="1" dirty="0">
                    <a:latin typeface="+mj-lt"/>
                  </a:rPr>
                  <a:t>execution</a:t>
                </a:r>
              </a:p>
              <a:p>
                <a:r>
                  <a:rPr lang="en-US" sz="1200" b="1" dirty="0">
                    <a:latin typeface="+mj-lt"/>
                  </a:rPr>
                  <a:t>order</a:t>
                </a:r>
              </a:p>
            </p:txBody>
          </p:sp>
        </p:grp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1255391" y="3489088"/>
              <a:ext cx="2416702" cy="2736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lw</a:t>
              </a:r>
              <a:r>
                <a:rPr lang="en-US" dirty="0">
                  <a:latin typeface="Courier New" pitchFamily="49" charset="0"/>
                </a:rPr>
                <a:t> 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30(R1)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and R12,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R5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or  R13,R6,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add R14,R2,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sw</a:t>
              </a:r>
              <a:r>
                <a:rPr lang="en-US" dirty="0">
                  <a:latin typeface="Courier New" pitchFamily="49" charset="0"/>
                </a:rPr>
                <a:t>  R15,100(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)</a:t>
              </a:r>
              <a:endParaRPr lang="en-US" sz="2000" dirty="0">
                <a:latin typeface="Courier New" pitchFamily="49" charset="0"/>
              </a:endParaRPr>
            </a:p>
          </p:txBody>
        </p:sp>
        <p:grpSp>
          <p:nvGrpSpPr>
            <p:cNvPr id="328" name="Группа 327"/>
            <p:cNvGrpSpPr/>
            <p:nvPr/>
          </p:nvGrpSpPr>
          <p:grpSpPr>
            <a:xfrm>
              <a:off x="1387011" y="2819400"/>
              <a:ext cx="6878271" cy="491576"/>
              <a:chOff x="1589699" y="3086060"/>
              <a:chExt cx="6823625" cy="428824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368520" cy="187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 dirty="0">
                  <a:latin typeface="Neo Sans Intel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4836266" y="3905825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5591604" y="3652335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5876787" y="3652335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883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Hazard 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2425" y="1295400"/>
            <a:ext cx="8442325" cy="477996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EX.RegWrite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EX.opcode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and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EX.WriteReg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IF/ID.ReadReg1) or 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EX.WriteReg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IF/ID.ReadReg2) )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then stall</a:t>
            </a:r>
          </a:p>
          <a:p>
            <a:pPr marL="230188" indent="-230188">
              <a:buFont typeface="Wingdings" pitchFamily="2" charset="2"/>
              <a:buNone/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73190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8382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20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9906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u="sng" dirty="0">
                <a:latin typeface="+mj-lt"/>
                <a:cs typeface="Times New Roman" pitchFamily="18" charset="0"/>
              </a:rPr>
              <a:t>Slow code</a:t>
            </a:r>
            <a:endParaRPr lang="en-US" sz="1800" b="1" dirty="0">
              <a:latin typeface="+mj-lt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ADD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Ra,Rb,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SUB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Rd,Re,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Software Scheduling to Avoid Load Hazards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989326" y="3200400"/>
            <a:ext cx="1792224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566922"/>
            <a:ext cx="1581150" cy="54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79028" y="23565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Rc,c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ADD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Ra,Rb,Rc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Rf,f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SW 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Rd,Re,Rf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31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441228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358358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2452104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077773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2670392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356395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04108" y="3557248"/>
              <a:ext cx="547071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 err="1" smtClean="0">
                  <a:latin typeface="Neo Sans Intel" panose="020B0504020202020204" pitchFamily="34" charset="0"/>
                </a:rPr>
                <a:t>CondCode</a:t>
              </a:r>
              <a:endParaRPr lang="en-US" sz="9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294634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2899731"/>
            <a:ext cx="5615445" cy="1210181"/>
          </a:xfrm>
          <a:prstGeom prst="bentConnector5">
            <a:avLst>
              <a:gd name="adj1" fmla="val -4071"/>
              <a:gd name="adj2" fmla="val 172985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263042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2666661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257549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2911034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386875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286015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3604086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3514858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10903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214488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3679025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4524724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2854565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38671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179435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3501207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3747437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2474650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2693158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2577959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165447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26249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332372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317231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3645650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13276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089927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5139129" y="1781524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&lt;&lt; 2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910166" y="367496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3711201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4164516" y="2700353"/>
            <a:ext cx="1756499" cy="192727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857281" y="1285240"/>
            <a:ext cx="401408" cy="794389"/>
            <a:chOff x="6728724" y="3121968"/>
            <a:chExt cx="727535" cy="1439797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cxnSp>
        <p:nvCxnSpPr>
          <p:cNvPr id="45" name="Straight Arrow Connector 44"/>
          <p:cNvCxnSpPr>
            <a:stCxn id="40" idx="3"/>
            <a:endCxn id="92" idx="1"/>
          </p:cNvCxnSpPr>
          <p:nvPr/>
        </p:nvCxnSpPr>
        <p:spPr bwMode="auto">
          <a:xfrm flipV="1">
            <a:off x="5615968" y="1917680"/>
            <a:ext cx="241313" cy="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2267241" y="1066800"/>
            <a:ext cx="401408" cy="794389"/>
            <a:chOff x="6728724" y="3121968"/>
            <a:chExt cx="727535" cy="1439797"/>
          </a:xfrm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1570" y="1339567"/>
            <a:ext cx="379637" cy="625620"/>
            <a:chOff x="155044" y="1514471"/>
            <a:chExt cx="379637" cy="625620"/>
          </a:xfrm>
        </p:grpSpPr>
        <p:grpSp>
          <p:nvGrpSpPr>
            <p:cNvPr id="81" name="Group 80"/>
            <p:cNvGrpSpPr/>
            <p:nvPr/>
          </p:nvGrpSpPr>
          <p:grpSpPr>
            <a:xfrm>
              <a:off x="178582" y="1514471"/>
              <a:ext cx="356099" cy="625620"/>
              <a:chOff x="2991378" y="2694759"/>
              <a:chExt cx="468998" cy="82396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30150" y="2872568"/>
                <a:ext cx="3914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2" name="Isosceles Triangle 81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8" name="Straight Arrow Connector 47"/>
          <p:cNvCxnSpPr>
            <a:stCxn id="83" idx="2"/>
            <a:endCxn id="49" idx="0"/>
          </p:cNvCxnSpPr>
          <p:nvPr/>
        </p:nvCxnSpPr>
        <p:spPr bwMode="auto">
          <a:xfrm flipH="1">
            <a:off x="482818" y="1965187"/>
            <a:ext cx="340" cy="18045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446582" y="214563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Elbow Connector 49"/>
          <p:cNvCxnSpPr>
            <a:stCxn id="49" idx="6"/>
            <a:endCxn id="88" idx="1"/>
          </p:cNvCxnSpPr>
          <p:nvPr/>
        </p:nvCxnSpPr>
        <p:spPr bwMode="auto">
          <a:xfrm flipV="1">
            <a:off x="519054" y="1699240"/>
            <a:ext cx="1748187" cy="48263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1" name="Straight Arrow Connector 50"/>
          <p:cNvCxnSpPr>
            <a:stCxn id="49" idx="4"/>
            <a:endCxn id="133" idx="0"/>
          </p:cNvCxnSpPr>
          <p:nvPr/>
        </p:nvCxnSpPr>
        <p:spPr bwMode="auto">
          <a:xfrm flipH="1">
            <a:off x="481043" y="2218110"/>
            <a:ext cx="1775" cy="2231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43845" y="1087242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latin typeface="Neo Sans Intel" panose="020B0504020202020204" pitchFamily="34" charset="0"/>
              </a:rPr>
              <a:t>4</a:t>
            </a:r>
          </a:p>
        </p:txBody>
      </p:sp>
      <p:cxnSp>
        <p:nvCxnSpPr>
          <p:cNvPr id="53" name="Straight Arrow Connector 52"/>
          <p:cNvCxnSpPr>
            <a:stCxn id="52" idx="3"/>
            <a:endCxn id="87" idx="1"/>
          </p:cNvCxnSpPr>
          <p:nvPr/>
        </p:nvCxnSpPr>
        <p:spPr bwMode="auto">
          <a:xfrm flipV="1">
            <a:off x="2034309" y="1240044"/>
            <a:ext cx="232932" cy="10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" name="Straight Arrow Connector 53"/>
          <p:cNvCxnSpPr>
            <a:stCxn id="86" idx="3"/>
            <a:endCxn id="57" idx="2"/>
          </p:cNvCxnSpPr>
          <p:nvPr/>
        </p:nvCxnSpPr>
        <p:spPr bwMode="auto">
          <a:xfrm>
            <a:off x="2666599" y="1457941"/>
            <a:ext cx="2669673" cy="54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6570982" y="1079500"/>
            <a:ext cx="180391" cy="721202"/>
            <a:chOff x="3390790" y="3616963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56" name="Straight Arrow Connector 55"/>
          <p:cNvCxnSpPr>
            <a:stCxn id="90" idx="3"/>
            <a:endCxn id="79" idx="3"/>
          </p:cNvCxnSpPr>
          <p:nvPr/>
        </p:nvCxnSpPr>
        <p:spPr bwMode="auto">
          <a:xfrm flipV="1">
            <a:off x="6256639" y="1676346"/>
            <a:ext cx="319432" cy="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5336272" y="142224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>
            <a:stCxn id="57" idx="6"/>
            <a:endCxn id="91" idx="1"/>
          </p:cNvCxnSpPr>
          <p:nvPr/>
        </p:nvCxnSpPr>
        <p:spPr bwMode="auto">
          <a:xfrm>
            <a:off x="5408744" y="1458484"/>
            <a:ext cx="44853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9" name="Elbow Connector 58"/>
          <p:cNvCxnSpPr>
            <a:stCxn id="57" idx="0"/>
            <a:endCxn id="78" idx="3"/>
          </p:cNvCxnSpPr>
          <p:nvPr/>
        </p:nvCxnSpPr>
        <p:spPr bwMode="auto">
          <a:xfrm rot="5400000" flipH="1" flipV="1">
            <a:off x="5867466" y="713644"/>
            <a:ext cx="213647" cy="1203562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339567"/>
            <a:ext cx="6268216" cy="100535"/>
          </a:xfrm>
          <a:prstGeom prst="bentConnector4">
            <a:avLst>
              <a:gd name="adj1" fmla="val -4395"/>
              <a:gd name="adj2" fmla="val 46361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2741363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4981746" y="3774712"/>
            <a:ext cx="620683" cy="523200"/>
            <a:chOff x="6744623" y="4292088"/>
            <a:chExt cx="620683" cy="523200"/>
          </a:xfrm>
        </p:grpSpPr>
        <p:sp>
          <p:nvSpPr>
            <p:cNvPr id="75" name="TextBox 74"/>
            <p:cNvSpPr txBox="1"/>
            <p:nvPr/>
          </p:nvSpPr>
          <p:spPr>
            <a:xfrm>
              <a:off x="6744623" y="4553678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6962815" y="4292088"/>
              <a:ext cx="0" cy="26159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7083302" y="2077773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6420905" y="1738218"/>
            <a:ext cx="526106" cy="443656"/>
            <a:chOff x="6705081" y="4283249"/>
            <a:chExt cx="526106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705081" y="4465295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68001" y="4283249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230176" y="3953635"/>
            <a:ext cx="619080" cy="424806"/>
            <a:chOff x="6561743" y="4287612"/>
            <a:chExt cx="619080" cy="424806"/>
          </a:xfrm>
        </p:grpSpPr>
        <p:sp>
          <p:nvSpPr>
            <p:cNvPr id="69" name="TextBox 68"/>
            <p:cNvSpPr txBox="1"/>
            <p:nvPr/>
          </p:nvSpPr>
          <p:spPr>
            <a:xfrm>
              <a:off x="6561743" y="445080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>
              <a:off x="6968079" y="4287612"/>
              <a:ext cx="0" cy="21525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8208125" y="2068347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8" name="Group 177"/>
          <p:cNvGrpSpPr/>
          <p:nvPr/>
        </p:nvGrpSpPr>
        <p:grpSpPr>
          <a:xfrm>
            <a:off x="63062" y="1271752"/>
            <a:ext cx="1618593" cy="2743200"/>
            <a:chOff x="63062" y="1271752"/>
            <a:chExt cx="1618593" cy="2743200"/>
          </a:xfrm>
        </p:grpSpPr>
        <p:sp>
          <p:nvSpPr>
            <p:cNvPr id="154" name="Freeform 153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37021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23231" y="2543153"/>
              <a:ext cx="1091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+mj-lt"/>
                </a:rPr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+mj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72055" y="1954924"/>
            <a:ext cx="3626069" cy="4288221"/>
            <a:chOff x="1072055" y="1954924"/>
            <a:chExt cx="3626069" cy="4288221"/>
          </a:xfrm>
        </p:grpSpPr>
        <p:sp>
          <p:nvSpPr>
            <p:cNvPr id="156" name="Freeform 155"/>
            <p:cNvSpPr/>
            <p:nvPr/>
          </p:nvSpPr>
          <p:spPr bwMode="auto">
            <a:xfrm>
              <a:off x="1072055" y="1954924"/>
              <a:ext cx="3626069" cy="4288221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5CD3FF">
                <a:alpha val="50196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4334" y="2543153"/>
              <a:ext cx="144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+mj-lt"/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+mj-lt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675390" y="2238703"/>
            <a:ext cx="1809493" cy="2238704"/>
            <a:chOff x="4675390" y="2238703"/>
            <a:chExt cx="1809493" cy="2238704"/>
          </a:xfrm>
        </p:grpSpPr>
        <p:sp>
          <p:nvSpPr>
            <p:cNvPr id="157" name="Freeform 156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75390" y="2543153"/>
              <a:ext cx="1482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+mj-lt"/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+mj-l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40164" y="2229143"/>
            <a:ext cx="1734645" cy="2238704"/>
            <a:chOff x="6540164" y="2229143"/>
            <a:chExt cx="1734645" cy="2238704"/>
          </a:xfrm>
        </p:grpSpPr>
        <p:sp>
          <p:nvSpPr>
            <p:cNvPr id="162" name="Freeform 161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97747" y="2543153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+mj-lt"/>
                </a:rPr>
                <a:t>Memory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+mj-lt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3572" y="840828"/>
            <a:ext cx="8954814" cy="4193627"/>
            <a:chOff x="73572" y="840828"/>
            <a:chExt cx="8954814" cy="4193627"/>
          </a:xfrm>
        </p:grpSpPr>
        <p:sp>
          <p:nvSpPr>
            <p:cNvPr id="159" name="Freeform 158"/>
            <p:cNvSpPr/>
            <p:nvPr/>
          </p:nvSpPr>
          <p:spPr bwMode="auto">
            <a:xfrm>
              <a:off x="73572" y="84082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69187" y="1440101"/>
              <a:ext cx="18914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+mj-lt"/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+mj-lt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575595" y="5226107"/>
            <a:ext cx="4464408" cy="940554"/>
            <a:chOff x="4575595" y="5226107"/>
            <a:chExt cx="4464408" cy="940554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71853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2</a:t>
              </a:r>
              <a:r>
                <a:rPr lang="en-US" sz="1400" dirty="0" smtClean="0">
                  <a:latin typeface="+mj-lt"/>
                </a:rPr>
                <a:t>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53604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1ns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435355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2</a:t>
              </a:r>
              <a:r>
                <a:rPr lang="en-US" sz="1400" dirty="0" smtClean="0">
                  <a:latin typeface="+mj-lt"/>
                </a:rPr>
                <a:t>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01710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2</a:t>
              </a:r>
              <a:r>
                <a:rPr lang="en-US" sz="1400" dirty="0" smtClean="0">
                  <a:latin typeface="+mj-lt"/>
                </a:rPr>
                <a:t>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598857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1ns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575595" y="5552377"/>
              <a:ext cx="1384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Fig.: </a:t>
              </a:r>
              <a:r>
                <a:rPr lang="en-US" sz="1600" dirty="0">
                  <a:latin typeface="+mj-lt"/>
                </a:rPr>
                <a:t>the</a:t>
              </a:r>
              <a:r>
                <a:rPr lang="en-US" sz="1600" dirty="0" smtClean="0">
                  <a:latin typeface="+mj-lt"/>
                </a:rPr>
                <a:t> MIPS main stages</a:t>
              </a:r>
              <a:endParaRPr lang="ru-RU" sz="1600" dirty="0" smtClean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621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Single-Cycle Implementation</a:t>
            </a:r>
            <a:endParaRPr lang="ru-RU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494846" y="4097141"/>
            <a:ext cx="8228012" cy="179876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Throughput is 1 instruction per clock (8ns)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Is it efficient?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Most of the time stages do nothing and just wait until the other stages complete their job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Can we make it faster? </a:t>
            </a:r>
            <a:endParaRPr lang="ru-RU" sz="2200" dirty="0">
              <a:solidFill>
                <a:schemeClr val="accent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557163" y="1836495"/>
            <a:ext cx="2865791" cy="627363"/>
            <a:chOff x="1557163" y="1836495"/>
            <a:chExt cx="2865791" cy="627363"/>
          </a:xfrm>
        </p:grpSpPr>
        <p:sp>
          <p:nvSpPr>
            <p:cNvPr id="6" name="Rectangle 5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4702" y="1950121"/>
            <a:ext cx="6899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PC</a:t>
            </a:r>
            <a:endParaRPr lang="ru-RU" sz="2000" dirty="0" smtClean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422954" y="2467115"/>
            <a:ext cx="2865791" cy="627363"/>
            <a:chOff x="1557162" y="2070884"/>
            <a:chExt cx="2865791" cy="62736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557162" y="207088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60073" y="207088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37695" y="207088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40606" y="207088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43518" y="207088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2277" y="258074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PC + 4</a:t>
            </a:r>
            <a:endParaRPr lang="ru-RU" sz="2000" dirty="0" smtClean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288745" y="2980852"/>
            <a:ext cx="2676073" cy="915325"/>
            <a:chOff x="7288745" y="2980852"/>
            <a:chExt cx="2676073" cy="915325"/>
          </a:xfrm>
        </p:grpSpPr>
        <p:grpSp>
          <p:nvGrpSpPr>
            <p:cNvPr id="30" name="Group 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+mj-lt"/>
                    <a:cs typeface="Arial" pitchFamily="34" charset="0"/>
                  </a:rPr>
                  <a:t>F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D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E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+mj-lt"/>
                    <a:cs typeface="Arial" pitchFamily="34" charset="0"/>
                  </a:rPr>
                  <a:t>M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2277" y="3238459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PC + 8</a:t>
            </a:r>
            <a:endParaRPr lang="ru-RU" sz="2000" dirty="0" smtClean="0"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03439" y="856762"/>
            <a:ext cx="7731568" cy="646331"/>
            <a:chOff x="403439" y="856762"/>
            <a:chExt cx="7731568" cy="646331"/>
          </a:xfrm>
        </p:grpSpPr>
        <p:sp>
          <p:nvSpPr>
            <p:cNvPr id="44" name="Freeform 43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439" y="856762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7163" y="1458566"/>
            <a:ext cx="7315110" cy="2442600"/>
            <a:chOff x="1557163" y="1458566"/>
            <a:chExt cx="7315110" cy="244260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 rot="16200000">
              <a:off x="1094546" y="3050773"/>
              <a:ext cx="1331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instructions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3193" y="145856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time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34635" y="1493779"/>
              <a:ext cx="513281" cy="394155"/>
              <a:chOff x="5288675" y="3647495"/>
              <a:chExt cx="513281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88675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4ns</a:t>
                </a:r>
                <a:endParaRPr lang="ru-RU" dirty="0" smtClean="0">
                  <a:latin typeface="+mj-lt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71891" y="1496119"/>
              <a:ext cx="513281" cy="394155"/>
              <a:chOff x="5288674" y="3647495"/>
              <a:chExt cx="513281" cy="39415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88674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8</a:t>
                </a:r>
                <a:r>
                  <a:rPr lang="en-US" dirty="0" smtClean="0">
                    <a:latin typeface="+mj-lt"/>
                  </a:rPr>
                  <a:t>ns</a:t>
                </a:r>
                <a:endParaRPr lang="ru-RU" dirty="0" smtClean="0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1119" y="1483009"/>
              <a:ext cx="630301" cy="394155"/>
              <a:chOff x="5230165" y="3647495"/>
              <a:chExt cx="630301" cy="394155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12ns</a:t>
                </a:r>
                <a:endParaRPr lang="ru-RU" dirty="0" smtClean="0">
                  <a:latin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000171" y="1487463"/>
              <a:ext cx="630301" cy="394155"/>
              <a:chOff x="5230165" y="3647495"/>
              <a:chExt cx="630301" cy="39415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16ns</a:t>
                </a:r>
                <a:endParaRPr lang="ru-RU" dirty="0" smtClean="0">
                  <a:latin typeface="+mj-lt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451010" y="4524699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</a:rPr>
              <a:t>–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NO!</a:t>
            </a:r>
            <a:endParaRPr lang="ru-RU" sz="2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25765" y="5668316"/>
            <a:ext cx="3945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kern="0" dirty="0">
                <a:solidFill>
                  <a:srgbClr val="061922"/>
                </a:solidFill>
                <a:latin typeface="+mj-lt"/>
              </a:rPr>
              <a:t>– </a:t>
            </a:r>
            <a:r>
              <a:rPr lang="en-US" sz="2200" kern="0" dirty="0">
                <a:solidFill>
                  <a:srgbClr val="00B050"/>
                </a:solidFill>
                <a:latin typeface="+mj-lt"/>
              </a:rPr>
              <a:t>YES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, with </a:t>
            </a:r>
            <a:r>
              <a:rPr lang="en-US" sz="2200" kern="0" dirty="0">
                <a:solidFill>
                  <a:srgbClr val="0071C5"/>
                </a:solidFill>
                <a:latin typeface="+mj-lt"/>
              </a:rPr>
              <a:t>pipelined execution </a:t>
            </a:r>
            <a:endParaRPr lang="ru-RU" sz="22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155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7" grpId="0"/>
      <p:bldP spid="61" grpId="0"/>
      <p:bldP spid="62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28700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accent1"/>
                </a:solidFill>
              </a:rPr>
              <a:t>The main idea: </a:t>
            </a:r>
            <a:r>
              <a:rPr lang="en-US" dirty="0" smtClean="0"/>
              <a:t>try to keep everyone busy with useful work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Pipelining is a general-purpose technique of increasing efficiency: it is not specific for processors only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How to organize the pipeline?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Split the process into independent parts (</a:t>
            </a:r>
            <a:r>
              <a:rPr lang="en-US" sz="2000" dirty="0" smtClean="0">
                <a:solidFill>
                  <a:schemeClr val="accent1"/>
                </a:solidFill>
              </a:rPr>
              <a:t>stages</a:t>
            </a:r>
            <a:r>
              <a:rPr lang="en-US" sz="2000" dirty="0" smtClean="0"/>
              <a:t>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Allow a stage starts execute the next workload event if the following stages are still processing the previous ones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There are many examples of pipelines in the real life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Assembly line (car, electronics, etc.)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Security control in an airport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311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287"/>
            <a:ext cx="8229600" cy="889000"/>
          </a:xfrm>
        </p:spPr>
        <p:txBody>
          <a:bodyPr/>
          <a:lstStyle/>
          <a:p>
            <a:r>
              <a:rPr lang="en-US" dirty="0" smtClean="0"/>
              <a:t>Processor Pipeline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704332"/>
            <a:ext cx="8228012" cy="133852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It is hard to build HW that identifies whether 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alternative is making all stages the same length as the longest one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makes the pipeline control easier </a:t>
            </a:r>
            <a:r>
              <a:rPr lang="en-US" sz="1800" dirty="0" smtClean="0"/>
              <a:t>as the </a:t>
            </a:r>
            <a:r>
              <a:rPr lang="en-US" sz="1800" dirty="0"/>
              <a:t>next stage is always </a:t>
            </a:r>
            <a:r>
              <a:rPr lang="en-US" sz="1800" dirty="0" smtClean="0"/>
              <a:t>ready</a:t>
            </a:r>
            <a:endParaRPr lang="ru-RU" sz="1800" dirty="0"/>
          </a:p>
        </p:txBody>
      </p:sp>
      <p:sp>
        <p:nvSpPr>
          <p:cNvPr id="191" name="Content Placeholder 3"/>
          <p:cNvSpPr txBox="1">
            <a:spLocks/>
          </p:cNvSpPr>
          <p:nvPr/>
        </p:nvSpPr>
        <p:spPr bwMode="auto">
          <a:xfrm>
            <a:off x="562950" y="5565021"/>
            <a:ext cx="8228012" cy="68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kern="0" dirty="0" smtClean="0">
                <a:latin typeface="+mj-lt"/>
              </a:rPr>
              <a:t>Throughput is still 1 instruction per clock, but the clock cycle is 4 times less (2ns vs. 8 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2942" y="3337158"/>
            <a:ext cx="3538383" cy="627363"/>
            <a:chOff x="1552942" y="2224644"/>
            <a:chExt cx="3538383" cy="627363"/>
          </a:xfrm>
        </p:grpSpPr>
        <p:sp>
          <p:nvSpPr>
            <p:cNvPr id="130" name="TextBox 129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255853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60925" y="3964120"/>
            <a:ext cx="3538383" cy="627363"/>
            <a:chOff x="1552942" y="2224644"/>
            <a:chExt cx="3538383" cy="627363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70241" y="4594365"/>
            <a:ext cx="3538383" cy="627363"/>
            <a:chOff x="1552942" y="2224644"/>
            <a:chExt cx="3538383" cy="627363"/>
          </a:xfrm>
        </p:grpSpPr>
        <p:sp>
          <p:nvSpPr>
            <p:cNvPr id="112" name="TextBox 111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2277" y="2770371"/>
            <a:ext cx="8488273" cy="2351107"/>
            <a:chOff x="372277" y="2770371"/>
            <a:chExt cx="8488273" cy="2351107"/>
          </a:xfrm>
        </p:grpSpPr>
        <p:sp>
          <p:nvSpPr>
            <p:cNvPr id="95" name="TextBox 94"/>
            <p:cNvSpPr txBox="1"/>
            <p:nvPr/>
          </p:nvSpPr>
          <p:spPr>
            <a:xfrm>
              <a:off x="714702" y="3433030"/>
              <a:ext cx="6899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+mj-lt"/>
                </a:rPr>
                <a:t>PC</a:t>
              </a:r>
              <a:endParaRPr lang="ru-RU" sz="2000" dirty="0" smtClean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2277" y="4063650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+mj-lt"/>
                </a:rPr>
                <a:t>PC + 4</a:t>
              </a:r>
              <a:endParaRPr lang="ru-RU" sz="2000" dirty="0" smtClean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77" y="4721368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+mj-lt"/>
                </a:rPr>
                <a:t>PC + 8</a:t>
              </a:r>
              <a:endParaRPr lang="ru-RU" sz="2000" dirty="0" smtClean="0"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45440" y="2770371"/>
              <a:ext cx="7315110" cy="431708"/>
              <a:chOff x="1545440" y="2770371"/>
              <a:chExt cx="7315110" cy="43170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time</a:t>
                </a:r>
                <a:endParaRPr lang="ru-RU" dirty="0" smtClean="0">
                  <a:latin typeface="+mj-lt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722912" y="2805584"/>
                <a:ext cx="513281" cy="394155"/>
                <a:chOff x="5288675" y="3647495"/>
                <a:chExt cx="513281" cy="394155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288675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4ns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148445" y="2807924"/>
                <a:ext cx="513281" cy="394155"/>
                <a:chOff x="5288674" y="3647495"/>
                <a:chExt cx="513281" cy="394155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288674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8</a:t>
                  </a:r>
                  <a:r>
                    <a:rPr lang="en-US" dirty="0" smtClean="0">
                      <a:latin typeface="+mj-lt"/>
                    </a:rPr>
                    <a:t>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515950" y="2794814"/>
                <a:ext cx="630301" cy="394155"/>
                <a:chOff x="5230165" y="3647495"/>
                <a:chExt cx="630301" cy="394155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12ns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953279" y="2799268"/>
                <a:ext cx="630301" cy="394155"/>
                <a:chOff x="5230165" y="3647495"/>
                <a:chExt cx="630301" cy="394155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16ns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1546014" y="3210554"/>
            <a:ext cx="5696578" cy="2176981"/>
            <a:chOff x="1546014" y="3210554"/>
            <a:chExt cx="5696578" cy="238757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60610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2972335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367803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85626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601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5098340" y="3212484"/>
              <a:ext cx="1417424" cy="2362200"/>
              <a:chOff x="2413010" y="2250440"/>
              <a:chExt cx="1417424" cy="236220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>
              <a:off x="7242592" y="3235931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91716" y="2229527"/>
            <a:ext cx="6841418" cy="646331"/>
            <a:chOff x="391716" y="2229527"/>
            <a:chExt cx="6841418" cy="646331"/>
          </a:xfrm>
        </p:grpSpPr>
        <p:sp>
          <p:nvSpPr>
            <p:cNvPr id="122" name="TextBox 121"/>
            <p:cNvSpPr txBox="1"/>
            <p:nvPr/>
          </p:nvSpPr>
          <p:spPr>
            <a:xfrm>
              <a:off x="391716" y="2229527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7446" y="2392679"/>
              <a:ext cx="5685688" cy="433754"/>
              <a:chOff x="1547446" y="4818185"/>
              <a:chExt cx="5685688" cy="433754"/>
            </a:xfrm>
          </p:grpSpPr>
          <p:sp>
            <p:nvSpPr>
              <p:cNvPr id="6" name="Freeform 5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0303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vs. Non-Pipelined MIPS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6710" y="876300"/>
            <a:ext cx="8192562" cy="5406173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instructions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75463" y="4918168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12554" y="2051357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2347124" y="6060985"/>
                <a:ext cx="6078139" cy="7025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Wor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load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𝐍𝐮𝐦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𝐬𝐭𝐚𝐠𝐞𝐬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24" y="6060985"/>
                <a:ext cx="6078139" cy="7025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295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Arrow Connector 46"/>
          <p:cNvCxnSpPr>
            <a:stCxn id="82" idx="2"/>
            <a:endCxn id="48" idx="0"/>
          </p:cNvCxnSpPr>
          <p:nvPr/>
        </p:nvCxnSpPr>
        <p:spPr bwMode="auto">
          <a:xfrm flipH="1">
            <a:off x="851410" y="2664310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824154" y="280003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8" idx="4"/>
            <a:endCxn id="231" idx="0"/>
          </p:cNvCxnSpPr>
          <p:nvPr/>
        </p:nvCxnSpPr>
        <p:spPr bwMode="auto">
          <a:xfrm>
            <a:off x="851410" y="2854550"/>
            <a:ext cx="1028" cy="1888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851666" y="1981200"/>
            <a:ext cx="5544033" cy="1933165"/>
            <a:chOff x="851666" y="1066800"/>
            <a:chExt cx="5544033" cy="1933165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5017165" y="1611765"/>
              <a:ext cx="358662" cy="2060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9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42" name="Elbow Connector 41"/>
            <p:cNvCxnSpPr>
              <a:endCxn id="39" idx="1"/>
            </p:cNvCxnSpPr>
            <p:nvPr/>
          </p:nvCxnSpPr>
          <p:spPr bwMode="auto">
            <a:xfrm rot="5400000" flipH="1" flipV="1">
              <a:off x="4302086" y="2284886"/>
              <a:ext cx="1285197" cy="1449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5557334" y="1238477"/>
              <a:ext cx="301925" cy="597512"/>
              <a:chOff x="6728724" y="3121968"/>
              <a:chExt cx="727535" cy="1439797"/>
            </a:xfrm>
          </p:grpSpPr>
          <p:sp>
            <p:nvSpPr>
              <p:cNvPr id="88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294740" y="3677492"/>
                <a:ext cx="157801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844187" y="347283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4" name="Straight Arrow Connector 43"/>
            <p:cNvCxnSpPr>
              <a:stCxn id="39" idx="3"/>
              <a:endCxn id="91" idx="1"/>
            </p:cNvCxnSpPr>
            <p:nvPr/>
          </p:nvCxnSpPr>
          <p:spPr bwMode="auto">
            <a:xfrm flipV="1">
              <a:off x="5375827" y="1714176"/>
              <a:ext cx="181507" cy="59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5" name="Group 44"/>
            <p:cNvGrpSpPr/>
            <p:nvPr/>
          </p:nvGrpSpPr>
          <p:grpSpPr>
            <a:xfrm>
              <a:off x="2587925" y="1074174"/>
              <a:ext cx="301925" cy="597512"/>
              <a:chOff x="6728724" y="3121968"/>
              <a:chExt cx="727535" cy="1439797"/>
            </a:xfrm>
          </p:grpSpPr>
          <p:sp>
            <p:nvSpPr>
              <p:cNvPr id="8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315159" y="3677492"/>
                <a:ext cx="137382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848563" y="346970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9" name="Elbow Connector 48"/>
            <p:cNvCxnSpPr>
              <a:stCxn id="48" idx="6"/>
              <a:endCxn id="87" idx="1"/>
            </p:cNvCxnSpPr>
            <p:nvPr/>
          </p:nvCxnSpPr>
          <p:spPr bwMode="auto">
            <a:xfrm flipV="1">
              <a:off x="878665" y="1549874"/>
              <a:ext cx="1709260" cy="30971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166266" y="1066800"/>
              <a:ext cx="2744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2" name="Straight Arrow Connector 51"/>
            <p:cNvCxnSpPr>
              <a:stCxn id="51" idx="3"/>
              <a:endCxn id="86" idx="1"/>
            </p:cNvCxnSpPr>
            <p:nvPr/>
          </p:nvCxnSpPr>
          <p:spPr bwMode="auto">
            <a:xfrm flipV="1">
              <a:off x="2440700" y="1204482"/>
              <a:ext cx="147224" cy="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85" idx="3"/>
              <a:endCxn id="56" idx="2"/>
            </p:cNvCxnSpPr>
            <p:nvPr/>
          </p:nvCxnSpPr>
          <p:spPr bwMode="auto">
            <a:xfrm>
              <a:off x="2888307" y="1368378"/>
              <a:ext cx="2277143" cy="4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6094157" y="1083728"/>
              <a:ext cx="135684" cy="542463"/>
              <a:chOff x="3390792" y="3616965"/>
              <a:chExt cx="180391" cy="643543"/>
            </a:xfrm>
          </p:grpSpPr>
          <p:sp>
            <p:nvSpPr>
              <p:cNvPr id="76" name="Trapezoid 75"/>
              <p:cNvSpPr/>
              <p:nvPr/>
            </p:nvSpPr>
            <p:spPr bwMode="auto">
              <a:xfrm rot="5400000">
                <a:off x="3159216" y="3848541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7" name="Rectangle 158"/>
              <p:cNvSpPr>
                <a:spLocks noChangeArrowheads="1"/>
              </p:cNvSpPr>
              <p:nvPr/>
            </p:nvSpPr>
            <p:spPr bwMode="auto">
              <a:xfrm flipH="1">
                <a:off x="3395877" y="3678301"/>
                <a:ext cx="105703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8" name="Rectangle 159"/>
              <p:cNvSpPr>
                <a:spLocks noChangeArrowheads="1"/>
              </p:cNvSpPr>
              <p:nvPr/>
            </p:nvSpPr>
            <p:spPr bwMode="auto">
              <a:xfrm flipH="1">
                <a:off x="3395877" y="4086639"/>
                <a:ext cx="105704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55" name="Straight Arrow Connector 54"/>
            <p:cNvCxnSpPr>
              <a:stCxn id="89" idx="3"/>
              <a:endCxn id="78" idx="3"/>
            </p:cNvCxnSpPr>
            <p:nvPr/>
          </p:nvCxnSpPr>
          <p:spPr bwMode="auto">
            <a:xfrm>
              <a:off x="5857716" y="1532681"/>
              <a:ext cx="240266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5165450" y="1341530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7" name="Straight Arrow Connector 56"/>
            <p:cNvCxnSpPr>
              <a:stCxn id="56" idx="6"/>
              <a:endCxn id="90" idx="1"/>
            </p:cNvCxnSpPr>
            <p:nvPr/>
          </p:nvCxnSpPr>
          <p:spPr bwMode="auto">
            <a:xfrm>
              <a:off x="5219961" y="1368785"/>
              <a:ext cx="337374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Elbow Connector 57"/>
            <p:cNvCxnSpPr>
              <a:stCxn id="56" idx="0"/>
              <a:endCxn id="77" idx="3"/>
            </p:cNvCxnSpPr>
            <p:nvPr/>
          </p:nvCxnSpPr>
          <p:spPr bwMode="auto">
            <a:xfrm rot="5400000" flipH="1" flipV="1">
              <a:off x="5569225" y="812773"/>
              <a:ext cx="152239" cy="905276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76" idx="0"/>
              <a:endCxn id="82" idx="0"/>
            </p:cNvCxnSpPr>
            <p:nvPr/>
          </p:nvCxnSpPr>
          <p:spPr bwMode="auto">
            <a:xfrm flipH="1" flipV="1">
              <a:off x="851666" y="1279340"/>
              <a:ext cx="5378176" cy="75621"/>
            </a:xfrm>
            <a:prstGeom prst="bentConnector4">
              <a:avLst>
                <a:gd name="adj1" fmla="val -3096"/>
                <a:gd name="adj2" fmla="val 546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5962567" y="1579191"/>
              <a:ext cx="433132" cy="375454"/>
              <a:chOff x="6680211" y="4283249"/>
              <a:chExt cx="575847" cy="49916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680211" y="4495981"/>
                <a:ext cx="575847" cy="2864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8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8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7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647074"/>
              <a:ext cx="184731" cy="2616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2221172" y="3219188"/>
            <a:ext cx="836660" cy="2442510"/>
            <a:chOff x="2221172" y="3219188"/>
            <a:chExt cx="836660" cy="2442510"/>
          </a:xfrm>
        </p:grpSpPr>
        <p:sp>
          <p:nvSpPr>
            <p:cNvPr id="222" name="Oval 221"/>
            <p:cNvSpPr/>
            <p:nvPr/>
          </p:nvSpPr>
          <p:spPr bwMode="auto">
            <a:xfrm>
              <a:off x="2432367" y="5188974"/>
              <a:ext cx="449913" cy="47272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223" name="Elbow Connector 222"/>
            <p:cNvCxnSpPr>
              <a:stCxn id="170" idx="4"/>
              <a:endCxn id="222" idx="2"/>
            </p:cNvCxnSpPr>
            <p:nvPr/>
          </p:nvCxnSpPr>
          <p:spPr bwMode="auto">
            <a:xfrm rot="16200000" flipH="1">
              <a:off x="1223696" y="4216664"/>
              <a:ext cx="2206147" cy="21119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8" name="Straight Arrow Connector 227"/>
            <p:cNvCxnSpPr>
              <a:stCxn id="222" idx="6"/>
            </p:cNvCxnSpPr>
            <p:nvPr/>
          </p:nvCxnSpPr>
          <p:spPr bwMode="auto">
            <a:xfrm>
              <a:off x="2882280" y="5425336"/>
              <a:ext cx="17555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914208" y="1141183"/>
            <a:ext cx="1902859" cy="1051978"/>
          </a:xfrm>
          <a:prstGeom prst="wedgeRoundRectCallout">
            <a:avLst>
              <a:gd name="adj1" fmla="val -72953"/>
              <a:gd name="adj2" fmla="val 39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also postpone branches for a separate lecture on control hazards</a:t>
            </a:r>
            <a:endParaRPr lang="ru-RU" sz="14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5" name="Rounded Rectangular Callout 234"/>
          <p:cNvSpPr/>
          <p:nvPr/>
        </p:nvSpPr>
        <p:spPr bwMode="auto">
          <a:xfrm>
            <a:off x="412753" y="5425336"/>
            <a:ext cx="1632866" cy="730804"/>
          </a:xfrm>
          <a:prstGeom prst="wedgeRoundRectCallout">
            <a:avLst>
              <a:gd name="adj1" fmla="val 71722"/>
              <a:gd name="adj2" fmla="val -3563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postpone the control signals for a while</a:t>
            </a:r>
            <a:endParaRPr lang="ru-RU" sz="14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29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5" grpId="0" animBg="1"/>
      <p:bldP spid="235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9.7|92.3|66.3|20|5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0.5|214.6|38.4|2.8|41.9|35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9.4|6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2|0.2|1.1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77.5|9.7|11.4|1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8|41.6|1.9|7.1|1.8|25.1|3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29.2|17.8|76|6.7|5.6|1.7|1.9|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2|6.4|7.1|6.5|1.2|0.6|0.4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.7|6.2|42.7|70.2|21.3|48|135.3|13.3|62.9|65.6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7.3|72.6|5.5|37.1|49.9|5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|52.4|20.7|22.5|53.2|121.6|79.9|9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.3|3.2|1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3714</TotalTime>
  <Words>3043</Words>
  <Application>Microsoft Office PowerPoint</Application>
  <PresentationFormat>On-screen Show (4:3)</PresentationFormat>
  <Paragraphs>2058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ＭＳ Ｐゴシック</vt:lpstr>
      <vt:lpstr>ＭＳ Ｐゴシック</vt:lpstr>
      <vt:lpstr>Arial</vt:lpstr>
      <vt:lpstr>Calibri</vt:lpstr>
      <vt:lpstr>Cambria Math</vt:lpstr>
      <vt:lpstr>Courier New</vt:lpstr>
      <vt:lpstr>Neo Sans Intel</vt:lpstr>
      <vt:lpstr>Neo Sans Intel Light</vt:lpstr>
      <vt:lpstr>Neo Sans Intel Medium</vt:lpstr>
      <vt:lpstr>Symbol</vt:lpstr>
      <vt:lpstr>Times</vt:lpstr>
      <vt:lpstr>Times New Roman</vt:lpstr>
      <vt:lpstr>Verdana</vt:lpstr>
      <vt:lpstr>Wingdings</vt:lpstr>
      <vt:lpstr>mdsp_2011</vt:lpstr>
      <vt:lpstr>Pipelining</vt:lpstr>
      <vt:lpstr>Acknowledgments</vt:lpstr>
      <vt:lpstr>Refresher: MIPS Single-Cycle Implementation</vt:lpstr>
      <vt:lpstr>Refresher: MIPS Single-Cycle Implementation</vt:lpstr>
      <vt:lpstr>Drawback of Single-Cycle Implementation</vt:lpstr>
      <vt:lpstr>What is pipelining?</vt:lpstr>
      <vt:lpstr>Processor Pipeline</vt:lpstr>
      <vt:lpstr>Pipelined vs. Non-Pipelined MIPS</vt:lpstr>
      <vt:lpstr>PowerPoint Presentation</vt:lpstr>
      <vt:lpstr>PowerPoint Presentation</vt:lpstr>
      <vt:lpstr>PowerPoint Presentation</vt:lpstr>
      <vt:lpstr>Pipelined CPU with Control</vt:lpstr>
      <vt:lpstr>Pipelined execution: Load (cycle 1 – Fetch)</vt:lpstr>
      <vt:lpstr>Pipelined execution: Load (cycle 2 – Dec)</vt:lpstr>
      <vt:lpstr>Pipelined execution: Load (cycle 3 – EXE)</vt:lpstr>
      <vt:lpstr>Pipelined execution: Load (cycle 4 – MEM)</vt:lpstr>
      <vt:lpstr>Pipelined execution: Load (cycle 5 – WB)</vt:lpstr>
      <vt:lpstr>Pipelined execution: cycle 1</vt:lpstr>
      <vt:lpstr>Pipelined execution: cycle 2</vt:lpstr>
      <vt:lpstr>Pipelined execution: cycle 3</vt:lpstr>
      <vt:lpstr>Pipelined execution: cycle 4</vt:lpstr>
      <vt:lpstr>Pipeline hazards: Data Hazard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338</cp:revision>
  <dcterms:created xsi:type="dcterms:W3CDTF">2011-10-24T08:13:52Z</dcterms:created>
  <dcterms:modified xsi:type="dcterms:W3CDTF">2015-11-21T15:02:14Z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