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5" r:id="rId1"/>
  </p:sldMasterIdLst>
  <p:notesMasterIdLst>
    <p:notesMasterId r:id="rId46"/>
  </p:notesMasterIdLst>
  <p:sldIdLst>
    <p:sldId id="280" r:id="rId2"/>
    <p:sldId id="279" r:id="rId3"/>
    <p:sldId id="304" r:id="rId4"/>
    <p:sldId id="305" r:id="rId5"/>
    <p:sldId id="306" r:id="rId6"/>
    <p:sldId id="285" r:id="rId7"/>
    <p:sldId id="307" r:id="rId8"/>
    <p:sldId id="297" r:id="rId9"/>
    <p:sldId id="296" r:id="rId10"/>
    <p:sldId id="308" r:id="rId11"/>
    <p:sldId id="310" r:id="rId12"/>
    <p:sldId id="286" r:id="rId13"/>
    <p:sldId id="302" r:id="rId14"/>
    <p:sldId id="295" r:id="rId15"/>
    <p:sldId id="293" r:id="rId16"/>
    <p:sldId id="292" r:id="rId17"/>
    <p:sldId id="291" r:id="rId18"/>
    <p:sldId id="290" r:id="rId19"/>
    <p:sldId id="289" r:id="rId20"/>
    <p:sldId id="330" r:id="rId21"/>
    <p:sldId id="299" r:id="rId22"/>
    <p:sldId id="332" r:id="rId23"/>
    <p:sldId id="331" r:id="rId24"/>
    <p:sldId id="333" r:id="rId25"/>
    <p:sldId id="298" r:id="rId26"/>
    <p:sldId id="301" r:id="rId27"/>
    <p:sldId id="327" r:id="rId28"/>
    <p:sldId id="303" r:id="rId29"/>
    <p:sldId id="328" r:id="rId30"/>
    <p:sldId id="335" r:id="rId31"/>
    <p:sldId id="329" r:id="rId32"/>
    <p:sldId id="323" r:id="rId33"/>
    <p:sldId id="334" r:id="rId34"/>
    <p:sldId id="340" r:id="rId35"/>
    <p:sldId id="341" r:id="rId36"/>
    <p:sldId id="336" r:id="rId37"/>
    <p:sldId id="337" r:id="rId38"/>
    <p:sldId id="342" r:id="rId39"/>
    <p:sldId id="338" r:id="rId40"/>
    <p:sldId id="343" r:id="rId41"/>
    <p:sldId id="339" r:id="rId42"/>
    <p:sldId id="321" r:id="rId43"/>
    <p:sldId id="319" r:id="rId44"/>
    <p:sldId id="320" r:id="rId45"/>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Lucida Grande" charset="0"/>
        <a:ea typeface="ＭＳ Ｐゴシック" charset="-128"/>
        <a:cs typeface="ＭＳ Ｐゴシック" charset="-128"/>
      </a:defRPr>
    </a:lvl1pPr>
    <a:lvl2pPr marL="457200" algn="l" rtl="0" eaLnBrk="0" fontAlgn="base" hangingPunct="0">
      <a:spcBef>
        <a:spcPct val="0"/>
      </a:spcBef>
      <a:spcAft>
        <a:spcPct val="0"/>
      </a:spcAft>
      <a:defRPr sz="2400" b="1" kern="1200">
        <a:solidFill>
          <a:schemeClr val="tx1"/>
        </a:solidFill>
        <a:latin typeface="Lucida Grande" charset="0"/>
        <a:ea typeface="ＭＳ Ｐゴシック" charset="-128"/>
        <a:cs typeface="ＭＳ Ｐゴシック" charset="-128"/>
      </a:defRPr>
    </a:lvl2pPr>
    <a:lvl3pPr marL="914400" algn="l" rtl="0" eaLnBrk="0" fontAlgn="base" hangingPunct="0">
      <a:spcBef>
        <a:spcPct val="0"/>
      </a:spcBef>
      <a:spcAft>
        <a:spcPct val="0"/>
      </a:spcAft>
      <a:defRPr sz="2400" b="1" kern="1200">
        <a:solidFill>
          <a:schemeClr val="tx1"/>
        </a:solidFill>
        <a:latin typeface="Lucida Grande" charset="0"/>
        <a:ea typeface="ＭＳ Ｐゴシック" charset="-128"/>
        <a:cs typeface="ＭＳ Ｐゴシック" charset="-128"/>
      </a:defRPr>
    </a:lvl3pPr>
    <a:lvl4pPr marL="1371600" algn="l" rtl="0" eaLnBrk="0" fontAlgn="base" hangingPunct="0">
      <a:spcBef>
        <a:spcPct val="0"/>
      </a:spcBef>
      <a:spcAft>
        <a:spcPct val="0"/>
      </a:spcAft>
      <a:defRPr sz="2400" b="1" kern="1200">
        <a:solidFill>
          <a:schemeClr val="tx1"/>
        </a:solidFill>
        <a:latin typeface="Lucida Grande" charset="0"/>
        <a:ea typeface="ＭＳ Ｐゴシック" charset="-128"/>
        <a:cs typeface="ＭＳ Ｐゴシック" charset="-128"/>
      </a:defRPr>
    </a:lvl4pPr>
    <a:lvl5pPr marL="1828800" algn="l" rtl="0" eaLnBrk="0" fontAlgn="base" hangingPunct="0">
      <a:spcBef>
        <a:spcPct val="0"/>
      </a:spcBef>
      <a:spcAft>
        <a:spcPct val="0"/>
      </a:spcAft>
      <a:defRPr sz="2400" b="1" kern="1200">
        <a:solidFill>
          <a:schemeClr val="tx1"/>
        </a:solidFill>
        <a:latin typeface="Lucida Grande" charset="0"/>
        <a:ea typeface="ＭＳ Ｐゴシック" charset="-128"/>
        <a:cs typeface="ＭＳ Ｐゴシック" charset="-128"/>
      </a:defRPr>
    </a:lvl5pPr>
    <a:lvl6pPr marL="2286000" algn="l" defTabSz="457200" rtl="0" eaLnBrk="1" latinLnBrk="0" hangingPunct="1">
      <a:defRPr sz="2400" b="1" kern="1200">
        <a:solidFill>
          <a:schemeClr val="tx1"/>
        </a:solidFill>
        <a:latin typeface="Lucida Grande" charset="0"/>
        <a:ea typeface="ＭＳ Ｐゴシック" charset="-128"/>
        <a:cs typeface="ＭＳ Ｐゴシック" charset="-128"/>
      </a:defRPr>
    </a:lvl6pPr>
    <a:lvl7pPr marL="2743200" algn="l" defTabSz="457200" rtl="0" eaLnBrk="1" latinLnBrk="0" hangingPunct="1">
      <a:defRPr sz="2400" b="1" kern="1200">
        <a:solidFill>
          <a:schemeClr val="tx1"/>
        </a:solidFill>
        <a:latin typeface="Lucida Grande" charset="0"/>
        <a:ea typeface="ＭＳ Ｐゴシック" charset="-128"/>
        <a:cs typeface="ＭＳ Ｐゴシック" charset="-128"/>
      </a:defRPr>
    </a:lvl7pPr>
    <a:lvl8pPr marL="3200400" algn="l" defTabSz="457200" rtl="0" eaLnBrk="1" latinLnBrk="0" hangingPunct="1">
      <a:defRPr sz="2400" b="1" kern="1200">
        <a:solidFill>
          <a:schemeClr val="tx1"/>
        </a:solidFill>
        <a:latin typeface="Lucida Grande" charset="0"/>
        <a:ea typeface="ＭＳ Ｐゴシック" charset="-128"/>
        <a:cs typeface="ＭＳ Ｐゴシック" charset="-128"/>
      </a:defRPr>
    </a:lvl8pPr>
    <a:lvl9pPr marL="3657600" algn="l" defTabSz="457200" rtl="0" eaLnBrk="1" latinLnBrk="0" hangingPunct="1">
      <a:defRPr sz="2400" b="1" kern="1200">
        <a:solidFill>
          <a:schemeClr val="tx1"/>
        </a:solidFill>
        <a:latin typeface="Lucida Grande"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43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CC0066"/>
    <a:srgbClr val="1E4786"/>
    <a:srgbClr val="7598C2"/>
    <a:srgbClr val="213D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671" autoAdjust="0"/>
  </p:normalViewPr>
  <p:slideViewPr>
    <p:cSldViewPr>
      <p:cViewPr varScale="1">
        <p:scale>
          <a:sx n="62" d="100"/>
          <a:sy n="62" d="100"/>
        </p:scale>
        <p:origin x="2054" y="29"/>
      </p:cViewPr>
      <p:guideLst>
        <p:guide orient="horz" pos="43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b="0"/>
            </a:lvl1pPr>
          </a:lstStyle>
          <a:p>
            <a:pPr>
              <a:defRPr/>
            </a:pPr>
            <a:endParaRPr lang="en-US"/>
          </a:p>
        </p:txBody>
      </p:sp>
      <p:sp>
        <p:nvSpPr>
          <p:cNvPr id="41987"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98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99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b="0"/>
            </a:lvl1pPr>
          </a:lstStyle>
          <a:p>
            <a:pPr>
              <a:defRPr/>
            </a:pPr>
            <a:endParaRPr lang="en-US"/>
          </a:p>
        </p:txBody>
      </p:sp>
      <p:sp>
        <p:nvSpPr>
          <p:cNvPr id="4199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b="0"/>
            </a:lvl1pPr>
          </a:lstStyle>
          <a:p>
            <a:pPr>
              <a:defRPr/>
            </a:pPr>
            <a:fld id="{BAE7EB1C-4A5A-6040-AEA1-68B03BEDC9A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Lucida Grande"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Lucida Grande"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Lucida Grande"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Lucida Grande"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Lucida Grande"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91C25F35-1F76-8B4B-B4E7-5E36BCA034FB}" type="slidenum">
              <a:rPr lang="en-US"/>
              <a:pPr/>
              <a:t>1</a:t>
            </a:fld>
            <a:endParaRPr lang="en-US" dirty="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r>
              <a:rPr lang="en-GB" dirty="0"/>
              <a:t>Hello everyone,</a:t>
            </a:r>
          </a:p>
          <a:p>
            <a:pPr eaLnBrk="1" hangingPunct="1"/>
            <a:endParaRPr lang="en-GB" dirty="0"/>
          </a:p>
          <a:p>
            <a:pPr eaLnBrk="1" hangingPunct="1"/>
            <a:r>
              <a:rPr lang="en-GB" dirty="0"/>
              <a:t>My name is Hyunggi Chang, and I’m here to present my work – A real-time intraoperative data mapping device for probe-based measurements using computer vision.</a:t>
            </a:r>
          </a:p>
          <a:p>
            <a:pPr eaLnBrk="1" hangingPunct="1"/>
            <a:endParaRPr lang="en-GB" dirty="0"/>
          </a:p>
          <a:p>
            <a:pPr eaLnBrk="1" hangingPunct="1"/>
            <a:r>
              <a:rPr lang="en-GB" dirty="0"/>
              <a:t>Before I begin, I would like to express a special gratitude to my supervisors: Professor Daniel Elson and Fernando Avila-</a:t>
            </a:r>
            <a:r>
              <a:rPr lang="en-GB" dirty="0" err="1"/>
              <a:t>Rencoret</a:t>
            </a:r>
            <a:r>
              <a:rPr lang="en-GB" dirty="0"/>
              <a:t>, for giving me this amazing opportunity to delve into computer vision and </a:t>
            </a:r>
            <a:r>
              <a:rPr lang="en-GB" dirty="0" err="1"/>
              <a:t>biophotonics</a:t>
            </a:r>
            <a:r>
              <a:rPr lang="en-GB" dirty="0"/>
              <a:t>, and supporting me throughout the research project.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achieve this difficult engineering requirement, we must start from having a basic success and then expand the features as we get more successes.</a:t>
            </a:r>
          </a:p>
          <a:p>
            <a:endParaRPr lang="en-GB" dirty="0"/>
          </a:p>
          <a:p>
            <a:r>
              <a:rPr lang="en-GB" dirty="0"/>
              <a:t>Starting from 2D tracking, to 3D tracking, </a:t>
            </a:r>
          </a:p>
          <a:p>
            <a:endParaRPr lang="en-GB" dirty="0"/>
          </a:p>
          <a:p>
            <a:r>
              <a:rPr lang="en-GB" dirty="0"/>
              <a:t>Expanding from 1 marker to multi-markers,</a:t>
            </a:r>
          </a:p>
          <a:p>
            <a:endParaRPr lang="en-GB" dirty="0"/>
          </a:p>
          <a:p>
            <a:r>
              <a:rPr lang="en-GB" dirty="0"/>
              <a:t>Then moving on from single-camera system to multi-camera system</a:t>
            </a:r>
          </a:p>
          <a:p>
            <a:endParaRPr lang="en-GB" dirty="0"/>
          </a:p>
          <a:p>
            <a:r>
              <a:rPr lang="en-GB" dirty="0"/>
              <a:t>And finalise it with accurately estimating the probe-tip position and then visualising it.</a:t>
            </a:r>
          </a:p>
          <a:p>
            <a:endParaRPr lang="en-GB" dirty="0"/>
          </a:p>
          <a:p>
            <a:r>
              <a:rPr lang="en-GB" dirty="0"/>
              <a:t>Whilst developing, if there are any opportunities for developing ergonomic features or sterility, or reducing cost, we try to implement them as much as possible.</a:t>
            </a:r>
          </a:p>
        </p:txBody>
      </p:sp>
      <p:sp>
        <p:nvSpPr>
          <p:cNvPr id="4" name="Slide Number Placeholder 3"/>
          <p:cNvSpPr>
            <a:spLocks noGrp="1"/>
          </p:cNvSpPr>
          <p:nvPr>
            <p:ph type="sldNum" sz="quarter" idx="10"/>
          </p:nvPr>
        </p:nvSpPr>
        <p:spPr/>
        <p:txBody>
          <a:bodyPr/>
          <a:lstStyle/>
          <a:p>
            <a:pPr>
              <a:defRPr/>
            </a:pPr>
            <a:fld id="{BAE7EB1C-4A5A-6040-AEA1-68B03BEDC9A9}" type="slidenum">
              <a:rPr lang="en-US" smtClean="0"/>
              <a:pPr>
                <a:defRPr/>
              </a:pPr>
              <a:t>10</a:t>
            </a:fld>
            <a:endParaRPr lang="en-US"/>
          </a:p>
        </p:txBody>
      </p:sp>
    </p:spTree>
    <p:extLst>
      <p:ext uri="{BB962C8B-B14F-4D97-AF65-F5344CB8AC3E}">
        <p14:creationId xmlns:p14="http://schemas.microsoft.com/office/powerpoint/2010/main" val="2134585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this project, the following hardware are used, and all the experiments can be repeated using these hardware.</a:t>
            </a:r>
          </a:p>
          <a:p>
            <a:endParaRPr lang="en-GB" dirty="0"/>
          </a:p>
          <a:p>
            <a:r>
              <a:rPr lang="en-GB" dirty="0"/>
              <a:t>For the computer, I used my own laptop, which the specification can be seen on the slide,</a:t>
            </a:r>
          </a:p>
          <a:p>
            <a:endParaRPr lang="en-GB" dirty="0"/>
          </a:p>
          <a:p>
            <a:r>
              <a:rPr lang="en-GB" dirty="0"/>
              <a:t>And I started with a camera with a low resolution with fixed focus,</a:t>
            </a:r>
          </a:p>
          <a:p>
            <a:endParaRPr lang="en-GB" dirty="0"/>
          </a:p>
          <a:p>
            <a:r>
              <a:rPr lang="en-GB" dirty="0"/>
              <a:t>But as the experiment proceeded, I moved onto a </a:t>
            </a:r>
            <a:r>
              <a:rPr lang="en-GB" dirty="0" err="1"/>
              <a:t>FullHD</a:t>
            </a:r>
            <a:r>
              <a:rPr lang="en-GB" dirty="0"/>
              <a:t> resolution camera with autofocus, autoexposure and auto-white-balance.</a:t>
            </a:r>
          </a:p>
        </p:txBody>
      </p:sp>
      <p:sp>
        <p:nvSpPr>
          <p:cNvPr id="4" name="Slide Number Placeholder 3"/>
          <p:cNvSpPr>
            <a:spLocks noGrp="1"/>
          </p:cNvSpPr>
          <p:nvPr>
            <p:ph type="sldNum" sz="quarter" idx="10"/>
          </p:nvPr>
        </p:nvSpPr>
        <p:spPr/>
        <p:txBody>
          <a:bodyPr/>
          <a:lstStyle/>
          <a:p>
            <a:pPr>
              <a:defRPr/>
            </a:pPr>
            <a:fld id="{BAE7EB1C-4A5A-6040-AEA1-68B03BEDC9A9}" type="slidenum">
              <a:rPr lang="en-US" smtClean="0"/>
              <a:pPr>
                <a:defRPr/>
              </a:pPr>
              <a:t>11</a:t>
            </a:fld>
            <a:endParaRPr lang="en-US"/>
          </a:p>
        </p:txBody>
      </p:sp>
    </p:spTree>
    <p:extLst>
      <p:ext uri="{BB962C8B-B14F-4D97-AF65-F5344CB8AC3E}">
        <p14:creationId xmlns:p14="http://schemas.microsoft.com/office/powerpoint/2010/main" val="4271878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BAE7EB1C-4A5A-6040-AEA1-68B03BEDC9A9}" type="slidenum">
              <a:rPr lang="en-US" smtClean="0"/>
              <a:pPr>
                <a:defRPr/>
              </a:pPr>
              <a:t>12</a:t>
            </a:fld>
            <a:endParaRPr lang="en-US"/>
          </a:p>
        </p:txBody>
      </p:sp>
    </p:spTree>
    <p:extLst>
      <p:ext uri="{BB962C8B-B14F-4D97-AF65-F5344CB8AC3E}">
        <p14:creationId xmlns:p14="http://schemas.microsoft.com/office/powerpoint/2010/main" val="3904730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BAE7EB1C-4A5A-6040-AEA1-68B03BEDC9A9}" type="slidenum">
              <a:rPr lang="en-US" smtClean="0"/>
              <a:pPr>
                <a:defRPr/>
              </a:pPr>
              <a:t>13</a:t>
            </a:fld>
            <a:endParaRPr lang="en-US"/>
          </a:p>
        </p:txBody>
      </p:sp>
    </p:spTree>
    <p:extLst>
      <p:ext uri="{BB962C8B-B14F-4D97-AF65-F5344CB8AC3E}">
        <p14:creationId xmlns:p14="http://schemas.microsoft.com/office/powerpoint/2010/main" val="1216438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BAE7EB1C-4A5A-6040-AEA1-68B03BEDC9A9}" type="slidenum">
              <a:rPr lang="en-US" smtClean="0"/>
              <a:pPr>
                <a:defRPr/>
              </a:pPr>
              <a:t>14</a:t>
            </a:fld>
            <a:endParaRPr lang="en-US"/>
          </a:p>
        </p:txBody>
      </p:sp>
    </p:spTree>
    <p:extLst>
      <p:ext uri="{BB962C8B-B14F-4D97-AF65-F5344CB8AC3E}">
        <p14:creationId xmlns:p14="http://schemas.microsoft.com/office/powerpoint/2010/main" val="9121246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BAE7EB1C-4A5A-6040-AEA1-68B03BEDC9A9}" type="slidenum">
              <a:rPr lang="en-US" smtClean="0"/>
              <a:pPr>
                <a:defRPr/>
              </a:pPr>
              <a:t>15</a:t>
            </a:fld>
            <a:endParaRPr lang="en-US"/>
          </a:p>
        </p:txBody>
      </p:sp>
    </p:spTree>
    <p:extLst>
      <p:ext uri="{BB962C8B-B14F-4D97-AF65-F5344CB8AC3E}">
        <p14:creationId xmlns:p14="http://schemas.microsoft.com/office/powerpoint/2010/main" val="35487267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a:r>
          </a:p>
        </p:txBody>
      </p:sp>
      <p:sp>
        <p:nvSpPr>
          <p:cNvPr id="4" name="Slide Number Placeholder 3"/>
          <p:cNvSpPr>
            <a:spLocks noGrp="1"/>
          </p:cNvSpPr>
          <p:nvPr>
            <p:ph type="sldNum" sz="quarter" idx="10"/>
          </p:nvPr>
        </p:nvSpPr>
        <p:spPr/>
        <p:txBody>
          <a:bodyPr/>
          <a:lstStyle/>
          <a:p>
            <a:pPr>
              <a:defRPr/>
            </a:pPr>
            <a:fld id="{BAE7EB1C-4A5A-6040-AEA1-68B03BEDC9A9}" type="slidenum">
              <a:rPr lang="en-US" smtClean="0"/>
              <a:pPr>
                <a:defRPr/>
              </a:pPr>
              <a:t>16</a:t>
            </a:fld>
            <a:endParaRPr lang="en-US"/>
          </a:p>
        </p:txBody>
      </p:sp>
    </p:spTree>
    <p:extLst>
      <p:ext uri="{BB962C8B-B14F-4D97-AF65-F5344CB8AC3E}">
        <p14:creationId xmlns:p14="http://schemas.microsoft.com/office/powerpoint/2010/main" val="4151213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BAE7EB1C-4A5A-6040-AEA1-68B03BEDC9A9}" type="slidenum">
              <a:rPr lang="en-US" smtClean="0"/>
              <a:pPr>
                <a:defRPr/>
              </a:pPr>
              <a:t>17</a:t>
            </a:fld>
            <a:endParaRPr lang="en-US"/>
          </a:p>
        </p:txBody>
      </p:sp>
    </p:spTree>
    <p:extLst>
      <p:ext uri="{BB962C8B-B14F-4D97-AF65-F5344CB8AC3E}">
        <p14:creationId xmlns:p14="http://schemas.microsoft.com/office/powerpoint/2010/main" val="12353286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first one is pose jump. This occurs when 2 position could be assumed from 1 marker position, and is an inherent problem within the Perspective-n-point algorithm, which is the algorithm that is used in OpenCV to estimate pose.</a:t>
            </a:r>
          </a:p>
          <a:p>
            <a:endParaRPr lang="en-GB" dirty="0"/>
          </a:p>
          <a:p>
            <a:r>
              <a:rPr lang="en-GB" dirty="0"/>
              <a:t>The behaviour is generally seen as a ‘flipped axis’, as the 2</a:t>
            </a:r>
            <a:r>
              <a:rPr lang="en-GB" baseline="30000" dirty="0"/>
              <a:t>nd</a:t>
            </a:r>
            <a:r>
              <a:rPr lang="en-GB" dirty="0"/>
              <a:t> estimated position has an inverted sign.</a:t>
            </a:r>
          </a:p>
          <a:p>
            <a:endParaRPr lang="en-GB" dirty="0"/>
          </a:p>
          <a:p>
            <a:r>
              <a:rPr lang="en-GB" dirty="0"/>
              <a:t>The second problem is the false edge estimation. This problem occurs when the edges are not detected properly.</a:t>
            </a:r>
          </a:p>
        </p:txBody>
      </p:sp>
      <p:sp>
        <p:nvSpPr>
          <p:cNvPr id="4" name="Slide Number Placeholder 3"/>
          <p:cNvSpPr>
            <a:spLocks noGrp="1"/>
          </p:cNvSpPr>
          <p:nvPr>
            <p:ph type="sldNum" sz="quarter" idx="10"/>
          </p:nvPr>
        </p:nvSpPr>
        <p:spPr/>
        <p:txBody>
          <a:bodyPr/>
          <a:lstStyle/>
          <a:p>
            <a:pPr>
              <a:defRPr/>
            </a:pPr>
            <a:fld id="{BAE7EB1C-4A5A-6040-AEA1-68B03BEDC9A9}" type="slidenum">
              <a:rPr lang="en-US" smtClean="0"/>
              <a:pPr>
                <a:defRPr/>
              </a:pPr>
              <a:t>18</a:t>
            </a:fld>
            <a:endParaRPr lang="en-US"/>
          </a:p>
        </p:txBody>
      </p:sp>
    </p:spTree>
    <p:extLst>
      <p:ext uri="{BB962C8B-B14F-4D97-AF65-F5344CB8AC3E}">
        <p14:creationId xmlns:p14="http://schemas.microsoft.com/office/powerpoint/2010/main" val="18722235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tackle these problems, the following remedies were suggested and applied. </a:t>
            </a:r>
          </a:p>
        </p:txBody>
      </p:sp>
      <p:sp>
        <p:nvSpPr>
          <p:cNvPr id="4" name="Slide Number Placeholder 3"/>
          <p:cNvSpPr>
            <a:spLocks noGrp="1"/>
          </p:cNvSpPr>
          <p:nvPr>
            <p:ph type="sldNum" sz="quarter" idx="10"/>
          </p:nvPr>
        </p:nvSpPr>
        <p:spPr/>
        <p:txBody>
          <a:bodyPr/>
          <a:lstStyle/>
          <a:p>
            <a:pPr>
              <a:defRPr/>
            </a:pPr>
            <a:fld id="{BAE7EB1C-4A5A-6040-AEA1-68B03BEDC9A9}" type="slidenum">
              <a:rPr lang="en-US" smtClean="0"/>
              <a:pPr>
                <a:defRPr/>
              </a:pPr>
              <a:t>19</a:t>
            </a:fld>
            <a:endParaRPr lang="en-US"/>
          </a:p>
        </p:txBody>
      </p:sp>
    </p:spTree>
    <p:extLst>
      <p:ext uri="{BB962C8B-B14F-4D97-AF65-F5344CB8AC3E}">
        <p14:creationId xmlns:p14="http://schemas.microsoft.com/office/powerpoint/2010/main" val="2319130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motivation for this project comes from spotting an extremely inefficient process during cancer surgeries.</a:t>
            </a:r>
          </a:p>
          <a:p>
            <a:endParaRPr lang="en-GB" dirty="0"/>
          </a:p>
          <a:p>
            <a:r>
              <a:rPr lang="en-GB" dirty="0"/>
              <a:t>During a cancer surgery, the surgeon aims to achieve two things::</a:t>
            </a:r>
          </a:p>
          <a:p>
            <a:r>
              <a:rPr lang="en-GB" dirty="0"/>
              <a:t>1</a:t>
            </a:r>
            <a:r>
              <a:rPr lang="en-GB" baseline="30000" dirty="0"/>
              <a:t>st</a:t>
            </a:r>
            <a:r>
              <a:rPr lang="en-GB" dirty="0"/>
              <a:t> – to remove all the malignant cancer in the body</a:t>
            </a:r>
          </a:p>
          <a:p>
            <a:r>
              <a:rPr lang="en-GB" dirty="0"/>
              <a:t>2</a:t>
            </a:r>
            <a:r>
              <a:rPr lang="en-GB" baseline="30000" dirty="0"/>
              <a:t>nd</a:t>
            </a:r>
            <a:r>
              <a:rPr lang="en-GB" dirty="0"/>
              <a:t> – and to preserve as much healthy tissue as possible. </a:t>
            </a:r>
          </a:p>
          <a:p>
            <a:endParaRPr lang="en-GB" dirty="0"/>
          </a:p>
          <a:p>
            <a:r>
              <a:rPr lang="en-GB" dirty="0"/>
              <a:t>This is done by resecting the cancer at a negative margin, </a:t>
            </a:r>
            <a:r>
              <a:rPr lang="en-GB" altLang="ko-KR" dirty="0"/>
              <a:t>as</a:t>
            </a:r>
            <a:r>
              <a:rPr lang="ko-KR" altLang="en-US" dirty="0"/>
              <a:t> </a:t>
            </a:r>
            <a:r>
              <a:rPr lang="en-GB" altLang="ko-KR" dirty="0"/>
              <a:t>you can see on the figure – leaving a safety margin around the cancer cells</a:t>
            </a:r>
            <a:r>
              <a:rPr lang="en-GB" dirty="0"/>
              <a:t>.</a:t>
            </a:r>
          </a:p>
          <a:p>
            <a:endParaRPr lang="en-GB" dirty="0"/>
          </a:p>
          <a:p>
            <a:r>
              <a:rPr lang="en-GB" dirty="0"/>
              <a:t>However, this can often be difficult, when the border between tumour and the healthy tissue is visually ambiguous (figure)</a:t>
            </a:r>
          </a:p>
          <a:p>
            <a:endParaRPr lang="en-GB"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So, generally what we do is that we take a biopsy at this ambiguous region, but this method suffers from 2 drawbacks.</a:t>
            </a:r>
          </a:p>
        </p:txBody>
      </p:sp>
      <p:sp>
        <p:nvSpPr>
          <p:cNvPr id="4" name="Slide Number Placeholder 3"/>
          <p:cNvSpPr>
            <a:spLocks noGrp="1"/>
          </p:cNvSpPr>
          <p:nvPr>
            <p:ph type="sldNum" sz="quarter" idx="10"/>
          </p:nvPr>
        </p:nvSpPr>
        <p:spPr/>
        <p:txBody>
          <a:bodyPr/>
          <a:lstStyle/>
          <a:p>
            <a:pPr>
              <a:defRPr/>
            </a:pPr>
            <a:fld id="{BAE7EB1C-4A5A-6040-AEA1-68B03BEDC9A9}" type="slidenum">
              <a:rPr lang="en-US" smtClean="0"/>
              <a:pPr>
                <a:defRPr/>
              </a:pPr>
              <a:t>2</a:t>
            </a:fld>
            <a:endParaRPr lang="en-US" dirty="0"/>
          </a:p>
        </p:txBody>
      </p:sp>
    </p:spTree>
    <p:extLst>
      <p:ext uri="{BB962C8B-B14F-4D97-AF65-F5344CB8AC3E}">
        <p14:creationId xmlns:p14="http://schemas.microsoft.com/office/powerpoint/2010/main" val="39578197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BAE7EB1C-4A5A-6040-AEA1-68B03BEDC9A9}" type="slidenum">
              <a:rPr lang="en-US" smtClean="0"/>
              <a:pPr>
                <a:defRPr/>
              </a:pPr>
              <a:t>21</a:t>
            </a:fld>
            <a:endParaRPr lang="en-US"/>
          </a:p>
        </p:txBody>
      </p:sp>
    </p:spTree>
    <p:extLst>
      <p:ext uri="{BB962C8B-B14F-4D97-AF65-F5344CB8AC3E}">
        <p14:creationId xmlns:p14="http://schemas.microsoft.com/office/powerpoint/2010/main" val="16931434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BAE7EB1C-4A5A-6040-AEA1-68B03BEDC9A9}" type="slidenum">
              <a:rPr lang="en-US" smtClean="0"/>
              <a:pPr>
                <a:defRPr/>
              </a:pPr>
              <a:t>25</a:t>
            </a:fld>
            <a:endParaRPr lang="en-US"/>
          </a:p>
        </p:txBody>
      </p:sp>
    </p:spTree>
    <p:extLst>
      <p:ext uri="{BB962C8B-B14F-4D97-AF65-F5344CB8AC3E}">
        <p14:creationId xmlns:p14="http://schemas.microsoft.com/office/powerpoint/2010/main" val="24116227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2 extrinsically calibrated monocular cameras use a </a:t>
            </a:r>
            <a:r>
              <a:rPr lang="en-GB" dirty="0" err="1"/>
              <a:t>stereocalibration</a:t>
            </a:r>
            <a:r>
              <a:rPr lang="en-GB" dirty="0"/>
              <a:t> to find out the extrinsic parameter between the camera 1 and camera 2. This extrinsic parameter is then used as a transformation from the second camera to the first camera.</a:t>
            </a:r>
          </a:p>
          <a:p>
            <a:endParaRPr lang="en-GB" dirty="0"/>
          </a:p>
          <a:p>
            <a:r>
              <a:rPr lang="en-GB" dirty="0"/>
              <a:t>The orange ball represents the global axis in this diagram</a:t>
            </a:r>
          </a:p>
          <a:p>
            <a:endParaRPr lang="en-GB" dirty="0"/>
          </a:p>
          <a:p>
            <a:r>
              <a:rPr lang="en-GB" dirty="0"/>
              <a:t>Here, the transformation schematic is Yellow = Inverse red * Cyan * Green, or Yellow = Inverse red * black * cyan * green.</a:t>
            </a:r>
          </a:p>
          <a:p>
            <a:endParaRPr lang="en-GB" dirty="0"/>
          </a:p>
          <a:p>
            <a:r>
              <a:rPr lang="en-GB" dirty="0"/>
              <a:t>However, this did not take place as the reprojection error for the </a:t>
            </a:r>
            <a:r>
              <a:rPr lang="en-GB" dirty="0" err="1"/>
              <a:t>stereocalibration</a:t>
            </a:r>
            <a:r>
              <a:rPr lang="en-GB" dirty="0"/>
              <a:t> was way too high.</a:t>
            </a:r>
          </a:p>
        </p:txBody>
      </p:sp>
      <p:sp>
        <p:nvSpPr>
          <p:cNvPr id="4" name="Slide Number Placeholder 3"/>
          <p:cNvSpPr>
            <a:spLocks noGrp="1"/>
          </p:cNvSpPr>
          <p:nvPr>
            <p:ph type="sldNum" sz="quarter" idx="10"/>
          </p:nvPr>
        </p:nvSpPr>
        <p:spPr/>
        <p:txBody>
          <a:bodyPr/>
          <a:lstStyle/>
          <a:p>
            <a:pPr>
              <a:defRPr/>
            </a:pPr>
            <a:fld id="{BAE7EB1C-4A5A-6040-AEA1-68B03BEDC9A9}" type="slidenum">
              <a:rPr lang="en-US" smtClean="0"/>
              <a:pPr>
                <a:defRPr/>
              </a:pPr>
              <a:t>26</a:t>
            </a:fld>
            <a:endParaRPr lang="en-US"/>
          </a:p>
        </p:txBody>
      </p:sp>
    </p:spTree>
    <p:extLst>
      <p:ext uri="{BB962C8B-B14F-4D97-AF65-F5344CB8AC3E}">
        <p14:creationId xmlns:p14="http://schemas.microsoft.com/office/powerpoint/2010/main" val="5047121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BAE7EB1C-4A5A-6040-AEA1-68B03BEDC9A9}" type="slidenum">
              <a:rPr lang="en-US" smtClean="0"/>
              <a:pPr>
                <a:defRPr/>
              </a:pPr>
              <a:t>27</a:t>
            </a:fld>
            <a:endParaRPr lang="en-US"/>
          </a:p>
        </p:txBody>
      </p:sp>
    </p:spTree>
    <p:extLst>
      <p:ext uri="{BB962C8B-B14F-4D97-AF65-F5344CB8AC3E}">
        <p14:creationId xmlns:p14="http://schemas.microsoft.com/office/powerpoint/2010/main" val="26324093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2 monocular camera system is basically the 2 separate systems, but they share the same global axis.</a:t>
            </a:r>
          </a:p>
          <a:p>
            <a:r>
              <a:rPr lang="en-GB" dirty="0"/>
              <a:t>The accuracy of this system has already been proven in the 2D and 3D tracking phase.</a:t>
            </a:r>
          </a:p>
          <a:p>
            <a:endParaRPr lang="en-GB" dirty="0"/>
          </a:p>
          <a:p>
            <a:r>
              <a:rPr lang="en-GB" dirty="0"/>
              <a:t>The transformation schematic here is the yellow = red</a:t>
            </a:r>
          </a:p>
        </p:txBody>
      </p:sp>
      <p:sp>
        <p:nvSpPr>
          <p:cNvPr id="4" name="Slide Number Placeholder 3"/>
          <p:cNvSpPr>
            <a:spLocks noGrp="1"/>
          </p:cNvSpPr>
          <p:nvPr>
            <p:ph type="sldNum" sz="quarter" idx="10"/>
          </p:nvPr>
        </p:nvSpPr>
        <p:spPr/>
        <p:txBody>
          <a:bodyPr/>
          <a:lstStyle/>
          <a:p>
            <a:pPr>
              <a:defRPr/>
            </a:pPr>
            <a:fld id="{BAE7EB1C-4A5A-6040-AEA1-68B03BEDC9A9}" type="slidenum">
              <a:rPr lang="en-US" smtClean="0"/>
              <a:pPr>
                <a:defRPr/>
              </a:pPr>
              <a:t>28</a:t>
            </a:fld>
            <a:endParaRPr lang="en-US"/>
          </a:p>
        </p:txBody>
      </p:sp>
    </p:spTree>
    <p:extLst>
      <p:ext uri="{BB962C8B-B14F-4D97-AF65-F5344CB8AC3E}">
        <p14:creationId xmlns:p14="http://schemas.microsoft.com/office/powerpoint/2010/main" val="232705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BAE7EB1C-4A5A-6040-AEA1-68B03BEDC9A9}" type="slidenum">
              <a:rPr lang="en-US" smtClean="0"/>
              <a:pPr>
                <a:defRPr/>
              </a:pPr>
              <a:t>29</a:t>
            </a:fld>
            <a:endParaRPr lang="en-US"/>
          </a:p>
        </p:txBody>
      </p:sp>
    </p:spTree>
    <p:extLst>
      <p:ext uri="{BB962C8B-B14F-4D97-AF65-F5344CB8AC3E}">
        <p14:creationId xmlns:p14="http://schemas.microsoft.com/office/powerpoint/2010/main" val="15937507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difference between this test and the previous one is that </a:t>
            </a:r>
            <a:r>
              <a:rPr lang="en-GB" dirty="0" err="1"/>
              <a:t>stereocameras</a:t>
            </a:r>
            <a:r>
              <a:rPr lang="en-GB" dirty="0"/>
              <a:t> were used instead of single cameras – total 4 cameras are therefore used.</a:t>
            </a:r>
          </a:p>
          <a:p>
            <a:r>
              <a:rPr lang="en-GB" dirty="0"/>
              <a:t>The 2 stereo camera system is basically the 2 separate systems, but they share the same global axis.</a:t>
            </a:r>
          </a:p>
          <a:p>
            <a:r>
              <a:rPr lang="en-GB" dirty="0"/>
              <a:t>The accuracy has to be tested.</a:t>
            </a:r>
          </a:p>
          <a:p>
            <a:endParaRPr lang="en-GB" dirty="0"/>
          </a:p>
          <a:p>
            <a:r>
              <a:rPr lang="en-GB" dirty="0"/>
              <a:t>The transformation schematic here is the yellow = red</a:t>
            </a:r>
          </a:p>
        </p:txBody>
      </p:sp>
      <p:sp>
        <p:nvSpPr>
          <p:cNvPr id="4" name="Slide Number Placeholder 3"/>
          <p:cNvSpPr>
            <a:spLocks noGrp="1"/>
          </p:cNvSpPr>
          <p:nvPr>
            <p:ph type="sldNum" sz="quarter" idx="10"/>
          </p:nvPr>
        </p:nvSpPr>
        <p:spPr/>
        <p:txBody>
          <a:bodyPr/>
          <a:lstStyle/>
          <a:p>
            <a:pPr>
              <a:defRPr/>
            </a:pPr>
            <a:fld id="{BAE7EB1C-4A5A-6040-AEA1-68B03BEDC9A9}" type="slidenum">
              <a:rPr lang="en-US" smtClean="0"/>
              <a:pPr>
                <a:defRPr/>
              </a:pPr>
              <a:t>30</a:t>
            </a:fld>
            <a:endParaRPr lang="en-US"/>
          </a:p>
        </p:txBody>
      </p:sp>
    </p:spTree>
    <p:extLst>
      <p:ext uri="{BB962C8B-B14F-4D97-AF65-F5344CB8AC3E}">
        <p14:creationId xmlns:p14="http://schemas.microsoft.com/office/powerpoint/2010/main" val="30328537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BAE7EB1C-4A5A-6040-AEA1-68B03BEDC9A9}" type="slidenum">
              <a:rPr lang="en-US" smtClean="0"/>
              <a:pPr>
                <a:defRPr/>
              </a:pPr>
              <a:t>31</a:t>
            </a:fld>
            <a:endParaRPr lang="en-US"/>
          </a:p>
        </p:txBody>
      </p:sp>
    </p:spTree>
    <p:extLst>
      <p:ext uri="{BB962C8B-B14F-4D97-AF65-F5344CB8AC3E}">
        <p14:creationId xmlns:p14="http://schemas.microsoft.com/office/powerpoint/2010/main" val="16700031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BAE7EB1C-4A5A-6040-AEA1-68B03BEDC9A9}" type="slidenum">
              <a:rPr lang="en-US" smtClean="0"/>
              <a:pPr>
                <a:defRPr/>
              </a:pPr>
              <a:t>32</a:t>
            </a:fld>
            <a:endParaRPr lang="en-US"/>
          </a:p>
        </p:txBody>
      </p:sp>
    </p:spTree>
    <p:extLst>
      <p:ext uri="{BB962C8B-B14F-4D97-AF65-F5344CB8AC3E}">
        <p14:creationId xmlns:p14="http://schemas.microsoft.com/office/powerpoint/2010/main" val="34002292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BAE7EB1C-4A5A-6040-AEA1-68B03BEDC9A9}" type="slidenum">
              <a:rPr lang="en-US" smtClean="0"/>
              <a:pPr>
                <a:defRPr/>
              </a:pPr>
              <a:t>42</a:t>
            </a:fld>
            <a:endParaRPr lang="en-US"/>
          </a:p>
        </p:txBody>
      </p:sp>
    </p:spTree>
    <p:extLst>
      <p:ext uri="{BB962C8B-B14F-4D97-AF65-F5344CB8AC3E}">
        <p14:creationId xmlns:p14="http://schemas.microsoft.com/office/powerpoint/2010/main" val="1350922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When we take a biopsy, we send it to a pathology lab to be examined under histology analysis, which basically tells us whether there is any remaining cancer or not. </a:t>
            </a:r>
          </a:p>
          <a:p>
            <a:endParaRPr lang="en-GB" dirty="0"/>
          </a:p>
          <a:p>
            <a:r>
              <a:rPr lang="en-GB" dirty="0"/>
              <a:t>But this process of taking a biopsy, transporting it to the lab, analyse it, and bringing back the results, can take up to 30 minutes per biopsy. Meanwhile, the patient must serve an idle time as well, which leads to patient discomfort. This also results in cancer surgeries taking average of 8-10 hours, of which a considerable amount of time is wasted just for waiting for the results of biopsies. </a:t>
            </a:r>
          </a:p>
          <a:p>
            <a:endParaRPr lang="en-GB" dirty="0"/>
          </a:p>
          <a:p>
            <a:r>
              <a:rPr lang="en-GB" dirty="0"/>
              <a:t>This process also affects the pathology lab, by using valuable resources, personnel and time of the pathology lab, which could have been used for other purposes.</a:t>
            </a:r>
          </a:p>
        </p:txBody>
      </p:sp>
      <p:sp>
        <p:nvSpPr>
          <p:cNvPr id="4" name="Slide Number Placeholder 3"/>
          <p:cNvSpPr>
            <a:spLocks noGrp="1"/>
          </p:cNvSpPr>
          <p:nvPr>
            <p:ph type="sldNum" sz="quarter" idx="10"/>
          </p:nvPr>
        </p:nvSpPr>
        <p:spPr/>
        <p:txBody>
          <a:bodyPr/>
          <a:lstStyle/>
          <a:p>
            <a:pPr>
              <a:defRPr/>
            </a:pPr>
            <a:fld id="{BAE7EB1C-4A5A-6040-AEA1-68B03BEDC9A9}" type="slidenum">
              <a:rPr lang="en-US" smtClean="0"/>
              <a:pPr>
                <a:defRPr/>
              </a:pPr>
              <a:t>3</a:t>
            </a:fld>
            <a:endParaRPr lang="en-US"/>
          </a:p>
        </p:txBody>
      </p:sp>
    </p:spTree>
    <p:extLst>
      <p:ext uri="{BB962C8B-B14F-4D97-AF65-F5344CB8AC3E}">
        <p14:creationId xmlns:p14="http://schemas.microsoft.com/office/powerpoint/2010/main" val="3671466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Lucida Grande" charset="0"/>
                <a:ea typeface="ＭＳ Ｐゴシック" charset="-128"/>
                <a:cs typeface="ＭＳ Ｐゴシック" charset="-128"/>
              </a:rPr>
              <a:t>The second drawback is the sampling error – A biopsy must be taken at an appropriate place to provide the correct information to determine whether to take further excision or not. </a:t>
            </a:r>
          </a:p>
          <a:p>
            <a:endParaRPr lang="en-GB" sz="1200" kern="1200" dirty="0">
              <a:solidFill>
                <a:schemeClr val="tx1"/>
              </a:solidFill>
              <a:effectLst/>
              <a:latin typeface="Lucida Grande" charset="0"/>
              <a:ea typeface="ＭＳ Ｐゴシック" charset="-128"/>
              <a:cs typeface="ＭＳ Ｐゴシック" charset="-128"/>
            </a:endParaRPr>
          </a:p>
          <a:p>
            <a:r>
              <a:rPr lang="en-GB" sz="1200" kern="1200" dirty="0">
                <a:solidFill>
                  <a:schemeClr val="tx1"/>
                </a:solidFill>
                <a:effectLst/>
                <a:latin typeface="Lucida Grande" charset="0"/>
                <a:ea typeface="ＭＳ Ｐゴシック" charset="-128"/>
                <a:cs typeface="ＭＳ Ｐゴシック" charset="-128"/>
              </a:rPr>
              <a:t>Without the assistance from a skilled pathologist, there is a risk of sampling error when the biopsy is taken by the surgeon only. </a:t>
            </a:r>
          </a:p>
          <a:p>
            <a:endParaRPr lang="en-GB" sz="1200" kern="1200" dirty="0">
              <a:solidFill>
                <a:schemeClr val="tx1"/>
              </a:solidFill>
              <a:effectLst/>
              <a:latin typeface="Lucida Grande" charset="0"/>
              <a:ea typeface="ＭＳ Ｐゴシック" charset="-128"/>
              <a:cs typeface="ＭＳ Ｐゴシック" charset="-128"/>
            </a:endParaRPr>
          </a:p>
          <a:p>
            <a:r>
              <a:rPr lang="en-GB" sz="1200" kern="1200" dirty="0">
                <a:solidFill>
                  <a:schemeClr val="tx1"/>
                </a:solidFill>
                <a:effectLst/>
                <a:latin typeface="Lucida Grande" charset="0"/>
                <a:ea typeface="ＭＳ Ｐゴシック" charset="-128"/>
                <a:cs typeface="ＭＳ Ｐゴシック" charset="-128"/>
              </a:rPr>
              <a:t>In the case of diagnosing Barrett’s oesophagus, there has been reports in detecting false negatives due to incorrect sampling. </a:t>
            </a:r>
            <a:endParaRPr lang="en-GB" dirty="0"/>
          </a:p>
        </p:txBody>
      </p:sp>
      <p:sp>
        <p:nvSpPr>
          <p:cNvPr id="4" name="Slide Number Placeholder 3"/>
          <p:cNvSpPr>
            <a:spLocks noGrp="1"/>
          </p:cNvSpPr>
          <p:nvPr>
            <p:ph type="sldNum" sz="quarter" idx="10"/>
          </p:nvPr>
        </p:nvSpPr>
        <p:spPr/>
        <p:txBody>
          <a:bodyPr/>
          <a:lstStyle/>
          <a:p>
            <a:pPr>
              <a:defRPr/>
            </a:pPr>
            <a:fld id="{BAE7EB1C-4A5A-6040-AEA1-68B03BEDC9A9}" type="slidenum">
              <a:rPr lang="en-US" smtClean="0"/>
              <a:pPr>
                <a:defRPr/>
              </a:pPr>
              <a:t>4</a:t>
            </a:fld>
            <a:endParaRPr lang="en-US"/>
          </a:p>
        </p:txBody>
      </p:sp>
    </p:spTree>
    <p:extLst>
      <p:ext uri="{BB962C8B-B14F-4D97-AF65-F5344CB8AC3E}">
        <p14:creationId xmlns:p14="http://schemas.microsoft.com/office/powerpoint/2010/main" val="3032503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to tackle these problems: what I propose is that if we equip the surgeon an ability to diagnose tissue  types themselves, then we don’t need to spend so much time and resources in taking biopsies. </a:t>
            </a:r>
          </a:p>
          <a:p>
            <a:endParaRPr lang="en-GB" dirty="0"/>
          </a:p>
          <a:p>
            <a:r>
              <a:rPr lang="en-GB" dirty="0"/>
              <a:t>The figure represents an ideal workflow when the surgeon alone can perform a tissue diagnosis.</a:t>
            </a:r>
          </a:p>
          <a:p>
            <a:endParaRPr lang="en-GB" dirty="0"/>
          </a:p>
          <a:p>
            <a:r>
              <a:rPr lang="en-GB" dirty="0"/>
              <a:t>First, prior to the surgery we do a cancer screening on the patient to roughly know where the cancer cells are.</a:t>
            </a:r>
          </a:p>
          <a:p>
            <a:r>
              <a:rPr lang="en-GB" dirty="0"/>
              <a:t>Second, we perform tissue diagnosis to find the border between the tumour and healthy tissue, and excise the tumour.</a:t>
            </a:r>
          </a:p>
          <a:p>
            <a:r>
              <a:rPr lang="en-GB" dirty="0"/>
              <a:t>Third, we analyse the excised tumour on the resection plane. If any tumour is detected, then it should mean that negative margin has not been achieved, hence further excision is required, going back to the second step.</a:t>
            </a:r>
          </a:p>
          <a:p>
            <a:r>
              <a:rPr lang="en-GB" dirty="0"/>
              <a:t>Finally, we analyse patient body on the resection plane for a final check.</a:t>
            </a:r>
          </a:p>
          <a:p>
            <a:endParaRPr lang="en-GB" dirty="0"/>
          </a:p>
        </p:txBody>
      </p:sp>
      <p:sp>
        <p:nvSpPr>
          <p:cNvPr id="4" name="Slide Number Placeholder 3"/>
          <p:cNvSpPr>
            <a:spLocks noGrp="1"/>
          </p:cNvSpPr>
          <p:nvPr>
            <p:ph type="sldNum" sz="quarter" idx="10"/>
          </p:nvPr>
        </p:nvSpPr>
        <p:spPr/>
        <p:txBody>
          <a:bodyPr/>
          <a:lstStyle/>
          <a:p>
            <a:pPr>
              <a:defRPr/>
            </a:pPr>
            <a:fld id="{BAE7EB1C-4A5A-6040-AEA1-68B03BEDC9A9}" type="slidenum">
              <a:rPr lang="en-US" smtClean="0"/>
              <a:pPr>
                <a:defRPr/>
              </a:pPr>
              <a:t>5</a:t>
            </a:fld>
            <a:endParaRPr lang="en-US"/>
          </a:p>
        </p:txBody>
      </p:sp>
    </p:spTree>
    <p:extLst>
      <p:ext uri="{BB962C8B-B14F-4D97-AF65-F5344CB8AC3E}">
        <p14:creationId xmlns:p14="http://schemas.microsoft.com/office/powerpoint/2010/main" val="2861707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many ways to diagnose the tissue for example, OCT, Mass spectrometry, Raman spectroscopy etc. But we chose an optical biopsy method called diffuse reflectance spectroscopy, abbreviated as DRS, which is an intraoperative</a:t>
            </a:r>
            <a:r>
              <a:rPr lang="en-GB" altLang="ko-KR" sz="1200" b="0" i="0" u="none" strike="noStrike" kern="1200" baseline="0" dirty="0">
                <a:solidFill>
                  <a:schemeClr val="tx1"/>
                </a:solidFill>
                <a:latin typeface="Lucida Grande" charset="0"/>
                <a:ea typeface="ＭＳ Ｐゴシック" charset="-128"/>
                <a:cs typeface="ＭＳ Ｐゴシック" charset="-128"/>
              </a:rPr>
              <a:t> technique that uses elastic light scattering as a diagnostic tool. The p</a:t>
            </a:r>
            <a:r>
              <a:rPr lang="en-GB" dirty="0"/>
              <a:t>revious studies have shown a strong results in tissue diagnosis, and its affordability.</a:t>
            </a:r>
          </a:p>
          <a:p>
            <a:endParaRPr lang="en-GB" dirty="0"/>
          </a:p>
          <a:p>
            <a:r>
              <a:rPr lang="en-GB" dirty="0"/>
              <a:t>But DRS can only achieve a point-space data at one time, so unlike other wide-field imaging devices like OCT, there is no spatial information to describe where the DRS data is taken from Waldock et al.’s research used a harmonic scalpel to leave visible damages onto the tissue to locate where the DRS data is taken from, but obviously this is not a good method. </a:t>
            </a:r>
          </a:p>
          <a:p>
            <a:endParaRPr lang="en-GB" dirty="0"/>
          </a:p>
        </p:txBody>
      </p:sp>
      <p:sp>
        <p:nvSpPr>
          <p:cNvPr id="4" name="Slide Number Placeholder 3"/>
          <p:cNvSpPr>
            <a:spLocks noGrp="1"/>
          </p:cNvSpPr>
          <p:nvPr>
            <p:ph type="sldNum" sz="quarter" idx="10"/>
          </p:nvPr>
        </p:nvSpPr>
        <p:spPr/>
        <p:txBody>
          <a:bodyPr/>
          <a:lstStyle/>
          <a:p>
            <a:pPr>
              <a:defRPr/>
            </a:pPr>
            <a:fld id="{BAE7EB1C-4A5A-6040-AEA1-68B03BEDC9A9}" type="slidenum">
              <a:rPr lang="en-US" smtClean="0"/>
              <a:pPr>
                <a:defRPr/>
              </a:pPr>
              <a:t>6</a:t>
            </a:fld>
            <a:endParaRPr lang="en-US"/>
          </a:p>
        </p:txBody>
      </p:sp>
    </p:spTree>
    <p:extLst>
      <p:ext uri="{BB962C8B-B14F-4D97-AF65-F5344CB8AC3E}">
        <p14:creationId xmlns:p14="http://schemas.microsoft.com/office/powerpoint/2010/main" val="257996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To locate the optical biopsy position accurately, a 3D tracking of the DRS probe is necessary. There are many ways to track a probe instrument in intraoperative setting, for example, IMU tracking, electromagnetic tracking, robot kinematic tracking, optical tracking, vision-based tracking etc.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I have chosen to use vision-based fiducial marker tracking, since we need a camera for visualise where the DRS has scanned anyway, and also this method is very cheap and requires relatively low computational power. There are many fiducial marker libraries and computer vision libraries out there, but I’ve decided to use OpenCV and </a:t>
            </a:r>
            <a:r>
              <a:rPr lang="en-GB" dirty="0" err="1"/>
              <a:t>AruCo</a:t>
            </a:r>
            <a:r>
              <a:rPr lang="en-GB" dirty="0"/>
              <a:t> marker library for its simplicity and compatibility with MATLAB. </a:t>
            </a:r>
          </a:p>
        </p:txBody>
      </p:sp>
      <p:sp>
        <p:nvSpPr>
          <p:cNvPr id="4" name="Slide Number Placeholder 3"/>
          <p:cNvSpPr>
            <a:spLocks noGrp="1"/>
          </p:cNvSpPr>
          <p:nvPr>
            <p:ph type="sldNum" sz="quarter" idx="10"/>
          </p:nvPr>
        </p:nvSpPr>
        <p:spPr/>
        <p:txBody>
          <a:bodyPr/>
          <a:lstStyle/>
          <a:p>
            <a:pPr>
              <a:defRPr/>
            </a:pPr>
            <a:fld id="{BAE7EB1C-4A5A-6040-AEA1-68B03BEDC9A9}" type="slidenum">
              <a:rPr lang="en-US" smtClean="0"/>
              <a:pPr>
                <a:defRPr/>
              </a:pPr>
              <a:t>7</a:t>
            </a:fld>
            <a:endParaRPr lang="en-US"/>
          </a:p>
        </p:txBody>
      </p:sp>
    </p:spTree>
    <p:extLst>
      <p:ext uri="{BB962C8B-B14F-4D97-AF65-F5344CB8AC3E}">
        <p14:creationId xmlns:p14="http://schemas.microsoft.com/office/powerpoint/2010/main" val="1227265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expected system flowchart is as follows:</a:t>
            </a:r>
          </a:p>
          <a:p>
            <a:endParaRPr lang="en-GB" dirty="0"/>
          </a:p>
          <a:p>
            <a:r>
              <a:rPr lang="en-GB" dirty="0"/>
              <a:t>We have 2 inputs: Raw RGB images from RGB camera, and Raw spectrogram from DRS probe.</a:t>
            </a:r>
          </a:p>
          <a:p>
            <a:endParaRPr lang="en-GB" dirty="0"/>
          </a:p>
          <a:p>
            <a:r>
              <a:rPr lang="en-GB" dirty="0"/>
              <a:t>Both inputs need to be calibrated prior to the use, using calibration board and white standard respectively.</a:t>
            </a:r>
          </a:p>
          <a:p>
            <a:endParaRPr lang="en-GB" dirty="0"/>
          </a:p>
          <a:p>
            <a:r>
              <a:rPr lang="en-GB" dirty="0"/>
              <a:t>From the calibrated RGB image, we can then extract information about the </a:t>
            </a:r>
            <a:r>
              <a:rPr lang="en-GB" dirty="0" err="1"/>
              <a:t>ArUco</a:t>
            </a:r>
            <a:r>
              <a:rPr lang="en-GB" dirty="0"/>
              <a:t> marker pose, and then we can estimate where the probe-tip is positioned at by using pre-determined geometry of the probe and marker placement.</a:t>
            </a:r>
          </a:p>
          <a:p>
            <a:endParaRPr lang="en-GB" dirty="0"/>
          </a:p>
          <a:p>
            <a:r>
              <a:rPr lang="en-GB" dirty="0"/>
              <a:t>From the DRS probe, the calibrated spectrogram allows us to do tissue classification, which then by registering the temporal information of the DRS and the tracking data, we can provide spatial information to the DRS data.</a:t>
            </a:r>
          </a:p>
          <a:p>
            <a:endParaRPr lang="en-GB" dirty="0"/>
          </a:p>
          <a:p>
            <a:r>
              <a:rPr lang="en-GB" dirty="0"/>
              <a:t>Visualising the DRS data with spatial information can inform the surgeon about where he just scanned with the probe, as well as what the tissue under the probe is.</a:t>
            </a:r>
          </a:p>
          <a:p>
            <a:endParaRPr lang="en-GB" dirty="0"/>
          </a:p>
          <a:p>
            <a:r>
              <a:rPr lang="en-GB" dirty="0"/>
              <a:t>By repeating this process automatically, we can achieve a visualised tumour map in an intraoperative setting.</a:t>
            </a:r>
          </a:p>
        </p:txBody>
      </p:sp>
      <p:sp>
        <p:nvSpPr>
          <p:cNvPr id="4" name="Slide Number Placeholder 3"/>
          <p:cNvSpPr>
            <a:spLocks noGrp="1"/>
          </p:cNvSpPr>
          <p:nvPr>
            <p:ph type="sldNum" sz="quarter" idx="10"/>
          </p:nvPr>
        </p:nvSpPr>
        <p:spPr/>
        <p:txBody>
          <a:bodyPr/>
          <a:lstStyle/>
          <a:p>
            <a:pPr>
              <a:defRPr/>
            </a:pPr>
            <a:fld id="{BAE7EB1C-4A5A-6040-AEA1-68B03BEDC9A9}" type="slidenum">
              <a:rPr lang="en-US" smtClean="0"/>
              <a:pPr>
                <a:defRPr/>
              </a:pPr>
              <a:t>8</a:t>
            </a:fld>
            <a:endParaRPr lang="en-US"/>
          </a:p>
        </p:txBody>
      </p:sp>
    </p:spTree>
    <p:extLst>
      <p:ext uri="{BB962C8B-B14F-4D97-AF65-F5344CB8AC3E}">
        <p14:creationId xmlns:p14="http://schemas.microsoft.com/office/powerpoint/2010/main" val="2432969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find the engineering requirement of the system for the suggested workflow, I had a short interview with the surgeon at St Mary’s hospital in London. By using Abstract Kano modelling and Quality Function Deployment technique based on the interview and the literature, I could figure out the engineering requirement for the system.</a:t>
            </a:r>
          </a:p>
          <a:p>
            <a:endParaRPr lang="en-GB" dirty="0"/>
          </a:p>
          <a:p>
            <a:r>
              <a:rPr lang="en-GB" dirty="0"/>
              <a:t>To explain about the outcome:</a:t>
            </a:r>
          </a:p>
          <a:p>
            <a:r>
              <a:rPr lang="en-GB" dirty="0"/>
              <a:t>Basic quality is considered as a ‘must’ factor – if this is not built, then surgeon’s dissatisfaction is expected. Even if it is built, we don’t expect any satisfaction.</a:t>
            </a:r>
          </a:p>
          <a:p>
            <a:r>
              <a:rPr lang="en-GB" dirty="0"/>
              <a:t>Performance quality is considered as a ‘make it best as possible’ factor – if this is not built, then the surgeon’s dissatisfaction is expected. If it is built in, then the surgeon’s satisfaction is expected.</a:t>
            </a:r>
          </a:p>
          <a:p>
            <a:r>
              <a:rPr lang="en-GB" dirty="0"/>
              <a:t>Excitement quality is considered as a ‘if implemented, then better’ factor. – If we built this, then surgeon’s satisfaction is expected. But if we don’t build it, we don’t expect any dissatisfaction.</a:t>
            </a:r>
          </a:p>
          <a:p>
            <a:endParaRPr lang="en-GB" dirty="0"/>
          </a:p>
          <a:p>
            <a:r>
              <a:rPr lang="en-GB" dirty="0"/>
              <a:t>So you can consider it as highest priority to lowest priority from left to right. </a:t>
            </a:r>
          </a:p>
        </p:txBody>
      </p:sp>
      <p:sp>
        <p:nvSpPr>
          <p:cNvPr id="4" name="Slide Number Placeholder 3"/>
          <p:cNvSpPr>
            <a:spLocks noGrp="1"/>
          </p:cNvSpPr>
          <p:nvPr>
            <p:ph type="sldNum" sz="quarter" idx="10"/>
          </p:nvPr>
        </p:nvSpPr>
        <p:spPr/>
        <p:txBody>
          <a:bodyPr/>
          <a:lstStyle/>
          <a:p>
            <a:pPr>
              <a:defRPr/>
            </a:pPr>
            <a:fld id="{BAE7EB1C-4A5A-6040-AEA1-68B03BEDC9A9}" type="slidenum">
              <a:rPr lang="en-US" smtClean="0"/>
              <a:pPr>
                <a:defRPr/>
              </a:pPr>
              <a:t>9</a:t>
            </a:fld>
            <a:endParaRPr lang="en-US"/>
          </a:p>
        </p:txBody>
      </p:sp>
    </p:spTree>
    <p:extLst>
      <p:ext uri="{BB962C8B-B14F-4D97-AF65-F5344CB8AC3E}">
        <p14:creationId xmlns:p14="http://schemas.microsoft.com/office/powerpoint/2010/main" val="4278582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7" descr="Imperial_College_London_rgb"/>
          <p:cNvPicPr>
            <a:picLocks noChangeAspect="1" noChangeArrowheads="1"/>
          </p:cNvPicPr>
          <p:nvPr userDrawn="1"/>
        </p:nvPicPr>
        <p:blipFill>
          <a:blip r:embed="rId2"/>
          <a:srcRect/>
          <a:stretch>
            <a:fillRect/>
          </a:stretch>
        </p:blipFill>
        <p:spPr bwMode="auto">
          <a:xfrm>
            <a:off x="7086600" y="304800"/>
            <a:ext cx="1708150" cy="458788"/>
          </a:xfrm>
          <a:prstGeom prst="rect">
            <a:avLst/>
          </a:prstGeom>
          <a:noFill/>
          <a:ln w="9525">
            <a:noFill/>
            <a:miter lim="800000"/>
            <a:headEnd/>
            <a:tailEnd/>
          </a:ln>
        </p:spPr>
      </p:pic>
      <p:sp>
        <p:nvSpPr>
          <p:cNvPr id="8" name="Line 8"/>
          <p:cNvSpPr>
            <a:spLocks noChangeShapeType="1"/>
          </p:cNvSpPr>
          <p:nvPr userDrawn="1"/>
        </p:nvSpPr>
        <p:spPr bwMode="auto">
          <a:xfrm>
            <a:off x="0" y="2438400"/>
            <a:ext cx="9144000" cy="0"/>
          </a:xfrm>
          <a:prstGeom prst="line">
            <a:avLst/>
          </a:prstGeom>
          <a:noFill/>
          <a:ln w="9525">
            <a:solidFill>
              <a:srgbClr val="7598C2"/>
            </a:solidFill>
            <a:round/>
            <a:headEnd/>
            <a:tailEnd/>
          </a:ln>
        </p:spPr>
        <p:txBody>
          <a:bodyPr wrap="none" anchor="ctr">
            <a:prstTxWarp prst="textNoShape">
              <a:avLst/>
            </a:prstTxWarp>
          </a:bodyPr>
          <a:lstStyle/>
          <a:p>
            <a:pPr>
              <a:defRPr/>
            </a:pPr>
            <a:endParaRPr lang="en-GB"/>
          </a:p>
        </p:txBody>
      </p:sp>
      <p:pic>
        <p:nvPicPr>
          <p:cNvPr id="9" name="Picture 5" descr="map"/>
          <p:cNvPicPr>
            <a:picLocks noChangeAspect="1" noChangeArrowheads="1"/>
          </p:cNvPicPr>
          <p:nvPr userDrawn="1"/>
        </p:nvPicPr>
        <p:blipFill>
          <a:blip r:embed="rId3">
            <a:clrChange>
              <a:clrFrom>
                <a:srgbClr val="FFFFFF"/>
              </a:clrFrom>
              <a:clrTo>
                <a:srgbClr val="FFFFFF">
                  <a:alpha val="0"/>
                </a:srgbClr>
              </a:clrTo>
            </a:clrChange>
            <a:alphaModFix amt="66000"/>
          </a:blip>
          <a:srcRect/>
          <a:stretch>
            <a:fillRect/>
          </a:stretch>
        </p:blipFill>
        <p:spPr bwMode="auto">
          <a:xfrm>
            <a:off x="4876800" y="4419600"/>
            <a:ext cx="4267200" cy="2286000"/>
          </a:xfrm>
          <a:prstGeom prst="rect">
            <a:avLst/>
          </a:prstGeom>
          <a:noFill/>
          <a:ln w="9525">
            <a:noFill/>
            <a:miter lim="800000"/>
            <a:headEnd/>
            <a:tailEnd/>
          </a:ln>
        </p:spPr>
      </p:pic>
      <p:grpSp>
        <p:nvGrpSpPr>
          <p:cNvPr id="11" name="Group 36"/>
          <p:cNvGrpSpPr>
            <a:grpSpLocks/>
          </p:cNvGrpSpPr>
          <p:nvPr userDrawn="1"/>
        </p:nvGrpSpPr>
        <p:grpSpPr bwMode="auto">
          <a:xfrm>
            <a:off x="228600" y="6129338"/>
            <a:ext cx="3033713" cy="576262"/>
            <a:chOff x="395288" y="6019800"/>
            <a:chExt cx="3034428" cy="576263"/>
          </a:xfrm>
        </p:grpSpPr>
        <p:pic>
          <p:nvPicPr>
            <p:cNvPr id="12" name="Picture 11" descr="ICHI_2_rgb"/>
            <p:cNvPicPr>
              <a:picLocks noChangeAspect="1" noChangeArrowheads="1"/>
            </p:cNvPicPr>
            <p:nvPr userDrawn="1"/>
          </p:nvPicPr>
          <p:blipFill>
            <a:blip r:embed="rId4"/>
            <a:srcRect/>
            <a:stretch>
              <a:fillRect/>
            </a:stretch>
          </p:blipFill>
          <p:spPr bwMode="auto">
            <a:xfrm>
              <a:off x="395288" y="6021388"/>
              <a:ext cx="2971804" cy="574675"/>
            </a:xfrm>
            <a:prstGeom prst="rect">
              <a:avLst/>
            </a:prstGeom>
            <a:noFill/>
            <a:ln w="9525">
              <a:noFill/>
              <a:miter lim="800000"/>
              <a:headEnd/>
              <a:tailEnd/>
            </a:ln>
          </p:spPr>
        </p:pic>
        <p:sp>
          <p:nvSpPr>
            <p:cNvPr id="13" name="Rectangle 12"/>
            <p:cNvSpPr/>
            <p:nvPr userDrawn="1"/>
          </p:nvSpPr>
          <p:spPr bwMode="auto">
            <a:xfrm>
              <a:off x="990741" y="6019800"/>
              <a:ext cx="2438975" cy="533401"/>
            </a:xfrm>
            <a:prstGeom prst="rect">
              <a:avLst/>
            </a:prstGeom>
            <a:solidFill>
              <a:schemeClr val="bg1"/>
            </a:solidFill>
            <a:ln w="9525" cap="flat" cmpd="sng" algn="ctr">
              <a:noFill/>
              <a:prstDash val="solid"/>
              <a:round/>
              <a:headEnd type="none" w="med" len="med"/>
              <a:tailEnd type="none" w="med" len="med"/>
            </a:ln>
            <a:effectLst/>
          </p:spPr>
          <p:txBody>
            <a:bodyPr>
              <a:prstTxWarp prst="textNoShape">
                <a:avLst/>
              </a:prstTxWarp>
            </a:bodyPr>
            <a:lstStyle/>
            <a:p>
              <a:pPr>
                <a:defRPr/>
              </a:pPr>
              <a:endParaRPr lang="en-GB"/>
            </a:p>
          </p:txBody>
        </p:sp>
        <p:sp>
          <p:nvSpPr>
            <p:cNvPr id="14" name="TextBox 13"/>
            <p:cNvSpPr txBox="1"/>
            <p:nvPr userDrawn="1"/>
          </p:nvSpPr>
          <p:spPr>
            <a:xfrm>
              <a:off x="1066959" y="6019800"/>
              <a:ext cx="1736782" cy="523221"/>
            </a:xfrm>
            <a:prstGeom prst="rect">
              <a:avLst/>
            </a:prstGeom>
            <a:noFill/>
          </p:spPr>
          <p:txBody>
            <a:bodyPr wrap="none">
              <a:spAutoFit/>
            </a:bodyPr>
            <a:lstStyle/>
            <a:p>
              <a:pPr>
                <a:defRPr/>
              </a:pPr>
              <a:r>
                <a:rPr lang="en-GB" sz="1400" b="0" dirty="0">
                  <a:solidFill>
                    <a:srgbClr val="1E4786"/>
                  </a:solidFill>
                  <a:latin typeface="Tahoma"/>
                  <a:cs typeface="Tahoma"/>
                </a:rPr>
                <a:t>The </a:t>
              </a:r>
              <a:r>
                <a:rPr lang="en-GB" sz="1400" b="0" dirty="0" err="1">
                  <a:solidFill>
                    <a:srgbClr val="1E4786"/>
                  </a:solidFill>
                  <a:latin typeface="Tahoma"/>
                  <a:cs typeface="Tahoma"/>
                </a:rPr>
                <a:t>Hamlyn</a:t>
              </a:r>
              <a:r>
                <a:rPr lang="en-GB" sz="1400" b="0" dirty="0">
                  <a:solidFill>
                    <a:srgbClr val="1E4786"/>
                  </a:solidFill>
                  <a:latin typeface="Tahoma"/>
                  <a:cs typeface="Tahoma"/>
                </a:rPr>
                <a:t> Centre</a:t>
              </a:r>
            </a:p>
            <a:p>
              <a:pPr>
                <a:defRPr/>
              </a:pPr>
              <a:r>
                <a:rPr lang="en-US" sz="1400" b="0" dirty="0">
                  <a:solidFill>
                    <a:srgbClr val="7598C2"/>
                  </a:solidFill>
                  <a:latin typeface="Tahoma"/>
                  <a:cs typeface="Tahoma"/>
                </a:rPr>
                <a:t>for</a:t>
              </a:r>
              <a:r>
                <a:rPr lang="en-US" sz="1400" b="0" baseline="0" dirty="0">
                  <a:solidFill>
                    <a:srgbClr val="7598C2"/>
                  </a:solidFill>
                  <a:latin typeface="Tahoma"/>
                  <a:cs typeface="Tahoma"/>
                </a:rPr>
                <a:t> Robotic Surgery</a:t>
              </a:r>
              <a:endParaRPr lang="en-GB" sz="1400" b="0" dirty="0">
                <a:solidFill>
                  <a:srgbClr val="7598C2"/>
                </a:solidFill>
                <a:latin typeface="Tahoma"/>
                <a:cs typeface="Tahoma"/>
              </a:endParaRPr>
            </a:p>
          </p:txBody>
        </p:sp>
      </p:grpSp>
      <p:sp>
        <p:nvSpPr>
          <p:cNvPr id="40963" name="Rectangle 3"/>
          <p:cNvSpPr>
            <a:spLocks noGrp="1" noChangeArrowheads="1"/>
          </p:cNvSpPr>
          <p:nvPr>
            <p:ph type="subTitle" idx="1"/>
          </p:nvPr>
        </p:nvSpPr>
        <p:spPr>
          <a:xfrm>
            <a:off x="762000" y="3581400"/>
            <a:ext cx="6400800" cy="533400"/>
          </a:xfrm>
        </p:spPr>
        <p:txBody>
          <a:bodyPr>
            <a:normAutofit/>
          </a:bodyPr>
          <a:lstStyle>
            <a:lvl1pPr marL="0" indent="0" algn="l">
              <a:buFontTx/>
              <a:buNone/>
              <a:defRPr sz="2000">
                <a:solidFill>
                  <a:srgbClr val="1E4786"/>
                </a:solidFill>
                <a:latin typeface="Tahoma"/>
                <a:cs typeface="Tahoma"/>
              </a:defRPr>
            </a:lvl1pPr>
          </a:lstStyle>
          <a:p>
            <a:r>
              <a:rPr lang="en-US" dirty="0"/>
              <a:t>Click to edit Master subtitle style</a:t>
            </a:r>
          </a:p>
        </p:txBody>
      </p:sp>
      <p:sp>
        <p:nvSpPr>
          <p:cNvPr id="10" name="Title 9"/>
          <p:cNvSpPr>
            <a:spLocks noGrp="1"/>
          </p:cNvSpPr>
          <p:nvPr>
            <p:ph type="title"/>
          </p:nvPr>
        </p:nvSpPr>
        <p:spPr>
          <a:xfrm>
            <a:off x="762000" y="2590800"/>
            <a:ext cx="7772400" cy="990600"/>
          </a:xfrm>
        </p:spPr>
        <p:txBody>
          <a:bodyPr anchor="t">
            <a:normAutofit/>
          </a:bodyPr>
          <a:lstStyle>
            <a:lvl1pPr algn="l">
              <a:defRPr sz="2800" b="1">
                <a:solidFill>
                  <a:srgbClr val="1E4786"/>
                </a:solidFill>
                <a:latin typeface="Tahoma"/>
                <a:cs typeface="Tahoma"/>
              </a:defRPr>
            </a:lvl1pPr>
          </a:lstStyle>
          <a:p>
            <a:r>
              <a:rPr lang="en-GB" dirty="0"/>
              <a:t>Click to edit Master title style</a:t>
            </a:r>
          </a:p>
        </p:txBody>
      </p:sp>
      <p:sp>
        <p:nvSpPr>
          <p:cNvPr id="24" name="Picture Placeholder 23"/>
          <p:cNvSpPr>
            <a:spLocks noGrp="1"/>
          </p:cNvSpPr>
          <p:nvPr>
            <p:ph type="pic" sz="quarter" idx="10"/>
          </p:nvPr>
        </p:nvSpPr>
        <p:spPr>
          <a:xfrm>
            <a:off x="762000" y="1371600"/>
            <a:ext cx="1524000" cy="914400"/>
          </a:xfrm>
          <a:effectLst/>
        </p:spPr>
        <p:txBody>
          <a:bodyPr/>
          <a:lstStyle>
            <a:lvl1pPr>
              <a:defRPr sz="1200"/>
            </a:lvl1pPr>
          </a:lstStyle>
          <a:p>
            <a:pPr lvl="0"/>
            <a:endParaRPr lang="en-GB" noProof="0" dirty="0"/>
          </a:p>
        </p:txBody>
      </p:sp>
      <p:sp>
        <p:nvSpPr>
          <p:cNvPr id="31" name="Picture Placeholder 23"/>
          <p:cNvSpPr>
            <a:spLocks noGrp="1"/>
          </p:cNvSpPr>
          <p:nvPr>
            <p:ph type="pic" sz="quarter" idx="11"/>
          </p:nvPr>
        </p:nvSpPr>
        <p:spPr>
          <a:xfrm>
            <a:off x="2362200" y="1371600"/>
            <a:ext cx="1524000" cy="914400"/>
          </a:xfrm>
        </p:spPr>
        <p:txBody>
          <a:bodyPr/>
          <a:lstStyle>
            <a:lvl1pPr>
              <a:defRPr sz="1200"/>
            </a:lvl1pPr>
          </a:lstStyle>
          <a:p>
            <a:pPr lvl="0"/>
            <a:endParaRPr lang="en-GB" noProof="0" dirty="0"/>
          </a:p>
        </p:txBody>
      </p:sp>
      <p:sp>
        <p:nvSpPr>
          <p:cNvPr id="32" name="Picture Placeholder 23"/>
          <p:cNvSpPr>
            <a:spLocks noGrp="1"/>
          </p:cNvSpPr>
          <p:nvPr>
            <p:ph type="pic" sz="quarter" idx="12"/>
          </p:nvPr>
        </p:nvSpPr>
        <p:spPr>
          <a:xfrm>
            <a:off x="3962400" y="1371600"/>
            <a:ext cx="1524000" cy="914400"/>
          </a:xfrm>
        </p:spPr>
        <p:txBody>
          <a:bodyPr/>
          <a:lstStyle>
            <a:lvl1pPr>
              <a:defRPr sz="1200"/>
            </a:lvl1pPr>
          </a:lstStyle>
          <a:p>
            <a:pPr lvl="0"/>
            <a:endParaRPr lang="en-GB"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7" name="Picture 7" descr="Imperial_College_London_rgb"/>
          <p:cNvPicPr>
            <a:picLocks noChangeAspect="1" noChangeArrowheads="1"/>
          </p:cNvPicPr>
          <p:nvPr userDrawn="1"/>
        </p:nvPicPr>
        <p:blipFill>
          <a:blip r:embed="rId2"/>
          <a:srcRect/>
          <a:stretch>
            <a:fillRect/>
          </a:stretch>
        </p:blipFill>
        <p:spPr bwMode="auto">
          <a:xfrm>
            <a:off x="7086600" y="304800"/>
            <a:ext cx="1708150" cy="458788"/>
          </a:xfrm>
          <a:prstGeom prst="rect">
            <a:avLst/>
          </a:prstGeom>
          <a:noFill/>
          <a:ln w="9525">
            <a:noFill/>
            <a:miter lim="800000"/>
            <a:headEnd/>
            <a:tailEnd/>
          </a:ln>
        </p:spPr>
      </p:pic>
      <p:sp>
        <p:nvSpPr>
          <p:cNvPr id="8" name="Line 8"/>
          <p:cNvSpPr>
            <a:spLocks noChangeShapeType="1"/>
          </p:cNvSpPr>
          <p:nvPr userDrawn="1"/>
        </p:nvSpPr>
        <p:spPr bwMode="auto">
          <a:xfrm>
            <a:off x="0" y="3505200"/>
            <a:ext cx="9144000" cy="0"/>
          </a:xfrm>
          <a:prstGeom prst="line">
            <a:avLst/>
          </a:prstGeom>
          <a:noFill/>
          <a:ln w="9525">
            <a:solidFill>
              <a:srgbClr val="7598C2"/>
            </a:solidFill>
            <a:round/>
            <a:headEnd/>
            <a:tailEnd/>
          </a:ln>
        </p:spPr>
        <p:txBody>
          <a:bodyPr wrap="none" anchor="ctr">
            <a:prstTxWarp prst="textNoShape">
              <a:avLst/>
            </a:prstTxWarp>
          </a:bodyPr>
          <a:lstStyle/>
          <a:p>
            <a:pPr>
              <a:defRPr/>
            </a:pPr>
            <a:endParaRPr lang="en-GB"/>
          </a:p>
        </p:txBody>
      </p:sp>
      <p:pic>
        <p:nvPicPr>
          <p:cNvPr id="9" name="Picture 5" descr="map"/>
          <p:cNvPicPr>
            <a:picLocks noChangeAspect="1" noChangeArrowheads="1"/>
          </p:cNvPicPr>
          <p:nvPr userDrawn="1"/>
        </p:nvPicPr>
        <p:blipFill>
          <a:blip r:embed="rId3">
            <a:clrChange>
              <a:clrFrom>
                <a:srgbClr val="FFFFFF"/>
              </a:clrFrom>
              <a:clrTo>
                <a:srgbClr val="FFFFFF">
                  <a:alpha val="0"/>
                </a:srgbClr>
              </a:clrTo>
            </a:clrChange>
            <a:alphaModFix amt="66000"/>
          </a:blip>
          <a:srcRect/>
          <a:stretch>
            <a:fillRect/>
          </a:stretch>
        </p:blipFill>
        <p:spPr bwMode="auto">
          <a:xfrm>
            <a:off x="5638800" y="1600200"/>
            <a:ext cx="3505200" cy="1878013"/>
          </a:xfrm>
          <a:prstGeom prst="rect">
            <a:avLst/>
          </a:prstGeom>
          <a:noFill/>
          <a:ln w="9525">
            <a:noFill/>
            <a:miter lim="800000"/>
            <a:headEnd/>
            <a:tailEnd/>
          </a:ln>
        </p:spPr>
      </p:pic>
      <p:grpSp>
        <p:nvGrpSpPr>
          <p:cNvPr id="11" name="Group 14"/>
          <p:cNvGrpSpPr>
            <a:grpSpLocks/>
          </p:cNvGrpSpPr>
          <p:nvPr userDrawn="1"/>
        </p:nvGrpSpPr>
        <p:grpSpPr bwMode="auto">
          <a:xfrm>
            <a:off x="228600" y="6096000"/>
            <a:ext cx="3033713" cy="576263"/>
            <a:chOff x="395288" y="6019800"/>
            <a:chExt cx="3034428" cy="576263"/>
          </a:xfrm>
        </p:grpSpPr>
        <p:pic>
          <p:nvPicPr>
            <p:cNvPr id="12" name="Picture 11" descr="ICHI_2_rgb"/>
            <p:cNvPicPr>
              <a:picLocks noChangeAspect="1" noChangeArrowheads="1"/>
            </p:cNvPicPr>
            <p:nvPr userDrawn="1"/>
          </p:nvPicPr>
          <p:blipFill>
            <a:blip r:embed="rId4"/>
            <a:srcRect/>
            <a:stretch>
              <a:fillRect/>
            </a:stretch>
          </p:blipFill>
          <p:spPr bwMode="auto">
            <a:xfrm>
              <a:off x="395288" y="6021388"/>
              <a:ext cx="2971804" cy="574675"/>
            </a:xfrm>
            <a:prstGeom prst="rect">
              <a:avLst/>
            </a:prstGeom>
            <a:noFill/>
            <a:ln w="9525">
              <a:noFill/>
              <a:miter lim="800000"/>
              <a:headEnd/>
              <a:tailEnd/>
            </a:ln>
          </p:spPr>
        </p:pic>
        <p:sp>
          <p:nvSpPr>
            <p:cNvPr id="13" name="Rectangle 12"/>
            <p:cNvSpPr/>
            <p:nvPr userDrawn="1"/>
          </p:nvSpPr>
          <p:spPr bwMode="auto">
            <a:xfrm>
              <a:off x="990741" y="6019800"/>
              <a:ext cx="2438975" cy="533400"/>
            </a:xfrm>
            <a:prstGeom prst="rect">
              <a:avLst/>
            </a:prstGeom>
            <a:solidFill>
              <a:schemeClr val="bg1"/>
            </a:solidFill>
            <a:ln w="9525" cap="flat" cmpd="sng" algn="ctr">
              <a:noFill/>
              <a:prstDash val="solid"/>
              <a:round/>
              <a:headEnd type="none" w="med" len="med"/>
              <a:tailEnd type="none" w="med" len="med"/>
            </a:ln>
            <a:effectLst/>
          </p:spPr>
          <p:txBody>
            <a:bodyPr>
              <a:prstTxWarp prst="textNoShape">
                <a:avLst/>
              </a:prstTxWarp>
            </a:bodyPr>
            <a:lstStyle/>
            <a:p>
              <a:pPr>
                <a:defRPr/>
              </a:pPr>
              <a:endParaRPr lang="en-GB"/>
            </a:p>
          </p:txBody>
        </p:sp>
        <p:sp>
          <p:nvSpPr>
            <p:cNvPr id="14" name="TextBox 13"/>
            <p:cNvSpPr txBox="1"/>
            <p:nvPr userDrawn="1"/>
          </p:nvSpPr>
          <p:spPr>
            <a:xfrm>
              <a:off x="1066959" y="6019800"/>
              <a:ext cx="1736782" cy="523220"/>
            </a:xfrm>
            <a:prstGeom prst="rect">
              <a:avLst/>
            </a:prstGeom>
            <a:noFill/>
          </p:spPr>
          <p:txBody>
            <a:bodyPr wrap="none">
              <a:spAutoFit/>
            </a:bodyPr>
            <a:lstStyle/>
            <a:p>
              <a:pPr>
                <a:defRPr/>
              </a:pPr>
              <a:r>
                <a:rPr lang="en-GB" sz="1400" b="0" dirty="0">
                  <a:solidFill>
                    <a:srgbClr val="1E4786"/>
                  </a:solidFill>
                  <a:latin typeface="Tahoma"/>
                  <a:cs typeface="Tahoma"/>
                </a:rPr>
                <a:t>The </a:t>
              </a:r>
              <a:r>
                <a:rPr lang="en-GB" sz="1400" b="0" dirty="0" err="1">
                  <a:solidFill>
                    <a:srgbClr val="1E4786"/>
                  </a:solidFill>
                  <a:latin typeface="Tahoma"/>
                  <a:cs typeface="Tahoma"/>
                </a:rPr>
                <a:t>Hamlyn</a:t>
              </a:r>
              <a:r>
                <a:rPr lang="en-GB" sz="1400" b="0" dirty="0">
                  <a:solidFill>
                    <a:srgbClr val="1E4786"/>
                  </a:solidFill>
                  <a:latin typeface="Tahoma"/>
                  <a:cs typeface="Tahoma"/>
                </a:rPr>
                <a:t> Centre</a:t>
              </a:r>
            </a:p>
            <a:p>
              <a:pPr>
                <a:defRPr/>
              </a:pPr>
              <a:r>
                <a:rPr lang="en-US" sz="1400" b="0" dirty="0" err="1">
                  <a:solidFill>
                    <a:srgbClr val="7598C2"/>
                  </a:solidFill>
                  <a:latin typeface="Tahoma"/>
                  <a:cs typeface="Tahoma"/>
                </a:rPr>
                <a:t>f</a:t>
              </a:r>
              <a:r>
                <a:rPr lang="en-GB" sz="1400" b="0" dirty="0">
                  <a:solidFill>
                    <a:srgbClr val="7598C2"/>
                  </a:solidFill>
                  <a:latin typeface="Tahoma"/>
                  <a:cs typeface="Tahoma"/>
                </a:rPr>
                <a:t>or Robotic Surgery</a:t>
              </a:r>
            </a:p>
          </p:txBody>
        </p:sp>
      </p:grpSp>
      <p:sp>
        <p:nvSpPr>
          <p:cNvPr id="40963" name="Rectangle 3"/>
          <p:cNvSpPr>
            <a:spLocks noGrp="1" noChangeArrowheads="1"/>
          </p:cNvSpPr>
          <p:nvPr>
            <p:ph type="subTitle" idx="1"/>
          </p:nvPr>
        </p:nvSpPr>
        <p:spPr>
          <a:xfrm>
            <a:off x="5562600" y="3657600"/>
            <a:ext cx="3352800" cy="1066800"/>
          </a:xfrm>
        </p:spPr>
        <p:txBody>
          <a:bodyPr>
            <a:normAutofit/>
          </a:bodyPr>
          <a:lstStyle>
            <a:lvl1pPr marL="0" indent="0" algn="l">
              <a:buFontTx/>
              <a:buNone/>
              <a:defRPr sz="2000">
                <a:solidFill>
                  <a:srgbClr val="1E4786"/>
                </a:solidFill>
                <a:latin typeface="Tahoma"/>
                <a:cs typeface="Tahoma"/>
              </a:defRPr>
            </a:lvl1pPr>
          </a:lstStyle>
          <a:p>
            <a:r>
              <a:rPr lang="en-US" dirty="0"/>
              <a:t>Click to edit Master subtitle style</a:t>
            </a:r>
          </a:p>
        </p:txBody>
      </p:sp>
      <p:sp>
        <p:nvSpPr>
          <p:cNvPr id="10" name="Title 9"/>
          <p:cNvSpPr>
            <a:spLocks noGrp="1"/>
          </p:cNvSpPr>
          <p:nvPr>
            <p:ph type="title"/>
          </p:nvPr>
        </p:nvSpPr>
        <p:spPr>
          <a:xfrm>
            <a:off x="304800" y="1828800"/>
            <a:ext cx="4800600" cy="1524000"/>
          </a:xfrm>
        </p:spPr>
        <p:txBody>
          <a:bodyPr anchor="b">
            <a:normAutofit/>
          </a:bodyPr>
          <a:lstStyle>
            <a:lvl1pPr algn="l">
              <a:defRPr sz="2800" b="1">
                <a:solidFill>
                  <a:srgbClr val="1E4786"/>
                </a:solidFill>
                <a:latin typeface="Tahoma"/>
                <a:cs typeface="Tahoma"/>
              </a:defRPr>
            </a:lvl1pPr>
          </a:lstStyle>
          <a:p>
            <a:r>
              <a:rPr lang="en-GB" dirty="0"/>
              <a:t>Click to edit Master title style</a:t>
            </a:r>
          </a:p>
        </p:txBody>
      </p:sp>
      <p:sp>
        <p:nvSpPr>
          <p:cNvPr id="24" name="Picture Placeholder 23"/>
          <p:cNvSpPr>
            <a:spLocks noGrp="1"/>
          </p:cNvSpPr>
          <p:nvPr>
            <p:ph type="pic" sz="quarter" idx="10"/>
          </p:nvPr>
        </p:nvSpPr>
        <p:spPr>
          <a:xfrm>
            <a:off x="304800" y="3657600"/>
            <a:ext cx="1524000" cy="914400"/>
          </a:xfrm>
          <a:effectLst>
            <a:reflection stA="50000" endPos="50000" dist="12700" dir="5400000" sy="-100000" algn="bl" rotWithShape="0"/>
          </a:effectLst>
        </p:spPr>
        <p:txBody>
          <a:bodyPr/>
          <a:lstStyle>
            <a:lvl1pPr>
              <a:defRPr sz="1200"/>
            </a:lvl1pPr>
          </a:lstStyle>
          <a:p>
            <a:pPr lvl="0"/>
            <a:endParaRPr lang="en-GB" noProof="0" dirty="0"/>
          </a:p>
        </p:txBody>
      </p:sp>
      <p:sp>
        <p:nvSpPr>
          <p:cNvPr id="31" name="Picture Placeholder 23"/>
          <p:cNvSpPr>
            <a:spLocks noGrp="1"/>
          </p:cNvSpPr>
          <p:nvPr>
            <p:ph type="pic" sz="quarter" idx="11"/>
          </p:nvPr>
        </p:nvSpPr>
        <p:spPr>
          <a:xfrm>
            <a:off x="1905000" y="3657600"/>
            <a:ext cx="1524000" cy="914400"/>
          </a:xfrm>
          <a:effectLst>
            <a:reflection stA="50000" endPos="50000" dist="12700" dir="5400000" sy="-100000" algn="bl" rotWithShape="0"/>
          </a:effectLst>
        </p:spPr>
        <p:txBody>
          <a:bodyPr/>
          <a:lstStyle>
            <a:lvl1pPr>
              <a:defRPr sz="1200"/>
            </a:lvl1pPr>
          </a:lstStyle>
          <a:p>
            <a:pPr lvl="0"/>
            <a:endParaRPr lang="en-GB" noProof="0" dirty="0"/>
          </a:p>
        </p:txBody>
      </p:sp>
      <p:sp>
        <p:nvSpPr>
          <p:cNvPr id="32" name="Picture Placeholder 23"/>
          <p:cNvSpPr>
            <a:spLocks noGrp="1"/>
          </p:cNvSpPr>
          <p:nvPr>
            <p:ph type="pic" sz="quarter" idx="12"/>
          </p:nvPr>
        </p:nvSpPr>
        <p:spPr>
          <a:xfrm>
            <a:off x="3505200" y="3657600"/>
            <a:ext cx="1524000" cy="914400"/>
          </a:xfrm>
          <a:effectLst>
            <a:reflection stA="50000" endPos="50000" dist="12700" dir="5400000" sy="-100000" algn="bl" rotWithShape="0"/>
          </a:effectLst>
        </p:spPr>
        <p:txBody>
          <a:bodyPr/>
          <a:lstStyle>
            <a:lvl1pPr>
              <a:defRPr sz="1200"/>
            </a:lvl1pPr>
          </a:lstStyle>
          <a:p>
            <a:pPr lvl="0"/>
            <a:endParaRPr lang="en-GB"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8" name="Picture 7" descr="Imperial_College_London_rgb"/>
          <p:cNvPicPr>
            <a:picLocks noChangeAspect="1" noChangeArrowheads="1"/>
          </p:cNvPicPr>
          <p:nvPr userDrawn="1"/>
        </p:nvPicPr>
        <p:blipFill>
          <a:blip r:embed="rId2"/>
          <a:srcRect/>
          <a:stretch>
            <a:fillRect/>
          </a:stretch>
        </p:blipFill>
        <p:spPr bwMode="auto">
          <a:xfrm>
            <a:off x="7086600" y="304800"/>
            <a:ext cx="1708150" cy="458788"/>
          </a:xfrm>
          <a:prstGeom prst="rect">
            <a:avLst/>
          </a:prstGeom>
          <a:noFill/>
          <a:ln w="9525">
            <a:noFill/>
            <a:miter lim="800000"/>
            <a:headEnd/>
            <a:tailEnd/>
          </a:ln>
        </p:spPr>
      </p:pic>
      <p:sp>
        <p:nvSpPr>
          <p:cNvPr id="9" name="Line 8"/>
          <p:cNvSpPr>
            <a:spLocks noChangeShapeType="1"/>
          </p:cNvSpPr>
          <p:nvPr userDrawn="1"/>
        </p:nvSpPr>
        <p:spPr bwMode="auto">
          <a:xfrm>
            <a:off x="0" y="2667000"/>
            <a:ext cx="9144000" cy="0"/>
          </a:xfrm>
          <a:prstGeom prst="line">
            <a:avLst/>
          </a:prstGeom>
          <a:noFill/>
          <a:ln w="9525">
            <a:solidFill>
              <a:srgbClr val="7598C2"/>
            </a:solidFill>
            <a:round/>
            <a:headEnd/>
            <a:tailEnd/>
          </a:ln>
        </p:spPr>
        <p:txBody>
          <a:bodyPr wrap="none" anchor="ctr">
            <a:prstTxWarp prst="textNoShape">
              <a:avLst/>
            </a:prstTxWarp>
          </a:bodyPr>
          <a:lstStyle/>
          <a:p>
            <a:pPr>
              <a:defRPr/>
            </a:pPr>
            <a:endParaRPr lang="en-GB"/>
          </a:p>
        </p:txBody>
      </p:sp>
      <p:pic>
        <p:nvPicPr>
          <p:cNvPr id="11" name="Picture 5" descr="map"/>
          <p:cNvPicPr>
            <a:picLocks noChangeAspect="1" noChangeArrowheads="1"/>
          </p:cNvPicPr>
          <p:nvPr userDrawn="1"/>
        </p:nvPicPr>
        <p:blipFill>
          <a:blip r:embed="rId3">
            <a:clrChange>
              <a:clrFrom>
                <a:srgbClr val="FFFFFF"/>
              </a:clrFrom>
              <a:clrTo>
                <a:srgbClr val="FFFFFF">
                  <a:alpha val="0"/>
                </a:srgbClr>
              </a:clrTo>
            </a:clrChange>
            <a:alphaModFix amt="66000"/>
          </a:blip>
          <a:srcRect/>
          <a:stretch>
            <a:fillRect/>
          </a:stretch>
        </p:blipFill>
        <p:spPr bwMode="auto">
          <a:xfrm>
            <a:off x="0" y="228600"/>
            <a:ext cx="4267200" cy="2286000"/>
          </a:xfrm>
          <a:prstGeom prst="rect">
            <a:avLst/>
          </a:prstGeom>
          <a:noFill/>
          <a:ln w="9525">
            <a:noFill/>
            <a:miter lim="800000"/>
            <a:headEnd/>
            <a:tailEnd/>
          </a:ln>
        </p:spPr>
      </p:pic>
      <p:grpSp>
        <p:nvGrpSpPr>
          <p:cNvPr id="12" name="Group 26"/>
          <p:cNvGrpSpPr>
            <a:grpSpLocks/>
          </p:cNvGrpSpPr>
          <p:nvPr userDrawn="1"/>
        </p:nvGrpSpPr>
        <p:grpSpPr bwMode="auto">
          <a:xfrm>
            <a:off x="228600" y="6096000"/>
            <a:ext cx="3033713" cy="576263"/>
            <a:chOff x="395288" y="6019800"/>
            <a:chExt cx="3034428" cy="576263"/>
          </a:xfrm>
        </p:grpSpPr>
        <p:pic>
          <p:nvPicPr>
            <p:cNvPr id="13" name="Picture 11" descr="ICHI_2_rgb"/>
            <p:cNvPicPr>
              <a:picLocks noChangeAspect="1" noChangeArrowheads="1"/>
            </p:cNvPicPr>
            <p:nvPr userDrawn="1"/>
          </p:nvPicPr>
          <p:blipFill>
            <a:blip r:embed="rId4"/>
            <a:srcRect/>
            <a:stretch>
              <a:fillRect/>
            </a:stretch>
          </p:blipFill>
          <p:spPr bwMode="auto">
            <a:xfrm>
              <a:off x="395288" y="6021388"/>
              <a:ext cx="2971804" cy="574675"/>
            </a:xfrm>
            <a:prstGeom prst="rect">
              <a:avLst/>
            </a:prstGeom>
            <a:noFill/>
            <a:ln w="9525">
              <a:noFill/>
              <a:miter lim="800000"/>
              <a:headEnd/>
              <a:tailEnd/>
            </a:ln>
          </p:spPr>
        </p:pic>
        <p:sp>
          <p:nvSpPr>
            <p:cNvPr id="14" name="Rectangle 13"/>
            <p:cNvSpPr/>
            <p:nvPr userDrawn="1"/>
          </p:nvSpPr>
          <p:spPr bwMode="auto">
            <a:xfrm>
              <a:off x="990741" y="6019800"/>
              <a:ext cx="2438975" cy="533400"/>
            </a:xfrm>
            <a:prstGeom prst="rect">
              <a:avLst/>
            </a:prstGeom>
            <a:solidFill>
              <a:schemeClr val="bg1"/>
            </a:solidFill>
            <a:ln w="9525" cap="flat" cmpd="sng" algn="ctr">
              <a:noFill/>
              <a:prstDash val="solid"/>
              <a:round/>
              <a:headEnd type="none" w="med" len="med"/>
              <a:tailEnd type="none" w="med" len="med"/>
            </a:ln>
            <a:effectLst/>
          </p:spPr>
          <p:txBody>
            <a:bodyPr>
              <a:prstTxWarp prst="textNoShape">
                <a:avLst/>
              </a:prstTxWarp>
            </a:bodyPr>
            <a:lstStyle/>
            <a:p>
              <a:pPr>
                <a:defRPr/>
              </a:pPr>
              <a:endParaRPr lang="en-GB"/>
            </a:p>
          </p:txBody>
        </p:sp>
        <p:sp>
          <p:nvSpPr>
            <p:cNvPr id="16" name="TextBox 15"/>
            <p:cNvSpPr txBox="1"/>
            <p:nvPr userDrawn="1"/>
          </p:nvSpPr>
          <p:spPr>
            <a:xfrm>
              <a:off x="1066959" y="6019800"/>
              <a:ext cx="1736782" cy="523220"/>
            </a:xfrm>
            <a:prstGeom prst="rect">
              <a:avLst/>
            </a:prstGeom>
            <a:noFill/>
          </p:spPr>
          <p:txBody>
            <a:bodyPr wrap="none">
              <a:spAutoFit/>
            </a:bodyPr>
            <a:lstStyle/>
            <a:p>
              <a:pPr>
                <a:defRPr/>
              </a:pPr>
              <a:r>
                <a:rPr lang="en-GB" sz="1400" b="0" dirty="0">
                  <a:solidFill>
                    <a:srgbClr val="1E4786"/>
                  </a:solidFill>
                  <a:latin typeface="Tahoma"/>
                  <a:cs typeface="Tahoma"/>
                </a:rPr>
                <a:t>The </a:t>
              </a:r>
              <a:r>
                <a:rPr lang="en-GB" sz="1400" b="0" dirty="0" err="1">
                  <a:solidFill>
                    <a:srgbClr val="1E4786"/>
                  </a:solidFill>
                  <a:latin typeface="Tahoma"/>
                  <a:cs typeface="Tahoma"/>
                </a:rPr>
                <a:t>Hamlyn</a:t>
              </a:r>
              <a:r>
                <a:rPr lang="en-GB" sz="1400" b="0" dirty="0">
                  <a:solidFill>
                    <a:srgbClr val="1E4786"/>
                  </a:solidFill>
                  <a:latin typeface="Tahoma"/>
                  <a:cs typeface="Tahoma"/>
                </a:rPr>
                <a:t> Centre</a:t>
              </a:r>
            </a:p>
            <a:p>
              <a:pPr>
                <a:defRPr/>
              </a:pPr>
              <a:r>
                <a:rPr lang="en-US" sz="1400" b="0" dirty="0" err="1">
                  <a:solidFill>
                    <a:srgbClr val="7598C2"/>
                  </a:solidFill>
                  <a:latin typeface="Tahoma"/>
                  <a:cs typeface="Tahoma"/>
                </a:rPr>
                <a:t>f</a:t>
              </a:r>
              <a:r>
                <a:rPr lang="en-GB" sz="1400" b="0" dirty="0">
                  <a:solidFill>
                    <a:srgbClr val="7598C2"/>
                  </a:solidFill>
                  <a:latin typeface="Tahoma"/>
                  <a:cs typeface="Tahoma"/>
                </a:rPr>
                <a:t>or Robotic Surgery</a:t>
              </a:r>
            </a:p>
          </p:txBody>
        </p:sp>
      </p:grpSp>
      <p:sp>
        <p:nvSpPr>
          <p:cNvPr id="40963" name="Rectangle 3"/>
          <p:cNvSpPr>
            <a:spLocks noGrp="1" noChangeArrowheads="1"/>
          </p:cNvSpPr>
          <p:nvPr>
            <p:ph type="subTitle" idx="1"/>
          </p:nvPr>
        </p:nvSpPr>
        <p:spPr>
          <a:xfrm>
            <a:off x="381000" y="4114800"/>
            <a:ext cx="5791200" cy="685800"/>
          </a:xfrm>
        </p:spPr>
        <p:txBody>
          <a:bodyPr>
            <a:normAutofit/>
          </a:bodyPr>
          <a:lstStyle>
            <a:lvl1pPr marL="0" indent="0" algn="l">
              <a:buFontTx/>
              <a:buNone/>
              <a:defRPr sz="2000">
                <a:solidFill>
                  <a:srgbClr val="1E4786"/>
                </a:solidFill>
                <a:latin typeface="Tahoma"/>
                <a:cs typeface="Tahoma"/>
              </a:defRPr>
            </a:lvl1pPr>
          </a:lstStyle>
          <a:p>
            <a:r>
              <a:rPr lang="en-US" dirty="0"/>
              <a:t>Click to edit Master subtitle style</a:t>
            </a:r>
          </a:p>
        </p:txBody>
      </p:sp>
      <p:sp>
        <p:nvSpPr>
          <p:cNvPr id="10" name="Title 9"/>
          <p:cNvSpPr>
            <a:spLocks noGrp="1"/>
          </p:cNvSpPr>
          <p:nvPr>
            <p:ph type="title"/>
          </p:nvPr>
        </p:nvSpPr>
        <p:spPr>
          <a:xfrm>
            <a:off x="381000" y="2819400"/>
            <a:ext cx="5791200" cy="1295400"/>
          </a:xfrm>
        </p:spPr>
        <p:txBody>
          <a:bodyPr anchor="t">
            <a:normAutofit/>
          </a:bodyPr>
          <a:lstStyle>
            <a:lvl1pPr algn="l">
              <a:defRPr sz="2800" b="1">
                <a:solidFill>
                  <a:srgbClr val="1E4786"/>
                </a:solidFill>
                <a:latin typeface="Tahoma"/>
                <a:cs typeface="Tahoma"/>
              </a:defRPr>
            </a:lvl1pPr>
          </a:lstStyle>
          <a:p>
            <a:r>
              <a:rPr lang="en-GB" dirty="0"/>
              <a:t>Click to edit Master title style</a:t>
            </a:r>
          </a:p>
        </p:txBody>
      </p:sp>
      <p:sp>
        <p:nvSpPr>
          <p:cNvPr id="15" name="Picture Placeholder 23"/>
          <p:cNvSpPr>
            <a:spLocks noGrp="1"/>
          </p:cNvSpPr>
          <p:nvPr>
            <p:ph type="pic" sz="quarter" idx="13"/>
          </p:nvPr>
        </p:nvSpPr>
        <p:spPr>
          <a:xfrm>
            <a:off x="7010400" y="1676400"/>
            <a:ext cx="1752600" cy="990600"/>
          </a:xfrm>
        </p:spPr>
        <p:txBody>
          <a:bodyPr/>
          <a:lstStyle>
            <a:lvl1pPr>
              <a:defRPr sz="1200"/>
            </a:lvl1pPr>
          </a:lstStyle>
          <a:p>
            <a:pPr lvl="0"/>
            <a:endParaRPr lang="en-GB" noProof="0" dirty="0"/>
          </a:p>
        </p:txBody>
      </p:sp>
      <p:sp>
        <p:nvSpPr>
          <p:cNvPr id="20" name="Picture Placeholder 23"/>
          <p:cNvSpPr>
            <a:spLocks noGrp="1"/>
          </p:cNvSpPr>
          <p:nvPr>
            <p:ph type="pic" sz="quarter" idx="14"/>
          </p:nvPr>
        </p:nvSpPr>
        <p:spPr>
          <a:xfrm>
            <a:off x="7010400" y="4876800"/>
            <a:ext cx="1752600" cy="990600"/>
          </a:xfrm>
        </p:spPr>
        <p:txBody>
          <a:bodyPr/>
          <a:lstStyle>
            <a:lvl1pPr>
              <a:defRPr sz="1200"/>
            </a:lvl1pPr>
          </a:lstStyle>
          <a:p>
            <a:pPr lvl="0"/>
            <a:endParaRPr lang="en-GB" noProof="0" dirty="0"/>
          </a:p>
        </p:txBody>
      </p:sp>
      <p:sp>
        <p:nvSpPr>
          <p:cNvPr id="21" name="Picture Placeholder 23"/>
          <p:cNvSpPr>
            <a:spLocks noGrp="1"/>
          </p:cNvSpPr>
          <p:nvPr>
            <p:ph type="pic" sz="quarter" idx="15"/>
          </p:nvPr>
        </p:nvSpPr>
        <p:spPr>
          <a:xfrm>
            <a:off x="7010400" y="3810000"/>
            <a:ext cx="1752600" cy="990600"/>
          </a:xfrm>
        </p:spPr>
        <p:txBody>
          <a:bodyPr/>
          <a:lstStyle>
            <a:lvl1pPr>
              <a:defRPr sz="1200"/>
            </a:lvl1pPr>
          </a:lstStyle>
          <a:p>
            <a:pPr lvl="0"/>
            <a:endParaRPr lang="en-GB" noProof="0" dirty="0"/>
          </a:p>
        </p:txBody>
      </p:sp>
      <p:sp>
        <p:nvSpPr>
          <p:cNvPr id="22" name="Picture Placeholder 23"/>
          <p:cNvSpPr>
            <a:spLocks noGrp="1"/>
          </p:cNvSpPr>
          <p:nvPr>
            <p:ph type="pic" sz="quarter" idx="16"/>
          </p:nvPr>
        </p:nvSpPr>
        <p:spPr>
          <a:xfrm>
            <a:off x="7010400" y="2743200"/>
            <a:ext cx="1752600" cy="990600"/>
          </a:xfrm>
        </p:spPr>
        <p:txBody>
          <a:bodyPr/>
          <a:lstStyle>
            <a:lvl1pPr>
              <a:defRPr sz="1200"/>
            </a:lvl1pPr>
          </a:lstStyle>
          <a:p>
            <a:pPr lvl="0"/>
            <a:endParaRPr lang="en-GB"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5" descr="Imperial_College_London_rgb"/>
          <p:cNvPicPr>
            <a:picLocks noChangeAspect="1" noChangeArrowheads="1"/>
          </p:cNvPicPr>
          <p:nvPr userDrawn="1"/>
        </p:nvPicPr>
        <p:blipFill>
          <a:blip r:embed="rId2"/>
          <a:srcRect/>
          <a:stretch>
            <a:fillRect/>
          </a:stretch>
        </p:blipFill>
        <p:spPr bwMode="auto">
          <a:xfrm>
            <a:off x="7010400" y="228600"/>
            <a:ext cx="1708150" cy="458788"/>
          </a:xfrm>
          <a:prstGeom prst="rect">
            <a:avLst/>
          </a:prstGeom>
          <a:noFill/>
          <a:ln w="9525">
            <a:noFill/>
            <a:miter lim="800000"/>
            <a:headEnd/>
            <a:tailEnd/>
          </a:ln>
        </p:spPr>
      </p:pic>
      <p:sp>
        <p:nvSpPr>
          <p:cNvPr id="6" name="Line 7"/>
          <p:cNvSpPr>
            <a:spLocks noChangeShapeType="1"/>
          </p:cNvSpPr>
          <p:nvPr userDrawn="1"/>
        </p:nvSpPr>
        <p:spPr bwMode="auto">
          <a:xfrm>
            <a:off x="0" y="836613"/>
            <a:ext cx="9144000" cy="0"/>
          </a:xfrm>
          <a:prstGeom prst="line">
            <a:avLst/>
          </a:prstGeom>
          <a:noFill/>
          <a:ln w="9525">
            <a:solidFill>
              <a:srgbClr val="7598C2"/>
            </a:solidFill>
            <a:round/>
            <a:headEnd/>
            <a:tailEnd/>
          </a:ln>
        </p:spPr>
        <p:txBody>
          <a:bodyPr wrap="none" anchor="ctr">
            <a:prstTxWarp prst="textNoShape">
              <a:avLst/>
            </a:prstTxWarp>
          </a:bodyPr>
          <a:lstStyle/>
          <a:p>
            <a:pPr>
              <a:defRPr/>
            </a:pPr>
            <a:endParaRPr lang="en-GB"/>
          </a:p>
        </p:txBody>
      </p:sp>
      <p:sp>
        <p:nvSpPr>
          <p:cNvPr id="2" name="Title 1"/>
          <p:cNvSpPr>
            <a:spLocks noGrp="1"/>
          </p:cNvSpPr>
          <p:nvPr>
            <p:ph type="title"/>
          </p:nvPr>
        </p:nvSpPr>
        <p:spPr>
          <a:xfrm>
            <a:off x="228600" y="838200"/>
            <a:ext cx="8229600" cy="609600"/>
          </a:xfrm>
        </p:spPr>
        <p:txBody>
          <a:bodyPr/>
          <a:lstStyle>
            <a:lvl1pPr algn="l">
              <a:defRPr sz="2800" b="1">
                <a:solidFill>
                  <a:srgbClr val="1E4786"/>
                </a:solidFill>
                <a:latin typeface="Tahoma"/>
                <a:cs typeface="Tahoma"/>
              </a:defRPr>
            </a:lvl1pPr>
          </a:lstStyle>
          <a:p>
            <a:r>
              <a:rPr lang="en-GB" dirty="0"/>
              <a:t>Click to edit Master title style</a:t>
            </a:r>
          </a:p>
        </p:txBody>
      </p:sp>
      <p:sp>
        <p:nvSpPr>
          <p:cNvPr id="3" name="Content Placeholder 2"/>
          <p:cNvSpPr>
            <a:spLocks noGrp="1"/>
          </p:cNvSpPr>
          <p:nvPr>
            <p:ph idx="1"/>
          </p:nvPr>
        </p:nvSpPr>
        <p:spPr>
          <a:xfrm>
            <a:off x="533400" y="1600200"/>
            <a:ext cx="7924800" cy="4343400"/>
          </a:xfrm>
        </p:spPr>
        <p:txBody>
          <a:bodyPr/>
          <a:lstStyle>
            <a:lvl1pPr>
              <a:buFont typeface="Wingdings" charset="2"/>
              <a:buChar char="§"/>
              <a:defRPr sz="2200">
                <a:solidFill>
                  <a:schemeClr val="tx1">
                    <a:lumMod val="65000"/>
                    <a:lumOff val="35000"/>
                  </a:schemeClr>
                </a:solidFill>
                <a:latin typeface="Calibri" panose="020F0502020204030204" pitchFamily="34" charset="0"/>
                <a:cs typeface="Calibri" panose="020F0502020204030204" pitchFamily="34" charset="0"/>
              </a:defRPr>
            </a:lvl1pPr>
            <a:lvl2pPr>
              <a:buSzPct val="50000"/>
              <a:buFont typeface="Wingdings" charset="2"/>
              <a:buChar char=""/>
              <a:defRPr sz="1800">
                <a:solidFill>
                  <a:schemeClr val="tx1">
                    <a:lumMod val="65000"/>
                    <a:lumOff val="35000"/>
                  </a:schemeClr>
                </a:solidFill>
                <a:latin typeface="Calibri" panose="020F0502020204030204" pitchFamily="34" charset="0"/>
                <a:cs typeface="Calibri" panose="020F0502020204030204" pitchFamily="34" charset="0"/>
              </a:defRPr>
            </a:lvl2pPr>
            <a:lvl3pPr>
              <a:buSzPct val="50000"/>
              <a:buFont typeface="Wingdings" charset="2"/>
              <a:buChar char=""/>
              <a:defRPr sz="1800">
                <a:solidFill>
                  <a:schemeClr val="tx1">
                    <a:lumMod val="65000"/>
                    <a:lumOff val="35000"/>
                  </a:schemeClr>
                </a:solidFill>
                <a:latin typeface="Calibri" panose="020F0502020204030204" pitchFamily="34" charset="0"/>
                <a:cs typeface="Calibri" panose="020F0502020204030204" pitchFamily="34" charset="0"/>
              </a:defRPr>
            </a:lvl3pPr>
            <a:lvl4pPr>
              <a:buSzPct val="40000"/>
              <a:buFont typeface="Wingdings" charset="2"/>
              <a:buChar char=""/>
              <a:defRPr sz="1800">
                <a:solidFill>
                  <a:schemeClr val="tx1">
                    <a:lumMod val="65000"/>
                    <a:lumOff val="35000"/>
                  </a:schemeClr>
                </a:solidFill>
                <a:latin typeface="Calibri" panose="020F0502020204030204" pitchFamily="34" charset="0"/>
                <a:cs typeface="Calibri" panose="020F0502020204030204" pitchFamily="34" charset="0"/>
              </a:defRPr>
            </a:lvl4pPr>
            <a:lvl5pPr>
              <a:buSzPct val="40000"/>
              <a:buFont typeface="Wingdings" charset="2"/>
              <a:buChar char=""/>
              <a:defRPr sz="1800">
                <a:solidFill>
                  <a:schemeClr val="tx1">
                    <a:lumMod val="65000"/>
                    <a:lumOff val="35000"/>
                  </a:schemeClr>
                </a:solidFill>
                <a:latin typeface="Calibri" panose="020F0502020204030204" pitchFamily="34" charset="0"/>
                <a:cs typeface="Calibri" panose="020F050202020403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534400" cy="609600"/>
          </a:xfrm>
        </p:spPr>
        <p:txBody>
          <a:bodyPr/>
          <a:lstStyle>
            <a:lvl1pPr algn="l">
              <a:defRPr sz="2800" b="1">
                <a:solidFill>
                  <a:srgbClr val="1E4786"/>
                </a:solidFill>
                <a:latin typeface="Tahoma"/>
                <a:cs typeface="Tahoma"/>
              </a:defRPr>
            </a:lvl1pPr>
          </a:lstStyle>
          <a:p>
            <a:r>
              <a:rPr lang="en-GB" dirty="0"/>
              <a:t>Click to edit Master title style</a:t>
            </a:r>
          </a:p>
        </p:txBody>
      </p:sp>
      <p:sp>
        <p:nvSpPr>
          <p:cNvPr id="3" name="Content Placeholder 2"/>
          <p:cNvSpPr>
            <a:spLocks noGrp="1"/>
          </p:cNvSpPr>
          <p:nvPr>
            <p:ph idx="1"/>
          </p:nvPr>
        </p:nvSpPr>
        <p:spPr>
          <a:xfrm>
            <a:off x="457200" y="1066800"/>
            <a:ext cx="8305800" cy="5486400"/>
          </a:xfrm>
        </p:spPr>
        <p:txBody>
          <a:bodyPr/>
          <a:lstStyle>
            <a:lvl1pPr>
              <a:buFont typeface="Wingdings" charset="2"/>
              <a:buChar char="§"/>
              <a:defRPr sz="2400">
                <a:solidFill>
                  <a:schemeClr val="tx1">
                    <a:lumMod val="65000"/>
                    <a:lumOff val="35000"/>
                  </a:schemeClr>
                </a:solidFill>
                <a:latin typeface="Calibri" panose="020F0502020204030204" pitchFamily="34" charset="0"/>
                <a:cs typeface="Tahoma"/>
              </a:defRPr>
            </a:lvl1pPr>
            <a:lvl2pPr>
              <a:buSzPct val="50000"/>
              <a:buFont typeface="Wingdings" charset="2"/>
              <a:buChar char=""/>
              <a:defRPr sz="2400">
                <a:solidFill>
                  <a:schemeClr val="tx1">
                    <a:lumMod val="65000"/>
                    <a:lumOff val="35000"/>
                  </a:schemeClr>
                </a:solidFill>
                <a:latin typeface="Calibri" panose="020F0502020204030204" pitchFamily="34" charset="0"/>
                <a:cs typeface="Tahoma"/>
              </a:defRPr>
            </a:lvl2pPr>
            <a:lvl3pPr>
              <a:buSzPct val="50000"/>
              <a:buFont typeface="Wingdings" charset="2"/>
              <a:buChar char=""/>
              <a:defRPr sz="2400">
                <a:solidFill>
                  <a:schemeClr val="tx1">
                    <a:lumMod val="65000"/>
                    <a:lumOff val="35000"/>
                  </a:schemeClr>
                </a:solidFill>
                <a:latin typeface="Calibri" panose="020F0502020204030204" pitchFamily="34" charset="0"/>
                <a:cs typeface="Tahoma"/>
              </a:defRPr>
            </a:lvl3pPr>
            <a:lvl4pPr>
              <a:buSzPct val="40000"/>
              <a:buFont typeface="Wingdings" charset="2"/>
              <a:buChar char=""/>
              <a:defRPr sz="2400">
                <a:solidFill>
                  <a:schemeClr val="tx1">
                    <a:lumMod val="65000"/>
                    <a:lumOff val="35000"/>
                  </a:schemeClr>
                </a:solidFill>
                <a:latin typeface="Calibri" panose="020F0502020204030204" pitchFamily="34" charset="0"/>
                <a:cs typeface="Tahoma"/>
              </a:defRPr>
            </a:lvl4pPr>
            <a:lvl5pPr>
              <a:buSzPct val="40000"/>
              <a:buFont typeface="Wingdings" charset="2"/>
              <a:buChar char=""/>
              <a:defRPr sz="2400">
                <a:solidFill>
                  <a:schemeClr val="tx1">
                    <a:lumMod val="65000"/>
                    <a:lumOff val="35000"/>
                  </a:schemeClr>
                </a:solidFill>
                <a:latin typeface="Calibri" panose="020F0502020204030204" pitchFamily="34" charset="0"/>
                <a:cs typeface="Tahoma"/>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9940"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mn-lt"/>
                <a:ea typeface="+mn-ea"/>
                <a:cs typeface="+mn-cs"/>
              </a:defRPr>
            </a:lvl1pPr>
          </a:lstStyle>
          <a:p>
            <a:pPr>
              <a:defRPr/>
            </a:pPr>
            <a:endParaRPr lang="en-US"/>
          </a:p>
        </p:txBody>
      </p:sp>
      <p:sp>
        <p:nvSpPr>
          <p:cNvPr id="3994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mn-lt"/>
                <a:ea typeface="+mn-ea"/>
                <a:cs typeface="+mn-cs"/>
              </a:defRPr>
            </a:lvl1pPr>
          </a:lstStyle>
          <a:p>
            <a:pPr>
              <a:defRPr/>
            </a:pPr>
            <a:endParaRPr lang="en-US"/>
          </a:p>
        </p:txBody>
      </p:sp>
      <p:sp>
        <p:nvSpPr>
          <p:cNvPr id="39942"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mn-lt"/>
                <a:ea typeface="+mn-ea"/>
                <a:cs typeface="+mn-cs"/>
              </a:defRPr>
            </a:lvl1pPr>
          </a:lstStyle>
          <a:p>
            <a:pPr>
              <a:defRPr/>
            </a:pPr>
            <a:fld id="{B03FE190-3D07-4C44-8CA2-C0C8C8152D0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Osaka" charset="-128"/>
          <a:cs typeface="Osaka" charset="-128"/>
        </a:defRPr>
      </a:lvl2pPr>
      <a:lvl3pPr algn="ctr" rtl="0" eaLnBrk="0" fontAlgn="base" hangingPunct="0">
        <a:spcBef>
          <a:spcPct val="0"/>
        </a:spcBef>
        <a:spcAft>
          <a:spcPct val="0"/>
        </a:spcAft>
        <a:defRPr sz="4400">
          <a:solidFill>
            <a:schemeClr val="tx2"/>
          </a:solidFill>
          <a:latin typeface="Arial" charset="0"/>
          <a:ea typeface="Osaka" charset="-128"/>
          <a:cs typeface="Osaka" charset="-128"/>
        </a:defRPr>
      </a:lvl3pPr>
      <a:lvl4pPr algn="ctr" rtl="0" eaLnBrk="0" fontAlgn="base" hangingPunct="0">
        <a:spcBef>
          <a:spcPct val="0"/>
        </a:spcBef>
        <a:spcAft>
          <a:spcPct val="0"/>
        </a:spcAft>
        <a:defRPr sz="4400">
          <a:solidFill>
            <a:schemeClr val="tx2"/>
          </a:solidFill>
          <a:latin typeface="Arial" charset="0"/>
          <a:ea typeface="Osaka" charset="-128"/>
          <a:cs typeface="Osaka" charset="-128"/>
        </a:defRPr>
      </a:lvl4pPr>
      <a:lvl5pPr algn="ctr" rtl="0" eaLnBrk="0" fontAlgn="base" hangingPunct="0">
        <a:spcBef>
          <a:spcPct val="0"/>
        </a:spcBef>
        <a:spcAft>
          <a:spcPct val="0"/>
        </a:spcAft>
        <a:defRPr sz="4400">
          <a:solidFill>
            <a:schemeClr val="tx2"/>
          </a:solidFill>
          <a:latin typeface="Arial" charset="0"/>
          <a:ea typeface="Osaka" charset="-128"/>
          <a:cs typeface="Osaka" charset="-128"/>
        </a:defRPr>
      </a:lvl5pPr>
      <a:lvl6pPr marL="457200" algn="ctr" rtl="0" fontAlgn="base">
        <a:spcBef>
          <a:spcPct val="0"/>
        </a:spcBef>
        <a:spcAft>
          <a:spcPct val="0"/>
        </a:spcAft>
        <a:defRPr sz="4400">
          <a:solidFill>
            <a:schemeClr val="tx2"/>
          </a:solidFill>
          <a:latin typeface="Arial" charset="0"/>
          <a:ea typeface="Osaka" charset="-128"/>
          <a:cs typeface="Osaka" charset="-128"/>
        </a:defRPr>
      </a:lvl6pPr>
      <a:lvl7pPr marL="914400" algn="ctr" rtl="0" fontAlgn="base">
        <a:spcBef>
          <a:spcPct val="0"/>
        </a:spcBef>
        <a:spcAft>
          <a:spcPct val="0"/>
        </a:spcAft>
        <a:defRPr sz="4400">
          <a:solidFill>
            <a:schemeClr val="tx2"/>
          </a:solidFill>
          <a:latin typeface="Arial" charset="0"/>
          <a:ea typeface="Osaka" charset="-128"/>
          <a:cs typeface="Osaka" charset="-128"/>
        </a:defRPr>
      </a:lvl7pPr>
      <a:lvl8pPr marL="1371600" algn="ctr" rtl="0" fontAlgn="base">
        <a:spcBef>
          <a:spcPct val="0"/>
        </a:spcBef>
        <a:spcAft>
          <a:spcPct val="0"/>
        </a:spcAft>
        <a:defRPr sz="4400">
          <a:solidFill>
            <a:schemeClr val="tx2"/>
          </a:solidFill>
          <a:latin typeface="Arial" charset="0"/>
          <a:ea typeface="Osaka" charset="-128"/>
          <a:cs typeface="Osaka" charset="-128"/>
        </a:defRPr>
      </a:lvl8pPr>
      <a:lvl9pPr marL="1828800" algn="ctr" rtl="0" fontAlgn="base">
        <a:spcBef>
          <a:spcPct val="0"/>
        </a:spcBef>
        <a:spcAft>
          <a:spcPct val="0"/>
        </a:spcAft>
        <a:defRPr sz="4400">
          <a:solidFill>
            <a:schemeClr val="tx2"/>
          </a:solidFill>
          <a:latin typeface="Arial" charset="0"/>
          <a:ea typeface="Osaka" charset="-128"/>
          <a:cs typeface="Osaka"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10.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p:cNvSpPr>
            <a:spLocks noGrp="1"/>
          </p:cNvSpPr>
          <p:nvPr>
            <p:ph type="subTitle" idx="1"/>
          </p:nvPr>
        </p:nvSpPr>
        <p:spPr/>
        <p:txBody>
          <a:bodyPr>
            <a:normAutofit fontScale="85000" lnSpcReduction="10000"/>
          </a:bodyPr>
          <a:lstStyle/>
          <a:p>
            <a:r>
              <a:rPr lang="en-US" dirty="0"/>
              <a:t>By Hyunggi Chang </a:t>
            </a:r>
          </a:p>
          <a:p>
            <a:r>
              <a:rPr lang="en-US" dirty="0"/>
              <a:t>Supervised by Fernando Avila-Rencoret, Prof. Daniel Elson</a:t>
            </a:r>
          </a:p>
          <a:p>
            <a:endParaRPr lang="en-US" dirty="0"/>
          </a:p>
        </p:txBody>
      </p:sp>
      <p:sp>
        <p:nvSpPr>
          <p:cNvPr id="9" name="Title 8"/>
          <p:cNvSpPr>
            <a:spLocks noGrp="1"/>
          </p:cNvSpPr>
          <p:nvPr>
            <p:ph type="title"/>
          </p:nvPr>
        </p:nvSpPr>
        <p:spPr/>
        <p:txBody>
          <a:bodyPr>
            <a:noAutofit/>
          </a:bodyPr>
          <a:lstStyle/>
          <a:p>
            <a:r>
              <a:rPr lang="x-none" sz="1800" dirty="0"/>
              <a:t>“</a:t>
            </a:r>
            <a:r>
              <a:rPr lang="en-GB" sz="1800" dirty="0"/>
              <a:t>A real-time intraoperative data mapping device for probe-based measurement using computer vision”</a:t>
            </a:r>
            <a:endParaRPr lang="en-US" sz="1800" dirty="0"/>
          </a:p>
        </p:txBody>
      </p:sp>
      <p:pic>
        <p:nvPicPr>
          <p:cNvPr id="11" name="Picture Placeholder 10" descr="jim-robot.jpg"/>
          <p:cNvPicPr>
            <a:picLocks noGrp="1" noChangeAspect="1"/>
          </p:cNvPicPr>
          <p:nvPr>
            <p:ph type="pic" sz="quarter" idx="13"/>
          </p:nvPr>
        </p:nvPicPr>
        <p:blipFill>
          <a:blip r:embed="rId3"/>
          <a:srcRect l="-3119" r="-3119"/>
          <a:stretch>
            <a:fillRect/>
          </a:stretch>
        </p:blipFill>
        <p:spPr/>
      </p:pic>
      <p:pic>
        <p:nvPicPr>
          <p:cNvPr id="14" name="Picture Placeholder 13" descr="optics-1.jpg"/>
          <p:cNvPicPr>
            <a:picLocks noGrp="1" noChangeAspect="1"/>
          </p:cNvPicPr>
          <p:nvPr>
            <p:ph type="pic" sz="quarter" idx="16"/>
          </p:nvPr>
        </p:nvPicPr>
        <p:blipFill>
          <a:blip r:embed="rId4"/>
          <a:srcRect l="-3119" r="-3119"/>
          <a:stretch>
            <a:fillRect/>
          </a:stretch>
        </p:blipFill>
        <p:spPr/>
      </p:pic>
      <p:pic>
        <p:nvPicPr>
          <p:cNvPr id="16" name="Picture Placeholder 15" descr="optics-2.jpg"/>
          <p:cNvPicPr>
            <a:picLocks noGrp="1" noChangeAspect="1"/>
          </p:cNvPicPr>
          <p:nvPr>
            <p:ph type="pic" sz="quarter" idx="15"/>
          </p:nvPr>
        </p:nvPicPr>
        <p:blipFill>
          <a:blip r:embed="rId5"/>
          <a:srcRect l="-3119" r="-3119"/>
          <a:stretch>
            <a:fillRect/>
          </a:stretch>
        </p:blipFill>
        <p:spPr/>
      </p:pic>
      <p:pic>
        <p:nvPicPr>
          <p:cNvPr id="18" name="Picture Placeholder 17" descr="da vinci 1.jpg"/>
          <p:cNvPicPr>
            <a:picLocks noGrp="1" noChangeAspect="1"/>
          </p:cNvPicPr>
          <p:nvPr>
            <p:ph type="pic" sz="quarter" idx="14"/>
          </p:nvPr>
        </p:nvPicPr>
        <p:blipFill>
          <a:blip r:embed="rId6"/>
          <a:srcRect l="-3197" r="-3197"/>
          <a:stretch>
            <a:fillRect/>
          </a:stretch>
        </p:blip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0FCCC-4EAC-4D08-9CCB-06D36EC001B8}"/>
              </a:ext>
            </a:extLst>
          </p:cNvPr>
          <p:cNvSpPr>
            <a:spLocks noGrp="1"/>
          </p:cNvSpPr>
          <p:nvPr>
            <p:ph type="title"/>
          </p:nvPr>
        </p:nvSpPr>
        <p:spPr/>
        <p:txBody>
          <a:bodyPr/>
          <a:lstStyle/>
          <a:p>
            <a:r>
              <a:rPr lang="en-GB" dirty="0"/>
              <a:t>Work plan</a:t>
            </a:r>
          </a:p>
        </p:txBody>
      </p:sp>
      <p:graphicFrame>
        <p:nvGraphicFramePr>
          <p:cNvPr id="4" name="Table 3">
            <a:extLst>
              <a:ext uri="{FF2B5EF4-FFF2-40B4-BE49-F238E27FC236}">
                <a16:creationId xmlns:a16="http://schemas.microsoft.com/office/drawing/2014/main" id="{667DED3D-CF90-4457-B4E5-02618AFFD7E5}"/>
              </a:ext>
            </a:extLst>
          </p:cNvPr>
          <p:cNvGraphicFramePr>
            <a:graphicFrameLocks noGrp="1"/>
          </p:cNvGraphicFramePr>
          <p:nvPr>
            <p:extLst>
              <p:ext uri="{D42A27DB-BD31-4B8C-83A1-F6EECF244321}">
                <p14:modId xmlns:p14="http://schemas.microsoft.com/office/powerpoint/2010/main" val="2780796788"/>
              </p:ext>
            </p:extLst>
          </p:nvPr>
        </p:nvGraphicFramePr>
        <p:xfrm>
          <a:off x="647700" y="1488483"/>
          <a:ext cx="7391400" cy="4891845"/>
        </p:xfrm>
        <a:graphic>
          <a:graphicData uri="http://schemas.openxmlformats.org/drawingml/2006/table">
            <a:tbl>
              <a:tblPr firstRow="1" bandRow="1">
                <a:tableStyleId>{5C22544A-7EE6-4342-B048-85BDC9FD1C3A}</a:tableStyleId>
              </a:tblPr>
              <a:tblGrid>
                <a:gridCol w="1476028">
                  <a:extLst>
                    <a:ext uri="{9D8B030D-6E8A-4147-A177-3AD203B41FA5}">
                      <a16:colId xmlns:a16="http://schemas.microsoft.com/office/drawing/2014/main" val="4194913071"/>
                    </a:ext>
                  </a:extLst>
                </a:gridCol>
                <a:gridCol w="3451572">
                  <a:extLst>
                    <a:ext uri="{9D8B030D-6E8A-4147-A177-3AD203B41FA5}">
                      <a16:colId xmlns:a16="http://schemas.microsoft.com/office/drawing/2014/main" val="663236327"/>
                    </a:ext>
                  </a:extLst>
                </a:gridCol>
                <a:gridCol w="2463800">
                  <a:extLst>
                    <a:ext uri="{9D8B030D-6E8A-4147-A177-3AD203B41FA5}">
                      <a16:colId xmlns:a16="http://schemas.microsoft.com/office/drawing/2014/main" val="2835027433"/>
                    </a:ext>
                  </a:extLst>
                </a:gridCol>
              </a:tblGrid>
              <a:tr h="428349">
                <a:tc>
                  <a:txBody>
                    <a:bodyPr/>
                    <a:lstStyle/>
                    <a:p>
                      <a:pPr algn="ctr"/>
                      <a:r>
                        <a:rPr lang="en-GB" dirty="0"/>
                        <a:t>Milestone</a:t>
                      </a:r>
                    </a:p>
                  </a:txBody>
                  <a:tcPr/>
                </a:tc>
                <a:tc>
                  <a:txBody>
                    <a:bodyPr/>
                    <a:lstStyle/>
                    <a:p>
                      <a:pPr algn="ctr"/>
                      <a:r>
                        <a:rPr lang="en-GB" dirty="0"/>
                        <a:t>Task</a:t>
                      </a:r>
                    </a:p>
                  </a:txBody>
                  <a:tcPr/>
                </a:tc>
                <a:tc>
                  <a:txBody>
                    <a:bodyPr/>
                    <a:lstStyle/>
                    <a:p>
                      <a:pPr algn="ctr"/>
                      <a:r>
                        <a:rPr lang="en-GB" dirty="0"/>
                        <a:t>Quality Achievement</a:t>
                      </a:r>
                    </a:p>
                  </a:txBody>
                  <a:tcPr/>
                </a:tc>
                <a:extLst>
                  <a:ext uri="{0D108BD9-81ED-4DB2-BD59-A6C34878D82A}">
                    <a16:rowId xmlns:a16="http://schemas.microsoft.com/office/drawing/2014/main" val="3315471957"/>
                  </a:ext>
                </a:extLst>
              </a:tr>
              <a:tr h="635814">
                <a:tc>
                  <a:txBody>
                    <a:bodyPr/>
                    <a:lstStyle/>
                    <a:p>
                      <a:endParaRPr lang="en-GB" dirty="0"/>
                    </a:p>
                  </a:txBody>
                  <a:tcPr/>
                </a:tc>
                <a:tc>
                  <a:txBody>
                    <a:bodyPr/>
                    <a:lstStyle/>
                    <a:p>
                      <a:r>
                        <a:rPr lang="en-GB" dirty="0"/>
                        <a:t>2D detection &amp; tracking</a:t>
                      </a:r>
                    </a:p>
                  </a:txBody>
                  <a:tcPr/>
                </a:tc>
                <a:tc>
                  <a:txBody>
                    <a:bodyPr/>
                    <a:lstStyle/>
                    <a:p>
                      <a:endParaRPr lang="en-GB" dirty="0"/>
                    </a:p>
                  </a:txBody>
                  <a:tcPr/>
                </a:tc>
                <a:extLst>
                  <a:ext uri="{0D108BD9-81ED-4DB2-BD59-A6C34878D82A}">
                    <a16:rowId xmlns:a16="http://schemas.microsoft.com/office/drawing/2014/main" val="2013814989"/>
                  </a:ext>
                </a:extLst>
              </a:tr>
              <a:tr h="635814">
                <a:tc>
                  <a:txBody>
                    <a:bodyPr/>
                    <a:lstStyle/>
                    <a:p>
                      <a:pPr algn="ctr"/>
                      <a:r>
                        <a:rPr lang="en-GB" dirty="0"/>
                        <a:t>1</a:t>
                      </a:r>
                    </a:p>
                  </a:txBody>
                  <a:tcPr/>
                </a:tc>
                <a:tc>
                  <a:txBody>
                    <a:bodyPr/>
                    <a:lstStyle/>
                    <a:p>
                      <a:r>
                        <a:rPr lang="en-GB" dirty="0"/>
                        <a:t>3D tracking</a:t>
                      </a:r>
                    </a:p>
                  </a:txBody>
                  <a:tcPr/>
                </a:tc>
                <a:tc>
                  <a:txBody>
                    <a:bodyPr/>
                    <a:lstStyle/>
                    <a:p>
                      <a:r>
                        <a:rPr lang="en-GB" dirty="0">
                          <a:solidFill>
                            <a:srgbClr val="FF0000"/>
                          </a:solidFill>
                        </a:rPr>
                        <a:t>Real-time measurement</a:t>
                      </a:r>
                    </a:p>
                  </a:txBody>
                  <a:tcPr/>
                </a:tc>
                <a:extLst>
                  <a:ext uri="{0D108BD9-81ED-4DB2-BD59-A6C34878D82A}">
                    <a16:rowId xmlns:a16="http://schemas.microsoft.com/office/drawing/2014/main" val="2066239957"/>
                  </a:ext>
                </a:extLst>
              </a:tr>
              <a:tr h="635814">
                <a:tc>
                  <a:txBody>
                    <a:bodyPr/>
                    <a:lstStyle/>
                    <a:p>
                      <a:pPr algn="ctr"/>
                      <a:r>
                        <a:rPr lang="en-GB" dirty="0"/>
                        <a:t>2</a:t>
                      </a:r>
                    </a:p>
                  </a:txBody>
                  <a:tcPr/>
                </a:tc>
                <a:tc>
                  <a:txBody>
                    <a:bodyPr/>
                    <a:lstStyle/>
                    <a:p>
                      <a:r>
                        <a:rPr lang="en-GB" dirty="0"/>
                        <a:t>Multi-marker probe tracking</a:t>
                      </a:r>
                    </a:p>
                  </a:txBody>
                  <a:tcPr/>
                </a:tc>
                <a:tc>
                  <a:txBody>
                    <a:bodyPr/>
                    <a:lstStyle/>
                    <a:p>
                      <a:r>
                        <a:rPr lang="en-GB" dirty="0">
                          <a:solidFill>
                            <a:srgbClr val="FF0000"/>
                          </a:solidFill>
                        </a:rPr>
                        <a:t>Miniaturisation</a:t>
                      </a:r>
                    </a:p>
                  </a:txBody>
                  <a:tcPr/>
                </a:tc>
                <a:extLst>
                  <a:ext uri="{0D108BD9-81ED-4DB2-BD59-A6C34878D82A}">
                    <a16:rowId xmlns:a16="http://schemas.microsoft.com/office/drawing/2014/main" val="1996793703"/>
                  </a:ext>
                </a:extLst>
              </a:tr>
              <a:tr h="635814">
                <a:tc>
                  <a:txBody>
                    <a:bodyPr/>
                    <a:lstStyle/>
                    <a:p>
                      <a:pPr algn="ctr"/>
                      <a:r>
                        <a:rPr lang="en-GB" dirty="0"/>
                        <a:t>3</a:t>
                      </a:r>
                    </a:p>
                  </a:txBody>
                  <a:tcPr/>
                </a:tc>
                <a:tc>
                  <a:txBody>
                    <a:bodyPr/>
                    <a:lstStyle/>
                    <a:p>
                      <a:r>
                        <a:rPr lang="en-GB" dirty="0"/>
                        <a:t>3D tracking with Multi-camera system</a:t>
                      </a:r>
                    </a:p>
                  </a:txBody>
                  <a:tcPr/>
                </a:tc>
                <a:tc>
                  <a:txBody>
                    <a:bodyPr/>
                    <a:lstStyle/>
                    <a:p>
                      <a:r>
                        <a:rPr lang="en-GB" dirty="0">
                          <a:solidFill>
                            <a:srgbClr val="FF0000"/>
                          </a:solidFill>
                        </a:rPr>
                        <a:t>Workspace</a:t>
                      </a:r>
                    </a:p>
                  </a:txBody>
                  <a:tcPr/>
                </a:tc>
                <a:extLst>
                  <a:ext uri="{0D108BD9-81ED-4DB2-BD59-A6C34878D82A}">
                    <a16:rowId xmlns:a16="http://schemas.microsoft.com/office/drawing/2014/main" val="4218890728"/>
                  </a:ext>
                </a:extLst>
              </a:tr>
              <a:tr h="635814">
                <a:tc>
                  <a:txBody>
                    <a:bodyPr/>
                    <a:lstStyle/>
                    <a:p>
                      <a:pPr algn="ctr"/>
                      <a:r>
                        <a:rPr lang="en-GB" dirty="0"/>
                        <a:t>4</a:t>
                      </a:r>
                    </a:p>
                  </a:txBody>
                  <a:tcPr/>
                </a:tc>
                <a:tc>
                  <a:txBody>
                    <a:bodyPr/>
                    <a:lstStyle/>
                    <a:p>
                      <a:r>
                        <a:rPr lang="en-GB" dirty="0"/>
                        <a:t>Probe-tip estimation</a:t>
                      </a:r>
                    </a:p>
                  </a:txBody>
                  <a:tcPr/>
                </a:tc>
                <a:tc>
                  <a:txBody>
                    <a:bodyPr/>
                    <a:lstStyle/>
                    <a:p>
                      <a:r>
                        <a:rPr lang="en-GB" dirty="0">
                          <a:solidFill>
                            <a:srgbClr val="FF0000"/>
                          </a:solidFill>
                        </a:rPr>
                        <a:t>Positional Accuracy</a:t>
                      </a:r>
                    </a:p>
                  </a:txBody>
                  <a:tcPr/>
                </a:tc>
                <a:extLst>
                  <a:ext uri="{0D108BD9-81ED-4DB2-BD59-A6C34878D82A}">
                    <a16:rowId xmlns:a16="http://schemas.microsoft.com/office/drawing/2014/main" val="4292838171"/>
                  </a:ext>
                </a:extLst>
              </a:tr>
              <a:tr h="635814">
                <a:tc>
                  <a:txBody>
                    <a:bodyPr/>
                    <a:lstStyle/>
                    <a:p>
                      <a:pPr algn="ctr"/>
                      <a:endParaRPr lang="en-GB"/>
                    </a:p>
                  </a:txBody>
                  <a:tcPr/>
                </a:tc>
                <a:tc>
                  <a:txBody>
                    <a:bodyPr/>
                    <a:lstStyle/>
                    <a:p>
                      <a:r>
                        <a:rPr lang="en-GB" dirty="0"/>
                        <a:t>Register DRS + Tracking</a:t>
                      </a:r>
                    </a:p>
                  </a:txBody>
                  <a:tcPr/>
                </a:tc>
                <a:tc>
                  <a:txBody>
                    <a:bodyPr/>
                    <a:lstStyle/>
                    <a:p>
                      <a:endParaRPr lang="en-GB" dirty="0">
                        <a:solidFill>
                          <a:srgbClr val="FF0000"/>
                        </a:solidFill>
                      </a:endParaRPr>
                    </a:p>
                  </a:txBody>
                  <a:tcPr/>
                </a:tc>
                <a:extLst>
                  <a:ext uri="{0D108BD9-81ED-4DB2-BD59-A6C34878D82A}">
                    <a16:rowId xmlns:a16="http://schemas.microsoft.com/office/drawing/2014/main" val="3636528934"/>
                  </a:ext>
                </a:extLst>
              </a:tr>
              <a:tr h="635814">
                <a:tc>
                  <a:txBody>
                    <a:bodyPr/>
                    <a:lstStyle/>
                    <a:p>
                      <a:pPr algn="ctr"/>
                      <a:r>
                        <a:rPr lang="en-GB" dirty="0"/>
                        <a:t>5</a:t>
                      </a:r>
                    </a:p>
                  </a:txBody>
                  <a:tcPr/>
                </a:tc>
                <a:tc>
                  <a:txBody>
                    <a:bodyPr/>
                    <a:lstStyle/>
                    <a:p>
                      <a:r>
                        <a:rPr lang="en-GB" dirty="0"/>
                        <a:t>Visualisation of probe-tip estimation</a:t>
                      </a:r>
                    </a:p>
                  </a:txBody>
                  <a:tcPr/>
                </a:tc>
                <a:tc>
                  <a:txBody>
                    <a:bodyPr/>
                    <a:lstStyle/>
                    <a:p>
                      <a:r>
                        <a:rPr lang="en-GB" dirty="0">
                          <a:solidFill>
                            <a:srgbClr val="FF0000"/>
                          </a:solidFill>
                        </a:rPr>
                        <a:t>Visualisation</a:t>
                      </a:r>
                    </a:p>
                  </a:txBody>
                  <a:tcPr/>
                </a:tc>
                <a:extLst>
                  <a:ext uri="{0D108BD9-81ED-4DB2-BD59-A6C34878D82A}">
                    <a16:rowId xmlns:a16="http://schemas.microsoft.com/office/drawing/2014/main" val="2387164351"/>
                  </a:ext>
                </a:extLst>
              </a:tr>
            </a:tbl>
          </a:graphicData>
        </a:graphic>
      </p:graphicFrame>
    </p:spTree>
    <p:extLst>
      <p:ext uri="{BB962C8B-B14F-4D97-AF65-F5344CB8AC3E}">
        <p14:creationId xmlns:p14="http://schemas.microsoft.com/office/powerpoint/2010/main" val="3354447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25E9A-7431-4F61-AD73-37E82E77E52B}"/>
              </a:ext>
            </a:extLst>
          </p:cNvPr>
          <p:cNvSpPr>
            <a:spLocks noGrp="1"/>
          </p:cNvSpPr>
          <p:nvPr>
            <p:ph type="title"/>
          </p:nvPr>
        </p:nvSpPr>
        <p:spPr>
          <a:xfrm>
            <a:off x="228600" y="838200"/>
            <a:ext cx="8229600" cy="609600"/>
          </a:xfrm>
        </p:spPr>
        <p:txBody>
          <a:bodyPr/>
          <a:lstStyle/>
          <a:p>
            <a:r>
              <a:rPr lang="en-GB" dirty="0"/>
              <a:t>Hardware</a:t>
            </a:r>
          </a:p>
        </p:txBody>
      </p:sp>
      <p:sp>
        <p:nvSpPr>
          <p:cNvPr id="3" name="Content Placeholder 2">
            <a:extLst>
              <a:ext uri="{FF2B5EF4-FFF2-40B4-BE49-F238E27FC236}">
                <a16:creationId xmlns:a16="http://schemas.microsoft.com/office/drawing/2014/main" id="{03C5BA8B-FC22-4810-BAA5-47363B11A5D7}"/>
              </a:ext>
            </a:extLst>
          </p:cNvPr>
          <p:cNvSpPr>
            <a:spLocks noGrp="1"/>
          </p:cNvSpPr>
          <p:nvPr>
            <p:ph idx="1"/>
          </p:nvPr>
        </p:nvSpPr>
        <p:spPr>
          <a:xfrm>
            <a:off x="533400" y="1412776"/>
            <a:ext cx="7924800" cy="4343400"/>
          </a:xfrm>
        </p:spPr>
        <p:txBody>
          <a:bodyPr/>
          <a:lstStyle/>
          <a:p>
            <a:r>
              <a:rPr lang="en-GB" dirty="0"/>
              <a:t>Laptop</a:t>
            </a:r>
          </a:p>
          <a:p>
            <a:pPr lvl="1"/>
            <a:r>
              <a:rPr lang="en-GB" dirty="0"/>
              <a:t>CPU: Intel Core i7 4850HQ 2.30GHz</a:t>
            </a:r>
          </a:p>
          <a:p>
            <a:pPr lvl="1"/>
            <a:r>
              <a:rPr lang="en-GB" dirty="0"/>
              <a:t>RAM: 16Gb</a:t>
            </a:r>
          </a:p>
          <a:p>
            <a:r>
              <a:rPr lang="en-GB" dirty="0"/>
              <a:t>Camera (Old)</a:t>
            </a:r>
          </a:p>
          <a:p>
            <a:pPr lvl="1"/>
            <a:r>
              <a:rPr lang="en-GB" dirty="0"/>
              <a:t>Microsoft VX-700</a:t>
            </a:r>
          </a:p>
          <a:p>
            <a:pPr lvl="2"/>
            <a:r>
              <a:rPr lang="en-GB" dirty="0"/>
              <a:t>Resolution: 640x480</a:t>
            </a:r>
          </a:p>
          <a:p>
            <a:pPr lvl="2"/>
            <a:r>
              <a:rPr lang="en-GB" dirty="0"/>
              <a:t>Fixed focus</a:t>
            </a:r>
          </a:p>
        </p:txBody>
      </p:sp>
      <p:pic>
        <p:nvPicPr>
          <p:cNvPr id="2049" name="Picture 1" descr="https://c-6rtwjumjzx7877x24hsjy6x2ehgx78nx78yfynhx2ehtr.g00.cnet.com/g00/3_c-6bbb.hsjy.htr_/c-6RTWJUMJZX77x24myyux78x3ax2fx2fhsjy6.hgx78nx78yfynh.htrx2fnrlx2faJqGx78Vu9uBNX-J5QSoCeBQPImRtx3dx2f649c691x2f7565x2f57x2f71x2f9kf7hg27-288f-9f3i-4i92-81024j4k11g2x2f9kf7hg27-288f-9f3i-4i92-81024j4k11g2.oulx3fn65h.rfwpx3dnrflj_$/$/$/$/$/$/$/$/$">
            <a:extLst>
              <a:ext uri="{FF2B5EF4-FFF2-40B4-BE49-F238E27FC236}">
                <a16:creationId xmlns:a16="http://schemas.microsoft.com/office/drawing/2014/main" id="{EC725CC5-5DEB-4ECB-B730-D0A51605BC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077072"/>
            <a:ext cx="2808312" cy="2113472"/>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a:extLst>
              <a:ext uri="{FF2B5EF4-FFF2-40B4-BE49-F238E27FC236}">
                <a16:creationId xmlns:a16="http://schemas.microsoft.com/office/drawing/2014/main" id="{2C88CE79-06B7-4695-9D0D-5AA9DEF2742F}"/>
              </a:ext>
            </a:extLst>
          </p:cNvPr>
          <p:cNvSpPr txBox="1">
            <a:spLocks/>
          </p:cNvSpPr>
          <p:nvPr/>
        </p:nvSpPr>
        <p:spPr bwMode="auto">
          <a:xfrm>
            <a:off x="4367554" y="1268760"/>
            <a:ext cx="4308902" cy="434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charset="2"/>
              <a:buChar char="§"/>
              <a:defRPr sz="2200">
                <a:solidFill>
                  <a:schemeClr val="tx1">
                    <a:lumMod val="65000"/>
                    <a:lumOff val="35000"/>
                  </a:schemeClr>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SzPct val="50000"/>
              <a:buFont typeface="Wingdings" charset="2"/>
              <a:buChar char=""/>
              <a:defRPr sz="18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indent="-228600" algn="l" rtl="0" eaLnBrk="0" fontAlgn="base" hangingPunct="0">
              <a:spcBef>
                <a:spcPct val="20000"/>
              </a:spcBef>
              <a:spcAft>
                <a:spcPct val="0"/>
              </a:spcAft>
              <a:buSzPct val="50000"/>
              <a:buFont typeface="Wingdings" charset="2"/>
              <a:buChar char=""/>
              <a:defRPr sz="1800">
                <a:solidFill>
                  <a:schemeClr val="tx1">
                    <a:lumMod val="65000"/>
                    <a:lumOff val="35000"/>
                  </a:schemeClr>
                </a:solidFill>
                <a:latin typeface="Calibri" panose="020F0502020204030204" pitchFamily="34" charset="0"/>
                <a:ea typeface="+mn-ea"/>
                <a:cs typeface="Calibri" panose="020F0502020204030204" pitchFamily="34" charset="0"/>
              </a:defRPr>
            </a:lvl3pPr>
            <a:lvl4pPr marL="1600200" indent="-228600" algn="l" rtl="0" eaLnBrk="0" fontAlgn="base" hangingPunct="0">
              <a:spcBef>
                <a:spcPct val="20000"/>
              </a:spcBef>
              <a:spcAft>
                <a:spcPct val="0"/>
              </a:spcAft>
              <a:buSzPct val="40000"/>
              <a:buFont typeface="Wingdings" charset="2"/>
              <a:buChar char=""/>
              <a:defRPr sz="1800">
                <a:solidFill>
                  <a:schemeClr val="tx1">
                    <a:lumMod val="65000"/>
                    <a:lumOff val="35000"/>
                  </a:schemeClr>
                </a:solidFill>
                <a:latin typeface="Calibri" panose="020F0502020204030204" pitchFamily="34" charset="0"/>
                <a:ea typeface="+mn-ea"/>
                <a:cs typeface="Calibri" panose="020F0502020204030204" pitchFamily="34" charset="0"/>
              </a:defRPr>
            </a:lvl4pPr>
            <a:lvl5pPr marL="2057400" indent="-228600" algn="l" rtl="0" eaLnBrk="0" fontAlgn="base" hangingPunct="0">
              <a:spcBef>
                <a:spcPct val="20000"/>
              </a:spcBef>
              <a:spcAft>
                <a:spcPct val="0"/>
              </a:spcAft>
              <a:buSzPct val="40000"/>
              <a:buFont typeface="Wingdings" charset="2"/>
              <a:buChar char=""/>
              <a:defRPr sz="1800">
                <a:solidFill>
                  <a:schemeClr val="tx1">
                    <a:lumMod val="65000"/>
                    <a:lumOff val="35000"/>
                  </a:schemeClr>
                </a:solidFill>
                <a:latin typeface="Calibri" panose="020F0502020204030204" pitchFamily="34" charset="0"/>
                <a:ea typeface="+mn-ea"/>
                <a:cs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endParaRPr lang="en-GB" b="0" kern="0" dirty="0"/>
          </a:p>
          <a:p>
            <a:endParaRPr lang="en-GB" b="0" kern="0" dirty="0"/>
          </a:p>
          <a:p>
            <a:endParaRPr lang="en-GB" b="0" kern="0" dirty="0"/>
          </a:p>
          <a:p>
            <a:r>
              <a:rPr lang="en-GB" b="0" kern="0" dirty="0"/>
              <a:t>Camera (New)</a:t>
            </a:r>
          </a:p>
          <a:p>
            <a:pPr lvl="1"/>
            <a:r>
              <a:rPr lang="en-GB" b="0" kern="0" dirty="0"/>
              <a:t>Microsoft LifeCam Studio</a:t>
            </a:r>
          </a:p>
          <a:p>
            <a:pPr lvl="2"/>
            <a:r>
              <a:rPr lang="en-GB" b="0" kern="0" dirty="0"/>
              <a:t>Resolution: </a:t>
            </a:r>
            <a:r>
              <a:rPr lang="en-GB" b="0" kern="0" dirty="0" err="1"/>
              <a:t>upto</a:t>
            </a:r>
            <a:r>
              <a:rPr lang="en-GB" b="0" kern="0" dirty="0"/>
              <a:t> 1920 x 1080</a:t>
            </a:r>
          </a:p>
          <a:p>
            <a:pPr lvl="2"/>
            <a:r>
              <a:rPr lang="en-GB" b="0" kern="0" dirty="0"/>
              <a:t>Autofocus, Autoexposure, Auto-white-balance.</a:t>
            </a:r>
          </a:p>
        </p:txBody>
      </p:sp>
      <p:pic>
        <p:nvPicPr>
          <p:cNvPr id="2054" name="Picture 6" descr="lifecam studioì ëí ì´ë¯¸ì§ ê²ìê²°ê³¼">
            <a:extLst>
              <a:ext uri="{FF2B5EF4-FFF2-40B4-BE49-F238E27FC236}">
                <a16:creationId xmlns:a16="http://schemas.microsoft.com/office/drawing/2014/main" id="{D4C96C8F-EC20-4BB7-B960-8E548C4218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704" r="20186"/>
          <a:stretch/>
        </p:blipFill>
        <p:spPr bwMode="auto">
          <a:xfrm>
            <a:off x="5724128" y="4123839"/>
            <a:ext cx="1917316" cy="211347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6FB1C3CC-2752-429D-A6A5-FAEB436E61EC}"/>
              </a:ext>
            </a:extLst>
          </p:cNvPr>
          <p:cNvSpPr txBox="1"/>
          <p:nvPr/>
        </p:nvSpPr>
        <p:spPr>
          <a:xfrm>
            <a:off x="1046344" y="6142114"/>
            <a:ext cx="3443809" cy="276999"/>
          </a:xfrm>
          <a:prstGeom prst="rect">
            <a:avLst/>
          </a:prstGeom>
          <a:noFill/>
        </p:spPr>
        <p:txBody>
          <a:bodyPr wrap="square" rtlCol="0">
            <a:spAutoFit/>
          </a:bodyPr>
          <a:lstStyle/>
          <a:p>
            <a:r>
              <a:rPr lang="en-GB" sz="1200" dirty="0"/>
              <a:t>Figure 9. Microsoft VX-700</a:t>
            </a:r>
            <a:endParaRPr lang="en-GB" sz="900" dirty="0"/>
          </a:p>
        </p:txBody>
      </p:sp>
      <p:sp>
        <p:nvSpPr>
          <p:cNvPr id="15" name="TextBox 14">
            <a:extLst>
              <a:ext uri="{FF2B5EF4-FFF2-40B4-BE49-F238E27FC236}">
                <a16:creationId xmlns:a16="http://schemas.microsoft.com/office/drawing/2014/main" id="{421AB43A-DF3A-4DBF-B349-4A1D893D6538}"/>
              </a:ext>
            </a:extLst>
          </p:cNvPr>
          <p:cNvSpPr txBox="1"/>
          <p:nvPr/>
        </p:nvSpPr>
        <p:spPr>
          <a:xfrm>
            <a:off x="5393976" y="6144334"/>
            <a:ext cx="3443809" cy="276999"/>
          </a:xfrm>
          <a:prstGeom prst="rect">
            <a:avLst/>
          </a:prstGeom>
          <a:noFill/>
        </p:spPr>
        <p:txBody>
          <a:bodyPr wrap="square" rtlCol="0">
            <a:spAutoFit/>
          </a:bodyPr>
          <a:lstStyle/>
          <a:p>
            <a:r>
              <a:rPr lang="en-GB" sz="1200" dirty="0"/>
              <a:t>Figure 10. Microsoft LifeCam Studio</a:t>
            </a:r>
            <a:endParaRPr lang="en-GB" sz="900" dirty="0"/>
          </a:p>
        </p:txBody>
      </p:sp>
    </p:spTree>
    <p:extLst>
      <p:ext uri="{BB962C8B-B14F-4D97-AF65-F5344CB8AC3E}">
        <p14:creationId xmlns:p14="http://schemas.microsoft.com/office/powerpoint/2010/main" val="3912207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A0009-254C-42A0-A1FB-F94CB8B902FA}"/>
              </a:ext>
            </a:extLst>
          </p:cNvPr>
          <p:cNvSpPr>
            <a:spLocks noGrp="1"/>
          </p:cNvSpPr>
          <p:nvPr>
            <p:ph type="title"/>
          </p:nvPr>
        </p:nvSpPr>
        <p:spPr/>
        <p:txBody>
          <a:bodyPr/>
          <a:lstStyle/>
          <a:p>
            <a:r>
              <a:rPr lang="en-GB" dirty="0"/>
              <a:t>Test 1: Calibration methods</a:t>
            </a:r>
          </a:p>
        </p:txBody>
      </p:sp>
      <p:sp>
        <p:nvSpPr>
          <p:cNvPr id="13" name="Content Placeholder 12">
            <a:extLst>
              <a:ext uri="{FF2B5EF4-FFF2-40B4-BE49-F238E27FC236}">
                <a16:creationId xmlns:a16="http://schemas.microsoft.com/office/drawing/2014/main" id="{62875D5D-95E4-4CA2-B335-8AF728F0DD71}"/>
              </a:ext>
            </a:extLst>
          </p:cNvPr>
          <p:cNvSpPr>
            <a:spLocks noGrp="1"/>
          </p:cNvSpPr>
          <p:nvPr>
            <p:ph idx="1"/>
          </p:nvPr>
        </p:nvSpPr>
        <p:spPr/>
        <p:txBody>
          <a:bodyPr/>
          <a:lstStyle/>
          <a:p>
            <a:endParaRPr lang="en-GB"/>
          </a:p>
        </p:txBody>
      </p:sp>
      <p:sp>
        <p:nvSpPr>
          <p:cNvPr id="4" name="Title 1">
            <a:extLst>
              <a:ext uri="{FF2B5EF4-FFF2-40B4-BE49-F238E27FC236}">
                <a16:creationId xmlns:a16="http://schemas.microsoft.com/office/drawing/2014/main" id="{AA0AFC82-13AD-424F-912D-D376606934C9}"/>
              </a:ext>
            </a:extLst>
          </p:cNvPr>
          <p:cNvSpPr txBox="1">
            <a:spLocks/>
          </p:cNvSpPr>
          <p:nvPr/>
        </p:nvSpPr>
        <p:spPr bwMode="auto">
          <a:xfrm>
            <a:off x="228600" y="174688"/>
            <a:ext cx="8856984"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b="1">
                <a:solidFill>
                  <a:srgbClr val="1E4786"/>
                </a:solidFill>
                <a:latin typeface="Tahoma"/>
                <a:ea typeface="+mj-ea"/>
                <a:cs typeface="Tahoma"/>
              </a:defRPr>
            </a:lvl1pPr>
            <a:lvl2pPr algn="ctr" rtl="0" eaLnBrk="0" fontAlgn="base" hangingPunct="0">
              <a:spcBef>
                <a:spcPct val="0"/>
              </a:spcBef>
              <a:spcAft>
                <a:spcPct val="0"/>
              </a:spcAft>
              <a:defRPr sz="4400">
                <a:solidFill>
                  <a:schemeClr val="tx2"/>
                </a:solidFill>
                <a:latin typeface="Arial" charset="0"/>
                <a:ea typeface="Osaka" charset="-128"/>
                <a:cs typeface="Osaka" charset="-128"/>
              </a:defRPr>
            </a:lvl2pPr>
            <a:lvl3pPr algn="ctr" rtl="0" eaLnBrk="0" fontAlgn="base" hangingPunct="0">
              <a:spcBef>
                <a:spcPct val="0"/>
              </a:spcBef>
              <a:spcAft>
                <a:spcPct val="0"/>
              </a:spcAft>
              <a:defRPr sz="4400">
                <a:solidFill>
                  <a:schemeClr val="tx2"/>
                </a:solidFill>
                <a:latin typeface="Arial" charset="0"/>
                <a:ea typeface="Osaka" charset="-128"/>
                <a:cs typeface="Osaka" charset="-128"/>
              </a:defRPr>
            </a:lvl3pPr>
            <a:lvl4pPr algn="ctr" rtl="0" eaLnBrk="0" fontAlgn="base" hangingPunct="0">
              <a:spcBef>
                <a:spcPct val="0"/>
              </a:spcBef>
              <a:spcAft>
                <a:spcPct val="0"/>
              </a:spcAft>
              <a:defRPr sz="4400">
                <a:solidFill>
                  <a:schemeClr val="tx2"/>
                </a:solidFill>
                <a:latin typeface="Arial" charset="0"/>
                <a:ea typeface="Osaka" charset="-128"/>
                <a:cs typeface="Osaka" charset="-128"/>
              </a:defRPr>
            </a:lvl4pPr>
            <a:lvl5pPr algn="ctr" rtl="0" eaLnBrk="0" fontAlgn="base" hangingPunct="0">
              <a:spcBef>
                <a:spcPct val="0"/>
              </a:spcBef>
              <a:spcAft>
                <a:spcPct val="0"/>
              </a:spcAft>
              <a:defRPr sz="4400">
                <a:solidFill>
                  <a:schemeClr val="tx2"/>
                </a:solidFill>
                <a:latin typeface="Arial" charset="0"/>
                <a:ea typeface="Osaka" charset="-128"/>
                <a:cs typeface="Osaka" charset="-128"/>
              </a:defRPr>
            </a:lvl5pPr>
            <a:lvl6pPr marL="457200" algn="ctr" rtl="0" fontAlgn="base">
              <a:spcBef>
                <a:spcPct val="0"/>
              </a:spcBef>
              <a:spcAft>
                <a:spcPct val="0"/>
              </a:spcAft>
              <a:defRPr sz="4400">
                <a:solidFill>
                  <a:schemeClr val="tx2"/>
                </a:solidFill>
                <a:latin typeface="Arial" charset="0"/>
                <a:ea typeface="Osaka" charset="-128"/>
                <a:cs typeface="Osaka" charset="-128"/>
              </a:defRPr>
            </a:lvl6pPr>
            <a:lvl7pPr marL="914400" algn="ctr" rtl="0" fontAlgn="base">
              <a:spcBef>
                <a:spcPct val="0"/>
              </a:spcBef>
              <a:spcAft>
                <a:spcPct val="0"/>
              </a:spcAft>
              <a:defRPr sz="4400">
                <a:solidFill>
                  <a:schemeClr val="tx2"/>
                </a:solidFill>
                <a:latin typeface="Arial" charset="0"/>
                <a:ea typeface="Osaka" charset="-128"/>
                <a:cs typeface="Osaka" charset="-128"/>
              </a:defRPr>
            </a:lvl7pPr>
            <a:lvl8pPr marL="1371600" algn="ctr" rtl="0" fontAlgn="base">
              <a:spcBef>
                <a:spcPct val="0"/>
              </a:spcBef>
              <a:spcAft>
                <a:spcPct val="0"/>
              </a:spcAft>
              <a:defRPr sz="4400">
                <a:solidFill>
                  <a:schemeClr val="tx2"/>
                </a:solidFill>
                <a:latin typeface="Arial" charset="0"/>
                <a:ea typeface="Osaka" charset="-128"/>
                <a:cs typeface="Osaka" charset="-128"/>
              </a:defRPr>
            </a:lvl8pPr>
            <a:lvl9pPr marL="1828800" algn="ctr" rtl="0" fontAlgn="base">
              <a:spcBef>
                <a:spcPct val="0"/>
              </a:spcBef>
              <a:spcAft>
                <a:spcPct val="0"/>
              </a:spcAft>
              <a:defRPr sz="4400">
                <a:solidFill>
                  <a:schemeClr val="tx2"/>
                </a:solidFill>
                <a:latin typeface="Arial" charset="0"/>
                <a:ea typeface="Osaka" charset="-128"/>
                <a:cs typeface="Osaka" charset="-128"/>
              </a:defRPr>
            </a:lvl9pPr>
          </a:lstStyle>
          <a:p>
            <a:r>
              <a:rPr lang="en-GB" kern="0" dirty="0"/>
              <a:t>Calibration</a:t>
            </a:r>
          </a:p>
        </p:txBody>
      </p:sp>
    </p:spTree>
    <p:extLst>
      <p:ext uri="{BB962C8B-B14F-4D97-AF65-F5344CB8AC3E}">
        <p14:creationId xmlns:p14="http://schemas.microsoft.com/office/powerpoint/2010/main" val="2883669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D550D-F431-4393-8415-4B90CBEF9E4A}"/>
              </a:ext>
            </a:extLst>
          </p:cNvPr>
          <p:cNvSpPr>
            <a:spLocks noGrp="1"/>
          </p:cNvSpPr>
          <p:nvPr>
            <p:ph type="title"/>
          </p:nvPr>
        </p:nvSpPr>
        <p:spPr/>
        <p:txBody>
          <a:bodyPr/>
          <a:lstStyle/>
          <a:p>
            <a:r>
              <a:rPr lang="en-GB" dirty="0"/>
              <a:t>Test 1.5 Dynamic calibration</a:t>
            </a:r>
          </a:p>
        </p:txBody>
      </p:sp>
      <p:sp>
        <p:nvSpPr>
          <p:cNvPr id="5" name="Content Placeholder 4">
            <a:extLst>
              <a:ext uri="{FF2B5EF4-FFF2-40B4-BE49-F238E27FC236}">
                <a16:creationId xmlns:a16="http://schemas.microsoft.com/office/drawing/2014/main" id="{C46CD94D-4524-493C-A7C6-9D6D0D50A762}"/>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595707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BD15E-E71E-44B6-924E-C75D65C35864}"/>
              </a:ext>
            </a:extLst>
          </p:cNvPr>
          <p:cNvSpPr>
            <a:spLocks noGrp="1"/>
          </p:cNvSpPr>
          <p:nvPr>
            <p:ph type="title"/>
          </p:nvPr>
        </p:nvSpPr>
        <p:spPr/>
        <p:txBody>
          <a:bodyPr/>
          <a:lstStyle/>
          <a:p>
            <a:r>
              <a:rPr lang="en-GB" sz="2400" dirty="0"/>
              <a:t>Test 2: Minimum marker size available for tracking</a:t>
            </a:r>
          </a:p>
        </p:txBody>
      </p:sp>
      <p:sp>
        <p:nvSpPr>
          <p:cNvPr id="8" name="Title 1">
            <a:extLst>
              <a:ext uri="{FF2B5EF4-FFF2-40B4-BE49-F238E27FC236}">
                <a16:creationId xmlns:a16="http://schemas.microsoft.com/office/drawing/2014/main" id="{4D6FA5BC-EDA3-4577-9DBC-5AE8AA3A34C3}"/>
              </a:ext>
            </a:extLst>
          </p:cNvPr>
          <p:cNvSpPr txBox="1">
            <a:spLocks/>
          </p:cNvSpPr>
          <p:nvPr/>
        </p:nvSpPr>
        <p:spPr bwMode="auto">
          <a:xfrm>
            <a:off x="228600" y="174688"/>
            <a:ext cx="8856984"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b="1">
                <a:solidFill>
                  <a:srgbClr val="1E4786"/>
                </a:solidFill>
                <a:latin typeface="Tahoma"/>
                <a:ea typeface="+mj-ea"/>
                <a:cs typeface="Tahoma"/>
              </a:defRPr>
            </a:lvl1pPr>
            <a:lvl2pPr algn="ctr" rtl="0" eaLnBrk="0" fontAlgn="base" hangingPunct="0">
              <a:spcBef>
                <a:spcPct val="0"/>
              </a:spcBef>
              <a:spcAft>
                <a:spcPct val="0"/>
              </a:spcAft>
              <a:defRPr sz="4400">
                <a:solidFill>
                  <a:schemeClr val="tx2"/>
                </a:solidFill>
                <a:latin typeface="Arial" charset="0"/>
                <a:ea typeface="Osaka" charset="-128"/>
                <a:cs typeface="Osaka" charset="-128"/>
              </a:defRPr>
            </a:lvl2pPr>
            <a:lvl3pPr algn="ctr" rtl="0" eaLnBrk="0" fontAlgn="base" hangingPunct="0">
              <a:spcBef>
                <a:spcPct val="0"/>
              </a:spcBef>
              <a:spcAft>
                <a:spcPct val="0"/>
              </a:spcAft>
              <a:defRPr sz="4400">
                <a:solidFill>
                  <a:schemeClr val="tx2"/>
                </a:solidFill>
                <a:latin typeface="Arial" charset="0"/>
                <a:ea typeface="Osaka" charset="-128"/>
                <a:cs typeface="Osaka" charset="-128"/>
              </a:defRPr>
            </a:lvl3pPr>
            <a:lvl4pPr algn="ctr" rtl="0" eaLnBrk="0" fontAlgn="base" hangingPunct="0">
              <a:spcBef>
                <a:spcPct val="0"/>
              </a:spcBef>
              <a:spcAft>
                <a:spcPct val="0"/>
              </a:spcAft>
              <a:defRPr sz="4400">
                <a:solidFill>
                  <a:schemeClr val="tx2"/>
                </a:solidFill>
                <a:latin typeface="Arial" charset="0"/>
                <a:ea typeface="Osaka" charset="-128"/>
                <a:cs typeface="Osaka" charset="-128"/>
              </a:defRPr>
            </a:lvl4pPr>
            <a:lvl5pPr algn="ctr" rtl="0" eaLnBrk="0" fontAlgn="base" hangingPunct="0">
              <a:spcBef>
                <a:spcPct val="0"/>
              </a:spcBef>
              <a:spcAft>
                <a:spcPct val="0"/>
              </a:spcAft>
              <a:defRPr sz="4400">
                <a:solidFill>
                  <a:schemeClr val="tx2"/>
                </a:solidFill>
                <a:latin typeface="Arial" charset="0"/>
                <a:ea typeface="Osaka" charset="-128"/>
                <a:cs typeface="Osaka" charset="-128"/>
              </a:defRPr>
            </a:lvl5pPr>
            <a:lvl6pPr marL="457200" algn="ctr" rtl="0" fontAlgn="base">
              <a:spcBef>
                <a:spcPct val="0"/>
              </a:spcBef>
              <a:spcAft>
                <a:spcPct val="0"/>
              </a:spcAft>
              <a:defRPr sz="4400">
                <a:solidFill>
                  <a:schemeClr val="tx2"/>
                </a:solidFill>
                <a:latin typeface="Arial" charset="0"/>
                <a:ea typeface="Osaka" charset="-128"/>
                <a:cs typeface="Osaka" charset="-128"/>
              </a:defRPr>
            </a:lvl6pPr>
            <a:lvl7pPr marL="914400" algn="ctr" rtl="0" fontAlgn="base">
              <a:spcBef>
                <a:spcPct val="0"/>
              </a:spcBef>
              <a:spcAft>
                <a:spcPct val="0"/>
              </a:spcAft>
              <a:defRPr sz="4400">
                <a:solidFill>
                  <a:schemeClr val="tx2"/>
                </a:solidFill>
                <a:latin typeface="Arial" charset="0"/>
                <a:ea typeface="Osaka" charset="-128"/>
                <a:cs typeface="Osaka" charset="-128"/>
              </a:defRPr>
            </a:lvl7pPr>
            <a:lvl8pPr marL="1371600" algn="ctr" rtl="0" fontAlgn="base">
              <a:spcBef>
                <a:spcPct val="0"/>
              </a:spcBef>
              <a:spcAft>
                <a:spcPct val="0"/>
              </a:spcAft>
              <a:defRPr sz="4400">
                <a:solidFill>
                  <a:schemeClr val="tx2"/>
                </a:solidFill>
                <a:latin typeface="Arial" charset="0"/>
                <a:ea typeface="Osaka" charset="-128"/>
                <a:cs typeface="Osaka" charset="-128"/>
              </a:defRPr>
            </a:lvl8pPr>
            <a:lvl9pPr marL="1828800" algn="ctr" rtl="0" fontAlgn="base">
              <a:spcBef>
                <a:spcPct val="0"/>
              </a:spcBef>
              <a:spcAft>
                <a:spcPct val="0"/>
              </a:spcAft>
              <a:defRPr sz="4400">
                <a:solidFill>
                  <a:schemeClr val="tx2"/>
                </a:solidFill>
                <a:latin typeface="Arial" charset="0"/>
                <a:ea typeface="Osaka" charset="-128"/>
                <a:cs typeface="Osaka" charset="-128"/>
              </a:defRPr>
            </a:lvl9pPr>
          </a:lstStyle>
          <a:p>
            <a:r>
              <a:rPr lang="en-GB" kern="0" dirty="0"/>
              <a:t>2D Planar tracking with 1 camera</a:t>
            </a:r>
          </a:p>
        </p:txBody>
      </p:sp>
      <p:sp>
        <p:nvSpPr>
          <p:cNvPr id="4" name="Content Placeholder 3">
            <a:extLst>
              <a:ext uri="{FF2B5EF4-FFF2-40B4-BE49-F238E27FC236}">
                <a16:creationId xmlns:a16="http://schemas.microsoft.com/office/drawing/2014/main" id="{D8B42532-0578-40F2-9D79-06F55A94B12A}"/>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778161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40F72-2C95-4869-AF83-92AAF44786FE}"/>
              </a:ext>
            </a:extLst>
          </p:cNvPr>
          <p:cNvSpPr>
            <a:spLocks noGrp="1"/>
          </p:cNvSpPr>
          <p:nvPr>
            <p:ph type="title"/>
          </p:nvPr>
        </p:nvSpPr>
        <p:spPr/>
        <p:txBody>
          <a:bodyPr/>
          <a:lstStyle/>
          <a:p>
            <a:r>
              <a:rPr lang="en-GB" dirty="0"/>
              <a:t>Decision 1: New Cameras</a:t>
            </a:r>
          </a:p>
        </p:txBody>
      </p:sp>
      <p:sp>
        <p:nvSpPr>
          <p:cNvPr id="3" name="Content Placeholder 2">
            <a:extLst>
              <a:ext uri="{FF2B5EF4-FFF2-40B4-BE49-F238E27FC236}">
                <a16:creationId xmlns:a16="http://schemas.microsoft.com/office/drawing/2014/main" id="{F683EF81-51CD-4514-9675-E2F681A9A4C9}"/>
              </a:ext>
            </a:extLst>
          </p:cNvPr>
          <p:cNvSpPr>
            <a:spLocks noGrp="1"/>
          </p:cNvSpPr>
          <p:nvPr>
            <p:ph idx="1"/>
          </p:nvPr>
        </p:nvSpPr>
        <p:spPr/>
        <p:txBody>
          <a:bodyPr/>
          <a:lstStyle/>
          <a:p>
            <a:r>
              <a:rPr lang="en-GB" dirty="0"/>
              <a:t>Microsoft LifeCam Studio x2</a:t>
            </a:r>
          </a:p>
          <a:p>
            <a:pPr lvl="1"/>
            <a:r>
              <a:rPr lang="en-GB" dirty="0"/>
              <a:t>Variable resolutions up to 1920 x 1080</a:t>
            </a:r>
          </a:p>
          <a:p>
            <a:pPr lvl="1"/>
            <a:r>
              <a:rPr lang="en-GB" dirty="0"/>
              <a:t>Auto exposure</a:t>
            </a:r>
          </a:p>
          <a:p>
            <a:pPr lvl="1"/>
            <a:r>
              <a:rPr lang="en-GB" dirty="0"/>
              <a:t>Auto focus</a:t>
            </a:r>
          </a:p>
          <a:p>
            <a:pPr lvl="1"/>
            <a:r>
              <a:rPr lang="en-GB" dirty="0"/>
              <a:t>Auto White-balance</a:t>
            </a:r>
          </a:p>
        </p:txBody>
      </p:sp>
    </p:spTree>
    <p:extLst>
      <p:ext uri="{BB962C8B-B14F-4D97-AF65-F5344CB8AC3E}">
        <p14:creationId xmlns:p14="http://schemas.microsoft.com/office/powerpoint/2010/main" val="2692773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02EEE-6456-4001-B71C-4EB3028309F1}"/>
              </a:ext>
            </a:extLst>
          </p:cNvPr>
          <p:cNvSpPr>
            <a:spLocks noGrp="1"/>
          </p:cNvSpPr>
          <p:nvPr>
            <p:ph type="title"/>
          </p:nvPr>
        </p:nvSpPr>
        <p:spPr>
          <a:xfrm>
            <a:off x="228600" y="838200"/>
            <a:ext cx="8324528" cy="609600"/>
          </a:xfrm>
        </p:spPr>
        <p:txBody>
          <a:bodyPr/>
          <a:lstStyle/>
          <a:p>
            <a:r>
              <a:rPr lang="en-GB" dirty="0"/>
              <a:t>Test 3: Marker detection with LifeCam Studio</a:t>
            </a:r>
          </a:p>
        </p:txBody>
      </p:sp>
      <p:sp>
        <p:nvSpPr>
          <p:cNvPr id="4" name="Content Placeholder 3">
            <a:extLst>
              <a:ext uri="{FF2B5EF4-FFF2-40B4-BE49-F238E27FC236}">
                <a16:creationId xmlns:a16="http://schemas.microsoft.com/office/drawing/2014/main" id="{EE1B72CE-C495-464B-8DC9-892A86CDCF2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650562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F2CD5-79CC-4199-BEF4-AEC8C5F9E3E9}"/>
              </a:ext>
            </a:extLst>
          </p:cNvPr>
          <p:cNvSpPr>
            <a:spLocks noGrp="1"/>
          </p:cNvSpPr>
          <p:nvPr>
            <p:ph type="title"/>
          </p:nvPr>
        </p:nvSpPr>
        <p:spPr/>
        <p:txBody>
          <a:bodyPr/>
          <a:lstStyle/>
          <a:p>
            <a:r>
              <a:rPr lang="en-GB" dirty="0"/>
              <a:t>Test 4: 3D tracking</a:t>
            </a:r>
          </a:p>
        </p:txBody>
      </p:sp>
      <p:sp>
        <p:nvSpPr>
          <p:cNvPr id="4" name="Title 1">
            <a:extLst>
              <a:ext uri="{FF2B5EF4-FFF2-40B4-BE49-F238E27FC236}">
                <a16:creationId xmlns:a16="http://schemas.microsoft.com/office/drawing/2014/main" id="{FC86C311-6846-4CE1-90EC-945A777EEE83}"/>
              </a:ext>
            </a:extLst>
          </p:cNvPr>
          <p:cNvSpPr txBox="1">
            <a:spLocks/>
          </p:cNvSpPr>
          <p:nvPr/>
        </p:nvSpPr>
        <p:spPr bwMode="auto">
          <a:xfrm>
            <a:off x="228600" y="152400"/>
            <a:ext cx="928903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b="1">
                <a:solidFill>
                  <a:srgbClr val="1E4786"/>
                </a:solidFill>
                <a:latin typeface="Tahoma"/>
                <a:ea typeface="+mj-ea"/>
                <a:cs typeface="Tahoma"/>
              </a:defRPr>
            </a:lvl1pPr>
            <a:lvl2pPr algn="ctr" rtl="0" eaLnBrk="0" fontAlgn="base" hangingPunct="0">
              <a:spcBef>
                <a:spcPct val="0"/>
              </a:spcBef>
              <a:spcAft>
                <a:spcPct val="0"/>
              </a:spcAft>
              <a:defRPr sz="4400">
                <a:solidFill>
                  <a:schemeClr val="tx2"/>
                </a:solidFill>
                <a:latin typeface="Arial" charset="0"/>
                <a:ea typeface="Osaka" charset="-128"/>
                <a:cs typeface="Osaka" charset="-128"/>
              </a:defRPr>
            </a:lvl2pPr>
            <a:lvl3pPr algn="ctr" rtl="0" eaLnBrk="0" fontAlgn="base" hangingPunct="0">
              <a:spcBef>
                <a:spcPct val="0"/>
              </a:spcBef>
              <a:spcAft>
                <a:spcPct val="0"/>
              </a:spcAft>
              <a:defRPr sz="4400">
                <a:solidFill>
                  <a:schemeClr val="tx2"/>
                </a:solidFill>
                <a:latin typeface="Arial" charset="0"/>
                <a:ea typeface="Osaka" charset="-128"/>
                <a:cs typeface="Osaka" charset="-128"/>
              </a:defRPr>
            </a:lvl3pPr>
            <a:lvl4pPr algn="ctr" rtl="0" eaLnBrk="0" fontAlgn="base" hangingPunct="0">
              <a:spcBef>
                <a:spcPct val="0"/>
              </a:spcBef>
              <a:spcAft>
                <a:spcPct val="0"/>
              </a:spcAft>
              <a:defRPr sz="4400">
                <a:solidFill>
                  <a:schemeClr val="tx2"/>
                </a:solidFill>
                <a:latin typeface="Arial" charset="0"/>
                <a:ea typeface="Osaka" charset="-128"/>
                <a:cs typeface="Osaka" charset="-128"/>
              </a:defRPr>
            </a:lvl4pPr>
            <a:lvl5pPr algn="ctr" rtl="0" eaLnBrk="0" fontAlgn="base" hangingPunct="0">
              <a:spcBef>
                <a:spcPct val="0"/>
              </a:spcBef>
              <a:spcAft>
                <a:spcPct val="0"/>
              </a:spcAft>
              <a:defRPr sz="4400">
                <a:solidFill>
                  <a:schemeClr val="tx2"/>
                </a:solidFill>
                <a:latin typeface="Arial" charset="0"/>
                <a:ea typeface="Osaka" charset="-128"/>
                <a:cs typeface="Osaka" charset="-128"/>
              </a:defRPr>
            </a:lvl5pPr>
            <a:lvl6pPr marL="457200" algn="ctr" rtl="0" fontAlgn="base">
              <a:spcBef>
                <a:spcPct val="0"/>
              </a:spcBef>
              <a:spcAft>
                <a:spcPct val="0"/>
              </a:spcAft>
              <a:defRPr sz="4400">
                <a:solidFill>
                  <a:schemeClr val="tx2"/>
                </a:solidFill>
                <a:latin typeface="Arial" charset="0"/>
                <a:ea typeface="Osaka" charset="-128"/>
                <a:cs typeface="Osaka" charset="-128"/>
              </a:defRPr>
            </a:lvl6pPr>
            <a:lvl7pPr marL="914400" algn="ctr" rtl="0" fontAlgn="base">
              <a:spcBef>
                <a:spcPct val="0"/>
              </a:spcBef>
              <a:spcAft>
                <a:spcPct val="0"/>
              </a:spcAft>
              <a:defRPr sz="4400">
                <a:solidFill>
                  <a:schemeClr val="tx2"/>
                </a:solidFill>
                <a:latin typeface="Arial" charset="0"/>
                <a:ea typeface="Osaka" charset="-128"/>
                <a:cs typeface="Osaka" charset="-128"/>
              </a:defRPr>
            </a:lvl7pPr>
            <a:lvl8pPr marL="1371600" algn="ctr" rtl="0" fontAlgn="base">
              <a:spcBef>
                <a:spcPct val="0"/>
              </a:spcBef>
              <a:spcAft>
                <a:spcPct val="0"/>
              </a:spcAft>
              <a:defRPr sz="4400">
                <a:solidFill>
                  <a:schemeClr val="tx2"/>
                </a:solidFill>
                <a:latin typeface="Arial" charset="0"/>
                <a:ea typeface="Osaka" charset="-128"/>
                <a:cs typeface="Osaka" charset="-128"/>
              </a:defRPr>
            </a:lvl8pPr>
            <a:lvl9pPr marL="1828800" algn="ctr" rtl="0" fontAlgn="base">
              <a:spcBef>
                <a:spcPct val="0"/>
              </a:spcBef>
              <a:spcAft>
                <a:spcPct val="0"/>
              </a:spcAft>
              <a:defRPr sz="4400">
                <a:solidFill>
                  <a:schemeClr val="tx2"/>
                </a:solidFill>
                <a:latin typeface="Arial" charset="0"/>
                <a:ea typeface="Osaka" charset="-128"/>
                <a:cs typeface="Osaka" charset="-128"/>
              </a:defRPr>
            </a:lvl9pPr>
          </a:lstStyle>
          <a:p>
            <a:r>
              <a:rPr lang="en-GB" sz="3200" kern="0" dirty="0"/>
              <a:t>3D tracking with 1 camera</a:t>
            </a:r>
          </a:p>
        </p:txBody>
      </p:sp>
      <p:sp>
        <p:nvSpPr>
          <p:cNvPr id="5" name="Content Placeholder 4">
            <a:extLst>
              <a:ext uri="{FF2B5EF4-FFF2-40B4-BE49-F238E27FC236}">
                <a16:creationId xmlns:a16="http://schemas.microsoft.com/office/drawing/2014/main" id="{7C517530-08A8-469D-B3AD-6782359E8F4C}"/>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094903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9266F-7628-42BB-A224-91E5F028F0F1}"/>
              </a:ext>
            </a:extLst>
          </p:cNvPr>
          <p:cNvSpPr>
            <a:spLocks noGrp="1"/>
          </p:cNvSpPr>
          <p:nvPr>
            <p:ph type="title"/>
          </p:nvPr>
        </p:nvSpPr>
        <p:spPr/>
        <p:txBody>
          <a:bodyPr/>
          <a:lstStyle/>
          <a:p>
            <a:r>
              <a:rPr lang="en-GB" dirty="0"/>
              <a:t>False marker readings</a:t>
            </a:r>
          </a:p>
        </p:txBody>
      </p:sp>
      <p:sp>
        <p:nvSpPr>
          <p:cNvPr id="3" name="Content Placeholder 2">
            <a:extLst>
              <a:ext uri="{FF2B5EF4-FFF2-40B4-BE49-F238E27FC236}">
                <a16:creationId xmlns:a16="http://schemas.microsoft.com/office/drawing/2014/main" id="{9010B42F-1CDF-4E67-9747-8F37CBE0B728}"/>
              </a:ext>
            </a:extLst>
          </p:cNvPr>
          <p:cNvSpPr>
            <a:spLocks noGrp="1"/>
          </p:cNvSpPr>
          <p:nvPr>
            <p:ph idx="1"/>
          </p:nvPr>
        </p:nvSpPr>
        <p:spPr/>
        <p:txBody>
          <a:bodyPr/>
          <a:lstStyle/>
          <a:p>
            <a:r>
              <a:rPr lang="en-GB" dirty="0"/>
              <a:t>Pose jumps (Major fluctuation)</a:t>
            </a:r>
          </a:p>
          <a:p>
            <a:pPr lvl="1"/>
            <a:r>
              <a:rPr lang="en-GB" dirty="0"/>
              <a:t>2 position estimation from 1 marker position.</a:t>
            </a:r>
          </a:p>
          <a:p>
            <a:pPr lvl="1"/>
            <a:r>
              <a:rPr lang="en-GB" dirty="0"/>
              <a:t>Occurs when</a:t>
            </a:r>
          </a:p>
          <a:p>
            <a:pPr lvl="2"/>
            <a:r>
              <a:rPr lang="en-GB" dirty="0"/>
              <a:t>Marker positioned perpendicular to the camera</a:t>
            </a:r>
          </a:p>
          <a:p>
            <a:pPr lvl="2"/>
            <a:r>
              <a:rPr lang="en-GB" dirty="0"/>
              <a:t>Edges not properly detected (self-occlusion, image blur)</a:t>
            </a:r>
          </a:p>
          <a:p>
            <a:pPr lvl="2"/>
            <a:r>
              <a:rPr lang="en-GB" dirty="0"/>
              <a:t>Bad calibration</a:t>
            </a:r>
          </a:p>
          <a:p>
            <a:r>
              <a:rPr lang="en-GB" dirty="0"/>
              <a:t>False edge estimation (Minor fluctuation)</a:t>
            </a:r>
          </a:p>
          <a:p>
            <a:pPr lvl="1"/>
            <a:r>
              <a:rPr lang="en-GB" dirty="0"/>
              <a:t>False edge reading false centre of the </a:t>
            </a:r>
            <a:r>
              <a:rPr lang="en-GB" dirty="0" err="1"/>
              <a:t>ArUco</a:t>
            </a:r>
            <a:r>
              <a:rPr lang="en-GB" dirty="0"/>
              <a:t> code.</a:t>
            </a:r>
          </a:p>
          <a:p>
            <a:pPr lvl="1"/>
            <a:r>
              <a:rPr lang="en-GB" dirty="0"/>
              <a:t>Occurs when</a:t>
            </a:r>
          </a:p>
          <a:p>
            <a:pPr lvl="2"/>
            <a:r>
              <a:rPr lang="en-GB" dirty="0"/>
              <a:t>Edges not properly detected (image blur)</a:t>
            </a:r>
          </a:p>
          <a:p>
            <a:pPr lvl="2"/>
            <a:r>
              <a:rPr lang="en-GB" dirty="0"/>
              <a:t>Lighting effects</a:t>
            </a:r>
          </a:p>
        </p:txBody>
      </p:sp>
      <p:pic>
        <p:nvPicPr>
          <p:cNvPr id="9220" name="Picture 4" descr="bad_rotation2_108">
            <a:extLst>
              <a:ext uri="{FF2B5EF4-FFF2-40B4-BE49-F238E27FC236}">
                <a16:creationId xmlns:a16="http://schemas.microsoft.com/office/drawing/2014/main" id="{A236AE5B-EF31-439F-8FE4-5292E0EC80C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294" t="24800" r="20470" b="21651"/>
          <a:stretch/>
        </p:blipFill>
        <p:spPr bwMode="auto">
          <a:xfrm>
            <a:off x="1694039" y="3721350"/>
            <a:ext cx="5603522" cy="3072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66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9220"/>
                                        </p:tgtEl>
                                      </p:cBhvr>
                                    </p:animEffect>
                                    <p:set>
                                      <p:cBhvr>
                                        <p:cTn id="11" dur="1" fill="hold">
                                          <p:stCondLst>
                                            <p:cond delay="499"/>
                                          </p:stCondLst>
                                        </p:cTn>
                                        <p:tgtEl>
                                          <p:spTgt spid="92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840BD-D90E-459E-BB61-23087AEEDEA3}"/>
              </a:ext>
            </a:extLst>
          </p:cNvPr>
          <p:cNvSpPr>
            <a:spLocks noGrp="1"/>
          </p:cNvSpPr>
          <p:nvPr>
            <p:ph type="title"/>
          </p:nvPr>
        </p:nvSpPr>
        <p:spPr/>
        <p:txBody>
          <a:bodyPr/>
          <a:lstStyle/>
          <a:p>
            <a:r>
              <a:rPr lang="en-GB" dirty="0"/>
              <a:t>Remedies taken</a:t>
            </a:r>
          </a:p>
        </p:txBody>
      </p:sp>
      <p:sp>
        <p:nvSpPr>
          <p:cNvPr id="3" name="Content Placeholder 2">
            <a:extLst>
              <a:ext uri="{FF2B5EF4-FFF2-40B4-BE49-F238E27FC236}">
                <a16:creationId xmlns:a16="http://schemas.microsoft.com/office/drawing/2014/main" id="{FD3504DC-CF41-46C8-8251-3A7A5BDA203D}"/>
              </a:ext>
            </a:extLst>
          </p:cNvPr>
          <p:cNvSpPr>
            <a:spLocks noGrp="1"/>
          </p:cNvSpPr>
          <p:nvPr>
            <p:ph idx="1"/>
          </p:nvPr>
        </p:nvSpPr>
        <p:spPr/>
        <p:txBody>
          <a:bodyPr/>
          <a:lstStyle/>
          <a:p>
            <a:r>
              <a:rPr lang="en-GB" dirty="0"/>
              <a:t>Pose jump</a:t>
            </a:r>
          </a:p>
          <a:p>
            <a:pPr lvl="1"/>
            <a:r>
              <a:rPr lang="en-GB" dirty="0"/>
              <a:t>Change in rotation description</a:t>
            </a:r>
          </a:p>
          <a:p>
            <a:pPr lvl="1"/>
            <a:r>
              <a:rPr lang="en-GB" dirty="0"/>
              <a:t>Pre-allocate focus</a:t>
            </a:r>
          </a:p>
          <a:p>
            <a:pPr lvl="1"/>
            <a:r>
              <a:rPr lang="en-GB" dirty="0" err="1"/>
              <a:t>Subpix</a:t>
            </a:r>
            <a:r>
              <a:rPr lang="en-GB" dirty="0"/>
              <a:t> estimation</a:t>
            </a:r>
          </a:p>
          <a:p>
            <a:pPr lvl="1"/>
            <a:r>
              <a:rPr lang="en-GB" dirty="0"/>
              <a:t>Allocate an appropriate range of detection angles</a:t>
            </a:r>
          </a:p>
          <a:p>
            <a:pPr lvl="1"/>
            <a:r>
              <a:rPr lang="en-GB" dirty="0"/>
              <a:t>MAD (Median Absolute Deviation) filters</a:t>
            </a:r>
          </a:p>
          <a:p>
            <a:pPr lvl="1"/>
            <a:endParaRPr lang="en-GB" dirty="0"/>
          </a:p>
          <a:p>
            <a:r>
              <a:rPr lang="en-GB" dirty="0"/>
              <a:t>False edge calculation</a:t>
            </a:r>
          </a:p>
          <a:p>
            <a:pPr lvl="1"/>
            <a:r>
              <a:rPr lang="en-GB" dirty="0"/>
              <a:t>Detection parameter change</a:t>
            </a:r>
          </a:p>
          <a:p>
            <a:pPr lvl="1"/>
            <a:r>
              <a:rPr lang="en-GB" dirty="0"/>
              <a:t>Exposure / White balance change</a:t>
            </a:r>
          </a:p>
        </p:txBody>
      </p:sp>
    </p:spTree>
    <p:extLst>
      <p:ext uri="{BB962C8B-B14F-4D97-AF65-F5344CB8AC3E}">
        <p14:creationId xmlns:p14="http://schemas.microsoft.com/office/powerpoint/2010/main" val="1245476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r>
              <a:rPr lang="en-US" dirty="0"/>
              <a:t>The key factor in survival after a cancer surgery is to resect all existing malignant cancer in the body at a negative margin.</a:t>
            </a:r>
            <a:endParaRPr lang="en-US" dirty="0">
              <a:latin typeface="Calibri" panose="020F0502020204030204" pitchFamily="34" charset="0"/>
            </a:endParaRPr>
          </a:p>
          <a:p>
            <a:pPr lvl="1"/>
            <a:r>
              <a:rPr lang="en-US" dirty="0">
                <a:latin typeface="Calibri" panose="020F0502020204030204" pitchFamily="34" charset="0"/>
              </a:rPr>
              <a:t>This is difficult when the tumour is visually ambiguous.</a:t>
            </a:r>
          </a:p>
          <a:p>
            <a:pPr lvl="1"/>
            <a:endParaRPr lang="en-US" dirty="0">
              <a:latin typeface="Calibri" panose="020F0502020204030204" pitchFamily="34" charset="0"/>
            </a:endParaRPr>
          </a:p>
          <a:p>
            <a:pPr marL="0" indent="0">
              <a:buNone/>
            </a:pPr>
            <a:endParaRPr lang="en-US" dirty="0">
              <a:latin typeface="Calibri" panose="020F0502020204030204" pitchFamily="34" charset="0"/>
            </a:endParaRPr>
          </a:p>
        </p:txBody>
      </p:sp>
      <p:sp>
        <p:nvSpPr>
          <p:cNvPr id="5" name="TextBox 4">
            <a:extLst>
              <a:ext uri="{FF2B5EF4-FFF2-40B4-BE49-F238E27FC236}">
                <a16:creationId xmlns:a16="http://schemas.microsoft.com/office/drawing/2014/main" id="{E06EA005-1933-4CB1-889A-41927A46FB86}"/>
              </a:ext>
            </a:extLst>
          </p:cNvPr>
          <p:cNvSpPr txBox="1"/>
          <p:nvPr/>
        </p:nvSpPr>
        <p:spPr>
          <a:xfrm>
            <a:off x="3094506" y="5649161"/>
            <a:ext cx="3099003" cy="276999"/>
          </a:xfrm>
          <a:prstGeom prst="rect">
            <a:avLst/>
          </a:prstGeom>
          <a:noFill/>
        </p:spPr>
        <p:txBody>
          <a:bodyPr wrap="square" rtlCol="0">
            <a:spAutoFit/>
          </a:bodyPr>
          <a:lstStyle/>
          <a:p>
            <a:r>
              <a:rPr lang="en-GB" sz="1200" dirty="0"/>
              <a:t>Figure 1. Visualised negative margin[1]</a:t>
            </a:r>
            <a:endParaRPr lang="en-GB" sz="900" dirty="0"/>
          </a:p>
        </p:txBody>
      </p:sp>
      <p:sp>
        <p:nvSpPr>
          <p:cNvPr id="6" name="TextBox 5">
            <a:extLst>
              <a:ext uri="{FF2B5EF4-FFF2-40B4-BE49-F238E27FC236}">
                <a16:creationId xmlns:a16="http://schemas.microsoft.com/office/drawing/2014/main" id="{A3CF9620-3E33-4235-92B6-FC3054998412}"/>
              </a:ext>
            </a:extLst>
          </p:cNvPr>
          <p:cNvSpPr txBox="1"/>
          <p:nvPr/>
        </p:nvSpPr>
        <p:spPr>
          <a:xfrm>
            <a:off x="7236296" y="6453336"/>
            <a:ext cx="2088232" cy="288032"/>
          </a:xfrm>
          <a:prstGeom prst="rect">
            <a:avLst/>
          </a:prstGeom>
          <a:noFill/>
        </p:spPr>
        <p:txBody>
          <a:bodyPr wrap="square" rtlCol="0">
            <a:spAutoFit/>
          </a:bodyPr>
          <a:lstStyle/>
          <a:p>
            <a:r>
              <a:rPr lang="en-GB" sz="1200" dirty="0"/>
              <a:t>[1] : breastcancer.org</a:t>
            </a:r>
            <a:endParaRPr lang="en-GB" sz="900" dirty="0"/>
          </a:p>
        </p:txBody>
      </p:sp>
      <p:pic>
        <p:nvPicPr>
          <p:cNvPr id="7" name="Picture 6">
            <a:extLst>
              <a:ext uri="{FF2B5EF4-FFF2-40B4-BE49-F238E27FC236}">
                <a16:creationId xmlns:a16="http://schemas.microsoft.com/office/drawing/2014/main" id="{D14FAAD1-05A8-44C9-8CF4-93159236C02A}"/>
              </a:ext>
            </a:extLst>
          </p:cNvPr>
          <p:cNvPicPr>
            <a:picLocks noChangeAspect="1"/>
          </p:cNvPicPr>
          <p:nvPr/>
        </p:nvPicPr>
        <p:blipFill rotWithShape="1">
          <a:blip r:embed="rId3"/>
          <a:srcRect r="48592"/>
          <a:stretch/>
        </p:blipFill>
        <p:spPr>
          <a:xfrm>
            <a:off x="3419872" y="2969461"/>
            <a:ext cx="2448272" cy="2714625"/>
          </a:xfrm>
          <a:prstGeom prst="rect">
            <a:avLst/>
          </a:prstGeom>
        </p:spPr>
      </p:pic>
      <p:grpSp>
        <p:nvGrpSpPr>
          <p:cNvPr id="10" name="Group 9">
            <a:extLst>
              <a:ext uri="{FF2B5EF4-FFF2-40B4-BE49-F238E27FC236}">
                <a16:creationId xmlns:a16="http://schemas.microsoft.com/office/drawing/2014/main" id="{A90F7181-5517-4CAC-8034-9AC2313C6A38}"/>
              </a:ext>
            </a:extLst>
          </p:cNvPr>
          <p:cNvGrpSpPr/>
          <p:nvPr/>
        </p:nvGrpSpPr>
        <p:grpSpPr>
          <a:xfrm>
            <a:off x="3425839" y="2969461"/>
            <a:ext cx="2448272" cy="2714625"/>
            <a:chOff x="7383808" y="2852936"/>
            <a:chExt cx="2448272" cy="2714625"/>
          </a:xfrm>
        </p:grpSpPr>
        <p:pic>
          <p:nvPicPr>
            <p:cNvPr id="9" name="Picture 8">
              <a:extLst>
                <a:ext uri="{FF2B5EF4-FFF2-40B4-BE49-F238E27FC236}">
                  <a16:creationId xmlns:a16="http://schemas.microsoft.com/office/drawing/2014/main" id="{1669B2AA-9C19-403D-9006-8C2D9CEB0BBE}"/>
                </a:ext>
              </a:extLst>
            </p:cNvPr>
            <p:cNvPicPr>
              <a:picLocks noChangeAspect="1"/>
            </p:cNvPicPr>
            <p:nvPr/>
          </p:nvPicPr>
          <p:blipFill rotWithShape="1">
            <a:blip r:embed="rId3"/>
            <a:srcRect r="48592"/>
            <a:stretch/>
          </p:blipFill>
          <p:spPr>
            <a:xfrm>
              <a:off x="7383808" y="2852936"/>
              <a:ext cx="2448272" cy="2714625"/>
            </a:xfrm>
            <a:prstGeom prst="rect">
              <a:avLst/>
            </a:prstGeom>
          </p:spPr>
        </p:pic>
        <p:sp>
          <p:nvSpPr>
            <p:cNvPr id="8" name="Oval 7">
              <a:extLst>
                <a:ext uri="{FF2B5EF4-FFF2-40B4-BE49-F238E27FC236}">
                  <a16:creationId xmlns:a16="http://schemas.microsoft.com/office/drawing/2014/main" id="{CF890F3C-2E08-483B-98B7-D95619CF5643}"/>
                </a:ext>
              </a:extLst>
            </p:cNvPr>
            <p:cNvSpPr/>
            <p:nvPr/>
          </p:nvSpPr>
          <p:spPr bwMode="auto">
            <a:xfrm>
              <a:off x="7677662" y="3149098"/>
              <a:ext cx="1704614" cy="1474217"/>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Lucida Grande" charset="0"/>
                <a:ea typeface="ＭＳ Ｐゴシック" charset="-128"/>
                <a:cs typeface="ＭＳ Ｐゴシック" charset="-128"/>
              </a:endParaRPr>
            </a:p>
          </p:txBody>
        </p:sp>
      </p:grpSp>
      <p:sp>
        <p:nvSpPr>
          <p:cNvPr id="11" name="TextBox 10">
            <a:extLst>
              <a:ext uri="{FF2B5EF4-FFF2-40B4-BE49-F238E27FC236}">
                <a16:creationId xmlns:a16="http://schemas.microsoft.com/office/drawing/2014/main" id="{FC9EB11A-1574-4CA9-BC5D-5EFE6C0E009F}"/>
              </a:ext>
            </a:extLst>
          </p:cNvPr>
          <p:cNvSpPr txBox="1"/>
          <p:nvPr/>
        </p:nvSpPr>
        <p:spPr>
          <a:xfrm>
            <a:off x="5990449" y="3771900"/>
            <a:ext cx="1169739" cy="461665"/>
          </a:xfrm>
          <a:prstGeom prst="rect">
            <a:avLst/>
          </a:prstGeom>
          <a:noFill/>
        </p:spPr>
        <p:txBody>
          <a:bodyPr wrap="square" rtlCol="0">
            <a:spAutoFit/>
          </a:bodyPr>
          <a:lstStyle/>
          <a:p>
            <a:r>
              <a:rPr lang="en-GB" dirty="0">
                <a:solidFill>
                  <a:srgbClr val="FF0000"/>
                </a:solidFill>
              </a:rPr>
              <a:t>Biopsy</a:t>
            </a:r>
          </a:p>
        </p:txBody>
      </p:sp>
      <p:cxnSp>
        <p:nvCxnSpPr>
          <p:cNvPr id="13" name="Straight Arrow Connector 12">
            <a:extLst>
              <a:ext uri="{FF2B5EF4-FFF2-40B4-BE49-F238E27FC236}">
                <a16:creationId xmlns:a16="http://schemas.microsoft.com/office/drawing/2014/main" id="{1497C54A-C41E-4C62-92FB-1BDF737671E3}"/>
              </a:ext>
            </a:extLst>
          </p:cNvPr>
          <p:cNvCxnSpPr>
            <a:cxnSpLocks/>
            <a:stCxn id="11" idx="1"/>
          </p:cNvCxnSpPr>
          <p:nvPr/>
        </p:nvCxnSpPr>
        <p:spPr bwMode="auto">
          <a:xfrm flipH="1">
            <a:off x="3203848" y="4002733"/>
            <a:ext cx="2786601" cy="0"/>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3.05556E-6 1.48148E-6 L -0.25 1.48148E-6 " pathEditMode="relative" rAng="0" ptsTypes="AA">
                                      <p:cBhvr>
                                        <p:cTn id="6" dur="2000" fill="hold"/>
                                        <p:tgtEl>
                                          <p:spTgt spid="10"/>
                                        </p:tgtEl>
                                        <p:attrNameLst>
                                          <p:attrName>ppt_x</p:attrName>
                                          <p:attrName>ppt_y</p:attrName>
                                        </p:attrNameLst>
                                      </p:cBhvr>
                                      <p:rCtr x="-12500" y="0"/>
                                    </p:animMotion>
                                  </p:childTnLst>
                                </p:cTn>
                              </p:par>
                              <p:par>
                                <p:cTn id="7" presetID="35" presetClass="path" presetSubtype="0" accel="50000" decel="50000" fill="hold" grpId="0" nodeType="withEffect">
                                  <p:stCondLst>
                                    <p:cond delay="0"/>
                                  </p:stCondLst>
                                  <p:childTnLst>
                                    <p:animMotion origin="layout" path="M 0 0 L -0.25 0 E" pathEditMode="relative" ptsTypes="">
                                      <p:cBhvr>
                                        <p:cTn id="8" dur="2000" fill="hold"/>
                                        <p:tgtEl>
                                          <p:spTgt spid="5"/>
                                        </p:tgtEl>
                                        <p:attrNameLst>
                                          <p:attrName>ppt_x</p:attrName>
                                          <p:attrName>ppt_y</p:attrName>
                                        </p:attrNameLst>
                                      </p:cBhvr>
                                    </p:animMotion>
                                  </p:childTnLst>
                                </p:cTn>
                              </p:par>
                              <p:par>
                                <p:cTn id="9" presetID="35" presetClass="path" presetSubtype="0" accel="50000" decel="50000" fill="hold" nodeType="withEffect">
                                  <p:stCondLst>
                                    <p:cond delay="0"/>
                                  </p:stCondLst>
                                  <p:childTnLst>
                                    <p:animMotion origin="layout" path="M 0 0 L -0.25 0 E" pathEditMode="relative" ptsTypes="">
                                      <p:cBhvr>
                                        <p:cTn id="10" dur="2000" fill="hold"/>
                                        <p:tgtEl>
                                          <p:spTgt spid="7"/>
                                        </p:tgtEl>
                                        <p:attrNameLst>
                                          <p:attrName>ppt_x</p:attrName>
                                          <p:attrName>ppt_y</p:attrName>
                                        </p:attrNameLst>
                                      </p:cBhvr>
                                    </p:animMotion>
                                  </p:childTnLst>
                                </p:cTn>
                              </p:par>
                              <p:par>
                                <p:cTn id="11" presetID="10" presetClass="entr" presetSubtype="0" fill="hold" grpId="0" nodeType="withEffect">
                                  <p:stCondLst>
                                    <p:cond delay="100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2000"/>
                                        <p:tgtEl>
                                          <p:spTgt spid="11"/>
                                        </p:tgtEl>
                                      </p:cBhvr>
                                    </p:animEffect>
                                  </p:childTnLst>
                                </p:cTn>
                              </p:par>
                              <p:par>
                                <p:cTn id="14" presetID="10" presetClass="entr" presetSubtype="0" fill="hold" nodeType="withEffect">
                                  <p:stCondLst>
                                    <p:cond delay="100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25A14-6672-4FB3-BCDB-79AAB7689726}"/>
              </a:ext>
            </a:extLst>
          </p:cNvPr>
          <p:cNvSpPr>
            <a:spLocks noGrp="1"/>
          </p:cNvSpPr>
          <p:nvPr>
            <p:ph type="title"/>
          </p:nvPr>
        </p:nvSpPr>
        <p:spPr/>
        <p:txBody>
          <a:bodyPr/>
          <a:lstStyle/>
          <a:p>
            <a:r>
              <a:rPr lang="en-GB" dirty="0"/>
              <a:t>3D workspace with one marker</a:t>
            </a:r>
          </a:p>
        </p:txBody>
      </p:sp>
    </p:spTree>
    <p:extLst>
      <p:ext uri="{BB962C8B-B14F-4D97-AF65-F5344CB8AC3E}">
        <p14:creationId xmlns:p14="http://schemas.microsoft.com/office/powerpoint/2010/main" val="1278831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F1AEF-E672-455D-8B20-4E9347404B7D}"/>
              </a:ext>
            </a:extLst>
          </p:cNvPr>
          <p:cNvSpPr>
            <a:spLocks noGrp="1"/>
          </p:cNvSpPr>
          <p:nvPr>
            <p:ph type="title"/>
          </p:nvPr>
        </p:nvSpPr>
        <p:spPr/>
        <p:txBody>
          <a:bodyPr/>
          <a:lstStyle/>
          <a:p>
            <a:r>
              <a:rPr lang="en-GB" dirty="0"/>
              <a:t>Probe designs</a:t>
            </a:r>
          </a:p>
        </p:txBody>
      </p:sp>
      <p:sp>
        <p:nvSpPr>
          <p:cNvPr id="3" name="Content Placeholder 2">
            <a:extLst>
              <a:ext uri="{FF2B5EF4-FFF2-40B4-BE49-F238E27FC236}">
                <a16:creationId xmlns:a16="http://schemas.microsoft.com/office/drawing/2014/main" id="{168E1F63-5026-4AAC-802D-4DFDA3B0D705}"/>
              </a:ext>
            </a:extLst>
          </p:cNvPr>
          <p:cNvSpPr>
            <a:spLocks noGrp="1"/>
          </p:cNvSpPr>
          <p:nvPr>
            <p:ph idx="1"/>
          </p:nvPr>
        </p:nvSpPr>
        <p:spPr/>
        <p:txBody>
          <a:bodyPr/>
          <a:lstStyle/>
          <a:p>
            <a:r>
              <a:rPr lang="en-GB" dirty="0"/>
              <a:t>Side-</a:t>
            </a:r>
            <a:r>
              <a:rPr lang="en-GB" dirty="0" err="1"/>
              <a:t>onlys</a:t>
            </a:r>
            <a:r>
              <a:rPr lang="en-GB" dirty="0"/>
              <a:t> - 6 markers</a:t>
            </a:r>
          </a:p>
          <a:p>
            <a:r>
              <a:rPr lang="en-GB" dirty="0"/>
              <a:t>Side-and-top - 9 markers</a:t>
            </a:r>
          </a:p>
          <a:p>
            <a:endParaRPr lang="en-GB" dirty="0"/>
          </a:p>
          <a:p>
            <a:pPr marL="0" indent="0">
              <a:buNone/>
            </a:pPr>
            <a:endParaRPr lang="en-GB" dirty="0"/>
          </a:p>
        </p:txBody>
      </p:sp>
      <p:sp>
        <p:nvSpPr>
          <p:cNvPr id="4" name="Title 1">
            <a:extLst>
              <a:ext uri="{FF2B5EF4-FFF2-40B4-BE49-F238E27FC236}">
                <a16:creationId xmlns:a16="http://schemas.microsoft.com/office/drawing/2014/main" id="{4017A323-576D-4151-A090-CB81B4FB0AA9}"/>
              </a:ext>
            </a:extLst>
          </p:cNvPr>
          <p:cNvSpPr txBox="1">
            <a:spLocks/>
          </p:cNvSpPr>
          <p:nvPr/>
        </p:nvSpPr>
        <p:spPr bwMode="auto">
          <a:xfrm>
            <a:off x="228600" y="97123"/>
            <a:ext cx="8136904"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b="1">
                <a:solidFill>
                  <a:srgbClr val="1E4786"/>
                </a:solidFill>
                <a:latin typeface="Tahoma"/>
                <a:ea typeface="+mj-ea"/>
                <a:cs typeface="Tahoma"/>
              </a:defRPr>
            </a:lvl1pPr>
            <a:lvl2pPr algn="ctr" rtl="0" eaLnBrk="0" fontAlgn="base" hangingPunct="0">
              <a:spcBef>
                <a:spcPct val="0"/>
              </a:spcBef>
              <a:spcAft>
                <a:spcPct val="0"/>
              </a:spcAft>
              <a:defRPr sz="4400">
                <a:solidFill>
                  <a:schemeClr val="tx2"/>
                </a:solidFill>
                <a:latin typeface="Arial" charset="0"/>
                <a:ea typeface="Osaka" charset="-128"/>
                <a:cs typeface="Osaka" charset="-128"/>
              </a:defRPr>
            </a:lvl2pPr>
            <a:lvl3pPr algn="ctr" rtl="0" eaLnBrk="0" fontAlgn="base" hangingPunct="0">
              <a:spcBef>
                <a:spcPct val="0"/>
              </a:spcBef>
              <a:spcAft>
                <a:spcPct val="0"/>
              </a:spcAft>
              <a:defRPr sz="4400">
                <a:solidFill>
                  <a:schemeClr val="tx2"/>
                </a:solidFill>
                <a:latin typeface="Arial" charset="0"/>
                <a:ea typeface="Osaka" charset="-128"/>
                <a:cs typeface="Osaka" charset="-128"/>
              </a:defRPr>
            </a:lvl3pPr>
            <a:lvl4pPr algn="ctr" rtl="0" eaLnBrk="0" fontAlgn="base" hangingPunct="0">
              <a:spcBef>
                <a:spcPct val="0"/>
              </a:spcBef>
              <a:spcAft>
                <a:spcPct val="0"/>
              </a:spcAft>
              <a:defRPr sz="4400">
                <a:solidFill>
                  <a:schemeClr val="tx2"/>
                </a:solidFill>
                <a:latin typeface="Arial" charset="0"/>
                <a:ea typeface="Osaka" charset="-128"/>
                <a:cs typeface="Osaka" charset="-128"/>
              </a:defRPr>
            </a:lvl4pPr>
            <a:lvl5pPr algn="ctr" rtl="0" eaLnBrk="0" fontAlgn="base" hangingPunct="0">
              <a:spcBef>
                <a:spcPct val="0"/>
              </a:spcBef>
              <a:spcAft>
                <a:spcPct val="0"/>
              </a:spcAft>
              <a:defRPr sz="4400">
                <a:solidFill>
                  <a:schemeClr val="tx2"/>
                </a:solidFill>
                <a:latin typeface="Arial" charset="0"/>
                <a:ea typeface="Osaka" charset="-128"/>
                <a:cs typeface="Osaka" charset="-128"/>
              </a:defRPr>
            </a:lvl5pPr>
            <a:lvl6pPr marL="457200" algn="ctr" rtl="0" fontAlgn="base">
              <a:spcBef>
                <a:spcPct val="0"/>
              </a:spcBef>
              <a:spcAft>
                <a:spcPct val="0"/>
              </a:spcAft>
              <a:defRPr sz="4400">
                <a:solidFill>
                  <a:schemeClr val="tx2"/>
                </a:solidFill>
                <a:latin typeface="Arial" charset="0"/>
                <a:ea typeface="Osaka" charset="-128"/>
                <a:cs typeface="Osaka" charset="-128"/>
              </a:defRPr>
            </a:lvl6pPr>
            <a:lvl7pPr marL="914400" algn="ctr" rtl="0" fontAlgn="base">
              <a:spcBef>
                <a:spcPct val="0"/>
              </a:spcBef>
              <a:spcAft>
                <a:spcPct val="0"/>
              </a:spcAft>
              <a:defRPr sz="4400">
                <a:solidFill>
                  <a:schemeClr val="tx2"/>
                </a:solidFill>
                <a:latin typeface="Arial" charset="0"/>
                <a:ea typeface="Osaka" charset="-128"/>
                <a:cs typeface="Osaka" charset="-128"/>
              </a:defRPr>
            </a:lvl7pPr>
            <a:lvl8pPr marL="1371600" algn="ctr" rtl="0" fontAlgn="base">
              <a:spcBef>
                <a:spcPct val="0"/>
              </a:spcBef>
              <a:spcAft>
                <a:spcPct val="0"/>
              </a:spcAft>
              <a:defRPr sz="4400">
                <a:solidFill>
                  <a:schemeClr val="tx2"/>
                </a:solidFill>
                <a:latin typeface="Arial" charset="0"/>
                <a:ea typeface="Osaka" charset="-128"/>
                <a:cs typeface="Osaka" charset="-128"/>
              </a:defRPr>
            </a:lvl8pPr>
            <a:lvl9pPr marL="1828800" algn="ctr" rtl="0" fontAlgn="base">
              <a:spcBef>
                <a:spcPct val="0"/>
              </a:spcBef>
              <a:spcAft>
                <a:spcPct val="0"/>
              </a:spcAft>
              <a:defRPr sz="4400">
                <a:solidFill>
                  <a:schemeClr val="tx2"/>
                </a:solidFill>
                <a:latin typeface="Arial" charset="0"/>
                <a:ea typeface="Osaka" charset="-128"/>
                <a:cs typeface="Osaka" charset="-128"/>
              </a:defRPr>
            </a:lvl9pPr>
          </a:lstStyle>
          <a:p>
            <a:r>
              <a:rPr lang="en-GB" sz="3200" kern="0" dirty="0"/>
              <a:t>Multi-marker probe tracking</a:t>
            </a:r>
          </a:p>
        </p:txBody>
      </p:sp>
      <p:pic>
        <p:nvPicPr>
          <p:cNvPr id="11266" name="Picture 2" descr="이미지">
            <a:extLst>
              <a:ext uri="{FF2B5EF4-FFF2-40B4-BE49-F238E27FC236}">
                <a16:creationId xmlns:a16="http://schemas.microsoft.com/office/drawing/2014/main" id="{400F1791-B3F7-41B6-9507-B49F07B74BB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834" t="34116" r="10873" b="41612"/>
          <a:stretch/>
        </p:blipFill>
        <p:spPr bwMode="auto">
          <a:xfrm>
            <a:off x="1170265" y="3460163"/>
            <a:ext cx="3401735" cy="19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3" descr="이미지">
            <a:extLst>
              <a:ext uri="{FF2B5EF4-FFF2-40B4-BE49-F238E27FC236}">
                <a16:creationId xmlns:a16="http://schemas.microsoft.com/office/drawing/2014/main" id="{1A07CFA2-9E88-4EED-8671-C85A413DEF3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937" t="9074" r="29781" b="26193"/>
          <a:stretch/>
        </p:blipFill>
        <p:spPr bwMode="auto">
          <a:xfrm>
            <a:off x="5627363" y="2013176"/>
            <a:ext cx="1656184" cy="395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163695EE-8295-4E7C-91BD-F84F118E098D}"/>
              </a:ext>
            </a:extLst>
          </p:cNvPr>
          <p:cNvSpPr txBox="1"/>
          <p:nvPr/>
        </p:nvSpPr>
        <p:spPr>
          <a:xfrm>
            <a:off x="1170486" y="5662743"/>
            <a:ext cx="3443809" cy="276999"/>
          </a:xfrm>
          <a:prstGeom prst="rect">
            <a:avLst/>
          </a:prstGeom>
          <a:noFill/>
        </p:spPr>
        <p:txBody>
          <a:bodyPr wrap="square" rtlCol="0">
            <a:spAutoFit/>
          </a:bodyPr>
          <a:lstStyle/>
          <a:p>
            <a:r>
              <a:rPr lang="en-GB" sz="1200" dirty="0"/>
              <a:t>Figure 11. Side-only, and Side-and-Top</a:t>
            </a:r>
            <a:endParaRPr lang="en-GB" sz="900" dirty="0"/>
          </a:p>
        </p:txBody>
      </p:sp>
      <p:sp>
        <p:nvSpPr>
          <p:cNvPr id="8" name="TextBox 7">
            <a:extLst>
              <a:ext uri="{FF2B5EF4-FFF2-40B4-BE49-F238E27FC236}">
                <a16:creationId xmlns:a16="http://schemas.microsoft.com/office/drawing/2014/main" id="{96FE17FE-591E-4697-9F54-50709B7C2E8A}"/>
              </a:ext>
            </a:extLst>
          </p:cNvPr>
          <p:cNvSpPr txBox="1"/>
          <p:nvPr/>
        </p:nvSpPr>
        <p:spPr>
          <a:xfrm>
            <a:off x="4614295" y="6021777"/>
            <a:ext cx="3682321" cy="276999"/>
          </a:xfrm>
          <a:prstGeom prst="rect">
            <a:avLst/>
          </a:prstGeom>
          <a:noFill/>
        </p:spPr>
        <p:txBody>
          <a:bodyPr wrap="square" rtlCol="0">
            <a:spAutoFit/>
          </a:bodyPr>
          <a:lstStyle/>
          <a:p>
            <a:r>
              <a:rPr lang="en-GB" sz="1200" dirty="0"/>
              <a:t>Figure 12. Side-and-Top on the 3D printed probe</a:t>
            </a:r>
            <a:endParaRPr lang="en-GB" sz="900" dirty="0"/>
          </a:p>
        </p:txBody>
      </p:sp>
    </p:spTree>
    <p:extLst>
      <p:ext uri="{BB962C8B-B14F-4D97-AF65-F5344CB8AC3E}">
        <p14:creationId xmlns:p14="http://schemas.microsoft.com/office/powerpoint/2010/main" val="1489767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B54FE-C38D-43E7-81DA-F3749A694873}"/>
              </a:ext>
            </a:extLst>
          </p:cNvPr>
          <p:cNvSpPr>
            <a:spLocks noGrp="1"/>
          </p:cNvSpPr>
          <p:nvPr>
            <p:ph type="title"/>
          </p:nvPr>
        </p:nvSpPr>
        <p:spPr/>
        <p:txBody>
          <a:bodyPr/>
          <a:lstStyle/>
          <a:p>
            <a:r>
              <a:rPr lang="en-GB" dirty="0"/>
              <a:t>Test 5: Workspace with multi-marker probes</a:t>
            </a:r>
          </a:p>
        </p:txBody>
      </p:sp>
      <p:sp>
        <p:nvSpPr>
          <p:cNvPr id="3" name="Content Placeholder 2">
            <a:extLst>
              <a:ext uri="{FF2B5EF4-FFF2-40B4-BE49-F238E27FC236}">
                <a16:creationId xmlns:a16="http://schemas.microsoft.com/office/drawing/2014/main" id="{53394572-4EF7-496F-8B95-79593269716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173597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66559-F432-4FFB-ACBF-FCFFE7E67956}"/>
              </a:ext>
            </a:extLst>
          </p:cNvPr>
          <p:cNvSpPr>
            <a:spLocks noGrp="1"/>
          </p:cNvSpPr>
          <p:nvPr>
            <p:ph type="title"/>
          </p:nvPr>
        </p:nvSpPr>
        <p:spPr>
          <a:xfrm>
            <a:off x="228600" y="1019200"/>
            <a:ext cx="8229600" cy="609600"/>
          </a:xfrm>
        </p:spPr>
        <p:txBody>
          <a:bodyPr/>
          <a:lstStyle/>
          <a:p>
            <a:r>
              <a:rPr lang="en-GB" dirty="0"/>
              <a:t>Test 6: Processing time for multi-marker probes</a:t>
            </a:r>
          </a:p>
        </p:txBody>
      </p:sp>
    </p:spTree>
    <p:extLst>
      <p:ext uri="{BB962C8B-B14F-4D97-AF65-F5344CB8AC3E}">
        <p14:creationId xmlns:p14="http://schemas.microsoft.com/office/powerpoint/2010/main" val="2202339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CCA24-0122-4CCE-A6C6-F66C2D2147AB}"/>
              </a:ext>
            </a:extLst>
          </p:cNvPr>
          <p:cNvSpPr>
            <a:spLocks noGrp="1"/>
          </p:cNvSpPr>
          <p:nvPr>
            <p:ph type="title"/>
          </p:nvPr>
        </p:nvSpPr>
        <p:spPr/>
        <p:txBody>
          <a:bodyPr/>
          <a:lstStyle/>
          <a:p>
            <a:r>
              <a:rPr lang="en-GB" dirty="0"/>
              <a:t>Decision 2: Multi-marker configuration</a:t>
            </a:r>
          </a:p>
        </p:txBody>
      </p:sp>
      <p:sp>
        <p:nvSpPr>
          <p:cNvPr id="3" name="Content Placeholder 2">
            <a:extLst>
              <a:ext uri="{FF2B5EF4-FFF2-40B4-BE49-F238E27FC236}">
                <a16:creationId xmlns:a16="http://schemas.microsoft.com/office/drawing/2014/main" id="{3C3B2910-B3F5-477A-946B-C7A01DB3858C}"/>
              </a:ext>
            </a:extLst>
          </p:cNvPr>
          <p:cNvSpPr>
            <a:spLocks noGrp="1"/>
          </p:cNvSpPr>
          <p:nvPr>
            <p:ph idx="1"/>
          </p:nvPr>
        </p:nvSpPr>
        <p:spPr/>
        <p:txBody>
          <a:bodyPr/>
          <a:lstStyle/>
          <a:p>
            <a:r>
              <a:rPr lang="en-GB" dirty="0"/>
              <a:t>Side-and-top marker probe is chosen</a:t>
            </a:r>
          </a:p>
        </p:txBody>
      </p:sp>
    </p:spTree>
    <p:extLst>
      <p:ext uri="{BB962C8B-B14F-4D97-AF65-F5344CB8AC3E}">
        <p14:creationId xmlns:p14="http://schemas.microsoft.com/office/powerpoint/2010/main" val="2054289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F8404-667E-4578-9B81-CB64C10BCB0C}"/>
              </a:ext>
            </a:extLst>
          </p:cNvPr>
          <p:cNvSpPr>
            <a:spLocks noGrp="1"/>
          </p:cNvSpPr>
          <p:nvPr>
            <p:ph type="title"/>
          </p:nvPr>
        </p:nvSpPr>
        <p:spPr/>
        <p:txBody>
          <a:bodyPr/>
          <a:lstStyle/>
          <a:p>
            <a:r>
              <a:rPr lang="en-GB" dirty="0"/>
              <a:t>Options for tracking configuration</a:t>
            </a:r>
          </a:p>
        </p:txBody>
      </p:sp>
      <p:sp>
        <p:nvSpPr>
          <p:cNvPr id="3" name="Content Placeholder 2">
            <a:extLst>
              <a:ext uri="{FF2B5EF4-FFF2-40B4-BE49-F238E27FC236}">
                <a16:creationId xmlns:a16="http://schemas.microsoft.com/office/drawing/2014/main" id="{69FB1F21-5E29-4911-A24B-1E1B6F8CAC1F}"/>
              </a:ext>
            </a:extLst>
          </p:cNvPr>
          <p:cNvSpPr>
            <a:spLocks noGrp="1"/>
          </p:cNvSpPr>
          <p:nvPr>
            <p:ph idx="1"/>
          </p:nvPr>
        </p:nvSpPr>
        <p:spPr/>
        <p:txBody>
          <a:bodyPr/>
          <a:lstStyle/>
          <a:p>
            <a:r>
              <a:rPr lang="en-GB" dirty="0"/>
              <a:t>2 Extrinsically calibrated monocular cameras with fixed global axis</a:t>
            </a:r>
          </a:p>
          <a:p>
            <a:r>
              <a:rPr lang="en-GB" dirty="0"/>
              <a:t>2 Monocular cameras with fixed global axis</a:t>
            </a:r>
          </a:p>
          <a:p>
            <a:r>
              <a:rPr lang="en-GB" dirty="0"/>
              <a:t>2 stereo cameras with fixed global axis</a:t>
            </a:r>
          </a:p>
          <a:p>
            <a:endParaRPr lang="en-GB" dirty="0"/>
          </a:p>
        </p:txBody>
      </p:sp>
      <p:pic>
        <p:nvPicPr>
          <p:cNvPr id="13314" name="Picture 2" descr="aruco diamondì ëí ì´ë¯¸ì§ ê²ìê²°ê³¼">
            <a:extLst>
              <a:ext uri="{FF2B5EF4-FFF2-40B4-BE49-F238E27FC236}">
                <a16:creationId xmlns:a16="http://schemas.microsoft.com/office/drawing/2014/main" id="{BA39CA01-4937-4432-A0EF-AC36CA1800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3284984"/>
            <a:ext cx="4392488" cy="321297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70B47F6-03AA-4152-BDE9-E2AF4C1F7D61}"/>
              </a:ext>
            </a:extLst>
          </p:cNvPr>
          <p:cNvSpPr txBox="1">
            <a:spLocks/>
          </p:cNvSpPr>
          <p:nvPr/>
        </p:nvSpPr>
        <p:spPr bwMode="auto">
          <a:xfrm>
            <a:off x="228600" y="97123"/>
            <a:ext cx="8136904"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b="1">
                <a:solidFill>
                  <a:srgbClr val="1E4786"/>
                </a:solidFill>
                <a:latin typeface="Tahoma"/>
                <a:ea typeface="+mj-ea"/>
                <a:cs typeface="Tahoma"/>
              </a:defRPr>
            </a:lvl1pPr>
            <a:lvl2pPr algn="ctr" rtl="0" eaLnBrk="0" fontAlgn="base" hangingPunct="0">
              <a:spcBef>
                <a:spcPct val="0"/>
              </a:spcBef>
              <a:spcAft>
                <a:spcPct val="0"/>
              </a:spcAft>
              <a:defRPr sz="4400">
                <a:solidFill>
                  <a:schemeClr val="tx2"/>
                </a:solidFill>
                <a:latin typeface="Arial" charset="0"/>
                <a:ea typeface="Osaka" charset="-128"/>
                <a:cs typeface="Osaka" charset="-128"/>
              </a:defRPr>
            </a:lvl2pPr>
            <a:lvl3pPr algn="ctr" rtl="0" eaLnBrk="0" fontAlgn="base" hangingPunct="0">
              <a:spcBef>
                <a:spcPct val="0"/>
              </a:spcBef>
              <a:spcAft>
                <a:spcPct val="0"/>
              </a:spcAft>
              <a:defRPr sz="4400">
                <a:solidFill>
                  <a:schemeClr val="tx2"/>
                </a:solidFill>
                <a:latin typeface="Arial" charset="0"/>
                <a:ea typeface="Osaka" charset="-128"/>
                <a:cs typeface="Osaka" charset="-128"/>
              </a:defRPr>
            </a:lvl3pPr>
            <a:lvl4pPr algn="ctr" rtl="0" eaLnBrk="0" fontAlgn="base" hangingPunct="0">
              <a:spcBef>
                <a:spcPct val="0"/>
              </a:spcBef>
              <a:spcAft>
                <a:spcPct val="0"/>
              </a:spcAft>
              <a:defRPr sz="4400">
                <a:solidFill>
                  <a:schemeClr val="tx2"/>
                </a:solidFill>
                <a:latin typeface="Arial" charset="0"/>
                <a:ea typeface="Osaka" charset="-128"/>
                <a:cs typeface="Osaka" charset="-128"/>
              </a:defRPr>
            </a:lvl4pPr>
            <a:lvl5pPr algn="ctr" rtl="0" eaLnBrk="0" fontAlgn="base" hangingPunct="0">
              <a:spcBef>
                <a:spcPct val="0"/>
              </a:spcBef>
              <a:spcAft>
                <a:spcPct val="0"/>
              </a:spcAft>
              <a:defRPr sz="4400">
                <a:solidFill>
                  <a:schemeClr val="tx2"/>
                </a:solidFill>
                <a:latin typeface="Arial" charset="0"/>
                <a:ea typeface="Osaka" charset="-128"/>
                <a:cs typeface="Osaka" charset="-128"/>
              </a:defRPr>
            </a:lvl5pPr>
            <a:lvl6pPr marL="457200" algn="ctr" rtl="0" fontAlgn="base">
              <a:spcBef>
                <a:spcPct val="0"/>
              </a:spcBef>
              <a:spcAft>
                <a:spcPct val="0"/>
              </a:spcAft>
              <a:defRPr sz="4400">
                <a:solidFill>
                  <a:schemeClr val="tx2"/>
                </a:solidFill>
                <a:latin typeface="Arial" charset="0"/>
                <a:ea typeface="Osaka" charset="-128"/>
                <a:cs typeface="Osaka" charset="-128"/>
              </a:defRPr>
            </a:lvl6pPr>
            <a:lvl7pPr marL="914400" algn="ctr" rtl="0" fontAlgn="base">
              <a:spcBef>
                <a:spcPct val="0"/>
              </a:spcBef>
              <a:spcAft>
                <a:spcPct val="0"/>
              </a:spcAft>
              <a:defRPr sz="4400">
                <a:solidFill>
                  <a:schemeClr val="tx2"/>
                </a:solidFill>
                <a:latin typeface="Arial" charset="0"/>
                <a:ea typeface="Osaka" charset="-128"/>
                <a:cs typeface="Osaka" charset="-128"/>
              </a:defRPr>
            </a:lvl7pPr>
            <a:lvl8pPr marL="1371600" algn="ctr" rtl="0" fontAlgn="base">
              <a:spcBef>
                <a:spcPct val="0"/>
              </a:spcBef>
              <a:spcAft>
                <a:spcPct val="0"/>
              </a:spcAft>
              <a:defRPr sz="4400">
                <a:solidFill>
                  <a:schemeClr val="tx2"/>
                </a:solidFill>
                <a:latin typeface="Arial" charset="0"/>
                <a:ea typeface="Osaka" charset="-128"/>
                <a:cs typeface="Osaka" charset="-128"/>
              </a:defRPr>
            </a:lvl8pPr>
            <a:lvl9pPr marL="1828800" algn="ctr" rtl="0" fontAlgn="base">
              <a:spcBef>
                <a:spcPct val="0"/>
              </a:spcBef>
              <a:spcAft>
                <a:spcPct val="0"/>
              </a:spcAft>
              <a:defRPr sz="4400">
                <a:solidFill>
                  <a:schemeClr val="tx2"/>
                </a:solidFill>
                <a:latin typeface="Arial" charset="0"/>
                <a:ea typeface="Osaka" charset="-128"/>
                <a:cs typeface="Osaka" charset="-128"/>
              </a:defRPr>
            </a:lvl9pPr>
          </a:lstStyle>
          <a:p>
            <a:r>
              <a:rPr lang="en-GB" sz="3200" kern="0" dirty="0"/>
              <a:t>Probe-tip estimation</a:t>
            </a:r>
          </a:p>
        </p:txBody>
      </p:sp>
    </p:spTree>
    <p:extLst>
      <p:ext uri="{BB962C8B-B14F-4D97-AF65-F5344CB8AC3E}">
        <p14:creationId xmlns:p14="http://schemas.microsoft.com/office/powerpoint/2010/main" val="2286806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6371-C275-419E-A5DC-4853FA2EA80F}"/>
              </a:ext>
            </a:extLst>
          </p:cNvPr>
          <p:cNvSpPr>
            <a:spLocks noGrp="1"/>
          </p:cNvSpPr>
          <p:nvPr>
            <p:ph type="title"/>
          </p:nvPr>
        </p:nvSpPr>
        <p:spPr/>
        <p:txBody>
          <a:bodyPr/>
          <a:lstStyle/>
          <a:p>
            <a:r>
              <a:rPr lang="en-GB" sz="2400" dirty="0"/>
              <a:t>Test 7: 2 Extrinsically calibrated monocular cameras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FAB0FD-A7C6-4E2B-9E52-E879C3B0CCD4}"/>
                  </a:ext>
                </a:extLst>
              </p:cNvPr>
              <p:cNvSpPr>
                <a:spLocks noGrp="1"/>
              </p:cNvSpPr>
              <p:nvPr>
                <p:ph idx="1"/>
              </p:nvPr>
            </p:nvSpPr>
            <p:spPr/>
            <p:txBody>
              <a:bodyPr/>
              <a:lstStyle/>
              <a:p>
                <a14:m>
                  <m:oMath xmlns:m="http://schemas.openxmlformats.org/officeDocument/2006/math">
                    <m:r>
                      <m:rPr>
                        <m:sty m:val="p"/>
                      </m:rPr>
                      <a:rPr lang="en-GB">
                        <a:latin typeface="Cambria Math" panose="02040503050406030204" pitchFamily="18" charset="0"/>
                      </a:rPr>
                      <m:t>Y</m:t>
                    </m:r>
                    <m:r>
                      <a:rPr lang="en-GB">
                        <a:latin typeface="Cambria Math" panose="02040503050406030204" pitchFamily="18" charset="0"/>
                      </a:rPr>
                      <m:t>= </m:t>
                    </m:r>
                    <m:sSup>
                      <m:sSupPr>
                        <m:ctrlPr>
                          <a:rPr lang="en-GB" i="1">
                            <a:latin typeface="Cambria Math" panose="02040503050406030204" pitchFamily="18" charset="0"/>
                          </a:rPr>
                        </m:ctrlPr>
                      </m:sSupPr>
                      <m:e>
                        <m:r>
                          <a:rPr lang="en-GB" i="1">
                            <a:latin typeface="Cambria Math" panose="02040503050406030204" pitchFamily="18" charset="0"/>
                          </a:rPr>
                          <m:t>𝑅</m:t>
                        </m:r>
                      </m:e>
                      <m:sup>
                        <m:r>
                          <a:rPr lang="en-GB" i="1">
                            <a:latin typeface="Cambria Math" panose="02040503050406030204" pitchFamily="18" charset="0"/>
                          </a:rPr>
                          <m:t>−1</m:t>
                        </m:r>
                      </m:sup>
                    </m:sSup>
                    <m:r>
                      <a:rPr lang="en-GB" i="1">
                        <a:latin typeface="Cambria Math" panose="02040503050406030204" pitchFamily="18" charset="0"/>
                      </a:rPr>
                      <m:t>∗</m:t>
                    </m:r>
                    <m:r>
                      <a:rPr lang="en-GB" b="0" i="1" smtClean="0">
                        <a:latin typeface="Cambria Math" panose="02040503050406030204" pitchFamily="18" charset="0"/>
                      </a:rPr>
                      <m:t>𝐶</m:t>
                    </m:r>
                    <m:r>
                      <a:rPr lang="en-GB" i="1">
                        <a:latin typeface="Cambria Math" panose="02040503050406030204" pitchFamily="18" charset="0"/>
                      </a:rPr>
                      <m:t>∗</m:t>
                    </m:r>
                    <m:r>
                      <a:rPr lang="en-GB" i="1">
                        <a:latin typeface="Cambria Math" panose="02040503050406030204" pitchFamily="18" charset="0"/>
                      </a:rPr>
                      <m:t>𝐺</m:t>
                    </m:r>
                  </m:oMath>
                </a14:m>
                <a:r>
                  <a:rPr lang="en-GB" dirty="0"/>
                  <a:t> </a:t>
                </a:r>
                <a:r>
                  <a:rPr lang="en-GB" altLang="ko-KR" dirty="0"/>
                  <a:t>or</a:t>
                </a:r>
                <a:r>
                  <a:rPr lang="ko-KR" altLang="en-US" dirty="0"/>
                  <a:t> </a:t>
                </a:r>
                <a14:m>
                  <m:oMath xmlns:m="http://schemas.openxmlformats.org/officeDocument/2006/math">
                    <m:r>
                      <m:rPr>
                        <m:sty m:val="p"/>
                      </m:rPr>
                      <a:rPr lang="en-GB">
                        <a:latin typeface="Cambria Math" panose="02040503050406030204" pitchFamily="18" charset="0"/>
                      </a:rPr>
                      <m:t>Y</m:t>
                    </m:r>
                    <m:r>
                      <a:rPr lang="en-GB">
                        <a:latin typeface="Cambria Math" panose="02040503050406030204" pitchFamily="18" charset="0"/>
                      </a:rPr>
                      <m:t>= </m:t>
                    </m:r>
                    <m:sSup>
                      <m:sSupPr>
                        <m:ctrlPr>
                          <a:rPr lang="en-GB" i="1">
                            <a:latin typeface="Cambria Math" panose="02040503050406030204" pitchFamily="18" charset="0"/>
                          </a:rPr>
                        </m:ctrlPr>
                      </m:sSupPr>
                      <m:e>
                        <m:r>
                          <a:rPr lang="en-GB" i="1">
                            <a:latin typeface="Cambria Math" panose="02040503050406030204" pitchFamily="18" charset="0"/>
                          </a:rPr>
                          <m:t>𝑅</m:t>
                        </m:r>
                      </m:e>
                      <m:sup>
                        <m:r>
                          <a:rPr lang="en-GB" i="1">
                            <a:latin typeface="Cambria Math" panose="02040503050406030204" pitchFamily="18" charset="0"/>
                          </a:rPr>
                          <m:t>−1</m:t>
                        </m:r>
                      </m:sup>
                    </m:sSup>
                    <m:r>
                      <a:rPr lang="en-GB" i="1">
                        <a:latin typeface="Cambria Math" panose="02040503050406030204" pitchFamily="18" charset="0"/>
                      </a:rPr>
                      <m:t>∗</m:t>
                    </m:r>
                    <m:r>
                      <a:rPr lang="en-GB" i="1">
                        <a:latin typeface="Cambria Math" panose="02040503050406030204" pitchFamily="18" charset="0"/>
                      </a:rPr>
                      <m:t>𝐵</m:t>
                    </m:r>
                    <m:r>
                      <a:rPr lang="en-GB" i="1">
                        <a:latin typeface="Cambria Math" panose="02040503050406030204" pitchFamily="18" charset="0"/>
                      </a:rPr>
                      <m:t>∗</m:t>
                    </m:r>
                    <m:r>
                      <a:rPr lang="en-GB" i="1">
                        <a:latin typeface="Cambria Math" panose="02040503050406030204" pitchFamily="18" charset="0"/>
                      </a:rPr>
                      <m:t>𝐶</m:t>
                    </m:r>
                    <m:r>
                      <a:rPr lang="en-GB" i="1">
                        <a:latin typeface="Cambria Math" panose="02040503050406030204" pitchFamily="18" charset="0"/>
                      </a:rPr>
                      <m:t>∗</m:t>
                    </m:r>
                    <m:r>
                      <a:rPr lang="en-GB" i="1">
                        <a:latin typeface="Cambria Math" panose="02040503050406030204" pitchFamily="18" charset="0"/>
                      </a:rPr>
                      <m:t>𝐺</m:t>
                    </m:r>
                  </m:oMath>
                </a14:m>
                <a:endParaRPr lang="en-GB" dirty="0"/>
              </a:p>
              <a:p>
                <a:endParaRPr lang="en-GB" dirty="0"/>
              </a:p>
              <a:p>
                <a:endParaRPr lang="en-GB" dirty="0"/>
              </a:p>
              <a:p>
                <a:endParaRPr lang="en-GB" dirty="0"/>
              </a:p>
            </p:txBody>
          </p:sp>
        </mc:Choice>
        <mc:Fallback xmlns="">
          <p:sp>
            <p:nvSpPr>
              <p:cNvPr id="3" name="Content Placeholder 2">
                <a:extLst>
                  <a:ext uri="{FF2B5EF4-FFF2-40B4-BE49-F238E27FC236}">
                    <a16:creationId xmlns:a16="http://schemas.microsoft.com/office/drawing/2014/main" id="{A8FAB0FD-A7C6-4E2B-9E52-E879C3B0CCD4}"/>
                  </a:ext>
                </a:extLst>
              </p:cNvPr>
              <p:cNvSpPr>
                <a:spLocks noGrp="1" noRot="1" noChangeAspect="1" noMove="1" noResize="1" noEditPoints="1" noAdjustHandles="1" noChangeArrowheads="1" noChangeShapeType="1" noTextEdit="1"/>
              </p:cNvSpPr>
              <p:nvPr>
                <p:ph idx="1"/>
              </p:nvPr>
            </p:nvSpPr>
            <p:spPr>
              <a:blipFill>
                <a:blip r:embed="rId3"/>
                <a:stretch>
                  <a:fillRect l="-846" t="-702"/>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59A77E75-5904-4954-BFEF-4AA3ABFB7CB2}"/>
              </a:ext>
            </a:extLst>
          </p:cNvPr>
          <p:cNvPicPr>
            <a:picLocks noChangeAspect="1"/>
          </p:cNvPicPr>
          <p:nvPr/>
        </p:nvPicPr>
        <p:blipFill rotWithShape="1">
          <a:blip r:embed="rId4"/>
          <a:srcRect t="2262" b="3656"/>
          <a:stretch/>
        </p:blipFill>
        <p:spPr>
          <a:xfrm>
            <a:off x="547759" y="2770088"/>
            <a:ext cx="5764456" cy="3483841"/>
          </a:xfrm>
          <a:prstGeom prst="rect">
            <a:avLst/>
          </a:prstGeom>
        </p:spPr>
      </p:pic>
      <p:sp>
        <p:nvSpPr>
          <p:cNvPr id="5" name="Oval 4">
            <a:extLst>
              <a:ext uri="{FF2B5EF4-FFF2-40B4-BE49-F238E27FC236}">
                <a16:creationId xmlns:a16="http://schemas.microsoft.com/office/drawing/2014/main" id="{9D3F8954-F486-4F0C-8390-5A2FE4E9A4A9}"/>
              </a:ext>
            </a:extLst>
          </p:cNvPr>
          <p:cNvSpPr/>
          <p:nvPr/>
        </p:nvSpPr>
        <p:spPr>
          <a:xfrm>
            <a:off x="1496625" y="5499490"/>
            <a:ext cx="297863" cy="270171"/>
          </a:xfrm>
          <a:prstGeom prst="ellipse">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cxnSp>
        <p:nvCxnSpPr>
          <p:cNvPr id="6" name="Straight Arrow Connector 5">
            <a:extLst>
              <a:ext uri="{FF2B5EF4-FFF2-40B4-BE49-F238E27FC236}">
                <a16:creationId xmlns:a16="http://schemas.microsoft.com/office/drawing/2014/main" id="{388CD4DE-736D-49F5-9241-47BC48A340DC}"/>
              </a:ext>
            </a:extLst>
          </p:cNvPr>
          <p:cNvCxnSpPr>
            <a:cxnSpLocks/>
          </p:cNvCxnSpPr>
          <p:nvPr/>
        </p:nvCxnSpPr>
        <p:spPr>
          <a:xfrm flipV="1">
            <a:off x="1890733" y="5447275"/>
            <a:ext cx="1413018" cy="5221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9F6C54A-F327-4996-9A49-F31DAB1228BF}"/>
              </a:ext>
            </a:extLst>
          </p:cNvPr>
          <p:cNvCxnSpPr>
            <a:cxnSpLocks/>
          </p:cNvCxnSpPr>
          <p:nvPr/>
        </p:nvCxnSpPr>
        <p:spPr>
          <a:xfrm flipH="1">
            <a:off x="1645556" y="3573016"/>
            <a:ext cx="364311" cy="1787275"/>
          </a:xfrm>
          <a:prstGeom prst="straightConnector1">
            <a:avLst/>
          </a:prstGeom>
          <a:ln w="57150">
            <a:solidFill>
              <a:srgbClr val="FF0000"/>
            </a:solidFill>
            <a:tailEnd type="triangle"/>
          </a:ln>
        </p:spPr>
        <p:style>
          <a:lnRef idx="1">
            <a:schemeClr val="accent3"/>
          </a:lnRef>
          <a:fillRef idx="0">
            <a:schemeClr val="accent3"/>
          </a:fillRef>
          <a:effectRef idx="0">
            <a:schemeClr val="accent3"/>
          </a:effectRef>
          <a:fontRef idx="minor">
            <a:schemeClr val="tx1"/>
          </a:fontRef>
        </p:style>
      </p:cxnSp>
      <p:cxnSp>
        <p:nvCxnSpPr>
          <p:cNvPr id="8" name="Straight Arrow Connector 7">
            <a:extLst>
              <a:ext uri="{FF2B5EF4-FFF2-40B4-BE49-F238E27FC236}">
                <a16:creationId xmlns:a16="http://schemas.microsoft.com/office/drawing/2014/main" id="{B663529F-4E7F-4EC0-8FAC-99AF24EC5D56}"/>
              </a:ext>
            </a:extLst>
          </p:cNvPr>
          <p:cNvCxnSpPr>
            <a:cxnSpLocks/>
          </p:cNvCxnSpPr>
          <p:nvPr/>
        </p:nvCxnSpPr>
        <p:spPr>
          <a:xfrm flipH="1">
            <a:off x="3680925" y="3573016"/>
            <a:ext cx="1059357" cy="1206411"/>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cxnSp>
        <p:nvCxnSpPr>
          <p:cNvPr id="9" name="Straight Arrow Connector 8">
            <a:extLst>
              <a:ext uri="{FF2B5EF4-FFF2-40B4-BE49-F238E27FC236}">
                <a16:creationId xmlns:a16="http://schemas.microsoft.com/office/drawing/2014/main" id="{48484603-4463-40CB-B39B-6113D22AF217}"/>
              </a:ext>
            </a:extLst>
          </p:cNvPr>
          <p:cNvCxnSpPr>
            <a:cxnSpLocks/>
          </p:cNvCxnSpPr>
          <p:nvPr/>
        </p:nvCxnSpPr>
        <p:spPr>
          <a:xfrm>
            <a:off x="2119405" y="3438970"/>
            <a:ext cx="1006781" cy="1340456"/>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cxnSp>
        <p:nvCxnSpPr>
          <p:cNvPr id="10" name="Straight Arrow Connector 9">
            <a:extLst>
              <a:ext uri="{FF2B5EF4-FFF2-40B4-BE49-F238E27FC236}">
                <a16:creationId xmlns:a16="http://schemas.microsoft.com/office/drawing/2014/main" id="{71D03CB1-16C4-4396-9B41-B99216DFAA1B}"/>
              </a:ext>
            </a:extLst>
          </p:cNvPr>
          <p:cNvCxnSpPr>
            <a:cxnSpLocks/>
          </p:cNvCxnSpPr>
          <p:nvPr/>
        </p:nvCxnSpPr>
        <p:spPr>
          <a:xfrm>
            <a:off x="2361871" y="3048217"/>
            <a:ext cx="2378411" cy="0"/>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sp>
        <p:nvSpPr>
          <p:cNvPr id="12" name="Freeform: Shape 11">
            <a:extLst>
              <a:ext uri="{FF2B5EF4-FFF2-40B4-BE49-F238E27FC236}">
                <a16:creationId xmlns:a16="http://schemas.microsoft.com/office/drawing/2014/main" id="{438006D7-21EA-41F5-B5E3-CF9584BCD8BC}"/>
              </a:ext>
            </a:extLst>
          </p:cNvPr>
          <p:cNvSpPr/>
          <p:nvPr/>
        </p:nvSpPr>
        <p:spPr>
          <a:xfrm>
            <a:off x="2940499" y="4851706"/>
            <a:ext cx="182246" cy="409912"/>
          </a:xfrm>
          <a:custGeom>
            <a:avLst/>
            <a:gdLst>
              <a:gd name="connsiteX0" fmla="*/ 1082065 w 1082065"/>
              <a:gd name="connsiteY0" fmla="*/ 0 h 1173480"/>
              <a:gd name="connsiteX1" fmla="*/ 365785 w 1082065"/>
              <a:gd name="connsiteY1" fmla="*/ 198120 h 1173480"/>
              <a:gd name="connsiteX2" fmla="*/ 25 w 1082065"/>
              <a:gd name="connsiteY2" fmla="*/ 731520 h 1173480"/>
              <a:gd name="connsiteX3" fmla="*/ 381025 w 1082065"/>
              <a:gd name="connsiteY3" fmla="*/ 1066800 h 1173480"/>
              <a:gd name="connsiteX4" fmla="*/ 899185 w 1082065"/>
              <a:gd name="connsiteY4" fmla="*/ 1173480 h 1173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2065" h="1173480">
                <a:moveTo>
                  <a:pt x="1082065" y="0"/>
                </a:moveTo>
                <a:cubicBezTo>
                  <a:pt x="814095" y="38100"/>
                  <a:pt x="546125" y="76200"/>
                  <a:pt x="365785" y="198120"/>
                </a:cubicBezTo>
                <a:cubicBezTo>
                  <a:pt x="185445" y="320040"/>
                  <a:pt x="-2515" y="586740"/>
                  <a:pt x="25" y="731520"/>
                </a:cubicBezTo>
                <a:cubicBezTo>
                  <a:pt x="2565" y="876300"/>
                  <a:pt x="231165" y="993140"/>
                  <a:pt x="381025" y="1066800"/>
                </a:cubicBezTo>
                <a:cubicBezTo>
                  <a:pt x="530885" y="1140460"/>
                  <a:pt x="715035" y="1156970"/>
                  <a:pt x="899185" y="1173480"/>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Arrow Connector 12">
            <a:extLst>
              <a:ext uri="{FF2B5EF4-FFF2-40B4-BE49-F238E27FC236}">
                <a16:creationId xmlns:a16="http://schemas.microsoft.com/office/drawing/2014/main" id="{AAC70DEF-D4D7-4456-8B58-650F878D1336}"/>
              </a:ext>
            </a:extLst>
          </p:cNvPr>
          <p:cNvCxnSpPr>
            <a:cxnSpLocks/>
            <a:stCxn id="12" idx="4"/>
          </p:cNvCxnSpPr>
          <p:nvPr/>
        </p:nvCxnSpPr>
        <p:spPr>
          <a:xfrm>
            <a:off x="3091944" y="5261618"/>
            <a:ext cx="135533" cy="2316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Curved 27">
            <a:extLst>
              <a:ext uri="{FF2B5EF4-FFF2-40B4-BE49-F238E27FC236}">
                <a16:creationId xmlns:a16="http://schemas.microsoft.com/office/drawing/2014/main" id="{58234F49-EA2F-4B28-88B2-530F7D420E6C}"/>
              </a:ext>
            </a:extLst>
          </p:cNvPr>
          <p:cNvCxnSpPr/>
          <p:nvPr/>
        </p:nvCxnSpPr>
        <p:spPr bwMode="auto">
          <a:xfrm rot="10800000" flipV="1">
            <a:off x="2009868" y="3717031"/>
            <a:ext cx="2922173" cy="1917543"/>
          </a:xfrm>
          <a:prstGeom prst="curvedConnector3">
            <a:avLst>
              <a:gd name="adj1" fmla="val 1710"/>
            </a:avLst>
          </a:prstGeom>
          <a:solidFill>
            <a:schemeClr val="accent1"/>
          </a:solidFill>
          <a:ln w="5715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1643890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6371-C275-419E-A5DC-4853FA2EA80F}"/>
              </a:ext>
            </a:extLst>
          </p:cNvPr>
          <p:cNvSpPr>
            <a:spLocks noGrp="1"/>
          </p:cNvSpPr>
          <p:nvPr>
            <p:ph type="title"/>
          </p:nvPr>
        </p:nvSpPr>
        <p:spPr/>
        <p:txBody>
          <a:bodyPr/>
          <a:lstStyle/>
          <a:p>
            <a:r>
              <a:rPr lang="en-GB" sz="2400" dirty="0"/>
              <a:t>Test 7: 2 Extrinsically calibrated monocular cameras</a:t>
            </a:r>
          </a:p>
        </p:txBody>
      </p:sp>
      <p:sp>
        <p:nvSpPr>
          <p:cNvPr id="3" name="Content Placeholder 2">
            <a:extLst>
              <a:ext uri="{FF2B5EF4-FFF2-40B4-BE49-F238E27FC236}">
                <a16:creationId xmlns:a16="http://schemas.microsoft.com/office/drawing/2014/main" id="{A8FAB0FD-A7C6-4E2B-9E52-E879C3B0CCD4}"/>
              </a:ext>
            </a:extLst>
          </p:cNvPr>
          <p:cNvSpPr>
            <a:spLocks noGrp="1"/>
          </p:cNvSpPr>
          <p:nvPr>
            <p:ph idx="1"/>
          </p:nvPr>
        </p:nvSpPr>
        <p:spPr/>
        <p:txBody>
          <a:bodyPr/>
          <a:lstStyle/>
          <a:p>
            <a:endParaRPr lang="en-GB" dirty="0"/>
          </a:p>
          <a:p>
            <a:endParaRPr lang="en-GB" dirty="0"/>
          </a:p>
          <a:p>
            <a:endParaRPr lang="en-GB" dirty="0"/>
          </a:p>
        </p:txBody>
      </p:sp>
    </p:spTree>
    <p:extLst>
      <p:ext uri="{BB962C8B-B14F-4D97-AF65-F5344CB8AC3E}">
        <p14:creationId xmlns:p14="http://schemas.microsoft.com/office/powerpoint/2010/main" val="3032762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57882-77BC-41B1-B751-4026CF0134EE}"/>
              </a:ext>
            </a:extLst>
          </p:cNvPr>
          <p:cNvSpPr>
            <a:spLocks noGrp="1"/>
          </p:cNvSpPr>
          <p:nvPr>
            <p:ph type="title"/>
          </p:nvPr>
        </p:nvSpPr>
        <p:spPr/>
        <p:txBody>
          <a:bodyPr/>
          <a:lstStyle/>
          <a:p>
            <a:r>
              <a:rPr lang="en-GB" sz="2400" dirty="0"/>
              <a:t>Test 8: 2 Monocular cameras with fixed global axis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FE05EA-63E4-4F46-A995-38E5D35C12F8}"/>
                  </a:ext>
                </a:extLst>
              </p:cNvPr>
              <p:cNvSpPr>
                <a:spLocks noGrp="1"/>
              </p:cNvSpPr>
              <p:nvPr>
                <p:ph idx="1"/>
              </p:nvPr>
            </p:nvSpPr>
            <p:spPr/>
            <p:txBody>
              <a:bodyPr/>
              <a:lstStyle/>
              <a:p>
                <a14:m>
                  <m:oMath xmlns:m="http://schemas.openxmlformats.org/officeDocument/2006/math">
                    <m:r>
                      <m:rPr>
                        <m:sty m:val="p"/>
                      </m:rPr>
                      <a:rPr lang="en-GB">
                        <a:latin typeface="Cambria Math" panose="02040503050406030204" pitchFamily="18" charset="0"/>
                      </a:rPr>
                      <m:t>Y</m:t>
                    </m:r>
                    <m:r>
                      <a:rPr lang="en-GB">
                        <a:latin typeface="Cambria Math" panose="02040503050406030204" pitchFamily="18" charset="0"/>
                      </a:rPr>
                      <m:t>= </m:t>
                    </m:r>
                    <m:sSup>
                      <m:sSupPr>
                        <m:ctrlPr>
                          <a:rPr lang="en-GB" i="1">
                            <a:latin typeface="Cambria Math" panose="02040503050406030204" pitchFamily="18" charset="0"/>
                          </a:rPr>
                        </m:ctrlPr>
                      </m:sSupPr>
                      <m:e>
                        <m:r>
                          <a:rPr lang="en-GB" i="1">
                            <a:latin typeface="Cambria Math" panose="02040503050406030204" pitchFamily="18" charset="0"/>
                          </a:rPr>
                          <m:t>𝑅</m:t>
                        </m:r>
                      </m:e>
                      <m:sup>
                        <m:r>
                          <a:rPr lang="en-GB" i="1">
                            <a:latin typeface="Cambria Math" panose="02040503050406030204" pitchFamily="18" charset="0"/>
                          </a:rPr>
                          <m:t>−1</m:t>
                        </m:r>
                      </m:sup>
                    </m:sSup>
                    <m:r>
                      <a:rPr lang="en-GB" i="1">
                        <a:latin typeface="Cambria Math" panose="02040503050406030204" pitchFamily="18" charset="0"/>
                      </a:rPr>
                      <m:t>∗</m:t>
                    </m:r>
                    <m:r>
                      <a:rPr lang="en-GB" i="1">
                        <a:latin typeface="Cambria Math" panose="02040503050406030204" pitchFamily="18" charset="0"/>
                      </a:rPr>
                      <m:t>𝐶</m:t>
                    </m:r>
                    <m:r>
                      <a:rPr lang="en-GB" i="1">
                        <a:latin typeface="Cambria Math" panose="02040503050406030204" pitchFamily="18" charset="0"/>
                      </a:rPr>
                      <m:t>∗</m:t>
                    </m:r>
                    <m:r>
                      <a:rPr lang="en-GB" i="1">
                        <a:latin typeface="Cambria Math" panose="02040503050406030204" pitchFamily="18" charset="0"/>
                      </a:rPr>
                      <m:t>𝐺</m:t>
                    </m:r>
                  </m:oMath>
                </a14:m>
                <a:endParaRPr lang="en-GB" dirty="0"/>
              </a:p>
              <a:p>
                <a:endParaRPr lang="en-GB" dirty="0"/>
              </a:p>
            </p:txBody>
          </p:sp>
        </mc:Choice>
        <mc:Fallback xmlns="">
          <p:sp>
            <p:nvSpPr>
              <p:cNvPr id="3" name="Content Placeholder 2">
                <a:extLst>
                  <a:ext uri="{FF2B5EF4-FFF2-40B4-BE49-F238E27FC236}">
                    <a16:creationId xmlns:a16="http://schemas.microsoft.com/office/drawing/2014/main" id="{CFFE05EA-63E4-4F46-A995-38E5D35C12F8}"/>
                  </a:ext>
                </a:extLst>
              </p:cNvPr>
              <p:cNvSpPr>
                <a:spLocks noGrp="1" noRot="1" noChangeAspect="1" noMove="1" noResize="1" noEditPoints="1" noAdjustHandles="1" noChangeArrowheads="1" noChangeShapeType="1" noTextEdit="1"/>
              </p:cNvSpPr>
              <p:nvPr>
                <p:ph idx="1"/>
              </p:nvPr>
            </p:nvSpPr>
            <p:spPr>
              <a:blipFill>
                <a:blip r:embed="rId3"/>
                <a:stretch>
                  <a:fillRect l="-846" t="-562"/>
                </a:stretch>
              </a:blipFill>
            </p:spPr>
            <p:txBody>
              <a:bodyPr/>
              <a:lstStyle/>
              <a:p>
                <a:r>
                  <a:rPr lang="en-GB">
                    <a:noFill/>
                  </a:rPr>
                  <a:t> </a:t>
                </a:r>
              </a:p>
            </p:txBody>
          </p:sp>
        </mc:Fallback>
      </mc:AlternateContent>
      <p:pic>
        <p:nvPicPr>
          <p:cNvPr id="14" name="Picture 13">
            <a:extLst>
              <a:ext uri="{FF2B5EF4-FFF2-40B4-BE49-F238E27FC236}">
                <a16:creationId xmlns:a16="http://schemas.microsoft.com/office/drawing/2014/main" id="{2BCD5135-FD86-4C3E-8B0D-EBE39F3BCD61}"/>
              </a:ext>
            </a:extLst>
          </p:cNvPr>
          <p:cNvPicPr>
            <a:picLocks noChangeAspect="1"/>
          </p:cNvPicPr>
          <p:nvPr/>
        </p:nvPicPr>
        <p:blipFill rotWithShape="1">
          <a:blip r:embed="rId4"/>
          <a:srcRect t="2262" b="3656"/>
          <a:stretch/>
        </p:blipFill>
        <p:spPr>
          <a:xfrm>
            <a:off x="547759" y="2770088"/>
            <a:ext cx="5764456" cy="3483841"/>
          </a:xfrm>
          <a:prstGeom prst="rect">
            <a:avLst/>
          </a:prstGeom>
        </p:spPr>
      </p:pic>
      <p:sp>
        <p:nvSpPr>
          <p:cNvPr id="15" name="Oval 14">
            <a:extLst>
              <a:ext uri="{FF2B5EF4-FFF2-40B4-BE49-F238E27FC236}">
                <a16:creationId xmlns:a16="http://schemas.microsoft.com/office/drawing/2014/main" id="{D0B81034-1DED-45FD-BA09-3300DAF7DCA2}"/>
              </a:ext>
            </a:extLst>
          </p:cNvPr>
          <p:cNvSpPr/>
          <p:nvPr/>
        </p:nvSpPr>
        <p:spPr>
          <a:xfrm>
            <a:off x="1496625" y="5499490"/>
            <a:ext cx="297863" cy="270171"/>
          </a:xfrm>
          <a:prstGeom prst="ellipse">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cxnSp>
        <p:nvCxnSpPr>
          <p:cNvPr id="16" name="Straight Arrow Connector 15">
            <a:extLst>
              <a:ext uri="{FF2B5EF4-FFF2-40B4-BE49-F238E27FC236}">
                <a16:creationId xmlns:a16="http://schemas.microsoft.com/office/drawing/2014/main" id="{EB154B9D-83AB-42A8-8960-203E4B1AD89A}"/>
              </a:ext>
            </a:extLst>
          </p:cNvPr>
          <p:cNvCxnSpPr>
            <a:cxnSpLocks/>
          </p:cNvCxnSpPr>
          <p:nvPr/>
        </p:nvCxnSpPr>
        <p:spPr>
          <a:xfrm flipV="1">
            <a:off x="1890733" y="5447275"/>
            <a:ext cx="1413018" cy="5221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CAE5A31-4CA9-4D81-BE59-9EC9022C6D3F}"/>
              </a:ext>
            </a:extLst>
          </p:cNvPr>
          <p:cNvCxnSpPr>
            <a:cxnSpLocks/>
          </p:cNvCxnSpPr>
          <p:nvPr/>
        </p:nvCxnSpPr>
        <p:spPr>
          <a:xfrm flipH="1">
            <a:off x="1645556" y="3573016"/>
            <a:ext cx="364311" cy="1787275"/>
          </a:xfrm>
          <a:prstGeom prst="straightConnector1">
            <a:avLst/>
          </a:prstGeom>
          <a:ln w="57150">
            <a:solidFill>
              <a:srgbClr val="FF0000"/>
            </a:solidFill>
            <a:tailEnd type="triangle"/>
          </a:ln>
        </p:spPr>
        <p:style>
          <a:lnRef idx="1">
            <a:schemeClr val="accent3"/>
          </a:lnRef>
          <a:fillRef idx="0">
            <a:schemeClr val="accent3"/>
          </a:fillRef>
          <a:effectRef idx="0">
            <a:schemeClr val="accent3"/>
          </a:effectRef>
          <a:fontRef idx="minor">
            <a:schemeClr val="tx1"/>
          </a:fontRef>
        </p:style>
      </p:cxnSp>
      <p:cxnSp>
        <p:nvCxnSpPr>
          <p:cNvPr id="18" name="Straight Arrow Connector 17">
            <a:extLst>
              <a:ext uri="{FF2B5EF4-FFF2-40B4-BE49-F238E27FC236}">
                <a16:creationId xmlns:a16="http://schemas.microsoft.com/office/drawing/2014/main" id="{2A425ABC-8BA3-43EF-893D-40DCB3778B48}"/>
              </a:ext>
            </a:extLst>
          </p:cNvPr>
          <p:cNvCxnSpPr>
            <a:cxnSpLocks/>
          </p:cNvCxnSpPr>
          <p:nvPr/>
        </p:nvCxnSpPr>
        <p:spPr>
          <a:xfrm flipH="1">
            <a:off x="3680925" y="3573016"/>
            <a:ext cx="1059357" cy="1206411"/>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cxnSp>
        <p:nvCxnSpPr>
          <p:cNvPr id="19" name="Straight Arrow Connector 18">
            <a:extLst>
              <a:ext uri="{FF2B5EF4-FFF2-40B4-BE49-F238E27FC236}">
                <a16:creationId xmlns:a16="http://schemas.microsoft.com/office/drawing/2014/main" id="{B78F46A3-AE52-4EFB-B28E-DDFF2E1ECA54}"/>
              </a:ext>
            </a:extLst>
          </p:cNvPr>
          <p:cNvCxnSpPr>
            <a:cxnSpLocks/>
          </p:cNvCxnSpPr>
          <p:nvPr/>
        </p:nvCxnSpPr>
        <p:spPr>
          <a:xfrm>
            <a:off x="2119405" y="3438970"/>
            <a:ext cx="1006781" cy="1340456"/>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21" name="Freeform: Shape 20">
            <a:extLst>
              <a:ext uri="{FF2B5EF4-FFF2-40B4-BE49-F238E27FC236}">
                <a16:creationId xmlns:a16="http://schemas.microsoft.com/office/drawing/2014/main" id="{1B19D3CC-F60C-4408-B0A2-A066017B0239}"/>
              </a:ext>
            </a:extLst>
          </p:cNvPr>
          <p:cNvSpPr/>
          <p:nvPr/>
        </p:nvSpPr>
        <p:spPr>
          <a:xfrm>
            <a:off x="2940499" y="4851706"/>
            <a:ext cx="182246" cy="409912"/>
          </a:xfrm>
          <a:custGeom>
            <a:avLst/>
            <a:gdLst>
              <a:gd name="connsiteX0" fmla="*/ 1082065 w 1082065"/>
              <a:gd name="connsiteY0" fmla="*/ 0 h 1173480"/>
              <a:gd name="connsiteX1" fmla="*/ 365785 w 1082065"/>
              <a:gd name="connsiteY1" fmla="*/ 198120 h 1173480"/>
              <a:gd name="connsiteX2" fmla="*/ 25 w 1082065"/>
              <a:gd name="connsiteY2" fmla="*/ 731520 h 1173480"/>
              <a:gd name="connsiteX3" fmla="*/ 381025 w 1082065"/>
              <a:gd name="connsiteY3" fmla="*/ 1066800 h 1173480"/>
              <a:gd name="connsiteX4" fmla="*/ 899185 w 1082065"/>
              <a:gd name="connsiteY4" fmla="*/ 1173480 h 1173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2065" h="1173480">
                <a:moveTo>
                  <a:pt x="1082065" y="0"/>
                </a:moveTo>
                <a:cubicBezTo>
                  <a:pt x="814095" y="38100"/>
                  <a:pt x="546125" y="76200"/>
                  <a:pt x="365785" y="198120"/>
                </a:cubicBezTo>
                <a:cubicBezTo>
                  <a:pt x="185445" y="320040"/>
                  <a:pt x="-2515" y="586740"/>
                  <a:pt x="25" y="731520"/>
                </a:cubicBezTo>
                <a:cubicBezTo>
                  <a:pt x="2565" y="876300"/>
                  <a:pt x="231165" y="993140"/>
                  <a:pt x="381025" y="1066800"/>
                </a:cubicBezTo>
                <a:cubicBezTo>
                  <a:pt x="530885" y="1140460"/>
                  <a:pt x="715035" y="1156970"/>
                  <a:pt x="899185" y="1173480"/>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Straight Arrow Connector 21">
            <a:extLst>
              <a:ext uri="{FF2B5EF4-FFF2-40B4-BE49-F238E27FC236}">
                <a16:creationId xmlns:a16="http://schemas.microsoft.com/office/drawing/2014/main" id="{87B3212D-0979-4872-BAE9-F9D947C657EB}"/>
              </a:ext>
            </a:extLst>
          </p:cNvPr>
          <p:cNvCxnSpPr>
            <a:cxnSpLocks/>
            <a:stCxn id="21" idx="4"/>
          </p:cNvCxnSpPr>
          <p:nvPr/>
        </p:nvCxnSpPr>
        <p:spPr>
          <a:xfrm>
            <a:off x="3091944" y="5261618"/>
            <a:ext cx="135533" cy="2316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A4003C47-B3D6-4DC5-8BA6-8D7B4692964F}"/>
              </a:ext>
            </a:extLst>
          </p:cNvPr>
          <p:cNvCxnSpPr/>
          <p:nvPr/>
        </p:nvCxnSpPr>
        <p:spPr bwMode="auto">
          <a:xfrm rot="10800000" flipV="1">
            <a:off x="2009868" y="3717031"/>
            <a:ext cx="2922173" cy="1917543"/>
          </a:xfrm>
          <a:prstGeom prst="curvedConnector3">
            <a:avLst>
              <a:gd name="adj1" fmla="val 1710"/>
            </a:avLst>
          </a:prstGeom>
          <a:solidFill>
            <a:schemeClr val="accent1"/>
          </a:solidFill>
          <a:ln w="5715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22984928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57882-77BC-41B1-B751-4026CF0134EE}"/>
              </a:ext>
            </a:extLst>
          </p:cNvPr>
          <p:cNvSpPr>
            <a:spLocks noGrp="1"/>
          </p:cNvSpPr>
          <p:nvPr>
            <p:ph type="title"/>
          </p:nvPr>
        </p:nvSpPr>
        <p:spPr/>
        <p:txBody>
          <a:bodyPr/>
          <a:lstStyle/>
          <a:p>
            <a:r>
              <a:rPr lang="en-GB" sz="2400" dirty="0"/>
              <a:t>Test 8: 2 Monocular cameras with fixed global axis</a:t>
            </a:r>
          </a:p>
        </p:txBody>
      </p:sp>
      <p:sp>
        <p:nvSpPr>
          <p:cNvPr id="3" name="Content Placeholder 2">
            <a:extLst>
              <a:ext uri="{FF2B5EF4-FFF2-40B4-BE49-F238E27FC236}">
                <a16:creationId xmlns:a16="http://schemas.microsoft.com/office/drawing/2014/main" id="{CFFE05EA-63E4-4F46-A995-38E5D35C12F8}"/>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112290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C2890-9EFA-4460-BACA-7232669EB03E}"/>
              </a:ext>
            </a:extLst>
          </p:cNvPr>
          <p:cNvSpPr>
            <a:spLocks noGrp="1"/>
          </p:cNvSpPr>
          <p:nvPr>
            <p:ph type="title"/>
          </p:nvPr>
        </p:nvSpPr>
        <p:spPr/>
        <p:txBody>
          <a:bodyPr/>
          <a:lstStyle/>
          <a:p>
            <a:r>
              <a:rPr lang="en-GB" dirty="0"/>
              <a:t>Motivation</a:t>
            </a:r>
          </a:p>
        </p:txBody>
      </p:sp>
      <p:sp>
        <p:nvSpPr>
          <p:cNvPr id="3" name="Content Placeholder 2">
            <a:extLst>
              <a:ext uri="{FF2B5EF4-FFF2-40B4-BE49-F238E27FC236}">
                <a16:creationId xmlns:a16="http://schemas.microsoft.com/office/drawing/2014/main" id="{750FF693-C945-4A42-9E89-378A629B88D2}"/>
              </a:ext>
            </a:extLst>
          </p:cNvPr>
          <p:cNvSpPr>
            <a:spLocks noGrp="1"/>
          </p:cNvSpPr>
          <p:nvPr>
            <p:ph idx="1"/>
          </p:nvPr>
        </p:nvSpPr>
        <p:spPr>
          <a:xfrm>
            <a:off x="533400" y="1444814"/>
            <a:ext cx="7924800" cy="4343400"/>
          </a:xfrm>
        </p:spPr>
        <p:txBody>
          <a:bodyPr/>
          <a:lstStyle/>
          <a:p>
            <a:r>
              <a:rPr lang="en-US" sz="2000" dirty="0"/>
              <a:t>Histology analysis - 30 minutes per biopsy</a:t>
            </a:r>
          </a:p>
          <a:p>
            <a:r>
              <a:rPr lang="en-US" sz="2000" dirty="0"/>
              <a:t>Average 8-10 hours per surgery [2].</a:t>
            </a:r>
          </a:p>
        </p:txBody>
      </p:sp>
      <p:sp>
        <p:nvSpPr>
          <p:cNvPr id="4" name="Arrow: Circular 3">
            <a:extLst>
              <a:ext uri="{FF2B5EF4-FFF2-40B4-BE49-F238E27FC236}">
                <a16:creationId xmlns:a16="http://schemas.microsoft.com/office/drawing/2014/main" id="{B4988DB1-CE2B-460D-98D1-5AA073AD2A0B}"/>
              </a:ext>
            </a:extLst>
          </p:cNvPr>
          <p:cNvSpPr/>
          <p:nvPr/>
        </p:nvSpPr>
        <p:spPr bwMode="auto">
          <a:xfrm rot="10800000" flipH="1">
            <a:off x="3196943" y="3397650"/>
            <a:ext cx="576064" cy="1584176"/>
          </a:xfrm>
          <a:prstGeom prst="circular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Lucida Grande" charset="0"/>
              <a:ea typeface="ＭＳ Ｐゴシック" charset="-128"/>
              <a:cs typeface="ＭＳ Ｐゴシック" charset="-128"/>
            </a:endParaRPr>
          </a:p>
        </p:txBody>
      </p:sp>
      <p:sp>
        <p:nvSpPr>
          <p:cNvPr id="7" name="Rectangle 6">
            <a:extLst>
              <a:ext uri="{FF2B5EF4-FFF2-40B4-BE49-F238E27FC236}">
                <a16:creationId xmlns:a16="http://schemas.microsoft.com/office/drawing/2014/main" id="{486AC7CB-3C61-49A3-90B1-5869D3EC71B0}"/>
              </a:ext>
            </a:extLst>
          </p:cNvPr>
          <p:cNvSpPr/>
          <p:nvPr/>
        </p:nvSpPr>
        <p:spPr bwMode="auto">
          <a:xfrm>
            <a:off x="611560" y="3113910"/>
            <a:ext cx="1296144" cy="7920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b="0" dirty="0"/>
              <a:t>Locate tumour</a:t>
            </a:r>
            <a:endParaRPr kumimoji="0" lang="en-GB" sz="2400" b="0" i="0" u="none" strike="noStrike" cap="none" normalizeH="0" baseline="0" dirty="0">
              <a:ln>
                <a:noFill/>
              </a:ln>
              <a:solidFill>
                <a:schemeClr val="tx1"/>
              </a:solidFill>
              <a:effectLst/>
              <a:latin typeface="Lucida Grande" charset="0"/>
              <a:ea typeface="ＭＳ Ｐゴシック" charset="-128"/>
              <a:cs typeface="ＭＳ Ｐゴシック" charset="-128"/>
            </a:endParaRPr>
          </a:p>
        </p:txBody>
      </p:sp>
      <p:sp>
        <p:nvSpPr>
          <p:cNvPr id="8" name="Arrow: Right 7">
            <a:extLst>
              <a:ext uri="{FF2B5EF4-FFF2-40B4-BE49-F238E27FC236}">
                <a16:creationId xmlns:a16="http://schemas.microsoft.com/office/drawing/2014/main" id="{E5D86B71-0E12-4312-AAAA-2619637F04BD}"/>
              </a:ext>
            </a:extLst>
          </p:cNvPr>
          <p:cNvSpPr/>
          <p:nvPr/>
        </p:nvSpPr>
        <p:spPr bwMode="auto">
          <a:xfrm>
            <a:off x="2051720" y="3361438"/>
            <a:ext cx="576064" cy="25652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Lucida Grande" charset="0"/>
              <a:ea typeface="ＭＳ Ｐゴシック" charset="-128"/>
              <a:cs typeface="ＭＳ Ｐゴシック" charset="-128"/>
            </a:endParaRPr>
          </a:p>
        </p:txBody>
      </p:sp>
      <p:sp>
        <p:nvSpPr>
          <p:cNvPr id="9" name="Rectangle 8">
            <a:extLst>
              <a:ext uri="{FF2B5EF4-FFF2-40B4-BE49-F238E27FC236}">
                <a16:creationId xmlns:a16="http://schemas.microsoft.com/office/drawing/2014/main" id="{B3476214-906A-44AA-AC92-145735BBF146}"/>
              </a:ext>
            </a:extLst>
          </p:cNvPr>
          <p:cNvSpPr/>
          <p:nvPr/>
        </p:nvSpPr>
        <p:spPr bwMode="auto">
          <a:xfrm>
            <a:off x="2790528" y="3111070"/>
            <a:ext cx="1296144" cy="7920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b="0" dirty="0"/>
              <a:t>Take biopsy</a:t>
            </a:r>
            <a:endParaRPr kumimoji="0" lang="en-GB" sz="2400" b="0" i="0" u="none" strike="noStrike" cap="none" normalizeH="0" baseline="0" dirty="0">
              <a:ln>
                <a:noFill/>
              </a:ln>
              <a:solidFill>
                <a:schemeClr val="tx1"/>
              </a:solidFill>
              <a:effectLst/>
              <a:latin typeface="Lucida Grande" charset="0"/>
              <a:ea typeface="ＭＳ Ｐゴシック" charset="-128"/>
              <a:cs typeface="ＭＳ Ｐゴシック" charset="-128"/>
            </a:endParaRPr>
          </a:p>
        </p:txBody>
      </p:sp>
      <p:sp>
        <p:nvSpPr>
          <p:cNvPr id="10" name="Arrow: Right 9">
            <a:extLst>
              <a:ext uri="{FF2B5EF4-FFF2-40B4-BE49-F238E27FC236}">
                <a16:creationId xmlns:a16="http://schemas.microsoft.com/office/drawing/2014/main" id="{B111CF99-61F8-48F8-B1B7-54E8517CD6BA}"/>
              </a:ext>
            </a:extLst>
          </p:cNvPr>
          <p:cNvSpPr/>
          <p:nvPr/>
        </p:nvSpPr>
        <p:spPr bwMode="auto">
          <a:xfrm>
            <a:off x="4330343" y="3359986"/>
            <a:ext cx="576064" cy="25652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Lucida Grande" charset="0"/>
              <a:ea typeface="ＭＳ Ｐゴシック" charset="-128"/>
              <a:cs typeface="ＭＳ Ｐゴシック" charset="-128"/>
            </a:endParaRPr>
          </a:p>
        </p:txBody>
      </p:sp>
      <p:sp>
        <p:nvSpPr>
          <p:cNvPr id="11" name="Rectangle 10">
            <a:extLst>
              <a:ext uri="{FF2B5EF4-FFF2-40B4-BE49-F238E27FC236}">
                <a16:creationId xmlns:a16="http://schemas.microsoft.com/office/drawing/2014/main" id="{0F5243AA-1793-4BAC-BBAA-44FE1699A611}"/>
              </a:ext>
            </a:extLst>
          </p:cNvPr>
          <p:cNvSpPr/>
          <p:nvPr/>
        </p:nvSpPr>
        <p:spPr bwMode="auto">
          <a:xfrm>
            <a:off x="5069151" y="3109618"/>
            <a:ext cx="1296144" cy="7920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600" b="0" dirty="0"/>
              <a:t>Confirm negative margin</a:t>
            </a:r>
            <a:endParaRPr kumimoji="0" lang="en-GB" sz="1600" b="0" i="0" u="none" strike="noStrike" cap="none" normalizeH="0" baseline="0" dirty="0">
              <a:ln>
                <a:noFill/>
              </a:ln>
              <a:solidFill>
                <a:schemeClr val="tx1"/>
              </a:solidFill>
              <a:effectLst/>
              <a:latin typeface="Lucida Grande" charset="0"/>
              <a:ea typeface="ＭＳ Ｐゴシック" charset="-128"/>
              <a:cs typeface="ＭＳ Ｐゴシック" charset="-128"/>
            </a:endParaRPr>
          </a:p>
        </p:txBody>
      </p:sp>
      <p:sp>
        <p:nvSpPr>
          <p:cNvPr id="12" name="Rectangle 11">
            <a:extLst>
              <a:ext uri="{FF2B5EF4-FFF2-40B4-BE49-F238E27FC236}">
                <a16:creationId xmlns:a16="http://schemas.microsoft.com/office/drawing/2014/main" id="{B0246525-571E-4A41-92F1-976A286EA921}"/>
              </a:ext>
            </a:extLst>
          </p:cNvPr>
          <p:cNvSpPr/>
          <p:nvPr/>
        </p:nvSpPr>
        <p:spPr bwMode="auto">
          <a:xfrm>
            <a:off x="467544" y="5157192"/>
            <a:ext cx="6942861" cy="7920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dirty="0">
              <a:ln>
                <a:noFill/>
              </a:ln>
              <a:solidFill>
                <a:schemeClr val="tx1"/>
              </a:solidFill>
              <a:effectLst/>
              <a:latin typeface="Lucida Grande" charset="0"/>
              <a:ea typeface="ＭＳ Ｐゴシック" charset="-128"/>
              <a:cs typeface="ＭＳ Ｐゴシック" charset="-128"/>
            </a:endParaRPr>
          </a:p>
        </p:txBody>
      </p:sp>
      <p:sp>
        <p:nvSpPr>
          <p:cNvPr id="13" name="Rectangle 12">
            <a:extLst>
              <a:ext uri="{FF2B5EF4-FFF2-40B4-BE49-F238E27FC236}">
                <a16:creationId xmlns:a16="http://schemas.microsoft.com/office/drawing/2014/main" id="{C13280C9-03F6-48A7-B653-23C945460483}"/>
              </a:ext>
            </a:extLst>
          </p:cNvPr>
          <p:cNvSpPr/>
          <p:nvPr/>
        </p:nvSpPr>
        <p:spPr bwMode="auto">
          <a:xfrm>
            <a:off x="562741" y="5250282"/>
            <a:ext cx="1296144" cy="59564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600" b="0" dirty="0"/>
              <a:t>Transport biopsy</a:t>
            </a:r>
            <a:endParaRPr kumimoji="0" lang="en-GB" sz="1600" b="0" i="0" u="none" strike="noStrike" cap="none" normalizeH="0" baseline="0" dirty="0">
              <a:ln>
                <a:noFill/>
              </a:ln>
              <a:solidFill>
                <a:schemeClr val="tx1"/>
              </a:solidFill>
              <a:effectLst/>
              <a:latin typeface="Lucida Grande" charset="0"/>
              <a:ea typeface="ＭＳ Ｐゴシック" charset="-128"/>
              <a:cs typeface="ＭＳ Ｐゴシック" charset="-128"/>
            </a:endParaRPr>
          </a:p>
        </p:txBody>
      </p:sp>
      <p:sp>
        <p:nvSpPr>
          <p:cNvPr id="14" name="Arrow: Right 13">
            <a:extLst>
              <a:ext uri="{FF2B5EF4-FFF2-40B4-BE49-F238E27FC236}">
                <a16:creationId xmlns:a16="http://schemas.microsoft.com/office/drawing/2014/main" id="{62792A2B-58DD-4BF9-95F6-94D8C78EB3C6}"/>
              </a:ext>
            </a:extLst>
          </p:cNvPr>
          <p:cNvSpPr/>
          <p:nvPr/>
        </p:nvSpPr>
        <p:spPr bwMode="auto">
          <a:xfrm>
            <a:off x="1954081" y="5442384"/>
            <a:ext cx="360041" cy="23398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Lucida Grande" charset="0"/>
              <a:ea typeface="ＭＳ Ｐゴシック" charset="-128"/>
              <a:cs typeface="ＭＳ Ｐゴシック" charset="-128"/>
            </a:endParaRPr>
          </a:p>
        </p:txBody>
      </p:sp>
      <p:sp>
        <p:nvSpPr>
          <p:cNvPr id="15" name="Rectangle 14">
            <a:extLst>
              <a:ext uri="{FF2B5EF4-FFF2-40B4-BE49-F238E27FC236}">
                <a16:creationId xmlns:a16="http://schemas.microsoft.com/office/drawing/2014/main" id="{175B718D-6E69-49E5-ACAC-A91009E97A2C}"/>
              </a:ext>
            </a:extLst>
          </p:cNvPr>
          <p:cNvSpPr/>
          <p:nvPr/>
        </p:nvSpPr>
        <p:spPr bwMode="auto">
          <a:xfrm>
            <a:off x="2386129" y="5256374"/>
            <a:ext cx="1296144" cy="59564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1"/>
                </a:solidFill>
                <a:effectLst/>
                <a:latin typeface="Lucida Grande" charset="0"/>
                <a:ea typeface="ＭＳ Ｐゴシック" charset="-128"/>
                <a:cs typeface="ＭＳ Ｐゴシック" charset="-128"/>
              </a:rPr>
              <a:t>Prepare analysis</a:t>
            </a:r>
          </a:p>
        </p:txBody>
      </p:sp>
      <p:sp>
        <p:nvSpPr>
          <p:cNvPr id="16" name="Arrow: Right 15">
            <a:extLst>
              <a:ext uri="{FF2B5EF4-FFF2-40B4-BE49-F238E27FC236}">
                <a16:creationId xmlns:a16="http://schemas.microsoft.com/office/drawing/2014/main" id="{D7C8C854-D02B-47FB-9B87-7795EAD4FD89}"/>
              </a:ext>
            </a:extLst>
          </p:cNvPr>
          <p:cNvSpPr/>
          <p:nvPr/>
        </p:nvSpPr>
        <p:spPr bwMode="auto">
          <a:xfrm>
            <a:off x="3738107" y="5424260"/>
            <a:ext cx="360041" cy="23398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Lucida Grande" charset="0"/>
              <a:ea typeface="ＭＳ Ｐゴシック" charset="-128"/>
              <a:cs typeface="ＭＳ Ｐゴシック" charset="-128"/>
            </a:endParaRPr>
          </a:p>
        </p:txBody>
      </p:sp>
      <p:sp>
        <p:nvSpPr>
          <p:cNvPr id="17" name="Rectangle 16">
            <a:extLst>
              <a:ext uri="{FF2B5EF4-FFF2-40B4-BE49-F238E27FC236}">
                <a16:creationId xmlns:a16="http://schemas.microsoft.com/office/drawing/2014/main" id="{9840FE26-EBAD-45EF-966E-E65E2F9D755C}"/>
              </a:ext>
            </a:extLst>
          </p:cNvPr>
          <p:cNvSpPr/>
          <p:nvPr/>
        </p:nvSpPr>
        <p:spPr bwMode="auto">
          <a:xfrm>
            <a:off x="4177626" y="5250282"/>
            <a:ext cx="1296144" cy="59564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1"/>
                </a:solidFill>
                <a:effectLst/>
                <a:latin typeface="Lucida Grande" charset="0"/>
                <a:ea typeface="ＭＳ Ｐゴシック" charset="-128"/>
                <a:cs typeface="ＭＳ Ｐゴシック" charset="-128"/>
              </a:rPr>
              <a:t>Analyse the biopsy</a:t>
            </a:r>
          </a:p>
        </p:txBody>
      </p:sp>
      <p:sp>
        <p:nvSpPr>
          <p:cNvPr id="18" name="Arrow: Right 17">
            <a:extLst>
              <a:ext uri="{FF2B5EF4-FFF2-40B4-BE49-F238E27FC236}">
                <a16:creationId xmlns:a16="http://schemas.microsoft.com/office/drawing/2014/main" id="{D7DD8DD3-1D10-475A-B1BB-CC6012959AC0}"/>
              </a:ext>
            </a:extLst>
          </p:cNvPr>
          <p:cNvSpPr/>
          <p:nvPr/>
        </p:nvSpPr>
        <p:spPr bwMode="auto">
          <a:xfrm>
            <a:off x="5554481" y="5424260"/>
            <a:ext cx="360041" cy="23398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Lucida Grande" charset="0"/>
              <a:ea typeface="ＭＳ Ｐゴシック" charset="-128"/>
              <a:cs typeface="ＭＳ Ｐゴシック" charset="-128"/>
            </a:endParaRPr>
          </a:p>
        </p:txBody>
      </p:sp>
      <p:sp>
        <p:nvSpPr>
          <p:cNvPr id="19" name="Rectangle 18">
            <a:extLst>
              <a:ext uri="{FF2B5EF4-FFF2-40B4-BE49-F238E27FC236}">
                <a16:creationId xmlns:a16="http://schemas.microsoft.com/office/drawing/2014/main" id="{B000D92E-9B49-4906-BE29-58A537F91DAA}"/>
              </a:ext>
            </a:extLst>
          </p:cNvPr>
          <p:cNvSpPr/>
          <p:nvPr/>
        </p:nvSpPr>
        <p:spPr bwMode="auto">
          <a:xfrm>
            <a:off x="5976499" y="5257800"/>
            <a:ext cx="1296144" cy="59564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1"/>
                </a:solidFill>
                <a:effectLst/>
                <a:latin typeface="Lucida Grande" charset="0"/>
                <a:ea typeface="ＭＳ Ｐゴシック" charset="-128"/>
                <a:cs typeface="ＭＳ Ｐゴシック" charset="-128"/>
              </a:rPr>
              <a:t>Bring back the result</a:t>
            </a:r>
          </a:p>
        </p:txBody>
      </p:sp>
      <p:sp>
        <p:nvSpPr>
          <p:cNvPr id="20" name="TextBox 19">
            <a:extLst>
              <a:ext uri="{FF2B5EF4-FFF2-40B4-BE49-F238E27FC236}">
                <a16:creationId xmlns:a16="http://schemas.microsoft.com/office/drawing/2014/main" id="{CAB23C8A-AB1D-4F60-BB79-CB5D29BAA4CD}"/>
              </a:ext>
            </a:extLst>
          </p:cNvPr>
          <p:cNvSpPr txBox="1"/>
          <p:nvPr/>
        </p:nvSpPr>
        <p:spPr>
          <a:xfrm>
            <a:off x="8542167" y="3176273"/>
            <a:ext cx="465192" cy="461665"/>
          </a:xfrm>
          <a:prstGeom prst="rect">
            <a:avLst/>
          </a:prstGeom>
          <a:noFill/>
        </p:spPr>
        <p:txBody>
          <a:bodyPr wrap="square" rtlCol="0">
            <a:spAutoFit/>
          </a:bodyPr>
          <a:lstStyle/>
          <a:p>
            <a:r>
              <a:rPr lang="en-GB" dirty="0"/>
              <a:t>…</a:t>
            </a:r>
          </a:p>
        </p:txBody>
      </p:sp>
      <p:sp>
        <p:nvSpPr>
          <p:cNvPr id="24" name="Arrow: Right 23">
            <a:extLst>
              <a:ext uri="{FF2B5EF4-FFF2-40B4-BE49-F238E27FC236}">
                <a16:creationId xmlns:a16="http://schemas.microsoft.com/office/drawing/2014/main" id="{E1FAC0A4-8065-4B7F-A11F-6491568F1315}"/>
              </a:ext>
            </a:extLst>
          </p:cNvPr>
          <p:cNvSpPr/>
          <p:nvPr/>
        </p:nvSpPr>
        <p:spPr bwMode="auto">
          <a:xfrm>
            <a:off x="6475534" y="3381410"/>
            <a:ext cx="576064" cy="25652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Lucida Grande" charset="0"/>
              <a:ea typeface="ＭＳ Ｐゴシック" charset="-128"/>
              <a:cs typeface="ＭＳ Ｐゴシック" charset="-128"/>
            </a:endParaRPr>
          </a:p>
        </p:txBody>
      </p:sp>
      <p:sp>
        <p:nvSpPr>
          <p:cNvPr id="25" name="Rectangle 24">
            <a:extLst>
              <a:ext uri="{FF2B5EF4-FFF2-40B4-BE49-F238E27FC236}">
                <a16:creationId xmlns:a16="http://schemas.microsoft.com/office/drawing/2014/main" id="{91EC6FEA-1F70-4D6E-BFBA-B66EE4B8EF80}"/>
              </a:ext>
            </a:extLst>
          </p:cNvPr>
          <p:cNvSpPr/>
          <p:nvPr/>
        </p:nvSpPr>
        <p:spPr bwMode="auto">
          <a:xfrm>
            <a:off x="7214342" y="3131042"/>
            <a:ext cx="1296144" cy="7920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GB" b="0" dirty="0"/>
              <a:t>Locate tumour</a:t>
            </a:r>
          </a:p>
        </p:txBody>
      </p:sp>
      <p:sp>
        <p:nvSpPr>
          <p:cNvPr id="26" name="TextBox 25">
            <a:extLst>
              <a:ext uri="{FF2B5EF4-FFF2-40B4-BE49-F238E27FC236}">
                <a16:creationId xmlns:a16="http://schemas.microsoft.com/office/drawing/2014/main" id="{508E480C-6D08-4C30-9059-0A91245DF5AE}"/>
              </a:ext>
            </a:extLst>
          </p:cNvPr>
          <p:cNvSpPr txBox="1"/>
          <p:nvPr/>
        </p:nvSpPr>
        <p:spPr>
          <a:xfrm>
            <a:off x="3260192" y="6285289"/>
            <a:ext cx="2736305" cy="285328"/>
          </a:xfrm>
          <a:prstGeom prst="rect">
            <a:avLst/>
          </a:prstGeom>
          <a:noFill/>
        </p:spPr>
        <p:txBody>
          <a:bodyPr wrap="square" rtlCol="0">
            <a:spAutoFit/>
          </a:bodyPr>
          <a:lstStyle/>
          <a:p>
            <a:r>
              <a:rPr lang="en-GB" sz="1200" dirty="0"/>
              <a:t>Figure 2. Cancer surgery procedure</a:t>
            </a:r>
            <a:endParaRPr lang="en-GB" sz="900" dirty="0"/>
          </a:p>
        </p:txBody>
      </p:sp>
      <p:sp>
        <p:nvSpPr>
          <p:cNvPr id="27" name="Callout: Left Arrow 26">
            <a:extLst>
              <a:ext uri="{FF2B5EF4-FFF2-40B4-BE49-F238E27FC236}">
                <a16:creationId xmlns:a16="http://schemas.microsoft.com/office/drawing/2014/main" id="{627CD361-5080-48BC-AB1E-7108979A39C0}"/>
              </a:ext>
            </a:extLst>
          </p:cNvPr>
          <p:cNvSpPr/>
          <p:nvPr/>
        </p:nvSpPr>
        <p:spPr bwMode="auto">
          <a:xfrm>
            <a:off x="7596336" y="5187071"/>
            <a:ext cx="1296144" cy="693318"/>
          </a:xfrm>
          <a:prstGeom prst="leftArrowCallo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a:ln>
                  <a:noFill/>
                </a:ln>
                <a:solidFill>
                  <a:srgbClr val="FF0000"/>
                </a:solidFill>
                <a:effectLst/>
                <a:latin typeface="Lucida Grande" charset="0"/>
                <a:ea typeface="ＭＳ Ｐゴシック" charset="-128"/>
                <a:cs typeface="ＭＳ Ｐゴシック" charset="-128"/>
              </a:rPr>
              <a:t> Avg. </a:t>
            </a:r>
            <a:r>
              <a:rPr lang="en-GB" sz="1400" dirty="0">
                <a:solidFill>
                  <a:srgbClr val="FF0000"/>
                </a:solidFill>
              </a:rPr>
              <a:t>29</a:t>
            </a:r>
            <a:r>
              <a:rPr kumimoji="0" lang="en-GB" sz="1400" b="1" i="0" u="none" strike="noStrike" cap="none" normalizeH="0" baseline="0" dirty="0">
                <a:ln>
                  <a:noFill/>
                </a:ln>
                <a:solidFill>
                  <a:srgbClr val="FF0000"/>
                </a:solidFill>
                <a:effectLst/>
                <a:latin typeface="Lucida Grande" charset="0"/>
                <a:ea typeface="ＭＳ Ｐゴシック" charset="-128"/>
                <a:cs typeface="ＭＳ Ｐゴシック" charset="-128"/>
              </a:rPr>
              <a:t> mins</a:t>
            </a:r>
          </a:p>
        </p:txBody>
      </p:sp>
      <p:sp>
        <p:nvSpPr>
          <p:cNvPr id="29" name="TextBox 28">
            <a:extLst>
              <a:ext uri="{FF2B5EF4-FFF2-40B4-BE49-F238E27FC236}">
                <a16:creationId xmlns:a16="http://schemas.microsoft.com/office/drawing/2014/main" id="{F93DB9BF-0F63-42B7-B60D-89C75B2FDE4B}"/>
              </a:ext>
            </a:extLst>
          </p:cNvPr>
          <p:cNvSpPr txBox="1"/>
          <p:nvPr/>
        </p:nvSpPr>
        <p:spPr>
          <a:xfrm>
            <a:off x="161189" y="2820170"/>
            <a:ext cx="3099003" cy="276999"/>
          </a:xfrm>
          <a:prstGeom prst="rect">
            <a:avLst/>
          </a:prstGeom>
          <a:noFill/>
        </p:spPr>
        <p:txBody>
          <a:bodyPr wrap="square" rtlCol="0">
            <a:spAutoFit/>
          </a:bodyPr>
          <a:lstStyle/>
          <a:p>
            <a:r>
              <a:rPr lang="en-GB" sz="1200" u="sng" dirty="0"/>
              <a:t>Surgical theatre</a:t>
            </a:r>
            <a:endParaRPr lang="en-GB" sz="900" u="sng" dirty="0"/>
          </a:p>
        </p:txBody>
      </p:sp>
      <p:sp>
        <p:nvSpPr>
          <p:cNvPr id="30" name="TextBox 29">
            <a:extLst>
              <a:ext uri="{FF2B5EF4-FFF2-40B4-BE49-F238E27FC236}">
                <a16:creationId xmlns:a16="http://schemas.microsoft.com/office/drawing/2014/main" id="{D0C492BC-4809-419E-A152-6D6A2A16D8D4}"/>
              </a:ext>
            </a:extLst>
          </p:cNvPr>
          <p:cNvSpPr txBox="1"/>
          <p:nvPr/>
        </p:nvSpPr>
        <p:spPr>
          <a:xfrm>
            <a:off x="228600" y="4866292"/>
            <a:ext cx="3099003" cy="276999"/>
          </a:xfrm>
          <a:prstGeom prst="rect">
            <a:avLst/>
          </a:prstGeom>
          <a:noFill/>
        </p:spPr>
        <p:txBody>
          <a:bodyPr wrap="square" rtlCol="0">
            <a:spAutoFit/>
          </a:bodyPr>
          <a:lstStyle/>
          <a:p>
            <a:r>
              <a:rPr lang="en-GB" sz="1200" u="sng" dirty="0"/>
              <a:t>Outside the theatre</a:t>
            </a:r>
          </a:p>
        </p:txBody>
      </p:sp>
      <p:sp>
        <p:nvSpPr>
          <p:cNvPr id="31" name="Arrow: Curved Down 30">
            <a:extLst>
              <a:ext uri="{FF2B5EF4-FFF2-40B4-BE49-F238E27FC236}">
                <a16:creationId xmlns:a16="http://schemas.microsoft.com/office/drawing/2014/main" id="{ADA68925-FBDD-43C4-856B-EC1FFBB1914B}"/>
              </a:ext>
            </a:extLst>
          </p:cNvPr>
          <p:cNvSpPr/>
          <p:nvPr/>
        </p:nvSpPr>
        <p:spPr bwMode="auto">
          <a:xfrm flipH="1">
            <a:off x="4139952" y="2563425"/>
            <a:ext cx="864096" cy="440241"/>
          </a:xfrm>
          <a:prstGeom prst="curved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Lucida Grande" charset="0"/>
              <a:ea typeface="ＭＳ Ｐゴシック" charset="-128"/>
              <a:cs typeface="ＭＳ Ｐゴシック" charset="-128"/>
            </a:endParaRPr>
          </a:p>
        </p:txBody>
      </p:sp>
      <p:sp>
        <p:nvSpPr>
          <p:cNvPr id="32" name="TextBox 31">
            <a:extLst>
              <a:ext uri="{FF2B5EF4-FFF2-40B4-BE49-F238E27FC236}">
                <a16:creationId xmlns:a16="http://schemas.microsoft.com/office/drawing/2014/main" id="{0A4DFD6E-37AA-4BEB-AAE3-0B1D5EBE940F}"/>
              </a:ext>
            </a:extLst>
          </p:cNvPr>
          <p:cNvSpPr txBox="1"/>
          <p:nvPr/>
        </p:nvSpPr>
        <p:spPr>
          <a:xfrm>
            <a:off x="7236296" y="6453336"/>
            <a:ext cx="2088232" cy="288032"/>
          </a:xfrm>
          <a:prstGeom prst="rect">
            <a:avLst/>
          </a:prstGeom>
          <a:noFill/>
        </p:spPr>
        <p:txBody>
          <a:bodyPr wrap="square" rtlCol="0">
            <a:spAutoFit/>
          </a:bodyPr>
          <a:lstStyle/>
          <a:p>
            <a:r>
              <a:rPr lang="en-GB" sz="1200" dirty="0"/>
              <a:t>[2] : </a:t>
            </a:r>
            <a:r>
              <a:rPr lang="en-GB" sz="1200" dirty="0" err="1"/>
              <a:t>D.R.Leff</a:t>
            </a:r>
            <a:r>
              <a:rPr lang="en-GB" sz="1200" dirty="0"/>
              <a:t> et al, 2017</a:t>
            </a:r>
            <a:endParaRPr lang="en-GB" sz="900" dirty="0"/>
          </a:p>
        </p:txBody>
      </p:sp>
    </p:spTree>
    <p:extLst>
      <p:ext uri="{BB962C8B-B14F-4D97-AF65-F5344CB8AC3E}">
        <p14:creationId xmlns:p14="http://schemas.microsoft.com/office/powerpoint/2010/main" val="15515793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57882-77BC-41B1-B751-4026CF0134EE}"/>
              </a:ext>
            </a:extLst>
          </p:cNvPr>
          <p:cNvSpPr>
            <a:spLocks noGrp="1"/>
          </p:cNvSpPr>
          <p:nvPr>
            <p:ph type="title"/>
          </p:nvPr>
        </p:nvSpPr>
        <p:spPr/>
        <p:txBody>
          <a:bodyPr/>
          <a:lstStyle/>
          <a:p>
            <a:r>
              <a:rPr lang="en-GB" sz="2400" dirty="0"/>
              <a:t>Test 9: 2 Stereo cameras with fixed global axis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FE05EA-63E4-4F46-A995-38E5D35C12F8}"/>
                  </a:ext>
                </a:extLst>
              </p:cNvPr>
              <p:cNvSpPr>
                <a:spLocks noGrp="1"/>
              </p:cNvSpPr>
              <p:nvPr>
                <p:ph idx="1"/>
              </p:nvPr>
            </p:nvSpPr>
            <p:spPr/>
            <p:txBody>
              <a:bodyPr/>
              <a:lstStyle/>
              <a:p>
                <a14:m>
                  <m:oMath xmlns:m="http://schemas.openxmlformats.org/officeDocument/2006/math">
                    <m:r>
                      <m:rPr>
                        <m:sty m:val="p"/>
                      </m:rPr>
                      <a:rPr lang="en-GB">
                        <a:latin typeface="Cambria Math" panose="02040503050406030204" pitchFamily="18" charset="0"/>
                      </a:rPr>
                      <m:t>Y</m:t>
                    </m:r>
                    <m:r>
                      <a:rPr lang="en-GB">
                        <a:latin typeface="Cambria Math" panose="02040503050406030204" pitchFamily="18" charset="0"/>
                      </a:rPr>
                      <m:t>= </m:t>
                    </m:r>
                    <m:sSup>
                      <m:sSupPr>
                        <m:ctrlPr>
                          <a:rPr lang="en-GB" i="1">
                            <a:latin typeface="Cambria Math" panose="02040503050406030204" pitchFamily="18" charset="0"/>
                          </a:rPr>
                        </m:ctrlPr>
                      </m:sSupPr>
                      <m:e>
                        <m:r>
                          <a:rPr lang="en-GB" i="1">
                            <a:latin typeface="Cambria Math" panose="02040503050406030204" pitchFamily="18" charset="0"/>
                          </a:rPr>
                          <m:t>𝑅</m:t>
                        </m:r>
                      </m:e>
                      <m:sup>
                        <m:r>
                          <a:rPr lang="en-GB" i="1">
                            <a:latin typeface="Cambria Math" panose="02040503050406030204" pitchFamily="18" charset="0"/>
                          </a:rPr>
                          <m:t>−1</m:t>
                        </m:r>
                      </m:sup>
                    </m:sSup>
                    <m:r>
                      <a:rPr lang="en-GB" i="1">
                        <a:latin typeface="Cambria Math" panose="02040503050406030204" pitchFamily="18" charset="0"/>
                      </a:rPr>
                      <m:t>∗</m:t>
                    </m:r>
                    <m:r>
                      <a:rPr lang="en-GB" i="1">
                        <a:latin typeface="Cambria Math" panose="02040503050406030204" pitchFamily="18" charset="0"/>
                      </a:rPr>
                      <m:t>𝐶</m:t>
                    </m:r>
                    <m:r>
                      <a:rPr lang="en-GB" i="1">
                        <a:latin typeface="Cambria Math" panose="02040503050406030204" pitchFamily="18" charset="0"/>
                      </a:rPr>
                      <m:t>∗</m:t>
                    </m:r>
                    <m:r>
                      <a:rPr lang="en-GB" i="1">
                        <a:latin typeface="Cambria Math" panose="02040503050406030204" pitchFamily="18" charset="0"/>
                      </a:rPr>
                      <m:t>𝐺</m:t>
                    </m:r>
                  </m:oMath>
                </a14:m>
                <a:endParaRPr lang="en-GB" dirty="0"/>
              </a:p>
              <a:p>
                <a:endParaRPr lang="en-GB" dirty="0"/>
              </a:p>
            </p:txBody>
          </p:sp>
        </mc:Choice>
        <mc:Fallback xmlns="">
          <p:sp>
            <p:nvSpPr>
              <p:cNvPr id="3" name="Content Placeholder 2">
                <a:extLst>
                  <a:ext uri="{FF2B5EF4-FFF2-40B4-BE49-F238E27FC236}">
                    <a16:creationId xmlns:a16="http://schemas.microsoft.com/office/drawing/2014/main" id="{CFFE05EA-63E4-4F46-A995-38E5D35C12F8}"/>
                  </a:ext>
                </a:extLst>
              </p:cNvPr>
              <p:cNvSpPr>
                <a:spLocks noGrp="1" noRot="1" noChangeAspect="1" noMove="1" noResize="1" noEditPoints="1" noAdjustHandles="1" noChangeArrowheads="1" noChangeShapeType="1" noTextEdit="1"/>
              </p:cNvSpPr>
              <p:nvPr>
                <p:ph idx="1"/>
              </p:nvPr>
            </p:nvSpPr>
            <p:spPr>
              <a:blipFill>
                <a:blip r:embed="rId3"/>
                <a:stretch>
                  <a:fillRect l="-846" t="-562"/>
                </a:stretch>
              </a:blipFill>
            </p:spPr>
            <p:txBody>
              <a:bodyPr/>
              <a:lstStyle/>
              <a:p>
                <a:r>
                  <a:rPr lang="en-GB">
                    <a:noFill/>
                  </a:rPr>
                  <a:t> </a:t>
                </a:r>
              </a:p>
            </p:txBody>
          </p:sp>
        </mc:Fallback>
      </mc:AlternateContent>
      <p:pic>
        <p:nvPicPr>
          <p:cNvPr id="14" name="Picture 13">
            <a:extLst>
              <a:ext uri="{FF2B5EF4-FFF2-40B4-BE49-F238E27FC236}">
                <a16:creationId xmlns:a16="http://schemas.microsoft.com/office/drawing/2014/main" id="{2BCD5135-FD86-4C3E-8B0D-EBE39F3BCD61}"/>
              </a:ext>
            </a:extLst>
          </p:cNvPr>
          <p:cNvPicPr>
            <a:picLocks noChangeAspect="1"/>
          </p:cNvPicPr>
          <p:nvPr/>
        </p:nvPicPr>
        <p:blipFill rotWithShape="1">
          <a:blip r:embed="rId4"/>
          <a:srcRect t="2262" b="3656"/>
          <a:stretch/>
        </p:blipFill>
        <p:spPr>
          <a:xfrm>
            <a:off x="547759" y="2770088"/>
            <a:ext cx="5764456" cy="3483841"/>
          </a:xfrm>
          <a:prstGeom prst="rect">
            <a:avLst/>
          </a:prstGeom>
        </p:spPr>
      </p:pic>
      <p:sp>
        <p:nvSpPr>
          <p:cNvPr id="15" name="Oval 14">
            <a:extLst>
              <a:ext uri="{FF2B5EF4-FFF2-40B4-BE49-F238E27FC236}">
                <a16:creationId xmlns:a16="http://schemas.microsoft.com/office/drawing/2014/main" id="{D0B81034-1DED-45FD-BA09-3300DAF7DCA2}"/>
              </a:ext>
            </a:extLst>
          </p:cNvPr>
          <p:cNvSpPr/>
          <p:nvPr/>
        </p:nvSpPr>
        <p:spPr>
          <a:xfrm>
            <a:off x="1496625" y="5499490"/>
            <a:ext cx="297863" cy="270171"/>
          </a:xfrm>
          <a:prstGeom prst="ellipse">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cxnSp>
        <p:nvCxnSpPr>
          <p:cNvPr id="16" name="Straight Arrow Connector 15">
            <a:extLst>
              <a:ext uri="{FF2B5EF4-FFF2-40B4-BE49-F238E27FC236}">
                <a16:creationId xmlns:a16="http://schemas.microsoft.com/office/drawing/2014/main" id="{EB154B9D-83AB-42A8-8960-203E4B1AD89A}"/>
              </a:ext>
            </a:extLst>
          </p:cNvPr>
          <p:cNvCxnSpPr>
            <a:cxnSpLocks/>
          </p:cNvCxnSpPr>
          <p:nvPr/>
        </p:nvCxnSpPr>
        <p:spPr>
          <a:xfrm flipV="1">
            <a:off x="1890733" y="5447275"/>
            <a:ext cx="1413018" cy="5221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CAE5A31-4CA9-4D81-BE59-9EC9022C6D3F}"/>
              </a:ext>
            </a:extLst>
          </p:cNvPr>
          <p:cNvCxnSpPr>
            <a:cxnSpLocks/>
          </p:cNvCxnSpPr>
          <p:nvPr/>
        </p:nvCxnSpPr>
        <p:spPr>
          <a:xfrm flipH="1">
            <a:off x="1645556" y="3573016"/>
            <a:ext cx="364311" cy="1787275"/>
          </a:xfrm>
          <a:prstGeom prst="straightConnector1">
            <a:avLst/>
          </a:prstGeom>
          <a:ln w="57150">
            <a:solidFill>
              <a:srgbClr val="FF0000"/>
            </a:solidFill>
            <a:tailEnd type="triangle"/>
          </a:ln>
        </p:spPr>
        <p:style>
          <a:lnRef idx="1">
            <a:schemeClr val="accent3"/>
          </a:lnRef>
          <a:fillRef idx="0">
            <a:schemeClr val="accent3"/>
          </a:fillRef>
          <a:effectRef idx="0">
            <a:schemeClr val="accent3"/>
          </a:effectRef>
          <a:fontRef idx="minor">
            <a:schemeClr val="tx1"/>
          </a:fontRef>
        </p:style>
      </p:cxnSp>
      <p:cxnSp>
        <p:nvCxnSpPr>
          <p:cNvPr id="18" name="Straight Arrow Connector 17">
            <a:extLst>
              <a:ext uri="{FF2B5EF4-FFF2-40B4-BE49-F238E27FC236}">
                <a16:creationId xmlns:a16="http://schemas.microsoft.com/office/drawing/2014/main" id="{2A425ABC-8BA3-43EF-893D-40DCB3778B48}"/>
              </a:ext>
            </a:extLst>
          </p:cNvPr>
          <p:cNvCxnSpPr>
            <a:cxnSpLocks/>
          </p:cNvCxnSpPr>
          <p:nvPr/>
        </p:nvCxnSpPr>
        <p:spPr>
          <a:xfrm flipH="1">
            <a:off x="3680925" y="3573016"/>
            <a:ext cx="1059357" cy="1206411"/>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cxnSp>
        <p:nvCxnSpPr>
          <p:cNvPr id="19" name="Straight Arrow Connector 18">
            <a:extLst>
              <a:ext uri="{FF2B5EF4-FFF2-40B4-BE49-F238E27FC236}">
                <a16:creationId xmlns:a16="http://schemas.microsoft.com/office/drawing/2014/main" id="{B78F46A3-AE52-4EFB-B28E-DDFF2E1ECA54}"/>
              </a:ext>
            </a:extLst>
          </p:cNvPr>
          <p:cNvCxnSpPr>
            <a:cxnSpLocks/>
          </p:cNvCxnSpPr>
          <p:nvPr/>
        </p:nvCxnSpPr>
        <p:spPr>
          <a:xfrm>
            <a:off x="2119405" y="3438970"/>
            <a:ext cx="1006781" cy="1340456"/>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21" name="Freeform: Shape 20">
            <a:extLst>
              <a:ext uri="{FF2B5EF4-FFF2-40B4-BE49-F238E27FC236}">
                <a16:creationId xmlns:a16="http://schemas.microsoft.com/office/drawing/2014/main" id="{1B19D3CC-F60C-4408-B0A2-A066017B0239}"/>
              </a:ext>
            </a:extLst>
          </p:cNvPr>
          <p:cNvSpPr/>
          <p:nvPr/>
        </p:nvSpPr>
        <p:spPr>
          <a:xfrm>
            <a:off x="2940499" y="4851706"/>
            <a:ext cx="182246" cy="409912"/>
          </a:xfrm>
          <a:custGeom>
            <a:avLst/>
            <a:gdLst>
              <a:gd name="connsiteX0" fmla="*/ 1082065 w 1082065"/>
              <a:gd name="connsiteY0" fmla="*/ 0 h 1173480"/>
              <a:gd name="connsiteX1" fmla="*/ 365785 w 1082065"/>
              <a:gd name="connsiteY1" fmla="*/ 198120 h 1173480"/>
              <a:gd name="connsiteX2" fmla="*/ 25 w 1082065"/>
              <a:gd name="connsiteY2" fmla="*/ 731520 h 1173480"/>
              <a:gd name="connsiteX3" fmla="*/ 381025 w 1082065"/>
              <a:gd name="connsiteY3" fmla="*/ 1066800 h 1173480"/>
              <a:gd name="connsiteX4" fmla="*/ 899185 w 1082065"/>
              <a:gd name="connsiteY4" fmla="*/ 1173480 h 1173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2065" h="1173480">
                <a:moveTo>
                  <a:pt x="1082065" y="0"/>
                </a:moveTo>
                <a:cubicBezTo>
                  <a:pt x="814095" y="38100"/>
                  <a:pt x="546125" y="76200"/>
                  <a:pt x="365785" y="198120"/>
                </a:cubicBezTo>
                <a:cubicBezTo>
                  <a:pt x="185445" y="320040"/>
                  <a:pt x="-2515" y="586740"/>
                  <a:pt x="25" y="731520"/>
                </a:cubicBezTo>
                <a:cubicBezTo>
                  <a:pt x="2565" y="876300"/>
                  <a:pt x="231165" y="993140"/>
                  <a:pt x="381025" y="1066800"/>
                </a:cubicBezTo>
                <a:cubicBezTo>
                  <a:pt x="530885" y="1140460"/>
                  <a:pt x="715035" y="1156970"/>
                  <a:pt x="899185" y="1173480"/>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Straight Arrow Connector 21">
            <a:extLst>
              <a:ext uri="{FF2B5EF4-FFF2-40B4-BE49-F238E27FC236}">
                <a16:creationId xmlns:a16="http://schemas.microsoft.com/office/drawing/2014/main" id="{87B3212D-0979-4872-BAE9-F9D947C657EB}"/>
              </a:ext>
            </a:extLst>
          </p:cNvPr>
          <p:cNvCxnSpPr>
            <a:cxnSpLocks/>
            <a:stCxn id="21" idx="4"/>
          </p:cNvCxnSpPr>
          <p:nvPr/>
        </p:nvCxnSpPr>
        <p:spPr>
          <a:xfrm>
            <a:off x="3091944" y="5261618"/>
            <a:ext cx="135533" cy="2316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A4003C47-B3D6-4DC5-8BA6-8D7B4692964F}"/>
              </a:ext>
            </a:extLst>
          </p:cNvPr>
          <p:cNvCxnSpPr/>
          <p:nvPr/>
        </p:nvCxnSpPr>
        <p:spPr bwMode="auto">
          <a:xfrm rot="10800000" flipV="1">
            <a:off x="2009868" y="3717031"/>
            <a:ext cx="2922173" cy="1917543"/>
          </a:xfrm>
          <a:prstGeom prst="curvedConnector3">
            <a:avLst>
              <a:gd name="adj1" fmla="val 1710"/>
            </a:avLst>
          </a:prstGeom>
          <a:solidFill>
            <a:schemeClr val="accent1"/>
          </a:solidFill>
          <a:ln w="5715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22656359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6371-C275-419E-A5DC-4853FA2EA80F}"/>
              </a:ext>
            </a:extLst>
          </p:cNvPr>
          <p:cNvSpPr>
            <a:spLocks noGrp="1"/>
          </p:cNvSpPr>
          <p:nvPr>
            <p:ph type="title"/>
          </p:nvPr>
        </p:nvSpPr>
        <p:spPr/>
        <p:txBody>
          <a:bodyPr/>
          <a:lstStyle/>
          <a:p>
            <a:r>
              <a:rPr lang="en-GB" sz="2400" dirty="0"/>
              <a:t>Test 9: 2 Stereo cameras with fixed global axis</a:t>
            </a:r>
          </a:p>
        </p:txBody>
      </p:sp>
      <p:sp>
        <p:nvSpPr>
          <p:cNvPr id="14" name="Content Placeholder 13">
            <a:extLst>
              <a:ext uri="{FF2B5EF4-FFF2-40B4-BE49-F238E27FC236}">
                <a16:creationId xmlns:a16="http://schemas.microsoft.com/office/drawing/2014/main" id="{D8845C84-91C8-4CFB-8E7C-AB4AD9062A2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521510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57882-77BC-41B1-B751-4026CF0134EE}"/>
              </a:ext>
            </a:extLst>
          </p:cNvPr>
          <p:cNvSpPr>
            <a:spLocks noGrp="1"/>
          </p:cNvSpPr>
          <p:nvPr>
            <p:ph type="title"/>
          </p:nvPr>
        </p:nvSpPr>
        <p:spPr/>
        <p:txBody>
          <a:bodyPr/>
          <a:lstStyle/>
          <a:p>
            <a:r>
              <a:rPr lang="en-GB" sz="2400" dirty="0"/>
              <a:t>Comparisons of tracking configurations</a:t>
            </a:r>
          </a:p>
        </p:txBody>
      </p:sp>
      <p:sp>
        <p:nvSpPr>
          <p:cNvPr id="5" name="Content Placeholder 4">
            <a:extLst>
              <a:ext uri="{FF2B5EF4-FFF2-40B4-BE49-F238E27FC236}">
                <a16:creationId xmlns:a16="http://schemas.microsoft.com/office/drawing/2014/main" id="{E4BC3CCA-E3EA-4E60-B263-E5D00BE4A4B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1357248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7698C-EA6D-43B1-A068-70D0330CCC82}"/>
              </a:ext>
            </a:extLst>
          </p:cNvPr>
          <p:cNvSpPr>
            <a:spLocks noGrp="1"/>
          </p:cNvSpPr>
          <p:nvPr>
            <p:ph type="title"/>
          </p:nvPr>
        </p:nvSpPr>
        <p:spPr/>
        <p:txBody>
          <a:bodyPr/>
          <a:lstStyle/>
          <a:p>
            <a:r>
              <a:rPr lang="en-GB" dirty="0"/>
              <a:t>Decision 3: Tracking configuration</a:t>
            </a:r>
          </a:p>
        </p:txBody>
      </p:sp>
      <p:sp>
        <p:nvSpPr>
          <p:cNvPr id="3" name="Content Placeholder 2">
            <a:extLst>
              <a:ext uri="{FF2B5EF4-FFF2-40B4-BE49-F238E27FC236}">
                <a16:creationId xmlns:a16="http://schemas.microsoft.com/office/drawing/2014/main" id="{FE6276BD-289E-4459-A325-B3CD932E2B13}"/>
              </a:ext>
            </a:extLst>
          </p:cNvPr>
          <p:cNvSpPr>
            <a:spLocks noGrp="1"/>
          </p:cNvSpPr>
          <p:nvPr>
            <p:ph idx="1"/>
          </p:nvPr>
        </p:nvSpPr>
        <p:spPr/>
        <p:txBody>
          <a:bodyPr/>
          <a:lstStyle/>
          <a:p>
            <a:r>
              <a:rPr lang="en-GB" dirty="0"/>
              <a:t>2 Mono cameras with fixed global axis</a:t>
            </a:r>
          </a:p>
        </p:txBody>
      </p:sp>
      <p:sp>
        <p:nvSpPr>
          <p:cNvPr id="4" name="Title 1">
            <a:extLst>
              <a:ext uri="{FF2B5EF4-FFF2-40B4-BE49-F238E27FC236}">
                <a16:creationId xmlns:a16="http://schemas.microsoft.com/office/drawing/2014/main" id="{2C90B847-2251-4CC1-84FA-CBE6A0BDD9A0}"/>
              </a:ext>
            </a:extLst>
          </p:cNvPr>
          <p:cNvSpPr txBox="1">
            <a:spLocks/>
          </p:cNvSpPr>
          <p:nvPr/>
        </p:nvSpPr>
        <p:spPr bwMode="auto">
          <a:xfrm>
            <a:off x="228600" y="97123"/>
            <a:ext cx="8136904"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b="1">
                <a:solidFill>
                  <a:srgbClr val="1E4786"/>
                </a:solidFill>
                <a:latin typeface="Tahoma"/>
                <a:ea typeface="+mj-ea"/>
                <a:cs typeface="Tahoma"/>
              </a:defRPr>
            </a:lvl1pPr>
            <a:lvl2pPr algn="ctr" rtl="0" eaLnBrk="0" fontAlgn="base" hangingPunct="0">
              <a:spcBef>
                <a:spcPct val="0"/>
              </a:spcBef>
              <a:spcAft>
                <a:spcPct val="0"/>
              </a:spcAft>
              <a:defRPr sz="4400">
                <a:solidFill>
                  <a:schemeClr val="tx2"/>
                </a:solidFill>
                <a:latin typeface="Arial" charset="0"/>
                <a:ea typeface="Osaka" charset="-128"/>
                <a:cs typeface="Osaka" charset="-128"/>
              </a:defRPr>
            </a:lvl2pPr>
            <a:lvl3pPr algn="ctr" rtl="0" eaLnBrk="0" fontAlgn="base" hangingPunct="0">
              <a:spcBef>
                <a:spcPct val="0"/>
              </a:spcBef>
              <a:spcAft>
                <a:spcPct val="0"/>
              </a:spcAft>
              <a:defRPr sz="4400">
                <a:solidFill>
                  <a:schemeClr val="tx2"/>
                </a:solidFill>
                <a:latin typeface="Arial" charset="0"/>
                <a:ea typeface="Osaka" charset="-128"/>
                <a:cs typeface="Osaka" charset="-128"/>
              </a:defRPr>
            </a:lvl3pPr>
            <a:lvl4pPr algn="ctr" rtl="0" eaLnBrk="0" fontAlgn="base" hangingPunct="0">
              <a:spcBef>
                <a:spcPct val="0"/>
              </a:spcBef>
              <a:spcAft>
                <a:spcPct val="0"/>
              </a:spcAft>
              <a:defRPr sz="4400">
                <a:solidFill>
                  <a:schemeClr val="tx2"/>
                </a:solidFill>
                <a:latin typeface="Arial" charset="0"/>
                <a:ea typeface="Osaka" charset="-128"/>
                <a:cs typeface="Osaka" charset="-128"/>
              </a:defRPr>
            </a:lvl4pPr>
            <a:lvl5pPr algn="ctr" rtl="0" eaLnBrk="0" fontAlgn="base" hangingPunct="0">
              <a:spcBef>
                <a:spcPct val="0"/>
              </a:spcBef>
              <a:spcAft>
                <a:spcPct val="0"/>
              </a:spcAft>
              <a:defRPr sz="4400">
                <a:solidFill>
                  <a:schemeClr val="tx2"/>
                </a:solidFill>
                <a:latin typeface="Arial" charset="0"/>
                <a:ea typeface="Osaka" charset="-128"/>
                <a:cs typeface="Osaka" charset="-128"/>
              </a:defRPr>
            </a:lvl5pPr>
            <a:lvl6pPr marL="457200" algn="ctr" rtl="0" fontAlgn="base">
              <a:spcBef>
                <a:spcPct val="0"/>
              </a:spcBef>
              <a:spcAft>
                <a:spcPct val="0"/>
              </a:spcAft>
              <a:defRPr sz="4400">
                <a:solidFill>
                  <a:schemeClr val="tx2"/>
                </a:solidFill>
                <a:latin typeface="Arial" charset="0"/>
                <a:ea typeface="Osaka" charset="-128"/>
                <a:cs typeface="Osaka" charset="-128"/>
              </a:defRPr>
            </a:lvl6pPr>
            <a:lvl7pPr marL="914400" algn="ctr" rtl="0" fontAlgn="base">
              <a:spcBef>
                <a:spcPct val="0"/>
              </a:spcBef>
              <a:spcAft>
                <a:spcPct val="0"/>
              </a:spcAft>
              <a:defRPr sz="4400">
                <a:solidFill>
                  <a:schemeClr val="tx2"/>
                </a:solidFill>
                <a:latin typeface="Arial" charset="0"/>
                <a:ea typeface="Osaka" charset="-128"/>
                <a:cs typeface="Osaka" charset="-128"/>
              </a:defRPr>
            </a:lvl7pPr>
            <a:lvl8pPr marL="1371600" algn="ctr" rtl="0" fontAlgn="base">
              <a:spcBef>
                <a:spcPct val="0"/>
              </a:spcBef>
              <a:spcAft>
                <a:spcPct val="0"/>
              </a:spcAft>
              <a:defRPr sz="4400">
                <a:solidFill>
                  <a:schemeClr val="tx2"/>
                </a:solidFill>
                <a:latin typeface="Arial" charset="0"/>
                <a:ea typeface="Osaka" charset="-128"/>
                <a:cs typeface="Osaka" charset="-128"/>
              </a:defRPr>
            </a:lvl8pPr>
            <a:lvl9pPr marL="1828800" algn="ctr" rtl="0" fontAlgn="base">
              <a:spcBef>
                <a:spcPct val="0"/>
              </a:spcBef>
              <a:spcAft>
                <a:spcPct val="0"/>
              </a:spcAft>
              <a:defRPr sz="4400">
                <a:solidFill>
                  <a:schemeClr val="tx2"/>
                </a:solidFill>
                <a:latin typeface="Arial" charset="0"/>
                <a:ea typeface="Osaka" charset="-128"/>
                <a:cs typeface="Osaka" charset="-128"/>
              </a:defRPr>
            </a:lvl9pPr>
          </a:lstStyle>
          <a:p>
            <a:endParaRPr lang="en-GB" sz="3200" kern="0" dirty="0"/>
          </a:p>
        </p:txBody>
      </p:sp>
    </p:spTree>
    <p:extLst>
      <p:ext uri="{BB962C8B-B14F-4D97-AF65-F5344CB8AC3E}">
        <p14:creationId xmlns:p14="http://schemas.microsoft.com/office/powerpoint/2010/main" val="25840710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5C2E3-AFE0-4775-9B26-160EB27EFE9F}"/>
              </a:ext>
            </a:extLst>
          </p:cNvPr>
          <p:cNvSpPr>
            <a:spLocks noGrp="1"/>
          </p:cNvSpPr>
          <p:nvPr>
            <p:ph type="title"/>
          </p:nvPr>
        </p:nvSpPr>
        <p:spPr/>
        <p:txBody>
          <a:bodyPr/>
          <a:lstStyle/>
          <a:p>
            <a:r>
              <a:rPr lang="en-GB" dirty="0"/>
              <a:t>Test 10: Validation of DRS equipment</a:t>
            </a:r>
          </a:p>
        </p:txBody>
      </p:sp>
      <p:sp>
        <p:nvSpPr>
          <p:cNvPr id="3" name="Content Placeholder 2">
            <a:extLst>
              <a:ext uri="{FF2B5EF4-FFF2-40B4-BE49-F238E27FC236}">
                <a16:creationId xmlns:a16="http://schemas.microsoft.com/office/drawing/2014/main" id="{93E9FFEA-F695-44E5-871B-B266B5C394E8}"/>
              </a:ext>
            </a:extLst>
          </p:cNvPr>
          <p:cNvSpPr>
            <a:spLocks noGrp="1"/>
          </p:cNvSpPr>
          <p:nvPr>
            <p:ph idx="1"/>
          </p:nvPr>
        </p:nvSpPr>
        <p:spPr/>
        <p:txBody>
          <a:bodyPr/>
          <a:lstStyle/>
          <a:p>
            <a:r>
              <a:rPr lang="en-GB" dirty="0"/>
              <a:t>Classification of phantom data using Support Vector Machine (SVM) </a:t>
            </a:r>
          </a:p>
        </p:txBody>
      </p:sp>
      <p:sp>
        <p:nvSpPr>
          <p:cNvPr id="4" name="Title 1">
            <a:extLst>
              <a:ext uri="{FF2B5EF4-FFF2-40B4-BE49-F238E27FC236}">
                <a16:creationId xmlns:a16="http://schemas.microsoft.com/office/drawing/2014/main" id="{499A2A91-4DD9-4F8F-9F73-53FF84A5691C}"/>
              </a:ext>
            </a:extLst>
          </p:cNvPr>
          <p:cNvSpPr txBox="1">
            <a:spLocks/>
          </p:cNvSpPr>
          <p:nvPr/>
        </p:nvSpPr>
        <p:spPr bwMode="auto">
          <a:xfrm>
            <a:off x="228600" y="174688"/>
            <a:ext cx="8856984"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b="1">
                <a:solidFill>
                  <a:srgbClr val="1E4786"/>
                </a:solidFill>
                <a:latin typeface="Tahoma"/>
                <a:ea typeface="+mj-ea"/>
                <a:cs typeface="Tahoma"/>
              </a:defRPr>
            </a:lvl1pPr>
            <a:lvl2pPr algn="ctr" rtl="0" eaLnBrk="0" fontAlgn="base" hangingPunct="0">
              <a:spcBef>
                <a:spcPct val="0"/>
              </a:spcBef>
              <a:spcAft>
                <a:spcPct val="0"/>
              </a:spcAft>
              <a:defRPr sz="4400">
                <a:solidFill>
                  <a:schemeClr val="tx2"/>
                </a:solidFill>
                <a:latin typeface="Arial" charset="0"/>
                <a:ea typeface="Osaka" charset="-128"/>
                <a:cs typeface="Osaka" charset="-128"/>
              </a:defRPr>
            </a:lvl2pPr>
            <a:lvl3pPr algn="ctr" rtl="0" eaLnBrk="0" fontAlgn="base" hangingPunct="0">
              <a:spcBef>
                <a:spcPct val="0"/>
              </a:spcBef>
              <a:spcAft>
                <a:spcPct val="0"/>
              </a:spcAft>
              <a:defRPr sz="4400">
                <a:solidFill>
                  <a:schemeClr val="tx2"/>
                </a:solidFill>
                <a:latin typeface="Arial" charset="0"/>
                <a:ea typeface="Osaka" charset="-128"/>
                <a:cs typeface="Osaka" charset="-128"/>
              </a:defRPr>
            </a:lvl3pPr>
            <a:lvl4pPr algn="ctr" rtl="0" eaLnBrk="0" fontAlgn="base" hangingPunct="0">
              <a:spcBef>
                <a:spcPct val="0"/>
              </a:spcBef>
              <a:spcAft>
                <a:spcPct val="0"/>
              </a:spcAft>
              <a:defRPr sz="4400">
                <a:solidFill>
                  <a:schemeClr val="tx2"/>
                </a:solidFill>
                <a:latin typeface="Arial" charset="0"/>
                <a:ea typeface="Osaka" charset="-128"/>
                <a:cs typeface="Osaka" charset="-128"/>
              </a:defRPr>
            </a:lvl4pPr>
            <a:lvl5pPr algn="ctr" rtl="0" eaLnBrk="0" fontAlgn="base" hangingPunct="0">
              <a:spcBef>
                <a:spcPct val="0"/>
              </a:spcBef>
              <a:spcAft>
                <a:spcPct val="0"/>
              </a:spcAft>
              <a:defRPr sz="4400">
                <a:solidFill>
                  <a:schemeClr val="tx2"/>
                </a:solidFill>
                <a:latin typeface="Arial" charset="0"/>
                <a:ea typeface="Osaka" charset="-128"/>
                <a:cs typeface="Osaka" charset="-128"/>
              </a:defRPr>
            </a:lvl5pPr>
            <a:lvl6pPr marL="457200" algn="ctr" rtl="0" fontAlgn="base">
              <a:spcBef>
                <a:spcPct val="0"/>
              </a:spcBef>
              <a:spcAft>
                <a:spcPct val="0"/>
              </a:spcAft>
              <a:defRPr sz="4400">
                <a:solidFill>
                  <a:schemeClr val="tx2"/>
                </a:solidFill>
                <a:latin typeface="Arial" charset="0"/>
                <a:ea typeface="Osaka" charset="-128"/>
                <a:cs typeface="Osaka" charset="-128"/>
              </a:defRPr>
            </a:lvl6pPr>
            <a:lvl7pPr marL="914400" algn="ctr" rtl="0" fontAlgn="base">
              <a:spcBef>
                <a:spcPct val="0"/>
              </a:spcBef>
              <a:spcAft>
                <a:spcPct val="0"/>
              </a:spcAft>
              <a:defRPr sz="4400">
                <a:solidFill>
                  <a:schemeClr val="tx2"/>
                </a:solidFill>
                <a:latin typeface="Arial" charset="0"/>
                <a:ea typeface="Osaka" charset="-128"/>
                <a:cs typeface="Osaka" charset="-128"/>
              </a:defRPr>
            </a:lvl7pPr>
            <a:lvl8pPr marL="1371600" algn="ctr" rtl="0" fontAlgn="base">
              <a:spcBef>
                <a:spcPct val="0"/>
              </a:spcBef>
              <a:spcAft>
                <a:spcPct val="0"/>
              </a:spcAft>
              <a:defRPr sz="4400">
                <a:solidFill>
                  <a:schemeClr val="tx2"/>
                </a:solidFill>
                <a:latin typeface="Arial" charset="0"/>
                <a:ea typeface="Osaka" charset="-128"/>
                <a:cs typeface="Osaka" charset="-128"/>
              </a:defRPr>
            </a:lvl8pPr>
            <a:lvl9pPr marL="1828800" algn="ctr" rtl="0" fontAlgn="base">
              <a:spcBef>
                <a:spcPct val="0"/>
              </a:spcBef>
              <a:spcAft>
                <a:spcPct val="0"/>
              </a:spcAft>
              <a:defRPr sz="4400">
                <a:solidFill>
                  <a:schemeClr val="tx2"/>
                </a:solidFill>
                <a:latin typeface="Arial" charset="0"/>
                <a:ea typeface="Osaka" charset="-128"/>
                <a:cs typeface="Osaka" charset="-128"/>
              </a:defRPr>
            </a:lvl9pPr>
          </a:lstStyle>
          <a:p>
            <a:r>
              <a:rPr lang="en-GB" kern="0" dirty="0"/>
              <a:t>Parallel threading DRS functions</a:t>
            </a:r>
          </a:p>
        </p:txBody>
      </p:sp>
    </p:spTree>
    <p:extLst>
      <p:ext uri="{BB962C8B-B14F-4D97-AF65-F5344CB8AC3E}">
        <p14:creationId xmlns:p14="http://schemas.microsoft.com/office/powerpoint/2010/main" val="8855186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FF147-6427-4C27-9B79-A6519C300F75}"/>
              </a:ext>
            </a:extLst>
          </p:cNvPr>
          <p:cNvSpPr>
            <a:spLocks noGrp="1"/>
          </p:cNvSpPr>
          <p:nvPr>
            <p:ph type="title"/>
          </p:nvPr>
        </p:nvSpPr>
        <p:spPr/>
        <p:txBody>
          <a:bodyPr/>
          <a:lstStyle/>
          <a:p>
            <a:r>
              <a:rPr lang="en-GB" dirty="0"/>
              <a:t>Clinical validation results from co-project</a:t>
            </a:r>
          </a:p>
        </p:txBody>
      </p:sp>
      <p:pic>
        <p:nvPicPr>
          <p:cNvPr id="4" name="Picture 3">
            <a:extLst>
              <a:ext uri="{FF2B5EF4-FFF2-40B4-BE49-F238E27FC236}">
                <a16:creationId xmlns:a16="http://schemas.microsoft.com/office/drawing/2014/main" id="{6F21F30F-FFB5-4C17-A0E4-3D6F6F76C4D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5536" y="2636912"/>
            <a:ext cx="4221480" cy="2993390"/>
          </a:xfrm>
          <a:prstGeom prst="rect">
            <a:avLst/>
          </a:prstGeom>
          <a:noFill/>
          <a:ln>
            <a:noFill/>
          </a:ln>
        </p:spPr>
      </p:pic>
      <p:pic>
        <p:nvPicPr>
          <p:cNvPr id="7" name="Picture 6">
            <a:extLst>
              <a:ext uri="{FF2B5EF4-FFF2-40B4-BE49-F238E27FC236}">
                <a16:creationId xmlns:a16="http://schemas.microsoft.com/office/drawing/2014/main" id="{9C467A25-202F-42E1-BF70-1EA673BB70DF}"/>
              </a:ext>
            </a:extLst>
          </p:cNvPr>
          <p:cNvPicPr>
            <a:picLocks noChangeAspect="1"/>
          </p:cNvPicPr>
          <p:nvPr/>
        </p:nvPicPr>
        <p:blipFill>
          <a:blip r:embed="rId3"/>
          <a:stretch>
            <a:fillRect/>
          </a:stretch>
        </p:blipFill>
        <p:spPr>
          <a:xfrm>
            <a:off x="5214721" y="3717032"/>
            <a:ext cx="2371332" cy="2480851"/>
          </a:xfrm>
          <a:prstGeom prst="rect">
            <a:avLst/>
          </a:prstGeom>
        </p:spPr>
      </p:pic>
      <p:pic>
        <p:nvPicPr>
          <p:cNvPr id="8" name="Picture 7">
            <a:extLst>
              <a:ext uri="{FF2B5EF4-FFF2-40B4-BE49-F238E27FC236}">
                <a16:creationId xmlns:a16="http://schemas.microsoft.com/office/drawing/2014/main" id="{F2EB6D2E-F6E3-49DA-BE3F-0030F16D75A5}"/>
              </a:ext>
            </a:extLst>
          </p:cNvPr>
          <p:cNvPicPr>
            <a:picLocks noChangeAspect="1"/>
          </p:cNvPicPr>
          <p:nvPr/>
        </p:nvPicPr>
        <p:blipFill>
          <a:blip r:embed="rId4"/>
          <a:stretch>
            <a:fillRect/>
          </a:stretch>
        </p:blipFill>
        <p:spPr>
          <a:xfrm>
            <a:off x="5225005" y="1774124"/>
            <a:ext cx="2371332" cy="2183503"/>
          </a:xfrm>
          <a:prstGeom prst="rect">
            <a:avLst/>
          </a:prstGeom>
        </p:spPr>
      </p:pic>
      <p:sp>
        <p:nvSpPr>
          <p:cNvPr id="9" name="TextBox 8">
            <a:extLst>
              <a:ext uri="{FF2B5EF4-FFF2-40B4-BE49-F238E27FC236}">
                <a16:creationId xmlns:a16="http://schemas.microsoft.com/office/drawing/2014/main" id="{63BEB5AA-48A8-4846-B04A-8B82209BDAF4}"/>
              </a:ext>
            </a:extLst>
          </p:cNvPr>
          <p:cNvSpPr txBox="1"/>
          <p:nvPr/>
        </p:nvSpPr>
        <p:spPr>
          <a:xfrm>
            <a:off x="7236296" y="6453336"/>
            <a:ext cx="2088232" cy="288032"/>
          </a:xfrm>
          <a:prstGeom prst="rect">
            <a:avLst/>
          </a:prstGeom>
          <a:noFill/>
        </p:spPr>
        <p:txBody>
          <a:bodyPr wrap="square" rtlCol="0">
            <a:spAutoFit/>
          </a:bodyPr>
          <a:lstStyle/>
          <a:p>
            <a:r>
              <a:rPr lang="en-GB" sz="1200" dirty="0"/>
              <a:t>[3] : Waldock et al, 2018</a:t>
            </a:r>
            <a:endParaRPr lang="en-GB" sz="900" dirty="0"/>
          </a:p>
        </p:txBody>
      </p:sp>
    </p:spTree>
    <p:extLst>
      <p:ext uri="{BB962C8B-B14F-4D97-AF65-F5344CB8AC3E}">
        <p14:creationId xmlns:p14="http://schemas.microsoft.com/office/powerpoint/2010/main" val="6949638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1C5E2-FE72-4AB5-B916-032D62AA9807}"/>
              </a:ext>
            </a:extLst>
          </p:cNvPr>
          <p:cNvSpPr>
            <a:spLocks noGrp="1"/>
          </p:cNvSpPr>
          <p:nvPr>
            <p:ph type="title"/>
          </p:nvPr>
        </p:nvSpPr>
        <p:spPr/>
        <p:txBody>
          <a:bodyPr/>
          <a:lstStyle/>
          <a:p>
            <a:r>
              <a:rPr lang="en-GB" dirty="0"/>
              <a:t>Temporal tracking and registration</a:t>
            </a:r>
          </a:p>
        </p:txBody>
      </p:sp>
      <p:sp>
        <p:nvSpPr>
          <p:cNvPr id="3" name="Content Placeholder 2">
            <a:extLst>
              <a:ext uri="{FF2B5EF4-FFF2-40B4-BE49-F238E27FC236}">
                <a16:creationId xmlns:a16="http://schemas.microsoft.com/office/drawing/2014/main" id="{4AA4D217-F04D-473E-BF95-05C345FCA526}"/>
              </a:ext>
            </a:extLst>
          </p:cNvPr>
          <p:cNvSpPr>
            <a:spLocks noGrp="1"/>
          </p:cNvSpPr>
          <p:nvPr>
            <p:ph idx="1"/>
          </p:nvPr>
        </p:nvSpPr>
        <p:spPr/>
        <p:txBody>
          <a:bodyPr/>
          <a:lstStyle/>
          <a:p>
            <a:r>
              <a:rPr lang="en-GB" dirty="0"/>
              <a:t>DRS collection is faster than visual tracking information collection.</a:t>
            </a:r>
          </a:p>
          <a:p>
            <a:pPr marL="0" indent="0">
              <a:buNone/>
            </a:pPr>
            <a:endParaRPr lang="en-GB" dirty="0"/>
          </a:p>
          <a:p>
            <a:pPr marL="0" indent="0">
              <a:buNone/>
            </a:pPr>
            <a:r>
              <a:rPr lang="en-GB" dirty="0"/>
              <a:t>Options:</a:t>
            </a:r>
          </a:p>
          <a:p>
            <a:pPr lvl="1"/>
            <a:r>
              <a:rPr lang="en-GB" dirty="0"/>
              <a:t>Direct linear interpolation between detection frames</a:t>
            </a:r>
          </a:p>
          <a:p>
            <a:pPr lvl="1"/>
            <a:r>
              <a:rPr lang="en-GB" dirty="0"/>
              <a:t>Non-linear interpolation using Kalman filter</a:t>
            </a:r>
          </a:p>
        </p:txBody>
      </p:sp>
      <p:sp>
        <p:nvSpPr>
          <p:cNvPr id="4" name="Title 1">
            <a:extLst>
              <a:ext uri="{FF2B5EF4-FFF2-40B4-BE49-F238E27FC236}">
                <a16:creationId xmlns:a16="http://schemas.microsoft.com/office/drawing/2014/main" id="{53B58AFC-54AB-4F2A-BD2C-3523432001C9}"/>
              </a:ext>
            </a:extLst>
          </p:cNvPr>
          <p:cNvSpPr txBox="1">
            <a:spLocks/>
          </p:cNvSpPr>
          <p:nvPr/>
        </p:nvSpPr>
        <p:spPr bwMode="auto">
          <a:xfrm>
            <a:off x="228600" y="174688"/>
            <a:ext cx="8856984"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b="1">
                <a:solidFill>
                  <a:srgbClr val="1E4786"/>
                </a:solidFill>
                <a:latin typeface="Tahoma"/>
                <a:ea typeface="+mj-ea"/>
                <a:cs typeface="Tahoma"/>
              </a:defRPr>
            </a:lvl1pPr>
            <a:lvl2pPr algn="ctr" rtl="0" eaLnBrk="0" fontAlgn="base" hangingPunct="0">
              <a:spcBef>
                <a:spcPct val="0"/>
              </a:spcBef>
              <a:spcAft>
                <a:spcPct val="0"/>
              </a:spcAft>
              <a:defRPr sz="4400">
                <a:solidFill>
                  <a:schemeClr val="tx2"/>
                </a:solidFill>
                <a:latin typeface="Arial" charset="0"/>
                <a:ea typeface="Osaka" charset="-128"/>
                <a:cs typeface="Osaka" charset="-128"/>
              </a:defRPr>
            </a:lvl2pPr>
            <a:lvl3pPr algn="ctr" rtl="0" eaLnBrk="0" fontAlgn="base" hangingPunct="0">
              <a:spcBef>
                <a:spcPct val="0"/>
              </a:spcBef>
              <a:spcAft>
                <a:spcPct val="0"/>
              </a:spcAft>
              <a:defRPr sz="4400">
                <a:solidFill>
                  <a:schemeClr val="tx2"/>
                </a:solidFill>
                <a:latin typeface="Arial" charset="0"/>
                <a:ea typeface="Osaka" charset="-128"/>
                <a:cs typeface="Osaka" charset="-128"/>
              </a:defRPr>
            </a:lvl3pPr>
            <a:lvl4pPr algn="ctr" rtl="0" eaLnBrk="0" fontAlgn="base" hangingPunct="0">
              <a:spcBef>
                <a:spcPct val="0"/>
              </a:spcBef>
              <a:spcAft>
                <a:spcPct val="0"/>
              </a:spcAft>
              <a:defRPr sz="4400">
                <a:solidFill>
                  <a:schemeClr val="tx2"/>
                </a:solidFill>
                <a:latin typeface="Arial" charset="0"/>
                <a:ea typeface="Osaka" charset="-128"/>
                <a:cs typeface="Osaka" charset="-128"/>
              </a:defRPr>
            </a:lvl4pPr>
            <a:lvl5pPr algn="ctr" rtl="0" eaLnBrk="0" fontAlgn="base" hangingPunct="0">
              <a:spcBef>
                <a:spcPct val="0"/>
              </a:spcBef>
              <a:spcAft>
                <a:spcPct val="0"/>
              </a:spcAft>
              <a:defRPr sz="4400">
                <a:solidFill>
                  <a:schemeClr val="tx2"/>
                </a:solidFill>
                <a:latin typeface="Arial" charset="0"/>
                <a:ea typeface="Osaka" charset="-128"/>
                <a:cs typeface="Osaka" charset="-128"/>
              </a:defRPr>
            </a:lvl5pPr>
            <a:lvl6pPr marL="457200" algn="ctr" rtl="0" fontAlgn="base">
              <a:spcBef>
                <a:spcPct val="0"/>
              </a:spcBef>
              <a:spcAft>
                <a:spcPct val="0"/>
              </a:spcAft>
              <a:defRPr sz="4400">
                <a:solidFill>
                  <a:schemeClr val="tx2"/>
                </a:solidFill>
                <a:latin typeface="Arial" charset="0"/>
                <a:ea typeface="Osaka" charset="-128"/>
                <a:cs typeface="Osaka" charset="-128"/>
              </a:defRPr>
            </a:lvl6pPr>
            <a:lvl7pPr marL="914400" algn="ctr" rtl="0" fontAlgn="base">
              <a:spcBef>
                <a:spcPct val="0"/>
              </a:spcBef>
              <a:spcAft>
                <a:spcPct val="0"/>
              </a:spcAft>
              <a:defRPr sz="4400">
                <a:solidFill>
                  <a:schemeClr val="tx2"/>
                </a:solidFill>
                <a:latin typeface="Arial" charset="0"/>
                <a:ea typeface="Osaka" charset="-128"/>
                <a:cs typeface="Osaka" charset="-128"/>
              </a:defRPr>
            </a:lvl7pPr>
            <a:lvl8pPr marL="1371600" algn="ctr" rtl="0" fontAlgn="base">
              <a:spcBef>
                <a:spcPct val="0"/>
              </a:spcBef>
              <a:spcAft>
                <a:spcPct val="0"/>
              </a:spcAft>
              <a:defRPr sz="4400">
                <a:solidFill>
                  <a:schemeClr val="tx2"/>
                </a:solidFill>
                <a:latin typeface="Arial" charset="0"/>
                <a:ea typeface="Osaka" charset="-128"/>
                <a:cs typeface="Osaka" charset="-128"/>
              </a:defRPr>
            </a:lvl8pPr>
            <a:lvl9pPr marL="1828800" algn="ctr" rtl="0" fontAlgn="base">
              <a:spcBef>
                <a:spcPct val="0"/>
              </a:spcBef>
              <a:spcAft>
                <a:spcPct val="0"/>
              </a:spcAft>
              <a:defRPr sz="4400">
                <a:solidFill>
                  <a:schemeClr val="tx2"/>
                </a:solidFill>
                <a:latin typeface="Arial" charset="0"/>
                <a:ea typeface="Osaka" charset="-128"/>
                <a:cs typeface="Osaka" charset="-128"/>
              </a:defRPr>
            </a:lvl9pPr>
          </a:lstStyle>
          <a:p>
            <a:r>
              <a:rPr lang="en-GB" kern="0" dirty="0"/>
              <a:t>Registration of DRS to tracking</a:t>
            </a:r>
          </a:p>
        </p:txBody>
      </p:sp>
    </p:spTree>
    <p:extLst>
      <p:ext uri="{BB962C8B-B14F-4D97-AF65-F5344CB8AC3E}">
        <p14:creationId xmlns:p14="http://schemas.microsoft.com/office/powerpoint/2010/main" val="8302847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B8A3F-2FEA-4FFC-8E83-43DD182F30BF}"/>
              </a:ext>
            </a:extLst>
          </p:cNvPr>
          <p:cNvSpPr>
            <a:spLocks noGrp="1"/>
          </p:cNvSpPr>
          <p:nvPr>
            <p:ph type="title"/>
          </p:nvPr>
        </p:nvSpPr>
        <p:spPr/>
        <p:txBody>
          <a:bodyPr/>
          <a:lstStyle/>
          <a:p>
            <a:r>
              <a:rPr lang="en-GB" dirty="0"/>
              <a:t>Test 11: Linear interpolation </a:t>
            </a:r>
          </a:p>
        </p:txBody>
      </p:sp>
      <p:sp>
        <p:nvSpPr>
          <p:cNvPr id="3" name="Content Placeholder 2">
            <a:extLst>
              <a:ext uri="{FF2B5EF4-FFF2-40B4-BE49-F238E27FC236}">
                <a16:creationId xmlns:a16="http://schemas.microsoft.com/office/drawing/2014/main" id="{579DCFCA-170C-407A-B9CC-3DA2656CF95A}"/>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7322987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B8A3F-2FEA-4FFC-8E83-43DD182F30BF}"/>
              </a:ext>
            </a:extLst>
          </p:cNvPr>
          <p:cNvSpPr>
            <a:spLocks noGrp="1"/>
          </p:cNvSpPr>
          <p:nvPr>
            <p:ph type="title"/>
          </p:nvPr>
        </p:nvSpPr>
        <p:spPr/>
        <p:txBody>
          <a:bodyPr/>
          <a:lstStyle/>
          <a:p>
            <a:r>
              <a:rPr lang="en-GB" dirty="0"/>
              <a:t>Test 11: Linear interpolation </a:t>
            </a:r>
          </a:p>
        </p:txBody>
      </p:sp>
      <p:sp>
        <p:nvSpPr>
          <p:cNvPr id="3" name="Content Placeholder 2">
            <a:extLst>
              <a:ext uri="{FF2B5EF4-FFF2-40B4-BE49-F238E27FC236}">
                <a16:creationId xmlns:a16="http://schemas.microsoft.com/office/drawing/2014/main" id="{579DCFCA-170C-407A-B9CC-3DA2656CF95A}"/>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6725598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B8A3F-2FEA-4FFC-8E83-43DD182F30BF}"/>
              </a:ext>
            </a:extLst>
          </p:cNvPr>
          <p:cNvSpPr>
            <a:spLocks noGrp="1"/>
          </p:cNvSpPr>
          <p:nvPr>
            <p:ph type="title"/>
          </p:nvPr>
        </p:nvSpPr>
        <p:spPr/>
        <p:txBody>
          <a:bodyPr/>
          <a:lstStyle/>
          <a:p>
            <a:r>
              <a:rPr lang="en-GB" dirty="0"/>
              <a:t>Test 12: Kalman filter</a:t>
            </a:r>
          </a:p>
        </p:txBody>
      </p:sp>
      <p:sp>
        <p:nvSpPr>
          <p:cNvPr id="3" name="Content Placeholder 2">
            <a:extLst>
              <a:ext uri="{FF2B5EF4-FFF2-40B4-BE49-F238E27FC236}">
                <a16:creationId xmlns:a16="http://schemas.microsoft.com/office/drawing/2014/main" id="{579DCFCA-170C-407A-B9CC-3DA2656CF95A}"/>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44610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9DD01-63AD-49CB-80EC-44898DCA43CF}"/>
              </a:ext>
            </a:extLst>
          </p:cNvPr>
          <p:cNvSpPr>
            <a:spLocks noGrp="1"/>
          </p:cNvSpPr>
          <p:nvPr>
            <p:ph type="title"/>
          </p:nvPr>
        </p:nvSpPr>
        <p:spPr/>
        <p:txBody>
          <a:bodyPr/>
          <a:lstStyle/>
          <a:p>
            <a:r>
              <a:rPr lang="en-GB" dirty="0"/>
              <a:t>Motivation</a:t>
            </a:r>
          </a:p>
        </p:txBody>
      </p:sp>
      <p:sp>
        <p:nvSpPr>
          <p:cNvPr id="3" name="Content Placeholder 2">
            <a:extLst>
              <a:ext uri="{FF2B5EF4-FFF2-40B4-BE49-F238E27FC236}">
                <a16:creationId xmlns:a16="http://schemas.microsoft.com/office/drawing/2014/main" id="{A0C38EEB-E8E4-47CC-8312-2779CF86B75F}"/>
              </a:ext>
            </a:extLst>
          </p:cNvPr>
          <p:cNvSpPr>
            <a:spLocks noGrp="1"/>
          </p:cNvSpPr>
          <p:nvPr>
            <p:ph idx="1"/>
          </p:nvPr>
        </p:nvSpPr>
        <p:spPr/>
        <p:txBody>
          <a:bodyPr/>
          <a:lstStyle/>
          <a:p>
            <a:r>
              <a:rPr lang="en-GB" dirty="0"/>
              <a:t>Sampling error - The biopsy site is chosen by a subjective decision</a:t>
            </a:r>
          </a:p>
          <a:p>
            <a:r>
              <a:rPr lang="en-GB" dirty="0"/>
              <a:t>In the case of diagnosis of Barrett’s oesophagus, there have been cases resulting false negatives due to incorrect sampling [3]</a:t>
            </a:r>
          </a:p>
          <a:p>
            <a:endParaRPr lang="en-GB" dirty="0"/>
          </a:p>
        </p:txBody>
      </p:sp>
      <p:sp>
        <p:nvSpPr>
          <p:cNvPr id="4" name="TextBox 3">
            <a:extLst>
              <a:ext uri="{FF2B5EF4-FFF2-40B4-BE49-F238E27FC236}">
                <a16:creationId xmlns:a16="http://schemas.microsoft.com/office/drawing/2014/main" id="{2DBE6366-22F9-4F63-B7B5-CD5349FD8D1E}"/>
              </a:ext>
            </a:extLst>
          </p:cNvPr>
          <p:cNvSpPr txBox="1"/>
          <p:nvPr/>
        </p:nvSpPr>
        <p:spPr>
          <a:xfrm>
            <a:off x="7164288" y="6453336"/>
            <a:ext cx="2088232" cy="288032"/>
          </a:xfrm>
          <a:prstGeom prst="rect">
            <a:avLst/>
          </a:prstGeom>
          <a:noFill/>
        </p:spPr>
        <p:txBody>
          <a:bodyPr wrap="square" rtlCol="0">
            <a:spAutoFit/>
          </a:bodyPr>
          <a:lstStyle/>
          <a:p>
            <a:r>
              <a:rPr lang="en-GB" sz="1200" dirty="0"/>
              <a:t>[3] : </a:t>
            </a:r>
            <a:r>
              <a:rPr lang="en-GB" sz="1200" dirty="0" err="1"/>
              <a:t>L.B.Lovat</a:t>
            </a:r>
            <a:r>
              <a:rPr lang="en-GB" sz="1200" dirty="0"/>
              <a:t> et al., 2006</a:t>
            </a:r>
            <a:endParaRPr lang="en-GB" sz="900" dirty="0"/>
          </a:p>
        </p:txBody>
      </p:sp>
    </p:spTree>
    <p:extLst>
      <p:ext uri="{BB962C8B-B14F-4D97-AF65-F5344CB8AC3E}">
        <p14:creationId xmlns:p14="http://schemas.microsoft.com/office/powerpoint/2010/main" val="5999962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B8A3F-2FEA-4FFC-8E83-43DD182F30BF}"/>
              </a:ext>
            </a:extLst>
          </p:cNvPr>
          <p:cNvSpPr>
            <a:spLocks noGrp="1"/>
          </p:cNvSpPr>
          <p:nvPr>
            <p:ph type="title"/>
          </p:nvPr>
        </p:nvSpPr>
        <p:spPr/>
        <p:txBody>
          <a:bodyPr/>
          <a:lstStyle/>
          <a:p>
            <a:r>
              <a:rPr lang="en-GB" dirty="0"/>
              <a:t>Test 12: Kalman filter</a:t>
            </a:r>
          </a:p>
        </p:txBody>
      </p:sp>
      <p:sp>
        <p:nvSpPr>
          <p:cNvPr id="3" name="Content Placeholder 2">
            <a:extLst>
              <a:ext uri="{FF2B5EF4-FFF2-40B4-BE49-F238E27FC236}">
                <a16:creationId xmlns:a16="http://schemas.microsoft.com/office/drawing/2014/main" id="{579DCFCA-170C-407A-B9CC-3DA2656CF95A}"/>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5476181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B8A3F-2FEA-4FFC-8E83-43DD182F30BF}"/>
              </a:ext>
            </a:extLst>
          </p:cNvPr>
          <p:cNvSpPr>
            <a:spLocks noGrp="1"/>
          </p:cNvSpPr>
          <p:nvPr>
            <p:ph type="title"/>
          </p:nvPr>
        </p:nvSpPr>
        <p:spPr/>
        <p:txBody>
          <a:bodyPr/>
          <a:lstStyle/>
          <a:p>
            <a:r>
              <a:rPr lang="en-GB" dirty="0"/>
              <a:t>Decision 4: Temporal Tracking</a:t>
            </a:r>
          </a:p>
        </p:txBody>
      </p:sp>
      <p:sp>
        <p:nvSpPr>
          <p:cNvPr id="3" name="Content Placeholder 2">
            <a:extLst>
              <a:ext uri="{FF2B5EF4-FFF2-40B4-BE49-F238E27FC236}">
                <a16:creationId xmlns:a16="http://schemas.microsoft.com/office/drawing/2014/main" id="{579DCFCA-170C-407A-B9CC-3DA2656CF95A}"/>
              </a:ext>
            </a:extLst>
          </p:cNvPr>
          <p:cNvSpPr>
            <a:spLocks noGrp="1"/>
          </p:cNvSpPr>
          <p:nvPr>
            <p:ph idx="1"/>
          </p:nvPr>
        </p:nvSpPr>
        <p:spPr/>
        <p:txBody>
          <a:bodyPr/>
          <a:lstStyle/>
          <a:p>
            <a:r>
              <a:rPr lang="en-GB" dirty="0"/>
              <a:t>Linear interpolation</a:t>
            </a:r>
          </a:p>
        </p:txBody>
      </p:sp>
    </p:spTree>
    <p:extLst>
      <p:ext uri="{BB962C8B-B14F-4D97-AF65-F5344CB8AC3E}">
        <p14:creationId xmlns:p14="http://schemas.microsoft.com/office/powerpoint/2010/main" val="38789873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9FB79-E2AF-4889-98B2-080F8C5048B0}"/>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69B165ED-81A0-422F-A31A-F79151522088}"/>
              </a:ext>
            </a:extLst>
          </p:cNvPr>
          <p:cNvSpPr>
            <a:spLocks noGrp="1"/>
          </p:cNvSpPr>
          <p:nvPr>
            <p:ph idx="1"/>
          </p:nvPr>
        </p:nvSpPr>
        <p:spPr/>
        <p:txBody>
          <a:bodyPr/>
          <a:lstStyle/>
          <a:p>
            <a:r>
              <a:rPr lang="en-GB" dirty="0"/>
              <a:t>Established a robust and ergonomic calibration method</a:t>
            </a:r>
          </a:p>
          <a:p>
            <a:r>
              <a:rPr lang="en-GB" dirty="0"/>
              <a:t>Successful 2D tracking using </a:t>
            </a:r>
            <a:r>
              <a:rPr lang="en-GB" dirty="0" err="1"/>
              <a:t>ArUco</a:t>
            </a:r>
            <a:r>
              <a:rPr lang="en-GB" dirty="0"/>
              <a:t> markers</a:t>
            </a:r>
          </a:p>
          <a:p>
            <a:r>
              <a:rPr lang="en-GB" dirty="0"/>
              <a:t>Successful 3D tracking using </a:t>
            </a:r>
            <a:r>
              <a:rPr lang="en-GB" dirty="0" err="1"/>
              <a:t>ArUco</a:t>
            </a:r>
            <a:r>
              <a:rPr lang="en-GB" dirty="0"/>
              <a:t> markers</a:t>
            </a:r>
          </a:p>
          <a:p>
            <a:r>
              <a:rPr lang="en-GB" dirty="0"/>
              <a:t>Successful expansion to multi-marker probe design.</a:t>
            </a:r>
          </a:p>
          <a:p>
            <a:r>
              <a:rPr lang="en-GB" dirty="0"/>
              <a:t>Successful establishment of tracking configuration</a:t>
            </a:r>
          </a:p>
          <a:p>
            <a:r>
              <a:rPr lang="en-GB" dirty="0"/>
              <a:t>Successful registration of DRS to tracking data</a:t>
            </a:r>
          </a:p>
          <a:p>
            <a:endParaRPr lang="en-GB" dirty="0"/>
          </a:p>
          <a:p>
            <a:r>
              <a:rPr lang="en-GB" dirty="0"/>
              <a:t>Visualisation not completed</a:t>
            </a:r>
          </a:p>
          <a:p>
            <a:r>
              <a:rPr lang="en-GB" dirty="0"/>
              <a:t>Validation not completed</a:t>
            </a:r>
          </a:p>
        </p:txBody>
      </p:sp>
    </p:spTree>
    <p:extLst>
      <p:ext uri="{BB962C8B-B14F-4D97-AF65-F5344CB8AC3E}">
        <p14:creationId xmlns:p14="http://schemas.microsoft.com/office/powerpoint/2010/main" val="42007464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E0187-41CE-4DE8-9EF4-FC93E60980DD}"/>
              </a:ext>
            </a:extLst>
          </p:cNvPr>
          <p:cNvSpPr>
            <a:spLocks noGrp="1"/>
          </p:cNvSpPr>
          <p:nvPr>
            <p:ph type="title"/>
          </p:nvPr>
        </p:nvSpPr>
        <p:spPr/>
        <p:txBody>
          <a:bodyPr/>
          <a:lstStyle/>
          <a:p>
            <a:r>
              <a:rPr lang="en-GB" dirty="0"/>
              <a:t>Limitations and future work</a:t>
            </a:r>
          </a:p>
        </p:txBody>
      </p:sp>
      <p:sp>
        <p:nvSpPr>
          <p:cNvPr id="3" name="Content Placeholder 2">
            <a:extLst>
              <a:ext uri="{FF2B5EF4-FFF2-40B4-BE49-F238E27FC236}">
                <a16:creationId xmlns:a16="http://schemas.microsoft.com/office/drawing/2014/main" id="{88BFBDD3-7D5E-4A90-A3BA-6DDF54621B3A}"/>
              </a:ext>
            </a:extLst>
          </p:cNvPr>
          <p:cNvSpPr>
            <a:spLocks noGrp="1"/>
          </p:cNvSpPr>
          <p:nvPr>
            <p:ph idx="1"/>
          </p:nvPr>
        </p:nvSpPr>
        <p:spPr/>
        <p:txBody>
          <a:bodyPr/>
          <a:lstStyle/>
          <a:p>
            <a:pPr marL="0" indent="0">
              <a:buNone/>
            </a:pPr>
            <a:r>
              <a:rPr lang="en-GB" dirty="0"/>
              <a:t>Limitations:</a:t>
            </a:r>
          </a:p>
          <a:p>
            <a:r>
              <a:rPr lang="en-GB" dirty="0"/>
              <a:t>The webcams tend to heat up in use, which affects the lens configuration hence the error increases.</a:t>
            </a:r>
          </a:p>
          <a:p>
            <a:r>
              <a:rPr lang="en-GB" dirty="0"/>
              <a:t>Slow processing due to weak CPU processing power.</a:t>
            </a:r>
          </a:p>
          <a:p>
            <a:endParaRPr lang="en-GB" dirty="0"/>
          </a:p>
          <a:p>
            <a:pPr marL="0" indent="0">
              <a:buNone/>
            </a:pPr>
            <a:r>
              <a:rPr lang="en-GB" dirty="0"/>
              <a:t>Future work:</a:t>
            </a:r>
          </a:p>
          <a:p>
            <a:r>
              <a:rPr lang="en-GB" dirty="0"/>
              <a:t>Visualisation of the DRS data.</a:t>
            </a:r>
          </a:p>
          <a:p>
            <a:r>
              <a:rPr lang="en-GB" dirty="0"/>
              <a:t>Validation of the system</a:t>
            </a:r>
          </a:p>
        </p:txBody>
      </p:sp>
    </p:spTree>
    <p:extLst>
      <p:ext uri="{BB962C8B-B14F-4D97-AF65-F5344CB8AC3E}">
        <p14:creationId xmlns:p14="http://schemas.microsoft.com/office/powerpoint/2010/main" val="12167105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B08B7-8DE4-4E96-93B6-4B9CCB71A9A4}"/>
              </a:ext>
            </a:extLst>
          </p:cNvPr>
          <p:cNvSpPr>
            <a:spLocks noGrp="1"/>
          </p:cNvSpPr>
          <p:nvPr>
            <p:ph type="title"/>
          </p:nvPr>
        </p:nvSpPr>
        <p:spPr>
          <a:xfrm>
            <a:off x="2411760" y="3124200"/>
            <a:ext cx="4680520" cy="609600"/>
          </a:xfrm>
        </p:spPr>
        <p:txBody>
          <a:bodyPr/>
          <a:lstStyle/>
          <a:p>
            <a:pPr algn="ctr"/>
            <a:r>
              <a:rPr lang="en-GB" dirty="0"/>
              <a:t>Thank you for listening</a:t>
            </a:r>
            <a:br>
              <a:rPr lang="en-GB" dirty="0"/>
            </a:br>
            <a:r>
              <a:rPr lang="en-GB" dirty="0"/>
              <a:t>Q&amp;A</a:t>
            </a:r>
          </a:p>
        </p:txBody>
      </p:sp>
    </p:spTree>
    <p:extLst>
      <p:ext uri="{BB962C8B-B14F-4D97-AF65-F5344CB8AC3E}">
        <p14:creationId xmlns:p14="http://schemas.microsoft.com/office/powerpoint/2010/main" val="856018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D4621-A43A-4ED4-A7DF-DF6E1CED2D9B}"/>
              </a:ext>
            </a:extLst>
          </p:cNvPr>
          <p:cNvSpPr>
            <a:spLocks noGrp="1"/>
          </p:cNvSpPr>
          <p:nvPr>
            <p:ph type="title"/>
          </p:nvPr>
        </p:nvSpPr>
        <p:spPr/>
        <p:txBody>
          <a:bodyPr/>
          <a:lstStyle/>
          <a:p>
            <a:r>
              <a:rPr lang="en-GB" dirty="0"/>
              <a:t>Proposed solution</a:t>
            </a:r>
          </a:p>
        </p:txBody>
      </p:sp>
      <p:graphicFrame>
        <p:nvGraphicFramePr>
          <p:cNvPr id="4" name="Table 3">
            <a:extLst>
              <a:ext uri="{FF2B5EF4-FFF2-40B4-BE49-F238E27FC236}">
                <a16:creationId xmlns:a16="http://schemas.microsoft.com/office/drawing/2014/main" id="{358E60F4-327D-49F5-BC79-76C9F7AC88AC}"/>
              </a:ext>
            </a:extLst>
          </p:cNvPr>
          <p:cNvGraphicFramePr>
            <a:graphicFrameLocks noGrp="1"/>
          </p:cNvGraphicFramePr>
          <p:nvPr>
            <p:extLst>
              <p:ext uri="{D42A27DB-BD31-4B8C-83A1-F6EECF244321}">
                <p14:modId xmlns:p14="http://schemas.microsoft.com/office/powerpoint/2010/main" val="4003813380"/>
              </p:ext>
            </p:extLst>
          </p:nvPr>
        </p:nvGraphicFramePr>
        <p:xfrm>
          <a:off x="0" y="3284984"/>
          <a:ext cx="9144000" cy="1569359"/>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568584459"/>
                    </a:ext>
                  </a:extLst>
                </a:gridCol>
                <a:gridCol w="2286000">
                  <a:extLst>
                    <a:ext uri="{9D8B030D-6E8A-4147-A177-3AD203B41FA5}">
                      <a16:colId xmlns:a16="http://schemas.microsoft.com/office/drawing/2014/main" val="886818609"/>
                    </a:ext>
                  </a:extLst>
                </a:gridCol>
                <a:gridCol w="2286000">
                  <a:extLst>
                    <a:ext uri="{9D8B030D-6E8A-4147-A177-3AD203B41FA5}">
                      <a16:colId xmlns:a16="http://schemas.microsoft.com/office/drawing/2014/main" val="315050652"/>
                    </a:ext>
                  </a:extLst>
                </a:gridCol>
                <a:gridCol w="2286000">
                  <a:extLst>
                    <a:ext uri="{9D8B030D-6E8A-4147-A177-3AD203B41FA5}">
                      <a16:colId xmlns:a16="http://schemas.microsoft.com/office/drawing/2014/main" val="1401081863"/>
                    </a:ext>
                  </a:extLst>
                </a:gridCol>
              </a:tblGrid>
              <a:tr h="1569359">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02239480"/>
                  </a:ext>
                </a:extLst>
              </a:tr>
            </a:tbl>
          </a:graphicData>
        </a:graphic>
      </p:graphicFrame>
      <p:pic>
        <p:nvPicPr>
          <p:cNvPr id="5" name="Picture 6">
            <a:extLst>
              <a:ext uri="{FF2B5EF4-FFF2-40B4-BE49-F238E27FC236}">
                <a16:creationId xmlns:a16="http://schemas.microsoft.com/office/drawing/2014/main" id="{EC60BD53-2328-4A3A-BA36-407E341EAB1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22756" b="87500" l="12039" r="92039">
                        <a14:foregroundMark x1="52816" y1="30449" x2="52816" y2="30449"/>
                        <a14:foregroundMark x1="53010" y1="41987" x2="53010" y2="41987"/>
                        <a14:foregroundMark x1="41942" y1="50641" x2="48350" y2="50000"/>
                        <a14:foregroundMark x1="39806" y1="51923" x2="48544" y2="48397"/>
                        <a14:foregroundMark x1="53981" y1="79167" x2="54757" y2="83654"/>
                        <a14:foregroundMark x1="25631" y1="58333" x2="25631" y2="58333"/>
                        <a14:foregroundMark x1="30291" y1="62179" x2="30291" y2="62179"/>
                        <a14:foregroundMark x1="12621" y1="68910" x2="30680" y2="70513"/>
                        <a14:foregroundMark x1="30680" y1="70513" x2="35728" y2="70192"/>
                        <a14:foregroundMark x1="13204" y1="87500" x2="30874" y2="86859"/>
                        <a14:foregroundMark x1="30874" y1="86859" x2="37864" y2="87500"/>
                        <a14:foregroundMark x1="81165" y1="61538" x2="81165" y2="61538"/>
                        <a14:foregroundMark x1="68350" y1="68590" x2="85631" y2="67628"/>
                        <a14:foregroundMark x1="85631" y1="67628" x2="91456" y2="68269"/>
                        <a14:foregroundMark x1="69126" y1="86859" x2="86990" y2="86859"/>
                        <a14:foregroundMark x1="86990" y1="86859" x2="92039" y2="87179"/>
                        <a14:foregroundMark x1="41942" y1="45833" x2="48350" y2="46474"/>
                        <a14:foregroundMark x1="52233" y1="22756" x2="52233" y2="22756"/>
                      </a14:backgroundRemoval>
                    </a14:imgEffect>
                  </a14:imgLayer>
                </a14:imgProps>
              </a:ext>
              <a:ext uri="{28A0092B-C50C-407E-A947-70E740481C1C}">
                <a14:useLocalDpi xmlns:a14="http://schemas.microsoft.com/office/drawing/2010/main" val="0"/>
              </a:ext>
            </a:extLst>
          </a:blip>
          <a:srcRect l="12165" t="20669" r="7015" b="5279"/>
          <a:stretch/>
        </p:blipFill>
        <p:spPr bwMode="auto">
          <a:xfrm>
            <a:off x="7092280" y="3573016"/>
            <a:ext cx="1802455" cy="10981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C3C65DAE-9611-4002-B098-6F0526DE6383}"/>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21154" b="88462" l="13398" r="92233">
                        <a14:foregroundMark x1="53981" y1="27244" x2="53981" y2="27244"/>
                        <a14:foregroundMark x1="26796" y1="56410" x2="26796" y2="56410"/>
                        <a14:foregroundMark x1="31262" y1="60897" x2="31262" y2="60897"/>
                        <a14:foregroundMark x1="13786" y1="68910" x2="38058" y2="70513"/>
                        <a14:foregroundMark x1="24466" y1="74038" x2="25049" y2="82051"/>
                        <a14:foregroundMark x1="13786" y1="87500" x2="35534" y2="88462"/>
                        <a14:foregroundMark x1="60777" y1="40385" x2="65049" y2="50321"/>
                        <a14:foregroundMark x1="56893" y1="46154" x2="60000" y2="40385"/>
                        <a14:foregroundMark x1="80000" y1="62500" x2="80000" y2="62500"/>
                        <a14:foregroundMark x1="68738" y1="68269" x2="87767" y2="67949"/>
                        <a14:foregroundMark x1="87767" y1="67949" x2="92233" y2="67949"/>
                        <a14:foregroundMark x1="51068" y1="75962" x2="51456" y2="86218"/>
                      </a14:backgroundRemoval>
                    </a14:imgEffect>
                  </a14:imgLayer>
                </a14:imgProps>
              </a:ext>
              <a:ext uri="{28A0092B-C50C-407E-A947-70E740481C1C}">
                <a14:useLocalDpi xmlns:a14="http://schemas.microsoft.com/office/drawing/2010/main" val="0"/>
              </a:ext>
            </a:extLst>
          </a:blip>
          <a:srcRect l="9577" t="13067" r="4925" b="3397"/>
          <a:stretch/>
        </p:blipFill>
        <p:spPr bwMode="auto">
          <a:xfrm>
            <a:off x="4835722" y="3356992"/>
            <a:ext cx="1824510" cy="13689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a:extLst>
              <a:ext uri="{FF2B5EF4-FFF2-40B4-BE49-F238E27FC236}">
                <a16:creationId xmlns:a16="http://schemas.microsoft.com/office/drawing/2014/main" id="{8424B7EE-850C-4B26-8E2F-C6121B44A661}"/>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25243" b="91586" l="13619" r="92996">
                        <a14:foregroundMark x1="51556" y1="25243" x2="51556" y2="25243"/>
                        <a14:foregroundMark x1="26070" y1="55987" x2="26070" y2="55987"/>
                        <a14:foregroundMark x1="33852" y1="61812" x2="33852" y2="61812"/>
                        <a14:foregroundMark x1="42607" y1="42395" x2="42607" y2="42395"/>
                        <a14:foregroundMark x1="45331" y1="48867" x2="45331" y2="48867"/>
                        <a14:foregroundMark x1="49611" y1="47249" x2="49611" y2="47249"/>
                        <a14:foregroundMark x1="51362" y1="45307" x2="51362" y2="45307"/>
                        <a14:foregroundMark x1="56226" y1="35599" x2="56226" y2="35599"/>
                        <a14:foregroundMark x1="52335" y1="28803" x2="52335" y2="28803"/>
                        <a14:foregroundMark x1="31128" y1="69579" x2="31128" y2="69579"/>
                        <a14:foregroundMark x1="27043" y1="69903" x2="27043" y2="69903"/>
                        <a14:foregroundMark x1="15370" y1="88350" x2="15370" y2="88350"/>
                        <a14:foregroundMark x1="19066" y1="88673" x2="19066" y2="88673"/>
                        <a14:foregroundMark x1="34241" y1="88350" x2="34241" y2="88350"/>
                        <a14:foregroundMark x1="35409" y1="88350" x2="35409" y2="88350"/>
                        <a14:foregroundMark x1="35798" y1="88350" x2="35798" y2="88350"/>
                        <a14:foregroundMark x1="35798" y1="87379" x2="34630" y2="87702"/>
                        <a14:foregroundMark x1="32879" y1="88350" x2="36576" y2="88673"/>
                        <a14:foregroundMark x1="34825" y1="88673" x2="13813" y2="88026"/>
                        <a14:foregroundMark x1="46134" y1="44660" x2="47276" y2="45955"/>
                        <a14:foregroundMark x1="42996" y1="41100" x2="46134" y2="44660"/>
                        <a14:foregroundMark x1="68288" y1="68608" x2="86770" y2="68285"/>
                        <a14:foregroundMark x1="86770" y1="68285" x2="92802" y2="68285"/>
                        <a14:foregroundMark x1="68872" y1="87702" x2="92996" y2="86731"/>
                        <a14:foregroundMark x1="53696" y1="75728" x2="53696" y2="85761"/>
                        <a14:backgroundMark x1="44163" y1="44660" x2="44163" y2="44660"/>
                        <a14:backgroundMark x1="45136" y1="44660" x2="45136" y2="44660"/>
                      </a14:backgroundRemoval>
                    </a14:imgEffect>
                  </a14:imgLayer>
                </a14:imgProps>
              </a:ext>
              <a:ext uri="{28A0092B-C50C-407E-A947-70E740481C1C}">
                <a14:useLocalDpi xmlns:a14="http://schemas.microsoft.com/office/drawing/2010/main" val="0"/>
              </a:ext>
            </a:extLst>
          </a:blip>
          <a:srcRect l="7570" t="18115" r="3091" b="-651"/>
          <a:stretch/>
        </p:blipFill>
        <p:spPr bwMode="auto">
          <a:xfrm>
            <a:off x="2483768" y="3441310"/>
            <a:ext cx="1971130" cy="133712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37C9E426-095A-4697-B516-A36ADB4DE8FD}"/>
              </a:ext>
            </a:extLst>
          </p:cNvPr>
          <p:cNvPicPr>
            <a:picLocks noChangeAspect="1" noChangeArrowheads="1"/>
          </p:cNvPicPr>
          <p:nvPr/>
        </p:nvPicPr>
        <p:blipFill rotWithShape="1">
          <a:blip r:embed="rId9">
            <a:extLst>
              <a:ext uri="{BEBA8EAE-BF5A-486C-A8C5-ECC9F3942E4B}">
                <a14:imgProps xmlns:a14="http://schemas.microsoft.com/office/drawing/2010/main">
                  <a14:imgLayer r:embed="rId10">
                    <a14:imgEffect>
                      <a14:backgroundRemoval t="19003" b="80208" l="21558" r="78024">
                        <a14:foregroundMark x1="47188" y1="30909" x2="47188" y2="30909"/>
                        <a14:foregroundMark x1="47188" y1="56364" x2="47188" y2="56364"/>
                        <a14:foregroundMark x1="46250" y1="48364" x2="46250" y2="48364"/>
                        <a14:foregroundMark x1="49688" y1="65818" x2="49688" y2="65818"/>
                        <a14:foregroundMark x1="52812" y1="68364" x2="52812" y2="68364"/>
                      </a14:backgroundRemoval>
                    </a14:imgEffect>
                  </a14:imgLayer>
                </a14:imgProps>
              </a:ext>
              <a:ext uri="{28A0092B-C50C-407E-A947-70E740481C1C}">
                <a14:useLocalDpi xmlns:a14="http://schemas.microsoft.com/office/drawing/2010/main" val="0"/>
              </a:ext>
            </a:extLst>
          </a:blip>
          <a:srcRect l="14500" t="11352" r="14918" b="12142"/>
          <a:stretch/>
        </p:blipFill>
        <p:spPr bwMode="auto">
          <a:xfrm>
            <a:off x="683568" y="3767459"/>
            <a:ext cx="994826" cy="107784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AC4F2FF-A47F-4225-8D2B-6CE351B4639E}"/>
              </a:ext>
            </a:extLst>
          </p:cNvPr>
          <p:cNvSpPr txBox="1"/>
          <p:nvPr/>
        </p:nvSpPr>
        <p:spPr>
          <a:xfrm>
            <a:off x="539552" y="3656057"/>
            <a:ext cx="1564150" cy="276999"/>
          </a:xfrm>
          <a:prstGeom prst="rect">
            <a:avLst/>
          </a:prstGeom>
          <a:noFill/>
        </p:spPr>
        <p:txBody>
          <a:bodyPr wrap="square" rtlCol="0">
            <a:spAutoFit/>
          </a:bodyPr>
          <a:lstStyle/>
          <a:p>
            <a:r>
              <a:rPr lang="en-GB" sz="1200" dirty="0"/>
              <a:t>Cancer Screen</a:t>
            </a:r>
            <a:endParaRPr lang="en-GB" dirty="0"/>
          </a:p>
        </p:txBody>
      </p:sp>
      <p:sp>
        <p:nvSpPr>
          <p:cNvPr id="10" name="TextBox 9">
            <a:extLst>
              <a:ext uri="{FF2B5EF4-FFF2-40B4-BE49-F238E27FC236}">
                <a16:creationId xmlns:a16="http://schemas.microsoft.com/office/drawing/2014/main" id="{55DAA9DE-6981-4601-A0F9-37E2C4C37A54}"/>
              </a:ext>
            </a:extLst>
          </p:cNvPr>
          <p:cNvSpPr txBox="1"/>
          <p:nvPr/>
        </p:nvSpPr>
        <p:spPr>
          <a:xfrm>
            <a:off x="3347864" y="5159896"/>
            <a:ext cx="2736305" cy="285328"/>
          </a:xfrm>
          <a:prstGeom prst="rect">
            <a:avLst/>
          </a:prstGeom>
          <a:noFill/>
        </p:spPr>
        <p:txBody>
          <a:bodyPr wrap="square" rtlCol="0">
            <a:spAutoFit/>
          </a:bodyPr>
          <a:lstStyle/>
          <a:p>
            <a:r>
              <a:rPr lang="en-GB" sz="1200" dirty="0"/>
              <a:t>Figure 3. Proposed method</a:t>
            </a:r>
            <a:endParaRPr lang="en-GB" sz="900" dirty="0"/>
          </a:p>
        </p:txBody>
      </p:sp>
      <p:sp>
        <p:nvSpPr>
          <p:cNvPr id="11" name="Arrow: Curved Down 10">
            <a:extLst>
              <a:ext uri="{FF2B5EF4-FFF2-40B4-BE49-F238E27FC236}">
                <a16:creationId xmlns:a16="http://schemas.microsoft.com/office/drawing/2014/main" id="{EDC516B8-ADB7-4DB9-B087-6E5F243C975E}"/>
              </a:ext>
            </a:extLst>
          </p:cNvPr>
          <p:cNvSpPr/>
          <p:nvPr/>
        </p:nvSpPr>
        <p:spPr bwMode="auto">
          <a:xfrm flipH="1">
            <a:off x="3599892" y="2492896"/>
            <a:ext cx="1944216" cy="663732"/>
          </a:xfrm>
          <a:prstGeom prst="curvedDown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Lucida Grande" charset="0"/>
              <a:ea typeface="ＭＳ Ｐゴシック" charset="-128"/>
              <a:cs typeface="ＭＳ Ｐゴシック" charset="-128"/>
            </a:endParaRPr>
          </a:p>
        </p:txBody>
      </p:sp>
    </p:spTree>
    <p:extLst>
      <p:ext uri="{BB962C8B-B14F-4D97-AF65-F5344CB8AC3E}">
        <p14:creationId xmlns:p14="http://schemas.microsoft.com/office/powerpoint/2010/main" val="1682469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267C6-C598-4958-A438-9A062CD2A044}"/>
              </a:ext>
            </a:extLst>
          </p:cNvPr>
          <p:cNvSpPr>
            <a:spLocks noGrp="1"/>
          </p:cNvSpPr>
          <p:nvPr>
            <p:ph type="title"/>
          </p:nvPr>
        </p:nvSpPr>
        <p:spPr/>
        <p:txBody>
          <a:bodyPr/>
          <a:lstStyle/>
          <a:p>
            <a:r>
              <a:rPr lang="en-GB" dirty="0"/>
              <a:t>Proposed solution</a:t>
            </a:r>
          </a:p>
        </p:txBody>
      </p:sp>
      <p:sp>
        <p:nvSpPr>
          <p:cNvPr id="3" name="Content Placeholder 2">
            <a:extLst>
              <a:ext uri="{FF2B5EF4-FFF2-40B4-BE49-F238E27FC236}">
                <a16:creationId xmlns:a16="http://schemas.microsoft.com/office/drawing/2014/main" id="{2069AE00-CC44-4933-A8D6-71BBB53F020B}"/>
              </a:ext>
            </a:extLst>
          </p:cNvPr>
          <p:cNvSpPr>
            <a:spLocks noGrp="1"/>
          </p:cNvSpPr>
          <p:nvPr>
            <p:ph idx="1"/>
          </p:nvPr>
        </p:nvSpPr>
        <p:spPr/>
        <p:txBody>
          <a:bodyPr/>
          <a:lstStyle/>
          <a:p>
            <a:r>
              <a:rPr lang="en-GB" dirty="0"/>
              <a:t>Equip the surgeon with an ability to:</a:t>
            </a:r>
          </a:p>
          <a:p>
            <a:pPr lvl="1"/>
            <a:r>
              <a:rPr lang="en-GB" dirty="0"/>
              <a:t>Perform tissue diagnosis themselves</a:t>
            </a:r>
          </a:p>
          <a:p>
            <a:pPr lvl="2"/>
            <a:r>
              <a:rPr lang="en-GB" dirty="0"/>
              <a:t>Optical biopsy - Diffuse reflectance spectroscopy (DRS)</a:t>
            </a:r>
          </a:p>
          <a:p>
            <a:pPr lvl="1"/>
            <a:endParaRPr lang="en-GB" dirty="0"/>
          </a:p>
          <a:p>
            <a:pPr lvl="1"/>
            <a:endParaRPr lang="en-GB" dirty="0"/>
          </a:p>
          <a:p>
            <a:pPr lvl="1"/>
            <a:endParaRPr lang="en-GB" dirty="0"/>
          </a:p>
          <a:p>
            <a:pPr lvl="1"/>
            <a:endParaRPr lang="en-GB" dirty="0"/>
          </a:p>
          <a:p>
            <a:pPr marL="0" indent="0">
              <a:buNone/>
            </a:pPr>
            <a:endParaRPr lang="en-GB" dirty="0"/>
          </a:p>
        </p:txBody>
      </p:sp>
      <p:pic>
        <p:nvPicPr>
          <p:cNvPr id="12" name="Picture 11">
            <a:extLst>
              <a:ext uri="{FF2B5EF4-FFF2-40B4-BE49-F238E27FC236}">
                <a16:creationId xmlns:a16="http://schemas.microsoft.com/office/drawing/2014/main" id="{BEC0131D-5C96-485F-8758-CBC0BF66AF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392" y="3501008"/>
            <a:ext cx="4012912" cy="2414436"/>
          </a:xfrm>
          <a:prstGeom prst="rect">
            <a:avLst/>
          </a:prstGeom>
        </p:spPr>
      </p:pic>
      <p:sp>
        <p:nvSpPr>
          <p:cNvPr id="17" name="TextBox 16">
            <a:extLst>
              <a:ext uri="{FF2B5EF4-FFF2-40B4-BE49-F238E27FC236}">
                <a16:creationId xmlns:a16="http://schemas.microsoft.com/office/drawing/2014/main" id="{3D7B242F-8DB2-42DA-9C69-1EC39B5AB00C}"/>
              </a:ext>
            </a:extLst>
          </p:cNvPr>
          <p:cNvSpPr txBox="1"/>
          <p:nvPr/>
        </p:nvSpPr>
        <p:spPr>
          <a:xfrm>
            <a:off x="899591" y="6309320"/>
            <a:ext cx="3443809" cy="276999"/>
          </a:xfrm>
          <a:prstGeom prst="rect">
            <a:avLst/>
          </a:prstGeom>
          <a:noFill/>
        </p:spPr>
        <p:txBody>
          <a:bodyPr wrap="square" rtlCol="0">
            <a:spAutoFit/>
          </a:bodyPr>
          <a:lstStyle/>
          <a:p>
            <a:r>
              <a:rPr lang="en-GB" sz="1200" dirty="0"/>
              <a:t>Figure 4. Diffuse reflectance light scattering</a:t>
            </a:r>
            <a:endParaRPr lang="en-GB" sz="900" dirty="0"/>
          </a:p>
        </p:txBody>
      </p:sp>
      <p:sp>
        <p:nvSpPr>
          <p:cNvPr id="18" name="TextBox 17">
            <a:extLst>
              <a:ext uri="{FF2B5EF4-FFF2-40B4-BE49-F238E27FC236}">
                <a16:creationId xmlns:a16="http://schemas.microsoft.com/office/drawing/2014/main" id="{6B0C122D-DF7B-495B-B939-4D707AC5F3CD}"/>
              </a:ext>
            </a:extLst>
          </p:cNvPr>
          <p:cNvSpPr txBox="1"/>
          <p:nvPr/>
        </p:nvSpPr>
        <p:spPr>
          <a:xfrm>
            <a:off x="5508104" y="6309320"/>
            <a:ext cx="2736305" cy="285328"/>
          </a:xfrm>
          <a:prstGeom prst="rect">
            <a:avLst/>
          </a:prstGeom>
          <a:noFill/>
        </p:spPr>
        <p:txBody>
          <a:bodyPr wrap="square" rtlCol="0">
            <a:spAutoFit/>
          </a:bodyPr>
          <a:lstStyle/>
          <a:p>
            <a:r>
              <a:rPr lang="en-GB" sz="1200" dirty="0"/>
              <a:t>Figure 5. Spectroscope schematic</a:t>
            </a:r>
            <a:endParaRPr lang="en-GB" sz="900" dirty="0"/>
          </a:p>
        </p:txBody>
      </p:sp>
      <p:sp>
        <p:nvSpPr>
          <p:cNvPr id="19" name="Rectangle 18">
            <a:extLst>
              <a:ext uri="{FF2B5EF4-FFF2-40B4-BE49-F238E27FC236}">
                <a16:creationId xmlns:a16="http://schemas.microsoft.com/office/drawing/2014/main" id="{FE433C0B-1D38-402C-8163-D1C134F4E72B}"/>
              </a:ext>
            </a:extLst>
          </p:cNvPr>
          <p:cNvSpPr/>
          <p:nvPr/>
        </p:nvSpPr>
        <p:spPr>
          <a:xfrm>
            <a:off x="5148064" y="4894471"/>
            <a:ext cx="1405281" cy="55075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02406605-D8A5-48A2-9D74-68AABE5C9C2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818408" y="3604219"/>
            <a:ext cx="3902172" cy="2580503"/>
          </a:xfrm>
          <a:prstGeom prst="rect">
            <a:avLst/>
          </a:prstGeom>
          <a:noFill/>
          <a:ln>
            <a:noFill/>
          </a:ln>
        </p:spPr>
      </p:pic>
    </p:spTree>
    <p:extLst>
      <p:ext uri="{BB962C8B-B14F-4D97-AF65-F5344CB8AC3E}">
        <p14:creationId xmlns:p14="http://schemas.microsoft.com/office/powerpoint/2010/main" val="2739963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2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0E4E8-8D13-4158-8424-42EA270C046F}"/>
              </a:ext>
            </a:extLst>
          </p:cNvPr>
          <p:cNvSpPr>
            <a:spLocks noGrp="1"/>
          </p:cNvSpPr>
          <p:nvPr>
            <p:ph type="title"/>
          </p:nvPr>
        </p:nvSpPr>
        <p:spPr/>
        <p:txBody>
          <a:bodyPr/>
          <a:lstStyle/>
          <a:p>
            <a:r>
              <a:rPr lang="en-GB" dirty="0"/>
              <a:t>Proposed solution</a:t>
            </a:r>
          </a:p>
        </p:txBody>
      </p:sp>
      <p:sp>
        <p:nvSpPr>
          <p:cNvPr id="3" name="Content Placeholder 2">
            <a:extLst>
              <a:ext uri="{FF2B5EF4-FFF2-40B4-BE49-F238E27FC236}">
                <a16:creationId xmlns:a16="http://schemas.microsoft.com/office/drawing/2014/main" id="{827A61FD-4C87-4CDA-92F6-4250943B475C}"/>
              </a:ext>
            </a:extLst>
          </p:cNvPr>
          <p:cNvSpPr>
            <a:spLocks noGrp="1"/>
          </p:cNvSpPr>
          <p:nvPr>
            <p:ph idx="1"/>
          </p:nvPr>
        </p:nvSpPr>
        <p:spPr/>
        <p:txBody>
          <a:bodyPr/>
          <a:lstStyle/>
          <a:p>
            <a:r>
              <a:rPr lang="en-GB" dirty="0"/>
              <a:t>Equip the surgeon with an ability to:</a:t>
            </a:r>
          </a:p>
          <a:p>
            <a:pPr lvl="1"/>
            <a:r>
              <a:rPr lang="en-GB" dirty="0"/>
              <a:t>Provide spatial information to the biopsy</a:t>
            </a:r>
          </a:p>
          <a:p>
            <a:pPr lvl="2"/>
            <a:r>
              <a:rPr lang="en-GB" dirty="0"/>
              <a:t>3D tracking of probe locations – OpenCV/</a:t>
            </a:r>
            <a:r>
              <a:rPr lang="en-GB" dirty="0" err="1"/>
              <a:t>ArUco</a:t>
            </a:r>
            <a:endParaRPr lang="en-GB" dirty="0"/>
          </a:p>
          <a:p>
            <a:endParaRPr lang="en-GB" dirty="0"/>
          </a:p>
        </p:txBody>
      </p:sp>
      <p:pic>
        <p:nvPicPr>
          <p:cNvPr id="4" name="Picture 3">
            <a:extLst>
              <a:ext uri="{FF2B5EF4-FFF2-40B4-BE49-F238E27FC236}">
                <a16:creationId xmlns:a16="http://schemas.microsoft.com/office/drawing/2014/main" id="{88AB6BEE-C76E-4BB0-AC80-208177C1D394}"/>
              </a:ext>
            </a:extLst>
          </p:cNvPr>
          <p:cNvPicPr>
            <a:picLocks noChangeAspect="1"/>
          </p:cNvPicPr>
          <p:nvPr/>
        </p:nvPicPr>
        <p:blipFill>
          <a:blip r:embed="rId3"/>
          <a:stretch>
            <a:fillRect/>
          </a:stretch>
        </p:blipFill>
        <p:spPr>
          <a:xfrm>
            <a:off x="1303833" y="3605536"/>
            <a:ext cx="2093059" cy="2066564"/>
          </a:xfrm>
          <a:prstGeom prst="rect">
            <a:avLst/>
          </a:prstGeom>
        </p:spPr>
      </p:pic>
      <p:pic>
        <p:nvPicPr>
          <p:cNvPr id="5" name="Picture 4">
            <a:extLst>
              <a:ext uri="{FF2B5EF4-FFF2-40B4-BE49-F238E27FC236}">
                <a16:creationId xmlns:a16="http://schemas.microsoft.com/office/drawing/2014/main" id="{CCDACB8E-A51A-463B-B8DE-B3E89F6502D1}"/>
              </a:ext>
            </a:extLst>
          </p:cNvPr>
          <p:cNvPicPr>
            <a:picLocks noChangeAspect="1"/>
          </p:cNvPicPr>
          <p:nvPr/>
        </p:nvPicPr>
        <p:blipFill>
          <a:blip r:embed="rId4"/>
          <a:stretch>
            <a:fillRect/>
          </a:stretch>
        </p:blipFill>
        <p:spPr>
          <a:xfrm>
            <a:off x="4343400" y="3181637"/>
            <a:ext cx="3863987" cy="2914363"/>
          </a:xfrm>
          <a:prstGeom prst="rect">
            <a:avLst/>
          </a:prstGeom>
        </p:spPr>
      </p:pic>
      <p:sp>
        <p:nvSpPr>
          <p:cNvPr id="6" name="TextBox 5">
            <a:extLst>
              <a:ext uri="{FF2B5EF4-FFF2-40B4-BE49-F238E27FC236}">
                <a16:creationId xmlns:a16="http://schemas.microsoft.com/office/drawing/2014/main" id="{1CD74320-9E88-4A0F-B128-3C4EB6B227B3}"/>
              </a:ext>
            </a:extLst>
          </p:cNvPr>
          <p:cNvSpPr txBox="1"/>
          <p:nvPr/>
        </p:nvSpPr>
        <p:spPr>
          <a:xfrm>
            <a:off x="899591" y="6309320"/>
            <a:ext cx="3443809" cy="276999"/>
          </a:xfrm>
          <a:prstGeom prst="rect">
            <a:avLst/>
          </a:prstGeom>
          <a:noFill/>
        </p:spPr>
        <p:txBody>
          <a:bodyPr wrap="square" rtlCol="0">
            <a:spAutoFit/>
          </a:bodyPr>
          <a:lstStyle/>
          <a:p>
            <a:r>
              <a:rPr lang="en-GB" sz="1200" dirty="0"/>
              <a:t>Figure 6. Example of a </a:t>
            </a:r>
            <a:r>
              <a:rPr lang="en-GB" sz="1200" dirty="0" err="1"/>
              <a:t>ArUco</a:t>
            </a:r>
            <a:r>
              <a:rPr lang="en-GB" sz="1200" dirty="0"/>
              <a:t> fiducial marker</a:t>
            </a:r>
            <a:endParaRPr lang="en-GB" sz="900" dirty="0"/>
          </a:p>
        </p:txBody>
      </p:sp>
      <p:sp>
        <p:nvSpPr>
          <p:cNvPr id="7" name="TextBox 6">
            <a:extLst>
              <a:ext uri="{FF2B5EF4-FFF2-40B4-BE49-F238E27FC236}">
                <a16:creationId xmlns:a16="http://schemas.microsoft.com/office/drawing/2014/main" id="{ED7479B4-29CB-41D6-8806-B4DC718331C4}"/>
              </a:ext>
            </a:extLst>
          </p:cNvPr>
          <p:cNvSpPr txBox="1"/>
          <p:nvPr/>
        </p:nvSpPr>
        <p:spPr>
          <a:xfrm>
            <a:off x="5004048" y="6298863"/>
            <a:ext cx="3443809" cy="276999"/>
          </a:xfrm>
          <a:prstGeom prst="rect">
            <a:avLst/>
          </a:prstGeom>
          <a:noFill/>
        </p:spPr>
        <p:txBody>
          <a:bodyPr wrap="square" rtlCol="0">
            <a:spAutoFit/>
          </a:bodyPr>
          <a:lstStyle/>
          <a:p>
            <a:r>
              <a:rPr lang="en-GB" sz="1200" dirty="0"/>
              <a:t>Figure 7. Fiducial marker detection</a:t>
            </a:r>
            <a:endParaRPr lang="en-GB" sz="900" dirty="0"/>
          </a:p>
        </p:txBody>
      </p:sp>
    </p:spTree>
    <p:extLst>
      <p:ext uri="{BB962C8B-B14F-4D97-AF65-F5344CB8AC3E}">
        <p14:creationId xmlns:p14="http://schemas.microsoft.com/office/powerpoint/2010/main" val="1465572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ABD9A99E-4ECC-4E22-ABF0-2B0336832982}"/>
              </a:ext>
            </a:extLst>
          </p:cNvPr>
          <p:cNvSpPr/>
          <p:nvPr/>
        </p:nvSpPr>
        <p:spPr bwMode="auto">
          <a:xfrm>
            <a:off x="1456758" y="1615636"/>
            <a:ext cx="5942382" cy="4009196"/>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800" b="1" i="0" u="none" strike="noStrike" cap="none" normalizeH="0" baseline="0">
              <a:ln>
                <a:noFill/>
              </a:ln>
              <a:solidFill>
                <a:schemeClr val="tx1"/>
              </a:solidFill>
              <a:effectLst/>
              <a:latin typeface="Lucida Grande" charset="0"/>
              <a:ea typeface="ＭＳ Ｐゴシック" charset="-128"/>
              <a:cs typeface="ＭＳ Ｐゴシック" charset="-128"/>
            </a:endParaRPr>
          </a:p>
        </p:txBody>
      </p:sp>
      <p:sp>
        <p:nvSpPr>
          <p:cNvPr id="39" name="Rectangle: Rounded Corners 38">
            <a:extLst>
              <a:ext uri="{FF2B5EF4-FFF2-40B4-BE49-F238E27FC236}">
                <a16:creationId xmlns:a16="http://schemas.microsoft.com/office/drawing/2014/main" id="{B04BB03B-CBB0-472A-86C0-F98B03F2B466}"/>
              </a:ext>
            </a:extLst>
          </p:cNvPr>
          <p:cNvSpPr/>
          <p:nvPr/>
        </p:nvSpPr>
        <p:spPr bwMode="auto">
          <a:xfrm>
            <a:off x="467531" y="1605548"/>
            <a:ext cx="970689" cy="4032448"/>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800" b="1" i="0" u="none" strike="noStrike" cap="none" normalizeH="0" baseline="0" dirty="0">
              <a:ln>
                <a:noFill/>
              </a:ln>
              <a:solidFill>
                <a:schemeClr val="tx1"/>
              </a:solidFill>
              <a:effectLst/>
              <a:latin typeface="Lucida Grande" charset="0"/>
              <a:ea typeface="ＭＳ Ｐゴシック" charset="-128"/>
              <a:cs typeface="ＭＳ Ｐゴシック" charset="-128"/>
            </a:endParaRPr>
          </a:p>
        </p:txBody>
      </p:sp>
      <p:sp>
        <p:nvSpPr>
          <p:cNvPr id="2" name="Title 1">
            <a:extLst>
              <a:ext uri="{FF2B5EF4-FFF2-40B4-BE49-F238E27FC236}">
                <a16:creationId xmlns:a16="http://schemas.microsoft.com/office/drawing/2014/main" id="{A375AF06-D8F8-4D87-AA1D-FC88793D426F}"/>
              </a:ext>
            </a:extLst>
          </p:cNvPr>
          <p:cNvSpPr>
            <a:spLocks noGrp="1"/>
          </p:cNvSpPr>
          <p:nvPr>
            <p:ph type="title"/>
          </p:nvPr>
        </p:nvSpPr>
        <p:spPr/>
        <p:txBody>
          <a:bodyPr/>
          <a:lstStyle/>
          <a:p>
            <a:r>
              <a:rPr lang="en-GB" dirty="0"/>
              <a:t>System flowchart</a:t>
            </a:r>
          </a:p>
        </p:txBody>
      </p:sp>
      <p:sp>
        <p:nvSpPr>
          <p:cNvPr id="5" name="Rectangle 4">
            <a:extLst>
              <a:ext uri="{FF2B5EF4-FFF2-40B4-BE49-F238E27FC236}">
                <a16:creationId xmlns:a16="http://schemas.microsoft.com/office/drawing/2014/main" id="{70A523F7-EA0C-454A-AF70-F05CD6758926}"/>
              </a:ext>
            </a:extLst>
          </p:cNvPr>
          <p:cNvSpPr/>
          <p:nvPr/>
        </p:nvSpPr>
        <p:spPr bwMode="auto">
          <a:xfrm>
            <a:off x="539552" y="2253620"/>
            <a:ext cx="811841" cy="3600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Lucida Grande" charset="0"/>
                <a:ea typeface="ＭＳ Ｐゴシック" charset="-128"/>
                <a:cs typeface="ＭＳ Ｐゴシック" charset="-128"/>
              </a:rPr>
              <a:t>RGB Camera</a:t>
            </a:r>
            <a:endParaRPr kumimoji="0" lang="en-GB" sz="1800" b="0" i="0" u="none" strike="noStrike" cap="none" normalizeH="0" baseline="0" dirty="0">
              <a:ln>
                <a:noFill/>
              </a:ln>
              <a:solidFill>
                <a:schemeClr val="tx1"/>
              </a:solidFill>
              <a:effectLst/>
              <a:latin typeface="Lucida Grande" charset="0"/>
              <a:ea typeface="ＭＳ Ｐゴシック" charset="-128"/>
              <a:cs typeface="ＭＳ Ｐゴシック" charset="-128"/>
            </a:endParaRPr>
          </a:p>
        </p:txBody>
      </p:sp>
      <p:sp>
        <p:nvSpPr>
          <p:cNvPr id="10" name="Rectangle 9">
            <a:extLst>
              <a:ext uri="{FF2B5EF4-FFF2-40B4-BE49-F238E27FC236}">
                <a16:creationId xmlns:a16="http://schemas.microsoft.com/office/drawing/2014/main" id="{72C4C3CF-A2A1-400B-8FDD-E1F2F1E46693}"/>
              </a:ext>
            </a:extLst>
          </p:cNvPr>
          <p:cNvSpPr/>
          <p:nvPr/>
        </p:nvSpPr>
        <p:spPr bwMode="auto">
          <a:xfrm>
            <a:off x="539552" y="4701892"/>
            <a:ext cx="811841" cy="3600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200" b="0" dirty="0"/>
              <a:t>DRS Probe</a:t>
            </a:r>
            <a:endParaRPr kumimoji="0" lang="en-GB" sz="1800" b="0" i="0" u="none" strike="noStrike" cap="none" normalizeH="0" baseline="0" dirty="0">
              <a:ln>
                <a:noFill/>
              </a:ln>
              <a:solidFill>
                <a:schemeClr val="tx1"/>
              </a:solidFill>
              <a:effectLst/>
              <a:latin typeface="Lucida Grande" charset="0"/>
              <a:ea typeface="ＭＳ Ｐゴシック" charset="-128"/>
              <a:cs typeface="ＭＳ Ｐゴシック" charset="-128"/>
            </a:endParaRPr>
          </a:p>
        </p:txBody>
      </p:sp>
      <p:sp>
        <p:nvSpPr>
          <p:cNvPr id="11" name="Rectangle 10">
            <a:extLst>
              <a:ext uri="{FF2B5EF4-FFF2-40B4-BE49-F238E27FC236}">
                <a16:creationId xmlns:a16="http://schemas.microsoft.com/office/drawing/2014/main" id="{6993145D-8041-455F-A382-5EA072E6884A}"/>
              </a:ext>
            </a:extLst>
          </p:cNvPr>
          <p:cNvSpPr/>
          <p:nvPr/>
        </p:nvSpPr>
        <p:spPr bwMode="auto">
          <a:xfrm>
            <a:off x="1619672" y="2251348"/>
            <a:ext cx="974210" cy="3600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Lucida Grande" charset="0"/>
                <a:ea typeface="ＭＳ Ｐゴシック" charset="-128"/>
                <a:cs typeface="ＭＳ Ｐゴシック" charset="-128"/>
              </a:rPr>
              <a:t>Calibration board</a:t>
            </a:r>
            <a:endParaRPr kumimoji="0" lang="en-GB" sz="1800" b="0" i="0" u="none" strike="noStrike" cap="none" normalizeH="0" baseline="0" dirty="0">
              <a:ln>
                <a:noFill/>
              </a:ln>
              <a:solidFill>
                <a:schemeClr val="tx1"/>
              </a:solidFill>
              <a:effectLst/>
              <a:latin typeface="Lucida Grande" charset="0"/>
              <a:ea typeface="ＭＳ Ｐゴシック" charset="-128"/>
              <a:cs typeface="ＭＳ Ｐゴシック" charset="-128"/>
            </a:endParaRPr>
          </a:p>
        </p:txBody>
      </p:sp>
      <p:sp>
        <p:nvSpPr>
          <p:cNvPr id="12" name="Rectangle 11">
            <a:extLst>
              <a:ext uri="{FF2B5EF4-FFF2-40B4-BE49-F238E27FC236}">
                <a16:creationId xmlns:a16="http://schemas.microsoft.com/office/drawing/2014/main" id="{E643D927-F7D1-4319-8C95-CDF395425B2C}"/>
              </a:ext>
            </a:extLst>
          </p:cNvPr>
          <p:cNvSpPr/>
          <p:nvPr/>
        </p:nvSpPr>
        <p:spPr bwMode="auto">
          <a:xfrm>
            <a:off x="1619672" y="4701892"/>
            <a:ext cx="893026" cy="3600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Lucida Grande" charset="0"/>
                <a:ea typeface="ＭＳ Ｐゴシック" charset="-128"/>
                <a:cs typeface="ＭＳ Ｐゴシック" charset="-128"/>
              </a:rPr>
              <a:t>White Standard</a:t>
            </a:r>
            <a:endParaRPr kumimoji="0" lang="en-GB" sz="1800" b="0" i="0" u="none" strike="noStrike" cap="none" normalizeH="0" baseline="0" dirty="0">
              <a:ln>
                <a:noFill/>
              </a:ln>
              <a:solidFill>
                <a:schemeClr val="tx1"/>
              </a:solidFill>
              <a:effectLst/>
              <a:latin typeface="Lucida Grande" charset="0"/>
              <a:ea typeface="ＭＳ Ｐゴシック" charset="-128"/>
              <a:cs typeface="ＭＳ Ｐゴシック" charset="-128"/>
            </a:endParaRPr>
          </a:p>
        </p:txBody>
      </p:sp>
      <p:sp>
        <p:nvSpPr>
          <p:cNvPr id="19" name="Rectangle 18">
            <a:extLst>
              <a:ext uri="{FF2B5EF4-FFF2-40B4-BE49-F238E27FC236}">
                <a16:creationId xmlns:a16="http://schemas.microsoft.com/office/drawing/2014/main" id="{CA231304-FAC0-4178-BC1A-1A206F1B0D02}"/>
              </a:ext>
            </a:extLst>
          </p:cNvPr>
          <p:cNvSpPr/>
          <p:nvPr/>
        </p:nvSpPr>
        <p:spPr bwMode="auto">
          <a:xfrm>
            <a:off x="2879192" y="3142692"/>
            <a:ext cx="1044736" cy="3600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err="1">
                <a:ln>
                  <a:noFill/>
                </a:ln>
                <a:solidFill>
                  <a:schemeClr val="tx1"/>
                </a:solidFill>
                <a:effectLst/>
                <a:latin typeface="Lucida Grande" charset="0"/>
                <a:ea typeface="ＭＳ Ｐゴシック" charset="-128"/>
                <a:cs typeface="ＭＳ Ｐゴシック" charset="-128"/>
              </a:rPr>
              <a:t>ArUco</a:t>
            </a:r>
            <a:r>
              <a:rPr kumimoji="0" lang="en-GB" sz="1200" b="0" i="0" u="none" strike="noStrike" cap="none" normalizeH="0" baseline="0" dirty="0">
                <a:ln>
                  <a:noFill/>
                </a:ln>
                <a:solidFill>
                  <a:schemeClr val="tx1"/>
                </a:solidFill>
                <a:effectLst/>
                <a:latin typeface="Lucida Grande" charset="0"/>
                <a:ea typeface="ＭＳ Ｐゴシック" charset="-128"/>
                <a:cs typeface="ＭＳ Ｐゴシック" charset="-128"/>
              </a:rPr>
              <a:t> pose calculation</a:t>
            </a:r>
            <a:endParaRPr kumimoji="0" lang="en-GB" sz="1800" b="0" i="0" u="none" strike="noStrike" cap="none" normalizeH="0" baseline="0" dirty="0">
              <a:ln>
                <a:noFill/>
              </a:ln>
              <a:solidFill>
                <a:schemeClr val="tx1"/>
              </a:solidFill>
              <a:effectLst/>
              <a:latin typeface="Lucida Grande" charset="0"/>
              <a:ea typeface="ＭＳ Ｐゴシック" charset="-128"/>
              <a:cs typeface="ＭＳ Ｐゴシック" charset="-128"/>
            </a:endParaRPr>
          </a:p>
        </p:txBody>
      </p:sp>
      <p:sp>
        <p:nvSpPr>
          <p:cNvPr id="21" name="Rectangle 20">
            <a:extLst>
              <a:ext uri="{FF2B5EF4-FFF2-40B4-BE49-F238E27FC236}">
                <a16:creationId xmlns:a16="http://schemas.microsoft.com/office/drawing/2014/main" id="{66BB2F63-23C7-407A-8E9E-5A705E4ADE5C}"/>
              </a:ext>
            </a:extLst>
          </p:cNvPr>
          <p:cNvSpPr/>
          <p:nvPr/>
        </p:nvSpPr>
        <p:spPr bwMode="auto">
          <a:xfrm>
            <a:off x="4637758" y="3142692"/>
            <a:ext cx="974210" cy="3600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Lucida Grande" charset="0"/>
                <a:ea typeface="ＭＳ Ｐゴシック" charset="-128"/>
                <a:cs typeface="ＭＳ Ｐゴシック" charset="-128"/>
              </a:rPr>
              <a:t>Probe-tip estimation</a:t>
            </a:r>
            <a:endParaRPr kumimoji="0" lang="en-GB" sz="1800" b="0" i="0" u="none" strike="noStrike" cap="none" normalizeH="0" baseline="0" dirty="0">
              <a:ln>
                <a:noFill/>
              </a:ln>
              <a:solidFill>
                <a:schemeClr val="tx1"/>
              </a:solidFill>
              <a:effectLst/>
              <a:latin typeface="Lucida Grande" charset="0"/>
              <a:ea typeface="ＭＳ Ｐゴシック" charset="-128"/>
              <a:cs typeface="ＭＳ Ｐゴシック" charset="-128"/>
            </a:endParaRPr>
          </a:p>
        </p:txBody>
      </p:sp>
      <p:sp>
        <p:nvSpPr>
          <p:cNvPr id="22" name="Rectangle 21">
            <a:extLst>
              <a:ext uri="{FF2B5EF4-FFF2-40B4-BE49-F238E27FC236}">
                <a16:creationId xmlns:a16="http://schemas.microsoft.com/office/drawing/2014/main" id="{433FBA64-2941-46D6-B983-1C0EC70FF872}"/>
              </a:ext>
            </a:extLst>
          </p:cNvPr>
          <p:cNvSpPr/>
          <p:nvPr/>
        </p:nvSpPr>
        <p:spPr bwMode="auto">
          <a:xfrm>
            <a:off x="2931366" y="4701892"/>
            <a:ext cx="1136578" cy="3600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Lucida Grande" charset="0"/>
                <a:ea typeface="ＭＳ Ｐゴシック" charset="-128"/>
                <a:cs typeface="ＭＳ Ｐゴシック" charset="-128"/>
              </a:rPr>
              <a:t>Calibrated spectrogram</a:t>
            </a:r>
            <a:endParaRPr kumimoji="0" lang="en-GB" sz="1800" b="0" i="0" u="none" strike="noStrike" cap="none" normalizeH="0" baseline="0" dirty="0">
              <a:ln>
                <a:noFill/>
              </a:ln>
              <a:solidFill>
                <a:schemeClr val="tx1"/>
              </a:solidFill>
              <a:effectLst/>
              <a:latin typeface="Lucida Grande" charset="0"/>
              <a:ea typeface="ＭＳ Ｐゴシック" charset="-128"/>
              <a:cs typeface="ＭＳ Ｐゴシック" charset="-128"/>
            </a:endParaRPr>
          </a:p>
        </p:txBody>
      </p:sp>
      <p:cxnSp>
        <p:nvCxnSpPr>
          <p:cNvPr id="31" name="Straight Arrow Connector 30">
            <a:extLst>
              <a:ext uri="{FF2B5EF4-FFF2-40B4-BE49-F238E27FC236}">
                <a16:creationId xmlns:a16="http://schemas.microsoft.com/office/drawing/2014/main" id="{750E6F90-6690-4935-AD9F-6830EEBDB4D6}"/>
              </a:ext>
            </a:extLst>
          </p:cNvPr>
          <p:cNvCxnSpPr>
            <a:stCxn id="12" idx="3"/>
            <a:endCxn id="22" idx="1"/>
          </p:cNvCxnSpPr>
          <p:nvPr/>
        </p:nvCxnSpPr>
        <p:spPr bwMode="auto">
          <a:xfrm>
            <a:off x="2512698" y="4881912"/>
            <a:ext cx="418668"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2" name="Rectangle: Rounded Corners 41">
            <a:extLst>
              <a:ext uri="{FF2B5EF4-FFF2-40B4-BE49-F238E27FC236}">
                <a16:creationId xmlns:a16="http://schemas.microsoft.com/office/drawing/2014/main" id="{A0C5321B-3CBA-472A-8731-501DEF66FA3D}"/>
              </a:ext>
            </a:extLst>
          </p:cNvPr>
          <p:cNvSpPr/>
          <p:nvPr/>
        </p:nvSpPr>
        <p:spPr bwMode="auto">
          <a:xfrm>
            <a:off x="7422050" y="1628800"/>
            <a:ext cx="1254406" cy="4032448"/>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800" b="1" i="0" u="none" strike="noStrike" cap="none" normalizeH="0" baseline="0">
              <a:ln>
                <a:noFill/>
              </a:ln>
              <a:solidFill>
                <a:schemeClr val="tx1"/>
              </a:solidFill>
              <a:effectLst/>
              <a:latin typeface="Lucida Grande" charset="0"/>
              <a:ea typeface="ＭＳ Ｐゴシック" charset="-128"/>
              <a:cs typeface="ＭＳ Ｐゴシック" charset="-128"/>
            </a:endParaRPr>
          </a:p>
        </p:txBody>
      </p:sp>
      <p:sp>
        <p:nvSpPr>
          <p:cNvPr id="68" name="Rectangle 67">
            <a:extLst>
              <a:ext uri="{FF2B5EF4-FFF2-40B4-BE49-F238E27FC236}">
                <a16:creationId xmlns:a16="http://schemas.microsoft.com/office/drawing/2014/main" id="{E67A5558-85BB-4766-A14D-6B233AE7F5DC}"/>
              </a:ext>
            </a:extLst>
          </p:cNvPr>
          <p:cNvSpPr/>
          <p:nvPr/>
        </p:nvSpPr>
        <p:spPr bwMode="auto">
          <a:xfrm>
            <a:off x="2915816" y="3881460"/>
            <a:ext cx="1305991" cy="46914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Lucida Grande" charset="0"/>
                <a:ea typeface="ＭＳ Ｐゴシック" charset="-128"/>
                <a:cs typeface="ＭＳ Ｐゴシック" charset="-128"/>
              </a:rPr>
              <a:t>Pre-determined geometry</a:t>
            </a:r>
            <a:endParaRPr kumimoji="0" lang="en-GB" sz="1800" b="0" i="0" u="none" strike="noStrike" cap="none" normalizeH="0" baseline="0" dirty="0">
              <a:ln>
                <a:noFill/>
              </a:ln>
              <a:solidFill>
                <a:schemeClr val="tx1"/>
              </a:solidFill>
              <a:effectLst/>
              <a:latin typeface="Lucida Grande" charset="0"/>
              <a:ea typeface="ＭＳ Ｐゴシック" charset="-128"/>
              <a:cs typeface="ＭＳ Ｐゴシック" charset="-128"/>
            </a:endParaRPr>
          </a:p>
        </p:txBody>
      </p:sp>
      <p:cxnSp>
        <p:nvCxnSpPr>
          <p:cNvPr id="78" name="Straight Arrow Connector 77">
            <a:extLst>
              <a:ext uri="{FF2B5EF4-FFF2-40B4-BE49-F238E27FC236}">
                <a16:creationId xmlns:a16="http://schemas.microsoft.com/office/drawing/2014/main" id="{F9A18E11-FC11-44A1-934E-9665AE5EE8D7}"/>
              </a:ext>
            </a:extLst>
          </p:cNvPr>
          <p:cNvCxnSpPr>
            <a:stCxn id="10" idx="3"/>
            <a:endCxn id="12" idx="1"/>
          </p:cNvCxnSpPr>
          <p:nvPr/>
        </p:nvCxnSpPr>
        <p:spPr bwMode="auto">
          <a:xfrm>
            <a:off x="1351393" y="4881912"/>
            <a:ext cx="268279"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2" name="Straight Arrow Connector 81">
            <a:extLst>
              <a:ext uri="{FF2B5EF4-FFF2-40B4-BE49-F238E27FC236}">
                <a16:creationId xmlns:a16="http://schemas.microsoft.com/office/drawing/2014/main" id="{6DC2CD04-DD8F-4A11-9D5B-E3D5B0F0F841}"/>
              </a:ext>
            </a:extLst>
          </p:cNvPr>
          <p:cNvCxnSpPr>
            <a:cxnSpLocks/>
            <a:stCxn id="5" idx="3"/>
          </p:cNvCxnSpPr>
          <p:nvPr/>
        </p:nvCxnSpPr>
        <p:spPr bwMode="auto">
          <a:xfrm>
            <a:off x="1351393" y="2433640"/>
            <a:ext cx="26515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8" name="Rectangle 87">
            <a:extLst>
              <a:ext uri="{FF2B5EF4-FFF2-40B4-BE49-F238E27FC236}">
                <a16:creationId xmlns:a16="http://schemas.microsoft.com/office/drawing/2014/main" id="{C1CE692D-A468-499B-9FB3-B8F652BE784C}"/>
              </a:ext>
            </a:extLst>
          </p:cNvPr>
          <p:cNvSpPr/>
          <p:nvPr/>
        </p:nvSpPr>
        <p:spPr bwMode="auto">
          <a:xfrm>
            <a:off x="2915816" y="2251348"/>
            <a:ext cx="974210" cy="3600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Lucida Grande" charset="0"/>
                <a:ea typeface="ＭＳ Ｐゴシック" charset="-128"/>
                <a:cs typeface="ＭＳ Ｐゴシック" charset="-128"/>
              </a:rPr>
              <a:t>Calibrated RGB image</a:t>
            </a:r>
            <a:endParaRPr kumimoji="0" lang="en-GB" sz="1800" b="0" i="0" u="none" strike="noStrike" cap="none" normalizeH="0" baseline="0" dirty="0">
              <a:ln>
                <a:noFill/>
              </a:ln>
              <a:solidFill>
                <a:schemeClr val="tx1"/>
              </a:solidFill>
              <a:effectLst/>
              <a:latin typeface="Lucida Grande" charset="0"/>
              <a:ea typeface="ＭＳ Ｐゴシック" charset="-128"/>
              <a:cs typeface="ＭＳ Ｐゴシック" charset="-128"/>
            </a:endParaRPr>
          </a:p>
        </p:txBody>
      </p:sp>
      <p:sp>
        <p:nvSpPr>
          <p:cNvPr id="89" name="Rectangle 88">
            <a:extLst>
              <a:ext uri="{FF2B5EF4-FFF2-40B4-BE49-F238E27FC236}">
                <a16:creationId xmlns:a16="http://schemas.microsoft.com/office/drawing/2014/main" id="{D5612669-3ED0-420F-8281-1C0A61798397}"/>
              </a:ext>
            </a:extLst>
          </p:cNvPr>
          <p:cNvSpPr/>
          <p:nvPr/>
        </p:nvSpPr>
        <p:spPr bwMode="auto">
          <a:xfrm>
            <a:off x="4637760" y="4701892"/>
            <a:ext cx="1136578" cy="3600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Lucida Grande" charset="0"/>
                <a:ea typeface="ＭＳ Ｐゴシック" charset="-128"/>
                <a:cs typeface="ＭＳ Ｐゴシック" charset="-128"/>
              </a:rPr>
              <a:t>Classification</a:t>
            </a:r>
            <a:endParaRPr kumimoji="0" lang="en-GB" sz="1800" b="0" i="0" u="none" strike="noStrike" cap="none" normalizeH="0" baseline="0" dirty="0">
              <a:ln>
                <a:noFill/>
              </a:ln>
              <a:solidFill>
                <a:schemeClr val="tx1"/>
              </a:solidFill>
              <a:effectLst/>
              <a:latin typeface="Lucida Grande" charset="0"/>
              <a:ea typeface="ＭＳ Ｐゴシック" charset="-128"/>
              <a:cs typeface="ＭＳ Ｐゴシック" charset="-128"/>
            </a:endParaRPr>
          </a:p>
        </p:txBody>
      </p:sp>
      <p:cxnSp>
        <p:nvCxnSpPr>
          <p:cNvPr id="91" name="Straight Arrow Connector 90">
            <a:extLst>
              <a:ext uri="{FF2B5EF4-FFF2-40B4-BE49-F238E27FC236}">
                <a16:creationId xmlns:a16="http://schemas.microsoft.com/office/drawing/2014/main" id="{ED959259-F8C0-4B3D-95BC-D1F583B1473A}"/>
              </a:ext>
            </a:extLst>
          </p:cNvPr>
          <p:cNvCxnSpPr>
            <a:stCxn id="11" idx="3"/>
            <a:endCxn id="88" idx="1"/>
          </p:cNvCxnSpPr>
          <p:nvPr/>
        </p:nvCxnSpPr>
        <p:spPr bwMode="auto">
          <a:xfrm>
            <a:off x="2593882" y="2431368"/>
            <a:ext cx="32193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8" name="Straight Arrow Connector 97">
            <a:extLst>
              <a:ext uri="{FF2B5EF4-FFF2-40B4-BE49-F238E27FC236}">
                <a16:creationId xmlns:a16="http://schemas.microsoft.com/office/drawing/2014/main" id="{C295D978-5029-4DF6-AB37-E3165D94198F}"/>
              </a:ext>
            </a:extLst>
          </p:cNvPr>
          <p:cNvCxnSpPr>
            <a:stCxn id="19" idx="3"/>
            <a:endCxn id="21" idx="1"/>
          </p:cNvCxnSpPr>
          <p:nvPr/>
        </p:nvCxnSpPr>
        <p:spPr bwMode="auto">
          <a:xfrm>
            <a:off x="3923928" y="3322712"/>
            <a:ext cx="71383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00" name="Connector: Elbow 99">
            <a:extLst>
              <a:ext uri="{FF2B5EF4-FFF2-40B4-BE49-F238E27FC236}">
                <a16:creationId xmlns:a16="http://schemas.microsoft.com/office/drawing/2014/main" id="{D0534B12-4724-4D76-9EE6-33C1ADF5439C}"/>
              </a:ext>
            </a:extLst>
          </p:cNvPr>
          <p:cNvCxnSpPr>
            <a:stCxn id="68" idx="3"/>
            <a:endCxn id="21" idx="2"/>
          </p:cNvCxnSpPr>
          <p:nvPr/>
        </p:nvCxnSpPr>
        <p:spPr bwMode="auto">
          <a:xfrm flipV="1">
            <a:off x="4221807" y="3502732"/>
            <a:ext cx="903056" cy="613302"/>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103" name="Straight Arrow Connector 102">
            <a:extLst>
              <a:ext uri="{FF2B5EF4-FFF2-40B4-BE49-F238E27FC236}">
                <a16:creationId xmlns:a16="http://schemas.microsoft.com/office/drawing/2014/main" id="{C2D0B20D-5AA8-4E10-8DDC-24CC3B916B74}"/>
              </a:ext>
            </a:extLst>
          </p:cNvPr>
          <p:cNvCxnSpPr>
            <a:stCxn id="88" idx="2"/>
            <a:endCxn id="19" idx="0"/>
          </p:cNvCxnSpPr>
          <p:nvPr/>
        </p:nvCxnSpPr>
        <p:spPr bwMode="auto">
          <a:xfrm flipH="1">
            <a:off x="3401560" y="2611388"/>
            <a:ext cx="1361" cy="53130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07" name="Straight Arrow Connector 106">
            <a:extLst>
              <a:ext uri="{FF2B5EF4-FFF2-40B4-BE49-F238E27FC236}">
                <a16:creationId xmlns:a16="http://schemas.microsoft.com/office/drawing/2014/main" id="{25E740CB-F8E5-4F19-826D-45DF002EACA9}"/>
              </a:ext>
            </a:extLst>
          </p:cNvPr>
          <p:cNvCxnSpPr>
            <a:stCxn id="22" idx="3"/>
            <a:endCxn id="89" idx="1"/>
          </p:cNvCxnSpPr>
          <p:nvPr/>
        </p:nvCxnSpPr>
        <p:spPr bwMode="auto">
          <a:xfrm>
            <a:off x="4067944" y="4881912"/>
            <a:ext cx="569816"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10" name="Rectangle 109">
            <a:extLst>
              <a:ext uri="{FF2B5EF4-FFF2-40B4-BE49-F238E27FC236}">
                <a16:creationId xmlns:a16="http://schemas.microsoft.com/office/drawing/2014/main" id="{61A9766D-EB1C-4243-AE81-913C0A99C62B}"/>
              </a:ext>
            </a:extLst>
          </p:cNvPr>
          <p:cNvSpPr/>
          <p:nvPr/>
        </p:nvSpPr>
        <p:spPr bwMode="auto">
          <a:xfrm>
            <a:off x="6012158" y="3936013"/>
            <a:ext cx="1136578" cy="3600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Lucida Grande" charset="0"/>
                <a:ea typeface="ＭＳ Ｐゴシック" charset="-128"/>
                <a:cs typeface="ＭＳ Ｐゴシック" charset="-128"/>
              </a:rPr>
              <a:t>Sync block</a:t>
            </a:r>
            <a:endParaRPr kumimoji="0" lang="en-GB" sz="1800" b="0" i="0" u="none" strike="noStrike" cap="none" normalizeH="0" baseline="0" dirty="0">
              <a:ln>
                <a:noFill/>
              </a:ln>
              <a:solidFill>
                <a:schemeClr val="tx1"/>
              </a:solidFill>
              <a:effectLst/>
              <a:latin typeface="Lucida Grande" charset="0"/>
              <a:ea typeface="ＭＳ Ｐゴシック" charset="-128"/>
              <a:cs typeface="ＭＳ Ｐゴシック" charset="-128"/>
            </a:endParaRPr>
          </a:p>
        </p:txBody>
      </p:sp>
      <p:cxnSp>
        <p:nvCxnSpPr>
          <p:cNvPr id="112" name="Connector: Elbow 111">
            <a:extLst>
              <a:ext uri="{FF2B5EF4-FFF2-40B4-BE49-F238E27FC236}">
                <a16:creationId xmlns:a16="http://schemas.microsoft.com/office/drawing/2014/main" id="{8DF435AF-3D21-411C-9550-9A159F8324A8}"/>
              </a:ext>
            </a:extLst>
          </p:cNvPr>
          <p:cNvCxnSpPr>
            <a:stCxn id="21" idx="3"/>
            <a:endCxn id="110" idx="0"/>
          </p:cNvCxnSpPr>
          <p:nvPr/>
        </p:nvCxnSpPr>
        <p:spPr bwMode="auto">
          <a:xfrm>
            <a:off x="5611968" y="3322712"/>
            <a:ext cx="968479" cy="613301"/>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114" name="Connector: Elbow 113">
            <a:extLst>
              <a:ext uri="{FF2B5EF4-FFF2-40B4-BE49-F238E27FC236}">
                <a16:creationId xmlns:a16="http://schemas.microsoft.com/office/drawing/2014/main" id="{D2752D75-382B-482A-BBAB-1DFB50D524AA}"/>
              </a:ext>
            </a:extLst>
          </p:cNvPr>
          <p:cNvCxnSpPr>
            <a:stCxn id="89" idx="3"/>
            <a:endCxn id="110" idx="2"/>
          </p:cNvCxnSpPr>
          <p:nvPr/>
        </p:nvCxnSpPr>
        <p:spPr bwMode="auto">
          <a:xfrm flipV="1">
            <a:off x="5774338" y="4296053"/>
            <a:ext cx="806109" cy="585859"/>
          </a:xfrm>
          <a:prstGeom prst="bentConnector2">
            <a:avLst/>
          </a:prstGeom>
          <a:solidFill>
            <a:schemeClr val="accent1"/>
          </a:solidFill>
          <a:ln w="9525" cap="flat" cmpd="sng" algn="ctr">
            <a:solidFill>
              <a:schemeClr val="tx1"/>
            </a:solidFill>
            <a:prstDash val="solid"/>
            <a:round/>
            <a:headEnd type="none" w="med" len="med"/>
            <a:tailEnd type="triangle"/>
          </a:ln>
          <a:effectLst/>
        </p:spPr>
      </p:cxnSp>
      <p:sp>
        <p:nvSpPr>
          <p:cNvPr id="115" name="Rectangle 114">
            <a:extLst>
              <a:ext uri="{FF2B5EF4-FFF2-40B4-BE49-F238E27FC236}">
                <a16:creationId xmlns:a16="http://schemas.microsoft.com/office/drawing/2014/main" id="{9793C6D1-5787-4008-994E-3EE18B62B3F1}"/>
              </a:ext>
            </a:extLst>
          </p:cNvPr>
          <p:cNvSpPr/>
          <p:nvPr/>
        </p:nvSpPr>
        <p:spPr bwMode="auto">
          <a:xfrm>
            <a:off x="7467870" y="3142692"/>
            <a:ext cx="1136578" cy="3600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Lucida Grande" charset="0"/>
                <a:ea typeface="ＭＳ Ｐゴシック" charset="-128"/>
                <a:cs typeface="ＭＳ Ｐゴシック" charset="-128"/>
              </a:rPr>
              <a:t>Visualisation</a:t>
            </a:r>
            <a:endParaRPr kumimoji="0" lang="en-GB" sz="1800" b="0" i="0" u="none" strike="noStrike" cap="none" normalizeH="0" baseline="0" dirty="0">
              <a:ln>
                <a:noFill/>
              </a:ln>
              <a:solidFill>
                <a:schemeClr val="tx1"/>
              </a:solidFill>
              <a:effectLst/>
              <a:latin typeface="Lucida Grande" charset="0"/>
              <a:ea typeface="ＭＳ Ｐゴシック" charset="-128"/>
              <a:cs typeface="ＭＳ Ｐゴシック" charset="-128"/>
            </a:endParaRPr>
          </a:p>
        </p:txBody>
      </p:sp>
      <p:cxnSp>
        <p:nvCxnSpPr>
          <p:cNvPr id="117" name="Connector: Elbow 116">
            <a:extLst>
              <a:ext uri="{FF2B5EF4-FFF2-40B4-BE49-F238E27FC236}">
                <a16:creationId xmlns:a16="http://schemas.microsoft.com/office/drawing/2014/main" id="{FFACFC58-A9F4-4926-A9F3-5A6F6A98940C}"/>
              </a:ext>
            </a:extLst>
          </p:cNvPr>
          <p:cNvCxnSpPr>
            <a:stCxn id="88" idx="3"/>
            <a:endCxn id="115" idx="0"/>
          </p:cNvCxnSpPr>
          <p:nvPr/>
        </p:nvCxnSpPr>
        <p:spPr bwMode="auto">
          <a:xfrm>
            <a:off x="3890026" y="2431368"/>
            <a:ext cx="4146133" cy="711324"/>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119" name="Connector: Elbow 118">
            <a:extLst>
              <a:ext uri="{FF2B5EF4-FFF2-40B4-BE49-F238E27FC236}">
                <a16:creationId xmlns:a16="http://schemas.microsoft.com/office/drawing/2014/main" id="{8C821A01-2C72-465D-9262-9D4DFDFF6AA8}"/>
              </a:ext>
            </a:extLst>
          </p:cNvPr>
          <p:cNvCxnSpPr>
            <a:stCxn id="110" idx="3"/>
            <a:endCxn id="115" idx="2"/>
          </p:cNvCxnSpPr>
          <p:nvPr/>
        </p:nvCxnSpPr>
        <p:spPr bwMode="auto">
          <a:xfrm flipV="1">
            <a:off x="7148736" y="3502732"/>
            <a:ext cx="887423" cy="613301"/>
          </a:xfrm>
          <a:prstGeom prst="bentConnector2">
            <a:avLst/>
          </a:prstGeom>
          <a:solidFill>
            <a:schemeClr val="accent1"/>
          </a:solidFill>
          <a:ln w="9525" cap="flat" cmpd="sng" algn="ctr">
            <a:solidFill>
              <a:schemeClr val="tx1"/>
            </a:solidFill>
            <a:prstDash val="solid"/>
            <a:round/>
            <a:headEnd type="none" w="med" len="med"/>
            <a:tailEnd type="triangle"/>
          </a:ln>
          <a:effectLst/>
        </p:spPr>
      </p:cxnSp>
      <p:sp>
        <p:nvSpPr>
          <p:cNvPr id="120" name="TextBox 119">
            <a:extLst>
              <a:ext uri="{FF2B5EF4-FFF2-40B4-BE49-F238E27FC236}">
                <a16:creationId xmlns:a16="http://schemas.microsoft.com/office/drawing/2014/main" id="{4452B375-C70F-4048-BC10-0D55CA4FD1A6}"/>
              </a:ext>
            </a:extLst>
          </p:cNvPr>
          <p:cNvSpPr txBox="1"/>
          <p:nvPr/>
        </p:nvSpPr>
        <p:spPr>
          <a:xfrm>
            <a:off x="632915" y="1615636"/>
            <a:ext cx="639919" cy="307777"/>
          </a:xfrm>
          <a:prstGeom prst="rect">
            <a:avLst/>
          </a:prstGeom>
          <a:noFill/>
        </p:spPr>
        <p:txBody>
          <a:bodyPr wrap="none" rtlCol="0">
            <a:spAutoFit/>
          </a:bodyPr>
          <a:lstStyle/>
          <a:p>
            <a:r>
              <a:rPr lang="en-GB" sz="1400" dirty="0"/>
              <a:t>Input</a:t>
            </a:r>
            <a:endParaRPr lang="en-GB" dirty="0"/>
          </a:p>
        </p:txBody>
      </p:sp>
      <p:sp>
        <p:nvSpPr>
          <p:cNvPr id="121" name="TextBox 120">
            <a:extLst>
              <a:ext uri="{FF2B5EF4-FFF2-40B4-BE49-F238E27FC236}">
                <a16:creationId xmlns:a16="http://schemas.microsoft.com/office/drawing/2014/main" id="{5C5F2CCC-549A-4AD1-B658-E0524C11AD0B}"/>
              </a:ext>
            </a:extLst>
          </p:cNvPr>
          <p:cNvSpPr txBox="1"/>
          <p:nvPr/>
        </p:nvSpPr>
        <p:spPr>
          <a:xfrm>
            <a:off x="7653952" y="1636078"/>
            <a:ext cx="790601" cy="307777"/>
          </a:xfrm>
          <a:prstGeom prst="rect">
            <a:avLst/>
          </a:prstGeom>
          <a:noFill/>
        </p:spPr>
        <p:txBody>
          <a:bodyPr wrap="none" rtlCol="0">
            <a:spAutoFit/>
          </a:bodyPr>
          <a:lstStyle/>
          <a:p>
            <a:r>
              <a:rPr lang="en-GB" sz="1400" dirty="0"/>
              <a:t>Output</a:t>
            </a:r>
            <a:endParaRPr lang="en-GB" dirty="0"/>
          </a:p>
        </p:txBody>
      </p:sp>
      <p:sp>
        <p:nvSpPr>
          <p:cNvPr id="122" name="TextBox 121">
            <a:extLst>
              <a:ext uri="{FF2B5EF4-FFF2-40B4-BE49-F238E27FC236}">
                <a16:creationId xmlns:a16="http://schemas.microsoft.com/office/drawing/2014/main" id="{66EFF3D0-9EF4-4BA8-B7D2-CC86FAB33CA1}"/>
              </a:ext>
            </a:extLst>
          </p:cNvPr>
          <p:cNvSpPr txBox="1"/>
          <p:nvPr/>
        </p:nvSpPr>
        <p:spPr>
          <a:xfrm>
            <a:off x="3923928" y="1627819"/>
            <a:ext cx="1088055" cy="307777"/>
          </a:xfrm>
          <a:prstGeom prst="rect">
            <a:avLst/>
          </a:prstGeom>
          <a:noFill/>
        </p:spPr>
        <p:txBody>
          <a:bodyPr wrap="none" rtlCol="0">
            <a:spAutoFit/>
          </a:bodyPr>
          <a:lstStyle/>
          <a:p>
            <a:r>
              <a:rPr lang="en-GB" sz="1400" dirty="0"/>
              <a:t>Processing</a:t>
            </a:r>
            <a:endParaRPr lang="en-GB" dirty="0"/>
          </a:p>
        </p:txBody>
      </p:sp>
      <p:sp>
        <p:nvSpPr>
          <p:cNvPr id="123" name="TextBox 122">
            <a:extLst>
              <a:ext uri="{FF2B5EF4-FFF2-40B4-BE49-F238E27FC236}">
                <a16:creationId xmlns:a16="http://schemas.microsoft.com/office/drawing/2014/main" id="{3F226E33-E618-4488-9C6A-D5ADC6300764}"/>
              </a:ext>
            </a:extLst>
          </p:cNvPr>
          <p:cNvSpPr txBox="1"/>
          <p:nvPr/>
        </p:nvSpPr>
        <p:spPr>
          <a:xfrm>
            <a:off x="3146784" y="5869271"/>
            <a:ext cx="3443809" cy="276999"/>
          </a:xfrm>
          <a:prstGeom prst="rect">
            <a:avLst/>
          </a:prstGeom>
          <a:noFill/>
        </p:spPr>
        <p:txBody>
          <a:bodyPr wrap="square" rtlCol="0">
            <a:spAutoFit/>
          </a:bodyPr>
          <a:lstStyle/>
          <a:p>
            <a:r>
              <a:rPr lang="en-GB" sz="1200" dirty="0"/>
              <a:t>Figure 8. Expected system flowchart</a:t>
            </a:r>
            <a:endParaRPr lang="en-GB" sz="900" dirty="0"/>
          </a:p>
        </p:txBody>
      </p:sp>
    </p:spTree>
    <p:extLst>
      <p:ext uri="{BB962C8B-B14F-4D97-AF65-F5344CB8AC3E}">
        <p14:creationId xmlns:p14="http://schemas.microsoft.com/office/powerpoint/2010/main" val="4030206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82E16-D94E-4644-8AF0-5408E0961A80}"/>
              </a:ext>
            </a:extLst>
          </p:cNvPr>
          <p:cNvSpPr>
            <a:spLocks noGrp="1"/>
          </p:cNvSpPr>
          <p:nvPr>
            <p:ph type="title"/>
          </p:nvPr>
        </p:nvSpPr>
        <p:spPr/>
        <p:txBody>
          <a:bodyPr/>
          <a:lstStyle/>
          <a:p>
            <a:r>
              <a:rPr lang="en-GB" dirty="0"/>
              <a:t>Engineering requirement</a:t>
            </a:r>
          </a:p>
        </p:txBody>
      </p:sp>
      <p:sp>
        <p:nvSpPr>
          <p:cNvPr id="3" name="Content Placeholder 2">
            <a:extLst>
              <a:ext uri="{FF2B5EF4-FFF2-40B4-BE49-F238E27FC236}">
                <a16:creationId xmlns:a16="http://schemas.microsoft.com/office/drawing/2014/main" id="{FC8607BA-E4F6-4AD5-818F-EDD57035CA0C}"/>
              </a:ext>
            </a:extLst>
          </p:cNvPr>
          <p:cNvSpPr>
            <a:spLocks noGrp="1"/>
          </p:cNvSpPr>
          <p:nvPr>
            <p:ph idx="1"/>
          </p:nvPr>
        </p:nvSpPr>
        <p:spPr>
          <a:xfrm>
            <a:off x="381000" y="1441031"/>
            <a:ext cx="8077200" cy="4968552"/>
          </a:xfrm>
        </p:spPr>
        <p:txBody>
          <a:bodyPr/>
          <a:lstStyle/>
          <a:p>
            <a:r>
              <a:rPr lang="en-GB" dirty="0"/>
              <a:t>Abstract Kano model (Interview + Literature) / Quality Function Deployment</a:t>
            </a:r>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graphicFrame>
        <p:nvGraphicFramePr>
          <p:cNvPr id="5" name="Table 4">
            <a:extLst>
              <a:ext uri="{FF2B5EF4-FFF2-40B4-BE49-F238E27FC236}">
                <a16:creationId xmlns:a16="http://schemas.microsoft.com/office/drawing/2014/main" id="{D4A24EF6-AA49-49AC-8CBC-A4501678A10A}"/>
              </a:ext>
            </a:extLst>
          </p:cNvPr>
          <p:cNvGraphicFramePr>
            <a:graphicFrameLocks noGrp="1"/>
          </p:cNvGraphicFramePr>
          <p:nvPr>
            <p:extLst>
              <p:ext uri="{D42A27DB-BD31-4B8C-83A1-F6EECF244321}">
                <p14:modId xmlns:p14="http://schemas.microsoft.com/office/powerpoint/2010/main" val="45340616"/>
              </p:ext>
            </p:extLst>
          </p:nvPr>
        </p:nvGraphicFramePr>
        <p:xfrm>
          <a:off x="685800" y="2636912"/>
          <a:ext cx="7824573" cy="3479800"/>
        </p:xfrm>
        <a:graphic>
          <a:graphicData uri="http://schemas.openxmlformats.org/drawingml/2006/table">
            <a:tbl>
              <a:tblPr firstRow="1" bandRow="1">
                <a:tableStyleId>{5C22544A-7EE6-4342-B048-85BDC9FD1C3A}</a:tableStyleId>
              </a:tblPr>
              <a:tblGrid>
                <a:gridCol w="2608191">
                  <a:extLst>
                    <a:ext uri="{9D8B030D-6E8A-4147-A177-3AD203B41FA5}">
                      <a16:colId xmlns:a16="http://schemas.microsoft.com/office/drawing/2014/main" val="4264802570"/>
                    </a:ext>
                  </a:extLst>
                </a:gridCol>
                <a:gridCol w="2608191">
                  <a:extLst>
                    <a:ext uri="{9D8B030D-6E8A-4147-A177-3AD203B41FA5}">
                      <a16:colId xmlns:a16="http://schemas.microsoft.com/office/drawing/2014/main" val="2458886573"/>
                    </a:ext>
                  </a:extLst>
                </a:gridCol>
                <a:gridCol w="2608191">
                  <a:extLst>
                    <a:ext uri="{9D8B030D-6E8A-4147-A177-3AD203B41FA5}">
                      <a16:colId xmlns:a16="http://schemas.microsoft.com/office/drawing/2014/main" val="391809386"/>
                    </a:ext>
                  </a:extLst>
                </a:gridCol>
              </a:tblGrid>
              <a:tr h="370840">
                <a:tc>
                  <a:txBody>
                    <a:bodyPr/>
                    <a:lstStyle/>
                    <a:p>
                      <a:pPr algn="ctr"/>
                      <a:r>
                        <a:rPr lang="en-GB" dirty="0">
                          <a:solidFill>
                            <a:schemeClr val="tx1"/>
                          </a:solidFill>
                        </a:rPr>
                        <a:t>Basic</a:t>
                      </a:r>
                    </a:p>
                  </a:txBody>
                  <a:tcPr/>
                </a:tc>
                <a:tc>
                  <a:txBody>
                    <a:bodyPr/>
                    <a:lstStyle/>
                    <a:p>
                      <a:pPr algn="ctr"/>
                      <a:r>
                        <a:rPr lang="en-GB" dirty="0">
                          <a:solidFill>
                            <a:schemeClr val="tx1"/>
                          </a:solidFill>
                        </a:rPr>
                        <a:t>Performance</a:t>
                      </a:r>
                    </a:p>
                  </a:txBody>
                  <a:tcPr/>
                </a:tc>
                <a:tc>
                  <a:txBody>
                    <a:bodyPr/>
                    <a:lstStyle/>
                    <a:p>
                      <a:pPr algn="ctr"/>
                      <a:r>
                        <a:rPr lang="en-GB" dirty="0">
                          <a:solidFill>
                            <a:schemeClr val="tx1"/>
                          </a:solidFill>
                        </a:rPr>
                        <a:t>Excitement</a:t>
                      </a:r>
                    </a:p>
                  </a:txBody>
                  <a:tcPr/>
                </a:tc>
                <a:extLst>
                  <a:ext uri="{0D108BD9-81ED-4DB2-BD59-A6C34878D82A}">
                    <a16:rowId xmlns:a16="http://schemas.microsoft.com/office/drawing/2014/main" val="1658223393"/>
                  </a:ext>
                </a:extLst>
              </a:tr>
              <a:tr h="370840">
                <a:tc>
                  <a:txBody>
                    <a:bodyPr/>
                    <a:lstStyle/>
                    <a:p>
                      <a:pPr marL="285750" indent="-285750">
                        <a:buFont typeface="Arial" panose="020B0604020202020204" pitchFamily="34" charset="0"/>
                        <a:buChar char="•"/>
                      </a:pPr>
                      <a:r>
                        <a:rPr lang="en-GB" dirty="0"/>
                        <a:t>High positional accuracy (± 1mm)</a:t>
                      </a:r>
                    </a:p>
                    <a:p>
                      <a:pPr marL="285750" indent="-285750">
                        <a:buFont typeface="Arial" panose="020B0604020202020204" pitchFamily="34" charset="0"/>
                        <a:buChar char="•"/>
                      </a:pPr>
                      <a:r>
                        <a:rPr lang="en-GB" dirty="0"/>
                        <a:t>Sterile</a:t>
                      </a:r>
                    </a:p>
                  </a:txBody>
                  <a:tcPr/>
                </a:tc>
                <a:tc>
                  <a:txBody>
                    <a:bodyPr/>
                    <a:lstStyle/>
                    <a:p>
                      <a:pPr marL="285750" indent="-285750">
                        <a:buFont typeface="Arial" panose="020B0604020202020204" pitchFamily="34" charset="0"/>
                        <a:buChar char="•"/>
                      </a:pPr>
                      <a:r>
                        <a:rPr lang="en-GB" dirty="0"/>
                        <a:t>Real-time measurement and visualisation (&gt;5fps)</a:t>
                      </a:r>
                    </a:p>
                    <a:p>
                      <a:pPr marL="285750" indent="-285750">
                        <a:buFont typeface="Arial" panose="020B0604020202020204" pitchFamily="34" charset="0"/>
                        <a:buChar char="•"/>
                      </a:pPr>
                      <a:r>
                        <a:rPr lang="en-GB" dirty="0"/>
                        <a:t>Large workspace (&gt;35cm*25cm)</a:t>
                      </a:r>
                    </a:p>
                    <a:p>
                      <a:pPr marL="285750" indent="-285750">
                        <a:buFont typeface="Arial" panose="020B0604020202020204" pitchFamily="34" charset="0"/>
                        <a:buChar char="•"/>
                      </a:pPr>
                      <a:r>
                        <a:rPr lang="en-GB" dirty="0"/>
                        <a:t>Miniaturisation</a:t>
                      </a:r>
                    </a:p>
                    <a:p>
                      <a:endParaRPr lang="en-GB" dirty="0"/>
                    </a:p>
                  </a:txBody>
                  <a:tcPr/>
                </a:tc>
                <a:tc>
                  <a:txBody>
                    <a:bodyPr/>
                    <a:lstStyle/>
                    <a:p>
                      <a:pPr marL="285750" indent="-285750">
                        <a:buFont typeface="Arial" panose="020B0604020202020204" pitchFamily="34" charset="0"/>
                        <a:buChar char="•"/>
                      </a:pPr>
                      <a:r>
                        <a:rPr lang="en-GB" dirty="0"/>
                        <a:t>Robust to environmental changes (e.g. shadows, temperature)</a:t>
                      </a:r>
                    </a:p>
                    <a:p>
                      <a:pPr marL="285750" indent="-285750">
                        <a:buFont typeface="Arial" panose="020B0604020202020204" pitchFamily="34" charset="0"/>
                        <a:buChar char="•"/>
                      </a:pPr>
                      <a:r>
                        <a:rPr lang="en-GB" dirty="0"/>
                        <a:t>Short calibration time (&lt;10 minutes)</a:t>
                      </a:r>
                    </a:p>
                    <a:p>
                      <a:pPr marL="285750" indent="-285750">
                        <a:buFont typeface="Arial" panose="020B0604020202020204" pitchFamily="34" charset="0"/>
                        <a:buChar char="•"/>
                      </a:pPr>
                      <a:r>
                        <a:rPr lang="en-GB" dirty="0"/>
                        <a:t>Long life-span</a:t>
                      </a:r>
                    </a:p>
                    <a:p>
                      <a:pPr marL="285750" indent="-285750">
                        <a:buFont typeface="Arial" panose="020B0604020202020204" pitchFamily="34" charset="0"/>
                        <a:buChar char="•"/>
                      </a:pPr>
                      <a:r>
                        <a:rPr lang="en-GB" dirty="0"/>
                        <a:t>Cheaper than other methods</a:t>
                      </a:r>
                    </a:p>
                    <a:p>
                      <a:endParaRPr lang="en-GB" dirty="0"/>
                    </a:p>
                  </a:txBody>
                  <a:tcPr/>
                </a:tc>
                <a:extLst>
                  <a:ext uri="{0D108BD9-81ED-4DB2-BD59-A6C34878D82A}">
                    <a16:rowId xmlns:a16="http://schemas.microsoft.com/office/drawing/2014/main" val="3256433437"/>
                  </a:ext>
                </a:extLst>
              </a:tr>
            </a:tbl>
          </a:graphicData>
        </a:graphic>
      </p:graphicFrame>
    </p:spTree>
    <p:extLst>
      <p:ext uri="{BB962C8B-B14F-4D97-AF65-F5344CB8AC3E}">
        <p14:creationId xmlns:p14="http://schemas.microsoft.com/office/powerpoint/2010/main" val="3198011251"/>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Osaka"/>
        <a:cs typeface="Osaka"/>
      </a:majorFont>
      <a:minorFont>
        <a:latin typeface="Arial"/>
        <a:ea typeface="Osaka"/>
        <a:cs typeface="Osak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Lucida Grande"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Lucida Grande" charset="0"/>
            <a:ea typeface="ＭＳ Ｐゴシック" charset="-128"/>
            <a:cs typeface="ＭＳ Ｐゴシック"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caoimhino:Applications:Microsoft Office 2004:Templates:Presentations:Designs:Blank Presentation</Template>
  <TotalTime>13979</TotalTime>
  <Words>2733</Words>
  <Application>Microsoft Office PowerPoint</Application>
  <PresentationFormat>On-screen Show (4:3)</PresentationFormat>
  <Paragraphs>354</Paragraphs>
  <Slides>44</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Lucida Grande</vt:lpstr>
      <vt:lpstr>ＭＳ Ｐゴシック</vt:lpstr>
      <vt:lpstr>Osaka</vt:lpstr>
      <vt:lpstr>Arial</vt:lpstr>
      <vt:lpstr>Calibri</vt:lpstr>
      <vt:lpstr>Cambria Math</vt:lpstr>
      <vt:lpstr>Tahoma</vt:lpstr>
      <vt:lpstr>Wingdings</vt:lpstr>
      <vt:lpstr>Blank Presentation</vt:lpstr>
      <vt:lpstr>“A real-time intraoperative data mapping device for probe-based measurement using computer vision”</vt:lpstr>
      <vt:lpstr>Motivation</vt:lpstr>
      <vt:lpstr>Motivation</vt:lpstr>
      <vt:lpstr>Motivation</vt:lpstr>
      <vt:lpstr>Proposed solution</vt:lpstr>
      <vt:lpstr>Proposed solution</vt:lpstr>
      <vt:lpstr>Proposed solution</vt:lpstr>
      <vt:lpstr>System flowchart</vt:lpstr>
      <vt:lpstr>Engineering requirement</vt:lpstr>
      <vt:lpstr>Work plan</vt:lpstr>
      <vt:lpstr>Hardware</vt:lpstr>
      <vt:lpstr>Test 1: Calibration methods</vt:lpstr>
      <vt:lpstr>Test 1.5 Dynamic calibration</vt:lpstr>
      <vt:lpstr>Test 2: Minimum marker size available for tracking</vt:lpstr>
      <vt:lpstr>Decision 1: New Cameras</vt:lpstr>
      <vt:lpstr>Test 3: Marker detection with LifeCam Studio</vt:lpstr>
      <vt:lpstr>Test 4: 3D tracking</vt:lpstr>
      <vt:lpstr>False marker readings</vt:lpstr>
      <vt:lpstr>Remedies taken</vt:lpstr>
      <vt:lpstr>3D workspace with one marker</vt:lpstr>
      <vt:lpstr>Probe designs</vt:lpstr>
      <vt:lpstr>Test 5: Workspace with multi-marker probes</vt:lpstr>
      <vt:lpstr>Test 6: Processing time for multi-marker probes</vt:lpstr>
      <vt:lpstr>Decision 2: Multi-marker configuration</vt:lpstr>
      <vt:lpstr>Options for tracking configuration</vt:lpstr>
      <vt:lpstr>Test 7: 2 Extrinsically calibrated monocular cameras</vt:lpstr>
      <vt:lpstr>Test 7: 2 Extrinsically calibrated monocular cameras</vt:lpstr>
      <vt:lpstr>Test 8: 2 Monocular cameras with fixed global axis</vt:lpstr>
      <vt:lpstr>Test 8: 2 Monocular cameras with fixed global axis</vt:lpstr>
      <vt:lpstr>Test 9: 2 Stereo cameras with fixed global axis</vt:lpstr>
      <vt:lpstr>Test 9: 2 Stereo cameras with fixed global axis</vt:lpstr>
      <vt:lpstr>Comparisons of tracking configurations</vt:lpstr>
      <vt:lpstr>Decision 3: Tracking configuration</vt:lpstr>
      <vt:lpstr>Test 10: Validation of DRS equipment</vt:lpstr>
      <vt:lpstr>Clinical validation results from co-project</vt:lpstr>
      <vt:lpstr>Temporal tracking and registration</vt:lpstr>
      <vt:lpstr>Test 11: Linear interpolation </vt:lpstr>
      <vt:lpstr>Test 11: Linear interpolation </vt:lpstr>
      <vt:lpstr>Test 12: Kalman filter</vt:lpstr>
      <vt:lpstr>Test 12: Kalman filter</vt:lpstr>
      <vt:lpstr>Decision 4: Temporal Tracking</vt:lpstr>
      <vt:lpstr>Summary</vt:lpstr>
      <vt:lpstr>Limitations and future work</vt:lpstr>
      <vt:lpstr>Thank you for listening Q&amp;A</vt:lpstr>
    </vt:vector>
  </TitlesOfParts>
  <Company>steve wilson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header</dc:title>
  <dc:creator>steve wilson</dc:creator>
  <cp:lastModifiedBy> </cp:lastModifiedBy>
  <cp:revision>415</cp:revision>
  <dcterms:created xsi:type="dcterms:W3CDTF">2010-09-11T14:00:19Z</dcterms:created>
  <dcterms:modified xsi:type="dcterms:W3CDTF">2018-10-23T02:30:07Z</dcterms:modified>
</cp:coreProperties>
</file>