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23" r:id="rId2"/>
    <p:sldId id="437" r:id="rId3"/>
    <p:sldId id="438" r:id="rId4"/>
    <p:sldId id="439" r:id="rId5"/>
    <p:sldId id="441" r:id="rId6"/>
    <p:sldId id="444" r:id="rId7"/>
    <p:sldId id="445" r:id="rId8"/>
    <p:sldId id="446" r:id="rId9"/>
    <p:sldId id="447" r:id="rId10"/>
    <p:sldId id="448" r:id="rId11"/>
    <p:sldId id="44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won Shin" initials="DS" lastIdx="1" clrIdx="0">
    <p:extLst/>
  </p:cmAuthor>
  <p:cmAuthor id="2" name="Dongwon Shin" initials="D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D74"/>
    <a:srgbClr val="636FFF"/>
    <a:srgbClr val="BAF4CB"/>
    <a:srgbClr val="5B9BD5"/>
    <a:srgbClr val="FF6865"/>
    <a:srgbClr val="FF0000"/>
    <a:srgbClr val="FFCFA2"/>
    <a:srgbClr val="B8FAFD"/>
    <a:srgbClr val="FF260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 autoAdjust="0"/>
    <p:restoredTop sz="75315" autoAdjust="0"/>
  </p:normalViewPr>
  <p:slideViewPr>
    <p:cSldViewPr snapToGrid="0">
      <p:cViewPr varScale="1">
        <p:scale>
          <a:sx n="85" d="100"/>
          <a:sy n="85" d="100"/>
        </p:scale>
        <p:origin x="1582" y="31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71" d="100"/>
          <a:sy n="171" d="100"/>
        </p:scale>
        <p:origin x="143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73CA9-FAD1-B64C-852F-8AB7AD97E39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FD11E-9F7D-5943-AC41-401B4AFA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82E7B-96D0-4396-95CC-AFD689417A2C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F714A-D1DB-4C25-BCDC-D0CDC0E8A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3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97D-2E45-47AF-B518-1712E08D0D6A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78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55AE-CC5A-45B0-8E3B-B416871415FB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E62-EB48-4383-97B6-8C8B5BF6A116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2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424437"/>
            <a:ext cx="9144000" cy="43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62" y="950026"/>
            <a:ext cx="8895360" cy="5453037"/>
          </a:xfrm>
        </p:spPr>
        <p:txBody>
          <a:bodyPr>
            <a:normAutofit/>
          </a:bodyPr>
          <a:lstStyle>
            <a:lvl1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2" y="103870"/>
            <a:ext cx="8373588" cy="751154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40" y="6430592"/>
            <a:ext cx="642906" cy="427407"/>
          </a:xfrm>
          <a:prstGeom prst="rect">
            <a:avLst/>
          </a:prstGeom>
          <a:solidFill>
            <a:srgbClr val="F5C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23751" y="6467681"/>
            <a:ext cx="406066" cy="365125"/>
          </a:xfrm>
        </p:spPr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8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4417-B7EB-404F-A531-D72228EF09EA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D9B9-E798-4002-A3B3-8094138892D2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3E4-E69F-4E5D-B20B-EA1F4FDEA4BB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4F9F-DE53-49BC-AE5A-2ECA694D50F5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3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3F3-926F-48CC-B036-79C998938137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F9C-9A6A-4C12-8476-782C299E7B8D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1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26F-6786-48A3-8DCF-C257A7E049DE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9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FD0C-F08B-4448-A263-5902F97E8FE4}" type="datetime1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EA17-EDC3-4234-A8D1-6CC2EA5828DD}" type="slidenum">
              <a:rPr lang="ko-KR" altLang="en-US" smtClean="0"/>
              <a:t>‹#›</a:t>
            </a:fld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5"/>
          <p:cNvPicPr>
            <a:picLocks noChangeAspect="1"/>
          </p:cNvPicPr>
          <p:nvPr userDrawn="1"/>
        </p:nvPicPr>
        <p:blipFill rotWithShape="1">
          <a:blip r:embed="rId1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t="14444" r="13750" b="28148"/>
          <a:stretch/>
        </p:blipFill>
        <p:spPr>
          <a:xfrm>
            <a:off x="7247013" y="0"/>
            <a:ext cx="1896987" cy="9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7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379" y="1231249"/>
            <a:ext cx="8999621" cy="2387600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Tahoma" panose="020B0604030504040204" pitchFamily="34" charset="0"/>
                <a:cs typeface="Tahoma" panose="020B0604030504040204" pitchFamily="34" charset="0"/>
              </a:rPr>
              <a:t>비선형 최적화 </a:t>
            </a:r>
            <a:r>
              <a:rPr lang="en-GB" altLang="ko-KR" sz="4400" dirty="0">
                <a:latin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ko-KR" altLang="en-US" sz="4400" dirty="0">
                <a:latin typeface="Tahoma" panose="020B0604030504040204" pitchFamily="34" charset="0"/>
                <a:cs typeface="Tahoma" panose="020B0604030504040204" pitchFamily="34" charset="0"/>
              </a:rPr>
              <a:t>상태 추정 문제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47207"/>
            <a:ext cx="6858000" cy="939321"/>
          </a:xfrm>
        </p:spPr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  <a:r>
              <a:rPr lang="en-US" altLang="ko-KR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Feb, 2019</a:t>
            </a:r>
          </a:p>
          <a:p>
            <a:r>
              <a:rPr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장형기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6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4920E5-9F9A-4F7A-8DD1-BA1A8609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2" y="103870"/>
            <a:ext cx="8373588" cy="751154"/>
          </a:xfrm>
        </p:spPr>
        <p:txBody>
          <a:bodyPr>
            <a:normAutofit/>
          </a:bodyPr>
          <a:lstStyle/>
          <a:p>
            <a:r>
              <a:rPr lang="ko-KR" altLang="en-US" dirty="0"/>
              <a:t>최소 제곱 법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BE819-6EDC-4AA8-857F-1595F3D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10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FEA56C0-1BB2-4956-92CC-C82E34079C96}"/>
              </a:ext>
            </a:extLst>
          </p:cNvPr>
          <p:cNvSpPr txBox="1">
            <a:spLocks/>
          </p:cNvSpPr>
          <p:nvPr/>
        </p:nvSpPr>
        <p:spPr>
          <a:xfrm>
            <a:off x="141762" y="950026"/>
            <a:ext cx="8895360" cy="545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일반적으로 각 프레임의 컨트롤 입력과 관측치는 서로 독립적임</a:t>
            </a:r>
            <a:r>
              <a:rPr lang="en-GB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GB" altLang="ko-KR" dirty="0"/>
          </a:p>
          <a:p>
            <a:pPr marL="0" indent="0">
              <a:buNone/>
            </a:pPr>
            <a:endParaRPr lang="en-GB" altLang="ko-KR" dirty="0"/>
          </a:p>
          <a:p>
            <a:r>
              <a:rPr lang="ko-KR" altLang="en-US" dirty="0"/>
              <a:t>따라서 모션과 관측은 독립적으로 처리되며</a:t>
            </a:r>
            <a:r>
              <a:rPr lang="en-GB" altLang="ko-KR" dirty="0"/>
              <a:t>, </a:t>
            </a:r>
            <a:r>
              <a:rPr lang="ko-KR" altLang="en-US" dirty="0"/>
              <a:t>각 모델간의 독립적인 오차가 있음</a:t>
            </a:r>
            <a:r>
              <a:rPr lang="en-GB" altLang="ko-KR" dirty="0"/>
              <a:t>.</a:t>
            </a:r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이 컨트롤 입력과 관측치 사이의 마할라노비스 거리를 최소화 하는 것이 </a:t>
            </a:r>
            <a:r>
              <a:rPr lang="en-GB" altLang="ko-KR" dirty="0"/>
              <a:t>Maximum likelihood</a:t>
            </a:r>
            <a:r>
              <a:rPr lang="ko-KR" altLang="en-US" dirty="0"/>
              <a:t>를 찾는 것과 같음</a:t>
            </a:r>
            <a:r>
              <a:rPr lang="en-GB" altLang="ko-KR" dirty="0"/>
              <a:t>. </a:t>
            </a:r>
            <a:r>
              <a:rPr lang="ko-KR" altLang="en-US" dirty="0"/>
              <a:t>음의 로그를 취함으로써 곱셈을 합계로 바꿀 수 있음</a:t>
            </a:r>
            <a:r>
              <a:rPr lang="en-GB" altLang="ko-KR" dirty="0"/>
              <a:t>.</a:t>
            </a:r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결과적으로 상태 추정 문제는 최소 제곱 문제가 됨</a:t>
            </a:r>
            <a:r>
              <a:rPr lang="en-GB" altLang="ko-KR" dirty="0"/>
              <a:t>.</a:t>
            </a:r>
          </a:p>
          <a:p>
            <a:endParaRPr lang="en-GB" altLang="ko-KR" dirty="0"/>
          </a:p>
        </p:txBody>
      </p:sp>
      <p:pic>
        <p:nvPicPr>
          <p:cNvPr id="7170" name="Picture 2" descr="https://lh4.googleusercontent.com/mRDxIXYUWfDRkKBra6eafrudXumbI7Ecr24RWFfvhIlx6HOA8-AwwWv6GLcVgyh2xpgKhkegj01VFrACHfHE1YIQ-16j9XfNBW8u-FUwE8MR_qBkRjFM5VK4ZWBcYjrYDkmLaxMi">
            <a:extLst>
              <a:ext uri="{FF2B5EF4-FFF2-40B4-BE49-F238E27FC236}">
                <a16:creationId xmlns:a16="http://schemas.microsoft.com/office/drawing/2014/main" id="{25CE710F-9041-4EAE-85D8-B51D1D965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-13599" r="22627" b="1"/>
          <a:stretch/>
        </p:blipFill>
        <p:spPr bwMode="auto">
          <a:xfrm>
            <a:off x="1904037" y="1336875"/>
            <a:ext cx="5550060" cy="67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zUuIm7257mGx-828jHR_by_bhwjL1cinBw7XLcUn7hMsMnuJB68eVE4VDHyrrerl3UG-PxHBmGzslrjidMzS4yJm3qAcKdgQ3a62thxw0MOAAbhOx8QQumKxzMeDxizi6McVxiw9">
            <a:extLst>
              <a:ext uri="{FF2B5EF4-FFF2-40B4-BE49-F238E27FC236}">
                <a16:creationId xmlns:a16="http://schemas.microsoft.com/office/drawing/2014/main" id="{0D88CA5C-943D-4447-8664-664BA1C14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6" t="-791" r="31631"/>
          <a:stretch/>
        </p:blipFill>
        <p:spPr bwMode="auto">
          <a:xfrm>
            <a:off x="3177251" y="2349662"/>
            <a:ext cx="3321262" cy="101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3.googleusercontent.com/SvB0mVVnw_-hzfo0eTRojOJZ7uXIuvrXtecTRPh_jDVyLm83Pe1sI4dLil3l3pZ8RsFymywDyI55-O9hbttJPHBgpTkDjvWtqWrhF1Pt67-pl67y_Mg5SJxMzliYAm7AZH4yRpZn">
            <a:extLst>
              <a:ext uri="{FF2B5EF4-FFF2-40B4-BE49-F238E27FC236}">
                <a16:creationId xmlns:a16="http://schemas.microsoft.com/office/drawing/2014/main" id="{472F413A-C77B-4A87-873A-DE6ACBB2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8" y="4201610"/>
            <a:ext cx="8746859" cy="87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 추정에 필요한 방정식들을 이해하기</a:t>
            </a:r>
            <a:endParaRPr lang="en-GB" altLang="ko-KR" dirty="0"/>
          </a:p>
          <a:p>
            <a:r>
              <a:rPr lang="ko-KR" altLang="en-US" dirty="0"/>
              <a:t>상태 추정 방법론들에 대해 이해하기</a:t>
            </a:r>
            <a:endParaRPr lang="en-GB" altLang="ko-KR" dirty="0"/>
          </a:p>
          <a:p>
            <a:pPr lvl="1"/>
            <a:r>
              <a:rPr lang="ko-KR" altLang="en-US" dirty="0"/>
              <a:t>증분 </a:t>
            </a:r>
            <a:r>
              <a:rPr lang="en-GB" altLang="ko-KR" dirty="0"/>
              <a:t>(Incremental) / </a:t>
            </a:r>
            <a:r>
              <a:rPr lang="ko-KR" altLang="en-US" dirty="0"/>
              <a:t>필터 기법</a:t>
            </a:r>
            <a:endParaRPr lang="en-GB" altLang="ko-KR" dirty="0"/>
          </a:p>
          <a:p>
            <a:pPr lvl="1"/>
            <a:r>
              <a:rPr lang="ko-KR" altLang="en-US" dirty="0"/>
              <a:t>일괄 처리 </a:t>
            </a:r>
            <a:r>
              <a:rPr lang="en-GB" altLang="ko-KR" dirty="0"/>
              <a:t>(Batch)</a:t>
            </a:r>
          </a:p>
          <a:p>
            <a:r>
              <a:rPr lang="ko-KR" altLang="en-US" dirty="0"/>
              <a:t>일괄 처리</a:t>
            </a:r>
            <a:r>
              <a:rPr lang="en-GB" altLang="ko-KR" dirty="0"/>
              <a:t> </a:t>
            </a:r>
            <a:r>
              <a:rPr lang="ko-KR" altLang="en-US" dirty="0"/>
              <a:t>상태 추정 법에 사용되는 수학적 기법에 대해 이해하기</a:t>
            </a:r>
            <a:endParaRPr lang="en-GB" altLang="ko-KR" dirty="0"/>
          </a:p>
          <a:p>
            <a:pPr lvl="1"/>
            <a:r>
              <a:rPr lang="en-US" altLang="ko-KR" dirty="0"/>
              <a:t>Maximum A P</a:t>
            </a:r>
            <a:r>
              <a:rPr lang="en-GB" altLang="ko-KR" dirty="0" err="1"/>
              <a:t>osteriori</a:t>
            </a:r>
            <a:r>
              <a:rPr lang="en-US" altLang="ko-KR" dirty="0"/>
              <a:t> (MAP)</a:t>
            </a:r>
          </a:p>
          <a:p>
            <a:pPr lvl="1"/>
            <a:r>
              <a:rPr lang="en-US" altLang="ko-KR" dirty="0"/>
              <a:t>Maximum Likelihood (MLE)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2</a:t>
            </a:fld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2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운동 방정식</a:t>
                </a:r>
                <a:endParaRPr lang="en-GB" altLang="ko-KR" dirty="0"/>
              </a:p>
              <a:p>
                <a:r>
                  <a:rPr lang="ko-KR" altLang="en-US" dirty="0"/>
                  <a:t>관측 방정식</a:t>
                </a:r>
                <a:endParaRPr lang="en-GB" altLang="ko-KR" dirty="0"/>
              </a:p>
              <a:p>
                <a:pPr marL="0" indent="0">
                  <a:buNone/>
                </a:pPr>
                <a:endParaRPr lang="en-GB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운동 방정식 </a:t>
                </a:r>
                <a:r>
                  <a:rPr lang="en-GB" altLang="ko-KR" dirty="0"/>
                  <a:t>(Motion model)</a:t>
                </a:r>
                <a:r>
                  <a:rPr lang="ko-KR" altLang="en-US" dirty="0"/>
                  <a:t> </a:t>
                </a:r>
                <a:r>
                  <a:rPr lang="en-GB" altLang="ko-KR" dirty="0"/>
                  <a:t>= </a:t>
                </a:r>
                <a:r>
                  <a:rPr lang="ko-KR" altLang="en-US" dirty="0"/>
                  <a:t>내부 센서를 통해 추정한 위치 </a:t>
                </a:r>
                <a:r>
                  <a:rPr lang="en-GB" altLang="ko-KR" dirty="0"/>
                  <a:t>(e.g. wheel odometry)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관측 방정식 </a:t>
                </a:r>
                <a:r>
                  <a:rPr lang="en-GB" altLang="ko-KR" dirty="0"/>
                  <a:t>(Observation model)</a:t>
                </a:r>
                <a:r>
                  <a:rPr lang="ko-KR" altLang="en-US" dirty="0"/>
                  <a:t> </a:t>
                </a:r>
                <a:r>
                  <a:rPr lang="en-GB" altLang="ko-KR" dirty="0"/>
                  <a:t>= </a:t>
                </a:r>
                <a:r>
                  <a:rPr lang="ko-KR" altLang="en-US" dirty="0"/>
                  <a:t>외부 센서를 통해 추정한 위치</a:t>
                </a:r>
                <a:r>
                  <a:rPr lang="en-GB" altLang="ko-KR" dirty="0"/>
                  <a:t> (e.g. </a:t>
                </a:r>
                <a:r>
                  <a:rPr lang="ko-KR" altLang="en-US" dirty="0"/>
                  <a:t>카메라</a:t>
                </a:r>
                <a:r>
                  <a:rPr lang="en-GB" altLang="ko-KR" dirty="0"/>
                  <a:t>, </a:t>
                </a:r>
                <a:r>
                  <a:rPr lang="en-GB" altLang="ko-KR" dirty="0" err="1"/>
                  <a:t>gps</a:t>
                </a:r>
                <a:r>
                  <a:rPr lang="en-GB" altLang="ko-KR" dirty="0"/>
                  <a:t>)</a:t>
                </a:r>
              </a:p>
              <a:p>
                <a:pPr marL="0" indent="0">
                  <a:buNone/>
                </a:pPr>
                <a:endParaRPr lang="en-GB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altLang="ko-KR" dirty="0"/>
                  <a:t> = </a:t>
                </a:r>
                <a:r>
                  <a:rPr lang="ko-KR" altLang="en-US" dirty="0"/>
                  <a:t>로봇 포즈</a:t>
                </a:r>
                <a:r>
                  <a:rPr lang="en-GB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GB" altLang="ko-KR" dirty="0"/>
                  <a:t>SE(3) </a:t>
                </a:r>
                <a:r>
                  <a:rPr lang="ko-KR" altLang="en-US" dirty="0"/>
                  <a:t>형태의 </a:t>
                </a:r>
                <a:r>
                  <a:rPr lang="en-GB" altLang="ko-KR" dirty="0"/>
                  <a:t>transform matrix</a:t>
                </a:r>
                <a:r>
                  <a:rPr lang="ko-KR" altLang="en-US" dirty="0"/>
                  <a:t>로 표현 가능</a:t>
                </a:r>
                <a:endParaRPr lang="en-GB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altLang="ko-KR" dirty="0"/>
                  <a:t> = </a:t>
                </a:r>
                <a:r>
                  <a:rPr lang="ko-KR" altLang="en-US" dirty="0"/>
                  <a:t>컨트롤 인풋 </a:t>
                </a:r>
                <a:r>
                  <a:rPr lang="en-GB" altLang="ko-KR" dirty="0"/>
                  <a:t>(e.g. wheel odometry)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altLang="ko-KR" dirty="0"/>
                  <a:t> = </a:t>
                </a:r>
                <a:r>
                  <a:rPr lang="ko-KR" altLang="en-US" dirty="0"/>
                  <a:t>랜드마크의 위치</a:t>
                </a:r>
                <a:endParaRPr lang="en-GB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altLang="ko-KR" dirty="0"/>
                  <a:t> = </a:t>
                </a:r>
                <a:r>
                  <a:rPr lang="ko-KR" altLang="en-US" dirty="0"/>
                  <a:t>잡음이 있는 관측 데이터</a:t>
                </a:r>
                <a:endParaRPr lang="en-GB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altLang="ko-KR" dirty="0"/>
                  <a:t> = </a:t>
                </a:r>
                <a:r>
                  <a:rPr lang="ko-KR" altLang="en-US" dirty="0"/>
                  <a:t>센서 노이즈 </a:t>
                </a:r>
                <a:r>
                  <a:rPr lang="en-GB" altLang="ko-KR" dirty="0"/>
                  <a:t>(</a:t>
                </a:r>
                <a:r>
                  <a:rPr lang="ko-KR" altLang="en-US" dirty="0"/>
                  <a:t>가우시안 분포 형태로 </a:t>
                </a:r>
                <a:r>
                  <a:rPr lang="en-GB" altLang="ko-KR" dirty="0"/>
                  <a:t>0 = </a:t>
                </a:r>
                <a:r>
                  <a:rPr lang="ko-KR" altLang="en-US" dirty="0"/>
                  <a:t>제로 평균</a:t>
                </a:r>
                <a:r>
                  <a:rPr lang="en-GB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공</m:t>
                    </m:r>
                  </m:oMath>
                </a14:m>
                <a:r>
                  <a:rPr lang="ko-KR" altLang="en-US" dirty="0"/>
                  <a:t>분산 행렬</a:t>
                </a:r>
                <a:r>
                  <a:rPr lang="en-GB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GB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의 경우 컨트롤 인풋의 노이즈</a:t>
                </a:r>
                <a:endParaRPr lang="en-GB" altLang="ko-KR" dirty="0"/>
              </a:p>
              <a:p>
                <a:pPr marL="0" indent="0">
                  <a:buNone/>
                </a:pPr>
                <a:r>
                  <a:rPr lang="en-GB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GB" altLang="ko-KR" dirty="0"/>
                  <a:t> </a:t>
                </a:r>
                <a:r>
                  <a:rPr lang="ko-KR" altLang="en-US" dirty="0"/>
                  <a:t>경우 관측 인풋의 노이즈</a:t>
                </a:r>
                <a:endParaRPr lang="en-GB" altLang="ko-KR" dirty="0"/>
              </a:p>
              <a:p>
                <a:pPr marL="0" indent="0">
                  <a:buNone/>
                </a:pPr>
                <a:endParaRPr lang="en-GB" altLang="ko-KR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8" t="-1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추정 방법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3</a:t>
            </a:fld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026" name="Picture 2" descr="https://lh4.googleusercontent.com/ACw0bgzkkLWi7fioHxFqb0uhBaKnPr0hNBmsRQPmP5ni3QA63p-Z8Xg5eNm92EsrnxCFHo2mYBwGCWXX2V5kh_lgxgMO-riBlekv6si0kjNzMiLr48vdrJCOb3rKoheFs0KFodpm">
            <a:extLst>
              <a:ext uri="{FF2B5EF4-FFF2-40B4-BE49-F238E27FC236}">
                <a16:creationId xmlns:a16="http://schemas.microsoft.com/office/drawing/2014/main" id="{4772612C-2B28-475F-B513-0FF682142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9" r="36774"/>
          <a:stretch/>
        </p:blipFill>
        <p:spPr bwMode="auto">
          <a:xfrm>
            <a:off x="1908097" y="792481"/>
            <a:ext cx="2446733" cy="91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fn2CGOTiYnAciO920f2E98_t-wIHbLxV1jVno2l_RKgVNALQ-jyRbgCz6WOfbKeEzke4foxr_CqWxCLLTAmtIxPhKj2jxH7vacmoRc6BjA0fyD8X4jUDdOP9l_c0Gbuak9zpdHNk">
            <a:extLst>
              <a:ext uri="{FF2B5EF4-FFF2-40B4-BE49-F238E27FC236}">
                <a16:creationId xmlns:a16="http://schemas.microsoft.com/office/drawing/2014/main" id="{CAB5BA9B-F166-43B1-A261-A1A19CADC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8" t="11999" r="30200" b="1"/>
          <a:stretch/>
        </p:blipFill>
        <p:spPr bwMode="auto">
          <a:xfrm>
            <a:off x="1047037" y="5839294"/>
            <a:ext cx="3033473" cy="4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10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GB" altLang="ko-KR" dirty="0"/>
              <a:t>– </a:t>
            </a:r>
            <a:r>
              <a:rPr lang="ko-KR" altLang="en-US" dirty="0"/>
              <a:t>카메라 관측 방정식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4</a:t>
            </a:fld>
            <a:r>
              <a:rPr lang="en-US" altLang="ko-KR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10E92D2-AD72-4579-9BEB-DA87CFE6A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762" y="950026"/>
                <a:ext cx="8895360" cy="54530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altLang="ko-KR" dirty="0"/>
              </a:p>
              <a:p>
                <a:pPr marL="0" indent="0">
                  <a:buNone/>
                </a:pPr>
                <a:endParaRPr lang="en-GB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카메라를 사용할 경우 관측 방정식을 우측과 같이 변환 할 수 있음</a:t>
                </a:r>
                <a:r>
                  <a:rPr lang="en-GB" altLang="ko-KR" dirty="0"/>
                  <a:t>.</a:t>
                </a:r>
              </a:p>
              <a:p>
                <a:pPr marL="0" indent="0">
                  <a:buNone/>
                </a:pPr>
                <a:endParaRPr lang="en-GB" altLang="ko-KR" dirty="0"/>
              </a:p>
              <a:p>
                <a:pPr marL="0" indent="0">
                  <a:buNone/>
                </a:pPr>
                <a:r>
                  <a:rPr lang="en-GB" altLang="ko-KR" dirty="0"/>
                  <a:t>K = </a:t>
                </a:r>
                <a:r>
                  <a:rPr lang="ko-KR" altLang="en-US" dirty="0"/>
                  <a:t>카메라 내부 파라미터</a:t>
                </a:r>
                <a:endParaRPr lang="en-GB" altLang="ko-KR" dirty="0"/>
              </a:p>
              <a:p>
                <a:pPr marL="0" indent="0">
                  <a:buNone/>
                </a:pPr>
                <a:r>
                  <a:rPr lang="en-GB" altLang="ko-KR" dirty="0"/>
                  <a:t>S = </a:t>
                </a:r>
                <a:r>
                  <a:rPr lang="ko-KR" altLang="en-US" dirty="0"/>
                  <a:t>픽셀의 거리</a:t>
                </a:r>
                <a:endParaRPr lang="en-GB" altLang="ko-KR" dirty="0"/>
              </a:p>
              <a:p>
                <a:pPr marL="0" indent="0">
                  <a:buNone/>
                </a:pPr>
                <a:r>
                  <a:rPr lang="en-GB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GB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altLang="ko-KR" dirty="0"/>
                  <a:t>) = </a:t>
                </a:r>
                <a:r>
                  <a:rPr lang="ko-KR" altLang="en-US" dirty="0"/>
                  <a:t>랜드마크의 회전과 이동</a:t>
                </a:r>
                <a:endParaRPr lang="en-GB" altLang="ko-KR" dirty="0"/>
              </a:p>
              <a:p>
                <a:pPr marL="0" indent="0">
                  <a:buNone/>
                </a:pPr>
                <a:endParaRPr lang="en-GB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이 때</a:t>
                </a:r>
                <a:r>
                  <a:rPr lang="en-GB" altLang="ko-KR" dirty="0"/>
                  <a:t>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GB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altLang="ko-KR" dirty="0"/>
                  <a:t>)</a:t>
                </a:r>
                <a:r>
                  <a:rPr lang="ko-KR" altLang="en-US" dirty="0"/>
                  <a:t>가 변환 행렬로 사용되었다면</a:t>
                </a:r>
                <a:r>
                  <a:rPr lang="en-GB" altLang="ko-KR" dirty="0"/>
                  <a:t> </a:t>
                </a:r>
                <a:r>
                  <a:rPr lang="ko-KR" altLang="en-US" dirty="0"/>
                  <a:t>랜드마크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GB" altLang="ko-KR" dirty="0"/>
                  <a:t> homogeneous </a:t>
                </a:r>
                <a:r>
                  <a:rPr lang="ko-KR" altLang="en-US" dirty="0"/>
                  <a:t>좌표계로 기술되어야하고</a:t>
                </a:r>
                <a:r>
                  <a:rPr lang="en-GB" altLang="ko-KR" dirty="0"/>
                  <a:t>, </a:t>
                </a:r>
                <a:r>
                  <a:rPr lang="ko-KR" altLang="en-US" dirty="0"/>
                  <a:t>계산이 완료 된 후에 </a:t>
                </a:r>
                <a:r>
                  <a:rPr lang="en-GB" altLang="ko-KR" dirty="0"/>
                  <a:t>non-homogeneous </a:t>
                </a:r>
                <a:r>
                  <a:rPr lang="ko-KR" altLang="en-US" dirty="0"/>
                  <a:t>좌표로 변환되어야한다</a:t>
                </a:r>
                <a:r>
                  <a:rPr lang="en-GB" altLang="ko-KR" dirty="0"/>
                  <a:t>. </a:t>
                </a:r>
              </a:p>
            </p:txBody>
          </p:sp>
        </mc:Choice>
        <mc:Fallback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10E92D2-AD72-4579-9BEB-DA87CFE6A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762" y="950026"/>
                <a:ext cx="8895360" cy="5453037"/>
              </a:xfrm>
              <a:blipFill>
                <a:blip r:embed="rId2"/>
                <a:stretch>
                  <a:fillRect l="-548" r="-5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6.googleusercontent.com/yztLa_gUe2Fhk8kzadEUk3DfphybO4EmmUu5XRetMKRxjCpkcnDVG0TMSh0Fu1Jdpj8LZEmT-UEoqaKtfAdRYDYm0r3WB43ysuW17k64ymlSpQuIGcCdvBpqFNhlHDXTW4lg6wYs">
            <a:extLst>
              <a:ext uri="{FF2B5EF4-FFF2-40B4-BE49-F238E27FC236}">
                <a16:creationId xmlns:a16="http://schemas.microsoft.com/office/drawing/2014/main" id="{0330E2DC-CFC4-454E-BE77-1FC1A6258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8" t="-13227" r="36113" b="969"/>
          <a:stretch/>
        </p:blipFill>
        <p:spPr bwMode="auto">
          <a:xfrm>
            <a:off x="3291840" y="950026"/>
            <a:ext cx="2501856" cy="5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ACw0bgzkkLWi7fioHxFqb0uhBaKnPr0hNBmsRQPmP5ni3QA63p-Z8Xg5eNm92EsrnxCFHo2mYBwGCWXX2V5kh_lgxgMO-riBlekv6si0kjNzMiLr48vdrJCOb3rKoheFs0KFodpm">
            <a:extLst>
              <a:ext uri="{FF2B5EF4-FFF2-40B4-BE49-F238E27FC236}">
                <a16:creationId xmlns:a16="http://schemas.microsoft.com/office/drawing/2014/main" id="{3A51DA9F-F518-4BE1-8CF2-C87D38AD2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4" t="52424" r="37190"/>
          <a:stretch/>
        </p:blipFill>
        <p:spPr bwMode="auto">
          <a:xfrm>
            <a:off x="544830" y="1021080"/>
            <a:ext cx="2169836" cy="4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62" y="950026"/>
            <a:ext cx="8895360" cy="545303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증분 </a:t>
            </a:r>
            <a:r>
              <a:rPr lang="en-GB" altLang="ko-KR" dirty="0"/>
              <a:t>(Incremental) </a:t>
            </a:r>
            <a:r>
              <a:rPr lang="ko-KR" altLang="en-US" dirty="0"/>
              <a:t>방식 </a:t>
            </a:r>
            <a:r>
              <a:rPr lang="en-GB" altLang="ko-KR" dirty="0"/>
              <a:t>/ </a:t>
            </a:r>
            <a:r>
              <a:rPr lang="ko-KR" altLang="en-US" dirty="0"/>
              <a:t>필터 기반 방법</a:t>
            </a:r>
            <a:endParaRPr lang="en-GB" altLang="ko-KR" dirty="0"/>
          </a:p>
          <a:p>
            <a:pPr lvl="1"/>
            <a:r>
              <a:rPr lang="ko-KR" altLang="en-US" dirty="0"/>
              <a:t>새로운 위치의 데이터를 업데이트 할 때</a:t>
            </a:r>
            <a:r>
              <a:rPr lang="en-GB" altLang="ko-KR" dirty="0"/>
              <a:t>, </a:t>
            </a:r>
            <a:r>
              <a:rPr lang="ko-KR" altLang="en-US" dirty="0"/>
              <a:t>현재 위치에 기반하여 정확한 위치를 측정해내는 방법</a:t>
            </a:r>
            <a:endParaRPr lang="en-GB" altLang="ko-KR" dirty="0"/>
          </a:p>
          <a:p>
            <a:pPr lvl="2"/>
            <a:r>
              <a:rPr lang="en-GB" dirty="0"/>
              <a:t>Extended Kalman Filter (EKF)</a:t>
            </a:r>
          </a:p>
          <a:p>
            <a:pPr marL="342900" indent="-342900">
              <a:buAutoNum type="arabicPeriod" startAt="2"/>
            </a:pPr>
            <a:r>
              <a:rPr lang="ko-KR" altLang="en-US" dirty="0"/>
              <a:t>일괄 처리 </a:t>
            </a:r>
            <a:r>
              <a:rPr lang="en-GB" altLang="ko-KR" dirty="0"/>
              <a:t>(Batch)</a:t>
            </a:r>
          </a:p>
          <a:p>
            <a:pPr lvl="1"/>
            <a:r>
              <a:rPr lang="ko-KR" altLang="en-US" dirty="0"/>
              <a:t>모든 입력 </a:t>
            </a:r>
            <a:r>
              <a:rPr lang="en-GB" altLang="ko-KR" dirty="0"/>
              <a:t>/ </a:t>
            </a:r>
            <a:r>
              <a:rPr lang="ko-KR" altLang="en-US" dirty="0"/>
              <a:t>관측 데이터를 </a:t>
            </a:r>
            <a:r>
              <a:rPr lang="en-GB" altLang="ko-KR" dirty="0"/>
              <a:t>0</a:t>
            </a:r>
            <a:r>
              <a:rPr lang="ko-KR" altLang="en-US" dirty="0"/>
              <a:t>에서 </a:t>
            </a:r>
            <a:r>
              <a:rPr lang="en-GB" altLang="ko-KR" dirty="0"/>
              <a:t>k</a:t>
            </a:r>
            <a:r>
              <a:rPr lang="ko-KR" altLang="en-US" dirty="0"/>
              <a:t>점까지 한번에 처리하여 </a:t>
            </a:r>
            <a:r>
              <a:rPr lang="en-GB" altLang="ko-KR" dirty="0"/>
              <a:t>0</a:t>
            </a:r>
            <a:r>
              <a:rPr lang="ko-KR" altLang="en-US" dirty="0"/>
              <a:t>에서 </a:t>
            </a:r>
            <a:r>
              <a:rPr lang="en-GB" altLang="ko-KR" dirty="0"/>
              <a:t>k</a:t>
            </a:r>
            <a:r>
              <a:rPr lang="ko-KR" altLang="en-US" dirty="0"/>
              <a:t>까지의 위치를 정확하게 매핑하기</a:t>
            </a:r>
            <a:endParaRPr lang="en-GB" altLang="ko-KR" dirty="0"/>
          </a:p>
          <a:p>
            <a:pPr lvl="2"/>
            <a:r>
              <a:rPr lang="en-GB" dirty="0"/>
              <a:t>Loop Closure </a:t>
            </a:r>
          </a:p>
          <a:p>
            <a:pPr lvl="2"/>
            <a:r>
              <a:rPr lang="en-GB" dirty="0"/>
              <a:t>Structure from Motion (</a:t>
            </a:r>
            <a:r>
              <a:rPr lang="en-GB" dirty="0" err="1"/>
              <a:t>SfM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marL="0" indent="0">
              <a:buNone/>
            </a:pPr>
            <a:r>
              <a:rPr lang="ko-KR" altLang="en-US" dirty="0"/>
              <a:t>이번 발표에서는 일괄 처리 방식만 알아봅니다</a:t>
            </a:r>
            <a:r>
              <a:rPr lang="en-GB" altLang="ko-KR" dirty="0"/>
              <a:t>. (</a:t>
            </a:r>
            <a:r>
              <a:rPr lang="ko-KR" altLang="en-US" dirty="0"/>
              <a:t>증분 방식 </a:t>
            </a:r>
            <a:r>
              <a:rPr lang="en-GB" altLang="ko-KR" dirty="0"/>
              <a:t>/ </a:t>
            </a:r>
            <a:r>
              <a:rPr lang="ko-KR" altLang="en-US" dirty="0"/>
              <a:t>칼만 필터 방식은 </a:t>
            </a:r>
            <a:r>
              <a:rPr lang="en-GB" altLang="ko-KR" dirty="0"/>
              <a:t>10</a:t>
            </a:r>
            <a:r>
              <a:rPr lang="ko-KR" altLang="en-US" dirty="0"/>
              <a:t>장에서 알아봅니다</a:t>
            </a:r>
            <a:r>
              <a:rPr lang="en-GB" altLang="ko-KR" dirty="0"/>
              <a:t>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추정 방법론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5</a:t>
            </a:fld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9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4920E5-9F9A-4F7A-8DD1-BA1A860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추정의 확률적 표현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BE819-6EDC-4AA8-857F-1595F3D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6</a:t>
            </a:fld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3074" name="Picture 2" descr="https://lh6.googleusercontent.com/SIqdEQjjON1IzWgrGcvqbo3CAstQx4JPTAu9tqLxr1xI9mJxEHa04muRVnrqP953Pkh0NWqUntkhRltrMN9QRiG-M_4GdwdXREPpQxFBIuWjhgUNM9UsqfFHp1K35yEcITUYRUgF">
            <a:extLst>
              <a:ext uri="{FF2B5EF4-FFF2-40B4-BE49-F238E27FC236}">
                <a16:creationId xmlns:a16="http://schemas.microsoft.com/office/drawing/2014/main" id="{4A0A8B04-A672-46E9-BDAD-8DE8C86E28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" y="1185243"/>
            <a:ext cx="8896350" cy="61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FEA56C0-1BB2-4956-92CC-C82E34079C96}"/>
              </a:ext>
            </a:extLst>
          </p:cNvPr>
          <p:cNvSpPr txBox="1">
            <a:spLocks/>
          </p:cNvSpPr>
          <p:nvPr/>
        </p:nvSpPr>
        <p:spPr>
          <a:xfrm>
            <a:off x="141762" y="950026"/>
            <a:ext cx="8895360" cy="545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모든 순간을 </a:t>
            </a:r>
            <a:r>
              <a:rPr lang="en-GB" altLang="ko-KR" dirty="0"/>
              <a:t>1 ~ N</a:t>
            </a:r>
            <a:r>
              <a:rPr lang="ko-KR" altLang="en-US" dirty="0"/>
              <a:t>까지 고려하고 </a:t>
            </a:r>
            <a:r>
              <a:rPr lang="en-GB" altLang="ko-KR" dirty="0"/>
              <a:t>M</a:t>
            </a:r>
            <a:r>
              <a:rPr lang="ko-KR" altLang="en-US" dirty="0"/>
              <a:t>개의 랜드 마크가 있다고 가정</a:t>
            </a:r>
            <a:endParaRPr lang="en-GB" altLang="ko-KR" dirty="0"/>
          </a:p>
          <a:p>
            <a:endParaRPr lang="en-GB" dirty="0"/>
          </a:p>
          <a:p>
            <a:r>
              <a:rPr lang="ko-KR" altLang="en-US" dirty="0"/>
              <a:t>확률의 관점으로 로봇</a:t>
            </a:r>
            <a:r>
              <a:rPr lang="en-GB" altLang="ko-KR" dirty="0"/>
              <a:t>/</a:t>
            </a:r>
            <a:r>
              <a:rPr lang="ko-KR" altLang="en-US" dirty="0"/>
              <a:t>카메라의 상태 추정은 입력 데이터 </a:t>
            </a:r>
            <a:r>
              <a:rPr lang="en-GB" altLang="ko-KR" dirty="0"/>
              <a:t>u</a:t>
            </a:r>
            <a:r>
              <a:rPr lang="ko-KR" altLang="en-US" dirty="0"/>
              <a:t>와 관측 데이터 </a:t>
            </a:r>
            <a:r>
              <a:rPr lang="en-GB" altLang="ko-KR" dirty="0"/>
              <a:t>z</a:t>
            </a:r>
            <a:r>
              <a:rPr lang="ko-KR" altLang="en-US" dirty="0"/>
              <a:t>가 알려진 조건 하에서 상태 </a:t>
            </a:r>
            <a:r>
              <a:rPr lang="en-GB" altLang="ko-KR" dirty="0"/>
              <a:t>x, y</a:t>
            </a:r>
            <a:r>
              <a:rPr lang="ko-KR" altLang="en-US" dirty="0"/>
              <a:t>의 조건부 확률 분포로 표현할 수 있음</a:t>
            </a:r>
            <a:r>
              <a:rPr lang="en-GB" altLang="ko-KR" dirty="0"/>
              <a:t>. (</a:t>
            </a:r>
            <a:r>
              <a:rPr lang="ko-KR" altLang="en-US" dirty="0"/>
              <a:t>입력 데이터 </a:t>
            </a:r>
            <a:r>
              <a:rPr lang="en-GB" altLang="ko-KR" dirty="0"/>
              <a:t>u</a:t>
            </a:r>
            <a:r>
              <a:rPr lang="ko-KR" altLang="en-US" dirty="0"/>
              <a:t>가 없는 경우 </a:t>
            </a:r>
            <a:r>
              <a:rPr lang="en-GB" altLang="ko-KR" dirty="0"/>
              <a:t>(e.g. </a:t>
            </a:r>
            <a:r>
              <a:rPr lang="ko-KR" altLang="en-US" dirty="0"/>
              <a:t>모션 센서가 없는 경우</a:t>
            </a:r>
            <a:r>
              <a:rPr lang="en-GB" altLang="ko-KR" dirty="0"/>
              <a:t>)</a:t>
            </a:r>
            <a:r>
              <a:rPr lang="ko-KR" altLang="en-US" dirty="0"/>
              <a:t>에는 </a:t>
            </a:r>
            <a:r>
              <a:rPr lang="en-GB" altLang="ko-KR" dirty="0"/>
              <a:t>P(</a:t>
            </a:r>
            <a:r>
              <a:rPr lang="en-GB" altLang="ko-KR" dirty="0" err="1"/>
              <a:t>x,y|z</a:t>
            </a:r>
            <a:r>
              <a:rPr lang="en-GB" altLang="ko-KR" dirty="0"/>
              <a:t>)</a:t>
            </a:r>
            <a:r>
              <a:rPr lang="ko-KR" altLang="en-US" dirty="0"/>
              <a:t>로 표현될 수 있음</a:t>
            </a:r>
            <a:r>
              <a:rPr lang="en-GB" altLang="ko-KR" dirty="0"/>
              <a:t>)</a:t>
            </a:r>
            <a:endParaRPr lang="en-GB" dirty="0"/>
          </a:p>
          <a:p>
            <a:endParaRPr lang="en-GB" altLang="ko-KR" dirty="0"/>
          </a:p>
          <a:p>
            <a:r>
              <a:rPr lang="ko-KR" altLang="en-US" dirty="0"/>
              <a:t>상태 변수의 조건부 분포를 추정하기 위해 </a:t>
            </a:r>
            <a:r>
              <a:rPr lang="en-GB" altLang="ko-KR" dirty="0"/>
              <a:t>Bayes </a:t>
            </a:r>
            <a:r>
              <a:rPr lang="ko-KR" altLang="en-US" dirty="0"/>
              <a:t>규칙을 사용</a:t>
            </a:r>
            <a:r>
              <a:rPr lang="en-GB" altLang="ko-KR" dirty="0"/>
              <a:t>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ko-KR" altLang="en-US" dirty="0"/>
              <a:t>왼쪽 항 </a:t>
            </a:r>
            <a:r>
              <a:rPr lang="en-GB" altLang="ko-KR" dirty="0"/>
              <a:t>P(x,y,|</a:t>
            </a:r>
            <a:r>
              <a:rPr lang="en-GB" altLang="ko-KR" dirty="0" err="1"/>
              <a:t>z,u</a:t>
            </a:r>
            <a:r>
              <a:rPr lang="en-GB" altLang="ko-KR" dirty="0"/>
              <a:t>) = Posterior</a:t>
            </a:r>
          </a:p>
          <a:p>
            <a:pPr marL="0" indent="0">
              <a:buNone/>
            </a:pPr>
            <a:r>
              <a:rPr lang="ko-KR" altLang="en-US" dirty="0"/>
              <a:t>오른쪽 항 </a:t>
            </a:r>
            <a:r>
              <a:rPr lang="en-GB" altLang="ko-KR" dirty="0"/>
              <a:t>P(</a:t>
            </a:r>
            <a:r>
              <a:rPr lang="en-GB" altLang="ko-KR" dirty="0" err="1"/>
              <a:t>z,u|x,y</a:t>
            </a:r>
            <a:r>
              <a:rPr lang="en-GB" altLang="ko-KR" dirty="0"/>
              <a:t>) = Likelihood</a:t>
            </a:r>
          </a:p>
          <a:p>
            <a:pPr marL="0" indent="0">
              <a:buNone/>
            </a:pPr>
            <a:r>
              <a:rPr lang="ko-KR" altLang="en-US" dirty="0"/>
              <a:t>오른쪽 항 </a:t>
            </a:r>
            <a:r>
              <a:rPr lang="en-GB" altLang="ko-KR" dirty="0"/>
              <a:t>P(</a:t>
            </a:r>
            <a:r>
              <a:rPr lang="en-GB" altLang="ko-KR" dirty="0" err="1"/>
              <a:t>x,y</a:t>
            </a:r>
            <a:r>
              <a:rPr lang="en-GB" altLang="ko-KR" dirty="0"/>
              <a:t>) = Prior</a:t>
            </a:r>
          </a:p>
          <a:p>
            <a:pPr marL="0" indent="0">
              <a:buNone/>
            </a:pPr>
            <a:endParaRPr lang="en-GB" altLang="ko-KR" dirty="0"/>
          </a:p>
          <a:p>
            <a:pPr marL="0" indent="0">
              <a:buNone/>
            </a:pPr>
            <a:r>
              <a:rPr lang="ko-KR" altLang="en-US" dirty="0"/>
              <a:t>상태 최적 추정치를 위해서는 이 </a:t>
            </a:r>
            <a:r>
              <a:rPr lang="en-GB" altLang="ko-KR" dirty="0"/>
              <a:t>Posterior</a:t>
            </a:r>
            <a:r>
              <a:rPr lang="ko-KR" altLang="en-US" dirty="0"/>
              <a:t>가 최대화 되야함</a:t>
            </a:r>
            <a:r>
              <a:rPr lang="en-GB" altLang="ko-KR" dirty="0"/>
              <a:t>.</a:t>
            </a:r>
            <a:endParaRPr lang="en-GB" dirty="0"/>
          </a:p>
        </p:txBody>
      </p:sp>
      <p:pic>
        <p:nvPicPr>
          <p:cNvPr id="3076" name="Picture 4" descr="https://lh4.googleusercontent.com/cKxGZxdPW3pUa8_njxj6K8QvU_FQyz1M_adbIZbMt9wb-6n76--4cG7gHBHTzd7lsV-KDTnOQxQBeJ2HbXbslb6I4UUef7OY24YR5UiUgUPpfFEHqrfmwcyfapJcHihiM-NvaNSP">
            <a:extLst>
              <a:ext uri="{FF2B5EF4-FFF2-40B4-BE49-F238E27FC236}">
                <a16:creationId xmlns:a16="http://schemas.microsoft.com/office/drawing/2014/main" id="{78AC7282-2B72-441C-A669-B5E3EAA07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6" r="41825" b="11075"/>
          <a:stretch/>
        </p:blipFill>
        <p:spPr bwMode="auto">
          <a:xfrm>
            <a:off x="3859581" y="2545304"/>
            <a:ext cx="1388963" cy="4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oogleusercontent.com/QaGWzlppX5UbYCMDw2-UdV0zQZucRaKPV0oEsmTs7AhFz_u73D4isR0D1kOEYotPdONzn8OGCd501avRIXKf3s__Ye7-BZq8aQtAfbTe_Zrh2fIUToIFx147U4mgL_BVXm283fcB">
            <a:extLst>
              <a:ext uri="{FF2B5EF4-FFF2-40B4-BE49-F238E27FC236}">
                <a16:creationId xmlns:a16="http://schemas.microsoft.com/office/drawing/2014/main" id="{F406AE2A-5848-4E79-9029-6B94E647A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3" t="-8061" r="44168"/>
          <a:stretch/>
        </p:blipFill>
        <p:spPr bwMode="auto">
          <a:xfrm>
            <a:off x="2776050" y="3240728"/>
            <a:ext cx="3440974" cy="9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26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4920E5-9F9A-4F7A-8DD1-BA1A8609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추정의 확률적 표현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BE819-6EDC-4AA8-857F-1595F3D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7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FEA56C0-1BB2-4956-92CC-C82E34079C96}"/>
              </a:ext>
            </a:extLst>
          </p:cNvPr>
          <p:cNvSpPr txBox="1">
            <a:spLocks/>
          </p:cNvSpPr>
          <p:nvPr/>
        </p:nvSpPr>
        <p:spPr>
          <a:xfrm>
            <a:off x="141762" y="950026"/>
            <a:ext cx="8895360" cy="545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Posterior</a:t>
            </a:r>
            <a:r>
              <a:rPr lang="ko-KR" altLang="en-US" dirty="0"/>
              <a:t>를 최대화 하는 것을 </a:t>
            </a:r>
            <a:r>
              <a:rPr lang="en-GB" altLang="ko-KR" dirty="0"/>
              <a:t>Maximum a posteriori (MAP)</a:t>
            </a:r>
            <a:r>
              <a:rPr lang="ko-KR" altLang="en-US" dirty="0"/>
              <a:t>라고 함</a:t>
            </a:r>
            <a:r>
              <a:rPr lang="en-GB" altLang="ko-KR" dirty="0"/>
              <a:t>. MAP</a:t>
            </a:r>
            <a:r>
              <a:rPr lang="ko-KR" altLang="en-US" dirty="0"/>
              <a:t>를 위해서 분모 부분은 추정할 상태 </a:t>
            </a:r>
            <a:r>
              <a:rPr lang="en-GB" altLang="ko-KR" dirty="0" err="1"/>
              <a:t>x,y</a:t>
            </a:r>
            <a:r>
              <a:rPr lang="ko-KR" altLang="en-US" dirty="0"/>
              <a:t>와는 무관하므로 분모를 제거함</a:t>
            </a:r>
            <a:r>
              <a:rPr lang="en-GB" altLang="ko-KR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ko-KR" altLang="en-US" dirty="0"/>
              <a:t>최대 </a:t>
            </a:r>
            <a:r>
              <a:rPr lang="en-GB" altLang="ko-KR" dirty="0"/>
              <a:t>Posterior</a:t>
            </a:r>
            <a:r>
              <a:rPr lang="ko-KR" altLang="en-US" dirty="0"/>
              <a:t>를 구하기 위한 </a:t>
            </a:r>
            <a:r>
              <a:rPr lang="en-GB" altLang="ko-KR" dirty="0"/>
              <a:t>Likelihood</a:t>
            </a:r>
            <a:r>
              <a:rPr lang="ko-KR" altLang="en-US" dirty="0"/>
              <a:t>와 </a:t>
            </a:r>
            <a:r>
              <a:rPr lang="en-GB" altLang="ko-KR" dirty="0"/>
              <a:t>Prior</a:t>
            </a:r>
            <a:r>
              <a:rPr lang="ko-KR" altLang="en-US" dirty="0"/>
              <a:t>를 최대화 하는것이 목적</a:t>
            </a:r>
            <a:r>
              <a:rPr lang="en-GB" altLang="ko-KR" dirty="0"/>
              <a:t>. </a:t>
            </a:r>
            <a:r>
              <a:rPr lang="ko-KR" altLang="en-US" dirty="0"/>
              <a:t>그러나 현재 우리는 로봇 포즈나 랜드마크가 어디에 있는지 알지 못하기 때문에 </a:t>
            </a:r>
            <a:r>
              <a:rPr lang="en-GB" altLang="ko-KR" dirty="0"/>
              <a:t>prior</a:t>
            </a:r>
            <a:r>
              <a:rPr lang="ko-KR" altLang="en-US" dirty="0"/>
              <a:t>가 없으므로</a:t>
            </a:r>
            <a:r>
              <a:rPr lang="en-GB" altLang="ko-KR" dirty="0"/>
              <a:t>, </a:t>
            </a:r>
            <a:r>
              <a:rPr lang="ko-KR" altLang="en-US" dirty="0"/>
              <a:t>따라서 </a:t>
            </a:r>
            <a:r>
              <a:rPr lang="en-GB" altLang="ko-KR" dirty="0"/>
              <a:t>Maximum Likelihood Estimation (MLE)</a:t>
            </a:r>
            <a:r>
              <a:rPr lang="ko-KR" altLang="en-US" dirty="0"/>
              <a:t>를 풀어야함</a:t>
            </a:r>
            <a:r>
              <a:rPr lang="en-GB" altLang="ko-KR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ko-KR" altLang="en-US" dirty="0"/>
              <a:t>위의 식을 직관적으로 풀면 </a:t>
            </a:r>
            <a:r>
              <a:rPr lang="en-GB" altLang="ko-KR" dirty="0"/>
              <a:t>‘</a:t>
            </a:r>
            <a:r>
              <a:rPr lang="ko-KR" altLang="en-US" dirty="0"/>
              <a:t>현재 위치에서 어떤 관측지가 만들어질지</a:t>
            </a:r>
            <a:r>
              <a:rPr lang="ko-KR" altLang="en-GB" dirty="0"/>
              <a:t>＇</a:t>
            </a:r>
            <a:r>
              <a:rPr lang="ko-KR" altLang="en-US" dirty="0"/>
              <a:t>에 대한 확률을 풀어내는 것</a:t>
            </a:r>
            <a:r>
              <a:rPr lang="en-GB" altLang="ko-KR" dirty="0"/>
              <a:t>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 descr="https://lh6.googleusercontent.com/QxI6umwndD5LG7LT6oWlw7T34YUX7DAkA7h2xQWyVXoqCDP0Ju_Qmu8ovvcIhtNuVFV1RxJV2_gtRNphuMS7ekCQ48hHiE_BmokFri_bG8E8rqst7dzWBkpyNOtNcFLbmOR5-HpR">
            <a:extLst>
              <a:ext uri="{FF2B5EF4-FFF2-40B4-BE49-F238E27FC236}">
                <a16:creationId xmlns:a16="http://schemas.microsoft.com/office/drawing/2014/main" id="{7EBF4D0A-2A26-40FA-A33C-6D36CF2ED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5" t="2153" r="15583"/>
          <a:stretch/>
        </p:blipFill>
        <p:spPr bwMode="auto">
          <a:xfrm>
            <a:off x="1308253" y="1487348"/>
            <a:ext cx="6562377" cy="6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PE_XhnvviefGoggOMCiPprnL-bj0Wzub-hQUAuPFczkE0pfmAlsgC6TSMb2FuzBDZoOFSYGRtkD5VRSbgzPt97_MlVSRjf-oMXxZUL1oEJf9J_XR22NeVmpX1HxXp7Q5oFMYlK6R">
            <a:extLst>
              <a:ext uri="{FF2B5EF4-FFF2-40B4-BE49-F238E27FC236}">
                <a16:creationId xmlns:a16="http://schemas.microsoft.com/office/drawing/2014/main" id="{0E1E94CB-8BC6-4984-A52F-A78087DAF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9" t="-7384" r="28906" b="-1"/>
          <a:stretch/>
        </p:blipFill>
        <p:spPr bwMode="auto">
          <a:xfrm>
            <a:off x="2980481" y="3048391"/>
            <a:ext cx="3761514" cy="76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7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4920E5-9F9A-4F7A-8DD1-BA1A8609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2" y="103870"/>
            <a:ext cx="8373588" cy="751154"/>
          </a:xfrm>
        </p:spPr>
        <p:txBody>
          <a:bodyPr/>
          <a:lstStyle/>
          <a:p>
            <a:r>
              <a:rPr lang="ko-KR" altLang="en-US" dirty="0"/>
              <a:t>상태 추정의 확률적 표현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BE819-6EDC-4AA8-857F-1595F3D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8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FEA56C0-1BB2-4956-92CC-C82E34079C96}"/>
              </a:ext>
            </a:extLst>
          </p:cNvPr>
          <p:cNvSpPr txBox="1">
            <a:spLocks/>
          </p:cNvSpPr>
          <p:nvPr/>
        </p:nvSpPr>
        <p:spPr>
          <a:xfrm>
            <a:off x="141762" y="950026"/>
            <a:ext cx="8895360" cy="545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관측치에 대한 </a:t>
            </a:r>
            <a:r>
              <a:rPr lang="en-GB" altLang="ko-KR" dirty="0"/>
              <a:t>Maximum likelihood</a:t>
            </a:r>
            <a:r>
              <a:rPr lang="ko-KR" altLang="en-US" dirty="0"/>
              <a:t>를 구하기 위해선 관측 된 데이터의 조건부 확률을 구해야함</a:t>
            </a:r>
            <a:r>
              <a:rPr lang="en-GB" altLang="ko-KR" dirty="0"/>
              <a:t>. </a:t>
            </a:r>
            <a:r>
              <a:rPr lang="ko-KR" altLang="en-US" dirty="0"/>
              <a:t>관측 모델의 노이즈는 이전 슬라이드에서 표현된 가우시안 분포를 따르기 때문에 아래와 같이 표현됨</a:t>
            </a:r>
            <a:r>
              <a:rPr lang="en-GB" altLang="ko-KR" dirty="0"/>
              <a:t>.</a:t>
            </a:r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가우시안 분포의 </a:t>
            </a:r>
            <a:r>
              <a:rPr lang="en-GB" altLang="ko-KR" dirty="0"/>
              <a:t>maximum likelihood</a:t>
            </a:r>
            <a:r>
              <a:rPr lang="ko-KR" altLang="en-US" dirty="0"/>
              <a:t>를 찾기 위해</a:t>
            </a:r>
            <a:r>
              <a:rPr lang="en-GB" altLang="ko-KR" dirty="0"/>
              <a:t>, </a:t>
            </a:r>
            <a:r>
              <a:rPr lang="ko-KR" altLang="en-US" dirty="0"/>
              <a:t>음의 로그를 최소화 하는 방법이 사용됨</a:t>
            </a:r>
            <a:r>
              <a:rPr lang="en-GB" altLang="ko-KR" dirty="0"/>
              <a:t>. </a:t>
            </a:r>
            <a:r>
              <a:rPr lang="ko-KR" altLang="en-US" dirty="0"/>
              <a:t>위의 가우시안 분포 식을 표현하고</a:t>
            </a:r>
            <a:r>
              <a:rPr lang="en-GB" altLang="ko-KR" dirty="0"/>
              <a:t>, </a:t>
            </a:r>
            <a:r>
              <a:rPr lang="ko-KR" altLang="en-US" dirty="0"/>
              <a:t>또 음의 로그를 취하면 </a:t>
            </a:r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원래의 함수 </a:t>
            </a:r>
            <a:r>
              <a:rPr lang="en-GB" altLang="ko-KR" dirty="0"/>
              <a:t>P(x)</a:t>
            </a:r>
            <a:r>
              <a:rPr lang="ko-KR" altLang="en-US" dirty="0"/>
              <a:t>를 최대화하기 위해서는 </a:t>
            </a:r>
            <a:r>
              <a:rPr lang="en-GB" altLang="ko-KR" dirty="0"/>
              <a:t>–ln(P(x))</a:t>
            </a:r>
            <a:r>
              <a:rPr lang="ko-KR" altLang="en-US" dirty="0"/>
              <a:t>를 최소화해야함</a:t>
            </a:r>
            <a:r>
              <a:rPr lang="en-GB" altLang="ko-KR" dirty="0"/>
              <a:t>. </a:t>
            </a:r>
            <a:r>
              <a:rPr lang="ko-KR" altLang="en-US" dirty="0"/>
              <a:t>오른쪽의 </a:t>
            </a:r>
            <a:r>
              <a:rPr lang="en-GB" altLang="ko-KR" dirty="0"/>
              <a:t>1</a:t>
            </a:r>
            <a:r>
              <a:rPr lang="ko-KR" altLang="en-US" dirty="0"/>
              <a:t>차항은 </a:t>
            </a:r>
            <a:r>
              <a:rPr lang="en-GB" altLang="ko-KR" dirty="0"/>
              <a:t>x</a:t>
            </a:r>
            <a:r>
              <a:rPr lang="ko-KR" altLang="en-US" dirty="0"/>
              <a:t>와는 독립적이므로 생략되고</a:t>
            </a:r>
            <a:r>
              <a:rPr lang="en-GB" altLang="ko-KR" dirty="0"/>
              <a:t>, </a:t>
            </a:r>
            <a:r>
              <a:rPr lang="ko-KR" altLang="en-US" dirty="0"/>
              <a:t>오른쪽의 </a:t>
            </a:r>
            <a:r>
              <a:rPr lang="en-GB" altLang="ko-KR" dirty="0"/>
              <a:t>2</a:t>
            </a:r>
            <a:r>
              <a:rPr lang="ko-KR" altLang="en-US" dirty="0"/>
              <a:t>차 항을 최소화 하는것으로 </a:t>
            </a:r>
            <a:r>
              <a:rPr lang="en-GB" altLang="ko-KR" dirty="0"/>
              <a:t>–ln(P(x))</a:t>
            </a:r>
            <a:r>
              <a:rPr lang="ko-KR" altLang="en-US" dirty="0"/>
              <a:t>를 최소화 할 수 있음</a:t>
            </a:r>
            <a:endParaRPr lang="en-GB" altLang="ko-KR" dirty="0"/>
          </a:p>
          <a:p>
            <a:endParaRPr lang="en-GB" altLang="ko-KR" dirty="0"/>
          </a:p>
          <a:p>
            <a:pPr marL="0" indent="0">
              <a:buNone/>
            </a:pPr>
            <a:endParaRPr lang="en-GB" altLang="ko-KR" dirty="0"/>
          </a:p>
          <a:p>
            <a:pPr marL="0" indent="0">
              <a:buNone/>
            </a:pPr>
            <a:endParaRPr lang="en-GB" altLang="ko-KR" dirty="0"/>
          </a:p>
          <a:p>
            <a:endParaRPr lang="en-GB" altLang="ko-KR" dirty="0"/>
          </a:p>
        </p:txBody>
      </p:sp>
      <p:pic>
        <p:nvPicPr>
          <p:cNvPr id="5122" name="Picture 2" descr="https://lh6.googleusercontent.com/JlkXTmA4pguSQwleYfsdO5FfzL1hecvKTKeRkUO7GXw1Sb4XpAT8Qx_xPWLDdLQu1-lQEOi7VpwZOqNz8njRH-ebBadpDkuuFEfEjgyLeuwJ9iG5trUZ_47ONfQaKGIz3FRdLSec">
            <a:extLst>
              <a:ext uri="{FF2B5EF4-FFF2-40B4-BE49-F238E27FC236}">
                <a16:creationId xmlns:a16="http://schemas.microsoft.com/office/drawing/2014/main" id="{A2E5B9D0-3C50-4F56-A1D7-1B17554E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2" y="1809990"/>
            <a:ext cx="7648218" cy="5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W5T084kXqVA6o_f9Rc1aBZaxIk4yEiEHkgEASyzSrn7ozRGB269MkcvaXUHhBcZFeWcS1h_I1TKpEh5SyV3qEb838g-uSY0P_lnBZtLxZkNn7-bu49ajggw4hEyz4l5cNl72LTMO">
            <a:extLst>
              <a:ext uri="{FF2B5EF4-FFF2-40B4-BE49-F238E27FC236}">
                <a16:creationId xmlns:a16="http://schemas.microsoft.com/office/drawing/2014/main" id="{02C8951F-CD5C-40E8-BFEF-79F6A66E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7" y="2237070"/>
            <a:ext cx="8182322" cy="5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3.googleusercontent.com/kC-VE9_Tb-lcaLOvPaNqyp8O3oshGxc-ZY-9oFftxBTQBlBNzuR75qxWxyz3dIZejnoaHpbYYvpSgdWumZKacyzjmA5S8stiZvfZYOr5uJ8povzcFgNGhBdULVsEj-BBgqNsBzTh">
            <a:extLst>
              <a:ext uri="{FF2B5EF4-FFF2-40B4-BE49-F238E27FC236}">
                <a16:creationId xmlns:a16="http://schemas.microsoft.com/office/drawing/2014/main" id="{862A0E1C-9CCD-4C2C-9896-E00E9C606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07" y="3498449"/>
            <a:ext cx="7513555" cy="10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6.googleusercontent.com/ecKOSrdoLHpM83F1l2U1LrgWnGzf7K9QvLFu3iIjjZZz4BRBNLBKP918qnA_jtN5ELDJTS47Q83CmP0tkDCaUj2rJT73g6fo833lkmjaNhNxotzZoHvlb6W9rcpTNZSxlrd8Bx7a">
            <a:extLst>
              <a:ext uri="{FF2B5EF4-FFF2-40B4-BE49-F238E27FC236}">
                <a16:creationId xmlns:a16="http://schemas.microsoft.com/office/drawing/2014/main" id="{32954C5D-4B4D-4FF1-85DD-1F1AADC6D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2" y="4509409"/>
            <a:ext cx="8215251" cy="7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1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4920E5-9F9A-4F7A-8DD1-BA1A8609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2" y="103870"/>
            <a:ext cx="8373588" cy="751154"/>
          </a:xfrm>
        </p:spPr>
        <p:txBody>
          <a:bodyPr/>
          <a:lstStyle/>
          <a:p>
            <a:r>
              <a:rPr lang="ko-KR" altLang="en-US" dirty="0"/>
              <a:t>확률적 표현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BE819-6EDC-4AA8-857F-1595F3D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9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FEA56C0-1BB2-4956-92CC-C82E34079C96}"/>
              </a:ext>
            </a:extLst>
          </p:cNvPr>
          <p:cNvSpPr txBox="1">
            <a:spLocks/>
          </p:cNvSpPr>
          <p:nvPr/>
        </p:nvSpPr>
        <p:spPr>
          <a:xfrm>
            <a:off x="141762" y="950026"/>
            <a:ext cx="8895360" cy="545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오른쪽 </a:t>
            </a:r>
            <a:r>
              <a:rPr lang="en-GB" altLang="ko-KR" dirty="0"/>
              <a:t>2</a:t>
            </a:r>
            <a:r>
              <a:rPr lang="ko-KR" altLang="en-US" dirty="0"/>
              <a:t>번째 항에 관측 모델을 치환하면 아래와 같이 표현 가능함</a:t>
            </a:r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ko-KR" altLang="en-US" dirty="0"/>
              <a:t>이 방정식은 노이즈를 최소화하는 이차 형식과 동등함</a:t>
            </a:r>
            <a:r>
              <a:rPr lang="en-GB" altLang="ko-KR" dirty="0"/>
              <a:t>. </a:t>
            </a:r>
            <a:r>
              <a:rPr lang="ko-KR" altLang="en-US" dirty="0"/>
              <a:t>이 이차 형식을 </a:t>
            </a:r>
            <a:r>
              <a:rPr lang="en-GB" altLang="ko-KR" dirty="0" err="1"/>
              <a:t>Mahalanobis</a:t>
            </a:r>
            <a:r>
              <a:rPr lang="en-GB" altLang="ko-KR" dirty="0"/>
              <a:t> </a:t>
            </a:r>
            <a:r>
              <a:rPr lang="ko-KR" altLang="en-US" dirty="0"/>
              <a:t>거리라고 함</a:t>
            </a:r>
            <a:r>
              <a:rPr lang="en-GB" altLang="ko-KR" dirty="0"/>
              <a:t>. </a:t>
            </a:r>
          </a:p>
          <a:p>
            <a:pPr marL="0" indent="0">
              <a:buNone/>
            </a:pPr>
            <a:endParaRPr lang="en-GB" altLang="ko-KR" dirty="0"/>
          </a:p>
          <a:p>
            <a:pPr marL="0" indent="0">
              <a:buNone/>
            </a:pPr>
            <a:endParaRPr lang="en-GB" altLang="ko-KR" dirty="0"/>
          </a:p>
          <a:p>
            <a:endParaRPr lang="en-GB" altLang="ko-KR" dirty="0"/>
          </a:p>
        </p:txBody>
      </p:sp>
      <p:pic>
        <p:nvPicPr>
          <p:cNvPr id="6146" name="Picture 2" descr="https://lh5.googleusercontent.com/1DkhXirey1Ho41Cqi6GxLY5PjC1KUtIG2D2wPaJsYkI1nShViVEL2e1idKqsKh2sKhFqDAZCqXez9Acnxp838_P9OVYfetFzFH3KKpXJM63zFF-wPFFAtFPD-tquou6NYh4MVxNx">
            <a:extLst>
              <a:ext uri="{FF2B5EF4-FFF2-40B4-BE49-F238E27FC236}">
                <a16:creationId xmlns:a16="http://schemas.microsoft.com/office/drawing/2014/main" id="{67AA3267-AC60-49B6-9C1E-9885C69D6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12336" r="17312"/>
          <a:stretch/>
        </p:blipFill>
        <p:spPr bwMode="auto">
          <a:xfrm>
            <a:off x="1273295" y="2166219"/>
            <a:ext cx="6632294" cy="9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lh6.googleusercontent.com/ecKOSrdoLHpM83F1l2U1LrgWnGzf7K9QvLFu3iIjjZZz4BRBNLBKP918qnA_jtN5ELDJTS47Q83CmP0tkDCaUj2rJT73g6fo833lkmjaNhNxotzZoHvlb6W9rcpTNZSxlrd8Bx7a">
            <a:extLst>
              <a:ext uri="{FF2B5EF4-FFF2-40B4-BE49-F238E27FC236}">
                <a16:creationId xmlns:a16="http://schemas.microsoft.com/office/drawing/2014/main" id="{BAD8A7FF-E551-491B-9D17-1B68AC74D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7" t="8700" r="14020" b="9013"/>
          <a:stretch/>
        </p:blipFill>
        <p:spPr bwMode="auto">
          <a:xfrm>
            <a:off x="497841" y="1330959"/>
            <a:ext cx="2387600" cy="6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3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103153</TotalTime>
  <Words>736</Words>
  <Application>Microsoft Office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Tahoma</vt:lpstr>
      <vt:lpstr>Office 테마</vt:lpstr>
      <vt:lpstr>비선형 최적화 – 상태 추정 문제</vt:lpstr>
      <vt:lpstr>목표</vt:lpstr>
      <vt:lpstr>상태 추정 방법</vt:lpstr>
      <vt:lpstr>예제 – 카메라 관측 방정식</vt:lpstr>
      <vt:lpstr>상태 추정 방법론</vt:lpstr>
      <vt:lpstr>상태 추정의 확률적 표현</vt:lpstr>
      <vt:lpstr>상태 추정의 확률적 표현</vt:lpstr>
      <vt:lpstr>상태 추정의 확률적 표현</vt:lpstr>
      <vt:lpstr>확률적 표현</vt:lpstr>
      <vt:lpstr>최소 제곱 법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Thesis Presentation</dc:title>
  <dc:creator>신동원</dc:creator>
  <cp:lastModifiedBy> </cp:lastModifiedBy>
  <cp:revision>9420</cp:revision>
  <cp:lastPrinted>2018-10-14T11:52:20Z</cp:lastPrinted>
  <dcterms:created xsi:type="dcterms:W3CDTF">2014-11-11T04:41:49Z</dcterms:created>
  <dcterms:modified xsi:type="dcterms:W3CDTF">2019-02-17T12:30:41Z</dcterms:modified>
</cp:coreProperties>
</file>