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FA74-BB54-4267-94E4-74A96067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76523-6766-493B-89CA-A643DAFA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91AD-1AE4-4D84-8F9E-D4A09A8C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24E-39B9-425D-978F-54D87EE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722A-BC71-4B4D-BE97-FD5503E1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9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6258-E5E9-458D-8430-DA8431B8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684E-FC96-448C-B5EC-F8D3F183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A8B5-1599-4DBA-AE31-F39F951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5BC-58DC-49D5-B59E-5D88D44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5BD0-58CE-415B-AFEE-3B8D56D7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25989-DB93-4DA3-9620-E8BB9E673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7E0D9-E48C-444A-BEFE-BDD9EA9E4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7A4-7430-4A05-A4FA-D2314A0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658-962E-4036-BACE-F747018B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E8E2-5B5E-4267-9176-4A0023B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4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8541-A288-4E9B-BB83-33BFDF5A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809E-4ED0-4CD5-A594-F5F72089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714B-C1E3-4480-9F35-38D1BEDB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4C7A-7D67-4600-82B6-79CD1903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EFD-A1B4-4E39-A821-FD64FF7F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D775AE45-22EF-4E6E-A65A-74875A3EDB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14444" r="13750" b="28148"/>
          <a:stretch/>
        </p:blipFill>
        <p:spPr>
          <a:xfrm>
            <a:off x="10482730" y="253137"/>
            <a:ext cx="1547039" cy="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2595-4AB4-49AA-B0DE-0907BA4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2E4A-9F9F-4EBA-B48E-A20DFAED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525E-F46D-450B-B536-3B15208C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0E32-E352-420E-BC8A-93D28749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8540-3921-4C4A-9708-D8DB94B6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A6A-6767-4AC2-8DBD-3169191A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3B8-7783-4C88-A9B5-ECE07F750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781E-5510-46BB-81FE-7A3E1BD99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1C1F-BF97-4A74-95EE-0FE5D9E0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8A22-048C-4A64-91AA-913DCCC3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85E8-2311-4106-BD39-B31D3333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E293-D22A-4223-8495-24A2F156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DA2-1FC6-485B-933C-FD966BE1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D8AC4-8071-4DD9-9B48-DF07EE9F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CC46-AB9D-4306-B1FB-829998A4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82D65-7BA0-4497-A9F2-792EDE270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878C-9487-4A82-A59A-D5B6156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1A5CD-0F2F-4F79-9A31-2B37164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A919-DF1A-48D3-A1DD-167B6795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F5E6-FEB4-4E39-84B3-8EA2936B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F332D-3D3D-4FC7-A569-BDA676CE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3C6A-7B75-422D-AC10-08B5FC6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0F11-3391-46A3-BC05-8493A54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13BF-5E49-4969-BF36-9ACB982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5A30-8262-4532-9108-955A1C95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82CE-E26F-424D-8D59-41A5DB7C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6102-3C49-440C-9C05-19462420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7439-6D47-4621-8D08-1EAF17AD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A46D-1C18-42D6-AF9D-3215A13B3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B8CE-BA5D-4051-8556-B611F9B7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3B0E-8664-48D6-9E34-4B11892A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86BD-50BB-490A-9BDC-C8292673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82A8-6157-48FC-BF80-4BF18791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38C65-4E7D-4EF7-B6CC-805A202D7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67F2-E1AB-4A59-8743-8B68CE10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2AC09-B12D-4513-951E-35722EF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E436-2D10-4C88-9782-667AEAF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A4FC-419E-4F93-89B4-70CD149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7287D-7C2F-4CAD-A9F2-2EF4BB85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381A-400B-4BC1-976F-2FC0BCF3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A2F0-2FBC-4EFA-85FD-E74CA714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3E04-FA93-4C3D-A308-C8083F253072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080B-E4FF-4F12-B74B-5BCD8DE5C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8D78-FFDB-45C5-84C3-C4609DD3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D8A7-31EE-4D72-9FA4-3C767E97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9D9E-3DBD-419C-AF1A-DE59CA5A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35" y="2543549"/>
            <a:ext cx="5351929" cy="1325563"/>
          </a:xfrm>
        </p:spPr>
        <p:txBody>
          <a:bodyPr/>
          <a:lstStyle/>
          <a:p>
            <a:r>
              <a:rPr lang="ko-KR" altLang="en-US" dirty="0"/>
              <a:t>이미지 데이터 표현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2BD68B-9B92-4C20-A373-1053E45968DA}"/>
              </a:ext>
            </a:extLst>
          </p:cNvPr>
          <p:cNvSpPr txBox="1">
            <a:spLocks/>
          </p:cNvSpPr>
          <p:nvPr/>
        </p:nvSpPr>
        <p:spPr>
          <a:xfrm>
            <a:off x="7649868" y="4600949"/>
            <a:ext cx="33079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2019.01.27</a:t>
            </a:r>
          </a:p>
          <a:p>
            <a:pPr algn="r"/>
            <a:endParaRPr lang="en-GB" altLang="ko-KR" sz="2400" dirty="0"/>
          </a:p>
          <a:p>
            <a:pPr algn="r"/>
            <a:r>
              <a:rPr lang="ko-KR" altLang="en-US" sz="2400" dirty="0"/>
              <a:t>장형기</a:t>
            </a:r>
            <a:endParaRPr lang="en-GB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374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2589-50E1-4612-98BC-7869D4E8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주의하실 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943E-7B96-4C76-8360-46702F8F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sz="2400" dirty="0"/>
              <a:t>OpenCV</a:t>
            </a:r>
            <a:r>
              <a:rPr lang="ko-KR" altLang="en-US" sz="2400" dirty="0"/>
              <a:t>는 </a:t>
            </a:r>
            <a:r>
              <a:rPr lang="en-GB" altLang="ko-KR" sz="2400" dirty="0"/>
              <a:t>BGR </a:t>
            </a:r>
            <a:r>
              <a:rPr lang="ko-KR" altLang="en-US" sz="2400" dirty="0"/>
              <a:t>컬러스페이스를 사용합니다</a:t>
            </a:r>
            <a:r>
              <a:rPr lang="en-GB" altLang="ko-KR" sz="2400" dirty="0"/>
              <a:t>.</a:t>
            </a:r>
          </a:p>
          <a:p>
            <a:pPr lvl="1"/>
            <a:r>
              <a:rPr lang="en-GB" altLang="ko-KR" sz="2000" dirty="0" err="1"/>
              <a:t>imread</a:t>
            </a:r>
            <a:r>
              <a:rPr lang="ko-KR" altLang="en-US" sz="2000" dirty="0"/>
              <a:t>로 로드한 이미지 데이터를 시각화 할때 </a:t>
            </a:r>
            <a:r>
              <a:rPr lang="en-GB" altLang="ko-KR" sz="2000" dirty="0" err="1"/>
              <a:t>imshow</a:t>
            </a:r>
            <a:r>
              <a:rPr lang="ko-KR" altLang="en-US" sz="2000" dirty="0"/>
              <a:t>를 사용하면 </a:t>
            </a:r>
            <a:r>
              <a:rPr lang="en-GB" altLang="ko-KR" sz="2000" dirty="0"/>
              <a:t>BGR-&gt;BGR </a:t>
            </a:r>
            <a:r>
              <a:rPr lang="ko-KR" altLang="en-US" sz="2000" dirty="0"/>
              <a:t>컬러스페이스에 있기 때문에 문제가 없습니다</a:t>
            </a:r>
            <a:r>
              <a:rPr lang="en-GB" altLang="ko-KR" sz="2000" dirty="0"/>
              <a:t>.</a:t>
            </a:r>
          </a:p>
          <a:p>
            <a:r>
              <a:rPr lang="ko-KR" altLang="en-US" sz="2400" dirty="0"/>
              <a:t>다만 </a:t>
            </a:r>
            <a:r>
              <a:rPr lang="en-GB" altLang="ko-KR" sz="2400" dirty="0"/>
              <a:t>matplotlib, MATLAB</a:t>
            </a:r>
            <a:r>
              <a:rPr lang="ko-KR" altLang="en-US" sz="2400" dirty="0"/>
              <a:t> </a:t>
            </a:r>
            <a:r>
              <a:rPr lang="en-GB" altLang="ko-KR" sz="2400" dirty="0"/>
              <a:t>computer</a:t>
            </a:r>
            <a:r>
              <a:rPr lang="ko-KR" altLang="en-US" sz="2400" dirty="0"/>
              <a:t> </a:t>
            </a:r>
            <a:r>
              <a:rPr lang="en-GB" altLang="ko-KR" sz="2400" dirty="0"/>
              <a:t>vision</a:t>
            </a:r>
            <a:r>
              <a:rPr lang="ko-KR" altLang="en-US" sz="2400" dirty="0"/>
              <a:t> </a:t>
            </a:r>
            <a:r>
              <a:rPr lang="en-GB" altLang="ko-KR" sz="2400" dirty="0"/>
              <a:t>toolbox</a:t>
            </a:r>
            <a:r>
              <a:rPr lang="ko-KR" altLang="en-US" sz="2400" dirty="0"/>
              <a:t> 등 기타 라이브러리를 동시에 이용할 때</a:t>
            </a:r>
            <a:r>
              <a:rPr lang="en-GB" altLang="ko-KR" sz="2400" dirty="0"/>
              <a:t>, </a:t>
            </a:r>
            <a:r>
              <a:rPr lang="ko-KR" altLang="en-US" sz="2400" dirty="0"/>
              <a:t>사용하는 컬러스페이스가 다를 경우 문제가 생길 수 있습니다</a:t>
            </a:r>
            <a:r>
              <a:rPr lang="en-GB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2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5340-6486-4561-9BCF-FBE41262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주의하실 점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9E94-BE59-4905-8A48-F620C9DF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OpenCV</a:t>
            </a:r>
            <a:r>
              <a:rPr lang="ko-KR" altLang="en-US" sz="2000" dirty="0"/>
              <a:t>는 </a:t>
            </a:r>
            <a:r>
              <a:rPr lang="en-GB" altLang="ko-KR" sz="2000" dirty="0"/>
              <a:t>3</a:t>
            </a:r>
            <a:r>
              <a:rPr lang="ko-KR" altLang="en-US" sz="2000" dirty="0"/>
              <a:t>채널의 </a:t>
            </a:r>
            <a:r>
              <a:rPr lang="en-GB" altLang="ko-KR" sz="2000" dirty="0"/>
              <a:t>intensity </a:t>
            </a:r>
            <a:r>
              <a:rPr lang="ko-KR" altLang="en-US" sz="2000" dirty="0"/>
              <a:t>값을 </a:t>
            </a:r>
            <a:r>
              <a:rPr lang="en-GB" altLang="ko-KR" sz="2000" dirty="0"/>
              <a:t>[B,G,R] </a:t>
            </a:r>
            <a:r>
              <a:rPr lang="ko-KR" altLang="en-US" sz="2000" dirty="0"/>
              <a:t>순으로 작성하지만</a:t>
            </a:r>
            <a:r>
              <a:rPr lang="en-GB" altLang="ko-KR" sz="2000" dirty="0"/>
              <a:t>, matplotlib</a:t>
            </a:r>
            <a:r>
              <a:rPr lang="ko-KR" altLang="en-US" sz="2000" dirty="0"/>
              <a:t>과 같은 라이브러리는 </a:t>
            </a:r>
            <a:r>
              <a:rPr lang="en-GB" altLang="ko-KR" sz="2000" dirty="0"/>
              <a:t>[R,G,B]</a:t>
            </a:r>
            <a:r>
              <a:rPr lang="ko-KR" altLang="en-US" sz="2000" dirty="0"/>
              <a:t> 순으로 작성합니다</a:t>
            </a:r>
            <a:r>
              <a:rPr lang="en-GB" altLang="ko-KR" sz="2000" dirty="0"/>
              <a:t>.</a:t>
            </a:r>
          </a:p>
          <a:p>
            <a:r>
              <a:rPr lang="ko-KR" altLang="en-US" sz="2000" dirty="0"/>
              <a:t>이 둘의 차이점은 컴파일러에서 자동으로 찾아주지 않기 때문에</a:t>
            </a:r>
            <a:r>
              <a:rPr lang="en-GB" altLang="ko-KR" sz="2000" dirty="0"/>
              <a:t>, </a:t>
            </a:r>
            <a:r>
              <a:rPr lang="ko-KR" altLang="en-US" sz="2000" dirty="0"/>
              <a:t>수동으로 컬러스페이스 데이터를 수정해줘야 합니다</a:t>
            </a:r>
            <a:r>
              <a:rPr lang="en-GB" altLang="ko-KR" sz="2000" dirty="0"/>
              <a:t>.</a:t>
            </a:r>
            <a:endParaRPr lang="en-GB" sz="2000" dirty="0"/>
          </a:p>
        </p:txBody>
      </p:sp>
      <p:pic>
        <p:nvPicPr>
          <p:cNvPr id="5122" name="Picture 2" descr="../../_images/4.jpg">
            <a:extLst>
              <a:ext uri="{FF2B5EF4-FFF2-40B4-BE49-F238E27FC236}">
                <a16:creationId xmlns:a16="http://schemas.microsoft.com/office/drawing/2014/main" id="{D9E6AF56-8D6C-4C3C-9912-21EAF4E2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47" y="3200401"/>
            <a:ext cx="4270003" cy="36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6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64E-C5F4-4501-9BED-B42D286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2606-237E-45AB-8593-4787E2B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8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A50-FA1E-41C4-9B74-582148D3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1E1A-B92F-43F1-9739-8153F34C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Image</a:t>
            </a:r>
            <a:r>
              <a:rPr lang="ko-KR" altLang="en-US" sz="2400" dirty="0"/>
              <a:t> </a:t>
            </a:r>
            <a:r>
              <a:rPr lang="en-GB" altLang="ko-KR" sz="2400" dirty="0"/>
              <a:t>data</a:t>
            </a:r>
            <a:r>
              <a:rPr lang="ko-KR" altLang="en-US" sz="2400" dirty="0"/>
              <a:t>의 성질을 이해하기</a:t>
            </a:r>
            <a:endParaRPr lang="en-GB" altLang="ko-KR" sz="2400" dirty="0"/>
          </a:p>
          <a:p>
            <a:pPr lvl="1"/>
            <a:r>
              <a:rPr lang="en-GB" altLang="ko-KR" sz="2000" dirty="0"/>
              <a:t>Data format</a:t>
            </a:r>
          </a:p>
          <a:p>
            <a:pPr lvl="1"/>
            <a:endParaRPr lang="en-GB" altLang="ko-KR" sz="2000" dirty="0"/>
          </a:p>
          <a:p>
            <a:r>
              <a:rPr lang="en-GB" altLang="ko-KR" sz="2400" dirty="0"/>
              <a:t>Image data</a:t>
            </a:r>
            <a:r>
              <a:rPr lang="ko-KR" altLang="en-US" sz="2400" dirty="0"/>
              <a:t>를 다루는 방법을 이해하기</a:t>
            </a:r>
            <a:endParaRPr lang="en-GB" altLang="ko-KR" sz="2400" dirty="0"/>
          </a:p>
          <a:p>
            <a:pPr lvl="1"/>
            <a:r>
              <a:rPr lang="en-GB" altLang="ko-KR" sz="2000" dirty="0"/>
              <a:t>Data </a:t>
            </a:r>
            <a:r>
              <a:rPr lang="ko-KR" altLang="en-US" sz="2000" dirty="0"/>
              <a:t>불러오기</a:t>
            </a:r>
            <a:endParaRPr lang="en-GB" altLang="ko-KR" sz="2000" dirty="0"/>
          </a:p>
          <a:p>
            <a:pPr lvl="1"/>
            <a:r>
              <a:rPr lang="en-GB" altLang="ko-KR" sz="2000" dirty="0"/>
              <a:t>Data</a:t>
            </a:r>
            <a:r>
              <a:rPr lang="ko-KR" altLang="en-US" sz="2000" dirty="0"/>
              <a:t> 변환</a:t>
            </a:r>
            <a:endParaRPr lang="en-GB" altLang="ko-KR" sz="2000" dirty="0"/>
          </a:p>
          <a:p>
            <a:pPr lvl="1"/>
            <a:r>
              <a:rPr lang="en-GB" altLang="ko-KR" sz="2000" dirty="0"/>
              <a:t>Image data </a:t>
            </a:r>
            <a:r>
              <a:rPr lang="ko-KR" altLang="en-US" sz="2000" dirty="0"/>
              <a:t>시각화</a:t>
            </a:r>
            <a:endParaRPr lang="en-GB" altLang="ko-KR" sz="2000" dirty="0"/>
          </a:p>
          <a:p>
            <a:pPr lvl="1"/>
            <a:endParaRPr lang="en-GB" altLang="ko-KR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9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C9F-A6B4-4DA4-A65F-B0D319C0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ko-KR" sz="3200" dirty="0"/>
              <a:t>Image data</a:t>
            </a:r>
            <a:r>
              <a:rPr lang="ko-KR" altLang="en-US" sz="3200" dirty="0"/>
              <a:t>란</a:t>
            </a:r>
            <a:r>
              <a:rPr lang="en-GB" altLang="ko-KR" sz="3200" dirty="0"/>
              <a:t>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EE19-6369-4748-AAC0-75F8F7E4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Def: 3D</a:t>
            </a:r>
            <a:r>
              <a:rPr lang="ko-KR" altLang="en-US" sz="2000" dirty="0"/>
              <a:t> 공간의 정보를 카메라 장비를 통해 </a:t>
            </a:r>
            <a:r>
              <a:rPr lang="en-GB" altLang="ko-KR" sz="2000" dirty="0"/>
              <a:t>2D</a:t>
            </a:r>
            <a:r>
              <a:rPr lang="ko-KR" altLang="en-US" sz="2000" dirty="0"/>
              <a:t>의 디지털 포맷으로 변환시켜 얻어낸 데이터</a:t>
            </a:r>
            <a:endParaRPr lang="en-GB" altLang="ko-KR" sz="2000" dirty="0"/>
          </a:p>
          <a:p>
            <a:endParaRPr lang="en-GB" altLang="ko-KR" sz="2000" dirty="0"/>
          </a:p>
          <a:p>
            <a:r>
              <a:rPr lang="ko-KR" altLang="en-US" sz="2000" dirty="0"/>
              <a:t>디지털 영상처리를 함으로써 유용한 정보를 얻어낼 수 있음</a:t>
            </a:r>
            <a:r>
              <a:rPr lang="en-GB" altLang="ko-KR" sz="2000" dirty="0"/>
              <a:t>.</a:t>
            </a:r>
          </a:p>
        </p:txBody>
      </p:sp>
      <p:pic>
        <p:nvPicPr>
          <p:cNvPr id="1028" name="Picture 4" descr="3D to 2D Projection Model">
            <a:extLst>
              <a:ext uri="{FF2B5EF4-FFF2-40B4-BE49-F238E27FC236}">
                <a16:creationId xmlns:a16="http://schemas.microsoft.com/office/drawing/2014/main" id="{13F5735C-91D8-4FD9-88EE-B3A1CE08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94" y="3268476"/>
            <a:ext cx="4246612" cy="29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BF22-F1EB-4CA4-9F31-026FCFB9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ko-KR" sz="3200" dirty="0"/>
              <a:t>Image data</a:t>
            </a:r>
            <a:r>
              <a:rPr lang="ko-KR" altLang="en-US" sz="3200" dirty="0"/>
              <a:t>란</a:t>
            </a:r>
            <a:r>
              <a:rPr lang="en-GB" altLang="ko-KR" sz="3200" dirty="0"/>
              <a:t>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B0EB-3980-4AC4-9FDA-A42EF6AD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여기서 디지털 포맷이란 </a:t>
            </a:r>
            <a:r>
              <a:rPr lang="en-GB" altLang="ko-KR" sz="2000" dirty="0"/>
              <a:t>(2D Grayscale image</a:t>
            </a:r>
            <a:r>
              <a:rPr lang="ko-KR" altLang="en-US" sz="2000" dirty="0"/>
              <a:t>인 경우</a:t>
            </a:r>
            <a:r>
              <a:rPr lang="en-GB" altLang="ko-KR" sz="20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914400" lvl="2" indent="0">
              <a:buNone/>
            </a:pPr>
            <a:r>
              <a:rPr lang="en-GB" sz="1600" dirty="0"/>
              <a:t>							</a:t>
            </a:r>
          </a:p>
          <a:p>
            <a:pPr marL="914400" lvl="2" indent="0">
              <a:buNone/>
            </a:pPr>
            <a:endParaRPr lang="en-GB" sz="1600" dirty="0"/>
          </a:p>
          <a:p>
            <a:pPr marL="914400" lvl="2" indent="0">
              <a:buNone/>
            </a:pPr>
            <a:r>
              <a:rPr lang="en-GB" sz="1600" dirty="0"/>
              <a:t>							I = </a:t>
            </a:r>
            <a:r>
              <a:rPr lang="ko-KR" altLang="en-US" sz="1600" dirty="0"/>
              <a:t>밝기</a:t>
            </a:r>
            <a:endParaRPr lang="en-GB" altLang="ko-KR" sz="1600" dirty="0"/>
          </a:p>
          <a:p>
            <a:pPr marL="914400" lvl="2" indent="0">
              <a:buNone/>
            </a:pPr>
            <a:r>
              <a:rPr lang="en-GB" sz="1600" dirty="0"/>
              <a:t>							x, y = </a:t>
            </a:r>
            <a:r>
              <a:rPr lang="ko-KR" altLang="en-US" sz="1600" dirty="0"/>
              <a:t>픽셀의 위치</a:t>
            </a:r>
            <a:endParaRPr lang="en-GB" altLang="ko-KR" sz="1600" dirty="0"/>
          </a:p>
          <a:p>
            <a:pPr marL="914400" lvl="2" indent="0">
              <a:buNone/>
            </a:pPr>
            <a:r>
              <a:rPr lang="en-GB" sz="1600" dirty="0"/>
              <a:t>							w, h = </a:t>
            </a:r>
            <a:r>
              <a:rPr lang="ko-KR" altLang="en-US" sz="1600" dirty="0"/>
              <a:t>너비 </a:t>
            </a:r>
            <a:r>
              <a:rPr lang="en-GB" altLang="ko-KR" sz="1600" dirty="0"/>
              <a:t>/ </a:t>
            </a:r>
            <a:r>
              <a:rPr lang="ko-KR" altLang="en-US" sz="1600" dirty="0"/>
              <a:t>높이</a:t>
            </a:r>
            <a:endParaRPr lang="en-GB" altLang="ko-KR" sz="1600" dirty="0"/>
          </a:p>
          <a:p>
            <a:pPr marL="914400" lvl="2" indent="0">
              <a:buNone/>
            </a:pPr>
            <a:r>
              <a:rPr lang="en-GB" altLang="ko-KR" sz="1600" dirty="0"/>
              <a:t>			</a:t>
            </a:r>
          </a:p>
          <a:p>
            <a:pPr marL="914400" lvl="2" indent="0">
              <a:buNone/>
            </a:pPr>
            <a:endParaRPr lang="en-GB" altLang="ko-KR" sz="1600" b="1" dirty="0"/>
          </a:p>
          <a:p>
            <a:pPr marL="914400" lvl="2" indent="0">
              <a:buNone/>
            </a:pPr>
            <a:r>
              <a:rPr lang="en-GB" altLang="ko-KR" sz="1600" b="1" dirty="0"/>
              <a:t>			       </a:t>
            </a:r>
            <a:r>
              <a:rPr lang="ko-KR" altLang="en-US" sz="1600" b="1" dirty="0"/>
              <a:t>행렬로 표현이 가능</a:t>
            </a:r>
            <a:r>
              <a:rPr lang="en-GB" altLang="ko-KR" sz="1600" b="1" dirty="0"/>
              <a:t>!</a:t>
            </a:r>
          </a:p>
          <a:p>
            <a:endParaRPr lang="en-GB" dirty="0"/>
          </a:p>
        </p:txBody>
      </p:sp>
      <p:pic>
        <p:nvPicPr>
          <p:cNvPr id="4" name="Picture 2" descr="https://lh4.googleusercontent.com/BSRd63t624lhZCVLQSSViabg9iFha8MHwXj95dhtcrNk4e720KF3n5UmIJaccrOounbeW5md2jvadLV6tk1LHB_a_6R4lEhBPtyHR48fhL8mmTW0T8ex5opPtXZp8qpDRLK1Ml6k">
            <a:extLst>
              <a:ext uri="{FF2B5EF4-FFF2-40B4-BE49-F238E27FC236}">
                <a16:creationId xmlns:a16="http://schemas.microsoft.com/office/drawing/2014/main" id="{8A88BFDF-8803-427D-BF62-58D22212D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6" r="38628"/>
          <a:stretch/>
        </p:blipFill>
        <p:spPr bwMode="auto">
          <a:xfrm>
            <a:off x="4473388" y="2775418"/>
            <a:ext cx="2528047" cy="7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B583-E8AA-49AE-8A2D-AD1BB9B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ko-KR" sz="3200" dirty="0"/>
              <a:t>Image data</a:t>
            </a:r>
            <a:r>
              <a:rPr lang="ko-KR" altLang="en-US" sz="3200" dirty="0"/>
              <a:t>란</a:t>
            </a:r>
            <a:r>
              <a:rPr lang="en-GB" altLang="ko-KR" sz="3200" dirty="0"/>
              <a:t>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2E76-AAF5-448E-B2F4-314D434E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Intensity </a:t>
            </a:r>
            <a:r>
              <a:rPr lang="ko-KR" altLang="en-US" sz="2000" dirty="0"/>
              <a:t>값은 </a:t>
            </a:r>
            <a:r>
              <a:rPr lang="en-GB" altLang="ko-KR" sz="2000" dirty="0"/>
              <a:t>0~255</a:t>
            </a:r>
            <a:r>
              <a:rPr lang="ko-KR" altLang="en-US" sz="2000" dirty="0"/>
              <a:t>를 사용함</a:t>
            </a:r>
            <a:r>
              <a:rPr lang="en-GB" altLang="ko-KR" sz="2000" dirty="0"/>
              <a:t>. (8bit</a:t>
            </a:r>
            <a:r>
              <a:rPr lang="ko-KR" altLang="en-US" sz="2000" dirty="0"/>
              <a:t> </a:t>
            </a:r>
            <a:r>
              <a:rPr lang="en-GB" altLang="ko-KR" sz="2000" dirty="0"/>
              <a:t>int</a:t>
            </a:r>
            <a:r>
              <a:rPr lang="ko-KR" altLang="en-US" sz="2000" dirty="0"/>
              <a:t>를 사용해서 표현</a:t>
            </a:r>
            <a:r>
              <a:rPr lang="en-GB" altLang="ko-KR" sz="2000" dirty="0"/>
              <a:t>)</a:t>
            </a:r>
          </a:p>
          <a:p>
            <a:pPr lvl="1"/>
            <a:r>
              <a:rPr lang="en-GB" sz="1800" dirty="0"/>
              <a:t>Grayscale image -&gt; 0 (</a:t>
            </a:r>
            <a:r>
              <a:rPr lang="ko-KR" altLang="en-US" sz="1800" dirty="0"/>
              <a:t>어두움</a:t>
            </a:r>
            <a:r>
              <a:rPr lang="en-GB" altLang="ko-KR" sz="1800" dirty="0"/>
              <a:t>) ~ 255 (</a:t>
            </a:r>
            <a:r>
              <a:rPr lang="ko-KR" altLang="en-US" sz="1800" dirty="0"/>
              <a:t>밝음</a:t>
            </a:r>
            <a:r>
              <a:rPr lang="en-GB" altLang="ko-KR" sz="1800" dirty="0"/>
              <a:t>)</a:t>
            </a:r>
          </a:p>
          <a:p>
            <a:pPr lvl="2"/>
            <a:r>
              <a:rPr lang="en-GB" altLang="ko-KR" sz="1400" dirty="0"/>
              <a:t>1</a:t>
            </a:r>
            <a:r>
              <a:rPr lang="ko-KR" altLang="en-US" sz="1400" dirty="0"/>
              <a:t>픽셀이 </a:t>
            </a:r>
            <a:r>
              <a:rPr lang="en-GB" altLang="ko-KR" sz="1400" dirty="0"/>
              <a:t>8 </a:t>
            </a:r>
            <a:r>
              <a:rPr lang="ko-KR" altLang="en-US" sz="1400" dirty="0"/>
              <a:t>비트의 저장공간을 차지함</a:t>
            </a:r>
            <a:endParaRPr lang="en-GB" altLang="ko-KR" sz="1400" dirty="0"/>
          </a:p>
          <a:p>
            <a:pPr lvl="1"/>
            <a:r>
              <a:rPr lang="en-GB" sz="1800" dirty="0"/>
              <a:t>RGB image -&gt; 0,0,0 (</a:t>
            </a:r>
            <a:r>
              <a:rPr lang="ko-KR" altLang="en-US" sz="1800" dirty="0"/>
              <a:t>어두움</a:t>
            </a:r>
            <a:r>
              <a:rPr lang="en-GB" altLang="ko-KR" sz="1800" dirty="0"/>
              <a:t>) ~ 255,255,255 (</a:t>
            </a:r>
            <a:r>
              <a:rPr lang="ko-KR" altLang="en-US" sz="1800" dirty="0"/>
              <a:t>밝음</a:t>
            </a:r>
            <a:r>
              <a:rPr lang="en-GB" altLang="ko-KR" sz="1800" dirty="0"/>
              <a:t>)</a:t>
            </a:r>
          </a:p>
          <a:p>
            <a:pPr lvl="2"/>
            <a:r>
              <a:rPr lang="en-GB" altLang="ko-KR" sz="1400" dirty="0"/>
              <a:t>1</a:t>
            </a:r>
            <a:r>
              <a:rPr lang="ko-KR" altLang="en-US" sz="1400" dirty="0"/>
              <a:t>픽셀이 </a:t>
            </a:r>
            <a:r>
              <a:rPr lang="en-GB" altLang="ko-KR" sz="1400" dirty="0"/>
              <a:t>8x3 =24 </a:t>
            </a:r>
            <a:r>
              <a:rPr lang="ko-KR" altLang="en-US" sz="1400" dirty="0"/>
              <a:t>비트의 저장공간을 차지함</a:t>
            </a:r>
            <a:endParaRPr lang="en-GB" altLang="ko-KR" sz="1400" dirty="0"/>
          </a:p>
          <a:p>
            <a:pPr lvl="1"/>
            <a:endParaRPr lang="en-GB" sz="1800" dirty="0"/>
          </a:p>
          <a:p>
            <a:r>
              <a:rPr lang="en-GB" sz="2000" dirty="0"/>
              <a:t>RGB-D</a:t>
            </a:r>
            <a:r>
              <a:rPr lang="ko-KR" altLang="en-US" sz="2000" dirty="0"/>
              <a:t> 이미지인 경우 </a:t>
            </a:r>
            <a:r>
              <a:rPr lang="en-GB" altLang="ko-KR" sz="2000" dirty="0"/>
              <a:t>Depth </a:t>
            </a:r>
            <a:r>
              <a:rPr lang="ko-KR" altLang="en-US" sz="2000" dirty="0"/>
              <a:t>데이터를 포함 </a:t>
            </a:r>
            <a:r>
              <a:rPr lang="en-GB" altLang="ko-KR" sz="2000" dirty="0"/>
              <a:t>(16bit int</a:t>
            </a:r>
            <a:r>
              <a:rPr lang="ko-KR" altLang="en-US" sz="2000" dirty="0"/>
              <a:t>를 사용해서 표현</a:t>
            </a:r>
            <a:r>
              <a:rPr lang="en-GB" altLang="ko-KR" sz="2000" dirty="0"/>
              <a:t>)</a:t>
            </a:r>
          </a:p>
          <a:p>
            <a:pPr lvl="1"/>
            <a:r>
              <a:rPr lang="en-GB" altLang="ko-KR" sz="1800" dirty="0"/>
              <a:t>0~65536 (</a:t>
            </a:r>
            <a:r>
              <a:rPr lang="ko-KR" altLang="en-US" sz="1800" dirty="0"/>
              <a:t>미터기로 표시할 경우 최대 </a:t>
            </a:r>
            <a:r>
              <a:rPr lang="en-GB" altLang="ko-KR" sz="1800" dirty="0"/>
              <a:t>65m</a:t>
            </a:r>
            <a:r>
              <a:rPr lang="ko-KR" altLang="en-US" sz="1800" dirty="0"/>
              <a:t>까지 표현 가능</a:t>
            </a:r>
            <a:r>
              <a:rPr lang="en-GB" altLang="ko-KR" sz="1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51DD1-F814-4B3B-B19B-9FEE40FB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4564972"/>
            <a:ext cx="5672138" cy="22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0CB6-519A-4633-84AE-73FB1ECE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예시 </a:t>
            </a:r>
            <a:r>
              <a:rPr lang="en-GB" altLang="ko-KR" sz="3200" dirty="0"/>
              <a:t>: 2D Grayscale image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A9AE2-418C-409A-8E31-917E103B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841" y="2272552"/>
            <a:ext cx="7109927" cy="3202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90727-ED59-4039-ABCB-8C76EE54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6" y="2790497"/>
            <a:ext cx="3732985" cy="2166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F2A9A-DB2C-4D90-8BD0-57688198844D}"/>
              </a:ext>
            </a:extLst>
          </p:cNvPr>
          <p:cNvSpPr txBox="1"/>
          <p:nvPr/>
        </p:nvSpPr>
        <p:spPr>
          <a:xfrm>
            <a:off x="1813284" y="571564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이미지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4B99E-870B-41AD-9CDB-CEEFE1A5809F}"/>
              </a:ext>
            </a:extLst>
          </p:cNvPr>
          <p:cNvSpPr txBox="1"/>
          <p:nvPr/>
        </p:nvSpPr>
        <p:spPr>
          <a:xfrm>
            <a:off x="6960563" y="571564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동일한 이미지를 행렬로 표현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7FB9E7-6CF4-4680-A409-8D207C19C29D}"/>
              </a:ext>
            </a:extLst>
          </p:cNvPr>
          <p:cNvSpPr/>
          <p:nvPr/>
        </p:nvSpPr>
        <p:spPr>
          <a:xfrm>
            <a:off x="448235" y="2501153"/>
            <a:ext cx="1365049" cy="927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1512-83D0-4233-A786-7D7FBB8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주의하실 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2105-3376-49D5-B525-5C856401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기존의 카메라 좌표계는 오른손 좌표를 따라</a:t>
            </a:r>
            <a:r>
              <a:rPr lang="en-GB" altLang="ko-KR" sz="2000" dirty="0"/>
              <a:t> x</a:t>
            </a:r>
            <a:r>
              <a:rPr lang="ko-KR" altLang="en-US" sz="2000" dirty="0"/>
              <a:t>는 우측</a:t>
            </a:r>
            <a:r>
              <a:rPr lang="en-GB" altLang="ko-KR" sz="2000" dirty="0"/>
              <a:t>, y</a:t>
            </a:r>
            <a:r>
              <a:rPr lang="ko-KR" altLang="en-US" sz="2000" dirty="0"/>
              <a:t>는 좌측</a:t>
            </a:r>
            <a:r>
              <a:rPr lang="en-GB" altLang="ko-KR" sz="2000" dirty="0"/>
              <a:t>, z</a:t>
            </a:r>
            <a:r>
              <a:rPr lang="ko-KR" altLang="en-US" sz="2000" dirty="0"/>
              <a:t>는 이미지 깊이의 방향으로 되어있습니다</a:t>
            </a:r>
            <a:r>
              <a:rPr lang="en-GB" altLang="ko-KR" sz="2000" dirty="0"/>
              <a:t>.</a:t>
            </a:r>
          </a:p>
          <a:p>
            <a:r>
              <a:rPr lang="ko-KR" altLang="en-US" sz="2000" dirty="0"/>
              <a:t>다만 이미지가 행렬로 표현되었을 때</a:t>
            </a:r>
            <a:r>
              <a:rPr lang="en-GB" altLang="ko-KR" sz="2000" dirty="0"/>
              <a:t>, </a:t>
            </a:r>
            <a:r>
              <a:rPr lang="ko-KR" altLang="en-US" sz="2000" dirty="0"/>
              <a:t>기존</a:t>
            </a:r>
            <a:r>
              <a:rPr lang="en-GB" altLang="ko-KR" sz="2000" dirty="0"/>
              <a:t> </a:t>
            </a:r>
            <a:r>
              <a:rPr lang="ko-KR" altLang="en-US" sz="2000" dirty="0"/>
              <a:t>행렬은 행</a:t>
            </a:r>
            <a:r>
              <a:rPr lang="en-GB" altLang="ko-KR" sz="2000" dirty="0"/>
              <a:t>/</a:t>
            </a:r>
            <a:r>
              <a:rPr lang="ko-KR" altLang="en-US" sz="2000" dirty="0"/>
              <a:t>열 순으로 저장되기 때문에</a:t>
            </a:r>
            <a:r>
              <a:rPr lang="en-GB" altLang="ko-KR" sz="2000" dirty="0"/>
              <a:t>,</a:t>
            </a:r>
          </a:p>
          <a:p>
            <a:pPr lvl="1"/>
            <a:r>
              <a:rPr lang="ko-KR" altLang="en-US" sz="1600" dirty="0"/>
              <a:t>이미지는 </a:t>
            </a:r>
            <a:r>
              <a:rPr lang="en-GB" altLang="ko-KR" sz="1600" dirty="0"/>
              <a:t>unsigned char </a:t>
            </a:r>
            <a:r>
              <a:rPr lang="en-GB" altLang="ko-KR" sz="1600" dirty="0" err="1"/>
              <a:t>img</a:t>
            </a:r>
            <a:r>
              <a:rPr lang="en-GB" altLang="ko-KR" sz="1600" dirty="0"/>
              <a:t> [h] [w]</a:t>
            </a:r>
            <a:r>
              <a:rPr lang="ko-KR" altLang="en-US" sz="1600" dirty="0"/>
              <a:t>로 표현되고</a:t>
            </a:r>
            <a:r>
              <a:rPr lang="en-GB" altLang="ko-KR" sz="1600" dirty="0"/>
              <a:t>,</a:t>
            </a:r>
          </a:p>
          <a:p>
            <a:pPr lvl="1"/>
            <a:r>
              <a:rPr lang="ko-KR" altLang="en-US" sz="1600" dirty="0"/>
              <a:t>픽셀은 </a:t>
            </a:r>
            <a:r>
              <a:rPr lang="en-GB" altLang="ko-KR" sz="1600" dirty="0"/>
              <a:t>unsigned char pixel = </a:t>
            </a:r>
            <a:r>
              <a:rPr lang="en-GB" altLang="ko-KR" sz="1600" dirty="0" err="1"/>
              <a:t>img</a:t>
            </a:r>
            <a:r>
              <a:rPr lang="en-GB" altLang="ko-KR" sz="1600" dirty="0"/>
              <a:t> [y] [x]</a:t>
            </a:r>
            <a:r>
              <a:rPr lang="ko-KR" altLang="en-US" sz="1600" dirty="0"/>
              <a:t>로 표현됩니다</a:t>
            </a:r>
            <a:r>
              <a:rPr lang="en-GB" altLang="ko-KR" sz="1600" dirty="0"/>
              <a:t>.</a:t>
            </a:r>
          </a:p>
          <a:p>
            <a:pPr marL="914400" lvl="2" indent="0">
              <a:buNone/>
            </a:pPr>
            <a:endParaRPr lang="en-GB" altLang="ko-KR" sz="1200" dirty="0"/>
          </a:p>
          <a:p>
            <a:pPr marL="914400" lvl="2" indent="0">
              <a:buNone/>
            </a:pPr>
            <a:endParaRPr lang="en-GB" altLang="ko-KR" sz="1200" dirty="0"/>
          </a:p>
          <a:p>
            <a:pPr marL="914400" lvl="2" indent="0">
              <a:buNone/>
            </a:pPr>
            <a:r>
              <a:rPr lang="ko-KR" altLang="en-US" sz="1200" dirty="0"/>
              <a:t>그러므로</a:t>
            </a:r>
            <a:r>
              <a:rPr lang="en-GB" altLang="ko-KR" sz="1200" dirty="0"/>
              <a:t>, 1920 x</a:t>
            </a:r>
            <a:r>
              <a:rPr lang="ko-KR" altLang="en-US" sz="1200" dirty="0"/>
              <a:t> </a:t>
            </a:r>
            <a:r>
              <a:rPr lang="en-GB" altLang="ko-KR" sz="1200" dirty="0"/>
              <a:t>1080</a:t>
            </a:r>
            <a:r>
              <a:rPr lang="ko-KR" altLang="en-US" sz="1200" dirty="0"/>
              <a:t> 해상도를 가진 이미지파일은 </a:t>
            </a:r>
            <a:r>
              <a:rPr lang="en-GB" altLang="ko-KR" sz="1200" dirty="0"/>
              <a:t>[1080] [1920] </a:t>
            </a:r>
            <a:r>
              <a:rPr lang="ko-KR" altLang="en-US" sz="1200" dirty="0"/>
              <a:t>으로 표현되어야합니다</a:t>
            </a:r>
            <a:r>
              <a:rPr lang="en-GB" altLang="ko-KR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A9CA4-C11E-4279-BDF0-D68BD31D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74" y="4246725"/>
            <a:ext cx="5672138" cy="22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B06E-EC22-4E8A-8252-B95F17D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py-opencv</a:t>
            </a:r>
            <a:r>
              <a:rPr lang="en-GB" sz="3200" dirty="0"/>
              <a:t> </a:t>
            </a:r>
            <a:r>
              <a:rPr lang="ko-KR" altLang="en-US" sz="3200" dirty="0"/>
              <a:t>실습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8CE7-1BAD-4650-9D59-8AD26567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import</a:t>
            </a:r>
            <a:r>
              <a:rPr lang="ko-KR" altLang="en-US" sz="2000" dirty="0"/>
              <a:t> </a:t>
            </a:r>
            <a:r>
              <a:rPr lang="en-GB" altLang="ko-KR" sz="2000" dirty="0"/>
              <a:t>cv2</a:t>
            </a:r>
            <a:r>
              <a:rPr lang="ko-KR" altLang="en-US" sz="2000" dirty="0"/>
              <a:t> </a:t>
            </a:r>
            <a:r>
              <a:rPr lang="en-GB" altLang="ko-KR" sz="2000" dirty="0"/>
              <a:t>        # </a:t>
            </a:r>
            <a:r>
              <a:rPr lang="en-GB" altLang="ko-KR" sz="2000" dirty="0" err="1"/>
              <a:t>opencv</a:t>
            </a:r>
            <a:r>
              <a:rPr lang="en-GB" altLang="ko-KR" sz="2000" dirty="0"/>
              <a:t> </a:t>
            </a:r>
            <a:r>
              <a:rPr lang="ko-KR" altLang="en-US" sz="2000" dirty="0"/>
              <a:t>로드</a:t>
            </a:r>
            <a:endParaRPr lang="en-GB" altLang="ko-KR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img</a:t>
            </a:r>
            <a:r>
              <a:rPr lang="en-GB" sz="2000" dirty="0"/>
              <a:t> = cv2.imread(‘lena.jpg’, cv2.IMREAD_COLOR)</a:t>
            </a:r>
          </a:p>
          <a:p>
            <a:pPr marL="0" indent="0">
              <a:buNone/>
            </a:pPr>
            <a:r>
              <a:rPr lang="en-GB" sz="2000" dirty="0"/>
              <a:t>	# IMREAD_COLOR, </a:t>
            </a:r>
            <a:r>
              <a:rPr lang="ko-KR" altLang="en-US" sz="2000" dirty="0"/>
              <a:t>또는 </a:t>
            </a:r>
            <a:r>
              <a:rPr lang="en-GB" altLang="ko-KR" sz="2000" dirty="0"/>
              <a:t>1 </a:t>
            </a:r>
            <a:r>
              <a:rPr lang="ko-KR" altLang="en-US" sz="2000" dirty="0"/>
              <a:t>옵션은</a:t>
            </a:r>
            <a:r>
              <a:rPr lang="en-GB" altLang="ko-KR" sz="2000" dirty="0"/>
              <a:t> </a:t>
            </a:r>
            <a:r>
              <a:rPr lang="ko-KR" altLang="en-US" sz="2000" dirty="0"/>
              <a:t>컬러로 읽기</a:t>
            </a:r>
            <a:endParaRPr lang="en-GB" altLang="ko-KR" sz="2000" dirty="0"/>
          </a:p>
          <a:p>
            <a:pPr marL="0" indent="0">
              <a:buNone/>
            </a:pPr>
            <a:r>
              <a:rPr lang="en-GB" sz="2000" dirty="0"/>
              <a:t>	# IMREAD_GRAYSCALE, </a:t>
            </a:r>
            <a:r>
              <a:rPr lang="ko-KR" altLang="en-US" sz="2000" dirty="0"/>
              <a:t>또는 </a:t>
            </a:r>
            <a:r>
              <a:rPr lang="en-GB" altLang="ko-KR" sz="2000" dirty="0"/>
              <a:t>0</a:t>
            </a:r>
            <a:r>
              <a:rPr lang="en-GB" sz="2000" dirty="0"/>
              <a:t> </a:t>
            </a:r>
            <a:r>
              <a:rPr lang="ko-KR" altLang="en-US" sz="2000" dirty="0"/>
              <a:t>옵션은 흑백으로 읽기</a:t>
            </a:r>
            <a:endParaRPr lang="en-GB" altLang="ko-KR" sz="2000" dirty="0"/>
          </a:p>
          <a:p>
            <a:pPr marL="0" indent="0">
              <a:buNone/>
            </a:pPr>
            <a:r>
              <a:rPr lang="en-GB" sz="2000" dirty="0"/>
              <a:t>	# IMREAD_UNCHANGED, </a:t>
            </a:r>
            <a:r>
              <a:rPr lang="ko-KR" altLang="en-US" sz="2000" dirty="0"/>
              <a:t>또는 </a:t>
            </a:r>
            <a:r>
              <a:rPr lang="en-GB" altLang="ko-KR" sz="2000" dirty="0"/>
              <a:t>0</a:t>
            </a:r>
            <a:r>
              <a:rPr lang="ko-KR" altLang="en-US" sz="2000" dirty="0"/>
              <a:t> 옵션은 기존 파일의 형식대로 읽기</a:t>
            </a:r>
            <a:endParaRPr lang="en-GB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477907-0D38-4733-ADA7-5D06D5B1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('lena.jpg',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IMREAD_COLOR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6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C58C-CBFB-4F0D-B060-AA05055D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D657-2386-47D6-AFA8-6D28283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cv2.imshow(</a:t>
            </a:r>
            <a:r>
              <a:rPr lang="en-GB" dirty="0" err="1"/>
              <a:t>img</a:t>
            </a:r>
            <a:r>
              <a:rPr lang="en-GB" dirty="0"/>
              <a:t>)     # </a:t>
            </a:r>
            <a:r>
              <a:rPr lang="ko-KR" altLang="en-US" dirty="0"/>
              <a:t>이미지 읽기</a:t>
            </a:r>
            <a:endParaRPr lang="en-GB" dirty="0"/>
          </a:p>
        </p:txBody>
      </p:sp>
      <p:pic>
        <p:nvPicPr>
          <p:cNvPr id="4098" name="Picture 2" descr="../../_images/1.jpg">
            <a:extLst>
              <a:ext uri="{FF2B5EF4-FFF2-40B4-BE49-F238E27FC236}">
                <a16:creationId xmlns:a16="http://schemas.microsoft.com/office/drawing/2014/main" id="{8C258DD6-8DB7-421C-A778-71BA36CC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" y="3104310"/>
            <a:ext cx="3971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./../_images/2.jpg">
            <a:extLst>
              <a:ext uri="{FF2B5EF4-FFF2-40B4-BE49-F238E27FC236}">
                <a16:creationId xmlns:a16="http://schemas.microsoft.com/office/drawing/2014/main" id="{40D7921F-FDC5-4DC0-80B8-4B625590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68" y="3104310"/>
            <a:ext cx="3971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../../_images/3.jpg">
            <a:extLst>
              <a:ext uri="{FF2B5EF4-FFF2-40B4-BE49-F238E27FC236}">
                <a16:creationId xmlns:a16="http://schemas.microsoft.com/office/drawing/2014/main" id="{4D75C63F-F4C9-4ED9-96C8-A8286673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3104310"/>
            <a:ext cx="3971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2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389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이미지 데이터 표현</vt:lpstr>
      <vt:lpstr>Objectives</vt:lpstr>
      <vt:lpstr>Image data란?</vt:lpstr>
      <vt:lpstr>Image data란?</vt:lpstr>
      <vt:lpstr>Image data란?</vt:lpstr>
      <vt:lpstr>예시 : 2D Grayscale image</vt:lpstr>
      <vt:lpstr>주의하실 점</vt:lpstr>
      <vt:lpstr>py-opencv 실습</vt:lpstr>
      <vt:lpstr>PowerPoint Presentation</vt:lpstr>
      <vt:lpstr>주의하실 점</vt:lpstr>
      <vt:lpstr>주의하실 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</dc:creator>
  <cp:lastModifiedBy> </cp:lastModifiedBy>
  <cp:revision>14</cp:revision>
  <dcterms:created xsi:type="dcterms:W3CDTF">2018-12-11T16:23:46Z</dcterms:created>
  <dcterms:modified xsi:type="dcterms:W3CDTF">2019-01-26T17:57:41Z</dcterms:modified>
</cp:coreProperties>
</file>