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29" r:id="rId2"/>
  </p:sldMasterIdLst>
  <p:notesMasterIdLst>
    <p:notesMasterId r:id="rId63"/>
  </p:notesMasterIdLst>
  <p:sldIdLst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8" r:id="rId28"/>
    <p:sldId id="290" r:id="rId29"/>
    <p:sldId id="291" r:id="rId30"/>
    <p:sldId id="336" r:id="rId31"/>
    <p:sldId id="294" r:id="rId32"/>
    <p:sldId id="295" r:id="rId33"/>
    <p:sldId id="296" r:id="rId34"/>
    <p:sldId id="298" r:id="rId35"/>
    <p:sldId id="307" r:id="rId36"/>
    <p:sldId id="310" r:id="rId37"/>
    <p:sldId id="313" r:id="rId38"/>
    <p:sldId id="315" r:id="rId39"/>
    <p:sldId id="317" r:id="rId40"/>
    <p:sldId id="319" r:id="rId41"/>
    <p:sldId id="339" r:id="rId42"/>
    <p:sldId id="340" r:id="rId43"/>
    <p:sldId id="341" r:id="rId44"/>
    <p:sldId id="321" r:id="rId45"/>
    <p:sldId id="322" r:id="rId46"/>
    <p:sldId id="34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2" r:id="rId55"/>
    <p:sldId id="333" r:id="rId56"/>
    <p:sldId id="334" r:id="rId57"/>
    <p:sldId id="342" r:id="rId58"/>
    <p:sldId id="344" r:id="rId59"/>
    <p:sldId id="345" r:id="rId60"/>
    <p:sldId id="346" r:id="rId61"/>
    <p:sldId id="347" r:id="rId62"/>
  </p:sldIdLst>
  <p:sldSz cx="9144000" cy="5145088"/>
  <p:notesSz cx="6858000" cy="9144000"/>
  <p:defaultTextStyle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61916" autoAdjust="0"/>
  </p:normalViewPr>
  <p:slideViewPr>
    <p:cSldViewPr snapToGrid="0">
      <p:cViewPr varScale="1">
        <p:scale>
          <a:sx n="59" d="100"/>
          <a:sy n="59" d="100"/>
        </p:scale>
        <p:origin x="3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6A63C-A3C5-4C11-8669-ABD2D2FC5696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F1669-9888-484B-8C51-A38B052E1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1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공간적 구조 유지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18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1980</a:t>
            </a:r>
            <a:r>
              <a:rPr lang="ko-KR" altLang="en-US" dirty="0"/>
              <a:t>년 </a:t>
            </a:r>
            <a:r>
              <a:rPr lang="en-US" altLang="ko-KR" dirty="0" err="1"/>
              <a:t>neocognition</a:t>
            </a:r>
            <a:r>
              <a:rPr lang="en-US" altLang="ko-KR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simple/complex cells </a:t>
            </a:r>
            <a:r>
              <a:rPr lang="ko-KR" altLang="en-US" dirty="0"/>
              <a:t>아이디어 최초 사용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SC </a:t>
            </a:r>
            <a:r>
              <a:rPr lang="ko-KR" altLang="en-US" dirty="0"/>
              <a:t>교차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S </a:t>
            </a:r>
            <a:r>
              <a:rPr lang="ko-KR" altLang="en-US" dirty="0"/>
              <a:t>학습가능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C</a:t>
            </a:r>
            <a:r>
              <a:rPr lang="ko-KR" altLang="en-US" dirty="0"/>
              <a:t>는 </a:t>
            </a:r>
            <a:r>
              <a:rPr lang="en-US" altLang="ko-KR" dirty="0"/>
              <a:t>pooling</a:t>
            </a:r>
            <a:r>
              <a:rPr lang="ko-KR" altLang="en-US" dirty="0"/>
              <a:t>과 같은 것 </a:t>
            </a:r>
            <a:r>
              <a:rPr lang="en-US" altLang="ko-KR" dirty="0"/>
              <a:t>/ </a:t>
            </a:r>
            <a:r>
              <a:rPr lang="ko-KR" altLang="en-US" dirty="0"/>
              <a:t>작은 변화에 강인함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000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1998 Yann </a:t>
            </a:r>
            <a:r>
              <a:rPr lang="en-US" altLang="ko-KR" dirty="0" err="1"/>
              <a:t>LeCun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최초로 </a:t>
            </a:r>
            <a:r>
              <a:rPr lang="en-US" altLang="ko-KR" dirty="0"/>
              <a:t>NN</a:t>
            </a:r>
            <a:r>
              <a:rPr lang="ko-KR" altLang="en-US" dirty="0"/>
              <a:t>을 학습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 err="1"/>
              <a:t>Backprob</a:t>
            </a:r>
            <a:r>
              <a:rPr lang="ko-KR" altLang="en-US" dirty="0"/>
              <a:t>과 </a:t>
            </a:r>
            <a:r>
              <a:rPr lang="en-US" altLang="ko-KR" dirty="0"/>
              <a:t>gradient-based learning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문서 인식에 잘 작동</a:t>
            </a:r>
            <a:r>
              <a:rPr lang="en-US" altLang="ko-KR" dirty="0"/>
              <a:t>(</a:t>
            </a:r>
            <a:r>
              <a:rPr lang="ko-KR" altLang="en-US" dirty="0"/>
              <a:t>우편 번호 숫자 인식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아직 </a:t>
            </a:r>
            <a:r>
              <a:rPr lang="en-US" altLang="ko-KR" dirty="0"/>
              <a:t>Network</a:t>
            </a:r>
            <a:r>
              <a:rPr lang="ko-KR" altLang="en-US" dirty="0"/>
              <a:t>를 크게 만들 수 없음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숫자 데이터는 단순함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388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2012</a:t>
            </a:r>
            <a:r>
              <a:rPr lang="ko-KR" altLang="en-US" dirty="0"/>
              <a:t>년 </a:t>
            </a:r>
            <a:r>
              <a:rPr lang="en-US" altLang="ko-KR" dirty="0" err="1"/>
              <a:t>AlexNet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CNN</a:t>
            </a:r>
            <a:r>
              <a:rPr lang="ko-KR" altLang="en-US" dirty="0"/>
              <a:t>의 현대화 바람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더 크고 깊게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중요</a:t>
            </a:r>
            <a:r>
              <a:rPr lang="en-US" altLang="ko-KR" dirty="0"/>
              <a:t>) </a:t>
            </a:r>
            <a:r>
              <a:rPr lang="ko-KR" altLang="en-US" dirty="0"/>
              <a:t>대규모의 데이터를 활용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GPU</a:t>
            </a:r>
            <a:r>
              <a:rPr lang="ko-KR" altLang="en-US" dirty="0"/>
              <a:t>의 힘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183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현재로</a:t>
            </a:r>
            <a:endParaRPr lang="en-US" altLang="ko-KR" dirty="0"/>
          </a:p>
          <a:p>
            <a:r>
              <a:rPr lang="en-US" altLang="ko-KR" dirty="0"/>
              <a:t>-  Classification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Retrieval : </a:t>
            </a:r>
            <a:r>
              <a:rPr lang="ko-KR" altLang="en-US" dirty="0"/>
              <a:t>이미지 검색에 좋은 성능을 보이고 있음</a:t>
            </a:r>
            <a:endParaRPr lang="en-US" altLang="ko-KR" dirty="0"/>
          </a:p>
          <a:p>
            <a:pPr marL="628650" lvl="1" indent="-171450">
              <a:buFontTx/>
              <a:buChar char="-"/>
            </a:pPr>
            <a:r>
              <a:rPr lang="ko-KR" altLang="en-US" dirty="0"/>
              <a:t>꽃 </a:t>
            </a:r>
            <a:r>
              <a:rPr lang="en-US" altLang="ko-KR" dirty="0"/>
              <a:t>-&gt; </a:t>
            </a:r>
            <a:r>
              <a:rPr lang="ko-KR" altLang="en-US" dirty="0"/>
              <a:t>학습된 특징이 유사한 것을 매칭 잘하는 것을 알 수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4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altLang="ko-KR" dirty="0" err="1"/>
              <a:t>Dectection</a:t>
            </a:r>
            <a:r>
              <a:rPr lang="en-US" altLang="ko-KR" dirty="0"/>
              <a:t> : </a:t>
            </a:r>
            <a:r>
              <a:rPr lang="ko-KR" altLang="en-US" dirty="0"/>
              <a:t>영상 내 객체가 어디에 있는지</a:t>
            </a:r>
            <a:endParaRPr lang="en-US" altLang="ko-KR" dirty="0"/>
          </a:p>
          <a:p>
            <a:pPr marL="171450" lvl="0" indent="-171450">
              <a:buFontTx/>
              <a:buChar char="-"/>
            </a:pPr>
            <a:r>
              <a:rPr lang="en-US" altLang="ko-KR" dirty="0"/>
              <a:t>Segmentation : </a:t>
            </a:r>
            <a:r>
              <a:rPr lang="ko-KR" altLang="en-US" dirty="0"/>
              <a:t>픽셀 단위로 구별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866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/>
              <a:t>Self driving cars</a:t>
            </a:r>
          </a:p>
          <a:p>
            <a:pPr marL="628650" lvl="1" indent="-171450">
              <a:buFontTx/>
              <a:buChar char="-"/>
            </a:pPr>
            <a:r>
              <a:rPr lang="en-US" altLang="ko-KR" dirty="0"/>
              <a:t>GPU</a:t>
            </a:r>
          </a:p>
          <a:p>
            <a:pPr marL="628650" lvl="1" indent="-171450">
              <a:buFontTx/>
              <a:buChar char="-"/>
            </a:pPr>
            <a:r>
              <a:rPr lang="ko-KR" altLang="en-US" dirty="0"/>
              <a:t>병렬처리로 </a:t>
            </a:r>
            <a:r>
              <a:rPr lang="en-US" altLang="ko-KR" dirty="0"/>
              <a:t>Convnet</a:t>
            </a:r>
            <a:r>
              <a:rPr lang="ko-KR" altLang="en-US" dirty="0"/>
              <a:t>을 효과적으로 훈련</a:t>
            </a:r>
            <a:r>
              <a:rPr lang="en-US" altLang="ko-KR" dirty="0"/>
              <a:t>/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628650" lvl="1" indent="-171450">
              <a:buFontTx/>
              <a:buChar char="-"/>
            </a:pPr>
            <a:r>
              <a:rPr lang="ko-KR" altLang="en-US" dirty="0"/>
              <a:t>임베디드 시스템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26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임베디드 시스템</a:t>
            </a:r>
            <a:endParaRPr lang="en-US" altLang="ko-KR" dirty="0"/>
          </a:p>
          <a:p>
            <a:r>
              <a:rPr lang="ko-KR" altLang="en-US" dirty="0"/>
              <a:t>최신 </a:t>
            </a:r>
            <a:r>
              <a:rPr lang="en-US" altLang="ko-KR" dirty="0"/>
              <a:t>GPU</a:t>
            </a:r>
            <a:r>
              <a:rPr lang="ko-KR" altLang="en-US" dirty="0"/>
              <a:t>에서도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Application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얼굴 인식 </a:t>
            </a:r>
            <a:r>
              <a:rPr lang="en-US" altLang="ko-KR" dirty="0"/>
              <a:t>: </a:t>
            </a:r>
            <a:r>
              <a:rPr lang="ko-KR" altLang="en-US" dirty="0"/>
              <a:t>얼굴 이미지를 입력</a:t>
            </a:r>
            <a:r>
              <a:rPr lang="en-US" altLang="ko-KR" dirty="0"/>
              <a:t>/ </a:t>
            </a:r>
            <a:r>
              <a:rPr lang="ko-KR" altLang="en-US" dirty="0"/>
              <a:t>이 사람이 누구 인지에 대한 확률 추정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비디오 </a:t>
            </a:r>
            <a:r>
              <a:rPr lang="en-US" altLang="ko-KR" dirty="0"/>
              <a:t>: </a:t>
            </a:r>
            <a:r>
              <a:rPr lang="ko-KR" altLang="en-US" dirty="0"/>
              <a:t>단일 이미지 뿐만 아니라 시간적 정보도 활용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Pose recognition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794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Pose recognition </a:t>
            </a:r>
            <a:endParaRPr lang="ko-KR" altLang="en-US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Game : </a:t>
            </a:r>
            <a:r>
              <a:rPr lang="ko-KR" altLang="en-US" dirty="0"/>
              <a:t>강화학습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619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/>
              <a:t>의학영상 해석</a:t>
            </a:r>
            <a:r>
              <a:rPr lang="en-US" altLang="ko-KR" dirty="0"/>
              <a:t>/</a:t>
            </a:r>
            <a:r>
              <a:rPr lang="ko-KR" altLang="en-US" dirty="0"/>
              <a:t>진단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은하 분류</a:t>
            </a:r>
            <a:r>
              <a:rPr lang="en-US" altLang="ko-KR" dirty="0"/>
              <a:t>, </a:t>
            </a:r>
            <a:r>
              <a:rPr lang="ko-KR" altLang="en-US" dirty="0"/>
              <a:t>표지판 분류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570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/>
              <a:t>Kaggle </a:t>
            </a:r>
            <a:r>
              <a:rPr lang="ko-KR" altLang="en-US" dirty="0"/>
              <a:t>고래 분류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항공 지도로 어디가 길이고 어디가 건물인지 인식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511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출력이 </a:t>
            </a:r>
            <a:r>
              <a:rPr lang="en-US" altLang="ko-KR" dirty="0"/>
              <a:t>1/0</a:t>
            </a:r>
          </a:p>
          <a:p>
            <a:r>
              <a:rPr lang="en-US" altLang="ko-KR" dirty="0"/>
              <a:t>Update rule - w</a:t>
            </a:r>
            <a:r>
              <a:rPr lang="ko-KR" altLang="en-US" dirty="0"/>
              <a:t>를 조절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126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/>
              <a:t>Classification/ Detection</a:t>
            </a:r>
            <a:r>
              <a:rPr lang="ko-KR" altLang="en-US" dirty="0"/>
              <a:t>에서 더 나아가기</a:t>
            </a:r>
            <a:endParaRPr lang="en-US" altLang="ko-KR" dirty="0"/>
          </a:p>
          <a:p>
            <a:pPr marL="628650" lvl="1" indent="-171450">
              <a:buFontTx/>
              <a:buChar char="-"/>
            </a:pPr>
            <a:r>
              <a:rPr lang="en-US" altLang="ko-KR" dirty="0"/>
              <a:t>Image Captioning ; </a:t>
            </a:r>
            <a:r>
              <a:rPr lang="ko-KR" altLang="en-US" dirty="0"/>
              <a:t>이미지에 대한 설명 작성</a:t>
            </a:r>
            <a:endParaRPr lang="en-US" altLang="ko-KR" dirty="0"/>
          </a:p>
          <a:p>
            <a:pPr marL="628650" lvl="1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14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예술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Deep Dream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Style Transfer ; </a:t>
            </a:r>
            <a:r>
              <a:rPr lang="ko-KR" altLang="en-US" dirty="0"/>
              <a:t>특정 화풍으로 다시 그려주는 알고리즘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312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이 어떻게 동작하는지에 대해서만 간단하게 이야기함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23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Activation</a:t>
            </a:r>
            <a:r>
              <a:rPr lang="ko-KR" altLang="en-US" dirty="0"/>
              <a:t>이 출력</a:t>
            </a:r>
            <a:endParaRPr lang="en-US" altLang="ko-KR" dirty="0"/>
          </a:p>
          <a:p>
            <a:r>
              <a:rPr lang="ko-KR" altLang="en-US" dirty="0"/>
              <a:t>내적 결과 어떤 숫자 하나 얻음 </a:t>
            </a:r>
            <a:r>
              <a:rPr lang="en-US" altLang="ko-KR" dirty="0"/>
              <a:t>-&gt; Neuron</a:t>
            </a:r>
            <a:r>
              <a:rPr lang="ko-KR" altLang="en-US" dirty="0"/>
              <a:t>의 한 값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0984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FC(</a:t>
            </a:r>
            <a:r>
              <a:rPr lang="ko-KR" altLang="en-US" dirty="0"/>
              <a:t>펼침</a:t>
            </a:r>
            <a:r>
              <a:rPr lang="en-US" altLang="ko-KR" dirty="0"/>
              <a:t>)</a:t>
            </a:r>
            <a:r>
              <a:rPr lang="ko-KR" altLang="en-US" dirty="0"/>
              <a:t>와의 차이점</a:t>
            </a:r>
            <a:r>
              <a:rPr lang="en-US" altLang="ko-KR" dirty="0"/>
              <a:t>; </a:t>
            </a:r>
            <a:r>
              <a:rPr lang="ko-KR" altLang="en-US" dirty="0"/>
              <a:t>기존의 구조를 보존</a:t>
            </a:r>
            <a:endParaRPr lang="en-US" altLang="ko-KR" dirty="0"/>
          </a:p>
          <a:p>
            <a:r>
              <a:rPr lang="ko-KR" altLang="en-US" dirty="0"/>
              <a:t>필터 </a:t>
            </a:r>
            <a:r>
              <a:rPr lang="en-US" altLang="ko-KR" dirty="0"/>
              <a:t>= </a:t>
            </a:r>
            <a:r>
              <a:rPr lang="ko-KR" altLang="en-US" dirty="0"/>
              <a:t>가중치 </a:t>
            </a:r>
            <a:r>
              <a:rPr lang="en-US" altLang="ko-KR" dirty="0"/>
              <a:t>; </a:t>
            </a:r>
            <a:r>
              <a:rPr lang="ko-KR" altLang="en-US" dirty="0" err="1"/>
              <a:t>슬라이딩하면서</a:t>
            </a:r>
            <a:r>
              <a:rPr lang="ko-KR" altLang="en-US" dirty="0"/>
              <a:t> 공간적으로 내적 수행</a:t>
            </a:r>
            <a:endParaRPr lang="en-US" altLang="ko-KR" dirty="0"/>
          </a:p>
          <a:p>
            <a:r>
              <a:rPr lang="ko-KR" altLang="en-US" dirty="0"/>
              <a:t>필터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입력의 깊이</a:t>
            </a:r>
            <a:r>
              <a:rPr lang="en-US" altLang="ko-KR" dirty="0"/>
              <a:t>(Depth)</a:t>
            </a:r>
            <a:r>
              <a:rPr lang="ko-KR" altLang="en-US" dirty="0"/>
              <a:t>만큼 확장 </a:t>
            </a:r>
            <a:r>
              <a:rPr lang="en-US" altLang="ko-KR" dirty="0"/>
              <a:t>; </a:t>
            </a:r>
            <a:r>
              <a:rPr lang="ko-KR" altLang="en-US" dirty="0"/>
              <a:t>깊이는 전부 취함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전체의 작은 부분만 취함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140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5</a:t>
            </a:r>
            <a:r>
              <a:rPr lang="ko-KR" altLang="en-US" dirty="0"/>
              <a:t>*</a:t>
            </a:r>
            <a:r>
              <a:rPr lang="en-US" altLang="ko-KR" dirty="0"/>
              <a:t>5</a:t>
            </a:r>
            <a:r>
              <a:rPr lang="ko-KR" altLang="en-US" dirty="0"/>
              <a:t>*</a:t>
            </a:r>
            <a:r>
              <a:rPr lang="en-US" altLang="ko-KR" dirty="0"/>
              <a:t>3=75</a:t>
            </a:r>
            <a:r>
              <a:rPr lang="ko-KR" altLang="en-US" dirty="0"/>
              <a:t>만큼 연산 </a:t>
            </a:r>
            <a:r>
              <a:rPr lang="en-US" altLang="ko-KR" dirty="0"/>
              <a:t>+ bias 75 </a:t>
            </a:r>
            <a:r>
              <a:rPr lang="ko-KR" altLang="en-US" dirty="0"/>
              <a:t>연산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질문 </a:t>
            </a:r>
            <a:r>
              <a:rPr lang="en-US" altLang="ko-KR" dirty="0"/>
              <a:t>– </a:t>
            </a:r>
            <a:r>
              <a:rPr lang="ko-KR" altLang="en-US" dirty="0"/>
              <a:t>내적을 </a:t>
            </a:r>
            <a:r>
              <a:rPr lang="ko-KR" altLang="en-US" dirty="0" err="1"/>
              <a:t>할때는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*</a:t>
            </a:r>
            <a:r>
              <a:rPr lang="en-US" altLang="ko-KR" dirty="0"/>
              <a:t>5</a:t>
            </a:r>
            <a:r>
              <a:rPr lang="ko-KR" altLang="en-US" dirty="0"/>
              <a:t>*</a:t>
            </a:r>
            <a:r>
              <a:rPr lang="en-US" altLang="ko-KR" dirty="0"/>
              <a:t>3</a:t>
            </a:r>
            <a:r>
              <a:rPr lang="ko-KR" altLang="en-US" dirty="0" err="1"/>
              <a:t>짜리</a:t>
            </a:r>
            <a:r>
              <a:rPr lang="ko-KR" altLang="en-US" dirty="0"/>
              <a:t> </a:t>
            </a:r>
            <a:r>
              <a:rPr lang="en-US" altLang="ko-KR" dirty="0"/>
              <a:t>??</a:t>
            </a:r>
            <a:r>
              <a:rPr lang="ko-KR" altLang="en-US" dirty="0"/>
              <a:t>긴</a:t>
            </a:r>
            <a:r>
              <a:rPr lang="en-US" altLang="ko-KR" dirty="0"/>
              <a:t>??</a:t>
            </a:r>
            <a:r>
              <a:rPr lang="ko-KR" altLang="en-US" dirty="0"/>
              <a:t> 벡터사용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답 </a:t>
            </a:r>
            <a:r>
              <a:rPr lang="en-US" altLang="ko-KR" dirty="0"/>
              <a:t>– </a:t>
            </a:r>
            <a:r>
              <a:rPr lang="ko-KR" altLang="en-US" dirty="0"/>
              <a:t>각원소끼리 </a:t>
            </a:r>
            <a:r>
              <a:rPr lang="en-US" altLang="ko-KR" dirty="0"/>
              <a:t>Convolution</a:t>
            </a:r>
            <a:r>
              <a:rPr lang="ko-KR" altLang="en-US" dirty="0"/>
              <a:t>하는 거나 그것을 쭉 펴서 내적을 하는 거나 </a:t>
            </a:r>
            <a:r>
              <a:rPr lang="ko-KR" altLang="en-US" dirty="0" err="1"/>
              <a:t>똑같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질문 </a:t>
            </a:r>
            <a:r>
              <a:rPr lang="en-US" altLang="ko-KR" dirty="0"/>
              <a:t>– </a:t>
            </a:r>
            <a:r>
              <a:rPr lang="ko-KR" altLang="en-US" dirty="0"/>
              <a:t>왜 </a:t>
            </a:r>
            <a:r>
              <a:rPr lang="en-US" altLang="ko-KR" dirty="0"/>
              <a:t>transpose </a:t>
            </a:r>
            <a:r>
              <a:rPr lang="ko-KR" altLang="en-US" dirty="0"/>
              <a:t>하는가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답 </a:t>
            </a:r>
            <a:r>
              <a:rPr lang="en-US" altLang="ko-KR" dirty="0"/>
              <a:t>– </a:t>
            </a:r>
            <a:r>
              <a:rPr lang="ko-KR" altLang="en-US" dirty="0"/>
              <a:t>내적하기 위해서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질문 </a:t>
            </a:r>
            <a:r>
              <a:rPr lang="en-US" altLang="ko-KR" dirty="0"/>
              <a:t>– </a:t>
            </a:r>
            <a:r>
              <a:rPr lang="ko-KR" altLang="en-US" dirty="0"/>
              <a:t>그럼 </a:t>
            </a:r>
            <a:r>
              <a:rPr lang="en-US" altLang="ko-KR" dirty="0"/>
              <a:t>1</a:t>
            </a:r>
            <a:r>
              <a:rPr lang="ko-KR" altLang="en-US" dirty="0"/>
              <a:t>*</a:t>
            </a:r>
            <a:r>
              <a:rPr lang="en-US" altLang="ko-KR" dirty="0"/>
              <a:t>75</a:t>
            </a:r>
            <a:r>
              <a:rPr lang="ko-KR" altLang="en-US" dirty="0"/>
              <a:t>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답 </a:t>
            </a:r>
            <a:r>
              <a:rPr lang="en-US" altLang="ko-KR" dirty="0"/>
              <a:t>– </a:t>
            </a:r>
            <a:r>
              <a:rPr lang="ko-KR" altLang="en-US" dirty="0" err="1"/>
              <a:t>ㅇㅇ</a:t>
            </a:r>
            <a:r>
              <a:rPr lang="ko-KR" altLang="en-US" dirty="0"/>
              <a:t> 내적을 수행하기에 앞서 펼침</a:t>
            </a:r>
            <a:r>
              <a:rPr lang="en-US" altLang="ko-KR" dirty="0"/>
              <a:t>/ </a:t>
            </a:r>
            <a:r>
              <a:rPr lang="ko-KR" altLang="en-US" dirty="0"/>
              <a:t>실제로는 모두 펴서 벡터간 내적을 구하는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질문 </a:t>
            </a:r>
            <a:r>
              <a:rPr lang="en-US" altLang="ko-KR" dirty="0"/>
              <a:t>– </a:t>
            </a:r>
            <a:r>
              <a:rPr lang="ko-KR" altLang="en-US" dirty="0"/>
              <a:t>엄밀하게 </a:t>
            </a:r>
            <a:r>
              <a:rPr lang="en-US" altLang="ko-KR" dirty="0"/>
              <a:t>Convolution</a:t>
            </a:r>
            <a:r>
              <a:rPr lang="ko-KR" altLang="en-US" dirty="0"/>
              <a:t>을 수행하려면 커널에 </a:t>
            </a:r>
            <a:r>
              <a:rPr lang="en-US" altLang="ko-KR" dirty="0"/>
              <a:t>180</a:t>
            </a:r>
            <a:r>
              <a:rPr lang="ko-KR" altLang="en-US" dirty="0"/>
              <a:t>도 </a:t>
            </a:r>
            <a:r>
              <a:rPr lang="ko-KR" altLang="en-US" dirty="0" err="1"/>
              <a:t>회전되아야</a:t>
            </a:r>
            <a:r>
              <a:rPr lang="ko-KR" altLang="en-US" dirty="0"/>
              <a:t> 하지 않느냐</a:t>
            </a:r>
            <a:endParaRPr lang="en-US" altLang="ko-KR" dirty="0"/>
          </a:p>
          <a:p>
            <a:r>
              <a:rPr lang="ko-KR" altLang="en-US" dirty="0"/>
              <a:t>답 </a:t>
            </a:r>
            <a:r>
              <a:rPr lang="en-US" altLang="ko-KR" dirty="0"/>
              <a:t>– </a:t>
            </a:r>
            <a:r>
              <a:rPr lang="ko-KR" altLang="en-US" dirty="0"/>
              <a:t>느슨한 </a:t>
            </a:r>
            <a:r>
              <a:rPr lang="en-US" altLang="ko-KR" dirty="0"/>
              <a:t>Conv </a:t>
            </a:r>
            <a:r>
              <a:rPr lang="ko-KR" altLang="en-US" dirty="0"/>
              <a:t>정의 </a:t>
            </a:r>
            <a:r>
              <a:rPr lang="en-US" altLang="ko-KR" dirty="0"/>
              <a:t>– CNN</a:t>
            </a:r>
            <a:r>
              <a:rPr lang="ko-KR" altLang="en-US" dirty="0"/>
              <a:t>에서는 </a:t>
            </a:r>
            <a:r>
              <a:rPr lang="en-US" altLang="ko-KR" dirty="0"/>
              <a:t>Convolution</a:t>
            </a:r>
            <a:r>
              <a:rPr lang="ko-KR" altLang="en-US" dirty="0"/>
              <a:t>의 의미적인 요소만 가져옴 </a:t>
            </a:r>
            <a:r>
              <a:rPr lang="en-US" altLang="ko-KR" dirty="0"/>
              <a:t>/ </a:t>
            </a:r>
            <a:r>
              <a:rPr lang="ko-KR" altLang="en-US" dirty="0"/>
              <a:t>신호처리 분야에서의 </a:t>
            </a:r>
            <a:r>
              <a:rPr lang="en-US" altLang="ko-KR" dirty="0"/>
              <a:t>convolution</a:t>
            </a:r>
            <a:r>
              <a:rPr lang="ko-KR" altLang="en-US" dirty="0"/>
              <a:t>은 실제 필터를 뒤집은 다음에 연산 수행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473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슬라이딩 방법</a:t>
            </a:r>
            <a:endParaRPr lang="en-US" altLang="ko-KR" dirty="0"/>
          </a:p>
          <a:p>
            <a:r>
              <a:rPr lang="ko-KR" altLang="en-US" dirty="0"/>
              <a:t>여러 개의 필터 사용 </a:t>
            </a:r>
            <a:r>
              <a:rPr lang="en-US" altLang="ko-KR" dirty="0"/>
              <a:t>– </a:t>
            </a:r>
            <a:r>
              <a:rPr lang="ko-KR" altLang="en-US" dirty="0"/>
              <a:t>필터마다 다른 특징 추출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1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개의 </a:t>
            </a:r>
            <a:r>
              <a:rPr lang="en-US" altLang="ko-KR" dirty="0"/>
              <a:t>activation map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4558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CNN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활용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stack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으로 쌓으면 간단한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 Layer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로 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Neural Network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가 됨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사이에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activation function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가끔씩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pooling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6692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여러 개의 </a:t>
            </a:r>
            <a:r>
              <a:rPr lang="en-US" altLang="ko-KR" dirty="0"/>
              <a:t>layer</a:t>
            </a:r>
            <a:r>
              <a:rPr lang="ko-KR" altLang="en-US" dirty="0"/>
              <a:t>들을 쌓고 나서 보면 결국 필터들이 계층적으로 학습을 하는 것을 </a:t>
            </a:r>
            <a:r>
              <a:rPr lang="ko-KR" altLang="en-US" dirty="0" err="1"/>
              <a:t>보게됨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앞 쪽 </a:t>
            </a:r>
            <a:r>
              <a:rPr lang="en-US" altLang="ko-KR" dirty="0"/>
              <a:t>: low-level feature</a:t>
            </a:r>
            <a:r>
              <a:rPr lang="ko-KR" altLang="en-US" dirty="0"/>
              <a:t>들을 학습 </a:t>
            </a:r>
            <a:r>
              <a:rPr lang="en-US" altLang="ko-KR" dirty="0"/>
              <a:t>(edge)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미들 </a:t>
            </a:r>
            <a:r>
              <a:rPr lang="en-US" altLang="ko-KR" dirty="0"/>
              <a:t>: </a:t>
            </a:r>
            <a:r>
              <a:rPr lang="ko-KR" altLang="en-US" dirty="0"/>
              <a:t>코너나 </a:t>
            </a:r>
            <a:r>
              <a:rPr lang="en-US" altLang="ko-KR" dirty="0"/>
              <a:t>blobs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High : </a:t>
            </a:r>
            <a:r>
              <a:rPr lang="ko-KR" altLang="en-US" dirty="0"/>
              <a:t>객체와 닮은 것들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질문 </a:t>
            </a:r>
            <a:r>
              <a:rPr lang="en-US" altLang="ko-KR" dirty="0"/>
              <a:t>– </a:t>
            </a:r>
            <a:r>
              <a:rPr lang="ko-KR" altLang="en-US" dirty="0"/>
              <a:t>필터의 </a:t>
            </a:r>
            <a:r>
              <a:rPr lang="en-US" altLang="ko-KR" dirty="0"/>
              <a:t>depth</a:t>
            </a:r>
            <a:r>
              <a:rPr lang="ko-KR" altLang="en-US" dirty="0"/>
              <a:t>를 늘리는데 어떤 직관을 가져야 하는가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답 </a:t>
            </a:r>
            <a:r>
              <a:rPr lang="en-US" altLang="ko-KR" dirty="0"/>
              <a:t>– </a:t>
            </a:r>
            <a:r>
              <a:rPr lang="ko-KR" altLang="en-US" dirty="0"/>
              <a:t>다양하게 </a:t>
            </a:r>
            <a:r>
              <a:rPr lang="ko-KR" altLang="en-US" dirty="0" err="1"/>
              <a:t>구성가능하다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질문 </a:t>
            </a:r>
            <a:r>
              <a:rPr lang="en-US" altLang="ko-KR" dirty="0"/>
              <a:t>– </a:t>
            </a:r>
            <a:r>
              <a:rPr lang="ko-KR" altLang="en-US" dirty="0"/>
              <a:t>가장 자리는 덜 인식되지 않는가</a:t>
            </a:r>
            <a:r>
              <a:rPr lang="en-US" altLang="ko-KR" dirty="0"/>
              <a:t>?</a:t>
            </a:r>
          </a:p>
          <a:p>
            <a:pPr marL="0" indent="0">
              <a:buFontTx/>
              <a:buNone/>
            </a:pPr>
            <a:r>
              <a:rPr lang="ko-KR" altLang="en-US" dirty="0"/>
              <a:t>답 </a:t>
            </a:r>
            <a:r>
              <a:rPr lang="en-US" altLang="ko-KR" dirty="0"/>
              <a:t>– </a:t>
            </a:r>
            <a:r>
              <a:rPr lang="ko-KR" altLang="en-US" dirty="0"/>
              <a:t>어떻게 보완할 것인지 방법론들이 있음</a:t>
            </a:r>
            <a:r>
              <a:rPr lang="en-US" altLang="ko-KR" dirty="0"/>
              <a:t>(zero-padding)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0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멀티레이어</a:t>
            </a:r>
            <a:r>
              <a:rPr lang="ko-KR" altLang="en-US" dirty="0"/>
              <a:t> </a:t>
            </a:r>
            <a:r>
              <a:rPr lang="ko-KR" altLang="en-US" dirty="0" err="1"/>
              <a:t>퍼셉트론</a:t>
            </a:r>
            <a:endParaRPr lang="en-US" altLang="ko-KR" dirty="0"/>
          </a:p>
          <a:p>
            <a:r>
              <a:rPr lang="en-US" altLang="ko-KR" dirty="0" err="1"/>
              <a:t>Nn</a:t>
            </a:r>
            <a:r>
              <a:rPr lang="ko-KR" altLang="en-US" dirty="0"/>
              <a:t>과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r>
              <a:rPr lang="ko-KR" altLang="en-US" dirty="0"/>
              <a:t>백 </a:t>
            </a:r>
            <a:r>
              <a:rPr lang="ko-KR" altLang="en-US" dirty="0" err="1"/>
              <a:t>프롭</a:t>
            </a:r>
            <a:r>
              <a:rPr lang="ko-KR" altLang="en-US" dirty="0"/>
              <a:t> 없음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5217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이론과도 잘 맞음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앞쪽에서 단순한 것들 처리</a:t>
            </a:r>
            <a:r>
              <a:rPr lang="en-US" altLang="ko-KR" dirty="0"/>
              <a:t>/ </a:t>
            </a:r>
            <a:r>
              <a:rPr lang="ko-KR" altLang="en-US" dirty="0"/>
              <a:t>뒤로 갈수록 점점 복잡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계층적 구조를 설계하고 학습시키니 잘 됨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질문 </a:t>
            </a:r>
            <a:r>
              <a:rPr lang="en-US" altLang="ko-KR" dirty="0"/>
              <a:t>– </a:t>
            </a:r>
            <a:r>
              <a:rPr lang="ko-KR" altLang="en-US" dirty="0"/>
              <a:t>여기서 시각화 </a:t>
            </a:r>
            <a:r>
              <a:rPr lang="ko-KR" altLang="en-US" dirty="0" err="1"/>
              <a:t>한것이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</a:p>
          <a:p>
            <a:pPr marL="0" indent="0">
              <a:buFontTx/>
              <a:buNone/>
            </a:pPr>
            <a:r>
              <a:rPr lang="ko-KR" altLang="en-US" dirty="0"/>
              <a:t>답 </a:t>
            </a:r>
            <a:r>
              <a:rPr lang="en-US" altLang="ko-KR" dirty="0"/>
              <a:t>– </a:t>
            </a:r>
            <a:r>
              <a:rPr lang="ko-KR" altLang="en-US" dirty="0"/>
              <a:t>각 그리드는 하나의 필터</a:t>
            </a:r>
            <a:r>
              <a:rPr lang="en-US" altLang="ko-KR" dirty="0"/>
              <a:t>=</a:t>
            </a:r>
            <a:r>
              <a:rPr lang="ko-KR" altLang="en-US" dirty="0"/>
              <a:t>뉴런 </a:t>
            </a:r>
            <a:r>
              <a:rPr lang="en-US" altLang="ko-KR" dirty="0"/>
              <a:t>/ </a:t>
            </a:r>
            <a:r>
              <a:rPr lang="ko-KR" altLang="en-US" dirty="0"/>
              <a:t>이미지가 이렇게 생겨야 뉴런의 활성을 최대화 할 수 있다는 것을 보여줌 </a:t>
            </a:r>
            <a:r>
              <a:rPr lang="en-US" altLang="ko-KR" dirty="0"/>
              <a:t>/ </a:t>
            </a:r>
            <a:r>
              <a:rPr lang="ko-KR" altLang="en-US" dirty="0"/>
              <a:t>시각화는 </a:t>
            </a:r>
            <a:r>
              <a:rPr lang="en-US" altLang="ko-KR" dirty="0"/>
              <a:t>backpropagation</a:t>
            </a:r>
            <a:r>
              <a:rPr lang="ko-KR" altLang="en-US" dirty="0"/>
              <a:t>을 통해서 볼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17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Activation map</a:t>
            </a:r>
            <a:r>
              <a:rPr lang="ko-KR" altLang="en-US" dirty="0"/>
              <a:t>의 예시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*</a:t>
            </a:r>
            <a:r>
              <a:rPr lang="en-US" altLang="ko-KR" dirty="0"/>
              <a:t>5 </a:t>
            </a:r>
            <a:r>
              <a:rPr lang="ko-KR" altLang="en-US" dirty="0"/>
              <a:t>필터들을 시각화</a:t>
            </a:r>
            <a:endParaRPr lang="en-US" altLang="ko-KR" dirty="0"/>
          </a:p>
          <a:p>
            <a:r>
              <a:rPr lang="ko-KR" altLang="en-US" dirty="0"/>
              <a:t>필터를 슬라이딩 시키면서 필터와 비슷한 </a:t>
            </a:r>
            <a:r>
              <a:rPr lang="ko-KR" altLang="en-US" dirty="0" err="1"/>
              <a:t>엣지를</a:t>
            </a:r>
            <a:r>
              <a:rPr lang="ko-KR" altLang="en-US" dirty="0"/>
              <a:t> 가지고 있는 부분들은 </a:t>
            </a:r>
            <a:r>
              <a:rPr lang="ko-KR" altLang="en-US" dirty="0" err="1"/>
              <a:t>출력값이</a:t>
            </a:r>
            <a:r>
              <a:rPr lang="ko-KR" altLang="en-US" dirty="0"/>
              <a:t> 커짐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Convolution</a:t>
            </a:r>
            <a:r>
              <a:rPr lang="ko-KR" altLang="en-US" dirty="0"/>
              <a:t>이라고 하는 이유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두 신호 사이에 </a:t>
            </a:r>
            <a:r>
              <a:rPr lang="en-US" altLang="ko-KR" dirty="0"/>
              <a:t>conv</a:t>
            </a:r>
            <a:r>
              <a:rPr lang="ko-KR" altLang="en-US" dirty="0"/>
              <a:t>를 하는 것과 유사하기 때문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신호처리에서 나옴</a:t>
            </a:r>
            <a:r>
              <a:rPr lang="en-US" altLang="ko-KR" dirty="0"/>
              <a:t>(correlation </a:t>
            </a:r>
            <a:r>
              <a:rPr lang="ko-KR" altLang="en-US" dirty="0"/>
              <a:t>같음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사실 </a:t>
            </a:r>
            <a:r>
              <a:rPr lang="en-US" altLang="ko-KR" dirty="0"/>
              <a:t>conv</a:t>
            </a:r>
            <a:r>
              <a:rPr lang="ko-KR" altLang="en-US" dirty="0"/>
              <a:t>의 뒤집힌 버전을 쓰고 있음</a:t>
            </a:r>
            <a:r>
              <a:rPr lang="en-US" altLang="ko-KR" dirty="0"/>
              <a:t>(</a:t>
            </a:r>
            <a:r>
              <a:rPr lang="ko-KR" altLang="en-US" dirty="0"/>
              <a:t>하지만 </a:t>
            </a:r>
            <a:r>
              <a:rPr lang="en-US" altLang="ko-KR" dirty="0"/>
              <a:t>conv </a:t>
            </a:r>
            <a:r>
              <a:rPr lang="ko-KR" altLang="en-US" dirty="0"/>
              <a:t>정확한 정의와 크게 다르지 않음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기본적으로 필터를 가지고 슬라이딩 하면서 모든 위치에서 내적을 수행하게 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0911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spatia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853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코너는 어떻게 처리하는가</a:t>
            </a:r>
            <a:endParaRPr lang="en-US" altLang="ko-KR" dirty="0"/>
          </a:p>
          <a:p>
            <a:r>
              <a:rPr lang="en-US" altLang="ko-KR" dirty="0"/>
              <a:t>Mirror/extend </a:t>
            </a:r>
            <a:r>
              <a:rPr lang="ko-KR" altLang="en-US" dirty="0"/>
              <a:t>방법들도 있음</a:t>
            </a:r>
            <a:endParaRPr lang="en-US" altLang="ko-KR" dirty="0"/>
          </a:p>
          <a:p>
            <a:r>
              <a:rPr lang="ko-KR" altLang="en-US" dirty="0"/>
              <a:t>수평</a:t>
            </a:r>
            <a:r>
              <a:rPr lang="en-US" altLang="ko-KR" dirty="0"/>
              <a:t>/</a:t>
            </a:r>
            <a:r>
              <a:rPr lang="ko-KR" altLang="en-US" dirty="0"/>
              <a:t>수직비가 정사각형이 </a:t>
            </a:r>
            <a:r>
              <a:rPr lang="ko-KR" altLang="en-US" dirty="0" err="1"/>
              <a:t>아닐때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종횡비를 유지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Zero padding </a:t>
            </a:r>
          </a:p>
          <a:p>
            <a:pPr marL="0" indent="0">
              <a:buFontTx/>
              <a:buNone/>
            </a:pPr>
            <a:r>
              <a:rPr lang="en-US" altLang="ko-KR" dirty="0"/>
              <a:t>– </a:t>
            </a:r>
            <a:r>
              <a:rPr lang="ko-KR" altLang="en-US" dirty="0"/>
              <a:t>레이어를 거치면서도 입력의 사이즈를 유지하기 위해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필터의 중앙이 닿지 않는 곳도 연산할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702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너무 빨리 </a:t>
            </a:r>
            <a:r>
              <a:rPr lang="en-US" altLang="ko-KR" dirty="0"/>
              <a:t>shrink</a:t>
            </a:r>
            <a:r>
              <a:rPr lang="ko-KR" altLang="en-US" dirty="0"/>
              <a:t>하면</a:t>
            </a:r>
            <a:endParaRPr lang="en-US" altLang="ko-KR" dirty="0"/>
          </a:p>
          <a:p>
            <a:r>
              <a:rPr lang="ko-KR" altLang="en-US" dirty="0"/>
              <a:t>일부정보를 잃게 되고</a:t>
            </a:r>
            <a:endParaRPr lang="en-US" altLang="ko-KR" dirty="0"/>
          </a:p>
          <a:p>
            <a:r>
              <a:rPr lang="ko-KR" altLang="en-US" dirty="0"/>
              <a:t>원본 이미지를 표현하기에 너무 작은 값을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0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3424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Depth</a:t>
            </a:r>
          </a:p>
          <a:p>
            <a:r>
              <a:rPr lang="en-US" altLang="ko-KR" dirty="0"/>
              <a:t>bias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7026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차원의 입력이 있음</a:t>
            </a:r>
            <a:endParaRPr lang="en-US" altLang="ko-KR" dirty="0"/>
          </a:p>
          <a:p>
            <a:r>
              <a:rPr lang="ko-KR" altLang="en-US" dirty="0"/>
              <a:t>어떤 필터를 쓸지 선택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몇 개의 필터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필터의 크기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Stride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Zero-padding</a:t>
            </a:r>
          </a:p>
          <a:p>
            <a:pPr marL="0" lvl="0" indent="0">
              <a:buFontTx/>
              <a:buNone/>
            </a:pPr>
            <a:r>
              <a:rPr lang="ko-KR" altLang="en-US" dirty="0"/>
              <a:t>수식으로 출력 사이즈 계산</a:t>
            </a:r>
            <a:r>
              <a:rPr lang="en-US" altLang="ko-KR" dirty="0"/>
              <a:t>/ </a:t>
            </a:r>
            <a:r>
              <a:rPr lang="ko-KR" altLang="en-US" dirty="0"/>
              <a:t>전체 파라미터가 몇개가 될지 확인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일반적인 사용 값들</a:t>
            </a:r>
            <a:endParaRPr lang="en-US" altLang="ko-KR" dirty="0"/>
          </a:p>
          <a:p>
            <a:r>
              <a:rPr lang="ko-KR" altLang="en-US" dirty="0"/>
              <a:t>필터의 개수는 </a:t>
            </a:r>
            <a:r>
              <a:rPr lang="en-US" altLang="ko-KR" dirty="0"/>
              <a:t>2</a:t>
            </a:r>
            <a:r>
              <a:rPr lang="ko-KR" altLang="en-US" dirty="0"/>
              <a:t>의 제곱수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280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1*1conv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공간적인 정보 이용 </a:t>
            </a:r>
            <a:r>
              <a:rPr lang="en-US" altLang="ko-KR" dirty="0"/>
              <a:t>x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여전히 </a:t>
            </a:r>
            <a:r>
              <a:rPr lang="en-US" altLang="ko-KR" dirty="0"/>
              <a:t>depth</a:t>
            </a:r>
            <a:r>
              <a:rPr lang="ko-KR" altLang="en-US" dirty="0"/>
              <a:t>만큼 연산 수행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입력 전체 </a:t>
            </a:r>
            <a:r>
              <a:rPr lang="en-US" altLang="ko-KR" dirty="0"/>
              <a:t>depth</a:t>
            </a:r>
            <a:r>
              <a:rPr lang="ko-KR" altLang="en-US" dirty="0"/>
              <a:t>에 대한 내적 수행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7825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토치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310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백 </a:t>
            </a:r>
            <a:r>
              <a:rPr lang="ko-KR" altLang="en-US" dirty="0" err="1"/>
              <a:t>프롭</a:t>
            </a:r>
            <a:r>
              <a:rPr lang="ko-KR" altLang="en-US" dirty="0"/>
              <a:t> 처음 제안</a:t>
            </a:r>
            <a:endParaRPr lang="en-US" altLang="ko-KR" dirty="0"/>
          </a:p>
          <a:p>
            <a:r>
              <a:rPr lang="ko-KR" altLang="en-US" dirty="0" err="1"/>
              <a:t>체인룰</a:t>
            </a:r>
            <a:r>
              <a:rPr lang="en-US" altLang="ko-KR" dirty="0"/>
              <a:t>/ </a:t>
            </a:r>
            <a:r>
              <a:rPr lang="ko-KR" altLang="en-US" dirty="0"/>
              <a:t>업데이트 룰 </a:t>
            </a:r>
            <a:r>
              <a:rPr lang="en-US" altLang="ko-KR" dirty="0"/>
              <a:t>=</a:t>
            </a:r>
            <a:r>
              <a:rPr lang="ko-KR" altLang="en-US" dirty="0"/>
              <a:t> 네트워크를 학습시키는 개념 정립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0877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카페 예시</a:t>
            </a:r>
            <a:endParaRPr lang="en-US" altLang="ko-KR" dirty="0"/>
          </a:p>
          <a:p>
            <a:r>
              <a:rPr lang="ko-KR" altLang="en-US" dirty="0"/>
              <a:t>네트워크 정의 </a:t>
            </a:r>
            <a:r>
              <a:rPr lang="en-US" altLang="ko-KR" dirty="0"/>
              <a:t>-&gt; </a:t>
            </a:r>
            <a:r>
              <a:rPr lang="en-US" altLang="ko-KR" dirty="0" err="1"/>
              <a:t>prototext</a:t>
            </a:r>
            <a:r>
              <a:rPr lang="en-US" altLang="ko-KR" dirty="0"/>
              <a:t> </a:t>
            </a:r>
            <a:r>
              <a:rPr lang="ko-KR" altLang="en-US" dirty="0"/>
              <a:t>파일 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1125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연산 질문</a:t>
            </a:r>
            <a:r>
              <a:rPr lang="en-US" altLang="ko-KR" dirty="0"/>
              <a:t>] stride</a:t>
            </a:r>
            <a:r>
              <a:rPr lang="ko-KR" altLang="en-US" dirty="0"/>
              <a:t>에 대한 직관</a:t>
            </a:r>
            <a:endParaRPr lang="en-US" altLang="ko-KR" dirty="0"/>
          </a:p>
          <a:p>
            <a:r>
              <a:rPr lang="ko-KR" altLang="en-US" dirty="0"/>
              <a:t>답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– stride </a:t>
            </a:r>
            <a:r>
              <a:rPr lang="ko-KR" altLang="en-US" dirty="0"/>
              <a:t>클수록 출력은 </a:t>
            </a:r>
            <a:r>
              <a:rPr lang="ko-KR" altLang="en-US" dirty="0" err="1"/>
              <a:t>작아짐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이미지를 다운 샘플링 하는 것은 </a:t>
            </a:r>
            <a:r>
              <a:rPr lang="en-US" altLang="ko-KR" dirty="0"/>
              <a:t>pooling</a:t>
            </a:r>
            <a:r>
              <a:rPr lang="ko-KR" altLang="en-US" dirty="0"/>
              <a:t>과 비슷하나 다름</a:t>
            </a:r>
            <a:r>
              <a:rPr lang="en-US" altLang="ko-KR" dirty="0"/>
              <a:t>(pooling</a:t>
            </a:r>
            <a:r>
              <a:rPr lang="ko-KR" altLang="en-US" dirty="0"/>
              <a:t>보다 더 좋은 성능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Activation map</a:t>
            </a:r>
            <a:r>
              <a:rPr lang="ko-KR" altLang="en-US" dirty="0"/>
              <a:t>사이즈를 줄이는 것은 추후 모델의 전체 파라미터 개수에 영향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결국 끝단은 </a:t>
            </a:r>
            <a:r>
              <a:rPr lang="en-US" altLang="ko-KR" dirty="0"/>
              <a:t>fc</a:t>
            </a:r>
            <a:r>
              <a:rPr lang="ko-KR" altLang="en-US" dirty="0"/>
              <a:t>와 연결되는데 </a:t>
            </a:r>
            <a:r>
              <a:rPr lang="en-US" altLang="ko-KR" dirty="0"/>
              <a:t>conv </a:t>
            </a:r>
            <a:r>
              <a:rPr lang="ko-KR" altLang="en-US" dirty="0"/>
              <a:t>출력이 작을수록 </a:t>
            </a:r>
            <a:r>
              <a:rPr lang="en-US" altLang="ko-KR" dirty="0"/>
              <a:t>fc</a:t>
            </a:r>
            <a:r>
              <a:rPr lang="ko-KR" altLang="en-US" dirty="0"/>
              <a:t>가 </a:t>
            </a:r>
            <a:r>
              <a:rPr lang="ko-KR" altLang="en-US" dirty="0" err="1"/>
              <a:t>작아질테니까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파라미터 수</a:t>
            </a:r>
            <a:r>
              <a:rPr lang="en-US" altLang="ko-KR" dirty="0"/>
              <a:t>, </a:t>
            </a:r>
            <a:r>
              <a:rPr lang="ko-KR" altLang="en-US" dirty="0"/>
              <a:t>모델 사이즈</a:t>
            </a:r>
            <a:r>
              <a:rPr lang="en-US" altLang="ko-KR" dirty="0"/>
              <a:t>, overfitting </a:t>
            </a:r>
            <a:r>
              <a:rPr lang="ko-KR" altLang="en-US" dirty="0"/>
              <a:t>다양한 </a:t>
            </a:r>
            <a:r>
              <a:rPr lang="en-US" altLang="ko-KR" dirty="0"/>
              <a:t>trade-off</a:t>
            </a:r>
            <a:r>
              <a:rPr lang="ko-KR" altLang="en-US" dirty="0"/>
              <a:t>가 있음</a:t>
            </a:r>
            <a:r>
              <a:rPr lang="en-US" altLang="ko-KR" dirty="0"/>
              <a:t>*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7425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관점을 조금 바꾸어서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Conv-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전체 이미지의 특정 위치에 필터를 가지고 내적수행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Wx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와 같은 개념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가장 큰 차이점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뉴런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local connectivity(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특정 부분에만 연결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)/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하나의 뉴런은 한 부분만 처리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Spatial structure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를 유지한 채로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의 출력인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activation map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을 만듦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 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슬라이딩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183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용어 정리</a:t>
            </a:r>
            <a:endParaRPr lang="en-US" altLang="ko-KR" dirty="0"/>
          </a:p>
          <a:p>
            <a:r>
              <a:rPr lang="ko-KR" altLang="en-US" dirty="0"/>
              <a:t>한 뉴런의 </a:t>
            </a:r>
            <a:r>
              <a:rPr lang="en-US" altLang="ko-KR" dirty="0"/>
              <a:t>receptive field</a:t>
            </a:r>
            <a:r>
              <a:rPr lang="ko-KR" altLang="en-US" dirty="0"/>
              <a:t>가 </a:t>
            </a:r>
            <a:r>
              <a:rPr lang="en-US" altLang="ko-KR" dirty="0"/>
              <a:t>5*5</a:t>
            </a:r>
          </a:p>
          <a:p>
            <a:r>
              <a:rPr lang="en-US" altLang="ko-KR" dirty="0"/>
              <a:t>Receptive field </a:t>
            </a:r>
            <a:r>
              <a:rPr lang="ko-KR" altLang="en-US" dirty="0"/>
              <a:t>뉴런이 한 번에 수용할 수 있는 영역</a:t>
            </a:r>
            <a:endParaRPr lang="en-US" altLang="ko-KR" dirty="0"/>
          </a:p>
          <a:p>
            <a:r>
              <a:rPr lang="ko-KR" altLang="en-US" dirty="0"/>
              <a:t>필터가 </a:t>
            </a:r>
            <a:r>
              <a:rPr lang="ko-KR" altLang="en-US" dirty="0" err="1"/>
              <a:t>슬라이딩하면서</a:t>
            </a:r>
            <a:r>
              <a:rPr lang="ko-KR" altLang="en-US" dirty="0"/>
              <a:t> 중요한 점은 필터 값이 항상 같다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2948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출력값에</a:t>
            </a:r>
            <a:r>
              <a:rPr lang="ko-KR" altLang="en-US" dirty="0"/>
              <a:t> 대해</a:t>
            </a:r>
            <a:endParaRPr lang="en-US" altLang="ko-KR" dirty="0"/>
          </a:p>
          <a:p>
            <a:r>
              <a:rPr lang="en-US" altLang="ko-KR" dirty="0"/>
              <a:t>28*28*</a:t>
            </a:r>
            <a:r>
              <a:rPr lang="ko-KR" altLang="en-US" dirty="0"/>
              <a:t>필터개수</a:t>
            </a:r>
            <a:endParaRPr lang="en-US" altLang="ko-KR" dirty="0"/>
          </a:p>
          <a:p>
            <a:r>
              <a:rPr lang="en-US" altLang="ko-KR" dirty="0"/>
              <a:t>Depth </a:t>
            </a:r>
            <a:r>
              <a:rPr lang="ko-KR" altLang="en-US" dirty="0"/>
              <a:t>방향의 </a:t>
            </a:r>
            <a:r>
              <a:rPr lang="en-US" altLang="ko-KR" dirty="0"/>
              <a:t>5</a:t>
            </a:r>
            <a:r>
              <a:rPr lang="ko-KR" altLang="en-US" dirty="0"/>
              <a:t>개 지점 </a:t>
            </a:r>
            <a:r>
              <a:rPr lang="en-US" altLang="ko-KR" dirty="0"/>
              <a:t>– </a:t>
            </a:r>
            <a:r>
              <a:rPr lang="ko-KR" altLang="en-US" dirty="0"/>
              <a:t>정확하게 같은 지역에서 추출된 서로 다른 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1959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Fc layer</a:t>
            </a:r>
          </a:p>
          <a:p>
            <a:r>
              <a:rPr lang="en-US" altLang="ko-KR" dirty="0"/>
              <a:t>(Conv</a:t>
            </a:r>
            <a:r>
              <a:rPr lang="ko-KR" altLang="en-US" dirty="0"/>
              <a:t>가 아직 지역 정보만 이용한다는 점과 비교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질문</a:t>
            </a:r>
            <a:r>
              <a:rPr lang="en-US" altLang="ko-KR" dirty="0"/>
              <a:t>]layer</a:t>
            </a:r>
            <a:r>
              <a:rPr lang="ko-KR" altLang="en-US" dirty="0"/>
              <a:t>에서 </a:t>
            </a:r>
            <a:r>
              <a:rPr lang="en-US" altLang="ko-KR" dirty="0"/>
              <a:t>filter</a:t>
            </a:r>
            <a:r>
              <a:rPr lang="ko-KR" altLang="en-US" dirty="0"/>
              <a:t>가 하는 일이 </a:t>
            </a:r>
            <a:r>
              <a:rPr lang="en-US" altLang="ko-KR" dirty="0"/>
              <a:t>symmetric(-</a:t>
            </a:r>
            <a:r>
              <a:rPr lang="ko-KR" altLang="en-US" dirty="0"/>
              <a:t>필터들이 같은 차원을 가지고 같은 계산을 한다</a:t>
            </a:r>
            <a:r>
              <a:rPr lang="en-US" altLang="ko-KR" dirty="0"/>
              <a:t>)</a:t>
            </a:r>
            <a:r>
              <a:rPr lang="ko-KR" altLang="en-US" dirty="0"/>
              <a:t> 한가</a:t>
            </a:r>
            <a:r>
              <a:rPr lang="en-US" altLang="ko-KR" dirty="0"/>
              <a:t>?/ </a:t>
            </a:r>
            <a:r>
              <a:rPr lang="ko-KR" altLang="en-US" dirty="0"/>
              <a:t>필터 계산을 할 때 다른 특수한 경우가 있는가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답</a:t>
            </a:r>
            <a:r>
              <a:rPr lang="en-US" altLang="ko-KR" dirty="0"/>
              <a:t>] </a:t>
            </a:r>
            <a:r>
              <a:rPr lang="ko-KR" altLang="en-US" dirty="0"/>
              <a:t>없음</a:t>
            </a:r>
            <a:r>
              <a:rPr lang="en-US" altLang="ko-KR" dirty="0"/>
              <a:t>/ </a:t>
            </a:r>
            <a:r>
              <a:rPr lang="ko-KR" altLang="en-US" dirty="0"/>
              <a:t>슬라이딩 </a:t>
            </a:r>
            <a:r>
              <a:rPr lang="ko-KR" altLang="en-US" dirty="0" err="1"/>
              <a:t>할때마다</a:t>
            </a:r>
            <a:r>
              <a:rPr lang="ko-KR" altLang="en-US" dirty="0"/>
              <a:t> 같은 연산</a:t>
            </a:r>
            <a:r>
              <a:rPr lang="en-US" altLang="ko-KR" dirty="0"/>
              <a:t>, </a:t>
            </a:r>
            <a:r>
              <a:rPr lang="ko-KR" altLang="en-US" dirty="0"/>
              <a:t>결과는 </a:t>
            </a:r>
            <a:r>
              <a:rPr lang="en-US" altLang="ko-KR" dirty="0"/>
              <a:t>activation map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6822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의 다른 </a:t>
            </a:r>
            <a:r>
              <a:rPr lang="en-US" altLang="ko-KR" dirty="0"/>
              <a:t>layer</a:t>
            </a:r>
            <a:r>
              <a:rPr lang="ko-KR" altLang="en-US" dirty="0"/>
              <a:t>들</a:t>
            </a:r>
            <a:endParaRPr lang="en-US" altLang="ko-KR" dirty="0"/>
          </a:p>
          <a:p>
            <a:r>
              <a:rPr lang="en-US" altLang="ko-KR" dirty="0"/>
              <a:t>Pooling/</a:t>
            </a:r>
            <a:r>
              <a:rPr lang="ko-KR" altLang="en-US" dirty="0"/>
              <a:t>비선형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9486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Pooling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</a:p>
          <a:p>
            <a:r>
              <a:rPr lang="en-US" altLang="ko-KR" dirty="0"/>
              <a:t>Representation</a:t>
            </a:r>
            <a:r>
              <a:rPr lang="ko-KR" altLang="en-US" dirty="0"/>
              <a:t>들을 더 작고 관리하게 쉽게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파라미터 수가 </a:t>
            </a:r>
            <a:r>
              <a:rPr lang="ko-KR" altLang="en-US" dirty="0" err="1"/>
              <a:t>줄음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공간적인 불변성 </a:t>
            </a:r>
            <a:r>
              <a:rPr lang="en-US" altLang="ko-KR" dirty="0"/>
              <a:t>invariance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Down sample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공간적으로 </a:t>
            </a:r>
            <a:r>
              <a:rPr lang="ko-KR" altLang="en-US" dirty="0" err="1"/>
              <a:t>줄여줌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Depth</a:t>
            </a:r>
            <a:r>
              <a:rPr lang="ko-KR" altLang="en-US" dirty="0"/>
              <a:t>는 그대로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4471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Max</a:t>
            </a:r>
            <a:r>
              <a:rPr lang="ko-KR" altLang="en-US" dirty="0"/>
              <a:t> </a:t>
            </a:r>
            <a:r>
              <a:rPr lang="en-US" altLang="ko-KR" dirty="0"/>
              <a:t>pooling</a:t>
            </a:r>
            <a:r>
              <a:rPr lang="ko-KR" altLang="en-US" dirty="0"/>
              <a:t>이 일반적으로 쓰임</a:t>
            </a:r>
            <a:endParaRPr lang="en-US" altLang="ko-KR" dirty="0"/>
          </a:p>
          <a:p>
            <a:r>
              <a:rPr lang="ko-KR" altLang="en-US" dirty="0"/>
              <a:t>필터 크기를 정할 수 있음</a:t>
            </a:r>
            <a:endParaRPr lang="en-US" altLang="ko-KR" dirty="0"/>
          </a:p>
          <a:p>
            <a:r>
              <a:rPr lang="ko-KR" altLang="en-US" dirty="0"/>
              <a:t>한번에 얼만큼의 영역을 묶을지 정함</a:t>
            </a:r>
            <a:endParaRPr lang="en-US" altLang="ko-KR" dirty="0"/>
          </a:p>
          <a:p>
            <a:r>
              <a:rPr lang="ko-KR" altLang="en-US" dirty="0"/>
              <a:t>질문</a:t>
            </a:r>
            <a:r>
              <a:rPr lang="en-US" altLang="ko-KR" dirty="0"/>
              <a:t>]</a:t>
            </a:r>
            <a:r>
              <a:rPr lang="ko-KR" altLang="en-US" dirty="0"/>
              <a:t>겹치지 않게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답</a:t>
            </a:r>
            <a:r>
              <a:rPr lang="en-US" altLang="ko-KR" dirty="0"/>
              <a:t>] </a:t>
            </a:r>
            <a:r>
              <a:rPr lang="ko-KR" altLang="en-US" dirty="0"/>
              <a:t>보통은 </a:t>
            </a:r>
            <a:r>
              <a:rPr lang="ko-KR" altLang="en-US" dirty="0" err="1"/>
              <a:t>안겹침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목적이 </a:t>
            </a:r>
            <a:r>
              <a:rPr lang="ko-KR" altLang="en-US" dirty="0" err="1"/>
              <a:t>다운샘플링이기</a:t>
            </a:r>
            <a:r>
              <a:rPr lang="ko-KR" altLang="en-US" dirty="0"/>
              <a:t> 때문에</a:t>
            </a:r>
            <a:endParaRPr lang="en-US" altLang="ko-KR" dirty="0"/>
          </a:p>
          <a:p>
            <a:r>
              <a:rPr lang="ko-KR" altLang="en-US" dirty="0"/>
              <a:t>질문</a:t>
            </a:r>
            <a:r>
              <a:rPr lang="en-US" altLang="ko-KR" dirty="0"/>
              <a:t>] </a:t>
            </a:r>
            <a:r>
              <a:rPr lang="ko-KR" altLang="en-US" dirty="0" err="1"/>
              <a:t>맥스풀링이</a:t>
            </a:r>
            <a:r>
              <a:rPr lang="ko-KR" altLang="en-US" dirty="0"/>
              <a:t> </a:t>
            </a:r>
            <a:r>
              <a:rPr lang="ko-KR" altLang="en-US" dirty="0" err="1"/>
              <a:t>에버러지보다</a:t>
            </a:r>
            <a:r>
              <a:rPr lang="ko-KR" altLang="en-US" dirty="0"/>
              <a:t> 좋은 이유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답</a:t>
            </a:r>
            <a:r>
              <a:rPr lang="en-US" altLang="ko-KR" dirty="0"/>
              <a:t>] </a:t>
            </a:r>
            <a:r>
              <a:rPr lang="ko-KR" altLang="en-US" dirty="0"/>
              <a:t>우리가 </a:t>
            </a:r>
            <a:r>
              <a:rPr lang="ko-KR" altLang="en-US" dirty="0" err="1"/>
              <a:t>다ㄹ는</a:t>
            </a:r>
            <a:r>
              <a:rPr lang="ko-KR" altLang="en-US" dirty="0"/>
              <a:t> 값들은</a:t>
            </a:r>
            <a:r>
              <a:rPr lang="en-US" altLang="ko-KR" dirty="0"/>
              <a:t>, </a:t>
            </a:r>
            <a:r>
              <a:rPr lang="ko-KR" altLang="en-US" dirty="0"/>
              <a:t>얼마나 이 뉴런이 활성화 되었는지를 나타내는 값들</a:t>
            </a:r>
            <a:endParaRPr lang="en-US" altLang="ko-KR" dirty="0"/>
          </a:p>
          <a:p>
            <a:r>
              <a:rPr lang="ko-KR" altLang="en-US" dirty="0"/>
              <a:t>즉 필터가 각 위치에서 얼마나 </a:t>
            </a:r>
            <a:r>
              <a:rPr lang="ko-KR" altLang="en-US" dirty="0" err="1"/>
              <a:t>활성되었는지</a:t>
            </a:r>
            <a:endParaRPr lang="en-US" altLang="ko-KR" dirty="0"/>
          </a:p>
          <a:p>
            <a:r>
              <a:rPr lang="en-US" altLang="ko-KR" dirty="0"/>
              <a:t>Max – </a:t>
            </a:r>
            <a:r>
              <a:rPr lang="ko-KR" altLang="en-US" dirty="0"/>
              <a:t>그 지역이 어디든</a:t>
            </a:r>
            <a:r>
              <a:rPr lang="en-US" altLang="ko-KR" dirty="0"/>
              <a:t>, </a:t>
            </a:r>
            <a:r>
              <a:rPr lang="ko-KR" altLang="en-US" dirty="0"/>
              <a:t>어떤 신호에 대해 </a:t>
            </a:r>
            <a:r>
              <a:rPr lang="en-US" altLang="ko-KR" dirty="0"/>
              <a:t>‘</a:t>
            </a:r>
            <a:r>
              <a:rPr lang="ko-KR" altLang="en-US" dirty="0" err="1"/>
              <a:t>얼마나＇그</a:t>
            </a:r>
            <a:r>
              <a:rPr lang="ko-KR" altLang="en-US" dirty="0"/>
              <a:t>  필터가 활성화 되었는지를 알려줌</a:t>
            </a:r>
            <a:endParaRPr lang="en-US" altLang="ko-KR" dirty="0"/>
          </a:p>
          <a:p>
            <a:r>
              <a:rPr lang="ko-KR" altLang="en-US" dirty="0"/>
              <a:t>인식 </a:t>
            </a:r>
            <a:r>
              <a:rPr lang="en-US" altLang="ko-KR" dirty="0"/>
              <a:t>= </a:t>
            </a:r>
            <a:r>
              <a:rPr lang="ko-KR" altLang="en-US" dirty="0"/>
              <a:t>그 값이 어디에 있었다는 것보다는 값이 얼마나 큰지가 중요한 것</a:t>
            </a:r>
            <a:endParaRPr lang="en-US" altLang="ko-KR" dirty="0"/>
          </a:p>
          <a:p>
            <a:r>
              <a:rPr lang="ko-KR" altLang="en-US" dirty="0"/>
              <a:t>질문</a:t>
            </a:r>
            <a:r>
              <a:rPr lang="en-US" altLang="ko-KR" dirty="0"/>
              <a:t>] pooling = conv layer</a:t>
            </a:r>
            <a:r>
              <a:rPr lang="ko-KR" altLang="en-US" dirty="0"/>
              <a:t>의 </a:t>
            </a:r>
            <a:r>
              <a:rPr lang="en-US" altLang="ko-KR" dirty="0"/>
              <a:t>stride?</a:t>
            </a:r>
          </a:p>
          <a:p>
            <a:r>
              <a:rPr lang="ko-KR" altLang="en-US" dirty="0"/>
              <a:t>답</a:t>
            </a:r>
            <a:r>
              <a:rPr lang="en-US" altLang="ko-KR" dirty="0"/>
              <a:t>] </a:t>
            </a:r>
            <a:r>
              <a:rPr lang="ko-KR" altLang="en-US" dirty="0"/>
              <a:t>요즘</a:t>
            </a:r>
            <a:r>
              <a:rPr lang="en-US" altLang="ko-KR" dirty="0"/>
              <a:t>*</a:t>
            </a:r>
            <a:r>
              <a:rPr lang="ko-KR" altLang="en-US" dirty="0"/>
              <a:t>들어 다운 </a:t>
            </a:r>
            <a:r>
              <a:rPr lang="ko-KR" altLang="en-US" dirty="0" err="1"/>
              <a:t>샘플링할때</a:t>
            </a:r>
            <a:r>
              <a:rPr lang="ko-KR" altLang="en-US" dirty="0"/>
              <a:t> </a:t>
            </a:r>
            <a:r>
              <a:rPr lang="en-US" altLang="ko-KR" dirty="0"/>
              <a:t>pooling</a:t>
            </a:r>
            <a:r>
              <a:rPr lang="ko-KR" altLang="en-US" dirty="0"/>
              <a:t>보다 </a:t>
            </a:r>
            <a:r>
              <a:rPr lang="en-US" altLang="ko-KR" dirty="0"/>
              <a:t>stride</a:t>
            </a:r>
            <a:r>
              <a:rPr lang="ko-KR" altLang="en-US" dirty="0"/>
              <a:t>를 많이 사용하고 있음</a:t>
            </a:r>
            <a:endParaRPr lang="en-US" altLang="ko-KR" dirty="0"/>
          </a:p>
          <a:p>
            <a:r>
              <a:rPr lang="en-US" altLang="ko-KR" dirty="0"/>
              <a:t>Pooling</a:t>
            </a:r>
            <a:r>
              <a:rPr lang="ko-KR" altLang="en-US" dirty="0"/>
              <a:t>도 </a:t>
            </a:r>
            <a:r>
              <a:rPr lang="en-US" altLang="ko-KR" dirty="0"/>
              <a:t>stride</a:t>
            </a:r>
            <a:r>
              <a:rPr lang="ko-KR" altLang="en-US" dirty="0"/>
              <a:t>의 일종이지 않나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Stride</a:t>
            </a:r>
            <a:r>
              <a:rPr lang="ko-KR" altLang="en-US" dirty="0"/>
              <a:t>가 더 좋은 성능을 보이고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8971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Pooling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의 디자인 초이스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필터 사이즈</a:t>
            </a:r>
            <a:r>
              <a:rPr lang="en-US" altLang="ko-KR" dirty="0"/>
              <a:t>(</a:t>
            </a:r>
            <a:r>
              <a:rPr lang="ko-KR" altLang="en-US" dirty="0"/>
              <a:t>사실상 </a:t>
            </a:r>
            <a:r>
              <a:rPr lang="ko-KR" altLang="en-US" dirty="0" err="1"/>
              <a:t>스트라이드는</a:t>
            </a:r>
            <a:r>
              <a:rPr lang="ko-KR" altLang="en-US" dirty="0"/>
              <a:t> 자동적으로</a:t>
            </a:r>
            <a:r>
              <a:rPr lang="en-US" altLang="ko-KR" dirty="0"/>
              <a:t>..)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Conv </a:t>
            </a:r>
            <a:r>
              <a:rPr lang="ko-KR" altLang="en-US" dirty="0"/>
              <a:t>수식과 동일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Padding</a:t>
            </a:r>
            <a:r>
              <a:rPr lang="ko-KR" altLang="en-US" dirty="0"/>
              <a:t>을 하지 않음</a:t>
            </a:r>
            <a:r>
              <a:rPr lang="en-US" altLang="ko-KR" dirty="0"/>
              <a:t>(</a:t>
            </a:r>
            <a:r>
              <a:rPr lang="ko-KR" altLang="en-US" dirty="0" err="1"/>
              <a:t>다운샘플링이</a:t>
            </a:r>
            <a:r>
              <a:rPr lang="ko-KR" altLang="en-US" dirty="0"/>
              <a:t> 목적이라</a:t>
            </a:r>
            <a:r>
              <a:rPr lang="en-US" altLang="ko-KR" dirty="0"/>
              <a:t>/ conv</a:t>
            </a:r>
            <a:r>
              <a:rPr lang="ko-KR" altLang="en-US" dirty="0"/>
              <a:t>처럼 코너의 값을 계산 하지 못하는 경우도 없음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559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한동안 </a:t>
            </a:r>
            <a:r>
              <a:rPr lang="en-US" altLang="ko-KR" dirty="0"/>
              <a:t>NN</a:t>
            </a:r>
            <a:r>
              <a:rPr lang="ko-KR" altLang="en-US" dirty="0"/>
              <a:t>을 더 크게 만들지 못함</a:t>
            </a:r>
            <a:endParaRPr lang="en-US" altLang="ko-KR" dirty="0"/>
          </a:p>
          <a:p>
            <a:r>
              <a:rPr lang="ko-KR" altLang="en-US" dirty="0"/>
              <a:t>새로운 이론도 없고 활용도 못함</a:t>
            </a:r>
            <a:endParaRPr lang="en-US" altLang="ko-KR" dirty="0"/>
          </a:p>
          <a:p>
            <a:r>
              <a:rPr lang="en-US" altLang="ko-KR" dirty="0"/>
              <a:t>2000</a:t>
            </a:r>
            <a:r>
              <a:rPr lang="ko-KR" altLang="en-US" dirty="0"/>
              <a:t>년대 다시 주목</a:t>
            </a:r>
            <a:endParaRPr lang="en-US" altLang="ko-KR" dirty="0"/>
          </a:p>
          <a:p>
            <a:r>
              <a:rPr lang="en-US" altLang="ko-KR" dirty="0"/>
              <a:t>DNN</a:t>
            </a:r>
            <a:r>
              <a:rPr lang="ko-KR" altLang="en-US" dirty="0"/>
              <a:t>의 학습 가능성을 보여줌</a:t>
            </a:r>
            <a:endParaRPr lang="en-US" altLang="ko-KR" dirty="0"/>
          </a:p>
          <a:p>
            <a:r>
              <a:rPr lang="en-US" altLang="ko-KR" dirty="0"/>
              <a:t>But, </a:t>
            </a:r>
            <a:r>
              <a:rPr lang="ko-KR" altLang="en-US" dirty="0"/>
              <a:t>아직 모던한 </a:t>
            </a:r>
            <a:r>
              <a:rPr lang="en-US" altLang="ko-KR" dirty="0"/>
              <a:t>NN</a:t>
            </a:r>
            <a:r>
              <a:rPr lang="ko-KR" altLang="en-US" dirty="0"/>
              <a:t>은 아님</a:t>
            </a:r>
            <a:endParaRPr lang="en-US" altLang="ko-KR" dirty="0"/>
          </a:p>
          <a:p>
            <a:r>
              <a:rPr lang="en-US" altLang="ko-KR" dirty="0"/>
              <a:t>Backprop</a:t>
            </a:r>
            <a:r>
              <a:rPr lang="ko-KR" altLang="en-US" dirty="0"/>
              <a:t>를 가능하게 하려면</a:t>
            </a:r>
            <a:r>
              <a:rPr lang="en-US" altLang="ko-KR" dirty="0"/>
              <a:t>?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세심하게 초기화 해야함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전처리</a:t>
            </a:r>
            <a:r>
              <a:rPr lang="ko-KR" altLang="en-US" dirty="0"/>
              <a:t> 과정 필요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초기화를 위해 </a:t>
            </a:r>
            <a:r>
              <a:rPr lang="en-US" altLang="ko-KR" dirty="0"/>
              <a:t>RBM</a:t>
            </a:r>
            <a:r>
              <a:rPr lang="ko-KR" altLang="en-US" dirty="0"/>
              <a:t>을 이용해서 각 </a:t>
            </a:r>
            <a:r>
              <a:rPr lang="en-US" altLang="ko-KR" dirty="0"/>
              <a:t>HL</a:t>
            </a:r>
            <a:r>
              <a:rPr lang="ko-KR" altLang="en-US" dirty="0"/>
              <a:t>의 가중치를 학습시켜야 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이렇게 초기화된 </a:t>
            </a:r>
            <a:r>
              <a:rPr lang="en-US" altLang="ko-KR" dirty="0"/>
              <a:t>HL</a:t>
            </a:r>
            <a:r>
              <a:rPr lang="ko-KR" altLang="en-US" dirty="0"/>
              <a:t>를 이용해서 전체 신경망을 </a:t>
            </a:r>
            <a:r>
              <a:rPr lang="en-US" altLang="ko-KR" dirty="0"/>
              <a:t>backprop</a:t>
            </a:r>
            <a:r>
              <a:rPr lang="ko-KR" altLang="en-US" dirty="0"/>
              <a:t>하거나 </a:t>
            </a:r>
            <a:r>
              <a:rPr lang="en-US" altLang="ko-KR" dirty="0"/>
              <a:t>fine tune</a:t>
            </a:r>
            <a:r>
              <a:rPr lang="ko-KR" altLang="en-US" dirty="0"/>
              <a:t>하는 것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0062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r>
              <a:rPr lang="ko-KR" altLang="en-US" dirty="0"/>
              <a:t> 동일</a:t>
            </a:r>
            <a:endParaRPr lang="en-US" altLang="ko-KR" dirty="0"/>
          </a:p>
          <a:p>
            <a:r>
              <a:rPr lang="ko-KR" altLang="en-US" dirty="0" err="1"/>
              <a:t>다운샘플링은</a:t>
            </a:r>
            <a:r>
              <a:rPr lang="ko-KR" altLang="en-US" dirty="0"/>
              <a:t> 풀링에게</a:t>
            </a:r>
            <a:endParaRPr lang="en-US" altLang="ko-KR" dirty="0"/>
          </a:p>
          <a:p>
            <a:r>
              <a:rPr lang="ko-KR" altLang="en-US" dirty="0"/>
              <a:t>마지막 </a:t>
            </a:r>
            <a:r>
              <a:rPr lang="en-US" altLang="ko-KR" dirty="0"/>
              <a:t>fc </a:t>
            </a:r>
            <a:r>
              <a:rPr lang="ko-KR" altLang="en-US" dirty="0"/>
              <a:t>는 동일 </a:t>
            </a:r>
            <a:r>
              <a:rPr lang="en-US" altLang="ko-KR" dirty="0"/>
              <a:t>– conv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차원 벡터를 펴서 </a:t>
            </a:r>
            <a:r>
              <a:rPr lang="en-US" altLang="ko-KR" dirty="0"/>
              <a:t>fc</a:t>
            </a:r>
            <a:r>
              <a:rPr lang="ko-KR" altLang="en-US" dirty="0"/>
              <a:t>의 입력으로</a:t>
            </a:r>
            <a:endParaRPr lang="en-US" altLang="ko-KR" dirty="0"/>
          </a:p>
          <a:p>
            <a:r>
              <a:rPr lang="ko-KR" altLang="en-US" dirty="0"/>
              <a:t>마지막 </a:t>
            </a:r>
            <a:r>
              <a:rPr lang="en-US" altLang="ko-KR" dirty="0"/>
              <a:t>layer</a:t>
            </a:r>
            <a:r>
              <a:rPr lang="ko-KR" altLang="en-US" dirty="0"/>
              <a:t>부터는 공간적 구조를 신경 </a:t>
            </a:r>
            <a:r>
              <a:rPr lang="ko-KR" altLang="en-US" dirty="0" err="1"/>
              <a:t>안씀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전부 하나로 통함</a:t>
            </a:r>
            <a:r>
              <a:rPr lang="en-US" altLang="ko-KR" dirty="0"/>
              <a:t>, </a:t>
            </a:r>
            <a:r>
              <a:rPr lang="ko-KR" altLang="en-US" dirty="0"/>
              <a:t>최종적인 추론 </a:t>
            </a:r>
            <a:r>
              <a:rPr lang="en-US" altLang="ko-KR" dirty="0"/>
              <a:t>– score</a:t>
            </a:r>
          </a:p>
          <a:p>
            <a:r>
              <a:rPr lang="ko-KR" altLang="en-US" dirty="0"/>
              <a:t>질문</a:t>
            </a:r>
            <a:r>
              <a:rPr lang="en-US" altLang="ko-KR" dirty="0"/>
              <a:t>] </a:t>
            </a:r>
            <a:r>
              <a:rPr lang="ko-KR" altLang="en-US" dirty="0"/>
              <a:t>열들의 의미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답</a:t>
            </a:r>
            <a:r>
              <a:rPr lang="en-US" altLang="ko-KR" dirty="0"/>
              <a:t>] </a:t>
            </a:r>
            <a:r>
              <a:rPr lang="ko-KR" altLang="en-US" dirty="0"/>
              <a:t>출력들은 </a:t>
            </a:r>
            <a:r>
              <a:rPr lang="en-US" altLang="ko-KR" dirty="0"/>
              <a:t>activation map (</a:t>
            </a:r>
            <a:r>
              <a:rPr lang="ko-KR" altLang="en-US" dirty="0"/>
              <a:t>각 레이어들의 결과물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Pool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의 출력은 </a:t>
            </a:r>
            <a:r>
              <a:rPr lang="ko-KR" altLang="en-US" dirty="0" err="1"/>
              <a:t>렐루의</a:t>
            </a:r>
            <a:r>
              <a:rPr lang="ko-KR" altLang="en-US" dirty="0"/>
              <a:t> 출력과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r>
              <a:rPr lang="ko-KR" altLang="en-US" dirty="0"/>
              <a:t>질문</a:t>
            </a:r>
            <a:r>
              <a:rPr lang="en-US" altLang="ko-KR" dirty="0"/>
              <a:t>] </a:t>
            </a:r>
            <a:r>
              <a:rPr lang="ko-KR" altLang="en-US" dirty="0"/>
              <a:t>결과만 보면 정보 자체는 엄청 적을 것 같은데 어떻게 분류하는가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답</a:t>
            </a:r>
            <a:r>
              <a:rPr lang="en-US" altLang="ko-KR" dirty="0"/>
              <a:t>] </a:t>
            </a:r>
            <a:r>
              <a:rPr lang="ko-KR" altLang="en-US" dirty="0"/>
              <a:t>오른쪽 </a:t>
            </a:r>
            <a:r>
              <a:rPr lang="ko-KR" altLang="en-US" dirty="0" err="1"/>
              <a:t>맨끝</a:t>
            </a:r>
            <a:r>
              <a:rPr lang="ko-KR" altLang="en-US" dirty="0"/>
              <a:t> 풀 레이어는 전체 네트워크를 통과한 </a:t>
            </a:r>
            <a:r>
              <a:rPr lang="ko-KR" altLang="en-US" dirty="0" err="1"/>
              <a:t>집약체</a:t>
            </a:r>
            <a:endParaRPr lang="en-US" altLang="ko-KR" dirty="0"/>
          </a:p>
          <a:p>
            <a:r>
              <a:rPr lang="ko-KR" altLang="en-US" dirty="0"/>
              <a:t>우리가 만든 계층구조의 최상위 </a:t>
            </a:r>
            <a:r>
              <a:rPr lang="en-US" altLang="ko-KR" dirty="0"/>
              <a:t>= higher level concept</a:t>
            </a:r>
            <a:r>
              <a:rPr lang="ko-KR" altLang="en-US" dirty="0"/>
              <a:t>을 표현</a:t>
            </a:r>
            <a:endParaRPr lang="en-US" altLang="ko-KR" dirty="0"/>
          </a:p>
          <a:p>
            <a:r>
              <a:rPr lang="ko-KR" altLang="en-US" dirty="0"/>
              <a:t>첫번째 열들은 각 </a:t>
            </a:r>
            <a:r>
              <a:rPr lang="ko-KR" altLang="en-US" dirty="0" err="1"/>
              <a:t>엣지들이</a:t>
            </a:r>
            <a:r>
              <a:rPr lang="ko-KR" altLang="en-US" dirty="0"/>
              <a:t> 얼마나 존재하는지를 의미 </a:t>
            </a:r>
            <a:r>
              <a:rPr lang="en-US" altLang="ko-KR" dirty="0"/>
              <a:t>/ </a:t>
            </a:r>
            <a:r>
              <a:rPr lang="ko-KR" altLang="en-US" dirty="0"/>
              <a:t>지나면 지날수록 더 </a:t>
            </a:r>
            <a:r>
              <a:rPr lang="ko-KR" altLang="en-US" dirty="0" err="1"/>
              <a:t>복잡한것들을</a:t>
            </a:r>
            <a:r>
              <a:rPr lang="ko-KR" altLang="en-US" dirty="0"/>
              <a:t> 찾아냄 </a:t>
            </a:r>
            <a:r>
              <a:rPr lang="en-US" altLang="ko-KR" dirty="0"/>
              <a:t>/ </a:t>
            </a:r>
            <a:r>
              <a:rPr lang="ko-KR" altLang="en-US" dirty="0"/>
              <a:t>각 템플릿들이 얼마나 활성화되었는지를 보여주는 것임</a:t>
            </a:r>
            <a:endParaRPr lang="en-US" altLang="ko-KR" dirty="0"/>
          </a:p>
          <a:p>
            <a:r>
              <a:rPr lang="ko-KR" altLang="en-US" dirty="0"/>
              <a:t>질문</a:t>
            </a:r>
            <a:r>
              <a:rPr lang="en-US" altLang="ko-KR" dirty="0"/>
              <a:t>] classification</a:t>
            </a:r>
            <a:r>
              <a:rPr lang="ko-KR" altLang="en-US" dirty="0"/>
              <a:t>문제를 푸는 데 </a:t>
            </a:r>
            <a:r>
              <a:rPr lang="en-US" altLang="ko-KR" dirty="0"/>
              <a:t>pooling</a:t>
            </a:r>
            <a:r>
              <a:rPr lang="ko-KR" altLang="en-US" dirty="0"/>
              <a:t>을 얼마나 </a:t>
            </a:r>
            <a:r>
              <a:rPr lang="ko-KR" altLang="en-US" dirty="0" err="1"/>
              <a:t>해야하는지를</a:t>
            </a:r>
            <a:r>
              <a:rPr lang="ko-KR" altLang="en-US" dirty="0"/>
              <a:t> 어떻게 아는가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답</a:t>
            </a:r>
            <a:r>
              <a:rPr lang="en-US" altLang="ko-KR" dirty="0"/>
              <a:t>] </a:t>
            </a:r>
            <a:r>
              <a:rPr lang="ko-KR" altLang="en-US" dirty="0" err="1"/>
              <a:t>트롸이</a:t>
            </a:r>
            <a:r>
              <a:rPr lang="ko-KR" altLang="en-US" dirty="0"/>
              <a:t> </a:t>
            </a:r>
            <a:r>
              <a:rPr lang="en-US" altLang="ko-KR" dirty="0"/>
              <a:t>/ pool</a:t>
            </a:r>
            <a:r>
              <a:rPr lang="ko-KR" altLang="en-US" dirty="0"/>
              <a:t>을 너무 많이 하면 값이 너무 작아지고 전체 이미지를 잘 표현 </a:t>
            </a:r>
            <a:r>
              <a:rPr lang="ko-KR" altLang="en-US" dirty="0" err="1"/>
              <a:t>못할것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6449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Pooling</a:t>
            </a:r>
            <a:r>
              <a:rPr lang="ko-KR" altLang="en-US" dirty="0"/>
              <a:t>과 </a:t>
            </a:r>
            <a:r>
              <a:rPr lang="en-US" altLang="ko-KR" dirty="0"/>
              <a:t>fc</a:t>
            </a:r>
            <a:r>
              <a:rPr lang="ko-KR" altLang="en-US" dirty="0"/>
              <a:t>없애는 추세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652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2012</a:t>
            </a:r>
            <a:r>
              <a:rPr lang="ko-KR" altLang="en-US" dirty="0"/>
              <a:t>년 </a:t>
            </a:r>
            <a:r>
              <a:rPr lang="en-US" altLang="ko-KR" dirty="0"/>
              <a:t>NN </a:t>
            </a:r>
            <a:r>
              <a:rPr lang="ko-KR" altLang="en-US" dirty="0"/>
              <a:t>광풍</a:t>
            </a:r>
            <a:endParaRPr lang="en-US" altLang="ko-KR" dirty="0"/>
          </a:p>
          <a:p>
            <a:r>
              <a:rPr lang="ko-KR" altLang="en-US" dirty="0"/>
              <a:t>음성인식에서의 효과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Acoustic modeling &amp; speech recognition</a:t>
            </a:r>
          </a:p>
          <a:p>
            <a:pPr marL="0" indent="0">
              <a:buFontTx/>
              <a:buNone/>
            </a:pPr>
            <a:r>
              <a:rPr lang="ko-KR" altLang="en-US" dirty="0"/>
              <a:t>영상 인식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ImageNet Classification</a:t>
            </a:r>
            <a:r>
              <a:rPr lang="ko-KR" altLang="en-US" dirty="0"/>
              <a:t>에서 최초 </a:t>
            </a:r>
            <a:r>
              <a:rPr lang="en-US" altLang="ko-KR" dirty="0"/>
              <a:t>NN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 err="1"/>
              <a:t>AlexNet</a:t>
            </a:r>
            <a:r>
              <a:rPr lang="ko-KR" altLang="en-US" dirty="0"/>
              <a:t>이 </a:t>
            </a:r>
            <a:r>
              <a:rPr lang="en-US" altLang="ko-KR" dirty="0"/>
              <a:t>ImageNet benchmark</a:t>
            </a:r>
            <a:r>
              <a:rPr lang="ko-KR" altLang="en-US" dirty="0"/>
              <a:t>의 </a:t>
            </a:r>
            <a:r>
              <a:rPr lang="ko-KR" altLang="en-US" dirty="0" err="1"/>
              <a:t>애러를</a:t>
            </a:r>
            <a:r>
              <a:rPr lang="ko-KR" altLang="en-US" dirty="0"/>
              <a:t> 극적으로 감소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이후 </a:t>
            </a:r>
            <a:r>
              <a:rPr lang="en-US" altLang="ko-KR" dirty="0"/>
              <a:t>Convnet </a:t>
            </a:r>
            <a:r>
              <a:rPr lang="ko-KR" altLang="en-US" dirty="0"/>
              <a:t>널리널리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70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CNN</a:t>
            </a:r>
            <a:r>
              <a:rPr lang="ko-KR" altLang="en-US" dirty="0"/>
              <a:t>이 유명해 졌는가</a:t>
            </a:r>
            <a:endParaRPr lang="en-US" altLang="ko-KR" dirty="0"/>
          </a:p>
          <a:p>
            <a:r>
              <a:rPr lang="en-US" altLang="ko-KR" dirty="0"/>
              <a:t>1950</a:t>
            </a:r>
            <a:r>
              <a:rPr lang="ko-KR" altLang="en-US" dirty="0"/>
              <a:t>년 일차시각피질의 뉴런에 관한 연구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뉴런이 </a:t>
            </a:r>
            <a:r>
              <a:rPr lang="en-US" altLang="ko-KR" dirty="0"/>
              <a:t>oriented edges</a:t>
            </a:r>
            <a:r>
              <a:rPr lang="ko-KR" altLang="en-US" dirty="0"/>
              <a:t>와 </a:t>
            </a:r>
            <a:r>
              <a:rPr lang="en-US" altLang="ko-KR" dirty="0"/>
              <a:t>shapes </a:t>
            </a:r>
            <a:r>
              <a:rPr lang="ko-KR" altLang="en-US" dirty="0"/>
              <a:t>같은 것에 반응 한다는 것을 알아냄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054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중요한 결론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피질 내부에 지형적인 매핑</a:t>
            </a:r>
            <a:r>
              <a:rPr lang="en-US" altLang="ko-KR" dirty="0"/>
              <a:t>(topographical mapping)</a:t>
            </a:r>
            <a:r>
              <a:rPr lang="ko-KR" altLang="en-US" dirty="0"/>
              <a:t>이 있음</a:t>
            </a:r>
            <a:endParaRPr lang="en-US" altLang="ko-KR" dirty="0"/>
          </a:p>
          <a:p>
            <a:pPr marL="628650" lvl="1" indent="-171450">
              <a:buFontTx/>
              <a:buChar char="-"/>
            </a:pPr>
            <a:r>
              <a:rPr lang="ko-KR" altLang="en-US" dirty="0"/>
              <a:t>피질 내 서로 인접해 있는 세포들은 </a:t>
            </a:r>
            <a:r>
              <a:rPr lang="en-US" altLang="ko-KR" dirty="0"/>
              <a:t>visual field</a:t>
            </a:r>
            <a:r>
              <a:rPr lang="ko-KR" altLang="en-US" dirty="0"/>
              <a:t>내에 어떤 지역성을 띄고 있음</a:t>
            </a:r>
            <a:endParaRPr lang="en-US" altLang="ko-KR" dirty="0"/>
          </a:p>
          <a:p>
            <a:pPr marL="628650" lvl="1" indent="-171450">
              <a:buFontTx/>
              <a:buChar char="-"/>
            </a:pPr>
            <a:r>
              <a:rPr lang="en-US" altLang="ko-KR" dirty="0"/>
              <a:t>Spatial mapping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02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ko-KR" altLang="en-US" dirty="0"/>
              <a:t>뉴런들이 계층구조를 지님</a:t>
            </a:r>
            <a:endParaRPr lang="en-US" altLang="ko-KR" dirty="0"/>
          </a:p>
          <a:p>
            <a:pPr marL="628650" lvl="1" indent="-171450">
              <a:buFontTx/>
              <a:buChar char="-"/>
            </a:pPr>
            <a:r>
              <a:rPr lang="ko-KR" altLang="en-US" dirty="0"/>
              <a:t>시각 신호가 가장 먼저 도달하는 곳 </a:t>
            </a:r>
            <a:r>
              <a:rPr lang="en-US" altLang="ko-KR" dirty="0"/>
              <a:t>– Retinal ganglion(</a:t>
            </a:r>
            <a:r>
              <a:rPr lang="ko-KR" altLang="en-US" dirty="0"/>
              <a:t>원형으로 생긴 지역</a:t>
            </a:r>
            <a:r>
              <a:rPr lang="en-US" altLang="ko-KR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en-US" altLang="ko-KR" dirty="0"/>
              <a:t>Simple : </a:t>
            </a:r>
            <a:r>
              <a:rPr lang="ko-KR" altLang="en-US" dirty="0"/>
              <a:t>다양한 </a:t>
            </a:r>
            <a:r>
              <a:rPr lang="en-US" altLang="ko-KR" dirty="0"/>
              <a:t>edges</a:t>
            </a:r>
            <a:r>
              <a:rPr lang="ko-KR" altLang="en-US" dirty="0"/>
              <a:t>의 방향과 빛의 방향에 반응</a:t>
            </a:r>
            <a:endParaRPr lang="en-US" altLang="ko-KR" dirty="0"/>
          </a:p>
          <a:p>
            <a:pPr marL="628650" lvl="1" indent="-171450">
              <a:buFontTx/>
              <a:buChar char="-"/>
            </a:pPr>
            <a:r>
              <a:rPr lang="en-US" altLang="ko-KR" dirty="0"/>
              <a:t>Complex : </a:t>
            </a:r>
            <a:r>
              <a:rPr lang="ko-KR" altLang="en-US" dirty="0"/>
              <a:t>움직임에 반응</a:t>
            </a:r>
            <a:endParaRPr lang="en-US" altLang="ko-KR" dirty="0"/>
          </a:p>
          <a:p>
            <a:pPr marL="628650" lvl="1" indent="-171450">
              <a:buFontTx/>
              <a:buChar char="-"/>
            </a:pPr>
            <a:r>
              <a:rPr lang="en-US" altLang="ko-KR" dirty="0"/>
              <a:t>Hypercomplex : </a:t>
            </a:r>
            <a:r>
              <a:rPr lang="ko-KR" altLang="en-US" dirty="0"/>
              <a:t>끝점</a:t>
            </a:r>
            <a:r>
              <a:rPr lang="en-US" altLang="ko-KR" dirty="0"/>
              <a:t>(end point)</a:t>
            </a:r>
            <a:r>
              <a:rPr lang="ko-KR" altLang="en-US" dirty="0"/>
              <a:t>에 반응</a:t>
            </a:r>
            <a:endParaRPr lang="en-US" altLang="ko-KR" dirty="0"/>
          </a:p>
          <a:p>
            <a:pPr marL="628650" lvl="1" indent="-171450">
              <a:buFontTx/>
              <a:buChar char="-"/>
            </a:pPr>
            <a:r>
              <a:rPr lang="en-US" altLang="ko-KR" dirty="0"/>
              <a:t>Corner</a:t>
            </a:r>
            <a:r>
              <a:rPr lang="ko-KR" altLang="en-US" dirty="0"/>
              <a:t>나 </a:t>
            </a:r>
            <a:r>
              <a:rPr lang="en-US" altLang="ko-KR" dirty="0"/>
              <a:t>blob</a:t>
            </a:r>
            <a:r>
              <a:rPr lang="ko-KR" altLang="en-US" dirty="0"/>
              <a:t>에 대한 아이디어를 얻음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1669-9888-484B-8C51-A38B052E1E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67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1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0" y="1549400"/>
            <a:ext cx="9144000" cy="307467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0000"/>
          </a:bodyPr>
          <a:lstStyle/>
          <a:p>
            <a:pPr marL="0" marR="0" indent="0" algn="ctr">
              <a:lnSpc>
                <a:spcPts val="5400"/>
              </a:lnSpc>
              <a:spcAft>
                <a:spcPts val="0"/>
              </a:spcAft>
            </a:pPr>
            <a:r>
              <a:rPr lang="en-US" sz="4650" b="1" spc="65">
                <a:solidFill>
                  <a:srgbClr val="000000"/>
                </a:solidFill>
                <a:latin typeface="Arial" panose="02020603050405020304" pitchFamily="2"/>
              </a:rPr>
              <a:t>Lecture 5: </a:t>
            </a:r>
          </a:p>
          <a:p>
            <a:pPr marL="0" marR="0" indent="0" algn="ctr">
              <a:lnSpc>
                <a:spcPts val="5600"/>
              </a:lnSpc>
              <a:spcBef>
                <a:spcPts val="200"/>
              </a:spcBef>
              <a:spcAft>
                <a:spcPts val="13050"/>
              </a:spcAft>
            </a:pPr>
            <a:r>
              <a:rPr lang="en-US" sz="4650" b="1" spc="135">
                <a:solidFill>
                  <a:srgbClr val="000000"/>
                </a:solidFill>
                <a:latin typeface="Arial" panose="02020603050405020304" pitchFamily="2"/>
              </a:rPr>
              <a:t>Convolutional Neural Networks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6360" rIns="0" bIns="0" anchor="t"/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spc="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2000" spc="0">
                <a:solidFill>
                  <a:srgbClr val="FFFFFF"/>
                </a:solidFill>
                <a:latin typeface="Arial" panose="02020603050405020304" pitchFamily="2"/>
              </a:rPr>
              <a:t>Lecture 5 - 1 April 16, 2019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14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5725" rIns="0" bIns="0" anchor="t"/>
          <a:lstStyle/>
          <a:p>
            <a:pPr marL="182880" marR="0" indent="0" algn="l">
              <a:lnSpc>
                <a:spcPts val="1200"/>
              </a:lnSpc>
              <a:spcAft>
                <a:spcPts val="0"/>
              </a:spcAft>
              <a:tabLst>
                <a:tab pos="5440680" algn="l"/>
              </a:tabLst>
            </a:pPr>
            <a:r>
              <a:rPr lang="en-US" sz="1750" spc="45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2000" spc="45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300" spc="45">
                <a:solidFill>
                  <a:srgbClr val="9E9E9E"/>
                </a:solidFill>
                <a:latin typeface="Arial" panose="02020603050405020304" pitchFamily="2"/>
              </a:rPr>
              <a:t> 14</a:t>
            </a:r>
            <a:r>
              <a:rPr lang="en-US" sz="2000" spc="45">
                <a:solidFill>
                  <a:srgbClr val="FFFFFF"/>
                </a:solidFill>
                <a:latin typeface="Arial" panose="02020603050405020304" pitchFamily="2"/>
              </a:rPr>
              <a:t> April 16, 2019 </a:t>
            </a:r>
          </a:p>
          <a:p>
            <a:pPr marL="6766560" marR="0" indent="0" algn="l">
              <a:lnSpc>
                <a:spcPts val="1100"/>
              </a:lnSpc>
              <a:spcBef>
                <a:spcPts val="0"/>
              </a:spcBef>
              <a:spcAft>
                <a:spcPts val="995"/>
              </a:spcAft>
            </a:pPr>
            <a:r>
              <a:rPr lang="en-US" sz="2000" spc="-100">
                <a:solidFill>
                  <a:srgbClr val="FFFFFF"/>
                </a:solidFill>
                <a:latin typeface="Arial" panose="02020603050405020304" pitchFamily="2"/>
              </a:rPr>
              <a:t>14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15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252730" y="203200"/>
            <a:ext cx="2514600" cy="5740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270" rIns="0" bIns="0" anchor="t"/>
          <a:lstStyle/>
          <a:p>
            <a:pPr marL="0" marR="0" indent="0" algn="l">
              <a:lnSpc>
                <a:spcPts val="3400"/>
              </a:lnSpc>
              <a:spcAft>
                <a:spcPts val="1105"/>
              </a:spcAft>
            </a:pPr>
            <a:r>
              <a:rPr lang="en-US" sz="2950" spc="-15">
                <a:solidFill>
                  <a:srgbClr val="000000"/>
                </a:solidFill>
                <a:latin typeface="Arial" panose="02020603050405020304" pitchFamily="2"/>
              </a:rPr>
              <a:t>A bit of history: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5725" rIns="0" bIns="0" anchor="t"/>
          <a:lstStyle/>
          <a:p>
            <a:pPr marL="182880" marR="0" indent="0" algn="l">
              <a:lnSpc>
                <a:spcPts val="1200"/>
              </a:lnSpc>
              <a:spcAft>
                <a:spcPts val="0"/>
              </a:spcAft>
              <a:tabLst>
                <a:tab pos="5440680" algn="l"/>
              </a:tabLst>
            </a:pPr>
            <a:r>
              <a:rPr lang="en-US" sz="1750" spc="45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2000" spc="45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300" spc="45">
                <a:solidFill>
                  <a:srgbClr val="888888"/>
                </a:solidFill>
                <a:latin typeface="Arial" panose="02020603050405020304" pitchFamily="2"/>
              </a:rPr>
              <a:t> 15</a:t>
            </a:r>
            <a:r>
              <a:rPr lang="en-US" sz="2000" spc="45">
                <a:solidFill>
                  <a:srgbClr val="FFFFFF"/>
                </a:solidFill>
                <a:latin typeface="Arial" panose="02020603050405020304" pitchFamily="2"/>
              </a:rPr>
              <a:t> April 16, 2019 </a:t>
            </a:r>
          </a:p>
          <a:p>
            <a:pPr marL="6766560" marR="0" indent="0" algn="l">
              <a:lnSpc>
                <a:spcPts val="1100"/>
              </a:lnSpc>
              <a:spcBef>
                <a:spcPts val="0"/>
              </a:spcBef>
              <a:spcAft>
                <a:spcPts val="995"/>
              </a:spcAft>
            </a:pPr>
            <a:r>
              <a:rPr lang="en-US" sz="2000" spc="-90">
                <a:solidFill>
                  <a:srgbClr val="FFFFFF"/>
                </a:solidFill>
                <a:latin typeface="Arial" panose="02020603050405020304" pitchFamily="2"/>
              </a:rPr>
              <a:t>15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16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0" y="203200"/>
            <a:ext cx="9144000" cy="206438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270" rIns="0" bIns="0" anchor="t">
            <a:normAutofit fontScale="95000"/>
          </a:bodyPr>
          <a:lstStyle/>
          <a:p>
            <a:pPr marL="228600" marR="0" indent="0" algn="l">
              <a:lnSpc>
                <a:spcPts val="3400"/>
              </a:lnSpc>
              <a:spcAft>
                <a:spcPts val="0"/>
              </a:spcAft>
            </a:pPr>
            <a:r>
              <a:rPr lang="en-US" sz="2950" spc="0">
                <a:solidFill>
                  <a:srgbClr val="000000"/>
                </a:solidFill>
                <a:latin typeface="Arial" panose="02020603050405020304" pitchFamily="2"/>
              </a:rPr>
              <a:t>A bit of history: </a:t>
            </a:r>
          </a:p>
          <a:p>
            <a:pPr marL="228600" marR="0" indent="0" algn="l">
              <a:lnSpc>
                <a:spcPts val="2800"/>
              </a:lnSpc>
              <a:spcBef>
                <a:spcPts val="125"/>
              </a:spcBef>
              <a:spcAft>
                <a:spcPts val="0"/>
              </a:spcAft>
            </a:pPr>
            <a:r>
              <a:rPr lang="en-US" sz="2400" b="1" spc="50">
                <a:solidFill>
                  <a:srgbClr val="000000"/>
                </a:solidFill>
                <a:latin typeface="Arial" panose="02020603050405020304" pitchFamily="2"/>
              </a:rPr>
              <a:t>Gradient-based learning applied to </a:t>
            </a:r>
          </a:p>
          <a:p>
            <a:pPr marL="228600" marR="0" indent="0" algn="l">
              <a:lnSpc>
                <a:spcPts val="2800"/>
              </a:lnSpc>
              <a:spcBef>
                <a:spcPts val="105"/>
              </a:spcBef>
              <a:spcAft>
                <a:spcPts val="0"/>
              </a:spcAft>
            </a:pPr>
            <a:r>
              <a:rPr lang="en-US" sz="2400" b="1" spc="45">
                <a:solidFill>
                  <a:srgbClr val="000000"/>
                </a:solidFill>
                <a:latin typeface="Arial" panose="02020603050405020304" pitchFamily="2"/>
              </a:rPr>
              <a:t>document recognition </a:t>
            </a:r>
          </a:p>
          <a:p>
            <a:pPr marL="228600" marR="0" indent="0" algn="l">
              <a:lnSpc>
                <a:spcPts val="2600"/>
              </a:lnSpc>
              <a:spcBef>
                <a:spcPts val="100"/>
              </a:spcBef>
              <a:spcAft>
                <a:spcPts val="4290"/>
              </a:spcAft>
            </a:pPr>
            <a:r>
              <a:rPr lang="en-US" sz="2350" i="1" spc="25">
                <a:solidFill>
                  <a:srgbClr val="000000"/>
                </a:solidFill>
                <a:latin typeface="Arial" panose="02020603050405020304" pitchFamily="2"/>
              </a:rPr>
              <a:t>[LeCun, Bottou, Bengio, Haffner 1998]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0" y="4118610"/>
            <a:ext cx="9144000" cy="50546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270" rIns="0" bIns="0" anchor="t"/>
          <a:lstStyle/>
          <a:p>
            <a:pPr marL="4480560" marR="0" indent="0" algn="l">
              <a:lnSpc>
                <a:spcPts val="1600"/>
              </a:lnSpc>
              <a:spcAft>
                <a:spcPts val="2325"/>
              </a:spcAft>
            </a:pPr>
            <a:r>
              <a:rPr lang="en-US" sz="1400" spc="-10">
                <a:solidFill>
                  <a:srgbClr val="000000"/>
                </a:solidFill>
                <a:latin typeface="Arial" panose="02020603050405020304" pitchFamily="2"/>
              </a:rPr>
              <a:t>LeNet-5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5725" rIns="0" bIns="0" anchor="t"/>
          <a:lstStyle/>
          <a:p>
            <a:pPr marL="228600" marR="0" indent="0" algn="l">
              <a:lnSpc>
                <a:spcPts val="1200"/>
              </a:lnSpc>
              <a:spcAft>
                <a:spcPts val="0"/>
              </a:spcAft>
              <a:tabLst>
                <a:tab pos="5440680" algn="l"/>
              </a:tabLst>
            </a:pPr>
            <a:r>
              <a:rPr lang="en-US" sz="1750" spc="45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2000" spc="45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300" spc="45">
                <a:solidFill>
                  <a:srgbClr val="A4A4A4"/>
                </a:solidFill>
                <a:latin typeface="Arial" panose="02020603050405020304" pitchFamily="2"/>
              </a:rPr>
              <a:t> 16</a:t>
            </a:r>
            <a:r>
              <a:rPr lang="en-US" sz="2000" spc="45">
                <a:solidFill>
                  <a:srgbClr val="FFFFFF"/>
                </a:solidFill>
                <a:latin typeface="Arial" panose="02020603050405020304" pitchFamily="2"/>
              </a:rPr>
              <a:t> April 16, 2019 </a:t>
            </a:r>
          </a:p>
          <a:p>
            <a:pPr marL="6766560" marR="0" indent="0" algn="l">
              <a:lnSpc>
                <a:spcPts val="1100"/>
              </a:lnSpc>
              <a:spcBef>
                <a:spcPts val="0"/>
              </a:spcBef>
              <a:spcAft>
                <a:spcPts val="995"/>
              </a:spcAft>
            </a:pPr>
            <a:r>
              <a:rPr lang="en-US" sz="2000" spc="-100">
                <a:solidFill>
                  <a:srgbClr val="FFFFFF"/>
                </a:solidFill>
                <a:latin typeface="Arial" panose="02020603050405020304" pitchFamily="2"/>
              </a:rPr>
              <a:t>16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17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0" y="3588385"/>
            <a:ext cx="9144000" cy="1739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7620" rIns="0" bIns="0" anchor="t"/>
          <a:lstStyle/>
          <a:p>
            <a:pPr marL="0" marR="0" indent="0" algn="ctr">
              <a:lnSpc>
                <a:spcPts val="800"/>
              </a:lnSpc>
              <a:spcAft>
                <a:spcPts val="480"/>
              </a:spcAft>
            </a:pPr>
            <a:r>
              <a:rPr lang="en-US" sz="750" b="1" spc="10">
                <a:solidFill>
                  <a:srgbClr val="000000"/>
                </a:solidFill>
                <a:latin typeface="Calibri" panose="02020603050405020304" pitchFamily="2"/>
              </a:rPr>
              <a:t>Figure copyright Alex Krizhevsky, Ilya Sutskever, and Geoffrey Hinton, 2012. Reproduced with permission.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0" y="3762375"/>
            <a:ext cx="9144000" cy="86169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2540" rIns="0" bIns="0" anchor="t"/>
          <a:lstStyle/>
          <a:p>
            <a:pPr marL="0" marR="0" indent="0" algn="ctr">
              <a:lnSpc>
                <a:spcPts val="2700"/>
              </a:lnSpc>
              <a:spcAft>
                <a:spcPts val="3970"/>
              </a:spcAft>
            </a:pPr>
            <a:r>
              <a:rPr lang="en-US" sz="2400" spc="-15">
                <a:solidFill>
                  <a:srgbClr val="000000"/>
                </a:solidFill>
                <a:latin typeface="Arial" panose="02020603050405020304" pitchFamily="2"/>
              </a:rPr>
              <a:t>“AlexNet”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6360" rIns="0" bIns="0" anchor="t"/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</a:tabLst>
            </a:pPr>
            <a:r>
              <a:rPr lang="en-US" sz="1750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2000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2000" spc="10">
                <a:solidFill>
                  <a:srgbClr val="BBBBBB"/>
                </a:solidFill>
                <a:latin typeface="Arial" panose="02020603050405020304" pitchFamily="2"/>
              </a:rPr>
              <a:t> 17</a:t>
            </a:r>
            <a:r>
              <a:rPr lang="en-US" sz="1300" spc="10">
                <a:solidFill>
                  <a:srgbClr val="FFFFFF"/>
                </a:solidFill>
                <a:latin typeface="Arial" panose="02020603050405020304" pitchFamily="2"/>
              </a:rPr>
              <a:t> 17 </a:t>
            </a:r>
            <a:r>
              <a:rPr lang="en-US" sz="2000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18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0" y="114300"/>
            <a:ext cx="9144000" cy="63627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905" rIns="0" bIns="0" anchor="t"/>
          <a:lstStyle/>
          <a:p>
            <a:pPr marL="320040" marR="0" indent="0" algn="l">
              <a:lnSpc>
                <a:spcPts val="3400"/>
              </a:lnSpc>
              <a:spcAft>
                <a:spcPts val="1580"/>
              </a:spcAft>
            </a:pPr>
            <a:r>
              <a:rPr lang="en-US" sz="2950" spc="10">
                <a:solidFill>
                  <a:srgbClr val="060304"/>
                </a:solidFill>
                <a:latin typeface="Arial" panose="02020603050405020304" pitchFamily="2"/>
              </a:rPr>
              <a:t>Fast-forward to today: ConvNets are everywhere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>
          <a:xfrm>
            <a:off x="0" y="750570"/>
            <a:ext cx="9144000" cy="34671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270" rIns="0" bIns="0" anchor="t"/>
          <a:lstStyle/>
          <a:p>
            <a:pPr marL="685800" marR="0" indent="0" algn="l">
              <a:lnSpc>
                <a:spcPts val="1600"/>
              </a:lnSpc>
              <a:spcAft>
                <a:spcPts val="1125"/>
              </a:spcAft>
              <a:tabLst>
                <a:tab pos="4800600" algn="l"/>
              </a:tabLst>
            </a:pPr>
            <a:r>
              <a:rPr lang="en-US" sz="1400" spc="-5">
                <a:solidFill>
                  <a:srgbClr val="060304"/>
                </a:solidFill>
                <a:latin typeface="Arial" panose="02020603050405020304" pitchFamily="2"/>
              </a:rPr>
              <a:t>Classification Retrieval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0" y="4185920"/>
            <a:ext cx="9144000" cy="4381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7145" rIns="0" bIns="0" anchor="t"/>
          <a:lstStyle/>
          <a:p>
            <a:pPr marL="0" marR="0" indent="0" algn="ctr">
              <a:lnSpc>
                <a:spcPts val="800"/>
              </a:lnSpc>
              <a:spcAft>
                <a:spcPts val="2450"/>
              </a:spcAft>
            </a:pPr>
            <a:r>
              <a:rPr lang="en-US" sz="850" spc="-20">
                <a:solidFill>
                  <a:srgbClr val="060304"/>
                </a:solidFill>
                <a:latin typeface="Calibri" panose="02020603050405020304" pitchFamily="2"/>
              </a:rPr>
              <a:t>Figures copyright Alex Krizhevsky, Ilya Sutskever, and Geoffrey Hinton, 2012. Reproduced with permission.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 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18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19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316865" y="114300"/>
            <a:ext cx="8229600" cy="64262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905" rIns="0" bIns="0" anchor="t"/>
          <a:lstStyle/>
          <a:p>
            <a:pPr marL="0" marR="0" indent="0" algn="l">
              <a:lnSpc>
                <a:spcPts val="3400"/>
              </a:lnSpc>
              <a:spcAft>
                <a:spcPts val="1580"/>
              </a:spcAft>
            </a:pPr>
            <a:r>
              <a:rPr lang="en-US" sz="2950" spc="0">
                <a:solidFill>
                  <a:srgbClr val="050304"/>
                </a:solidFill>
                <a:latin typeface="Arial" panose="02020603050405020304" pitchFamily="2"/>
              </a:rPr>
              <a:t>Fast-forward to today: ConvNets are everywhere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311150" y="786130"/>
            <a:ext cx="5364480" cy="1739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400"/>
              </a:lnSpc>
              <a:spcAft>
                <a:spcPts val="0"/>
              </a:spcAft>
              <a:tabLst>
                <a:tab pos="5394960" algn="r"/>
              </a:tabLst>
            </a:pPr>
            <a:r>
              <a:rPr lang="en-US" sz="1400" spc="0">
                <a:solidFill>
                  <a:srgbClr val="050304"/>
                </a:solidFill>
                <a:latin typeface="Arial" panose="02020603050405020304" pitchFamily="2"/>
              </a:rPr>
              <a:t>Detection Segmentation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 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19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20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316865" y="114300"/>
            <a:ext cx="8229600" cy="49530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905" rIns="0" bIns="0" anchor="t"/>
          <a:lstStyle/>
          <a:p>
            <a:pPr marL="0" marR="0" indent="0" algn="l">
              <a:lnSpc>
                <a:spcPts val="3400"/>
              </a:lnSpc>
              <a:spcAft>
                <a:spcPts val="430"/>
              </a:spcAft>
            </a:pPr>
            <a:r>
              <a:rPr lang="en-US" sz="2950" spc="0">
                <a:solidFill>
                  <a:srgbClr val="060708"/>
                </a:solidFill>
                <a:latin typeface="Arial" panose="02020603050405020304" pitchFamily="2"/>
              </a:rPr>
              <a:t>Fast-forward to today: ConvNets are everywhere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2734310" y="4047490"/>
            <a:ext cx="2023745" cy="825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600"/>
              </a:lnSpc>
              <a:spcAft>
                <a:spcPts val="0"/>
              </a:spcAft>
            </a:pPr>
            <a:r>
              <a:rPr lang="en-US" sz="850" spc="-35">
                <a:solidFill>
                  <a:srgbClr val="060708"/>
                </a:solidFill>
                <a:latin typeface="Calibri" panose="02020603050405020304" pitchFamily="2"/>
              </a:rPr>
              <a:t>Photo by Lane McIntosh. Copyright CS231n 2017.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478790" y="4130040"/>
            <a:ext cx="6924675" cy="19494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600"/>
              </a:lnSpc>
              <a:spcAft>
                <a:spcPts val="0"/>
              </a:spcAft>
              <a:tabLst>
                <a:tab pos="6949440" algn="r"/>
              </a:tabLst>
            </a:pPr>
            <a:r>
              <a:rPr lang="en-US" sz="1400" spc="0">
                <a:solidFill>
                  <a:srgbClr val="060708"/>
                </a:solidFill>
                <a:latin typeface="Arial" panose="02020603050405020304" pitchFamily="2"/>
              </a:rPr>
              <a:t>self-driving cars </a:t>
            </a:r>
            <a:r>
              <a:rPr lang="en-US" sz="1200" spc="0">
                <a:solidFill>
                  <a:srgbClr val="060708"/>
                </a:solidFill>
                <a:latin typeface="Arial" panose="02020603050405020304" pitchFamily="2"/>
              </a:rPr>
              <a:t>GPU and ARM-based CPU cores.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5117465" y="3770630"/>
            <a:ext cx="3215640" cy="33210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just">
              <a:lnSpc>
                <a:spcPts val="1300"/>
              </a:lnSpc>
              <a:spcAft>
                <a:spcPts val="0"/>
              </a:spcAft>
            </a:pPr>
            <a:r>
              <a:rPr lang="en-US" sz="1200" spc="-5">
                <a:solidFill>
                  <a:srgbClr val="060708"/>
                </a:solidFill>
                <a:latin typeface="Arial" panose="02020603050405020304" pitchFamily="2"/>
              </a:rPr>
              <a:t>Note that for embedded systems a typical setup would involve NVIDIA Tegras, with integrated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5126990" y="3154680"/>
            <a:ext cx="2950210" cy="4051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700"/>
              </a:lnSpc>
              <a:spcAft>
                <a:spcPts val="0"/>
              </a:spcAft>
            </a:pPr>
            <a:r>
              <a:rPr lang="en-US" sz="1750" spc="-20">
                <a:solidFill>
                  <a:srgbClr val="060708"/>
                </a:solidFill>
                <a:latin typeface="Arial" panose="02020603050405020304" pitchFamily="2"/>
              </a:rPr>
              <a:t>NVIDIA Tesla line </a:t>
            </a:r>
          </a:p>
          <a:p>
            <a:pPr marL="0" marR="0" indent="0" algn="l">
              <a:lnSpc>
                <a:spcPts val="1300"/>
              </a:lnSpc>
              <a:spcBef>
                <a:spcPts val="110"/>
              </a:spcBef>
              <a:spcAft>
                <a:spcPts val="0"/>
              </a:spcAft>
            </a:pPr>
            <a:r>
              <a:rPr lang="en-US" sz="1200" spc="-15">
                <a:solidFill>
                  <a:srgbClr val="060708"/>
                </a:solidFill>
                <a:latin typeface="Arial" panose="02020603050405020304" pitchFamily="2"/>
              </a:rPr>
              <a:t>(these are the GPUs on </a:t>
            </a:r>
            <a:r>
              <a:rPr lang="en-US" sz="1200" u="sng" spc="-15">
                <a:solidFill>
                  <a:srgbClr val="0000FF"/>
                </a:solidFill>
                <a:latin typeface="Arial" panose="02020603050405020304" pitchFamily="2"/>
              </a:rPr>
              <a:t>rye01.stanford.edu</a:t>
            </a:r>
            <a:r>
              <a:rPr lang="en-US" sz="1200" spc="-15">
                <a:solidFill>
                  <a:srgbClr val="060708"/>
                </a:solidFill>
                <a:latin typeface="Arial" panose="02020603050405020304" pitchFamily="2"/>
              </a:rPr>
              <a:t>)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7680960" y="2700655"/>
            <a:ext cx="807720" cy="914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850" u="sng" spc="-50">
                <a:solidFill>
                  <a:srgbClr val="0000FF"/>
                </a:solidFill>
                <a:latin typeface="Calibri" panose="02020603050405020304" pitchFamily="2"/>
              </a:rPr>
              <a:t>This image</a:t>
            </a:r>
            <a:r>
              <a:rPr lang="en-US" sz="850" spc="-50">
                <a:solidFill>
                  <a:srgbClr val="060708"/>
                </a:solidFill>
                <a:latin typeface="Calibri" panose="02020603050405020304" pitchFamily="2"/>
              </a:rPr>
              <a:t> by GBPu 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8488680" y="2700655"/>
            <a:ext cx="450215" cy="914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850" spc="-25">
                <a:solidFill>
                  <a:srgbClr val="060708"/>
                </a:solidFill>
                <a:latin typeface="Calibri" panose="02020603050405020304" pitchFamily="2"/>
              </a:rPr>
              <a:t>blic_PR is 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0"/>
          </p:nvPr>
        </p:nvSpPr>
        <p:spPr>
          <a:xfrm>
            <a:off x="7687310" y="2843530"/>
            <a:ext cx="1017905" cy="7620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600"/>
              </a:lnSpc>
              <a:spcAft>
                <a:spcPts val="0"/>
              </a:spcAft>
            </a:pPr>
            <a:r>
              <a:rPr lang="en-US" sz="850" spc="-45">
                <a:solidFill>
                  <a:srgbClr val="060708"/>
                </a:solidFill>
                <a:latin typeface="Calibri" panose="02020603050405020304" pitchFamily="2"/>
              </a:rPr>
              <a:t>licensed under</a:t>
            </a:r>
            <a:r>
              <a:rPr lang="en-US" sz="850" u="sng" spc="-45">
                <a:solidFill>
                  <a:srgbClr val="0000FF"/>
                </a:solidFill>
                <a:latin typeface="Calibri" panose="02020603050405020304" pitchFamily="2"/>
              </a:rPr>
              <a:t>CC-BY 2.0</a:t>
            </a:r>
            <a:r>
              <a:rPr lang="en-US" sz="100" u="sng" spc="-45">
                <a:solidFill>
                  <a:srgbClr val="1155CC"/>
                </a:solidFill>
                <a:latin typeface="Calibri" panose="02020603050405020304" pitchFamily="2"/>
              </a:rPr>
              <a:t> 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20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21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0" y="114300"/>
            <a:ext cx="9144000" cy="44640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905" rIns="0" bIns="0" anchor="t"/>
          <a:lstStyle/>
          <a:p>
            <a:pPr marL="320040" marR="0" indent="0" algn="l">
              <a:lnSpc>
                <a:spcPts val="3400"/>
              </a:lnSpc>
              <a:spcAft>
                <a:spcPts val="70"/>
              </a:spcAft>
            </a:pPr>
            <a:r>
              <a:rPr lang="en-US" sz="2950" spc="10">
                <a:solidFill>
                  <a:srgbClr val="000000"/>
                </a:solidFill>
                <a:latin typeface="Arial" panose="02020603050405020304" pitchFamily="2"/>
              </a:rPr>
              <a:t>Fast-forward to today: ConvNets are everywhere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176530" y="4327525"/>
            <a:ext cx="1783080" cy="24257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3810" rIns="0" bIns="0" anchor="t"/>
          <a:lstStyle/>
          <a:p>
            <a:pPr marL="0" marR="0" indent="0" algn="l">
              <a:lnSpc>
                <a:spcPts val="1600"/>
              </a:lnSpc>
              <a:spcAft>
                <a:spcPts val="190"/>
              </a:spcAft>
            </a:pPr>
            <a:r>
              <a:rPr lang="en-US" sz="1400" i="1" spc="-25">
                <a:solidFill>
                  <a:srgbClr val="000000"/>
                </a:solidFill>
                <a:latin typeface="Arial" panose="02020603050405020304" pitchFamily="2"/>
              </a:rPr>
              <a:t>[Simonyan et a</a:t>
            </a:r>
            <a:r>
              <a:rPr lang="en-US" sz="1300" i="1" spc="-25">
                <a:solidFill>
                  <a:srgbClr val="000000"/>
                </a:solidFill>
                <a:latin typeface="Verdana" panose="02020603050405020304" pitchFamily="2"/>
              </a:rPr>
              <a:t>!</a:t>
            </a:r>
            <a:r>
              <a:rPr lang="en-US" sz="1400" i="1" spc="-25">
                <a:solidFill>
                  <a:srgbClr val="000000"/>
                </a:solidFill>
                <a:latin typeface="Arial" panose="02020603050405020304" pitchFamily="2"/>
              </a:rPr>
              <a:t>. 2014] 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2511425" y="4289425"/>
            <a:ext cx="1633855" cy="12382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7145" rIns="0" bIns="0" anchor="t"/>
          <a:lstStyle/>
          <a:p>
            <a:pPr marL="0" marR="0" indent="0" algn="l">
              <a:lnSpc>
                <a:spcPts val="800"/>
              </a:lnSpc>
              <a:spcAft>
                <a:spcPts val="0"/>
              </a:spcAft>
            </a:pPr>
            <a:r>
              <a:rPr lang="en-US" sz="850" spc="-40">
                <a:solidFill>
                  <a:srgbClr val="000000"/>
                </a:solidFill>
                <a:latin typeface="Calibri" panose="02020603050405020304" pitchFamily="2"/>
              </a:rPr>
              <a:t>Figures copyright Simonyan et al., 2014. 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0"/>
          </p:nvPr>
        </p:nvSpPr>
        <p:spPr>
          <a:xfrm>
            <a:off x="2511425" y="4432300"/>
            <a:ext cx="1198245" cy="12446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7145" rIns="0" bIns="0" anchor="t"/>
          <a:lstStyle/>
          <a:p>
            <a:pPr marL="0" marR="0" indent="0" algn="l">
              <a:lnSpc>
                <a:spcPts val="800"/>
              </a:lnSpc>
              <a:spcAft>
                <a:spcPts val="0"/>
              </a:spcAft>
            </a:pPr>
            <a:r>
              <a:rPr lang="en-US" sz="850" spc="-45">
                <a:solidFill>
                  <a:srgbClr val="000000"/>
                </a:solidFill>
                <a:latin typeface="Calibri" panose="02020603050405020304" pitchFamily="2"/>
              </a:rPr>
              <a:t>Reproduced with permission. 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idx="10"/>
          </p:nvPr>
        </p:nvSpPr>
        <p:spPr>
          <a:xfrm>
            <a:off x="4709160" y="4176395"/>
            <a:ext cx="1216025" cy="37147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000"/>
              </a:lnSpc>
              <a:spcAft>
                <a:spcPts val="0"/>
              </a:spcAft>
            </a:pPr>
            <a:r>
              <a:rPr lang="en-US" sz="850" spc="-30">
                <a:solidFill>
                  <a:srgbClr val="000000"/>
                </a:solidFill>
                <a:latin typeface="Calibri" panose="02020603050405020304" pitchFamily="2"/>
              </a:rPr>
              <a:t>Illustration by Lane McIntosh, photos of Katie Cumnock used with permission. 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21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22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0" y="114300"/>
            <a:ext cx="9144000" cy="5930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905" rIns="0" bIns="0" anchor="t"/>
          <a:lstStyle/>
          <a:p>
            <a:pPr marL="320040" marR="0" indent="0" algn="l">
              <a:lnSpc>
                <a:spcPts val="3400"/>
              </a:lnSpc>
              <a:spcAft>
                <a:spcPts val="1220"/>
              </a:spcAft>
            </a:pPr>
            <a:r>
              <a:rPr lang="en-US" sz="2950" spc="10">
                <a:solidFill>
                  <a:srgbClr val="000000"/>
                </a:solidFill>
                <a:latin typeface="Arial" panose="02020603050405020304" pitchFamily="2"/>
              </a:rPr>
              <a:t>Fast-forward to today: ConvNets are everywhere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0" y="2146935"/>
            <a:ext cx="9144000" cy="5016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2700" rIns="0" bIns="0" anchor="t"/>
          <a:lstStyle/>
          <a:p>
            <a:pPr marL="4160520" marR="0" indent="0" algn="l">
              <a:lnSpc>
                <a:spcPts val="800"/>
              </a:lnSpc>
              <a:spcAft>
                <a:spcPts val="0"/>
              </a:spcAft>
            </a:pPr>
            <a:r>
              <a:rPr lang="en-US" sz="800" b="1" spc="-5">
                <a:solidFill>
                  <a:srgbClr val="000000"/>
                </a:solidFill>
                <a:latin typeface="Calibri" panose="02020603050405020304" pitchFamily="2"/>
              </a:rPr>
              <a:t>Images are examples of pose estimation, not actually from Toshev &amp; Szegedy 2014. Copyright Lane McIntosh. </a:t>
            </a:r>
          </a:p>
          <a:p>
            <a:pPr marL="365760" marR="0" indent="0" algn="l">
              <a:lnSpc>
                <a:spcPts val="1600"/>
              </a:lnSpc>
              <a:spcBef>
                <a:spcPts val="65"/>
              </a:spcBef>
              <a:spcAft>
                <a:spcPts val="1345"/>
              </a:spcAft>
            </a:pPr>
            <a:r>
              <a:rPr lang="en-US" sz="1400" i="1" spc="5">
                <a:solidFill>
                  <a:srgbClr val="000000"/>
                </a:solidFill>
                <a:latin typeface="Arial" panose="02020603050405020304" pitchFamily="2"/>
              </a:rPr>
              <a:t>[Toshev, Szegedy 2014] 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22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23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0" y="114300"/>
            <a:ext cx="9144000" cy="54419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905" rIns="0" bIns="0" anchor="t"/>
          <a:lstStyle/>
          <a:p>
            <a:pPr marL="320040" marR="0" indent="0" algn="l">
              <a:lnSpc>
                <a:spcPts val="3400"/>
              </a:lnSpc>
              <a:spcAft>
                <a:spcPts val="860"/>
              </a:spcAft>
            </a:pPr>
            <a:r>
              <a:rPr lang="en-US" sz="2950" spc="10">
                <a:solidFill>
                  <a:srgbClr val="060506"/>
                </a:solidFill>
                <a:latin typeface="Arial" panose="02020603050405020304" pitchFamily="2"/>
              </a:rPr>
              <a:t>Fast-forward to today: ConvNets are everywhere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23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399415" y="2597150"/>
            <a:ext cx="1368425" cy="1701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400" i="1" spc="-20">
                <a:solidFill>
                  <a:srgbClr val="060506"/>
                </a:solidFill>
                <a:latin typeface="Arial" panose="02020603050405020304" pitchFamily="2"/>
              </a:rPr>
              <a:t>[Levy et al. 2016]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399415" y="4349750"/>
            <a:ext cx="1743075" cy="1676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400" i="1" spc="-20">
                <a:solidFill>
                  <a:srgbClr val="060506"/>
                </a:solidFill>
                <a:latin typeface="Arial" panose="02020603050405020304" pitchFamily="2"/>
              </a:rPr>
              <a:t>[Dieleman et al. 2014]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3456305" y="2606040"/>
            <a:ext cx="1115695" cy="17970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13716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600" spc="-10">
                <a:solidFill>
                  <a:srgbClr val="060506"/>
                </a:solidFill>
                <a:latin typeface="Arial" panose="02020603050405020304" pitchFamily="2"/>
              </a:rPr>
              <a:t>Figure copyright Levy et al. 2016. Reproduced with permission.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3063240" y="4239895"/>
            <a:ext cx="2084705" cy="1676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13716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600" spc="-5">
                <a:solidFill>
                  <a:srgbClr val="060506"/>
                </a:solidFill>
                <a:latin typeface="Arial" panose="02020603050405020304" pitchFamily="2"/>
              </a:rPr>
              <a:t>From left to right:</a:t>
            </a:r>
            <a:r>
              <a:rPr lang="en-US" sz="600" u="sng" spc="-5">
                <a:solidFill>
                  <a:srgbClr val="0000FF"/>
                </a:solidFill>
                <a:latin typeface="Arial" panose="02020603050405020304" pitchFamily="2"/>
              </a:rPr>
              <a:t>public domain by NASA</a:t>
            </a:r>
            <a:r>
              <a:rPr lang="en-US" sz="600" spc="-5">
                <a:solidFill>
                  <a:srgbClr val="1255CB"/>
                </a:solidFill>
                <a:latin typeface="Arial" panose="02020603050405020304" pitchFamily="2"/>
              </a:rPr>
              <a:t>,</a:t>
            </a:r>
            <a:r>
              <a:rPr lang="en-US" sz="600" spc="-5">
                <a:solidFill>
                  <a:srgbClr val="060506"/>
                </a:solidFill>
                <a:latin typeface="Arial" panose="02020603050405020304" pitchFamily="2"/>
              </a:rPr>
              <a:t> usage</a:t>
            </a:r>
            <a:r>
              <a:rPr lang="en-US" sz="600" u="sng" spc="-5">
                <a:solidFill>
                  <a:srgbClr val="0000FF"/>
                </a:solidFill>
                <a:latin typeface="Arial" panose="02020603050405020304" pitchFamily="2"/>
              </a:rPr>
              <a:t>permitted</a:t>
            </a:r>
            <a:r>
              <a:rPr lang="en-US" sz="600" spc="-5">
                <a:solidFill>
                  <a:srgbClr val="060506"/>
                </a:solidFill>
                <a:latin typeface="Arial" panose="02020603050405020304" pitchFamily="2"/>
              </a:rPr>
              <a:t> by ESA/Hubble,</a:t>
            </a:r>
            <a:r>
              <a:rPr lang="en-US" sz="600" u="sng" spc="-5">
                <a:solidFill>
                  <a:srgbClr val="0000FF"/>
                </a:solidFill>
                <a:latin typeface="Arial" panose="02020603050405020304" pitchFamily="2"/>
              </a:rPr>
              <a:t>public domain by NASA</a:t>
            </a:r>
            <a:r>
              <a:rPr lang="en-US" sz="600" spc="-5">
                <a:solidFill>
                  <a:srgbClr val="1255CB"/>
                </a:solidFill>
                <a:latin typeface="Arial" panose="02020603050405020304" pitchFamily="2"/>
              </a:rPr>
              <a:t>,</a:t>
            </a:r>
            <a:r>
              <a:rPr lang="en-US" sz="600" spc="-5">
                <a:solidFill>
                  <a:srgbClr val="060506"/>
                </a:solidFill>
                <a:latin typeface="Arial" panose="02020603050405020304" pitchFamily="2"/>
              </a:rPr>
              <a:t> and</a:t>
            </a:r>
            <a:r>
              <a:rPr lang="en-US" sz="600" u="sng" spc="-5">
                <a:solidFill>
                  <a:srgbClr val="0000FF"/>
                </a:solidFill>
                <a:latin typeface="Arial" panose="02020603050405020304" pitchFamily="2"/>
              </a:rPr>
              <a:t>public domain</a:t>
            </a:r>
            <a:r>
              <a:rPr lang="en-US" sz="600" spc="-5">
                <a:solidFill>
                  <a:srgbClr val="1255CB"/>
                </a:solidFill>
                <a:latin typeface="Arial" panose="02020603050405020304" pitchFamily="2"/>
              </a:rPr>
              <a:t>.</a:t>
            </a:r>
            <a:r>
              <a:rPr lang="en-US" sz="100" u="sng" spc="-5">
                <a:solidFill>
                  <a:srgbClr val="1255CB"/>
                </a:solidFill>
                <a:latin typeface="Arial" panose="02020603050405020304" pitchFamily="2"/>
              </a:rPr>
              <a:t> 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5492750" y="4035425"/>
            <a:ext cx="1761490" cy="38100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500"/>
              </a:lnSpc>
              <a:spcAft>
                <a:spcPts val="0"/>
              </a:spcAft>
            </a:pPr>
            <a:r>
              <a:rPr lang="en-US" sz="1400" i="1" spc="0">
                <a:solidFill>
                  <a:srgbClr val="060506"/>
                </a:solidFill>
                <a:latin typeface="Arial" panose="02020603050405020304" pitchFamily="2"/>
              </a:rPr>
              <a:t>[Sermanet et al. 2011] [Ciresan et al.] 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0"/>
          </p:nvPr>
        </p:nvSpPr>
        <p:spPr>
          <a:xfrm>
            <a:off x="7409815" y="3983990"/>
            <a:ext cx="874395" cy="1701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4572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600" spc="-10">
                <a:solidFill>
                  <a:srgbClr val="060506"/>
                </a:solidFill>
                <a:latin typeface="Arial" panose="02020603050405020304" pitchFamily="2"/>
              </a:rPr>
              <a:t>Photos by Lane McIntosh. Copyright CS231n 2017.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6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0" y="431800"/>
            <a:ext cx="9144000" cy="71882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5240" rIns="0" bIns="0" anchor="t"/>
          <a:lstStyle/>
          <a:p>
            <a:pPr marL="548640" marR="0" indent="0" algn="l">
              <a:lnSpc>
                <a:spcPts val="3200"/>
              </a:lnSpc>
              <a:spcAft>
                <a:spcPts val="2315"/>
              </a:spcAft>
            </a:pPr>
            <a:r>
              <a:rPr lang="en-US" sz="2800" spc="-55">
                <a:solidFill>
                  <a:srgbClr val="000000"/>
                </a:solidFill>
                <a:latin typeface="Arial" panose="02020603050405020304" pitchFamily="2"/>
              </a:rPr>
              <a:t>Next: Convolutional Neural Networks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0" y="3657600"/>
            <a:ext cx="9144000" cy="96012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502920" marR="0" indent="0" algn="l">
              <a:lnSpc>
                <a:spcPts val="700"/>
              </a:lnSpc>
              <a:spcAft>
                <a:spcPts val="6845"/>
              </a:spcAft>
            </a:pPr>
            <a:r>
              <a:rPr lang="en-US" sz="700" spc="-40">
                <a:solidFill>
                  <a:srgbClr val="000000"/>
                </a:solidFill>
                <a:latin typeface="Arial" panose="02020603050405020304" pitchFamily="2"/>
              </a:rPr>
              <a:t>Illustration of LeCun et al. 1998 from CS231n 2017 Lecture 1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0" y="4617720"/>
            <a:ext cx="9144000" cy="52578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8900" rIns="0" bIns="0" anchor="t"/>
          <a:lstStyle/>
          <a:p>
            <a:pPr marL="182880" marR="0" indent="0" algn="l">
              <a:lnSpc>
                <a:spcPts val="2300"/>
              </a:lnSpc>
              <a:spcAft>
                <a:spcPts val="1100"/>
              </a:spcAft>
              <a:tabLst>
                <a:tab pos="5440680" algn="l"/>
                <a:tab pos="7406640" algn="l"/>
              </a:tabLst>
            </a:pPr>
            <a:r>
              <a:rPr lang="en-US" sz="1800" spc="-5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2050" spc="-5">
                <a:solidFill>
                  <a:srgbClr val="FFFFFF"/>
                </a:solidFill>
                <a:latin typeface="Arial" panose="02020603050405020304" pitchFamily="2"/>
              </a:rPr>
              <a:t>Lecture 5 - 6 April 16, 2019 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24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304800" y="444500"/>
            <a:ext cx="7772400" cy="21399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1430" rIns="0" bIns="0" anchor="t"/>
          <a:lstStyle/>
          <a:p>
            <a:pPr marL="0" marR="0" indent="0" algn="l">
              <a:lnSpc>
                <a:spcPts val="800"/>
              </a:lnSpc>
              <a:spcAft>
                <a:spcPts val="0"/>
              </a:spcAft>
              <a:tabLst>
                <a:tab pos="7772400" algn="r"/>
              </a:tabLst>
            </a:pPr>
            <a:r>
              <a:rPr lang="en-US" sz="600" u="sng" spc="0">
                <a:solidFill>
                  <a:srgbClr val="0000FF"/>
                </a:solidFill>
                <a:latin typeface="Arial" panose="02020603050405020304" pitchFamily="2"/>
              </a:rPr>
              <a:t>This image</a:t>
            </a:r>
            <a:r>
              <a:rPr lang="en-US" sz="600" spc="0">
                <a:solidFill>
                  <a:srgbClr val="040303"/>
                </a:solidFill>
                <a:latin typeface="Arial" panose="02020603050405020304" pitchFamily="2"/>
              </a:rPr>
              <a:t> by Christin Khan is in the public domain Photo and figure by Lane McIntosh; not actual </a:t>
            </a:r>
          </a:p>
          <a:p>
            <a:pPr marL="0" marR="0" indent="0" algn="l">
              <a:lnSpc>
                <a:spcPts val="700"/>
              </a:lnSpc>
              <a:spcBef>
                <a:spcPts val="65"/>
              </a:spcBef>
              <a:spcAft>
                <a:spcPts val="65"/>
              </a:spcAft>
              <a:tabLst>
                <a:tab pos="7772400" algn="r"/>
              </a:tabLst>
            </a:pPr>
            <a:r>
              <a:rPr lang="en-US" sz="600" spc="0">
                <a:solidFill>
                  <a:srgbClr val="040303"/>
                </a:solidFill>
                <a:latin typeface="Arial" panose="02020603050405020304" pitchFamily="2"/>
              </a:rPr>
              <a:t>and originally came from the U.S. NOAA. example from Mnih and Hinton, 2010 paper.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0" y="4142105"/>
            <a:ext cx="9144000" cy="48196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228600" marR="0" indent="0" algn="l">
              <a:lnSpc>
                <a:spcPts val="2000"/>
              </a:lnSpc>
              <a:spcAft>
                <a:spcPts val="1760"/>
              </a:spcAft>
              <a:tabLst>
                <a:tab pos="4526280" algn="l"/>
              </a:tabLst>
            </a:pPr>
            <a:r>
              <a:rPr lang="en-US" sz="1750" i="1" spc="0">
                <a:solidFill>
                  <a:srgbClr val="040303"/>
                </a:solidFill>
                <a:latin typeface="Arial" panose="02020603050405020304" pitchFamily="2"/>
              </a:rPr>
              <a:t>Whale recognition, Kaggle Challenge Mnih and Hinton, 2010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24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25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25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26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3877310" y="4087495"/>
            <a:ext cx="1102995" cy="1098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26035" rIns="0" bIns="0" anchor="t"/>
          <a:lstStyle/>
          <a:p>
            <a:pPr marL="0" marR="0" indent="0" algn="ctr">
              <a:lnSpc>
                <a:spcPts val="600"/>
              </a:lnSpc>
              <a:spcAft>
                <a:spcPts val="20"/>
              </a:spcAft>
            </a:pPr>
            <a:r>
              <a:rPr lang="en-US" sz="650" u="sng" spc="-35">
                <a:solidFill>
                  <a:srgbClr val="0000FF"/>
                </a:solidFill>
                <a:latin typeface="Calibri" panose="02020603050405020304" pitchFamily="2"/>
              </a:rPr>
              <a:t>Original image</a:t>
            </a:r>
            <a:r>
              <a:rPr lang="en-US" sz="650" spc="-35">
                <a:solidFill>
                  <a:srgbClr val="0B0B10"/>
                </a:solidFill>
                <a:latin typeface="Calibri" panose="02020603050405020304" pitchFamily="2"/>
              </a:rPr>
              <a:t>is CC0 public domain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194945" y="4312920"/>
            <a:ext cx="3505200" cy="22542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just">
              <a:lnSpc>
                <a:spcPts val="800"/>
              </a:lnSpc>
              <a:spcAft>
                <a:spcPts val="70"/>
              </a:spcAft>
            </a:pPr>
            <a:r>
              <a:rPr lang="en-US" sz="650" spc="0">
                <a:solidFill>
                  <a:srgbClr val="0B0B10"/>
                </a:solidFill>
                <a:latin typeface="Calibri" panose="02020603050405020304" pitchFamily="2"/>
              </a:rPr>
              <a:t>Figures copyright Justin Johnson, 2015. Reproduced with permission. Generated using the Inceptionism approach from a</a:t>
            </a:r>
            <a:r>
              <a:rPr lang="en-US" sz="650" u="sng" spc="0">
                <a:solidFill>
                  <a:srgbClr val="0000FF"/>
                </a:solidFill>
                <a:latin typeface="Calibri" panose="02020603050405020304" pitchFamily="2"/>
              </a:rPr>
              <a:t>blog post</a:t>
            </a:r>
            <a:r>
              <a:rPr lang="en-US" sz="650" spc="0">
                <a:solidFill>
                  <a:srgbClr val="0B0B10"/>
                </a:solidFill>
                <a:latin typeface="Calibri" panose="02020603050405020304" pitchFamily="2"/>
              </a:rPr>
              <a:t> by Google Research.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6355080" y="4267200"/>
            <a:ext cx="2597150" cy="21653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just">
              <a:lnSpc>
                <a:spcPts val="800"/>
              </a:lnSpc>
              <a:spcAft>
                <a:spcPts val="0"/>
              </a:spcAft>
            </a:pPr>
            <a:r>
              <a:rPr lang="en-US" sz="650" spc="-25">
                <a:solidFill>
                  <a:srgbClr val="0B0B10"/>
                </a:solidFill>
                <a:latin typeface="Calibri" panose="02020603050405020304" pitchFamily="2"/>
              </a:rPr>
              <a:t>Gatys et al, “Image Style Transfer using Convolutional Neural Networks”, CVPR 2016 Gatys et al, “Controlling Perceptual Factors in Neural Style Transfer”, CVPR 2017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3874135" y="4197350"/>
            <a:ext cx="2032635" cy="10350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just">
              <a:lnSpc>
                <a:spcPts val="800"/>
              </a:lnSpc>
              <a:spcAft>
                <a:spcPts val="0"/>
              </a:spcAft>
            </a:pPr>
            <a:r>
              <a:rPr lang="en-US" sz="650" u="sng" spc="-20">
                <a:solidFill>
                  <a:srgbClr val="0000FF"/>
                </a:solidFill>
                <a:latin typeface="Calibri" panose="02020603050405020304" pitchFamily="2"/>
              </a:rPr>
              <a:t>Starry Night</a:t>
            </a:r>
            <a:r>
              <a:rPr lang="en-US" sz="650" spc="-20">
                <a:solidFill>
                  <a:srgbClr val="0B0B10"/>
                </a:solidFill>
                <a:latin typeface="Calibri" panose="02020603050405020304" pitchFamily="2"/>
              </a:rPr>
              <a:t> and</a:t>
            </a:r>
            <a:r>
              <a:rPr lang="en-US" sz="650" u="sng" spc="-20">
                <a:solidFill>
                  <a:srgbClr val="0000FF"/>
                </a:solidFill>
                <a:latin typeface="Calibri" panose="02020603050405020304" pitchFamily="2"/>
              </a:rPr>
              <a:t>Tree Roots</a:t>
            </a:r>
            <a:r>
              <a:rPr lang="en-US" sz="650" spc="-20">
                <a:solidFill>
                  <a:srgbClr val="0B0B10"/>
                </a:solidFill>
                <a:latin typeface="Calibri" panose="02020603050405020304" pitchFamily="2"/>
              </a:rPr>
              <a:t> by Van Gogh are in the public domain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3874135" y="4300855"/>
            <a:ext cx="1115695" cy="13716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just">
              <a:lnSpc>
                <a:spcPts val="800"/>
              </a:lnSpc>
              <a:spcAft>
                <a:spcPts val="0"/>
              </a:spcAft>
            </a:pPr>
            <a:r>
              <a:rPr lang="en-US" sz="650" u="sng" spc="-20">
                <a:solidFill>
                  <a:srgbClr val="0000FF"/>
                </a:solidFill>
                <a:latin typeface="Calibri" panose="02020603050405020304" pitchFamily="2"/>
              </a:rPr>
              <a:t>Bokeh image</a:t>
            </a:r>
            <a:r>
              <a:rPr lang="en-US" sz="650" spc="-20">
                <a:solidFill>
                  <a:srgbClr val="0B0B10"/>
                </a:solidFill>
                <a:latin typeface="Calibri" panose="02020603050405020304" pitchFamily="2"/>
              </a:rPr>
              <a:t> is in the public domain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3874135" y="4438015"/>
            <a:ext cx="1456690" cy="17970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just">
              <a:lnSpc>
                <a:spcPts val="800"/>
              </a:lnSpc>
              <a:spcAft>
                <a:spcPts val="25"/>
              </a:spcAft>
            </a:pPr>
            <a:r>
              <a:rPr lang="en-US" sz="650" spc="-20">
                <a:solidFill>
                  <a:srgbClr val="0B0B10"/>
                </a:solidFill>
                <a:latin typeface="Calibri" panose="02020603050405020304" pitchFamily="2"/>
              </a:rPr>
              <a:t>Stylized images copyright Justin Johnson, 2017; reproduced with permission 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176530" y="4719955"/>
            <a:ext cx="8775700" cy="33718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0000"/>
          </a:bodyPr>
          <a:lstStyle/>
          <a:p>
            <a:pPr marL="0" marR="0" indent="0" algn="l">
              <a:lnSpc>
                <a:spcPts val="2200"/>
              </a:lnSpc>
              <a:spcAft>
                <a:spcPts val="430"/>
              </a:spcAft>
              <a:tabLst>
                <a:tab pos="5257800" algn="l"/>
                <a:tab pos="8778240" algn="r"/>
              </a:tabLst>
            </a:pPr>
            <a:r>
              <a:rPr lang="en-US" sz="1750" b="1" spc="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0">
                <a:solidFill>
                  <a:srgbClr val="FFFFFF"/>
                </a:solidFill>
                <a:latin typeface="Arial" panose="02020603050405020304" pitchFamily="2"/>
              </a:rPr>
              <a:t>26 </a:t>
            </a:r>
            <a:r>
              <a:rPr lang="en-US" sz="1950" b="1" spc="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27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0" y="1600200"/>
            <a:ext cx="9144000" cy="302387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6985" rIns="0" bIns="0" anchor="t"/>
          <a:lstStyle/>
          <a:p>
            <a:pPr marL="0" marR="0" indent="0" algn="ctr">
              <a:lnSpc>
                <a:spcPts val="5400"/>
              </a:lnSpc>
              <a:spcAft>
                <a:spcPts val="0"/>
              </a:spcAft>
            </a:pPr>
            <a:r>
              <a:rPr lang="en-US" sz="4700" spc="30">
                <a:solidFill>
                  <a:srgbClr val="000000"/>
                </a:solidFill>
                <a:latin typeface="Arial" panose="02020603050405020304" pitchFamily="2"/>
              </a:rPr>
              <a:t>Convolutional Neural Networks </a:t>
            </a:r>
          </a:p>
          <a:p>
            <a:pPr marL="2240280" marR="0" indent="0" algn="l">
              <a:lnSpc>
                <a:spcPts val="2700"/>
              </a:lnSpc>
              <a:spcBef>
                <a:spcPts val="1415"/>
              </a:spcBef>
              <a:spcAft>
                <a:spcPts val="14135"/>
              </a:spcAft>
            </a:pPr>
            <a:r>
              <a:rPr lang="en-US" sz="2350" spc="-25">
                <a:solidFill>
                  <a:srgbClr val="000000"/>
                </a:solidFill>
                <a:latin typeface="Arial" panose="02020603050405020304" pitchFamily="2"/>
              </a:rPr>
              <a:t>(First without the brain stuff)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27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28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121920" y="114300"/>
            <a:ext cx="4572000" cy="84137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7620" rIns="0" bIns="0" anchor="t"/>
          <a:lstStyle/>
          <a:p>
            <a:pPr marL="0" marR="0" indent="0" algn="l">
              <a:lnSpc>
                <a:spcPts val="4100"/>
              </a:lnSpc>
              <a:spcAft>
                <a:spcPts val="2450"/>
              </a:spcAft>
            </a:pPr>
            <a:r>
              <a:rPr lang="en-US" sz="3500" spc="0">
                <a:solidFill>
                  <a:srgbClr val="000000"/>
                </a:solidFill>
                <a:latin typeface="Arial" panose="02020603050405020304" pitchFamily="2"/>
              </a:rPr>
              <a:t>Fully Connected Layer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>
          <a:xfrm>
            <a:off x="850265" y="955675"/>
            <a:ext cx="5029200" cy="92202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2700"/>
              </a:lnSpc>
              <a:spcAft>
                <a:spcPts val="4510"/>
              </a:spcAft>
            </a:pPr>
            <a:r>
              <a:rPr lang="en-US" sz="2350" spc="5">
                <a:solidFill>
                  <a:srgbClr val="000000"/>
                </a:solidFill>
                <a:latin typeface="Arial" panose="02020603050405020304" pitchFamily="2"/>
              </a:rPr>
              <a:t>32x32x3 image -&gt; stretch to 3072 x 1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6161405" y="2399030"/>
            <a:ext cx="156210" cy="1676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1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1490345" y="1913890"/>
            <a:ext cx="6306185" cy="21336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5000"/>
          </a:bodyPr>
          <a:lstStyle/>
          <a:p>
            <a:pPr marL="0" marR="0" indent="0" algn="l">
              <a:lnSpc>
                <a:spcPts val="1600"/>
              </a:lnSpc>
              <a:spcAft>
                <a:spcPts val="0"/>
              </a:spcAft>
              <a:tabLst>
                <a:tab pos="6309360" algn="r"/>
              </a:tabLst>
            </a:pPr>
            <a:r>
              <a:rPr lang="en-US" sz="1750" b="1" spc="0">
                <a:solidFill>
                  <a:srgbClr val="000000"/>
                </a:solidFill>
                <a:latin typeface="Arial" panose="02020603050405020304" pitchFamily="2"/>
              </a:rPr>
              <a:t>input activation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4227830" y="2541905"/>
            <a:ext cx="969010" cy="4940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91440" marR="0" indent="0" algn="l">
              <a:lnSpc>
                <a:spcPts val="1900"/>
              </a:lnSpc>
              <a:spcAft>
                <a:spcPts val="0"/>
              </a:spcAft>
            </a:pPr>
            <a:r>
              <a:rPr lang="en-US" sz="1750" spc="-45">
                <a:solidFill>
                  <a:srgbClr val="000000"/>
                </a:solidFill>
                <a:latin typeface="Arial" panose="02020603050405020304" pitchFamily="2"/>
              </a:rPr>
              <a:t>10 x 3072 weights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1493520" y="2670175"/>
            <a:ext cx="494030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-130">
                <a:solidFill>
                  <a:srgbClr val="000000"/>
                </a:solidFill>
                <a:latin typeface="Arial" panose="02020603050405020304" pitchFamily="2"/>
              </a:rPr>
              <a:t>3072 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74295" y="2399030"/>
            <a:ext cx="244475" cy="1676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r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1 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0"/>
          </p:nvPr>
        </p:nvSpPr>
        <p:spPr>
          <a:xfrm>
            <a:off x="7160895" y="2670175"/>
            <a:ext cx="347980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10 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28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30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0" y="114300"/>
            <a:ext cx="9144000" cy="83502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7620" rIns="0" bIns="0" anchor="t"/>
          <a:lstStyle/>
          <a:p>
            <a:pPr marL="91440" marR="0" indent="0" algn="l">
              <a:lnSpc>
                <a:spcPts val="4100"/>
              </a:lnSpc>
              <a:spcAft>
                <a:spcPts val="2380"/>
              </a:spcAft>
            </a:pPr>
            <a:r>
              <a:rPr lang="en-US" sz="3500" spc="40">
                <a:solidFill>
                  <a:srgbClr val="000000"/>
                </a:solidFill>
                <a:latin typeface="Arial" panose="02020603050405020304" pitchFamily="2"/>
              </a:rPr>
              <a:t>Convolution Layer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0" y="949325"/>
            <a:ext cx="9144000" cy="46799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2540" rIns="0" bIns="0" anchor="t"/>
          <a:lstStyle/>
          <a:p>
            <a:pPr marL="822960" marR="0" indent="0" algn="l">
              <a:lnSpc>
                <a:spcPts val="2700"/>
              </a:lnSpc>
              <a:spcAft>
                <a:spcPts val="935"/>
              </a:spcAft>
            </a:pPr>
            <a:r>
              <a:rPr lang="en-US" sz="2400" spc="0">
                <a:solidFill>
                  <a:srgbClr val="000000"/>
                </a:solidFill>
                <a:latin typeface="Arial" panose="02020603050405020304" pitchFamily="2"/>
              </a:rPr>
              <a:t>32x32x3 image -&gt; preserve spatial structure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30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2148840" y="2230755"/>
            <a:ext cx="3001010" cy="3136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1430" rIns="0" bIns="0" anchor="t"/>
          <a:lstStyle/>
          <a:p>
            <a:pPr marL="0" marR="0" indent="0" algn="l">
              <a:lnSpc>
                <a:spcPts val="2000"/>
              </a:lnSpc>
              <a:spcAft>
                <a:spcPts val="325"/>
              </a:spcAft>
            </a:pPr>
            <a:r>
              <a:rPr lang="en-US" sz="1750" spc="30">
                <a:solidFill>
                  <a:srgbClr val="000000"/>
                </a:solidFill>
                <a:latin typeface="Arial" panose="02020603050405020304" pitchFamily="2"/>
              </a:rPr>
              <a:t>32 </a:t>
            </a:r>
            <a:r>
              <a:rPr lang="en-US" sz="1750" spc="30">
                <a:solidFill>
                  <a:srgbClr val="0000FF"/>
                </a:solidFill>
                <a:latin typeface="Arial" panose="02020603050405020304" pitchFamily="2"/>
              </a:rPr>
              <a:t>height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1657985" y="3864610"/>
            <a:ext cx="337185" cy="3327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700"/>
              </a:lnSpc>
              <a:spcAft>
                <a:spcPts val="870"/>
              </a:spcAft>
            </a:pPr>
            <a:r>
              <a:rPr lang="en-US" sz="1750" spc="5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1073785" y="4197350"/>
            <a:ext cx="921385" cy="2311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800"/>
              </a:lnSpc>
              <a:spcAft>
                <a:spcPts val="0"/>
              </a:spcAft>
            </a:pPr>
            <a:r>
              <a:rPr lang="en-US" sz="1750" spc="60">
                <a:solidFill>
                  <a:srgbClr val="000000"/>
                </a:solidFill>
                <a:latin typeface="Arial" panose="02020603050405020304" pitchFamily="2"/>
              </a:rPr>
              <a:t>3 </a:t>
            </a:r>
            <a:r>
              <a:rPr lang="en-US" sz="1750" spc="60">
                <a:solidFill>
                  <a:srgbClr val="0000FF"/>
                </a:solidFill>
                <a:latin typeface="Arial" panose="02020603050405020304" pitchFamily="2"/>
              </a:rPr>
              <a:t>depth 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2103120" y="3782695"/>
            <a:ext cx="524510" cy="2184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700"/>
              </a:lnSpc>
              <a:spcAft>
                <a:spcPts val="0"/>
              </a:spcAft>
            </a:pPr>
            <a:r>
              <a:rPr lang="en-US" sz="1750" spc="-90">
                <a:solidFill>
                  <a:srgbClr val="0000FF"/>
                </a:solidFill>
                <a:latin typeface="Arial" panose="02020603050405020304" pitchFamily="2"/>
              </a:rPr>
              <a:t>width 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33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225425" y="243840"/>
            <a:ext cx="3060065" cy="36576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2800"/>
              </a:lnSpc>
              <a:spcAft>
                <a:spcPts val="0"/>
              </a:spcAft>
            </a:pPr>
            <a:r>
              <a:rPr lang="en-US" sz="2950" spc="-20">
                <a:solidFill>
                  <a:srgbClr val="000000"/>
                </a:solidFill>
                <a:latin typeface="Arial" panose="02020603050405020304" pitchFamily="2"/>
              </a:rPr>
              <a:t>Convolution Layer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2232025" y="1560830"/>
            <a:ext cx="357505" cy="1701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60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1866265" y="3633470"/>
            <a:ext cx="360680" cy="1701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65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3578225" y="177800"/>
            <a:ext cx="5486400" cy="104140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699770" rIns="0" bIns="0" anchor="t"/>
          <a:lstStyle/>
          <a:p>
            <a:pPr marL="0" marR="0" indent="0" algn="l">
              <a:lnSpc>
                <a:spcPts val="2700"/>
              </a:lnSpc>
              <a:spcAft>
                <a:spcPts val="0"/>
              </a:spcAft>
            </a:pPr>
            <a:r>
              <a:rPr lang="en-US" sz="2350" spc="-35">
                <a:solidFill>
                  <a:srgbClr val="FF0000"/>
                </a:solidFill>
                <a:latin typeface="Arial" panose="02020603050405020304" pitchFamily="2"/>
              </a:rPr>
              <a:t>32x32x3 image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3578225" y="1219200"/>
            <a:ext cx="1469390" cy="36576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1430" rIns="0" bIns="0" anchor="t"/>
          <a:lstStyle/>
          <a:p>
            <a:pPr marL="0" marR="0" indent="0" algn="l">
              <a:lnSpc>
                <a:spcPts val="2700"/>
              </a:lnSpc>
              <a:spcAft>
                <a:spcPts val="9980"/>
              </a:spcAft>
            </a:pPr>
            <a:r>
              <a:rPr lang="en-US" sz="2350" spc="-60">
                <a:solidFill>
                  <a:srgbClr val="0000FF"/>
                </a:solidFill>
                <a:latin typeface="Arial" panose="02020603050405020304" pitchFamily="2"/>
              </a:rPr>
              <a:t>5x5x3 filter 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4157345" y="2855595"/>
            <a:ext cx="4907280" cy="113093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5000"/>
          </a:bodyPr>
          <a:lstStyle/>
          <a:p>
            <a:pPr marL="0" marR="0" indent="0" algn="l">
              <a:lnSpc>
                <a:spcPts val="2000"/>
              </a:lnSpc>
              <a:spcAft>
                <a:spcPts val="0"/>
              </a:spcAft>
            </a:pPr>
            <a:r>
              <a:rPr lang="en-US" sz="1750" b="1" spc="35">
                <a:solidFill>
                  <a:srgbClr val="000000"/>
                </a:solidFill>
                <a:latin typeface="Arial" panose="02020603050405020304" pitchFamily="2"/>
              </a:rPr>
              <a:t>1 number: </a:t>
            </a:r>
          </a:p>
          <a:p>
            <a:pPr marL="0" marR="0" indent="0" algn="l">
              <a:lnSpc>
                <a:spcPts val="2000"/>
              </a:lnSpc>
              <a:spcBef>
                <a:spcPts val="110"/>
              </a:spcBef>
              <a:spcAft>
                <a:spcPts val="0"/>
              </a:spcAft>
            </a:pPr>
            <a:r>
              <a:rPr lang="en-US" sz="1750" spc="-10">
                <a:solidFill>
                  <a:srgbClr val="000000"/>
                </a:solidFill>
                <a:latin typeface="Arial" panose="02020603050405020304" pitchFamily="2"/>
              </a:rPr>
              <a:t>the result of taking a dot product between the </a:t>
            </a:r>
          </a:p>
          <a:p>
            <a:pPr marL="0" marR="0" indent="0" algn="l">
              <a:lnSpc>
                <a:spcPts val="2000"/>
              </a:lnSpc>
              <a:spcBef>
                <a:spcPts val="145"/>
              </a:spcBef>
              <a:spcAft>
                <a:spcPts val="0"/>
              </a:spcAft>
            </a:pPr>
            <a:r>
              <a:rPr lang="en-US" sz="1750" spc="-10">
                <a:solidFill>
                  <a:srgbClr val="000000"/>
                </a:solidFill>
                <a:latin typeface="Arial" panose="02020603050405020304" pitchFamily="2"/>
              </a:rPr>
              <a:t>filter and a small 5x5x3 chunk of the image </a:t>
            </a:r>
          </a:p>
          <a:p>
            <a:pPr marL="0" marR="0" indent="0" algn="l">
              <a:lnSpc>
                <a:spcPts val="2000"/>
              </a:lnSpc>
              <a:spcBef>
                <a:spcPts val="120"/>
              </a:spcBef>
              <a:spcAft>
                <a:spcPts val="315"/>
              </a:spcAft>
            </a:pPr>
            <a:r>
              <a:rPr lang="en-US" sz="1750" spc="-10">
                <a:solidFill>
                  <a:srgbClr val="000000"/>
                </a:solidFill>
                <a:latin typeface="Arial" panose="02020603050405020304" pitchFamily="2"/>
              </a:rPr>
              <a:t>(i.e. 5*5*3 = 75-dimensional dot product + bias) 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33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35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225425" y="243840"/>
            <a:ext cx="3060065" cy="36576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2800"/>
              </a:lnSpc>
              <a:spcAft>
                <a:spcPts val="0"/>
              </a:spcAft>
            </a:pPr>
            <a:r>
              <a:rPr lang="en-US" sz="2950" spc="-20">
                <a:solidFill>
                  <a:srgbClr val="000000"/>
                </a:solidFill>
                <a:latin typeface="Arial" panose="02020603050405020304" pitchFamily="2"/>
              </a:rPr>
              <a:t>Convolution Layer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2232025" y="1560830"/>
            <a:ext cx="357505" cy="1701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60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1866265" y="3633470"/>
            <a:ext cx="360680" cy="1701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65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225425" y="3986530"/>
            <a:ext cx="3352800" cy="25527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960120" marR="0" indent="0" algn="l">
              <a:lnSpc>
                <a:spcPts val="19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3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3623945" y="50165"/>
            <a:ext cx="5052060" cy="40703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270" rIns="0" bIns="0" anchor="t"/>
          <a:lstStyle/>
          <a:p>
            <a:pPr marL="548640" marR="0" indent="0" algn="l">
              <a:lnSpc>
                <a:spcPts val="2700"/>
              </a:lnSpc>
              <a:spcAft>
                <a:spcPts val="0"/>
              </a:spcAft>
            </a:pPr>
            <a:r>
              <a:rPr lang="en-US" sz="2350" spc="20">
                <a:solidFill>
                  <a:srgbClr val="000000"/>
                </a:solidFill>
                <a:latin typeface="Arial" panose="02020603050405020304" pitchFamily="2"/>
              </a:rPr>
              <a:t>consider a second,</a:t>
            </a:r>
            <a:r>
              <a:rPr lang="en-US" sz="2350" spc="20">
                <a:solidFill>
                  <a:srgbClr val="38761D"/>
                </a:solidFill>
                <a:latin typeface="Arial" panose="02020603050405020304" pitchFamily="2"/>
              </a:rPr>
              <a:t> green</a:t>
            </a:r>
            <a:r>
              <a:rPr lang="en-US" sz="2350" spc="20">
                <a:solidFill>
                  <a:srgbClr val="000000"/>
                </a:solidFill>
                <a:latin typeface="Arial" panose="02020603050405020304" pitchFamily="2"/>
              </a:rPr>
              <a:t> filter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3578225" y="457200"/>
            <a:ext cx="2709545" cy="112458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466725" rIns="0" bIns="0" anchor="t"/>
          <a:lstStyle/>
          <a:p>
            <a:pPr marL="0" marR="0" indent="0" algn="l">
              <a:lnSpc>
                <a:spcPts val="2800"/>
              </a:lnSpc>
              <a:spcAft>
                <a:spcPts val="0"/>
              </a:spcAft>
            </a:pPr>
            <a:r>
              <a:rPr lang="en-US" sz="2350" spc="0">
                <a:solidFill>
                  <a:srgbClr val="FF0000"/>
                </a:solidFill>
                <a:latin typeface="Arial" panose="02020603050405020304" pitchFamily="2"/>
              </a:rPr>
              <a:t>32x32x3 image </a:t>
            </a:r>
            <a:r>
              <a:rPr lang="en-US" sz="2350" spc="0">
                <a:solidFill>
                  <a:srgbClr val="38761D"/>
                </a:solidFill>
                <a:latin typeface="Arial" panose="02020603050405020304" pitchFamily="2"/>
              </a:rPr>
              <a:t>5x5x3 filter 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idx="10"/>
          </p:nvPr>
        </p:nvSpPr>
        <p:spPr>
          <a:xfrm>
            <a:off x="3623945" y="2597150"/>
            <a:ext cx="2663825" cy="7518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96850" rIns="0" bIns="0" anchor="t"/>
          <a:lstStyle/>
          <a:p>
            <a:pPr marL="274320" marR="0" indent="0" algn="l">
              <a:lnSpc>
                <a:spcPts val="22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convolve (slide) over all spatial locations 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idx="10"/>
          </p:nvPr>
        </p:nvSpPr>
        <p:spPr>
          <a:xfrm>
            <a:off x="7141210" y="890270"/>
            <a:ext cx="1716405" cy="21590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5000"/>
          </a:bodyPr>
          <a:lstStyle/>
          <a:p>
            <a:pPr marL="0" marR="0" indent="0" algn="l">
              <a:lnSpc>
                <a:spcPts val="1600"/>
              </a:lnSpc>
              <a:spcAft>
                <a:spcPts val="0"/>
              </a:spcAft>
            </a:pPr>
            <a:r>
              <a:rPr lang="en-US" sz="1750" b="1" spc="20">
                <a:solidFill>
                  <a:srgbClr val="000000"/>
                </a:solidFill>
                <a:latin typeface="Arial" panose="02020603050405020304" pitchFamily="2"/>
              </a:rPr>
              <a:t>activation maps 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idx="10"/>
          </p:nvPr>
        </p:nvSpPr>
        <p:spPr>
          <a:xfrm>
            <a:off x="8437880" y="2179320"/>
            <a:ext cx="36639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90">
                <a:solidFill>
                  <a:srgbClr val="000000"/>
                </a:solidFill>
                <a:latin typeface="Arial" panose="02020603050405020304" pitchFamily="2"/>
              </a:rPr>
              <a:t>28 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idx="10"/>
          </p:nvPr>
        </p:nvSpPr>
        <p:spPr>
          <a:xfrm>
            <a:off x="8032750" y="3590290"/>
            <a:ext cx="36639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90">
                <a:solidFill>
                  <a:srgbClr val="000000"/>
                </a:solidFill>
                <a:latin typeface="Arial" panose="02020603050405020304" pitchFamily="2"/>
              </a:rPr>
              <a:t>28 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idx="10"/>
          </p:nvPr>
        </p:nvSpPr>
        <p:spPr>
          <a:xfrm>
            <a:off x="7398385" y="4047490"/>
            <a:ext cx="156210" cy="1676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1 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139700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35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36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381000" y="190500"/>
            <a:ext cx="8229600" cy="76327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8890" rIns="0" bIns="0" anchor="t">
            <a:normAutofit fontScale="95000"/>
          </a:bodyPr>
          <a:lstStyle/>
          <a:p>
            <a:pPr marL="0" marR="0" indent="0" algn="l">
              <a:lnSpc>
                <a:spcPts val="2300"/>
              </a:lnSpc>
              <a:spcAft>
                <a:spcPts val="0"/>
              </a:spcAft>
            </a:pPr>
            <a:r>
              <a:rPr lang="en-US" sz="1950" spc="15">
                <a:solidFill>
                  <a:srgbClr val="000000"/>
                </a:solidFill>
                <a:latin typeface="Arial" panose="02020603050405020304" pitchFamily="2"/>
              </a:rPr>
              <a:t>For example, if we had 6 5x5 filters, we’ll get 6 separate activation maps: </a:t>
            </a:r>
          </a:p>
          <a:p>
            <a:pPr marL="5532120" marR="0" indent="0" algn="l">
              <a:lnSpc>
                <a:spcPts val="2000"/>
              </a:lnSpc>
              <a:spcBef>
                <a:spcPts val="1080"/>
              </a:spcBef>
              <a:spcAft>
                <a:spcPts val="530"/>
              </a:spcAft>
            </a:pPr>
            <a:r>
              <a:rPr lang="en-US" sz="1750" b="1" spc="55">
                <a:solidFill>
                  <a:srgbClr val="000000"/>
                </a:solidFill>
                <a:latin typeface="Arial" panose="02020603050405020304" pitchFamily="2"/>
              </a:rPr>
              <a:t>activation maps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2232025" y="1332230"/>
            <a:ext cx="357505" cy="1701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60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1866265" y="3404870"/>
            <a:ext cx="360680" cy="1701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65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1195705" y="3794760"/>
            <a:ext cx="23558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3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5993765" y="3818890"/>
            <a:ext cx="23812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6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7051040" y="3380105"/>
            <a:ext cx="36385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85">
                <a:solidFill>
                  <a:srgbClr val="000000"/>
                </a:solidFill>
                <a:latin typeface="Arial" panose="02020603050405020304" pitchFamily="2"/>
              </a:rPr>
              <a:t>28 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7541895" y="1801495"/>
            <a:ext cx="36639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90">
                <a:solidFill>
                  <a:srgbClr val="000000"/>
                </a:solidFill>
                <a:latin typeface="Arial" panose="02020603050405020304" pitchFamily="2"/>
              </a:rPr>
              <a:t>28 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0"/>
          </p:nvPr>
        </p:nvSpPr>
        <p:spPr>
          <a:xfrm>
            <a:off x="2947670" y="2465705"/>
            <a:ext cx="1837690" cy="22288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800"/>
              </a:lnSpc>
              <a:spcAft>
                <a:spcPts val="0"/>
              </a:spcAft>
            </a:pPr>
            <a:r>
              <a:rPr lang="en-US" sz="1750" spc="-45">
                <a:solidFill>
                  <a:srgbClr val="000000"/>
                </a:solidFill>
                <a:latin typeface="Arial" panose="02020603050405020304" pitchFamily="2"/>
              </a:rPr>
              <a:t>Convolution Layer 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idx="10"/>
          </p:nvPr>
        </p:nvSpPr>
        <p:spPr>
          <a:xfrm>
            <a:off x="0" y="4217035"/>
            <a:ext cx="9144000" cy="40703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914400" marR="0" indent="0" algn="l">
              <a:lnSpc>
                <a:spcPts val="2200"/>
              </a:lnSpc>
              <a:spcAft>
                <a:spcPts val="910"/>
              </a:spcAft>
            </a:pPr>
            <a:r>
              <a:rPr lang="en-US" sz="1950" spc="15">
                <a:solidFill>
                  <a:srgbClr val="000000"/>
                </a:solidFill>
                <a:latin typeface="Arial" panose="02020603050405020304" pitchFamily="2"/>
              </a:rPr>
              <a:t>We stack these up to get a “new image” of size 28x28x6! 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36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39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39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7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384175" y="177800"/>
            <a:ext cx="5143500" cy="19164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8255" rIns="0" bIns="0" anchor="t"/>
          <a:lstStyle/>
          <a:p>
            <a:pPr marL="0" marR="0" indent="0" algn="l">
              <a:lnSpc>
                <a:spcPts val="3000"/>
              </a:lnSpc>
              <a:spcAft>
                <a:spcPts val="0"/>
              </a:spcAft>
            </a:pPr>
            <a:r>
              <a:rPr lang="en-US" sz="2550" spc="-25">
                <a:solidFill>
                  <a:srgbClr val="000000"/>
                </a:solidFill>
                <a:latin typeface="Arial" panose="02020603050405020304" pitchFamily="2"/>
              </a:rPr>
              <a:t>A bit of history... </a:t>
            </a:r>
          </a:p>
          <a:p>
            <a:pPr marL="0" marR="1051560" indent="0" algn="l">
              <a:lnSpc>
                <a:spcPts val="1900"/>
              </a:lnSpc>
              <a:spcBef>
                <a:spcPts val="2355"/>
              </a:spcBef>
              <a:spcAft>
                <a:spcPts val="0"/>
              </a:spcAft>
            </a:pPr>
            <a:r>
              <a:rPr lang="en-US" sz="1600" spc="-5">
                <a:solidFill>
                  <a:srgbClr val="000000"/>
                </a:solidFill>
                <a:latin typeface="Arial" panose="02020603050405020304" pitchFamily="2"/>
              </a:rPr>
              <a:t>The </a:t>
            </a:r>
            <a:r>
              <a:rPr lang="en-US" sz="1600" b="1" spc="-5">
                <a:solidFill>
                  <a:srgbClr val="000000"/>
                </a:solidFill>
                <a:latin typeface="Arial" panose="02020603050405020304" pitchFamily="2"/>
              </a:rPr>
              <a:t>Mark I Perceptron </a:t>
            </a:r>
            <a:r>
              <a:rPr lang="en-US" sz="1600" spc="-5">
                <a:solidFill>
                  <a:srgbClr val="000000"/>
                </a:solidFill>
                <a:latin typeface="Arial" panose="02020603050405020304" pitchFamily="2"/>
              </a:rPr>
              <a:t>machine was the first implementation of the perceptron algorithm. </a:t>
            </a:r>
          </a:p>
          <a:p>
            <a:pPr marL="0" marR="0" indent="0" algn="l">
              <a:lnSpc>
                <a:spcPts val="1900"/>
              </a:lnSpc>
              <a:spcBef>
                <a:spcPts val="1935"/>
              </a:spcBef>
              <a:spcAft>
                <a:spcPts val="0"/>
              </a:spcAft>
            </a:pPr>
            <a:r>
              <a:rPr lang="en-US" sz="1600" spc="-10">
                <a:solidFill>
                  <a:srgbClr val="000000"/>
                </a:solidFill>
                <a:latin typeface="Arial" panose="02020603050405020304" pitchFamily="2"/>
              </a:rPr>
              <a:t>The machine was connected to a camera that used 20×20 cadmium sulfide photocells to produce a 400-pixel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>
          <a:xfrm>
            <a:off x="384175" y="2094230"/>
            <a:ext cx="606425" cy="2527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900"/>
              </a:lnSpc>
              <a:spcAft>
                <a:spcPts val="0"/>
              </a:spcAft>
            </a:pPr>
            <a:r>
              <a:rPr lang="en-US" sz="1600" spc="-10">
                <a:solidFill>
                  <a:srgbClr val="000000"/>
                </a:solidFill>
                <a:latin typeface="Arial" panose="02020603050405020304" pitchFamily="2"/>
              </a:rPr>
              <a:t>image.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384175" y="2346960"/>
            <a:ext cx="1969135" cy="7423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259080" rIns="0" bIns="0" anchor="t"/>
          <a:lstStyle/>
          <a:p>
            <a:pPr marL="0" marR="0" indent="0" algn="l">
              <a:lnSpc>
                <a:spcPts val="1800"/>
              </a:lnSpc>
              <a:spcAft>
                <a:spcPts val="0"/>
              </a:spcAft>
            </a:pPr>
            <a:r>
              <a:rPr lang="en-US" sz="1600" spc="-15">
                <a:solidFill>
                  <a:srgbClr val="000000"/>
                </a:solidFill>
                <a:latin typeface="Arial" panose="02020603050405020304" pitchFamily="2"/>
              </a:rPr>
              <a:t>recognized </a:t>
            </a:r>
          </a:p>
          <a:p>
            <a:pPr marL="0" marR="0" indent="0" algn="l">
              <a:lnSpc>
                <a:spcPts val="1800"/>
              </a:lnSpc>
              <a:spcBef>
                <a:spcPts val="135"/>
              </a:spcBef>
              <a:spcAft>
                <a:spcPts val="0"/>
              </a:spcAft>
            </a:pPr>
            <a:r>
              <a:rPr lang="en-US" sz="1600" spc="-20">
                <a:solidFill>
                  <a:srgbClr val="000000"/>
                </a:solidFill>
                <a:latin typeface="Arial" panose="02020603050405020304" pitchFamily="2"/>
              </a:rPr>
              <a:t>letters of the alphabet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384175" y="3089275"/>
            <a:ext cx="1923415" cy="9461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232410" rIns="0" bIns="0" anchor="t"/>
          <a:lstStyle/>
          <a:p>
            <a:pPr marL="0" marR="0" indent="0" algn="l">
              <a:lnSpc>
                <a:spcPts val="1600"/>
              </a:lnSpc>
              <a:spcAft>
                <a:spcPts val="0"/>
              </a:spcAft>
            </a:pPr>
            <a:r>
              <a:rPr lang="en-US" sz="1400" spc="-10">
                <a:solidFill>
                  <a:srgbClr val="FF0000"/>
                </a:solidFill>
                <a:latin typeface="Arial" panose="02020603050405020304" pitchFamily="2"/>
              </a:rPr>
              <a:t>update rule: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384175" y="4035425"/>
            <a:ext cx="5143500" cy="58864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36830" rIns="0" bIns="0" anchor="t"/>
          <a:lstStyle/>
          <a:p>
            <a:pPr marL="0" marR="0" indent="0" algn="l">
              <a:lnSpc>
                <a:spcPts val="2000"/>
              </a:lnSpc>
              <a:spcAft>
                <a:spcPts val="2635"/>
              </a:spcAft>
            </a:pPr>
            <a:r>
              <a:rPr lang="en-US" sz="1750" spc="-15">
                <a:solidFill>
                  <a:srgbClr val="0000FF"/>
                </a:solidFill>
                <a:latin typeface="Arial" panose="02020603050405020304" pitchFamily="2"/>
              </a:rPr>
              <a:t>Frank Rosenblatt, ~1957: Perceptron 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idx="10"/>
          </p:nvPr>
        </p:nvSpPr>
        <p:spPr>
          <a:xfrm>
            <a:off x="5632450" y="4377690"/>
            <a:ext cx="3365500" cy="10858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3810" rIns="0" bIns="0" anchor="t"/>
          <a:lstStyle/>
          <a:p>
            <a:pPr marL="0" marR="0" indent="0" algn="ctr">
              <a:lnSpc>
                <a:spcPts val="700"/>
              </a:lnSpc>
              <a:spcAft>
                <a:spcPts val="75"/>
              </a:spcAft>
            </a:pPr>
            <a:r>
              <a:rPr lang="en-US" sz="600" u="sng" spc="0">
                <a:solidFill>
                  <a:srgbClr val="0000FF"/>
                </a:solidFill>
                <a:latin typeface="Arial" panose="02020603050405020304" pitchFamily="2"/>
              </a:rPr>
              <a:t>This image</a:t>
            </a:r>
            <a:r>
              <a:rPr lang="en-US" sz="600" spc="0">
                <a:solidFill>
                  <a:srgbClr val="000000"/>
                </a:solidFill>
                <a:latin typeface="Arial" panose="02020603050405020304" pitchFamily="2"/>
              </a:rPr>
              <a:t> by Rocky Acosta is licensed under</a:t>
            </a:r>
            <a:r>
              <a:rPr lang="en-US" sz="600" u="sng" spc="0">
                <a:solidFill>
                  <a:srgbClr val="0000FF"/>
                </a:solidFill>
                <a:latin typeface="Arial" panose="02020603050405020304" pitchFamily="2"/>
              </a:rPr>
              <a:t>CC-BY 3.0</a:t>
            </a:r>
            <a:r>
              <a:rPr lang="en-US" sz="100" u="sng" spc="0">
                <a:solidFill>
                  <a:srgbClr val="0097A7"/>
                </a:solidFill>
                <a:latin typeface="Arial" panose="02020603050405020304" pitchFamily="2"/>
              </a:rPr>
              <a:t> 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6995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 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7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40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40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41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41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6361430" y="571500"/>
            <a:ext cx="2523490" cy="6153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2700"/>
              </a:lnSpc>
              <a:spcAft>
                <a:spcPts val="0"/>
              </a:spcAft>
            </a:pPr>
            <a:r>
              <a:rPr lang="en-US" sz="2350" spc="-55">
                <a:solidFill>
                  <a:srgbClr val="000000"/>
                </a:solidFill>
                <a:latin typeface="Arial" panose="02020603050405020304" pitchFamily="2"/>
              </a:rPr>
              <a:t>example 5x5 filters </a:t>
            </a:r>
          </a:p>
          <a:p>
            <a:pPr marL="0" marR="0" indent="0" algn="l">
              <a:lnSpc>
                <a:spcPts val="2000"/>
              </a:lnSpc>
              <a:spcBef>
                <a:spcPts val="115"/>
              </a:spcBef>
              <a:spcAft>
                <a:spcPts val="0"/>
              </a:spcAft>
            </a:pPr>
            <a:r>
              <a:rPr lang="en-US" sz="1750" spc="-20">
                <a:solidFill>
                  <a:srgbClr val="000000"/>
                </a:solidFill>
                <a:latin typeface="Arial" panose="02020603050405020304" pitchFamily="2"/>
              </a:rPr>
              <a:t>(32 total)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2124710" y="423545"/>
            <a:ext cx="1905000" cy="53340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2000"/>
              </a:lnSpc>
              <a:spcAft>
                <a:spcPts val="0"/>
              </a:spcAft>
            </a:pPr>
            <a:r>
              <a:rPr lang="en-US" sz="1750" spc="-15">
                <a:solidFill>
                  <a:srgbClr val="FF0000"/>
                </a:solidFill>
                <a:latin typeface="Arial" panose="02020603050405020304" pitchFamily="2"/>
              </a:rPr>
              <a:t>one filter =&gt; </a:t>
            </a:r>
          </a:p>
          <a:p>
            <a:pPr marL="0" marR="0" indent="0" algn="l">
              <a:lnSpc>
                <a:spcPts val="2000"/>
              </a:lnSpc>
              <a:spcBef>
                <a:spcPts val="145"/>
              </a:spcBef>
              <a:spcAft>
                <a:spcPts val="0"/>
              </a:spcAft>
            </a:pPr>
            <a:r>
              <a:rPr lang="en-US" sz="1750" spc="-45">
                <a:solidFill>
                  <a:srgbClr val="FF0000"/>
                </a:solidFill>
                <a:latin typeface="Arial" panose="02020603050405020304" pitchFamily="2"/>
              </a:rPr>
              <a:t>one activation map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5291455" y="1898650"/>
            <a:ext cx="3493135" cy="8089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2100"/>
              </a:lnSpc>
              <a:spcAft>
                <a:spcPts val="0"/>
              </a:spcAft>
            </a:pPr>
            <a:r>
              <a:rPr lang="en-US" sz="1750" spc="-15">
                <a:solidFill>
                  <a:srgbClr val="000000"/>
                </a:solidFill>
                <a:latin typeface="Arial" panose="02020603050405020304" pitchFamily="2"/>
              </a:rPr>
              <a:t>We call the layer convolutional because it is related to convolution of two signals: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5986145" y="3841115"/>
            <a:ext cx="2999105" cy="41656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just">
              <a:lnSpc>
                <a:spcPts val="1600"/>
              </a:lnSpc>
              <a:spcAft>
                <a:spcPts val="0"/>
              </a:spcAft>
            </a:pPr>
            <a:r>
              <a:rPr lang="en-US" sz="1400" spc="0">
                <a:solidFill>
                  <a:srgbClr val="000000"/>
                </a:solidFill>
                <a:latin typeface="Arial" panose="02020603050405020304" pitchFamily="2"/>
              </a:rPr>
              <a:t>elementwise multiplication and sum of a filter and the signal (image)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3663950" y="4374515"/>
            <a:ext cx="1033145" cy="971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3335" rIns="0" bIns="0" anchor="t"/>
          <a:lstStyle/>
          <a:p>
            <a:pPr marL="0" marR="0" indent="0" algn="l">
              <a:lnSpc>
                <a:spcPts val="600"/>
              </a:lnSpc>
              <a:spcAft>
                <a:spcPts val="20"/>
              </a:spcAft>
            </a:pPr>
            <a:r>
              <a:rPr lang="en-US" sz="650" spc="-40">
                <a:solidFill>
                  <a:srgbClr val="000000"/>
                </a:solidFill>
                <a:latin typeface="Calibri" panose="02020603050405020304" pitchFamily="2"/>
              </a:rPr>
              <a:t>Figure copyright Andrej Karpathy. 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43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219710" y="165100"/>
            <a:ext cx="4356100" cy="6057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635" rIns="0" bIns="0" anchor="t"/>
          <a:lstStyle/>
          <a:p>
            <a:pPr marL="0" marR="0" indent="0" algn="l">
              <a:lnSpc>
                <a:spcPts val="2500"/>
              </a:lnSpc>
              <a:spcAft>
                <a:spcPts val="2255"/>
              </a:spcAft>
            </a:pPr>
            <a:r>
              <a:rPr lang="en-US" sz="2150" spc="-30">
                <a:solidFill>
                  <a:srgbClr val="000000"/>
                </a:solidFill>
                <a:latin typeface="Arial" panose="02020603050405020304" pitchFamily="2"/>
              </a:rPr>
              <a:t>A closer look at spatial dimensions: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>
          <a:xfrm>
            <a:off x="6800215" y="770890"/>
            <a:ext cx="1600200" cy="25527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5000"/>
          </a:bodyPr>
          <a:lstStyle/>
          <a:p>
            <a:pPr marL="0" marR="0" indent="0" algn="l">
              <a:lnSpc>
                <a:spcPts val="2000"/>
              </a:lnSpc>
              <a:spcAft>
                <a:spcPts val="0"/>
              </a:spcAft>
            </a:pPr>
            <a:r>
              <a:rPr lang="en-US" sz="1750" b="1" spc="20">
                <a:solidFill>
                  <a:srgbClr val="0000FF"/>
                </a:solidFill>
                <a:latin typeface="Arial" panose="02020603050405020304" pitchFamily="2"/>
              </a:rPr>
              <a:t>activation map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1860550" y="1700530"/>
            <a:ext cx="35750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60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1494790" y="3773170"/>
            <a:ext cx="36004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65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824230" y="4166870"/>
            <a:ext cx="235585" cy="1701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3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3157855" y="1026160"/>
            <a:ext cx="3535680" cy="70294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45720" marR="0" indent="0" algn="l">
              <a:lnSpc>
                <a:spcPts val="2800"/>
              </a:lnSpc>
              <a:spcAft>
                <a:spcPts val="0"/>
              </a:spcAft>
            </a:pPr>
            <a:r>
              <a:rPr lang="en-US" sz="2350" spc="0">
                <a:solidFill>
                  <a:srgbClr val="FF0000"/>
                </a:solidFill>
                <a:latin typeface="Arial" panose="02020603050405020304" pitchFamily="2"/>
              </a:rPr>
              <a:t>32x32x3 image </a:t>
            </a:r>
            <a:br/>
            <a:r>
              <a:rPr lang="en-US" sz="2350" spc="0">
                <a:solidFill>
                  <a:srgbClr val="0000FF"/>
                </a:solidFill>
                <a:latin typeface="Arial" panose="02020603050405020304" pitchFamily="2"/>
              </a:rPr>
              <a:t>5x5x3 filter 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idx="10"/>
          </p:nvPr>
        </p:nvSpPr>
        <p:spPr>
          <a:xfrm>
            <a:off x="3157855" y="2956560"/>
            <a:ext cx="3535680" cy="166751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365760" marR="731520" indent="0" algn="l">
              <a:lnSpc>
                <a:spcPts val="2100"/>
              </a:lnSpc>
              <a:spcAft>
                <a:spcPts val="8885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convolve (slide) over all spatial locations 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idx="10"/>
          </p:nvPr>
        </p:nvSpPr>
        <p:spPr>
          <a:xfrm>
            <a:off x="7685405" y="2319655"/>
            <a:ext cx="369570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5000"/>
          </a:bodyPr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b="1" spc="165">
                <a:solidFill>
                  <a:srgbClr val="000000"/>
                </a:solidFill>
                <a:latin typeface="Arial" panose="02020603050405020304" pitchFamily="2"/>
              </a:rPr>
              <a:t>28 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idx="10"/>
          </p:nvPr>
        </p:nvSpPr>
        <p:spPr>
          <a:xfrm>
            <a:off x="7282815" y="3730625"/>
            <a:ext cx="36639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5000"/>
          </a:bodyPr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b="1" spc="160">
                <a:solidFill>
                  <a:srgbClr val="000000"/>
                </a:solidFill>
                <a:latin typeface="Arial" panose="02020603050405020304" pitchFamily="2"/>
              </a:rPr>
              <a:t>28 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idx="10"/>
          </p:nvPr>
        </p:nvSpPr>
        <p:spPr>
          <a:xfrm>
            <a:off x="6693535" y="4187825"/>
            <a:ext cx="114300" cy="1676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1 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43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58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311150" y="228600"/>
            <a:ext cx="8013700" cy="134429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8890" rIns="0" bIns="0" anchor="t"/>
          <a:lstStyle/>
          <a:p>
            <a:pPr marL="0" marR="0" indent="0" algn="l">
              <a:lnSpc>
                <a:spcPts val="2100"/>
              </a:lnSpc>
              <a:spcAft>
                <a:spcPts val="0"/>
              </a:spcAft>
            </a:pPr>
            <a:r>
              <a:rPr lang="en-US" sz="1750" b="1" spc="25">
                <a:solidFill>
                  <a:srgbClr val="000000"/>
                </a:solidFill>
                <a:latin typeface="Arial" panose="02020603050405020304" pitchFamily="2"/>
              </a:rPr>
              <a:t>Remember back to... </a:t>
            </a:r>
          </a:p>
          <a:p>
            <a:pPr marL="0" marR="0" indent="0" algn="l">
              <a:lnSpc>
                <a:spcPts val="2000"/>
              </a:lnSpc>
              <a:spcBef>
                <a:spcPts val="110"/>
              </a:spcBef>
              <a:spcAft>
                <a:spcPts val="0"/>
              </a:spcAft>
            </a:pPr>
            <a:r>
              <a:rPr lang="en-US" sz="1750" spc="-25">
                <a:solidFill>
                  <a:srgbClr val="000000"/>
                </a:solidFill>
                <a:latin typeface="Arial" panose="02020603050405020304" pitchFamily="2"/>
              </a:rPr>
              <a:t>E.g. 32x32 input convolved repeatedly with 5x5 filters shrinks volumes spatially! </a:t>
            </a:r>
          </a:p>
          <a:p>
            <a:pPr marL="0" marR="0" indent="0" algn="l">
              <a:lnSpc>
                <a:spcPts val="2000"/>
              </a:lnSpc>
              <a:spcBef>
                <a:spcPts val="150"/>
              </a:spcBef>
              <a:spcAft>
                <a:spcPts val="4130"/>
              </a:spcAft>
            </a:pPr>
            <a:r>
              <a:rPr lang="en-US" sz="1750" spc="-10">
                <a:solidFill>
                  <a:srgbClr val="000000"/>
                </a:solidFill>
                <a:latin typeface="Arial" panose="02020603050405020304" pitchFamily="2"/>
              </a:rPr>
              <a:t>(32 -&gt; 28 -&gt; 24 ...). Shrinking too fast is not good, doesn’t work well.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4385945" y="3014345"/>
            <a:ext cx="707390" cy="128016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2000"/>
              </a:lnSpc>
              <a:spcAft>
                <a:spcPts val="0"/>
              </a:spcAft>
            </a:pPr>
            <a:r>
              <a:rPr lang="en-US" sz="1750" spc="-45">
                <a:solidFill>
                  <a:srgbClr val="000000"/>
                </a:solidFill>
                <a:latin typeface="Arial" panose="02020603050405020304" pitchFamily="2"/>
              </a:rPr>
              <a:t>CONV, ReLU </a:t>
            </a:r>
            <a:r>
              <a:rPr lang="en-US" sz="1750" spc="-45">
                <a:solidFill>
                  <a:srgbClr val="38761D"/>
                </a:solidFill>
                <a:latin typeface="Arial" panose="02020603050405020304" pitchFamily="2"/>
              </a:rPr>
              <a:t>e.g. 10 5x5x</a:t>
            </a:r>
            <a:r>
              <a:rPr lang="en-US" sz="1750" b="1" spc="-55">
                <a:solidFill>
                  <a:srgbClr val="38761D"/>
                </a:solidFill>
                <a:latin typeface="Arial" panose="02020603050405020304" pitchFamily="2"/>
              </a:rPr>
              <a:t>6 </a:t>
            </a:r>
            <a:r>
              <a:rPr lang="en-US" sz="1750" spc="-45">
                <a:solidFill>
                  <a:srgbClr val="38761D"/>
                </a:solidFill>
                <a:latin typeface="Arial" panose="02020603050405020304" pitchFamily="2"/>
              </a:rPr>
              <a:t>filters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1642745" y="3014345"/>
            <a:ext cx="707390" cy="128016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2000"/>
              </a:lnSpc>
              <a:spcAft>
                <a:spcPts val="0"/>
              </a:spcAft>
            </a:pPr>
            <a:r>
              <a:rPr lang="en-US" sz="1750" spc="-45">
                <a:solidFill>
                  <a:srgbClr val="000000"/>
                </a:solidFill>
                <a:latin typeface="Arial" panose="02020603050405020304" pitchFamily="2"/>
              </a:rPr>
              <a:t>CONV, ReLU </a:t>
            </a:r>
            <a:r>
              <a:rPr lang="en-US" sz="1750" spc="-45">
                <a:solidFill>
                  <a:srgbClr val="0000FF"/>
                </a:solidFill>
                <a:latin typeface="Arial" panose="02020603050405020304" pitchFamily="2"/>
              </a:rPr>
              <a:t>e.g. 6 5x5x3 filters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1220470" y="1950720"/>
            <a:ext cx="36004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65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187325" y="4416425"/>
            <a:ext cx="234950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3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857885" y="4026535"/>
            <a:ext cx="36004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65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2698750" y="4416425"/>
            <a:ext cx="23812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6 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0"/>
          </p:nvPr>
        </p:nvSpPr>
        <p:spPr>
          <a:xfrm>
            <a:off x="3369310" y="4026535"/>
            <a:ext cx="36639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90">
                <a:solidFill>
                  <a:srgbClr val="000000"/>
                </a:solidFill>
                <a:latin typeface="Arial" panose="02020603050405020304" pitchFamily="2"/>
              </a:rPr>
              <a:t>28 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idx="10"/>
          </p:nvPr>
        </p:nvSpPr>
        <p:spPr>
          <a:xfrm>
            <a:off x="3731895" y="1950720"/>
            <a:ext cx="36639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90">
                <a:solidFill>
                  <a:srgbClr val="000000"/>
                </a:solidFill>
                <a:latin typeface="Arial" panose="02020603050405020304" pitchFamily="2"/>
              </a:rPr>
              <a:t>28 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0"/>
          </p:nvPr>
        </p:nvSpPr>
        <p:spPr>
          <a:xfrm>
            <a:off x="6475095" y="1950720"/>
            <a:ext cx="366395" cy="1676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90">
                <a:solidFill>
                  <a:srgbClr val="000000"/>
                </a:solidFill>
                <a:latin typeface="Arial" panose="02020603050405020304" pitchFamily="2"/>
              </a:rPr>
              <a:t>24 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idx="10"/>
          </p:nvPr>
        </p:nvSpPr>
        <p:spPr>
          <a:xfrm>
            <a:off x="8163560" y="2962910"/>
            <a:ext cx="457835" cy="3619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200"/>
              </a:lnSpc>
              <a:spcAft>
                <a:spcPts val="0"/>
              </a:spcAft>
            </a:pPr>
            <a:r>
              <a:rPr lang="en-US" sz="2500" spc="1005">
                <a:solidFill>
                  <a:srgbClr val="000000"/>
                </a:solidFill>
                <a:latin typeface="Arial" panose="02020603050405020304" pitchFamily="2"/>
              </a:rPr>
              <a:t>.... 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idx="10"/>
          </p:nvPr>
        </p:nvSpPr>
        <p:spPr>
          <a:xfrm>
            <a:off x="6986270" y="3014345"/>
            <a:ext cx="697865" cy="45148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800"/>
              </a:lnSpc>
              <a:spcAft>
                <a:spcPts val="0"/>
              </a:spcAft>
            </a:pPr>
            <a:r>
              <a:rPr lang="en-US" sz="1750" spc="-55">
                <a:solidFill>
                  <a:srgbClr val="000000"/>
                </a:solidFill>
                <a:latin typeface="Arial" panose="02020603050405020304" pitchFamily="2"/>
              </a:rPr>
              <a:t>CONV, ReLU 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idx="10"/>
          </p:nvPr>
        </p:nvSpPr>
        <p:spPr>
          <a:xfrm>
            <a:off x="6112510" y="4026535"/>
            <a:ext cx="366395" cy="1676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90">
                <a:solidFill>
                  <a:srgbClr val="000000"/>
                </a:solidFill>
                <a:latin typeface="Arial" panose="02020603050405020304" pitchFamily="2"/>
              </a:rPr>
              <a:t>24 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idx="10"/>
          </p:nvPr>
        </p:nvSpPr>
        <p:spPr>
          <a:xfrm>
            <a:off x="5384165" y="4416425"/>
            <a:ext cx="347980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10 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58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60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0" y="2778760"/>
            <a:ext cx="9144000" cy="184531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270" rIns="0" bIns="0" anchor="t"/>
          <a:lstStyle/>
          <a:p>
            <a:pPr marL="274320" marR="0" indent="0" algn="l">
              <a:lnSpc>
                <a:spcPts val="3400"/>
              </a:lnSpc>
              <a:spcAft>
                <a:spcPts val="0"/>
              </a:spcAft>
            </a:pPr>
            <a:r>
              <a:rPr lang="en-US" sz="2950" spc="0">
                <a:solidFill>
                  <a:srgbClr val="000000"/>
                </a:solidFill>
                <a:latin typeface="Arial" panose="02020603050405020304" pitchFamily="2"/>
              </a:rPr>
              <a:t>Output volume size: </a:t>
            </a:r>
          </a:p>
          <a:p>
            <a:pPr marL="274320" marR="0" indent="0" algn="l">
              <a:lnSpc>
                <a:spcPts val="3600"/>
              </a:lnSpc>
              <a:spcBef>
                <a:spcPts val="30"/>
              </a:spcBef>
              <a:spcAft>
                <a:spcPts val="3890"/>
              </a:spcAft>
            </a:pPr>
            <a:r>
              <a:rPr lang="en-US" sz="2950" spc="0">
                <a:solidFill>
                  <a:srgbClr val="000000"/>
                </a:solidFill>
                <a:latin typeface="Arial" panose="02020603050405020304" pitchFamily="2"/>
              </a:rPr>
              <a:t>(32+2*2-5)/1+1 = 32 spatially, so </a:t>
            </a:r>
            <a:br/>
            <a:r>
              <a:rPr lang="en-US" sz="2950" b="1" spc="0">
                <a:solidFill>
                  <a:srgbClr val="000000"/>
                </a:solidFill>
                <a:latin typeface="Arial" panose="02020603050405020304" pitchFamily="2"/>
              </a:rPr>
              <a:t>32x32x10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60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62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0" y="2778760"/>
            <a:ext cx="9144000" cy="184531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270" rIns="0" bIns="0" anchor="t"/>
          <a:lstStyle/>
          <a:p>
            <a:pPr marL="274320" marR="0" indent="0" algn="l">
              <a:lnSpc>
                <a:spcPts val="3400"/>
              </a:lnSpc>
              <a:spcAft>
                <a:spcPts val="0"/>
              </a:spcAft>
            </a:pPr>
            <a:r>
              <a:rPr lang="en-US" sz="2950" spc="10">
                <a:solidFill>
                  <a:srgbClr val="000000"/>
                </a:solidFill>
                <a:latin typeface="Arial" panose="02020603050405020304" pitchFamily="2"/>
              </a:rPr>
              <a:t>Number of parameters in this layer? </a:t>
            </a:r>
          </a:p>
          <a:p>
            <a:pPr marL="274320" marR="548640" indent="0" algn="l">
              <a:lnSpc>
                <a:spcPts val="3600"/>
              </a:lnSpc>
              <a:spcBef>
                <a:spcPts val="25"/>
              </a:spcBef>
              <a:spcAft>
                <a:spcPts val="3890"/>
              </a:spcAft>
              <a:tabLst>
                <a:tab pos="7223760" algn="l"/>
              </a:tabLst>
            </a:pPr>
            <a:r>
              <a:rPr lang="en-US" sz="2950" spc="0">
                <a:solidFill>
                  <a:srgbClr val="000000"/>
                </a:solidFill>
                <a:latin typeface="Arial" panose="02020603050405020304" pitchFamily="2"/>
              </a:rPr>
              <a:t>each filter has</a:t>
            </a:r>
            <a:r>
              <a:rPr lang="en-US" sz="2950" spc="0">
                <a:solidFill>
                  <a:srgbClr val="FF00FF"/>
                </a:solidFill>
                <a:latin typeface="Arial" panose="02020603050405020304" pitchFamily="2"/>
              </a:rPr>
              <a:t> 5*5*3</a:t>
            </a:r>
            <a:r>
              <a:rPr lang="en-US" sz="2950" spc="0">
                <a:solidFill>
                  <a:srgbClr val="000000"/>
                </a:solidFill>
                <a:latin typeface="Arial" panose="02020603050405020304" pitchFamily="2"/>
              </a:rPr>
              <a:t> + 1 =</a:t>
            </a:r>
            <a:r>
              <a:rPr lang="en-US" sz="2950" spc="0">
                <a:solidFill>
                  <a:srgbClr val="38761D"/>
                </a:solidFill>
                <a:latin typeface="Arial" panose="02020603050405020304" pitchFamily="2"/>
              </a:rPr>
              <a:t> 76</a:t>
            </a:r>
            <a:r>
              <a:rPr lang="en-US" sz="2950" spc="0">
                <a:solidFill>
                  <a:srgbClr val="000000"/>
                </a:solidFill>
                <a:latin typeface="Arial" panose="02020603050405020304" pitchFamily="2"/>
              </a:rPr>
              <a:t> params </a:t>
            </a:r>
            <a:r>
              <a:rPr lang="en-US" sz="1950" spc="0">
                <a:solidFill>
                  <a:srgbClr val="000000"/>
                </a:solidFill>
                <a:latin typeface="Arial" panose="02020603050405020304" pitchFamily="2"/>
              </a:rPr>
              <a:t>(+1 for bias) </a:t>
            </a:r>
            <a:r>
              <a:rPr lang="en-US" sz="2950" spc="0">
                <a:solidFill>
                  <a:srgbClr val="000000"/>
                </a:solidFill>
                <a:latin typeface="Arial" panose="02020603050405020304" pitchFamily="2"/>
              </a:rPr>
              <a:t>=&gt;</a:t>
            </a:r>
            <a:r>
              <a:rPr lang="en-US" sz="2950" spc="0">
                <a:solidFill>
                  <a:srgbClr val="8C1515"/>
                </a:solidFill>
                <a:latin typeface="Arial" panose="02020603050405020304" pitchFamily="2"/>
              </a:rPr>
              <a:t> 76*10</a:t>
            </a:r>
            <a:r>
              <a:rPr lang="en-US" sz="2950" spc="0">
                <a:solidFill>
                  <a:srgbClr val="000000"/>
                </a:solidFill>
                <a:latin typeface="Arial" panose="02020603050405020304" pitchFamily="2"/>
              </a:rPr>
              <a:t> = </a:t>
            </a:r>
            <a:r>
              <a:rPr lang="en-US" sz="2950" b="1" spc="0">
                <a:solidFill>
                  <a:srgbClr val="000000"/>
                </a:solidFill>
                <a:latin typeface="Arial" panose="02020603050405020304" pitchFamily="2"/>
              </a:rPr>
              <a:t>760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0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62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64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0" y="190500"/>
            <a:ext cx="9144000" cy="39497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4754880" marR="0" indent="0" algn="l">
              <a:lnSpc>
                <a:spcPts val="2000"/>
              </a:lnSpc>
              <a:spcAft>
                <a:spcPts val="1060"/>
              </a:spcAft>
            </a:pPr>
            <a:r>
              <a:rPr lang="en-US" sz="1750" spc="-20">
                <a:solidFill>
                  <a:srgbClr val="FF0000"/>
                </a:solidFill>
                <a:latin typeface="Arial" panose="02020603050405020304" pitchFamily="2"/>
              </a:rPr>
              <a:t>Common settings: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64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4788535" y="730250"/>
            <a:ext cx="3947160" cy="13779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2200"/>
              </a:lnSpc>
              <a:spcAft>
                <a:spcPts val="0"/>
              </a:spcAft>
            </a:pPr>
            <a:r>
              <a:rPr lang="en-US" sz="1750" spc="-30">
                <a:solidFill>
                  <a:srgbClr val="FF0000"/>
                </a:solidFill>
                <a:latin typeface="Arial" panose="02020603050405020304" pitchFamily="2"/>
              </a:rPr>
              <a:t>K = (powers of 2, e.g. 32, 64, 128, 512) </a:t>
            </a:r>
          </a:p>
          <a:p>
            <a:pPr marL="137160" marR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50" spc="20">
                <a:solidFill>
                  <a:srgbClr val="FF0000"/>
                </a:solidFill>
                <a:latin typeface="Arial" panose="02020603050405020304" pitchFamily="2"/>
              </a:rPr>
              <a:t>- F = 3, S = 1, P = 1 </a:t>
            </a:r>
          </a:p>
          <a:p>
            <a:pPr marL="137160" marR="0" indent="0" algn="l">
              <a:lnSpc>
                <a:spcPts val="22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750" spc="30">
                <a:solidFill>
                  <a:srgbClr val="FF0000"/>
                </a:solidFill>
                <a:latin typeface="Arial" panose="02020603050405020304" pitchFamily="2"/>
              </a:rPr>
              <a:t>- F = 5, S = 1, P = 2 </a:t>
            </a:r>
          </a:p>
          <a:p>
            <a:pPr marL="137160" marR="13716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750" spc="0">
                <a:solidFill>
                  <a:srgbClr val="FF0000"/>
                </a:solidFill>
                <a:latin typeface="Arial" panose="02020603050405020304" pitchFamily="2"/>
              </a:rPr>
              <a:t>- F = 5, S = 2, P = ? (whatever fits) - F = 1, S = 1, P = 0 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66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231775" y="234950"/>
            <a:ext cx="2215515" cy="65532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2600"/>
              </a:lnSpc>
              <a:spcAft>
                <a:spcPts val="0"/>
              </a:spcAft>
            </a:pPr>
            <a:r>
              <a:rPr lang="en-US" sz="2350" spc="0">
                <a:solidFill>
                  <a:srgbClr val="000000"/>
                </a:solidFill>
                <a:latin typeface="Arial" panose="02020603050405020304" pitchFamily="2"/>
              </a:rPr>
              <a:t>Example: CONV layer in PyTorch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7415530" y="4428490"/>
            <a:ext cx="1381125" cy="7366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600"/>
              </a:lnSpc>
              <a:spcAft>
                <a:spcPts val="0"/>
              </a:spcAft>
            </a:pPr>
            <a:r>
              <a:rPr lang="en-US" sz="600" u="sng" spc="-25">
                <a:solidFill>
                  <a:srgbClr val="0000FF"/>
                </a:solidFill>
                <a:latin typeface="Arial" panose="02020603050405020304" pitchFamily="2"/>
              </a:rPr>
              <a:t>PyTorch</a:t>
            </a:r>
            <a:r>
              <a:rPr lang="en-US" sz="650" spc="-25">
                <a:solidFill>
                  <a:srgbClr val="000000"/>
                </a:solidFill>
                <a:latin typeface="Arial" panose="02020603050405020304" pitchFamily="2"/>
              </a:rPr>
              <a:t> is licensed under</a:t>
            </a:r>
            <a:r>
              <a:rPr lang="en-US" sz="600" u="sng" spc="-25">
                <a:solidFill>
                  <a:srgbClr val="0000FF"/>
                </a:solidFill>
                <a:latin typeface="Arial" panose="02020603050405020304" pitchFamily="2"/>
              </a:rPr>
              <a:t>BSD 3-clause</a:t>
            </a:r>
            <a:r>
              <a:rPr lang="en-US" sz="650" spc="-25">
                <a:solidFill>
                  <a:srgbClr val="1155CC"/>
                </a:solidFill>
                <a:latin typeface="Arial" panose="02020603050405020304" pitchFamily="2"/>
              </a:rPr>
              <a:t>.</a:t>
            </a:r>
            <a:r>
              <a:rPr lang="en-US" sz="100" u="sng" spc="-25">
                <a:solidFill>
                  <a:srgbClr val="1155CC"/>
                </a:solidFill>
                <a:latin typeface="Arial" panose="02020603050405020304" pitchFamily="2"/>
              </a:rPr>
              <a:t>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66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67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67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69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433070" y="254000"/>
            <a:ext cx="5168900" cy="80073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4445" rIns="0" bIns="0" anchor="t"/>
          <a:lstStyle/>
          <a:p>
            <a:pPr marL="0" marR="0" indent="0" algn="l">
              <a:lnSpc>
                <a:spcPts val="2700"/>
              </a:lnSpc>
              <a:spcAft>
                <a:spcPts val="3500"/>
              </a:spcAft>
            </a:pPr>
            <a:r>
              <a:rPr lang="en-US" sz="2350" spc="0">
                <a:solidFill>
                  <a:srgbClr val="000000"/>
                </a:solidFill>
                <a:latin typeface="Arial" panose="02020603050405020304" pitchFamily="2"/>
              </a:rPr>
              <a:t>The brain/neuron view of CONV Layer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1254125" y="1685290"/>
            <a:ext cx="36004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65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890905" y="3761105"/>
            <a:ext cx="360680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65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220345" y="4151630"/>
            <a:ext cx="235585" cy="1701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3 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2602865" y="1054735"/>
            <a:ext cx="2953385" cy="190500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2600"/>
              </a:lnSpc>
              <a:spcAft>
                <a:spcPts val="9760"/>
              </a:spcAft>
            </a:pPr>
            <a:r>
              <a:rPr lang="en-US" sz="2350" spc="0">
                <a:solidFill>
                  <a:srgbClr val="FF0000"/>
                </a:solidFill>
                <a:latin typeface="Arial" panose="02020603050405020304" pitchFamily="2"/>
              </a:rPr>
              <a:t>32x32x3 image </a:t>
            </a:r>
            <a:br/>
            <a:r>
              <a:rPr lang="en-US" sz="2350" spc="0">
                <a:solidFill>
                  <a:srgbClr val="0000FF"/>
                </a:solidFill>
                <a:latin typeface="Arial" panose="02020603050405020304" pitchFamily="2"/>
              </a:rPr>
              <a:t>5x5x3 filter 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0"/>
          </p:nvPr>
        </p:nvSpPr>
        <p:spPr>
          <a:xfrm>
            <a:off x="2956560" y="2959735"/>
            <a:ext cx="5803900" cy="166433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5000"/>
          </a:bodyPr>
          <a:lstStyle/>
          <a:p>
            <a:pPr marL="2743200" marR="0" indent="0" algn="l">
              <a:lnSpc>
                <a:spcPts val="2000"/>
              </a:lnSpc>
              <a:spcAft>
                <a:spcPts val="0"/>
              </a:spcAft>
            </a:pPr>
            <a:r>
              <a:rPr lang="en-US" sz="1750" spc="-15">
                <a:solidFill>
                  <a:srgbClr val="38761D"/>
                </a:solidFill>
                <a:latin typeface="Arial" panose="02020603050405020304" pitchFamily="2"/>
              </a:rPr>
              <a:t>It’s just a neuron with local </a:t>
            </a:r>
          </a:p>
          <a:p>
            <a:pPr marL="0" marR="0" indent="0" algn="l">
              <a:lnSpc>
                <a:spcPts val="2900"/>
              </a:lnSpc>
              <a:spcBef>
                <a:spcPts val="430"/>
              </a:spcBef>
              <a:spcAft>
                <a:spcPts val="0"/>
              </a:spcAft>
              <a:tabLst>
                <a:tab pos="2743200" algn="l"/>
              </a:tabLst>
            </a:pPr>
            <a:r>
              <a:rPr lang="en-US" sz="1750" b="1" spc="-10">
                <a:solidFill>
                  <a:srgbClr val="000000"/>
                </a:solidFill>
                <a:latin typeface="Arial" panose="02020603050405020304" pitchFamily="2"/>
              </a:rPr>
              <a:t>1 number: </a:t>
            </a:r>
            <a:r>
              <a:rPr lang="en-US" sz="1750" spc="-5">
                <a:solidFill>
                  <a:srgbClr val="38761D"/>
                </a:solidFill>
                <a:latin typeface="Arial" panose="02020603050405020304" pitchFamily="2"/>
              </a:rPr>
              <a:t>connectivity... </a:t>
            </a:r>
          </a:p>
          <a:p>
            <a:pPr marL="0" marR="0" indent="0" algn="l">
              <a:lnSpc>
                <a:spcPts val="2000"/>
              </a:lnSpc>
              <a:spcBef>
                <a:spcPts val="550"/>
              </a:spcBef>
              <a:spcAft>
                <a:spcPts val="0"/>
              </a:spcAft>
            </a:pPr>
            <a:r>
              <a:rPr lang="en-US" sz="1750" spc="-10">
                <a:solidFill>
                  <a:srgbClr val="000000"/>
                </a:solidFill>
                <a:latin typeface="Arial" panose="02020603050405020304" pitchFamily="2"/>
              </a:rPr>
              <a:t>the result of taking a dot product between </a:t>
            </a:r>
          </a:p>
          <a:p>
            <a:pPr marL="0" marR="0" indent="0" algn="l">
              <a:lnSpc>
                <a:spcPts val="2000"/>
              </a:lnSpc>
              <a:spcBef>
                <a:spcPts val="120"/>
              </a:spcBef>
              <a:spcAft>
                <a:spcPts val="0"/>
              </a:spcAft>
            </a:pPr>
            <a:r>
              <a:rPr lang="en-US" sz="1750" spc="-10">
                <a:solidFill>
                  <a:srgbClr val="000000"/>
                </a:solidFill>
                <a:latin typeface="Arial" panose="02020603050405020304" pitchFamily="2"/>
              </a:rPr>
              <a:t>the filter and this part of the image </a:t>
            </a:r>
          </a:p>
          <a:p>
            <a:pPr marL="0" marR="0" indent="0" algn="l">
              <a:lnSpc>
                <a:spcPts val="2000"/>
              </a:lnSpc>
              <a:spcBef>
                <a:spcPts val="145"/>
              </a:spcBef>
              <a:spcAft>
                <a:spcPts val="745"/>
              </a:spcAft>
            </a:pPr>
            <a:r>
              <a:rPr lang="en-US" sz="1750" spc="-10">
                <a:solidFill>
                  <a:srgbClr val="000000"/>
                </a:solidFill>
                <a:latin typeface="Arial" panose="02020603050405020304" pitchFamily="2"/>
              </a:rPr>
              <a:t>(i.e. 5*5*3 = 75-dimensional dot product) 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69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8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0" y="177800"/>
            <a:ext cx="9144000" cy="6667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8255" rIns="0" bIns="0" anchor="t"/>
          <a:lstStyle/>
          <a:p>
            <a:pPr marL="365760" marR="0" indent="0" algn="l">
              <a:lnSpc>
                <a:spcPts val="3000"/>
              </a:lnSpc>
              <a:spcAft>
                <a:spcPts val="2190"/>
              </a:spcAft>
            </a:pPr>
            <a:r>
              <a:rPr lang="en-US" sz="2550" spc="-25">
                <a:solidFill>
                  <a:srgbClr val="000000"/>
                </a:solidFill>
                <a:latin typeface="Arial" panose="02020603050405020304" pitchFamily="2"/>
              </a:rPr>
              <a:t>A bit of history...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6995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 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8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70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114300" y="228600"/>
            <a:ext cx="5803900" cy="142049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29845" rIns="0" bIns="0" anchor="t"/>
          <a:lstStyle/>
          <a:p>
            <a:pPr marL="0" marR="0" indent="0" algn="ctr">
              <a:lnSpc>
                <a:spcPts val="2700"/>
              </a:lnSpc>
              <a:spcAft>
                <a:spcPts val="8180"/>
              </a:spcAft>
            </a:pPr>
            <a:r>
              <a:rPr lang="en-US" sz="2350" spc="20">
                <a:solidFill>
                  <a:srgbClr val="000000"/>
                </a:solidFill>
                <a:latin typeface="Arial" panose="02020603050405020304" pitchFamily="2"/>
              </a:rPr>
              <a:t>The brain/neuron view of CONV Layer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1254125" y="1649095"/>
            <a:ext cx="360045" cy="7480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2000"/>
              </a:lnSpc>
              <a:spcAft>
                <a:spcPts val="3875"/>
              </a:spcAft>
            </a:pPr>
            <a:r>
              <a:rPr lang="en-US" sz="1750" spc="65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2602865" y="2397125"/>
            <a:ext cx="6541135" cy="109982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3175" rIns="0" bIns="0" anchor="t"/>
          <a:lstStyle/>
          <a:p>
            <a:pPr marL="1188720" marR="822960" indent="0" algn="l">
              <a:lnSpc>
                <a:spcPts val="2100"/>
              </a:lnSpc>
              <a:spcAft>
                <a:spcPts val="0"/>
              </a:spcAft>
              <a:tabLst>
                <a:tab pos="1146175" algn="l"/>
              </a:tabLst>
            </a:pPr>
            <a:r>
              <a:rPr lang="en-US" sz="2350" spc="0">
                <a:solidFill>
                  <a:srgbClr val="000000"/>
                </a:solidFill>
                <a:latin typeface="Arial" panose="02020603050405020304" pitchFamily="2"/>
              </a:rPr>
              <a:t>28</a:t>
            </a:r>
            <a:r>
              <a:rPr lang="en-US" sz="100" spc="0">
                <a:solidFill>
                  <a:srgbClr val="38761D"/>
                </a:solidFill>
                <a:latin typeface="Arial" panose="02020603050405020304" pitchFamily="2"/>
              </a:rPr>
              <a:t> </a:t>
            </a:r>
            <a:r>
              <a:rPr lang="en-US" sz="1750" spc="0">
                <a:solidFill>
                  <a:srgbClr val="38761D"/>
                </a:solidFill>
                <a:latin typeface="Arial" panose="02020603050405020304" pitchFamily="2"/>
              </a:rPr>
              <a:t>An activation map is a 28x28 sheet of neuron outputs: </a:t>
            </a:r>
          </a:p>
          <a:p>
            <a:pPr marL="1188720" marR="0" indent="411480" algn="l">
              <a:lnSpc>
                <a:spcPts val="2000"/>
              </a:lnSpc>
              <a:spcBef>
                <a:spcPts val="160"/>
              </a:spcBef>
              <a:spcAft>
                <a:spcPts val="0"/>
              </a:spcAft>
              <a:buFont typeface="Arial"/>
              <a:buAutoNum type="arabicPeriod"/>
            </a:pPr>
            <a:r>
              <a:rPr lang="en-US" sz="1750" spc="-10">
                <a:solidFill>
                  <a:srgbClr val="38761D"/>
                </a:solidFill>
                <a:latin typeface="Arial" panose="02020603050405020304" pitchFamily="2"/>
              </a:rPr>
              <a:t>Each is connected to a small region in the input </a:t>
            </a:r>
          </a:p>
          <a:p>
            <a:pPr marL="1188720" marR="0" indent="411480" algn="l">
              <a:lnSpc>
                <a:spcPts val="2000"/>
              </a:lnSpc>
              <a:spcBef>
                <a:spcPts val="135"/>
              </a:spcBef>
              <a:spcAft>
                <a:spcPts val="0"/>
              </a:spcAft>
              <a:buFont typeface="Arial"/>
              <a:buAutoNum type="arabicPeriod"/>
            </a:pPr>
            <a:r>
              <a:rPr lang="en-US" sz="1750" spc="-10">
                <a:solidFill>
                  <a:srgbClr val="38761D"/>
                </a:solidFill>
                <a:latin typeface="Arial" panose="02020603050405020304" pitchFamily="2"/>
              </a:rPr>
              <a:t>All of them share parameters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2557145" y="3496945"/>
            <a:ext cx="6586855" cy="6337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233680" rIns="0" bIns="0" anchor="t"/>
          <a:lstStyle/>
          <a:p>
            <a:pPr marL="0" marR="0" indent="0" algn="l">
              <a:lnSpc>
                <a:spcPts val="2700"/>
              </a:lnSpc>
              <a:spcAft>
                <a:spcPts val="0"/>
              </a:spcAft>
              <a:tabLst>
                <a:tab pos="1191895" algn="l"/>
              </a:tabLst>
            </a:pPr>
            <a:r>
              <a:rPr lang="en-US" sz="2350" spc="-10">
                <a:solidFill>
                  <a:srgbClr val="000000"/>
                </a:solidFill>
                <a:latin typeface="Arial" panose="02020603050405020304" pitchFamily="2"/>
              </a:rPr>
              <a:t>28</a:t>
            </a:r>
            <a:r>
              <a:rPr lang="en-US" sz="100" spc="-5">
                <a:solidFill>
                  <a:srgbClr val="0000FF"/>
                </a:solidFill>
                <a:latin typeface="Arial" panose="02020603050405020304" pitchFamily="2"/>
              </a:rPr>
              <a:t> </a:t>
            </a:r>
            <a:r>
              <a:rPr lang="en-US" sz="1750" spc="-5">
                <a:solidFill>
                  <a:srgbClr val="0000FF"/>
                </a:solidFill>
                <a:latin typeface="Arial" panose="02020603050405020304" pitchFamily="2"/>
              </a:rPr>
              <a:t>“5x5 filter” -&gt; “5x5 receptive field for each neuron” 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0" y="4130675"/>
            <a:ext cx="9144000" cy="49339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20955" rIns="0" bIns="0" anchor="t"/>
          <a:lstStyle/>
          <a:p>
            <a:pPr marL="228600" marR="0" indent="0" algn="l">
              <a:lnSpc>
                <a:spcPts val="2000"/>
              </a:lnSpc>
              <a:spcAft>
                <a:spcPts val="196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3 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0000"/>
          </a:bodyPr>
          <a:lstStyle/>
          <a:p>
            <a:pPr marL="22860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70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idx="10"/>
          </p:nvPr>
        </p:nvSpPr>
        <p:spPr>
          <a:xfrm>
            <a:off x="0" y="2397125"/>
            <a:ext cx="2557145" cy="17335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323975" rIns="0" bIns="0" anchor="t"/>
          <a:lstStyle/>
          <a:p>
            <a:pPr marL="914400" marR="0" indent="0" algn="l">
              <a:lnSpc>
                <a:spcPts val="2000"/>
              </a:lnSpc>
              <a:spcAft>
                <a:spcPts val="1145"/>
              </a:spcAft>
            </a:pPr>
            <a:r>
              <a:rPr lang="en-US" sz="1750" spc="145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71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433070" y="260350"/>
            <a:ext cx="5166360" cy="34671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2700"/>
              </a:lnSpc>
              <a:spcAft>
                <a:spcPts val="0"/>
              </a:spcAft>
            </a:pPr>
            <a:r>
              <a:rPr lang="en-US" sz="2350" spc="0">
                <a:solidFill>
                  <a:srgbClr val="000000"/>
                </a:solidFill>
                <a:latin typeface="Arial" panose="02020603050405020304" pitchFamily="2"/>
              </a:rPr>
              <a:t>The brain/neuron view of CONV Layer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4756150" y="2310130"/>
            <a:ext cx="442595" cy="22860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800"/>
              </a:lnSpc>
              <a:spcAft>
                <a:spcPts val="0"/>
              </a:spcAft>
            </a:pPr>
            <a:r>
              <a:rPr lang="en-US" sz="2350" spc="95">
                <a:solidFill>
                  <a:srgbClr val="000000"/>
                </a:solidFill>
                <a:latin typeface="Arial" panose="02020603050405020304" pitchFamily="2"/>
              </a:rPr>
              <a:t>28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890905" y="3761105"/>
            <a:ext cx="360680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65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220345" y="4151630"/>
            <a:ext cx="235585" cy="1701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3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4329430" y="3779520"/>
            <a:ext cx="445770" cy="22860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ctr">
              <a:lnSpc>
                <a:spcPts val="1800"/>
              </a:lnSpc>
              <a:spcAft>
                <a:spcPts val="0"/>
              </a:spcAft>
            </a:pPr>
            <a:r>
              <a:rPr lang="en-US" sz="2350" spc="105">
                <a:solidFill>
                  <a:srgbClr val="000000"/>
                </a:solidFill>
                <a:latin typeface="Arial" panose="02020603050405020304" pitchFamily="2"/>
              </a:rPr>
              <a:t>28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2637790" y="4239895"/>
            <a:ext cx="23558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5 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1254125" y="1685290"/>
            <a:ext cx="36004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65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0"/>
          </p:nvPr>
        </p:nvSpPr>
        <p:spPr>
          <a:xfrm>
            <a:off x="5864225" y="2139315"/>
            <a:ext cx="3200400" cy="24847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2000"/>
              </a:lnSpc>
              <a:spcAft>
                <a:spcPts val="0"/>
              </a:spcAft>
            </a:pPr>
            <a:r>
              <a:rPr lang="en-US" sz="1750" spc="-20">
                <a:solidFill>
                  <a:srgbClr val="000000"/>
                </a:solidFill>
                <a:latin typeface="Arial" panose="02020603050405020304" pitchFamily="2"/>
              </a:rPr>
              <a:t>E.g. with 5 filters, </a:t>
            </a:r>
          </a:p>
          <a:p>
            <a:pPr marL="0" marR="182880" indent="0" algn="l">
              <a:lnSpc>
                <a:spcPts val="22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CONV layer consists of neurons arranged in a 3D grid (28x28x5) </a:t>
            </a:r>
          </a:p>
          <a:p>
            <a:pPr marL="0" marR="45720" indent="0" algn="l">
              <a:lnSpc>
                <a:spcPts val="2200"/>
              </a:lnSpc>
              <a:spcBef>
                <a:spcPts val="2170"/>
              </a:spcBef>
              <a:spcAft>
                <a:spcPts val="2255"/>
              </a:spcAft>
            </a:pPr>
            <a:r>
              <a:rPr lang="en-US" sz="1750" spc="-20">
                <a:solidFill>
                  <a:srgbClr val="000000"/>
                </a:solidFill>
                <a:latin typeface="Arial" panose="02020603050405020304" pitchFamily="2"/>
              </a:rPr>
              <a:t>There will be 5 different neurons all looking at the same region in the input volume 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71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72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6161405" y="2399030"/>
            <a:ext cx="156210" cy="1676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1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7160895" y="2670175"/>
            <a:ext cx="347980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10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1490345" y="1913890"/>
            <a:ext cx="6306185" cy="21336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5000"/>
          </a:bodyPr>
          <a:lstStyle/>
          <a:p>
            <a:pPr marL="0" marR="0" indent="0" algn="l">
              <a:lnSpc>
                <a:spcPts val="1600"/>
              </a:lnSpc>
              <a:spcAft>
                <a:spcPts val="0"/>
              </a:spcAft>
              <a:tabLst>
                <a:tab pos="6309360" algn="r"/>
              </a:tabLst>
            </a:pPr>
            <a:r>
              <a:rPr lang="en-US" sz="1750" b="1" spc="0">
                <a:solidFill>
                  <a:srgbClr val="000000"/>
                </a:solidFill>
                <a:latin typeface="Arial" panose="02020603050405020304" pitchFamily="2"/>
              </a:rPr>
              <a:t>input activation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4227830" y="2541905"/>
            <a:ext cx="969010" cy="4940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91440" marR="0" indent="0" algn="l">
              <a:lnSpc>
                <a:spcPts val="1900"/>
              </a:lnSpc>
              <a:spcAft>
                <a:spcPts val="0"/>
              </a:spcAft>
            </a:pPr>
            <a:r>
              <a:rPr lang="en-US" sz="1750" spc="-45">
                <a:solidFill>
                  <a:srgbClr val="000000"/>
                </a:solidFill>
                <a:latin typeface="Arial" panose="02020603050405020304" pitchFamily="2"/>
              </a:rPr>
              <a:t>10 x 3072 weights 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1493520" y="2670175"/>
            <a:ext cx="494030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-130">
                <a:solidFill>
                  <a:srgbClr val="000000"/>
                </a:solidFill>
                <a:latin typeface="Arial" panose="02020603050405020304" pitchFamily="2"/>
              </a:rPr>
              <a:t>3072 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0"/>
          </p:nvPr>
        </p:nvSpPr>
        <p:spPr>
          <a:xfrm>
            <a:off x="65405" y="2399030"/>
            <a:ext cx="253365" cy="1676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r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1 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idx="10"/>
          </p:nvPr>
        </p:nvSpPr>
        <p:spPr>
          <a:xfrm>
            <a:off x="0" y="3119120"/>
            <a:ext cx="9144000" cy="15049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270" rIns="0" bIns="0" anchor="t"/>
          <a:lstStyle/>
          <a:p>
            <a:pPr marL="5897880" marR="0" indent="0" algn="l">
              <a:lnSpc>
                <a:spcPts val="1600"/>
              </a:lnSpc>
              <a:spcAft>
                <a:spcPts val="0"/>
              </a:spcAft>
            </a:pPr>
            <a:r>
              <a:rPr lang="en-US" sz="1400" b="1" spc="-20">
                <a:solidFill>
                  <a:srgbClr val="0000FF"/>
                </a:solidFill>
                <a:latin typeface="Arial" panose="02020603050405020304" pitchFamily="2"/>
              </a:rPr>
              <a:t>1 number: </a:t>
            </a:r>
          </a:p>
          <a:p>
            <a:pPr marL="5897880" marR="548640" indent="0" algn="l">
              <a:lnSpc>
                <a:spcPts val="1600"/>
              </a:lnSpc>
              <a:spcBef>
                <a:spcPts val="10"/>
              </a:spcBef>
              <a:spcAft>
                <a:spcPts val="5250"/>
              </a:spcAft>
            </a:pPr>
            <a:r>
              <a:rPr lang="en-US" sz="1400" spc="0">
                <a:solidFill>
                  <a:srgbClr val="0000FF"/>
                </a:solidFill>
                <a:latin typeface="Arial" panose="02020603050405020304" pitchFamily="2"/>
              </a:rPr>
              <a:t>the result of taking a dot product between a row of W and the input (a 3072-dimensional dot product) 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72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73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130810" y="0"/>
            <a:ext cx="2576195" cy="21780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3810" rIns="0" bIns="0" anchor="t"/>
          <a:lstStyle/>
          <a:p>
            <a:pPr marL="0" marR="0" indent="0" algn="l">
              <a:lnSpc>
                <a:spcPts val="1600"/>
              </a:lnSpc>
              <a:spcAft>
                <a:spcPts val="0"/>
              </a:spcAft>
            </a:pPr>
            <a:r>
              <a:rPr lang="en-US" sz="1450" spc="-40">
                <a:solidFill>
                  <a:srgbClr val="000000"/>
                </a:solidFill>
                <a:latin typeface="Arial" panose="02020603050405020304" pitchFamily="2"/>
              </a:rPr>
              <a:t>two more layers to go: POOL/FC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173990" y="4704715"/>
            <a:ext cx="8781415" cy="3486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5715" rIns="0" bIns="0" anchor="t">
            <a:normAutofit fontScale="95000"/>
          </a:bodyPr>
          <a:lstStyle/>
          <a:p>
            <a:pPr marL="0" marR="0" indent="0" algn="l">
              <a:lnSpc>
                <a:spcPts val="2300"/>
              </a:lnSpc>
              <a:spcAft>
                <a:spcPts val="370"/>
              </a:spcAft>
              <a:tabLst>
                <a:tab pos="5257800" algn="l"/>
                <a:tab pos="8778240" algn="r"/>
              </a:tabLst>
            </a:pPr>
            <a:r>
              <a:rPr lang="en-US" sz="1800" b="1" spc="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2000" b="1" spc="0">
                <a:solidFill>
                  <a:srgbClr val="FFFFFF"/>
                </a:solidFill>
                <a:latin typeface="Arial" panose="02020603050405020304" pitchFamily="2"/>
              </a:rPr>
              <a:t>Lecture 5</a:t>
            </a:r>
            <a:r>
              <a:rPr lang="en-US" sz="2000" b="1" spc="0">
                <a:solidFill>
                  <a:srgbClr val="FEFEFE"/>
                </a:solidFill>
                <a:latin typeface="Arial" panose="02020603050405020304" pitchFamily="2"/>
              </a:rPr>
              <a:t> -</a:t>
            </a:r>
            <a:r>
              <a:rPr lang="en-US" sz="2000" spc="0">
                <a:solidFill>
                  <a:srgbClr val="FFFFFF"/>
                </a:solidFill>
                <a:latin typeface="Arial" panose="02020603050405020304" pitchFamily="2"/>
              </a:rPr>
              <a:t> 73 </a:t>
            </a:r>
            <a:r>
              <a:rPr lang="en-US" sz="2000" b="1" spc="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74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0" y="139700"/>
            <a:ext cx="9144000" cy="121666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3335" rIns="0" bIns="0" anchor="t"/>
          <a:lstStyle/>
          <a:p>
            <a:pPr marL="320040" marR="0" indent="0" algn="l">
              <a:lnSpc>
                <a:spcPts val="3400"/>
              </a:lnSpc>
              <a:spcAft>
                <a:spcPts val="0"/>
              </a:spcAft>
            </a:pPr>
            <a:r>
              <a:rPr lang="en-US" sz="2950" spc="5">
                <a:solidFill>
                  <a:srgbClr val="000000"/>
                </a:solidFill>
                <a:latin typeface="Arial" panose="02020603050405020304" pitchFamily="2"/>
              </a:rPr>
              <a:t>Pooling layer </a:t>
            </a:r>
          </a:p>
          <a:p>
            <a:pPr marL="457200" marR="0" indent="0" algn="l">
              <a:lnSpc>
                <a:spcPts val="2100"/>
              </a:lnSpc>
              <a:spcBef>
                <a:spcPts val="0"/>
              </a:spcBef>
              <a:spcAft>
                <a:spcPts val="1765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- makes the representations smaller and more manageable </a:t>
            </a:r>
            <a:br/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- operates over each activation map independently: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74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75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3032760" y="152400"/>
            <a:ext cx="2743200" cy="85788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9525" rIns="0" bIns="0" anchor="t"/>
          <a:lstStyle/>
          <a:p>
            <a:pPr marL="0" marR="0" indent="0" algn="l">
              <a:lnSpc>
                <a:spcPts val="3400"/>
              </a:lnSpc>
              <a:spcAft>
                <a:spcPts val="3265"/>
              </a:spcAft>
            </a:pPr>
            <a:r>
              <a:rPr lang="en-US" sz="2950" spc="0">
                <a:solidFill>
                  <a:srgbClr val="000000"/>
                </a:solidFill>
                <a:latin typeface="Arial" panose="02020603050405020304" pitchFamily="2"/>
              </a:rPr>
              <a:t>MAX POOLING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>
          <a:xfrm>
            <a:off x="1029970" y="1010285"/>
            <a:ext cx="2374900" cy="3860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2700"/>
              </a:lnSpc>
              <a:spcAft>
                <a:spcPts val="270"/>
              </a:spcAft>
            </a:pPr>
            <a:r>
              <a:rPr lang="en-US" sz="2350" spc="-55">
                <a:solidFill>
                  <a:srgbClr val="000000"/>
                </a:solidFill>
                <a:latin typeface="Arial" panose="02020603050405020304" pitchFamily="2"/>
              </a:rPr>
              <a:t>Single depth slice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3752215" y="1396365"/>
            <a:ext cx="2428875" cy="10274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473710" rIns="0" bIns="0" anchor="t"/>
          <a:lstStyle/>
          <a:p>
            <a:pPr marL="0" marR="0" indent="0" algn="l">
              <a:lnSpc>
                <a:spcPts val="2200"/>
              </a:lnSpc>
              <a:spcAft>
                <a:spcPts val="0"/>
              </a:spcAft>
            </a:pPr>
            <a:r>
              <a:rPr lang="en-US" sz="1750" spc="-15">
                <a:solidFill>
                  <a:srgbClr val="000000"/>
                </a:solidFill>
                <a:latin typeface="Arial" panose="02020603050405020304" pitchFamily="2"/>
              </a:rPr>
              <a:t>max pool with 2x2 filters and stride 2 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0"/>
          </p:nvPr>
        </p:nvSpPr>
        <p:spPr>
          <a:xfrm>
            <a:off x="299720" y="1674495"/>
            <a:ext cx="386080" cy="34480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2700"/>
              </a:lnSpc>
              <a:spcAft>
                <a:spcPts val="0"/>
              </a:spcAft>
            </a:pPr>
            <a:r>
              <a:rPr lang="en-US" sz="2350" spc="0">
                <a:solidFill>
                  <a:srgbClr val="000000"/>
                </a:solidFill>
                <a:latin typeface="Arial" panose="02020603050405020304" pitchFamily="2"/>
              </a:rPr>
              <a:t>x 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idx="10"/>
          </p:nvPr>
        </p:nvSpPr>
        <p:spPr>
          <a:xfrm>
            <a:off x="0" y="4218305"/>
            <a:ext cx="9144000" cy="40576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2926080" marR="0" indent="0" algn="l">
              <a:lnSpc>
                <a:spcPts val="2500"/>
              </a:lnSpc>
              <a:spcAft>
                <a:spcPts val="635"/>
              </a:spcAft>
            </a:pPr>
            <a:r>
              <a:rPr lang="en-US" sz="2350" spc="0">
                <a:solidFill>
                  <a:srgbClr val="000000"/>
                </a:solidFill>
                <a:latin typeface="Arial" panose="02020603050405020304" pitchFamily="2"/>
              </a:rPr>
              <a:t>y 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75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77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5943600" y="622300"/>
            <a:ext cx="1828800" cy="43497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20320" rIns="0" bIns="0" anchor="t"/>
          <a:lstStyle/>
          <a:p>
            <a:pPr marL="0" marR="0" indent="0" algn="l">
              <a:lnSpc>
                <a:spcPts val="2100"/>
              </a:lnSpc>
              <a:spcAft>
                <a:spcPts val="1140"/>
              </a:spcAft>
            </a:pPr>
            <a:r>
              <a:rPr lang="en-US" sz="1900" spc="-110">
                <a:solidFill>
                  <a:srgbClr val="FF0000"/>
                </a:solidFill>
                <a:latin typeface="Arial" panose="02020603050405020304" pitchFamily="2"/>
              </a:rPr>
              <a:t>Common settings: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0" y="4619625"/>
            <a:ext cx="9144000" cy="523875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90805" rIns="0" bIns="0" anchor="t">
            <a:normAutofit fontScale="95000"/>
          </a:bodyPr>
          <a:lstStyle/>
          <a:p>
            <a:pPr marL="182880" marR="0" indent="0" algn="l">
              <a:lnSpc>
                <a:spcPts val="2300"/>
              </a:lnSpc>
              <a:spcAft>
                <a:spcPts val="1065"/>
              </a:spcAft>
              <a:tabLst>
                <a:tab pos="5440680" algn="l"/>
                <a:tab pos="7360920" algn="l"/>
              </a:tabLst>
            </a:pPr>
            <a:r>
              <a:rPr lang="en-US" sz="1850" b="1" spc="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2050" b="1" spc="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0">
                <a:solidFill>
                  <a:srgbClr val="FFFFFF"/>
                </a:solidFill>
                <a:latin typeface="Arial" panose="02020603050405020304" pitchFamily="2"/>
              </a:rPr>
              <a:t>77 </a:t>
            </a:r>
            <a:r>
              <a:rPr lang="en-US" sz="2050" b="1" spc="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78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0" y="215900"/>
            <a:ext cx="9144000" cy="122301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6985" rIns="0" bIns="0" anchor="t"/>
          <a:lstStyle/>
          <a:p>
            <a:pPr marL="320040" marR="0" indent="0" algn="l">
              <a:lnSpc>
                <a:spcPts val="3400"/>
              </a:lnSpc>
              <a:spcAft>
                <a:spcPts val="0"/>
              </a:spcAft>
            </a:pPr>
            <a:r>
              <a:rPr lang="en-US" sz="2950" spc="10">
                <a:solidFill>
                  <a:srgbClr val="000000"/>
                </a:solidFill>
                <a:latin typeface="Arial" panose="02020603050405020304" pitchFamily="2"/>
              </a:rPr>
              <a:t>Fully Connected Layer (FC layer) </a:t>
            </a:r>
          </a:p>
          <a:p>
            <a:pPr marL="777240" marR="411480" indent="0" algn="l">
              <a:lnSpc>
                <a:spcPts val="2100"/>
              </a:lnSpc>
              <a:spcBef>
                <a:spcPts val="0"/>
              </a:spcBef>
              <a:spcAft>
                <a:spcPts val="1875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- Contains neurons that connect to the entire input volume, as in ordinary Neural Networks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78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79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0" y="241300"/>
            <a:ext cx="9144000" cy="73088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1554480" marR="0" indent="0" algn="l">
              <a:lnSpc>
                <a:spcPts val="2700"/>
              </a:lnSpc>
              <a:spcAft>
                <a:spcPts val="3020"/>
              </a:spcAft>
            </a:pPr>
            <a:r>
              <a:rPr lang="en-US" sz="2350" spc="15">
                <a:solidFill>
                  <a:srgbClr val="040204"/>
                </a:solidFill>
                <a:latin typeface="Arial" panose="02020603050405020304" pitchFamily="2"/>
              </a:rPr>
              <a:t>[ConvNetJS demo: training on CIFAR-10]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0" y="4008755"/>
            <a:ext cx="9144000" cy="6153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1005840" marR="0" indent="0" algn="l">
              <a:lnSpc>
                <a:spcPts val="2000"/>
              </a:lnSpc>
              <a:spcAft>
                <a:spcPts val="2765"/>
              </a:spcAft>
            </a:pPr>
            <a:r>
              <a:rPr lang="en-US" sz="1750" u="sng" spc="-10">
                <a:solidFill>
                  <a:srgbClr val="0000FF"/>
                </a:solidFill>
                <a:latin typeface="Arial" panose="02020603050405020304" pitchFamily="2"/>
              </a:rPr>
              <a:t>http://cs.stanford.edu/people/karpathy/convnetjs/demo/cifar10.html</a:t>
            </a:r>
            <a:r>
              <a:rPr lang="en-US" sz="1750" spc="-10">
                <a:solidFill>
                  <a:srgbClr val="FFFFFF"/>
                </a:solidFill>
                <a:latin typeface="Arial" panose="02020603050405020304" pitchFamily="2"/>
              </a:rPr>
              <a:t> 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79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5224" y="94138"/>
            <a:ext cx="22225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1250"/>
            <a:ext cx="64008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5"/>
              <a:t>Fei-Fei Li </a:t>
            </a:r>
            <a:r>
              <a:rPr lang="en-US"/>
              <a:t>&amp; Justin Johnson &amp; </a:t>
            </a:r>
            <a:r>
              <a:rPr lang="en-US" spc="-5"/>
              <a:t>Serena</a:t>
            </a:r>
            <a:r>
              <a:rPr lang="en-US" spc="-125"/>
              <a:t> </a:t>
            </a:r>
            <a:r>
              <a:rPr lang="en-US" spc="-5"/>
              <a:t>Yeung</a:t>
            </a:r>
            <a:endParaRPr lang="en-US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lang="en-US" spc="-5"/>
              <a:t>April 18,</a:t>
            </a:r>
            <a:r>
              <a:rPr lang="en-US" spc="-90"/>
              <a:t> </a:t>
            </a:r>
            <a:r>
              <a:rPr lang="en-US" spc="-5"/>
              <a:t>2017</a:t>
            </a:r>
            <a:endParaRPr lang="en-US"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lang="en-US" sz="3000" spc="-7" baseline="1388"/>
              <a:t>Lecture </a:t>
            </a:r>
            <a:r>
              <a:rPr lang="en-US" sz="3000" baseline="1388"/>
              <a:t>5 -</a:t>
            </a:r>
            <a:r>
              <a:rPr lang="en-US" sz="3000" spc="-277" baseline="1388"/>
              <a:t> </a:t>
            </a:r>
            <a:fld id="{81D60167-4931-47E6-BA6A-407CBD079E47}" type="slidenum">
              <a:rPr smtClean="0"/>
              <a:pPr marL="12700">
                <a:lnSpc>
                  <a:spcPts val="2380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97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9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0" y="4276090"/>
            <a:ext cx="9144000" cy="3479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ctr">
              <a:lnSpc>
                <a:spcPts val="2000"/>
              </a:lnSpc>
              <a:spcAft>
                <a:spcPts val="705"/>
              </a:spcAft>
            </a:pPr>
            <a:r>
              <a:rPr lang="en-US" sz="1750" spc="-10">
                <a:solidFill>
                  <a:srgbClr val="0000FF"/>
                </a:solidFill>
                <a:latin typeface="Arial" panose="02020603050405020304" pitchFamily="2"/>
              </a:rPr>
              <a:t>Rumelhart et al., 1986: First time back-propagation became popular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6995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 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9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393065" y="240665"/>
            <a:ext cx="2343785" cy="31432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2400"/>
              </a:lnSpc>
              <a:spcAft>
                <a:spcPts val="0"/>
              </a:spcAft>
            </a:pPr>
            <a:r>
              <a:rPr lang="en-US" sz="2550" spc="-55">
                <a:solidFill>
                  <a:srgbClr val="000000"/>
                </a:solidFill>
                <a:latin typeface="Arial" panose="02020603050405020304" pitchFamily="2"/>
              </a:rPr>
              <a:t>A bit of history...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7360920" y="1984375"/>
            <a:ext cx="143573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400" spc="-40">
                <a:solidFill>
                  <a:srgbClr val="000000"/>
                </a:solidFill>
                <a:latin typeface="Arial" panose="02020603050405020304" pitchFamily="2"/>
              </a:rPr>
              <a:t>recognizable math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463550" y="3837305"/>
            <a:ext cx="1834515" cy="1739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50292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600" spc="0">
                <a:solidFill>
                  <a:srgbClr val="000000"/>
                </a:solidFill>
                <a:latin typeface="Arial" panose="02020603050405020304" pitchFamily="2"/>
              </a:rPr>
              <a:t>Illustration of Rumelhart et al., 1986 by Lane McIntosh, copyright CS231n 2017 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5"/>
              <a:t>Fei-Fei Li </a:t>
            </a:r>
            <a:r>
              <a:rPr lang="en-US"/>
              <a:t>&amp; Justin Johnson &amp; </a:t>
            </a:r>
            <a:r>
              <a:rPr lang="en-US" spc="-5"/>
              <a:t>Serena</a:t>
            </a:r>
            <a:r>
              <a:rPr lang="en-US" spc="-125"/>
              <a:t> </a:t>
            </a:r>
            <a:r>
              <a:rPr lang="en-US" spc="-5"/>
              <a:t>Yeung</a:t>
            </a:r>
            <a:endParaRPr lang="en-US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lang="en-US" spc="-5"/>
              <a:t>April 18,</a:t>
            </a:r>
            <a:r>
              <a:rPr lang="en-US" spc="-90"/>
              <a:t> </a:t>
            </a:r>
            <a:r>
              <a:rPr lang="en-US" spc="-5"/>
              <a:t>2017</a:t>
            </a:r>
            <a:endParaRPr lang="en-US"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lang="en-US" sz="3000" spc="-7" baseline="1388"/>
              <a:t>Lecture </a:t>
            </a:r>
            <a:r>
              <a:rPr lang="en-US" sz="3000" baseline="1388"/>
              <a:t>5 -</a:t>
            </a:r>
            <a:r>
              <a:rPr lang="en-US" sz="3000" spc="-277" baseline="1388"/>
              <a:t> </a:t>
            </a:r>
            <a:fld id="{81D60167-4931-47E6-BA6A-407CBD079E47}" type="slidenum">
              <a:rPr smtClean="0"/>
              <a:pPr marL="12700">
                <a:lnSpc>
                  <a:spcPts val="2380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35128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37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37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5"/>
              <a:t>Fei-Fei Li </a:t>
            </a:r>
            <a:r>
              <a:rPr lang="en-US"/>
              <a:t>&amp; Justin Johnson &amp; </a:t>
            </a:r>
            <a:r>
              <a:rPr lang="en-US" spc="-5"/>
              <a:t>Serena</a:t>
            </a:r>
            <a:r>
              <a:rPr lang="en-US" spc="-125"/>
              <a:t> </a:t>
            </a:r>
            <a:r>
              <a:rPr lang="en-US" spc="-5"/>
              <a:t>Yeung</a:t>
            </a:r>
            <a:endParaRPr lang="en-US"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lang="en-US" spc="-5"/>
              <a:t>April 18,</a:t>
            </a:r>
            <a:r>
              <a:rPr lang="en-US" spc="-90"/>
              <a:t> </a:t>
            </a:r>
            <a:r>
              <a:rPr lang="en-US" spc="-5"/>
              <a:t>2017</a:t>
            </a:r>
            <a:endParaRPr lang="en-US"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lang="en-US" sz="3000" spc="-7" baseline="1388"/>
              <a:t>Lecture </a:t>
            </a:r>
            <a:r>
              <a:rPr lang="en-US" sz="3000" baseline="1388"/>
              <a:t>5 -</a:t>
            </a:r>
            <a:r>
              <a:rPr lang="en-US" sz="3000" spc="-277" baseline="1388"/>
              <a:t> </a:t>
            </a:r>
            <a:fld id="{81D60167-4931-47E6-BA6A-407CBD079E47}" type="slidenum">
              <a:rPr smtClean="0"/>
              <a:pPr marL="12700">
                <a:lnSpc>
                  <a:spcPts val="2380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04144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5"/>
              <a:t>Fei-Fei Li </a:t>
            </a:r>
            <a:r>
              <a:rPr lang="en-US"/>
              <a:t>&amp; Justin Johnson &amp; </a:t>
            </a:r>
            <a:r>
              <a:rPr lang="en-US" spc="-5"/>
              <a:t>Serena</a:t>
            </a:r>
            <a:r>
              <a:rPr lang="en-US" spc="-125"/>
              <a:t> </a:t>
            </a:r>
            <a:r>
              <a:rPr lang="en-US" spc="-5"/>
              <a:t>Yeung</a:t>
            </a:r>
            <a:endParaRPr lang="en-US"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lang="en-US" spc="-5"/>
              <a:t>April 18,</a:t>
            </a:r>
            <a:r>
              <a:rPr lang="en-US" spc="-90"/>
              <a:t> </a:t>
            </a:r>
            <a:r>
              <a:rPr lang="en-US" spc="-5"/>
              <a:t>2017</a:t>
            </a:r>
            <a:endParaRPr lang="en-US"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lang="en-US" sz="3000" spc="-7" baseline="1388"/>
              <a:t>Lecture </a:t>
            </a:r>
            <a:r>
              <a:rPr lang="en-US" sz="3000" baseline="1388"/>
              <a:t>5 -</a:t>
            </a:r>
            <a:r>
              <a:rPr lang="en-US" sz="3000" spc="-277" baseline="1388"/>
              <a:t> </a:t>
            </a:r>
            <a:fld id="{81D60167-4931-47E6-BA6A-407CBD079E47}" type="slidenum">
              <a:rPr smtClean="0"/>
              <a:pPr marL="12700">
                <a:lnSpc>
                  <a:spcPts val="2380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97484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5"/>
              <a:t>Fei-Fei Li </a:t>
            </a:r>
            <a:r>
              <a:rPr lang="en-US"/>
              <a:t>&amp; Justin Johnson &amp; </a:t>
            </a:r>
            <a:r>
              <a:rPr lang="en-US" spc="-5"/>
              <a:t>Serena</a:t>
            </a:r>
            <a:r>
              <a:rPr lang="en-US" spc="-125"/>
              <a:t> </a:t>
            </a:r>
            <a:r>
              <a:rPr lang="en-US" spc="-5"/>
              <a:t>Yeung</a:t>
            </a:r>
            <a:endParaRPr lang="en-US"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lang="en-US" spc="-5"/>
              <a:t>April 18,</a:t>
            </a:r>
            <a:r>
              <a:rPr lang="en-US" spc="-90"/>
              <a:t> </a:t>
            </a:r>
            <a:r>
              <a:rPr lang="en-US" spc="-5"/>
              <a:t>2017</a:t>
            </a:r>
            <a:endParaRPr lang="en-US"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lang="en-US" sz="3000" spc="-7" baseline="1388"/>
              <a:t>Lecture </a:t>
            </a:r>
            <a:r>
              <a:rPr lang="en-US" sz="3000" baseline="1388"/>
              <a:t>5 -</a:t>
            </a:r>
            <a:r>
              <a:rPr lang="en-US" sz="3000" spc="-277" baseline="1388"/>
              <a:t> </a:t>
            </a:r>
            <a:fld id="{81D60167-4931-47E6-BA6A-407CBD079E47}" type="slidenum">
              <a:rPr smtClean="0"/>
              <a:pPr marL="12700">
                <a:lnSpc>
                  <a:spcPts val="2380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432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10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0" y="4267835"/>
            <a:ext cx="9144000" cy="35623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7360920" marR="320040" indent="0" algn="l">
              <a:lnSpc>
                <a:spcPts val="700"/>
              </a:lnSpc>
              <a:spcAft>
                <a:spcPts val="1305"/>
              </a:spcAft>
            </a:pPr>
            <a:r>
              <a:rPr lang="en-US" sz="600" spc="0">
                <a:solidFill>
                  <a:srgbClr val="000000"/>
                </a:solidFill>
                <a:latin typeface="Arial" panose="02020603050405020304" pitchFamily="2"/>
              </a:rPr>
              <a:t>Illustration of Hinton and Salakhutdinov 2006 by Lane McIntosh, copyright CS231n 2017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 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10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11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0" y="4311015"/>
            <a:ext cx="9144000" cy="3130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2700" rIns="0" bIns="0" anchor="t"/>
          <a:lstStyle/>
          <a:p>
            <a:pPr marL="2057400" marR="0" indent="0" algn="l">
              <a:lnSpc>
                <a:spcPts val="800"/>
              </a:lnSpc>
              <a:spcAft>
                <a:spcPts val="1510"/>
              </a:spcAft>
            </a:pPr>
            <a:r>
              <a:rPr lang="en-US" sz="800" b="1" spc="-5">
                <a:solidFill>
                  <a:srgbClr val="000000"/>
                </a:solidFill>
                <a:latin typeface="Calibri" panose="02020603050405020304" pitchFamily="2"/>
              </a:rPr>
              <a:t>Figures copyright Alex Krizhevsky, Ilya Sutskever, and Geoffrey Hinton, 2012. Reproduced with permission.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00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 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11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12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3841750" y="3954780"/>
            <a:ext cx="5156200" cy="6661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3429000" marR="137160" indent="0" algn="l">
              <a:lnSpc>
                <a:spcPts val="1000"/>
              </a:lnSpc>
              <a:spcAft>
                <a:spcPts val="3170"/>
              </a:spcAft>
            </a:pPr>
            <a:r>
              <a:rPr lang="en-US" sz="800" u="sng" spc="-10">
                <a:solidFill>
                  <a:srgbClr val="0000FF"/>
                </a:solidFill>
                <a:latin typeface="Calibri" panose="02020603050405020304" pitchFamily="2"/>
              </a:rPr>
              <a:t>Cat image</a:t>
            </a:r>
            <a:r>
              <a:rPr lang="en-US" sz="800" spc="-10">
                <a:solidFill>
                  <a:srgbClr val="000000"/>
                </a:solidFill>
                <a:latin typeface="Calibri" panose="02020603050405020304" pitchFamily="2"/>
              </a:rPr>
              <a:t> by CNX OpenStax is licensed under CC BY 4.0; changes made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242570" y="0"/>
            <a:ext cx="3238500" cy="20021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204470" rIns="0" bIns="0" anchor="t"/>
          <a:lstStyle/>
          <a:p>
            <a:pPr marL="0" marR="0" indent="0" algn="l">
              <a:lnSpc>
                <a:spcPts val="3400"/>
              </a:lnSpc>
              <a:spcAft>
                <a:spcPts val="0"/>
              </a:spcAft>
            </a:pPr>
            <a:r>
              <a:rPr lang="en-US" sz="2950" spc="-30">
                <a:solidFill>
                  <a:srgbClr val="000000"/>
                </a:solidFill>
                <a:latin typeface="Arial" panose="02020603050405020304" pitchFamily="2"/>
              </a:rPr>
              <a:t>A bit of history : </a:t>
            </a:r>
          </a:p>
          <a:p>
            <a:pPr marL="0" marR="0" indent="0" algn="l">
              <a:lnSpc>
                <a:spcPts val="3600"/>
              </a:lnSpc>
              <a:spcBef>
                <a:spcPts val="3600"/>
              </a:spcBef>
              <a:spcAft>
                <a:spcPts val="0"/>
              </a:spcAft>
            </a:pPr>
            <a:r>
              <a:rPr lang="en-US" sz="2950" b="1" spc="0">
                <a:solidFill>
                  <a:srgbClr val="000000"/>
                </a:solidFill>
                <a:latin typeface="Arial" panose="02020603050405020304" pitchFamily="2"/>
              </a:rPr>
              <a:t>Hubel &amp; Wiesel </a:t>
            </a:r>
            <a:r>
              <a:rPr lang="en-US" sz="2950" spc="0">
                <a:solidFill>
                  <a:srgbClr val="000000"/>
                </a:solidFill>
                <a:latin typeface="Arial" panose="02020603050405020304" pitchFamily="2"/>
              </a:rPr>
              <a:t>, 1959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242570" y="2002155"/>
            <a:ext cx="3238500" cy="65786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600"/>
              </a:lnSpc>
              <a:spcAft>
                <a:spcPts val="0"/>
              </a:spcAft>
            </a:pPr>
            <a:r>
              <a:rPr lang="en-US" sz="1400" spc="-5">
                <a:solidFill>
                  <a:srgbClr val="000000"/>
                </a:solidFill>
                <a:latin typeface="Arial" panose="02020603050405020304" pitchFamily="2"/>
              </a:rPr>
              <a:t>RECEPTIVE FIELDS OF SINGLE </a:t>
            </a:r>
          </a:p>
          <a:p>
            <a:pPr marL="0" marR="0" indent="0" algn="l">
              <a:lnSpc>
                <a:spcPts val="1600"/>
              </a:lnSpc>
              <a:spcBef>
                <a:spcPts val="10"/>
              </a:spcBef>
              <a:spcAft>
                <a:spcPts val="0"/>
              </a:spcAft>
            </a:pPr>
            <a:r>
              <a:rPr lang="en-US" sz="1400" spc="-10">
                <a:solidFill>
                  <a:srgbClr val="000000"/>
                </a:solidFill>
                <a:latin typeface="Arial" panose="02020603050405020304" pitchFamily="2"/>
              </a:rPr>
              <a:t>NEURONES IN </a:t>
            </a:r>
          </a:p>
          <a:p>
            <a:pPr marL="0" marR="0" indent="0" algn="l">
              <a:lnSpc>
                <a:spcPts val="1600"/>
              </a:lnSpc>
              <a:spcBef>
                <a:spcPts val="0"/>
              </a:spcBef>
              <a:spcAft>
                <a:spcPts val="195"/>
              </a:spcAft>
            </a:pPr>
            <a:r>
              <a:rPr lang="en-US" sz="1400" spc="0">
                <a:solidFill>
                  <a:srgbClr val="000000"/>
                </a:solidFill>
                <a:latin typeface="Arial" panose="02020603050405020304" pitchFamily="2"/>
              </a:rPr>
              <a:t>THE CAT'S STRIATE CORTEX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242570" y="2660015"/>
            <a:ext cx="3238500" cy="42926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270" rIns="0" bIns="0" anchor="t"/>
          <a:lstStyle/>
          <a:p>
            <a:pPr marL="0" marR="0" indent="0" algn="l">
              <a:lnSpc>
                <a:spcPts val="3300"/>
              </a:lnSpc>
              <a:spcAft>
                <a:spcPts val="0"/>
              </a:spcAft>
            </a:pPr>
            <a:r>
              <a:rPr lang="en-US" sz="2950" spc="-75">
                <a:solidFill>
                  <a:srgbClr val="000000"/>
                </a:solidFill>
                <a:latin typeface="Arial" panose="02020603050405020304" pitchFamily="2"/>
              </a:rPr>
              <a:t>1962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242570" y="3089275"/>
            <a:ext cx="3238500" cy="8661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600"/>
              </a:lnSpc>
              <a:spcAft>
                <a:spcPts val="0"/>
              </a:spcAft>
            </a:pPr>
            <a:r>
              <a:rPr lang="en-US" sz="1400" spc="0">
                <a:solidFill>
                  <a:srgbClr val="000000"/>
                </a:solidFill>
                <a:latin typeface="Arial" panose="02020603050405020304" pitchFamily="2"/>
              </a:rPr>
              <a:t>RECEPTIVE FIELDS, BINOCULAR INTERACTION </a:t>
            </a:r>
          </a:p>
          <a:p>
            <a:pPr marL="0" marR="0" indent="0" algn="l">
              <a:lnSpc>
                <a:spcPts val="1600"/>
              </a:lnSpc>
              <a:spcBef>
                <a:spcPts val="0"/>
              </a:spcBef>
              <a:spcAft>
                <a:spcPts val="215"/>
              </a:spcAft>
            </a:pPr>
            <a:r>
              <a:rPr lang="en-US" sz="1400" spc="0">
                <a:solidFill>
                  <a:srgbClr val="000000"/>
                </a:solidFill>
                <a:latin typeface="Arial" panose="02020603050405020304" pitchFamily="2"/>
              </a:rPr>
              <a:t>AND FUNCTIONAL ARCHITECTURE IN THE CAT'S VISUAL CORTEX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242570" y="3955415"/>
            <a:ext cx="3238500" cy="6686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270" rIns="0" bIns="0" anchor="t"/>
          <a:lstStyle/>
          <a:p>
            <a:pPr marL="0" marR="0" indent="0" algn="l">
              <a:lnSpc>
                <a:spcPts val="3400"/>
              </a:lnSpc>
              <a:spcAft>
                <a:spcPts val="1825"/>
              </a:spcAft>
            </a:pPr>
            <a:r>
              <a:rPr lang="en-US" sz="2950" spc="-50">
                <a:solidFill>
                  <a:srgbClr val="000000"/>
                </a:solidFill>
                <a:latin typeface="Arial" panose="02020603050405020304" pitchFamily="2"/>
              </a:rPr>
              <a:t>1968... 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5725" rIns="0" bIns="0" anchor="t"/>
          <a:lstStyle/>
          <a:p>
            <a:pPr marL="182880" marR="0" indent="0" algn="l">
              <a:lnSpc>
                <a:spcPts val="1200"/>
              </a:lnSpc>
              <a:spcAft>
                <a:spcPts val="0"/>
              </a:spcAft>
              <a:tabLst>
                <a:tab pos="5440680" algn="l"/>
              </a:tabLst>
            </a:pPr>
            <a:r>
              <a:rPr lang="en-US" sz="1750" spc="45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2000" spc="45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300" spc="45">
                <a:solidFill>
                  <a:srgbClr val="6F6F6F"/>
                </a:solidFill>
                <a:latin typeface="Arial" panose="02020603050405020304" pitchFamily="2"/>
              </a:rPr>
              <a:t> 12</a:t>
            </a:r>
            <a:r>
              <a:rPr lang="en-US" sz="2000" spc="45">
                <a:solidFill>
                  <a:srgbClr val="FFFFFF"/>
                </a:solidFill>
                <a:latin typeface="Arial" panose="02020603050405020304" pitchFamily="2"/>
              </a:rPr>
              <a:t> April 16, 2019 </a:t>
            </a:r>
          </a:p>
          <a:p>
            <a:pPr marL="6766560" marR="0" indent="0" algn="l">
              <a:lnSpc>
                <a:spcPts val="1100"/>
              </a:lnSpc>
              <a:spcBef>
                <a:spcPts val="0"/>
              </a:spcBef>
              <a:spcAft>
                <a:spcPts val="995"/>
              </a:spcAft>
            </a:pPr>
            <a:r>
              <a:rPr lang="en-US" sz="2000" spc="-110">
                <a:solidFill>
                  <a:srgbClr val="C9C9C9"/>
                </a:solidFill>
                <a:latin typeface="Arial" panose="02020603050405020304" pitchFamily="2"/>
              </a:rPr>
              <a:t>12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13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91440" y="203200"/>
            <a:ext cx="5486400" cy="216217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270" rIns="0" bIns="0" anchor="t"/>
          <a:lstStyle/>
          <a:p>
            <a:pPr marL="137160" marR="0" indent="0" algn="l">
              <a:lnSpc>
                <a:spcPts val="3400"/>
              </a:lnSpc>
              <a:spcAft>
                <a:spcPts val="0"/>
              </a:spcAft>
            </a:pPr>
            <a:r>
              <a:rPr lang="en-US" sz="2950" spc="15">
                <a:solidFill>
                  <a:srgbClr val="000000"/>
                </a:solidFill>
                <a:latin typeface="Arial" panose="02020603050405020304" pitchFamily="2"/>
              </a:rPr>
              <a:t>A bit of history </a:t>
            </a:r>
          </a:p>
          <a:p>
            <a:pPr marL="0" marR="0" indent="0" algn="l">
              <a:lnSpc>
                <a:spcPts val="2700"/>
              </a:lnSpc>
              <a:spcBef>
                <a:spcPts val="3430"/>
              </a:spcBef>
              <a:spcAft>
                <a:spcPts val="0"/>
              </a:spcAft>
            </a:pPr>
            <a:r>
              <a:rPr lang="en-US" sz="2350" b="1" spc="10">
                <a:solidFill>
                  <a:srgbClr val="000000"/>
                </a:solidFill>
                <a:latin typeface="Arial" panose="02020603050405020304" pitchFamily="2"/>
              </a:rPr>
              <a:t>Topographical mapping in the cortex: </a:t>
            </a:r>
          </a:p>
          <a:p>
            <a:pPr marL="0" marR="0" indent="0" algn="l">
              <a:lnSpc>
                <a:spcPts val="2700"/>
              </a:lnSpc>
              <a:spcBef>
                <a:spcPts val="145"/>
              </a:spcBef>
              <a:spcAft>
                <a:spcPts val="0"/>
              </a:spcAft>
            </a:pPr>
            <a:r>
              <a:rPr lang="en-US" sz="2350" spc="15">
                <a:solidFill>
                  <a:srgbClr val="000000"/>
                </a:solidFill>
                <a:latin typeface="Arial" panose="02020603050405020304" pitchFamily="2"/>
              </a:rPr>
              <a:t>nearby cells in cortex represent </a:t>
            </a:r>
          </a:p>
          <a:p>
            <a:pPr marL="0" marR="0" indent="0" algn="l">
              <a:lnSpc>
                <a:spcPts val="2700"/>
              </a:lnSpc>
              <a:spcBef>
                <a:spcPts val="120"/>
              </a:spcBef>
              <a:spcAft>
                <a:spcPts val="1685"/>
              </a:spcAft>
            </a:pPr>
            <a:r>
              <a:rPr lang="en-US" sz="2350" spc="10">
                <a:solidFill>
                  <a:srgbClr val="000000"/>
                </a:solidFill>
                <a:latin typeface="Arial" panose="02020603050405020304" pitchFamily="2"/>
              </a:rPr>
              <a:t>nearby regions in the visual field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5681345" y="299720"/>
            <a:ext cx="3307080" cy="2120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270" rIns="0" bIns="0" anchor="t"/>
          <a:lstStyle/>
          <a:p>
            <a:pPr marL="0" marR="0" indent="0" algn="r">
              <a:lnSpc>
                <a:spcPts val="1600"/>
              </a:lnSpc>
              <a:spcAft>
                <a:spcPts val="0"/>
              </a:spcAft>
            </a:pPr>
            <a:r>
              <a:rPr lang="en-US" sz="1400" spc="-10">
                <a:solidFill>
                  <a:srgbClr val="000000"/>
                </a:solidFill>
                <a:latin typeface="Arial" panose="02020603050405020304" pitchFamily="2"/>
              </a:rPr>
              <a:t>Human brain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8439785" y="2320290"/>
            <a:ext cx="484505" cy="41402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600"/>
              </a:lnSpc>
              <a:spcAft>
                <a:spcPts val="0"/>
              </a:spcAft>
            </a:pPr>
            <a:r>
              <a:rPr lang="en-US" sz="1400" spc="-5">
                <a:solidFill>
                  <a:srgbClr val="000000"/>
                </a:solidFill>
                <a:latin typeface="Arial" panose="02020603050405020304" pitchFamily="2"/>
              </a:rPr>
              <a:t>Visual cortex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5681345" y="4167505"/>
            <a:ext cx="3307080" cy="1828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ctr">
              <a:lnSpc>
                <a:spcPts val="700"/>
              </a:lnSpc>
              <a:spcAft>
                <a:spcPts val="0"/>
              </a:spcAft>
            </a:pPr>
            <a:r>
              <a:rPr lang="en-US" sz="600" spc="0">
                <a:solidFill>
                  <a:srgbClr val="000000"/>
                </a:solidFill>
                <a:latin typeface="Arial" panose="02020603050405020304" pitchFamily="2"/>
              </a:rPr>
              <a:t>Retinotopy images courtesy of Jesse Gomez in the </a:t>
            </a:r>
            <a:br/>
            <a:r>
              <a:rPr lang="en-US" sz="600" spc="0">
                <a:solidFill>
                  <a:srgbClr val="000000"/>
                </a:solidFill>
                <a:latin typeface="Arial" panose="02020603050405020304" pitchFamily="2"/>
              </a:rPr>
              <a:t>Stanford Vision &amp; Perception Neuroscience Lab. 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5725" rIns="0" bIns="0" anchor="t"/>
          <a:lstStyle/>
          <a:p>
            <a:pPr marL="182880" marR="0" indent="0" algn="l">
              <a:lnSpc>
                <a:spcPts val="1200"/>
              </a:lnSpc>
              <a:spcAft>
                <a:spcPts val="0"/>
              </a:spcAft>
              <a:tabLst>
                <a:tab pos="5440680" algn="l"/>
              </a:tabLst>
            </a:pPr>
            <a:r>
              <a:rPr lang="en-US" sz="1750" spc="45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2000" spc="45">
                <a:solidFill>
                  <a:srgbClr val="FFFFFF"/>
                </a:solidFill>
                <a:latin typeface="Arial" panose="02020603050405020304" pitchFamily="2"/>
              </a:rPr>
              <a:t>Lecture 5 - </a:t>
            </a:r>
            <a:r>
              <a:rPr lang="en-US" sz="1300" spc="45">
                <a:solidFill>
                  <a:srgbClr val="FFFFFF"/>
                </a:solidFill>
                <a:latin typeface="Arial" panose="02020603050405020304" pitchFamily="2"/>
              </a:rPr>
              <a:t>13 </a:t>
            </a:r>
            <a:r>
              <a:rPr lang="en-US" sz="2000" spc="45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  <a:p>
            <a:pPr marL="6766560" marR="0" indent="0" algn="l">
              <a:lnSpc>
                <a:spcPts val="1100"/>
              </a:lnSpc>
              <a:spcBef>
                <a:spcPts val="0"/>
              </a:spcBef>
              <a:spcAft>
                <a:spcPts val="995"/>
              </a:spcAft>
            </a:pPr>
            <a:r>
              <a:rPr lang="en-US" sz="2000" spc="-100">
                <a:solidFill>
                  <a:srgbClr val="FFFFFF"/>
                </a:solidFill>
                <a:latin typeface="Arial" panose="02020603050405020304" pitchFamily="2"/>
              </a:rPr>
              <a:t>13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8" r:id="rId25"/>
    <p:sldLayoutId id="2147483681" r:id="rId26"/>
    <p:sldLayoutId id="2147483683" r:id="rId27"/>
    <p:sldLayoutId id="2147483684" r:id="rId28"/>
    <p:sldLayoutId id="2147483687" r:id="rId29"/>
    <p:sldLayoutId id="2147483688" r:id="rId30"/>
    <p:sldLayoutId id="2147483689" r:id="rId31"/>
    <p:sldLayoutId id="2147483691" r:id="rId32"/>
    <p:sldLayoutId id="2147483706" r:id="rId33"/>
    <p:sldLayoutId id="2147483708" r:id="rId34"/>
    <p:sldLayoutId id="2147483710" r:id="rId35"/>
    <p:sldLayoutId id="2147483712" r:id="rId36"/>
    <p:sldLayoutId id="2147483714" r:id="rId37"/>
    <p:sldLayoutId id="2147483715" r:id="rId38"/>
    <p:sldLayoutId id="2147483717" r:id="rId39"/>
    <p:sldLayoutId id="2147483718" r:id="rId40"/>
    <p:sldLayoutId id="2147483719" r:id="rId41"/>
    <p:sldLayoutId id="2147483720" r:id="rId42"/>
    <p:sldLayoutId id="2147483721" r:id="rId43"/>
    <p:sldLayoutId id="2147483722" r:id="rId44"/>
    <p:sldLayoutId id="2147483723" r:id="rId45"/>
    <p:sldLayoutId id="2147483725" r:id="rId46"/>
    <p:sldLayoutId id="2147483726" r:id="rId47"/>
    <p:sldLayoutId id="2147483727" r:id="rId48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625543"/>
            <a:ext cx="9144000" cy="519590"/>
          </a:xfrm>
          <a:custGeom>
            <a:avLst/>
            <a:gdLst/>
            <a:ahLst/>
            <a:cxnLst/>
            <a:rect l="l" t="t" r="r" b="b"/>
            <a:pathLst>
              <a:path w="9144000" h="519429">
                <a:moveTo>
                  <a:pt x="0" y="0"/>
                </a:moveTo>
                <a:lnTo>
                  <a:pt x="9143981" y="0"/>
                </a:lnTo>
                <a:lnTo>
                  <a:pt x="9143981" y="519373"/>
                </a:lnTo>
                <a:lnTo>
                  <a:pt x="0" y="519373"/>
                </a:lnTo>
                <a:lnTo>
                  <a:pt x="0" y="0"/>
                </a:lnTo>
                <a:close/>
              </a:path>
            </a:pathLst>
          </a:custGeom>
          <a:solidFill>
            <a:srgbClr val="8C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024" y="147304"/>
            <a:ext cx="254254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4248" y="905122"/>
            <a:ext cx="791273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5224" y="4711101"/>
            <a:ext cx="4514850" cy="2693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5"/>
              <a:t>Fei-Fei Li </a:t>
            </a:r>
            <a:r>
              <a:rPr lang="en-US"/>
              <a:t>&amp; Justin Johnson &amp; </a:t>
            </a:r>
            <a:r>
              <a:rPr lang="en-US" spc="-5"/>
              <a:t>Serena</a:t>
            </a:r>
            <a:r>
              <a:rPr lang="en-US" spc="-125"/>
              <a:t> </a:t>
            </a:r>
            <a:r>
              <a:rPr lang="en-US" spc="-5"/>
              <a:t>Yeung</a:t>
            </a:r>
            <a:endParaRPr lang="en-US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80313" y="4706346"/>
            <a:ext cx="1590040" cy="295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lang="en-US" spc="-5"/>
              <a:t>April 18,</a:t>
            </a:r>
            <a:r>
              <a:rPr lang="en-US" spc="-90"/>
              <a:t> </a:t>
            </a:r>
            <a:r>
              <a:rPr lang="en-US" spc="-5"/>
              <a:t>2017</a:t>
            </a:r>
            <a:endParaRPr lang="en-US"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99119" y="4706346"/>
            <a:ext cx="1592579" cy="3182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lang="en-US" sz="3000" spc="-7" baseline="1388"/>
              <a:t>Lecture </a:t>
            </a:r>
            <a:r>
              <a:rPr lang="en-US" sz="3000" baseline="1388"/>
              <a:t>5 -</a:t>
            </a:r>
            <a:r>
              <a:rPr lang="en-US" sz="3000" spc="-277" baseline="1388"/>
              <a:t> </a:t>
            </a:r>
            <a:fld id="{81D60167-4931-47E6-BA6A-407CBD079E47}" type="slidenum">
              <a:rPr smtClean="0"/>
              <a:pPr marL="12700">
                <a:lnSpc>
                  <a:spcPts val="2380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12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2.jp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2.xml"/><Relationship Id="rId6" Type="http://schemas.openxmlformats.org/officeDocument/2006/relationships/hyperlink" Target="https://github.com/torch/torch7/blob/master/COPYRIGHT.txt" TargetMode="External"/><Relationship Id="rId5" Type="http://schemas.openxmlformats.org/officeDocument/2006/relationships/hyperlink" Target="http://torch.ch/" TargetMode="External"/><Relationship Id="rId4" Type="http://schemas.openxmlformats.org/officeDocument/2006/relationships/image" Target="../media/image60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2.xml"/><Relationship Id="rId6" Type="http://schemas.openxmlformats.org/officeDocument/2006/relationships/hyperlink" Target="https://github.com/BVLC/caffe/blob/master/LICENSE" TargetMode="External"/><Relationship Id="rId5" Type="http://schemas.openxmlformats.org/officeDocument/2006/relationships/hyperlink" Target="https://github.com/BVLC/caffe" TargetMode="External"/><Relationship Id="rId4" Type="http://schemas.openxmlformats.org/officeDocument/2006/relationships/image" Target="../media/image60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3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67.jpg"/><Relationship Id="rId4" Type="http://schemas.openxmlformats.org/officeDocument/2006/relationships/image" Target="../media/image66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69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68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4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dambaekday.tistory.com/3" TargetMode="External"/><Relationship Id="rId2" Type="http://schemas.openxmlformats.org/officeDocument/2006/relationships/hyperlink" Target="https://3months.tistory.com/209" TargetMode="External"/><Relationship Id="rId1" Type="http://schemas.openxmlformats.org/officeDocument/2006/relationships/slideLayout" Target="../slideLayouts/slideLayout53.xml"/><Relationship Id="rId5" Type="http://schemas.openxmlformats.org/officeDocument/2006/relationships/hyperlink" Target="https://modulabs-biomedical.github.io/U_Net" TargetMode="External"/><Relationship Id="rId4" Type="http://schemas.openxmlformats.org/officeDocument/2006/relationships/hyperlink" Target="https://lmb.informatik.uni-freiburg.de/people/ronneber/u-net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Sourcell/capsule_networks/blob/master/Capsule%20Networks%20What%20Comes%20after%20Convolutional%20Networks%3F.ipynb" TargetMode="External"/><Relationship Id="rId2" Type="http://schemas.openxmlformats.org/officeDocument/2006/relationships/hyperlink" Target="https://www.youtube.com/watch?v=VKoLGnq15RM" TargetMode="External"/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0" y="1549400"/>
            <a:ext cx="9144000" cy="307467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7500"/>
          </a:bodyPr>
          <a:lstStyle/>
          <a:p>
            <a:pPr marL="0" marR="0" indent="0" algn="ctr">
              <a:lnSpc>
                <a:spcPts val="5400"/>
              </a:lnSpc>
              <a:spcAft>
                <a:spcPts val="0"/>
              </a:spcAft>
            </a:pPr>
            <a:r>
              <a:rPr lang="en-US" sz="4650" b="1" spc="65" dirty="0">
                <a:solidFill>
                  <a:srgbClr val="000000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Lecture 5: </a:t>
            </a:r>
          </a:p>
          <a:p>
            <a:pPr marL="0" marR="0" indent="0" algn="ctr">
              <a:lnSpc>
                <a:spcPts val="5600"/>
              </a:lnSpc>
              <a:spcBef>
                <a:spcPts val="200"/>
              </a:spcBef>
              <a:spcAft>
                <a:spcPts val="13050"/>
              </a:spcAft>
            </a:pPr>
            <a:r>
              <a:rPr lang="en-US" sz="4650" b="1" spc="135" dirty="0">
                <a:solidFill>
                  <a:srgbClr val="000000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Convolutional Neural Networks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02EC6-BE80-4241-9C3A-4AB92F4BB341}"/>
              </a:ext>
            </a:extLst>
          </p:cNvPr>
          <p:cNvSpPr txBox="1"/>
          <p:nvPr/>
        </p:nvSpPr>
        <p:spPr>
          <a:xfrm>
            <a:off x="2988073" y="3086735"/>
            <a:ext cx="31678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Cs231n_study_AI_Robotics</a:t>
            </a:r>
          </a:p>
          <a:p>
            <a:pPr algn="ctr"/>
            <a:r>
              <a:rPr lang="en-US" altLang="ko-KR" sz="2000" b="1" dirty="0" err="1">
                <a:latin typeface="DX시인과나" panose="02020600000000000000" pitchFamily="18" charset="-127"/>
                <a:ea typeface="DX시인과나" panose="02020600000000000000" pitchFamily="18" charset="-127"/>
              </a:rPr>
              <a:t>Jungyeon</a:t>
            </a:r>
            <a:r>
              <a:rPr lang="en-US" altLang="ko-KR" sz="20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Lee</a:t>
            </a:r>
          </a:p>
          <a:p>
            <a:pPr algn="ctr"/>
            <a:r>
              <a:rPr lang="en-US" altLang="ko-KR" sz="20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2019.07.29</a:t>
            </a:r>
            <a:endParaRPr lang="ko-KR" altLang="en-US" sz="2000" b="1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A242B809-2FDB-4306-9022-F9DACAAE6AB7}"/>
              </a:ext>
            </a:extLst>
          </p:cNvPr>
          <p:cNvSpPr txBox="1">
            <a:spLocks/>
          </p:cNvSpPr>
          <p:nvPr/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288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 dirty="0" err="1">
                <a:solidFill>
                  <a:srgbClr val="FFFFFF"/>
                </a:solidFill>
                <a:latin typeface="Arial" panose="02020603050405020304" pitchFamily="2"/>
              </a:rPr>
              <a:t>Jungyeon</a:t>
            </a:r>
            <a:r>
              <a:rPr lang="en-US" sz="1750" b="1" spc="10" dirty="0">
                <a:solidFill>
                  <a:srgbClr val="FFFFFF"/>
                </a:solidFill>
                <a:latin typeface="Arial" panose="02020603050405020304" pitchFamily="2"/>
              </a:rPr>
              <a:t> Lee CS231n </a:t>
            </a:r>
            <a:r>
              <a:rPr lang="en-US" sz="1750" b="1" spc="10" dirty="0" err="1">
                <a:solidFill>
                  <a:srgbClr val="FFFFFF"/>
                </a:solidFill>
                <a:latin typeface="Arial" panose="02020603050405020304" pitchFamily="2"/>
              </a:rPr>
              <a:t>Study_AI</a:t>
            </a:r>
            <a:r>
              <a:rPr lang="en-US" sz="1750" b="1" spc="10" dirty="0">
                <a:solidFill>
                  <a:srgbClr val="FFFFFF"/>
                </a:solidFill>
                <a:latin typeface="Arial" panose="02020603050405020304" pitchFamily="2"/>
              </a:rPr>
              <a:t> Robotics KR July 29</a:t>
            </a:r>
            <a:r>
              <a:rPr lang="en-US" sz="1950" b="1" spc="10" dirty="0">
                <a:solidFill>
                  <a:srgbClr val="FFFFFF"/>
                </a:solidFill>
                <a:latin typeface="Arial" panose="02020603050405020304" pitchFamily="2"/>
              </a:rPr>
              <a:t>, 2019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5711825" y="267970"/>
            <a:ext cx="2359025" cy="399288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4"/>
          <a:stretch>
            <a:fillRect/>
          </a:stretch>
        </p:blipFill>
        <p:spPr>
          <a:xfrm>
            <a:off x="170815" y="1195070"/>
            <a:ext cx="5074920" cy="2584450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70815" y="248920"/>
          <a:ext cx="7912100" cy="4032250"/>
        </p:xfrm>
        <a:graphic>
          <a:graphicData uri="http://schemas.openxmlformats.org/drawingml/2006/table">
            <a:tbl>
              <a:tblPr/>
              <a:tblGrid>
                <a:gridCol w="5307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4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6150">
                <a:tc>
                  <a:txBody>
                    <a:bodyPr/>
                    <a:lstStyle/>
                    <a:p>
                      <a:pPr marL="137160" marR="0" indent="0" algn="l">
                        <a:lnSpc>
                          <a:spcPts val="3100"/>
                        </a:lnSpc>
                        <a:spcBef>
                          <a:spcPts val="0"/>
                        </a:spcBef>
                        <a:spcAft>
                          <a:spcPts val="4345"/>
                        </a:spcAft>
                      </a:pPr>
                      <a:r>
                        <a:rPr lang="en-US" sz="29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Hierarchical organization </a:t>
                      </a:r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450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137160" marR="3406140" indent="0" algn="just">
                        <a:lnSpc>
                          <a:spcPts val="800"/>
                        </a:lnSpc>
                        <a:spcBef>
                          <a:spcPts val="900"/>
                        </a:spcBef>
                        <a:spcAft>
                          <a:spcPts val="1495"/>
                        </a:spcAft>
                      </a:pPr>
                      <a:r>
                        <a:rPr lang="en-US" sz="600" spc="-1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Illustration of hierarchical organization in early visual pathways by Lane McIntosh, copyright CS231n 2017 </a:t>
                      </a:r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5725" rIns="0" bIns="0" anchor="t"/>
          <a:lstStyle/>
          <a:p>
            <a:pPr marL="182880" marR="0" indent="0" algn="l">
              <a:lnSpc>
                <a:spcPts val="1200"/>
              </a:lnSpc>
              <a:spcAft>
                <a:spcPts val="0"/>
              </a:spcAft>
              <a:tabLst>
                <a:tab pos="5440680" algn="l"/>
              </a:tabLst>
            </a:pPr>
            <a:r>
              <a:rPr lang="en-US" sz="1750" spc="45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2000" spc="45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300" spc="45">
                <a:solidFill>
                  <a:srgbClr val="9E9E9E"/>
                </a:solidFill>
                <a:latin typeface="Arial" panose="02020603050405020304" pitchFamily="2"/>
              </a:rPr>
              <a:t> 14</a:t>
            </a:r>
            <a:r>
              <a:rPr lang="en-US" sz="2000" spc="45">
                <a:solidFill>
                  <a:srgbClr val="FFFFFF"/>
                </a:solidFill>
                <a:latin typeface="Arial" panose="02020603050405020304" pitchFamily="2"/>
              </a:rPr>
              <a:t> April 16, 2019 </a:t>
            </a:r>
          </a:p>
          <a:p>
            <a:pPr marL="6766560" marR="0" indent="0" algn="l">
              <a:lnSpc>
                <a:spcPts val="1100"/>
              </a:lnSpc>
              <a:spcBef>
                <a:spcPts val="0"/>
              </a:spcBef>
              <a:spcAft>
                <a:spcPts val="995"/>
              </a:spcAft>
            </a:pPr>
            <a:r>
              <a:rPr lang="en-US" sz="2000" spc="-100">
                <a:solidFill>
                  <a:srgbClr val="FFFFFF"/>
                </a:solidFill>
                <a:latin typeface="Arial" panose="02020603050405020304" pitchFamily="2"/>
              </a:rPr>
              <a:t>14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3715385" y="777240"/>
            <a:ext cx="4822190" cy="295973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252730" y="203200"/>
            <a:ext cx="2514600" cy="5740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270" rIns="0" bIns="0" anchor="t"/>
          <a:lstStyle/>
          <a:p>
            <a:pPr marL="0" marR="0" indent="0" algn="l">
              <a:lnSpc>
                <a:spcPts val="3400"/>
              </a:lnSpc>
              <a:spcAft>
                <a:spcPts val="1105"/>
              </a:spcAft>
            </a:pPr>
            <a:r>
              <a:rPr lang="en-US" sz="2950" spc="-15">
                <a:solidFill>
                  <a:srgbClr val="000000"/>
                </a:solidFill>
                <a:latin typeface="Arial" panose="02020603050405020304" pitchFamily="2"/>
              </a:rPr>
              <a:t>A bit of history: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31775" y="777240"/>
          <a:ext cx="8305800" cy="2959735"/>
        </p:xfrm>
        <a:graphic>
          <a:graphicData uri="http://schemas.openxmlformats.org/drawingml/2006/table">
            <a:tbl>
              <a:tblPr/>
              <a:tblGrid>
                <a:gridCol w="3483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973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ts val="3400"/>
                        </a:lnSpc>
                        <a:spcBef>
                          <a:spcPts val="2690"/>
                        </a:spcBef>
                        <a:spcAft>
                          <a:spcPts val="0"/>
                        </a:spcAft>
                      </a:pPr>
                      <a:r>
                        <a:rPr lang="en-US" sz="2950" b="1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Neocognitron </a:t>
                      </a:r>
                    </a:p>
                    <a:p>
                      <a:pPr marL="0" marR="0" indent="0" algn="l">
                        <a:lnSpc>
                          <a:spcPts val="34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2950" i="1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[Fukushima 1980] </a:t>
                      </a:r>
                    </a:p>
                    <a:p>
                      <a:pPr marL="0" marR="571500" indent="0" algn="l">
                        <a:lnSpc>
                          <a:spcPts val="1700"/>
                        </a:lnSpc>
                        <a:spcBef>
                          <a:spcPts val="7210"/>
                        </a:spcBef>
                        <a:spcAft>
                          <a:spcPts val="1435"/>
                        </a:spcAft>
                      </a:pPr>
                      <a:r>
                        <a:rPr lang="en-US" sz="1450" spc="-25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“sandwich” architecture (SCSCSC...) </a:t>
                      </a:r>
                      <a:r>
                        <a:rPr lang="en-US" sz="1450" spc="-25">
                          <a:solidFill>
                            <a:srgbClr val="FF0000"/>
                          </a:solidFill>
                          <a:latin typeface="Arial" panose="02020603050405020304" pitchFamily="2"/>
                        </a:rPr>
                        <a:t>simple cells: modifiable parameters </a:t>
                      </a:r>
                      <a:r>
                        <a:rPr lang="en-US" sz="1450" spc="-25">
                          <a:solidFill>
                            <a:srgbClr val="0000FF"/>
                          </a:solidFill>
                          <a:latin typeface="Arial" panose="02020603050405020304" pitchFamily="2"/>
                        </a:rPr>
                        <a:t>complex cells: perform pooling </a:t>
                      </a:r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5725" rIns="0" bIns="0" anchor="t"/>
          <a:lstStyle/>
          <a:p>
            <a:pPr marL="182880" marR="0" indent="0" algn="l">
              <a:lnSpc>
                <a:spcPts val="1200"/>
              </a:lnSpc>
              <a:spcAft>
                <a:spcPts val="0"/>
              </a:spcAft>
              <a:tabLst>
                <a:tab pos="5440680" algn="l"/>
              </a:tabLst>
            </a:pPr>
            <a:r>
              <a:rPr lang="en-US" sz="1750" spc="45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2000" spc="45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300" spc="45">
                <a:solidFill>
                  <a:srgbClr val="888888"/>
                </a:solidFill>
                <a:latin typeface="Arial" panose="02020603050405020304" pitchFamily="2"/>
              </a:rPr>
              <a:t> 15</a:t>
            </a:r>
            <a:r>
              <a:rPr lang="en-US" sz="2000" spc="45">
                <a:solidFill>
                  <a:srgbClr val="FFFFFF"/>
                </a:solidFill>
                <a:latin typeface="Arial" panose="02020603050405020304" pitchFamily="2"/>
              </a:rPr>
              <a:t> April 16, 2019 </a:t>
            </a:r>
          </a:p>
          <a:p>
            <a:pPr marL="6766560" marR="0" indent="0" algn="l">
              <a:lnSpc>
                <a:spcPts val="1100"/>
              </a:lnSpc>
              <a:spcBef>
                <a:spcPts val="0"/>
              </a:spcBef>
              <a:spcAft>
                <a:spcPts val="995"/>
              </a:spcAft>
            </a:pPr>
            <a:r>
              <a:rPr lang="en-US" sz="2000" spc="-90">
                <a:solidFill>
                  <a:srgbClr val="FFFFFF"/>
                </a:solidFill>
                <a:latin typeface="Arial" panose="02020603050405020304" pitchFamily="2"/>
              </a:rPr>
              <a:t>15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1944370" y="2267585"/>
            <a:ext cx="5760720" cy="170116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0" y="203200"/>
            <a:ext cx="9144000" cy="206438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270" rIns="0" bIns="0" anchor="t">
            <a:normAutofit fontScale="95000"/>
          </a:bodyPr>
          <a:lstStyle/>
          <a:p>
            <a:pPr marL="228600" marR="0" indent="0" algn="l">
              <a:lnSpc>
                <a:spcPts val="3400"/>
              </a:lnSpc>
              <a:spcAft>
                <a:spcPts val="0"/>
              </a:spcAft>
            </a:pPr>
            <a:r>
              <a:rPr lang="en-US" sz="2950" spc="0">
                <a:solidFill>
                  <a:srgbClr val="000000"/>
                </a:solidFill>
                <a:latin typeface="Arial" panose="02020603050405020304" pitchFamily="2"/>
              </a:rPr>
              <a:t>A bit of history: </a:t>
            </a:r>
          </a:p>
          <a:p>
            <a:pPr marL="228600" marR="0" indent="0" algn="l">
              <a:lnSpc>
                <a:spcPts val="2800"/>
              </a:lnSpc>
              <a:spcBef>
                <a:spcPts val="125"/>
              </a:spcBef>
              <a:spcAft>
                <a:spcPts val="0"/>
              </a:spcAft>
            </a:pPr>
            <a:r>
              <a:rPr lang="en-US" sz="2400" b="1" spc="50">
                <a:solidFill>
                  <a:srgbClr val="000000"/>
                </a:solidFill>
                <a:latin typeface="Arial" panose="02020603050405020304" pitchFamily="2"/>
              </a:rPr>
              <a:t>Gradient-based learning applied to </a:t>
            </a:r>
          </a:p>
          <a:p>
            <a:pPr marL="228600" marR="0" indent="0" algn="l">
              <a:lnSpc>
                <a:spcPts val="2800"/>
              </a:lnSpc>
              <a:spcBef>
                <a:spcPts val="105"/>
              </a:spcBef>
              <a:spcAft>
                <a:spcPts val="0"/>
              </a:spcAft>
            </a:pPr>
            <a:r>
              <a:rPr lang="en-US" sz="2400" b="1" spc="45">
                <a:solidFill>
                  <a:srgbClr val="000000"/>
                </a:solidFill>
                <a:latin typeface="Arial" panose="02020603050405020304" pitchFamily="2"/>
              </a:rPr>
              <a:t>document recognition </a:t>
            </a:r>
          </a:p>
          <a:p>
            <a:pPr marL="228600" marR="0" indent="0" algn="l">
              <a:lnSpc>
                <a:spcPts val="2600"/>
              </a:lnSpc>
              <a:spcBef>
                <a:spcPts val="100"/>
              </a:spcBef>
              <a:spcAft>
                <a:spcPts val="4290"/>
              </a:spcAft>
            </a:pPr>
            <a:r>
              <a:rPr lang="en-US" sz="2350" i="1" spc="25">
                <a:solidFill>
                  <a:srgbClr val="000000"/>
                </a:solidFill>
                <a:latin typeface="Arial" panose="02020603050405020304" pitchFamily="2"/>
              </a:rPr>
              <a:t>[LeCun, Bottou, Bengio, Haffner 1998]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0" y="4118610"/>
            <a:ext cx="9144000" cy="50546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270" rIns="0" bIns="0" anchor="t"/>
          <a:lstStyle/>
          <a:p>
            <a:pPr marL="4480560" marR="0" indent="0" algn="l">
              <a:lnSpc>
                <a:spcPts val="1600"/>
              </a:lnSpc>
              <a:spcAft>
                <a:spcPts val="2325"/>
              </a:spcAft>
            </a:pPr>
            <a:r>
              <a:rPr lang="en-US" sz="1400" spc="-10">
                <a:solidFill>
                  <a:srgbClr val="000000"/>
                </a:solidFill>
                <a:latin typeface="Arial" panose="02020603050405020304" pitchFamily="2"/>
              </a:rPr>
              <a:t>LeNet-5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5725" rIns="0" bIns="0" anchor="t"/>
          <a:lstStyle/>
          <a:p>
            <a:pPr marL="228600" marR="0" indent="0" algn="l">
              <a:lnSpc>
                <a:spcPts val="1200"/>
              </a:lnSpc>
              <a:spcAft>
                <a:spcPts val="0"/>
              </a:spcAft>
              <a:tabLst>
                <a:tab pos="5440680" algn="l"/>
              </a:tabLst>
            </a:pPr>
            <a:r>
              <a:rPr lang="en-US" sz="1750" spc="45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2000" spc="45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300" spc="45">
                <a:solidFill>
                  <a:srgbClr val="A4A4A4"/>
                </a:solidFill>
                <a:latin typeface="Arial" panose="02020603050405020304" pitchFamily="2"/>
              </a:rPr>
              <a:t> 16</a:t>
            </a:r>
            <a:r>
              <a:rPr lang="en-US" sz="2000" spc="45">
                <a:solidFill>
                  <a:srgbClr val="FFFFFF"/>
                </a:solidFill>
                <a:latin typeface="Arial" panose="02020603050405020304" pitchFamily="2"/>
              </a:rPr>
              <a:t> April 16, 2019 </a:t>
            </a:r>
          </a:p>
          <a:p>
            <a:pPr marL="6766560" marR="0" indent="0" algn="l">
              <a:lnSpc>
                <a:spcPts val="1100"/>
              </a:lnSpc>
              <a:spcBef>
                <a:spcPts val="0"/>
              </a:spcBef>
              <a:spcAft>
                <a:spcPts val="995"/>
              </a:spcAft>
            </a:pPr>
            <a:r>
              <a:rPr lang="en-US" sz="2000" spc="-100">
                <a:solidFill>
                  <a:srgbClr val="FFFFFF"/>
                </a:solidFill>
                <a:latin typeface="Arial" panose="02020603050405020304" pitchFamily="2"/>
              </a:rPr>
              <a:t>16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6022975" y="365760"/>
            <a:ext cx="2779395" cy="1121410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>
            <a:off x="2127250" y="1889760"/>
            <a:ext cx="5260975" cy="1657985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0" y="248920"/>
          <a:ext cx="9144000" cy="1480820"/>
        </p:xfrm>
        <a:graphic>
          <a:graphicData uri="http://schemas.openxmlformats.org/drawingml/2006/table">
            <a:tbl>
              <a:tblPr/>
              <a:tblGrid>
                <a:gridCol w="602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0820">
                <a:tc>
                  <a:txBody>
                    <a:bodyPr/>
                    <a:lstStyle/>
                    <a:p>
                      <a:pPr marL="274320" marR="0" indent="0" algn="l">
                        <a:lnSpc>
                          <a:spcPts val="3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A bit of history: </a:t>
                      </a:r>
                    </a:p>
                    <a:p>
                      <a:pPr marL="274320" marR="0" indent="0" algn="l">
                        <a:lnSpc>
                          <a:spcPts val="27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</a:pPr>
                      <a:r>
                        <a:rPr lang="en-US" sz="2350" b="1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ImageNet Classification with Deep </a:t>
                      </a:r>
                    </a:p>
                    <a:p>
                      <a:pPr marL="274320" marR="0" indent="0" algn="l">
                        <a:lnSpc>
                          <a:spcPts val="2700"/>
                        </a:lnSpc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2350" b="1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Convolutional Neural Networks </a:t>
                      </a:r>
                    </a:p>
                    <a:p>
                      <a:pPr marL="274320" marR="0" indent="0" algn="l">
                        <a:lnSpc>
                          <a:spcPts val="2700"/>
                        </a:lnSpc>
                        <a:spcBef>
                          <a:spcPts val="115"/>
                        </a:spcBef>
                        <a:spcAft>
                          <a:spcPts val="95"/>
                        </a:spcAft>
                      </a:pPr>
                      <a:r>
                        <a:rPr lang="en-US" sz="2350" i="1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[Krizhevsky, Sutskever, Hinton, 2012] </a:t>
                      </a:r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0" y="3588385"/>
            <a:ext cx="9144000" cy="1739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7620" rIns="0" bIns="0" anchor="t"/>
          <a:lstStyle/>
          <a:p>
            <a:pPr marL="0" marR="0" indent="0" algn="ctr">
              <a:lnSpc>
                <a:spcPts val="800"/>
              </a:lnSpc>
              <a:spcAft>
                <a:spcPts val="480"/>
              </a:spcAft>
            </a:pPr>
            <a:r>
              <a:rPr lang="en-US" sz="750" b="1" spc="10">
                <a:solidFill>
                  <a:srgbClr val="000000"/>
                </a:solidFill>
                <a:latin typeface="Calibri" panose="02020603050405020304" pitchFamily="2"/>
              </a:rPr>
              <a:t>Figure copyright Alex Krizhevsky, Ilya Sutskever, and Geoffrey Hinton, 2012. Reproduced with permission.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0" y="3762375"/>
            <a:ext cx="9144000" cy="86169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2540" rIns="0" bIns="0" anchor="t"/>
          <a:lstStyle/>
          <a:p>
            <a:pPr marL="0" marR="0" indent="0" algn="ctr">
              <a:lnSpc>
                <a:spcPts val="2700"/>
              </a:lnSpc>
              <a:spcAft>
                <a:spcPts val="3970"/>
              </a:spcAft>
            </a:pPr>
            <a:r>
              <a:rPr lang="en-US" sz="2400" spc="-15">
                <a:solidFill>
                  <a:srgbClr val="000000"/>
                </a:solidFill>
                <a:latin typeface="Arial" panose="02020603050405020304" pitchFamily="2"/>
              </a:rPr>
              <a:t>“AlexNet”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6360" rIns="0" bIns="0" anchor="t"/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</a:tabLst>
            </a:pPr>
            <a:r>
              <a:rPr lang="en-US" sz="1750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2000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2000" spc="10">
                <a:solidFill>
                  <a:srgbClr val="BBBBBB"/>
                </a:solidFill>
                <a:latin typeface="Arial" panose="02020603050405020304" pitchFamily="2"/>
              </a:rPr>
              <a:t> 17</a:t>
            </a:r>
            <a:r>
              <a:rPr lang="en-US" sz="1300" spc="10">
                <a:solidFill>
                  <a:srgbClr val="FFFFFF"/>
                </a:solidFill>
                <a:latin typeface="Arial" panose="02020603050405020304" pitchFamily="2"/>
              </a:rPr>
              <a:t> 17 </a:t>
            </a:r>
            <a:r>
              <a:rPr lang="en-US" sz="2000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585470" y="1097280"/>
            <a:ext cx="7976235" cy="304800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0" y="114300"/>
            <a:ext cx="9144000" cy="63627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905" rIns="0" bIns="0" anchor="t"/>
          <a:lstStyle/>
          <a:p>
            <a:pPr marL="320040" marR="0" indent="0" algn="l">
              <a:lnSpc>
                <a:spcPts val="3400"/>
              </a:lnSpc>
              <a:spcAft>
                <a:spcPts val="1580"/>
              </a:spcAft>
            </a:pPr>
            <a:r>
              <a:rPr lang="en-US" sz="2950" spc="10">
                <a:solidFill>
                  <a:srgbClr val="060304"/>
                </a:solidFill>
                <a:latin typeface="Arial" panose="02020603050405020304" pitchFamily="2"/>
              </a:rPr>
              <a:t>Fast-forward to today: ConvNets are everywhere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>
          <a:xfrm>
            <a:off x="0" y="750570"/>
            <a:ext cx="9144000" cy="34671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270" rIns="0" bIns="0" anchor="t"/>
          <a:lstStyle/>
          <a:p>
            <a:pPr marL="685800" marR="0" indent="0" algn="l">
              <a:lnSpc>
                <a:spcPts val="1600"/>
              </a:lnSpc>
              <a:spcAft>
                <a:spcPts val="1125"/>
              </a:spcAft>
              <a:tabLst>
                <a:tab pos="4800600" algn="l"/>
              </a:tabLst>
            </a:pPr>
            <a:r>
              <a:rPr lang="en-US" sz="1400" spc="-5">
                <a:solidFill>
                  <a:srgbClr val="060304"/>
                </a:solidFill>
                <a:latin typeface="Arial" panose="02020603050405020304" pitchFamily="2"/>
              </a:rPr>
              <a:t>Classification Retrieval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0" y="4185920"/>
            <a:ext cx="9144000" cy="4381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7145" rIns="0" bIns="0" anchor="t"/>
          <a:lstStyle/>
          <a:p>
            <a:pPr marL="0" marR="0" indent="0" algn="ctr">
              <a:lnSpc>
                <a:spcPts val="800"/>
              </a:lnSpc>
              <a:spcAft>
                <a:spcPts val="2450"/>
              </a:spcAft>
            </a:pPr>
            <a:r>
              <a:rPr lang="en-US" sz="850" spc="-20">
                <a:solidFill>
                  <a:srgbClr val="060304"/>
                </a:solidFill>
                <a:latin typeface="Calibri" panose="02020603050405020304" pitchFamily="2"/>
              </a:rPr>
              <a:t>Figures copyright Alex Krizhevsky, Ilya Sutskever, and Geoffrey Hinton, 2012. Reproduced with permission.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 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18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21590" y="786130"/>
            <a:ext cx="9067800" cy="335915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316865" y="114300"/>
            <a:ext cx="8229600" cy="64262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905" rIns="0" bIns="0" anchor="t"/>
          <a:lstStyle/>
          <a:p>
            <a:pPr marL="0" marR="0" indent="0" algn="l">
              <a:lnSpc>
                <a:spcPts val="3400"/>
              </a:lnSpc>
              <a:spcAft>
                <a:spcPts val="1580"/>
              </a:spcAft>
            </a:pPr>
            <a:r>
              <a:rPr lang="en-US" sz="2950" spc="0">
                <a:solidFill>
                  <a:srgbClr val="050304"/>
                </a:solidFill>
                <a:latin typeface="Arial" panose="02020603050405020304" pitchFamily="2"/>
              </a:rPr>
              <a:t>Fast-forward to today: ConvNets are everywhere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311150" y="786130"/>
            <a:ext cx="5364480" cy="1739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400"/>
              </a:lnSpc>
              <a:spcAft>
                <a:spcPts val="0"/>
              </a:spcAft>
              <a:tabLst>
                <a:tab pos="5394960" algn="r"/>
              </a:tabLst>
            </a:pPr>
            <a:r>
              <a:rPr lang="en-US" sz="1400" spc="0">
                <a:solidFill>
                  <a:srgbClr val="050304"/>
                </a:solidFill>
                <a:latin typeface="Arial" panose="02020603050405020304" pitchFamily="2"/>
              </a:rPr>
              <a:t>Detection Segmentation 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4145280"/>
          <a:ext cx="9144000" cy="445135"/>
        </p:xfrm>
        <a:graphic>
          <a:graphicData uri="http://schemas.openxmlformats.org/drawingml/2006/table">
            <a:tbl>
              <a:tblPr/>
              <a:tblGrid>
                <a:gridCol w="414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6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3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5135">
                <a:tc>
                  <a:txBody>
                    <a:bodyPr/>
                    <a:lstStyle/>
                    <a:p>
                      <a:pPr marL="91440" marR="251460" indent="0" algn="just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spc="0">
                          <a:solidFill>
                            <a:srgbClr val="050304"/>
                          </a:solidFill>
                          <a:latin typeface="Calibri" panose="02020603050405020304" pitchFamily="2"/>
                        </a:rPr>
                        <a:t>Figures copyright Shaoqing Ren, Kaiming He, Ross Girschick, Jian Sun, 2015. Reproduced with permission. </a:t>
                      </a:r>
                    </a:p>
                    <a:p>
                      <a:pPr marL="0" marR="251460" indent="0" algn="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0"/>
                        </a:spcAft>
                      </a:pPr>
                      <a:r>
                        <a:rPr lang="en-US" sz="1400" i="1" spc="0">
                          <a:solidFill>
                            <a:srgbClr val="050304"/>
                          </a:solidFill>
                          <a:latin typeface="Arial" panose="02020603050405020304" pitchFamily="2"/>
                        </a:rPr>
                        <a:t>[Faster R-CNN: Ren, He, Girshick, Sun 2015] </a:t>
                      </a:r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 marR="594360" indent="0" algn="l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1485"/>
                        </a:spcAft>
                      </a:pPr>
                      <a:r>
                        <a:rPr lang="en-US" sz="800" b="1" spc="0">
                          <a:solidFill>
                            <a:srgbClr val="050304"/>
                          </a:solidFill>
                          <a:latin typeface="Calibri" panose="02020603050405020304" pitchFamily="2"/>
                        </a:rPr>
                        <a:t>Figures copyright Clement Farabet, 2012. Reproduced with permission. </a:t>
                      </a:r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2730" indent="0" algn="r">
                        <a:lnSpc>
                          <a:spcPts val="1600"/>
                        </a:lnSpc>
                        <a:spcBef>
                          <a:spcPts val="735"/>
                        </a:spcBef>
                        <a:spcAft>
                          <a:spcPts val="1210"/>
                        </a:spcAft>
                      </a:pPr>
                      <a:r>
                        <a:rPr lang="en-US" sz="1400" i="1" spc="0">
                          <a:solidFill>
                            <a:srgbClr val="050304"/>
                          </a:solidFill>
                          <a:latin typeface="Arial" panose="02020603050405020304" pitchFamily="2"/>
                        </a:rPr>
                        <a:t>[Farabet et al., 2012] </a:t>
                      </a:r>
                    </a:p>
                  </a:txBody>
                  <a:tcPr marL="0" marR="0" marT="0" marB="0" anchor="ctr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 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19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365760" y="609600"/>
            <a:ext cx="8512810" cy="371538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316865" y="114300"/>
            <a:ext cx="8229600" cy="49530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905" rIns="0" bIns="0" anchor="t"/>
          <a:lstStyle/>
          <a:p>
            <a:pPr marL="0" marR="0" indent="0" algn="l">
              <a:lnSpc>
                <a:spcPts val="3400"/>
              </a:lnSpc>
              <a:spcAft>
                <a:spcPts val="430"/>
              </a:spcAft>
            </a:pPr>
            <a:r>
              <a:rPr lang="en-US" sz="2950" spc="0">
                <a:solidFill>
                  <a:srgbClr val="060708"/>
                </a:solidFill>
                <a:latin typeface="Arial" panose="02020603050405020304" pitchFamily="2"/>
              </a:rPr>
              <a:t>Fast-forward to today: ConvNets are everywhere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2734310" y="4047490"/>
            <a:ext cx="2023745" cy="825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600"/>
              </a:lnSpc>
              <a:spcAft>
                <a:spcPts val="0"/>
              </a:spcAft>
            </a:pPr>
            <a:r>
              <a:rPr lang="en-US" sz="850" spc="-35">
                <a:solidFill>
                  <a:srgbClr val="060708"/>
                </a:solidFill>
                <a:latin typeface="Calibri" panose="02020603050405020304" pitchFamily="2"/>
              </a:rPr>
              <a:t>Photo by Lane McIntosh. Copyright CS231n 2017.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478790" y="4130040"/>
            <a:ext cx="6924675" cy="19494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600"/>
              </a:lnSpc>
              <a:spcAft>
                <a:spcPts val="0"/>
              </a:spcAft>
              <a:tabLst>
                <a:tab pos="6949440" algn="r"/>
              </a:tabLst>
            </a:pPr>
            <a:r>
              <a:rPr lang="en-US" sz="1400" spc="0">
                <a:solidFill>
                  <a:srgbClr val="060708"/>
                </a:solidFill>
                <a:latin typeface="Arial" panose="02020603050405020304" pitchFamily="2"/>
              </a:rPr>
              <a:t>self-driving cars </a:t>
            </a:r>
            <a:r>
              <a:rPr lang="en-US" sz="1200" spc="0">
                <a:solidFill>
                  <a:srgbClr val="060708"/>
                </a:solidFill>
                <a:latin typeface="Arial" panose="02020603050405020304" pitchFamily="2"/>
              </a:rPr>
              <a:t>GPU and ARM-based CPU cores.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5117465" y="3770630"/>
            <a:ext cx="3215640" cy="33210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just">
              <a:lnSpc>
                <a:spcPts val="1300"/>
              </a:lnSpc>
              <a:spcAft>
                <a:spcPts val="0"/>
              </a:spcAft>
            </a:pPr>
            <a:r>
              <a:rPr lang="en-US" sz="1200" spc="-5">
                <a:solidFill>
                  <a:srgbClr val="060708"/>
                </a:solidFill>
                <a:latin typeface="Arial" panose="02020603050405020304" pitchFamily="2"/>
              </a:rPr>
              <a:t>Note that for embedded systems a typical setup would involve NVIDIA Tegras, with integrated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5126990" y="3154680"/>
            <a:ext cx="2950210" cy="4051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700"/>
              </a:lnSpc>
              <a:spcAft>
                <a:spcPts val="0"/>
              </a:spcAft>
            </a:pPr>
            <a:r>
              <a:rPr lang="en-US" sz="1750" spc="-20">
                <a:solidFill>
                  <a:srgbClr val="060708"/>
                </a:solidFill>
                <a:latin typeface="Arial" panose="02020603050405020304" pitchFamily="2"/>
              </a:rPr>
              <a:t>NVIDIA Tesla line </a:t>
            </a:r>
          </a:p>
          <a:p>
            <a:pPr marL="0" marR="0" indent="0" algn="l">
              <a:lnSpc>
                <a:spcPts val="1300"/>
              </a:lnSpc>
              <a:spcBef>
                <a:spcPts val="110"/>
              </a:spcBef>
              <a:spcAft>
                <a:spcPts val="0"/>
              </a:spcAft>
            </a:pPr>
            <a:r>
              <a:rPr lang="en-US" sz="1200" spc="-15">
                <a:solidFill>
                  <a:srgbClr val="060708"/>
                </a:solidFill>
                <a:latin typeface="Arial" panose="02020603050405020304" pitchFamily="2"/>
              </a:rPr>
              <a:t>(these are the GPUs on </a:t>
            </a:r>
            <a:r>
              <a:rPr lang="en-US" sz="1200" u="sng" spc="-15">
                <a:solidFill>
                  <a:srgbClr val="0000FF"/>
                </a:solidFill>
                <a:latin typeface="Arial" panose="02020603050405020304" pitchFamily="2"/>
              </a:rPr>
              <a:t>rye01.stanford.edu</a:t>
            </a:r>
            <a:r>
              <a:rPr lang="en-US" sz="1200" spc="-15">
                <a:solidFill>
                  <a:srgbClr val="060708"/>
                </a:solidFill>
                <a:latin typeface="Arial" panose="02020603050405020304" pitchFamily="2"/>
              </a:rPr>
              <a:t>)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7680960" y="2700655"/>
            <a:ext cx="807720" cy="914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850" u="sng" spc="-50">
                <a:solidFill>
                  <a:srgbClr val="0000FF"/>
                </a:solidFill>
                <a:latin typeface="Calibri" panose="02020603050405020304" pitchFamily="2"/>
              </a:rPr>
              <a:t>This image</a:t>
            </a:r>
            <a:r>
              <a:rPr lang="en-US" sz="850" spc="-50">
                <a:solidFill>
                  <a:srgbClr val="060708"/>
                </a:solidFill>
                <a:latin typeface="Calibri" panose="02020603050405020304" pitchFamily="2"/>
              </a:rPr>
              <a:t> by GBPu 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8488680" y="2700655"/>
            <a:ext cx="450215" cy="914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850" spc="-25">
                <a:solidFill>
                  <a:srgbClr val="060708"/>
                </a:solidFill>
                <a:latin typeface="Calibri" panose="02020603050405020304" pitchFamily="2"/>
              </a:rPr>
              <a:t>blic_PR is 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0"/>
          </p:nvPr>
        </p:nvSpPr>
        <p:spPr>
          <a:xfrm>
            <a:off x="7687310" y="2843530"/>
            <a:ext cx="1017905" cy="7620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600"/>
              </a:lnSpc>
              <a:spcAft>
                <a:spcPts val="0"/>
              </a:spcAft>
            </a:pPr>
            <a:r>
              <a:rPr lang="en-US" sz="850" spc="-45">
                <a:solidFill>
                  <a:srgbClr val="060708"/>
                </a:solidFill>
                <a:latin typeface="Calibri" panose="02020603050405020304" pitchFamily="2"/>
              </a:rPr>
              <a:t>licensed under</a:t>
            </a:r>
            <a:r>
              <a:rPr lang="en-US" sz="850" u="sng" spc="-45">
                <a:solidFill>
                  <a:srgbClr val="0000FF"/>
                </a:solidFill>
                <a:latin typeface="Calibri" panose="02020603050405020304" pitchFamily="2"/>
              </a:rPr>
              <a:t>CC-BY 2.0</a:t>
            </a:r>
            <a:r>
              <a:rPr lang="en-US" sz="100" u="sng" spc="-45">
                <a:solidFill>
                  <a:srgbClr val="1155CC"/>
                </a:solidFill>
                <a:latin typeface="Calibri" panose="02020603050405020304" pitchFamily="2"/>
              </a:rPr>
              <a:t> 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20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48895" y="560705"/>
            <a:ext cx="9006840" cy="1758950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4"/>
          <a:stretch>
            <a:fillRect/>
          </a:stretch>
        </p:blipFill>
        <p:spPr>
          <a:xfrm>
            <a:off x="121920" y="2658110"/>
            <a:ext cx="8912225" cy="192595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0" y="114300"/>
            <a:ext cx="9144000" cy="44640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905" rIns="0" bIns="0" anchor="t"/>
          <a:lstStyle/>
          <a:p>
            <a:pPr marL="320040" marR="0" indent="0" algn="l">
              <a:lnSpc>
                <a:spcPts val="3400"/>
              </a:lnSpc>
              <a:spcAft>
                <a:spcPts val="70"/>
              </a:spcAft>
            </a:pPr>
            <a:r>
              <a:rPr lang="en-US" sz="2950" spc="10">
                <a:solidFill>
                  <a:srgbClr val="000000"/>
                </a:solidFill>
                <a:latin typeface="Arial" panose="02020603050405020304" pitchFamily="2"/>
              </a:rPr>
              <a:t>Fast-forward to today: ConvNets are everywhere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0" y="2370455"/>
          <a:ext cx="9144000" cy="287655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2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marL="0" marR="1722120" indent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75"/>
                        </a:spcAft>
                      </a:pPr>
                      <a:r>
                        <a:rPr lang="en-US" sz="1400" i="1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[Taigman et a</a:t>
                      </a:r>
                      <a:r>
                        <a:rPr lang="en-US" sz="1300" i="1" spc="0">
                          <a:solidFill>
                            <a:srgbClr val="000000"/>
                          </a:solidFill>
                          <a:latin typeface="Verdana" panose="02020603050405020304" pitchFamily="2"/>
                        </a:rPr>
                        <a:t>!</a:t>
                      </a:r>
                      <a:r>
                        <a:rPr lang="en-US" sz="1400" i="1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. 2014] </a:t>
                      </a:r>
                    </a:p>
                  </a:txBody>
                  <a:tcPr marL="0" marR="0" marT="0" marB="0" anchor="ctr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00" marR="0" indent="0" algn="jus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</a:pPr>
                      <a:r>
                        <a:rPr lang="en-US" sz="850" spc="-25">
                          <a:solidFill>
                            <a:srgbClr val="000000"/>
                          </a:solidFill>
                          <a:latin typeface="Calibri" panose="02020603050405020304" pitchFamily="2"/>
                        </a:rPr>
                        <a:t>Activations of</a:t>
                      </a:r>
                      <a:r>
                        <a:rPr lang="en-US" sz="850" u="sng" spc="-25">
                          <a:solidFill>
                            <a:srgbClr val="0000FF"/>
                          </a:solidFill>
                          <a:latin typeface="Calibri" panose="02020603050405020304" pitchFamily="2"/>
                        </a:rPr>
                        <a:t>inception-v3 architecture</a:t>
                      </a:r>
                      <a:r>
                        <a:rPr lang="en-US" sz="850" spc="-25">
                          <a:solidFill>
                            <a:srgbClr val="000000"/>
                          </a:solidFill>
                          <a:latin typeface="Calibri" panose="02020603050405020304" pitchFamily="2"/>
                        </a:rPr>
                        <a:t> [Szegedy et al. 2015] to image of Em used with permission. Figure and architecture not from Taigman et al. 2014. </a:t>
                      </a:r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28270" indent="0" algn="r">
                        <a:lnSpc>
                          <a:spcPts val="800"/>
                        </a:lnSpc>
                        <a:spcBef>
                          <a:spcPts val="220"/>
                        </a:spcBef>
                        <a:spcAft>
                          <a:spcPts val="1180"/>
                        </a:spcAft>
                      </a:pPr>
                      <a:r>
                        <a:rPr lang="en-US" sz="850" spc="-70">
                          <a:solidFill>
                            <a:srgbClr val="000000"/>
                          </a:solidFill>
                          <a:latin typeface="Calibri" panose="02020603050405020304" pitchFamily="2"/>
                        </a:rPr>
                        <a:t>ma McIntosh, </a:t>
                      </a:r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176530" y="4327525"/>
            <a:ext cx="1783080" cy="24257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3810" rIns="0" bIns="0" anchor="t"/>
          <a:lstStyle/>
          <a:p>
            <a:pPr marL="0" marR="0" indent="0" algn="l">
              <a:lnSpc>
                <a:spcPts val="1600"/>
              </a:lnSpc>
              <a:spcAft>
                <a:spcPts val="190"/>
              </a:spcAft>
            </a:pPr>
            <a:r>
              <a:rPr lang="en-US" sz="1400" i="1" spc="-25">
                <a:solidFill>
                  <a:srgbClr val="000000"/>
                </a:solidFill>
                <a:latin typeface="Arial" panose="02020603050405020304" pitchFamily="2"/>
              </a:rPr>
              <a:t>[Simonyan et a</a:t>
            </a:r>
            <a:r>
              <a:rPr lang="en-US" sz="1300" i="1" spc="-25">
                <a:solidFill>
                  <a:srgbClr val="000000"/>
                </a:solidFill>
                <a:latin typeface="Verdana" panose="02020603050405020304" pitchFamily="2"/>
              </a:rPr>
              <a:t>!</a:t>
            </a:r>
            <a:r>
              <a:rPr lang="en-US" sz="1400" i="1" spc="-25">
                <a:solidFill>
                  <a:srgbClr val="000000"/>
                </a:solidFill>
                <a:latin typeface="Arial" panose="02020603050405020304" pitchFamily="2"/>
              </a:rPr>
              <a:t>. 2014] 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2511425" y="4289425"/>
            <a:ext cx="1633855" cy="12382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7145" rIns="0" bIns="0" anchor="t"/>
          <a:lstStyle/>
          <a:p>
            <a:pPr marL="0" marR="0" indent="0" algn="l">
              <a:lnSpc>
                <a:spcPts val="800"/>
              </a:lnSpc>
              <a:spcAft>
                <a:spcPts val="0"/>
              </a:spcAft>
            </a:pPr>
            <a:r>
              <a:rPr lang="en-US" sz="850" spc="-40">
                <a:solidFill>
                  <a:srgbClr val="000000"/>
                </a:solidFill>
                <a:latin typeface="Calibri" panose="02020603050405020304" pitchFamily="2"/>
              </a:rPr>
              <a:t>Figures copyright Simonyan et al., 2014. 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0"/>
          </p:nvPr>
        </p:nvSpPr>
        <p:spPr>
          <a:xfrm>
            <a:off x="2511425" y="4432300"/>
            <a:ext cx="1198245" cy="12446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7145" rIns="0" bIns="0" anchor="t"/>
          <a:lstStyle/>
          <a:p>
            <a:pPr marL="0" marR="0" indent="0" algn="l">
              <a:lnSpc>
                <a:spcPts val="800"/>
              </a:lnSpc>
              <a:spcAft>
                <a:spcPts val="0"/>
              </a:spcAft>
            </a:pPr>
            <a:r>
              <a:rPr lang="en-US" sz="850" spc="-45">
                <a:solidFill>
                  <a:srgbClr val="000000"/>
                </a:solidFill>
                <a:latin typeface="Calibri" panose="02020603050405020304" pitchFamily="2"/>
              </a:rPr>
              <a:t>Reproduced with permission. 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idx="10"/>
          </p:nvPr>
        </p:nvSpPr>
        <p:spPr>
          <a:xfrm>
            <a:off x="4709160" y="4176395"/>
            <a:ext cx="1216025" cy="37147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000"/>
              </a:lnSpc>
              <a:spcAft>
                <a:spcPts val="0"/>
              </a:spcAft>
            </a:pPr>
            <a:r>
              <a:rPr lang="en-US" sz="850" spc="-30">
                <a:solidFill>
                  <a:srgbClr val="000000"/>
                </a:solidFill>
                <a:latin typeface="Calibri" panose="02020603050405020304" pitchFamily="2"/>
              </a:rPr>
              <a:t>Illustration by Lane McIntosh, photos of Katie Cumnock used with permission. 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21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341630" y="707390"/>
            <a:ext cx="8436610" cy="1414145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4"/>
          <a:stretch>
            <a:fillRect/>
          </a:stretch>
        </p:blipFill>
        <p:spPr>
          <a:xfrm>
            <a:off x="484505" y="2648585"/>
            <a:ext cx="8336280" cy="153606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0" y="114300"/>
            <a:ext cx="9144000" cy="5930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905" rIns="0" bIns="0" anchor="t"/>
          <a:lstStyle/>
          <a:p>
            <a:pPr marL="320040" marR="0" indent="0" algn="l">
              <a:lnSpc>
                <a:spcPts val="3400"/>
              </a:lnSpc>
              <a:spcAft>
                <a:spcPts val="1220"/>
              </a:spcAft>
            </a:pPr>
            <a:r>
              <a:rPr lang="en-US" sz="2950" spc="10">
                <a:solidFill>
                  <a:srgbClr val="000000"/>
                </a:solidFill>
                <a:latin typeface="Arial" panose="02020603050405020304" pitchFamily="2"/>
              </a:rPr>
              <a:t>Fast-forward to today: ConvNets are everywhere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0" y="2146935"/>
            <a:ext cx="9144000" cy="5016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2700" rIns="0" bIns="0" anchor="t"/>
          <a:lstStyle/>
          <a:p>
            <a:pPr marL="4160520" marR="0" indent="0" algn="l">
              <a:lnSpc>
                <a:spcPts val="800"/>
              </a:lnSpc>
              <a:spcAft>
                <a:spcPts val="0"/>
              </a:spcAft>
            </a:pPr>
            <a:r>
              <a:rPr lang="en-US" sz="800" b="1" spc="-5">
                <a:solidFill>
                  <a:srgbClr val="000000"/>
                </a:solidFill>
                <a:latin typeface="Calibri" panose="02020603050405020304" pitchFamily="2"/>
              </a:rPr>
              <a:t>Images are examples of pose estimation, not actually from Toshev &amp; Szegedy 2014. Copyright Lane McIntosh. </a:t>
            </a:r>
          </a:p>
          <a:p>
            <a:pPr marL="365760" marR="0" indent="0" algn="l">
              <a:lnSpc>
                <a:spcPts val="1600"/>
              </a:lnSpc>
              <a:spcBef>
                <a:spcPts val="65"/>
              </a:spcBef>
              <a:spcAft>
                <a:spcPts val="1345"/>
              </a:spcAft>
            </a:pPr>
            <a:r>
              <a:rPr lang="en-US" sz="1400" i="1" spc="5">
                <a:solidFill>
                  <a:srgbClr val="000000"/>
                </a:solidFill>
                <a:latin typeface="Arial" panose="02020603050405020304" pitchFamily="2"/>
              </a:rPr>
              <a:t>[Toshev, Szegedy 2014] 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0" y="4225290"/>
          <a:ext cx="9144000" cy="411036"/>
        </p:xfrm>
        <a:graphic>
          <a:graphicData uri="http://schemas.openxmlformats.org/drawingml/2006/table">
            <a:tbl>
              <a:tblPr/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marL="0" marR="1991995" indent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630"/>
                        </a:spcAft>
                      </a:pPr>
                      <a:r>
                        <a:rPr lang="en-US" sz="1400" i="1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[Guo et al. 2014] </a:t>
                      </a:r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4640" marR="274320" indent="0"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70"/>
                        </a:spcAft>
                      </a:pPr>
                      <a:r>
                        <a:rPr lang="en-US" sz="800" b="1" spc="-15">
                          <a:solidFill>
                            <a:srgbClr val="000000"/>
                          </a:solidFill>
                          <a:latin typeface="Calibri" panose="02020603050405020304" pitchFamily="2"/>
                        </a:rPr>
                        <a:t>Figures copyright Xiaoxiao Guo, Satinder Singh, Honglak Lee, Richard Lewis, and Xiaoshi Wang, 2014. Reproduced with permission. </a:t>
                      </a:r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22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255905" y="658495"/>
            <a:ext cx="8061960" cy="385889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0" y="114300"/>
            <a:ext cx="9144000" cy="54419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905" rIns="0" bIns="0" anchor="t"/>
          <a:lstStyle/>
          <a:p>
            <a:pPr marL="320040" marR="0" indent="0" algn="l">
              <a:lnSpc>
                <a:spcPts val="3400"/>
              </a:lnSpc>
              <a:spcAft>
                <a:spcPts val="860"/>
              </a:spcAft>
            </a:pPr>
            <a:r>
              <a:rPr lang="en-US" sz="2950" spc="10">
                <a:solidFill>
                  <a:srgbClr val="060506"/>
                </a:solidFill>
                <a:latin typeface="Arial" panose="02020603050405020304" pitchFamily="2"/>
              </a:rPr>
              <a:t>Fast-forward to today: ConvNets are everywhere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23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399415" y="2597150"/>
            <a:ext cx="1368425" cy="1701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400" i="1" spc="-20">
                <a:solidFill>
                  <a:srgbClr val="060506"/>
                </a:solidFill>
                <a:latin typeface="Arial" panose="02020603050405020304" pitchFamily="2"/>
              </a:rPr>
              <a:t>[Levy et al. 2016]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399415" y="4349750"/>
            <a:ext cx="1743075" cy="1676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400" i="1" spc="-20">
                <a:solidFill>
                  <a:srgbClr val="060506"/>
                </a:solidFill>
                <a:latin typeface="Arial" panose="02020603050405020304" pitchFamily="2"/>
              </a:rPr>
              <a:t>[Dieleman et al. 2014]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3456305" y="2606040"/>
            <a:ext cx="1115695" cy="17970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13716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600" spc="-10">
                <a:solidFill>
                  <a:srgbClr val="060506"/>
                </a:solidFill>
                <a:latin typeface="Arial" panose="02020603050405020304" pitchFamily="2"/>
              </a:rPr>
              <a:t>Figure copyright Levy et al. 2016. Reproduced with permission.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3063240" y="4239895"/>
            <a:ext cx="2084705" cy="1676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13716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600" spc="-5">
                <a:solidFill>
                  <a:srgbClr val="060506"/>
                </a:solidFill>
                <a:latin typeface="Arial" panose="02020603050405020304" pitchFamily="2"/>
              </a:rPr>
              <a:t>From left to right:</a:t>
            </a:r>
            <a:r>
              <a:rPr lang="en-US" sz="600" u="sng" spc="-5">
                <a:solidFill>
                  <a:srgbClr val="0000FF"/>
                </a:solidFill>
                <a:latin typeface="Arial" panose="02020603050405020304" pitchFamily="2"/>
              </a:rPr>
              <a:t>public domain by NASA</a:t>
            </a:r>
            <a:r>
              <a:rPr lang="en-US" sz="600" spc="-5">
                <a:solidFill>
                  <a:srgbClr val="1255CB"/>
                </a:solidFill>
                <a:latin typeface="Arial" panose="02020603050405020304" pitchFamily="2"/>
              </a:rPr>
              <a:t>,</a:t>
            </a:r>
            <a:r>
              <a:rPr lang="en-US" sz="600" spc="-5">
                <a:solidFill>
                  <a:srgbClr val="060506"/>
                </a:solidFill>
                <a:latin typeface="Arial" panose="02020603050405020304" pitchFamily="2"/>
              </a:rPr>
              <a:t> usage</a:t>
            </a:r>
            <a:r>
              <a:rPr lang="en-US" sz="600" u="sng" spc="-5">
                <a:solidFill>
                  <a:srgbClr val="0000FF"/>
                </a:solidFill>
                <a:latin typeface="Arial" panose="02020603050405020304" pitchFamily="2"/>
              </a:rPr>
              <a:t>permitted</a:t>
            </a:r>
            <a:r>
              <a:rPr lang="en-US" sz="600" spc="-5">
                <a:solidFill>
                  <a:srgbClr val="060506"/>
                </a:solidFill>
                <a:latin typeface="Arial" panose="02020603050405020304" pitchFamily="2"/>
              </a:rPr>
              <a:t> by ESA/Hubble,</a:t>
            </a:r>
            <a:r>
              <a:rPr lang="en-US" sz="600" u="sng" spc="-5">
                <a:solidFill>
                  <a:srgbClr val="0000FF"/>
                </a:solidFill>
                <a:latin typeface="Arial" panose="02020603050405020304" pitchFamily="2"/>
              </a:rPr>
              <a:t>public domain by NASA</a:t>
            </a:r>
            <a:r>
              <a:rPr lang="en-US" sz="600" spc="-5">
                <a:solidFill>
                  <a:srgbClr val="1255CB"/>
                </a:solidFill>
                <a:latin typeface="Arial" panose="02020603050405020304" pitchFamily="2"/>
              </a:rPr>
              <a:t>,</a:t>
            </a:r>
            <a:r>
              <a:rPr lang="en-US" sz="600" spc="-5">
                <a:solidFill>
                  <a:srgbClr val="060506"/>
                </a:solidFill>
                <a:latin typeface="Arial" panose="02020603050405020304" pitchFamily="2"/>
              </a:rPr>
              <a:t> and</a:t>
            </a:r>
            <a:r>
              <a:rPr lang="en-US" sz="600" u="sng" spc="-5">
                <a:solidFill>
                  <a:srgbClr val="0000FF"/>
                </a:solidFill>
                <a:latin typeface="Arial" panose="02020603050405020304" pitchFamily="2"/>
              </a:rPr>
              <a:t>public domain</a:t>
            </a:r>
            <a:r>
              <a:rPr lang="en-US" sz="600" spc="-5">
                <a:solidFill>
                  <a:srgbClr val="1255CB"/>
                </a:solidFill>
                <a:latin typeface="Arial" panose="02020603050405020304" pitchFamily="2"/>
              </a:rPr>
              <a:t>.</a:t>
            </a:r>
            <a:r>
              <a:rPr lang="en-US" sz="100" u="sng" spc="-5">
                <a:solidFill>
                  <a:srgbClr val="1255CB"/>
                </a:solidFill>
                <a:latin typeface="Arial" panose="02020603050405020304" pitchFamily="2"/>
              </a:rPr>
              <a:t> 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5492750" y="4035425"/>
            <a:ext cx="1761490" cy="38100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500"/>
              </a:lnSpc>
              <a:spcAft>
                <a:spcPts val="0"/>
              </a:spcAft>
            </a:pPr>
            <a:r>
              <a:rPr lang="en-US" sz="1400" i="1" spc="0">
                <a:solidFill>
                  <a:srgbClr val="060506"/>
                </a:solidFill>
                <a:latin typeface="Arial" panose="02020603050405020304" pitchFamily="2"/>
              </a:rPr>
              <a:t>[Sermanet et al. 2011] [Ciresan et al.] 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0"/>
          </p:nvPr>
        </p:nvSpPr>
        <p:spPr>
          <a:xfrm>
            <a:off x="7409815" y="3983990"/>
            <a:ext cx="874395" cy="1701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4572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600" spc="-10">
                <a:solidFill>
                  <a:srgbClr val="060506"/>
                </a:solidFill>
                <a:latin typeface="Arial" panose="02020603050405020304" pitchFamily="2"/>
              </a:rPr>
              <a:t>Photos by Lane McIntosh. Copyright CS231n 2017.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411480" y="1150620"/>
            <a:ext cx="8366760" cy="250698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0" y="431800"/>
            <a:ext cx="9144000" cy="71882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5240" rIns="0" bIns="0" anchor="t"/>
          <a:lstStyle/>
          <a:p>
            <a:pPr marL="548640" marR="0" indent="0" algn="l">
              <a:lnSpc>
                <a:spcPts val="3200"/>
              </a:lnSpc>
              <a:spcAft>
                <a:spcPts val="2315"/>
              </a:spcAft>
            </a:pPr>
            <a:r>
              <a:rPr lang="en-US" sz="2800" spc="-55">
                <a:solidFill>
                  <a:srgbClr val="000000"/>
                </a:solidFill>
                <a:latin typeface="Arial" panose="02020603050405020304" pitchFamily="2"/>
              </a:rPr>
              <a:t>Next: Convolutional Neural Networks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0" y="3657600"/>
            <a:ext cx="9144000" cy="96012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502920" marR="0" indent="0" algn="l">
              <a:lnSpc>
                <a:spcPts val="700"/>
              </a:lnSpc>
              <a:spcAft>
                <a:spcPts val="6845"/>
              </a:spcAft>
            </a:pPr>
            <a:r>
              <a:rPr lang="en-US" sz="700" spc="-40">
                <a:solidFill>
                  <a:srgbClr val="000000"/>
                </a:solidFill>
                <a:latin typeface="Arial" panose="02020603050405020304" pitchFamily="2"/>
              </a:rPr>
              <a:t>Illustration of LeCun et al. 1998 from CS231n 2017 Lecture 1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0" y="4617720"/>
            <a:ext cx="9144000" cy="52578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8900" rIns="0" bIns="0" anchor="t"/>
          <a:lstStyle/>
          <a:p>
            <a:pPr marL="182880" marR="0" indent="0" algn="l">
              <a:lnSpc>
                <a:spcPts val="2300"/>
              </a:lnSpc>
              <a:spcAft>
                <a:spcPts val="1100"/>
              </a:spcAft>
              <a:tabLst>
                <a:tab pos="5440680" algn="l"/>
                <a:tab pos="7406640" algn="l"/>
              </a:tabLst>
            </a:pPr>
            <a:r>
              <a:rPr lang="en-US" sz="1800" spc="-5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2050" spc="-5">
                <a:solidFill>
                  <a:srgbClr val="FFFFFF"/>
                </a:solidFill>
                <a:latin typeface="Arial" panose="02020603050405020304" pitchFamily="2"/>
              </a:rPr>
              <a:t>Lecture 5 - 6 April 16, 2019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219710" y="658495"/>
            <a:ext cx="8021955" cy="338899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304800" y="444500"/>
            <a:ext cx="7772400" cy="21399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1430" rIns="0" bIns="0" anchor="t"/>
          <a:lstStyle/>
          <a:p>
            <a:pPr marL="0" marR="0" indent="0" algn="l">
              <a:lnSpc>
                <a:spcPts val="800"/>
              </a:lnSpc>
              <a:spcAft>
                <a:spcPts val="0"/>
              </a:spcAft>
              <a:tabLst>
                <a:tab pos="7772400" algn="r"/>
              </a:tabLst>
            </a:pPr>
            <a:r>
              <a:rPr lang="en-US" sz="600" u="sng" spc="0">
                <a:solidFill>
                  <a:srgbClr val="0000FF"/>
                </a:solidFill>
                <a:latin typeface="Arial" panose="02020603050405020304" pitchFamily="2"/>
              </a:rPr>
              <a:t>This image</a:t>
            </a:r>
            <a:r>
              <a:rPr lang="en-US" sz="600" spc="0">
                <a:solidFill>
                  <a:srgbClr val="040303"/>
                </a:solidFill>
                <a:latin typeface="Arial" panose="02020603050405020304" pitchFamily="2"/>
              </a:rPr>
              <a:t> by Christin Khan is in the public domain Photo and figure by Lane McIntosh; not actual </a:t>
            </a:r>
          </a:p>
          <a:p>
            <a:pPr marL="0" marR="0" indent="0" algn="l">
              <a:lnSpc>
                <a:spcPts val="700"/>
              </a:lnSpc>
              <a:spcBef>
                <a:spcPts val="65"/>
              </a:spcBef>
              <a:spcAft>
                <a:spcPts val="65"/>
              </a:spcAft>
              <a:tabLst>
                <a:tab pos="7772400" algn="r"/>
              </a:tabLst>
            </a:pPr>
            <a:r>
              <a:rPr lang="en-US" sz="600" spc="0">
                <a:solidFill>
                  <a:srgbClr val="040303"/>
                </a:solidFill>
                <a:latin typeface="Arial" panose="02020603050405020304" pitchFamily="2"/>
              </a:rPr>
              <a:t>and originally came from the U.S. NOAA. example from Mnih and Hinton, 2010 paper.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0" y="4142105"/>
            <a:ext cx="9144000" cy="48196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228600" marR="0" indent="0" algn="l">
              <a:lnSpc>
                <a:spcPts val="2000"/>
              </a:lnSpc>
              <a:spcAft>
                <a:spcPts val="1760"/>
              </a:spcAft>
              <a:tabLst>
                <a:tab pos="4526280" algn="l"/>
              </a:tabLst>
            </a:pPr>
            <a:r>
              <a:rPr lang="en-US" sz="1750" i="1" spc="0">
                <a:solidFill>
                  <a:srgbClr val="040303"/>
                </a:solidFill>
                <a:latin typeface="Arial" panose="02020603050405020304" pitchFamily="2"/>
              </a:rPr>
              <a:t>Whale recognition, Kaggle Challenge Mnih and Hinton, 2010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24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97790" y="658495"/>
            <a:ext cx="6485890" cy="1390015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4"/>
          <a:stretch>
            <a:fillRect/>
          </a:stretch>
        </p:blipFill>
        <p:spPr>
          <a:xfrm>
            <a:off x="341630" y="2609215"/>
            <a:ext cx="1678940" cy="1268095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5"/>
          <a:stretch>
            <a:fillRect/>
          </a:stretch>
        </p:blipFill>
        <p:spPr>
          <a:xfrm>
            <a:off x="2487295" y="2609215"/>
            <a:ext cx="1706880" cy="1268095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6"/>
          <a:stretch>
            <a:fillRect/>
          </a:stretch>
        </p:blipFill>
        <p:spPr>
          <a:xfrm>
            <a:off x="5096510" y="2636520"/>
            <a:ext cx="828675" cy="1264920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0" y="254000"/>
          <a:ext cx="9144000" cy="1794510"/>
        </p:xfrm>
        <a:graphic>
          <a:graphicData uri="http://schemas.openxmlformats.org/drawingml/2006/table">
            <a:tbl>
              <a:tblPr/>
              <a:tblGrid>
                <a:gridCol w="658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0" marR="353695" indent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1480"/>
                        </a:spcAft>
                        <a:tabLst>
                          <a:tab pos="2788920" algn="l"/>
                          <a:tab pos="4800600" algn="l"/>
                        </a:tabLst>
                      </a:pPr>
                      <a:r>
                        <a:rPr lang="en-US" sz="1400" spc="0">
                          <a:solidFill>
                            <a:srgbClr val="3A761C"/>
                          </a:solidFill>
                          <a:latin typeface="Arial" panose="02020603050405020304" pitchFamily="2"/>
                        </a:rPr>
                        <a:t>No errors</a:t>
                      </a:r>
                      <a:r>
                        <a:rPr lang="en-US" sz="100" spc="0">
                          <a:solidFill>
                            <a:srgbClr val="F1C232"/>
                          </a:solidFill>
                          <a:latin typeface="Arial" panose="02020603050405020304" pitchFamily="2"/>
                        </a:rPr>
                        <a:t> </a:t>
                      </a:r>
                      <a:r>
                        <a:rPr lang="en-US" sz="1400" spc="0">
                          <a:solidFill>
                            <a:srgbClr val="F1C232"/>
                          </a:solidFill>
                          <a:latin typeface="Arial" panose="02020603050405020304" pitchFamily="2"/>
                        </a:rPr>
                        <a:t>Minor errors</a:t>
                      </a:r>
                      <a:r>
                        <a:rPr lang="en-US" sz="100" spc="0">
                          <a:solidFill>
                            <a:srgbClr val="FF9900"/>
                          </a:solidFill>
                          <a:latin typeface="Arial" panose="02020603050405020304" pitchFamily="2"/>
                        </a:rPr>
                        <a:t> </a:t>
                      </a:r>
                      <a:r>
                        <a:rPr lang="en-US" sz="1400" spc="0">
                          <a:solidFill>
                            <a:srgbClr val="FF9900"/>
                          </a:solidFill>
                          <a:latin typeface="Arial" panose="02020603050405020304" pitchFamily="2"/>
                        </a:rPr>
                        <a:t>Somewhat related </a:t>
                      </a:r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1259840" indent="0" algn="r">
                        <a:lnSpc>
                          <a:spcPts val="27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23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Image </a:t>
                      </a:r>
                    </a:p>
                    <a:p>
                      <a:pPr marL="411480" marR="0" indent="0" algn="l">
                        <a:lnSpc>
                          <a:spcPts val="27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23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Captioning </a:t>
                      </a:r>
                    </a:p>
                    <a:p>
                      <a:pPr marL="411480" marR="0" indent="0" algn="l">
                        <a:lnSpc>
                          <a:spcPts val="1600"/>
                        </a:lnSpc>
                        <a:spcBef>
                          <a:spcPts val="2605"/>
                        </a:spcBef>
                        <a:spcAft>
                          <a:spcPts val="0"/>
                        </a:spcAft>
                      </a:pPr>
                      <a:r>
                        <a:rPr lang="en-US" sz="1400" i="1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[Vinyals et al., 2015] </a:t>
                      </a:r>
                    </a:p>
                    <a:p>
                      <a:pPr marL="411480" marR="0" indent="0" algn="l">
                        <a:lnSpc>
                          <a:spcPts val="1600"/>
                        </a:lnSpc>
                        <a:spcBef>
                          <a:spcPts val="5"/>
                        </a:spcBef>
                        <a:spcAft>
                          <a:spcPts val="855"/>
                        </a:spcAft>
                      </a:pPr>
                      <a:r>
                        <a:rPr lang="en-US" sz="1400" i="1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[Karpathy and Fei-Fei, 2015] </a:t>
                      </a:r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0015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0" y="2126615"/>
          <a:ext cx="9144000" cy="2186305"/>
        </p:xfrm>
        <a:graphic>
          <a:graphicData uri="http://schemas.openxmlformats.org/drawingml/2006/table">
            <a:tbl>
              <a:tblPr/>
              <a:tblGrid>
                <a:gridCol w="227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182880" marR="228600" indent="0" algn="l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945"/>
                        </a:spcAft>
                      </a:pPr>
                      <a:r>
                        <a:rPr lang="en-US" sz="1200" i="1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A white teddy bear sitting in the grass </a:t>
                      </a:r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0040" marR="0" indent="0" algn="l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945"/>
                        </a:spcAft>
                      </a:pPr>
                      <a:r>
                        <a:rPr lang="en-US" sz="1200" i="1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A man in a baseball uniform throwing a ball </a:t>
                      </a:r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1480" marR="0" indent="0" algn="l">
                        <a:lnSpc>
                          <a:spcPts val="1400"/>
                        </a:lnSpc>
                        <a:spcBef>
                          <a:spcPts val="210"/>
                        </a:spcBef>
                        <a:spcAft>
                          <a:spcPts val="725"/>
                        </a:spcAft>
                      </a:pPr>
                      <a:r>
                        <a:rPr lang="en-US" sz="1200" i="1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A woman is holding a cat in her hand </a:t>
                      </a:r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2225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74320" marR="0" indent="0" algn="l">
                        <a:lnSpc>
                          <a:spcPts val="700"/>
                        </a:lnSpc>
                        <a:spcBef>
                          <a:spcPts val="6610"/>
                        </a:spcBef>
                        <a:spcAft>
                          <a:spcPts val="0"/>
                        </a:spcAft>
                      </a:pPr>
                      <a:r>
                        <a:rPr lang="en-US" sz="60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All images are CC0 Public domain: </a:t>
                      </a:r>
                    </a:p>
                    <a:p>
                      <a:pPr marL="274320" marR="205740" indent="0" algn="l">
                        <a:lnSpc>
                          <a:spcPts val="7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600" u="sng" spc="-5">
                          <a:solidFill>
                            <a:srgbClr val="0000FF"/>
                          </a:solidFill>
                          <a:latin typeface="Arial" panose="02020603050405020304" pitchFamily="2"/>
                        </a:rPr>
                        <a:t>https://pixabay.com/en/luggage-antique-cat-1643010/https://pixabay.com/en/teddy-plush-bears-cute-teddy-bear-1623436/https://pixabay.com/en/surf-wave-summer-sport-litoral-1668716/https://pixabay.com/en/woman-female-model-portrait-adult-983967/https://pixabay.com/en/handstand-lake-meditation-496008/https://pixabay.com/en/baseball-player-shortstop-infield-1045263/</a:t>
                      </a:r>
                      <a:r>
                        <a:rPr lang="en-US" sz="600" spc="-5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  </a:t>
                      </a:r>
                    </a:p>
                    <a:p>
                      <a:pPr marL="274320" marR="0" indent="0" algn="l">
                        <a:lnSpc>
                          <a:spcPts val="700"/>
                        </a:lnSpc>
                        <a:spcBef>
                          <a:spcPts val="740"/>
                        </a:spcBef>
                        <a:spcAft>
                          <a:spcPts val="55"/>
                        </a:spcAft>
                      </a:pPr>
                      <a:r>
                        <a:rPr lang="en-US" sz="60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Captions generated by Justin Johnson using</a:t>
                      </a:r>
                      <a:r>
                        <a:rPr lang="en-US" sz="600" u="sng" spc="0">
                          <a:solidFill>
                            <a:srgbClr val="0000FF"/>
                          </a:solidFill>
                          <a:latin typeface="Arial" panose="02020603050405020304" pitchFamily="2"/>
                        </a:rPr>
                        <a:t>Neuraltalk2</a:t>
                      </a:r>
                      <a:r>
                        <a:rPr lang="en-US" sz="100" spc="0">
                          <a:solidFill>
                            <a:srgbClr val="1155CC"/>
                          </a:solidFill>
                          <a:latin typeface="Arial" panose="02020603050405020304" pitchFamily="2"/>
                        </a:rPr>
                        <a:t> </a:t>
                      </a:r>
                    </a:p>
                  </a:txBody>
                  <a:tcPr marL="0" marR="0" marT="0" marB="0" anchor="b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320040" marR="388620" indent="0" algn="l">
                        <a:lnSpc>
                          <a:spcPts val="14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200" i="1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A man riding a wave on top of a surfboard </a:t>
                      </a:r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0040" marR="434340" indent="0" algn="l">
                        <a:lnSpc>
                          <a:spcPts val="14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200" i="1" spc="-5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A cat sitting on a suitcase on the floor </a:t>
                      </a:r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0" algn="l">
                        <a:lnSpc>
                          <a:spcPts val="14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200" i="1" spc="-1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A woman standing on a beach holding a surfboard </a:t>
                      </a:r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b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25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4770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3877310" y="4087495"/>
            <a:ext cx="1102995" cy="1098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26035" rIns="0" bIns="0" anchor="t"/>
          <a:lstStyle/>
          <a:p>
            <a:pPr marL="0" marR="0" indent="0" algn="ctr">
              <a:lnSpc>
                <a:spcPts val="600"/>
              </a:lnSpc>
              <a:spcAft>
                <a:spcPts val="20"/>
              </a:spcAft>
            </a:pPr>
            <a:r>
              <a:rPr lang="en-US" sz="650" u="sng" spc="-35">
                <a:solidFill>
                  <a:srgbClr val="0000FF"/>
                </a:solidFill>
                <a:latin typeface="Calibri" panose="02020603050405020304" pitchFamily="2"/>
              </a:rPr>
              <a:t>Original image</a:t>
            </a:r>
            <a:r>
              <a:rPr lang="en-US" sz="650" spc="-35">
                <a:solidFill>
                  <a:srgbClr val="0B0B10"/>
                </a:solidFill>
                <a:latin typeface="Calibri" panose="02020603050405020304" pitchFamily="2"/>
              </a:rPr>
              <a:t>is CC0 public domain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194945" y="4312920"/>
            <a:ext cx="3505200" cy="22542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just">
              <a:lnSpc>
                <a:spcPts val="800"/>
              </a:lnSpc>
              <a:spcAft>
                <a:spcPts val="70"/>
              </a:spcAft>
            </a:pPr>
            <a:r>
              <a:rPr lang="en-US" sz="650" spc="0">
                <a:solidFill>
                  <a:srgbClr val="0B0B10"/>
                </a:solidFill>
                <a:latin typeface="Calibri" panose="02020603050405020304" pitchFamily="2"/>
              </a:rPr>
              <a:t>Figures copyright Justin Johnson, 2015. Reproduced with permission. Generated using the Inceptionism approach from a</a:t>
            </a:r>
            <a:r>
              <a:rPr lang="en-US" sz="650" u="sng" spc="0">
                <a:solidFill>
                  <a:srgbClr val="0000FF"/>
                </a:solidFill>
                <a:latin typeface="Calibri" panose="02020603050405020304" pitchFamily="2"/>
              </a:rPr>
              <a:t>blog post</a:t>
            </a:r>
            <a:r>
              <a:rPr lang="en-US" sz="650" spc="0">
                <a:solidFill>
                  <a:srgbClr val="0B0B10"/>
                </a:solidFill>
                <a:latin typeface="Calibri" panose="02020603050405020304" pitchFamily="2"/>
              </a:rPr>
              <a:t> by Google Research.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6355080" y="4267200"/>
            <a:ext cx="2597150" cy="21653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just">
              <a:lnSpc>
                <a:spcPts val="800"/>
              </a:lnSpc>
              <a:spcAft>
                <a:spcPts val="0"/>
              </a:spcAft>
            </a:pPr>
            <a:r>
              <a:rPr lang="en-US" sz="650" spc="-25">
                <a:solidFill>
                  <a:srgbClr val="0B0B10"/>
                </a:solidFill>
                <a:latin typeface="Calibri" panose="02020603050405020304" pitchFamily="2"/>
              </a:rPr>
              <a:t>Gatys et al, “Image Style Transfer using Convolutional Neural Networks”, CVPR 2016 Gatys et al, “Controlling Perceptual Factors in Neural Style Transfer”, CVPR 2017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3874135" y="4197350"/>
            <a:ext cx="2032635" cy="10350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just">
              <a:lnSpc>
                <a:spcPts val="800"/>
              </a:lnSpc>
              <a:spcAft>
                <a:spcPts val="0"/>
              </a:spcAft>
            </a:pPr>
            <a:r>
              <a:rPr lang="en-US" sz="650" u="sng" spc="-20">
                <a:solidFill>
                  <a:srgbClr val="0000FF"/>
                </a:solidFill>
                <a:latin typeface="Calibri" panose="02020603050405020304" pitchFamily="2"/>
              </a:rPr>
              <a:t>Starry Night</a:t>
            </a:r>
            <a:r>
              <a:rPr lang="en-US" sz="650" spc="-20">
                <a:solidFill>
                  <a:srgbClr val="0B0B10"/>
                </a:solidFill>
                <a:latin typeface="Calibri" panose="02020603050405020304" pitchFamily="2"/>
              </a:rPr>
              <a:t> and</a:t>
            </a:r>
            <a:r>
              <a:rPr lang="en-US" sz="650" u="sng" spc="-20">
                <a:solidFill>
                  <a:srgbClr val="0000FF"/>
                </a:solidFill>
                <a:latin typeface="Calibri" panose="02020603050405020304" pitchFamily="2"/>
              </a:rPr>
              <a:t>Tree Roots</a:t>
            </a:r>
            <a:r>
              <a:rPr lang="en-US" sz="650" spc="-20">
                <a:solidFill>
                  <a:srgbClr val="0B0B10"/>
                </a:solidFill>
                <a:latin typeface="Calibri" panose="02020603050405020304" pitchFamily="2"/>
              </a:rPr>
              <a:t> by Van Gogh are in the public domain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3874135" y="4300855"/>
            <a:ext cx="1115695" cy="13716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just">
              <a:lnSpc>
                <a:spcPts val="800"/>
              </a:lnSpc>
              <a:spcAft>
                <a:spcPts val="0"/>
              </a:spcAft>
            </a:pPr>
            <a:r>
              <a:rPr lang="en-US" sz="650" u="sng" spc="-20">
                <a:solidFill>
                  <a:srgbClr val="0000FF"/>
                </a:solidFill>
                <a:latin typeface="Calibri" panose="02020603050405020304" pitchFamily="2"/>
              </a:rPr>
              <a:t>Bokeh image</a:t>
            </a:r>
            <a:r>
              <a:rPr lang="en-US" sz="650" spc="-20">
                <a:solidFill>
                  <a:srgbClr val="0B0B10"/>
                </a:solidFill>
                <a:latin typeface="Calibri" panose="02020603050405020304" pitchFamily="2"/>
              </a:rPr>
              <a:t> is in the public domain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3874135" y="4438015"/>
            <a:ext cx="1456690" cy="17970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just">
              <a:lnSpc>
                <a:spcPts val="800"/>
              </a:lnSpc>
              <a:spcAft>
                <a:spcPts val="25"/>
              </a:spcAft>
            </a:pPr>
            <a:r>
              <a:rPr lang="en-US" sz="650" spc="-20">
                <a:solidFill>
                  <a:srgbClr val="0B0B10"/>
                </a:solidFill>
                <a:latin typeface="Calibri" panose="02020603050405020304" pitchFamily="2"/>
              </a:rPr>
              <a:t>Stylized images copyright Justin Johnson, 2017; reproduced with permission 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176530" y="4719955"/>
            <a:ext cx="8775700" cy="33718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7500"/>
          </a:bodyPr>
          <a:lstStyle/>
          <a:p>
            <a:pPr marL="0" marR="0" indent="0" algn="l">
              <a:lnSpc>
                <a:spcPts val="2200"/>
              </a:lnSpc>
              <a:spcAft>
                <a:spcPts val="430"/>
              </a:spcAft>
              <a:tabLst>
                <a:tab pos="5257800" algn="l"/>
                <a:tab pos="8778240" algn="r"/>
              </a:tabLst>
            </a:pPr>
            <a:r>
              <a:rPr lang="en-US" sz="1750" b="1" spc="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0">
                <a:solidFill>
                  <a:srgbClr val="FFFFFF"/>
                </a:solidFill>
                <a:latin typeface="Arial" panose="02020603050405020304" pitchFamily="2"/>
              </a:rPr>
              <a:t>26 </a:t>
            </a:r>
            <a:r>
              <a:rPr lang="en-US" sz="1950" b="1" spc="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0" y="1600200"/>
            <a:ext cx="9144000" cy="302387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6985" rIns="0" bIns="0" anchor="t"/>
          <a:lstStyle/>
          <a:p>
            <a:pPr marL="0" marR="0" indent="0" algn="ctr">
              <a:lnSpc>
                <a:spcPts val="5400"/>
              </a:lnSpc>
              <a:spcAft>
                <a:spcPts val="0"/>
              </a:spcAft>
            </a:pPr>
            <a:r>
              <a:rPr lang="en-US" sz="4700" spc="30">
                <a:solidFill>
                  <a:srgbClr val="000000"/>
                </a:solidFill>
                <a:latin typeface="Arial" panose="02020603050405020304" pitchFamily="2"/>
              </a:rPr>
              <a:t>Convolutional Neural Networks </a:t>
            </a:r>
          </a:p>
          <a:p>
            <a:pPr marL="2240280" marR="0" indent="0" algn="l">
              <a:lnSpc>
                <a:spcPts val="2700"/>
              </a:lnSpc>
              <a:spcBef>
                <a:spcPts val="1415"/>
              </a:spcBef>
              <a:spcAft>
                <a:spcPts val="14135"/>
              </a:spcAft>
            </a:pPr>
            <a:r>
              <a:rPr lang="en-US" sz="2350" spc="-25">
                <a:solidFill>
                  <a:srgbClr val="000000"/>
                </a:solidFill>
                <a:latin typeface="Arial" panose="02020603050405020304" pitchFamily="2"/>
              </a:rPr>
              <a:t>(First without the brain stuff)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27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870CEB1-D049-44E3-A081-45713A3B24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0184" y="1839969"/>
            <a:ext cx="8004175" cy="115824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121920" y="114300"/>
            <a:ext cx="4572000" cy="84137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7620" rIns="0" bIns="0" anchor="t"/>
          <a:lstStyle/>
          <a:p>
            <a:pPr marL="0" marR="0" indent="0" algn="l">
              <a:lnSpc>
                <a:spcPts val="4100"/>
              </a:lnSpc>
              <a:spcAft>
                <a:spcPts val="2450"/>
              </a:spcAft>
            </a:pPr>
            <a:r>
              <a:rPr lang="en-US" sz="3500" spc="0">
                <a:solidFill>
                  <a:srgbClr val="000000"/>
                </a:solidFill>
                <a:latin typeface="Arial" panose="02020603050405020304" pitchFamily="2"/>
              </a:rPr>
              <a:t>Fully Connected Layer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6161405" y="2399030"/>
            <a:ext cx="156210" cy="1676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1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1490345" y="1913890"/>
            <a:ext cx="6306185" cy="21336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5000"/>
          </a:bodyPr>
          <a:lstStyle/>
          <a:p>
            <a:pPr marL="0" marR="0" indent="0" algn="l">
              <a:lnSpc>
                <a:spcPts val="1600"/>
              </a:lnSpc>
              <a:spcAft>
                <a:spcPts val="0"/>
              </a:spcAft>
              <a:tabLst>
                <a:tab pos="6309360" algn="r"/>
              </a:tabLst>
            </a:pPr>
            <a:r>
              <a:rPr lang="en-US" sz="1750" b="1" spc="0" dirty="0">
                <a:solidFill>
                  <a:srgbClr val="000000"/>
                </a:solidFill>
                <a:latin typeface="Arial" panose="02020603050405020304" pitchFamily="2"/>
              </a:rPr>
              <a:t>input                                                                              activation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4227830" y="2541905"/>
            <a:ext cx="969010" cy="4940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91440" marR="0" indent="0" algn="l">
              <a:lnSpc>
                <a:spcPts val="1900"/>
              </a:lnSpc>
              <a:spcAft>
                <a:spcPts val="0"/>
              </a:spcAft>
            </a:pPr>
            <a:r>
              <a:rPr lang="en-US" sz="1750" spc="-45">
                <a:solidFill>
                  <a:srgbClr val="000000"/>
                </a:solidFill>
                <a:latin typeface="Arial" panose="02020603050405020304" pitchFamily="2"/>
              </a:rPr>
              <a:t>10 x 3072 weights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1493520" y="2670175"/>
            <a:ext cx="494030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-130">
                <a:solidFill>
                  <a:srgbClr val="000000"/>
                </a:solidFill>
                <a:latin typeface="Arial" panose="02020603050405020304" pitchFamily="2"/>
              </a:rPr>
              <a:t>3072 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74295" y="2399030"/>
            <a:ext cx="244475" cy="1676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r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1 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0"/>
          </p:nvPr>
        </p:nvSpPr>
        <p:spPr>
          <a:xfrm>
            <a:off x="7160895" y="2670175"/>
            <a:ext cx="347980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10 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28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C476B137-1F3D-4E79-AF19-1F00F5FA650C}"/>
              </a:ext>
            </a:extLst>
          </p:cNvPr>
          <p:cNvSpPr/>
          <p:nvPr/>
        </p:nvSpPr>
        <p:spPr>
          <a:xfrm>
            <a:off x="3696363" y="784461"/>
            <a:ext cx="1982760" cy="3770914"/>
          </a:xfrm>
          <a:prstGeom prst="cube">
            <a:avLst>
              <a:gd name="adj" fmla="val 9420"/>
            </a:avLst>
          </a:prstGeom>
          <a:solidFill>
            <a:schemeClr val="accent2">
              <a:alpha val="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>
          <a:xfrm>
            <a:off x="452215" y="3003576"/>
            <a:ext cx="5029200" cy="99417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spcAft>
                <a:spcPts val="4510"/>
              </a:spcAft>
            </a:pPr>
            <a:r>
              <a:rPr lang="en-US" sz="2500" spc="5" dirty="0">
                <a:solidFill>
                  <a:srgbClr val="000000"/>
                </a:solidFill>
                <a:latin typeface="+mn-lt"/>
              </a:rPr>
              <a:t>32x32x3 image </a:t>
            </a:r>
          </a:p>
          <a:p>
            <a:pPr marL="0" marR="0" indent="0" algn="l">
              <a:spcAft>
                <a:spcPts val="4510"/>
              </a:spcAft>
            </a:pPr>
            <a:r>
              <a:rPr lang="en-US" sz="2500" spc="5" dirty="0">
                <a:solidFill>
                  <a:srgbClr val="000000"/>
                </a:solidFill>
                <a:latin typeface="+mn-lt"/>
              </a:rPr>
              <a:t>stretch to 3072 x 1 </a:t>
            </a:r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6621BCA3-B2A9-4CF4-80C5-A9767C4045FB}"/>
              </a:ext>
            </a:extLst>
          </p:cNvPr>
          <p:cNvSpPr/>
          <p:nvPr/>
        </p:nvSpPr>
        <p:spPr>
          <a:xfrm>
            <a:off x="3696364" y="784461"/>
            <a:ext cx="497204" cy="3762762"/>
          </a:xfrm>
          <a:prstGeom prst="cube">
            <a:avLst>
              <a:gd name="adj" fmla="val 37228"/>
            </a:avLst>
          </a:prstGeom>
          <a:solidFill>
            <a:schemeClr val="accent2">
              <a:alpha val="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텍스트 개체 틀 11">
            <a:extLst>
              <a:ext uri="{FF2B5EF4-FFF2-40B4-BE49-F238E27FC236}">
                <a16:creationId xmlns:a16="http://schemas.microsoft.com/office/drawing/2014/main" id="{0D9377B1-3C7D-4075-98CB-2C359223F5D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84274" y="3013075"/>
            <a:ext cx="9056121" cy="15049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270" rIns="0" bIns="0" anchor="t"/>
          <a:lstStyle/>
          <a:p>
            <a:pPr marL="5897880" marR="0" indent="0" algn="l">
              <a:lnSpc>
                <a:spcPts val="1600"/>
              </a:lnSpc>
              <a:spcAft>
                <a:spcPts val="0"/>
              </a:spcAft>
            </a:pPr>
            <a:r>
              <a:rPr lang="en-US" sz="1400" b="1" spc="-20" dirty="0">
                <a:solidFill>
                  <a:srgbClr val="000000"/>
                </a:solidFill>
                <a:latin typeface="Arial" panose="02020603050405020304" pitchFamily="2"/>
              </a:rPr>
              <a:t>1 number: </a:t>
            </a:r>
          </a:p>
          <a:p>
            <a:pPr marL="5897880" marR="548640" indent="0" algn="l">
              <a:lnSpc>
                <a:spcPts val="1600"/>
              </a:lnSpc>
              <a:spcBef>
                <a:spcPts val="10"/>
              </a:spcBef>
              <a:spcAft>
                <a:spcPts val="5250"/>
              </a:spcAft>
            </a:pPr>
            <a:r>
              <a:rPr lang="en-US" sz="1400" spc="0" dirty="0">
                <a:solidFill>
                  <a:srgbClr val="000000"/>
                </a:solidFill>
                <a:latin typeface="Arial" panose="02020603050405020304" pitchFamily="2"/>
              </a:rPr>
              <a:t>the result of taking a dot product between a row of W and the input (a 3072-dimensional dot product)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328913EE-8375-4FFA-8ECB-91BB38B2A0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20369238">
            <a:off x="2309068" y="1080596"/>
            <a:ext cx="2984760" cy="28168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7AA7242-4D9A-4E59-A5FF-075CE1E6B27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20451479">
            <a:off x="4960523" y="979964"/>
            <a:ext cx="697841" cy="6297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992572-A205-460D-9BB7-0DE2B81CE33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65822" y="1417320"/>
            <a:ext cx="1299845" cy="3011170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0" y="114300"/>
            <a:ext cx="9144000" cy="83502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7620" rIns="0" bIns="0" anchor="t"/>
          <a:lstStyle/>
          <a:p>
            <a:pPr marL="91440" marR="0" indent="0" algn="l">
              <a:lnSpc>
                <a:spcPts val="4100"/>
              </a:lnSpc>
              <a:spcAft>
                <a:spcPts val="2380"/>
              </a:spcAft>
            </a:pPr>
            <a:r>
              <a:rPr lang="en-US" sz="3500" spc="40">
                <a:solidFill>
                  <a:srgbClr val="000000"/>
                </a:solidFill>
                <a:latin typeface="Arial" panose="02020603050405020304" pitchFamily="2"/>
              </a:rPr>
              <a:t>Convolution Layer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0" y="949325"/>
            <a:ext cx="9144000" cy="46799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2540" rIns="0" bIns="0" anchor="t"/>
          <a:lstStyle/>
          <a:p>
            <a:pPr marL="822960" marR="0" indent="0" algn="l">
              <a:lnSpc>
                <a:spcPts val="2700"/>
              </a:lnSpc>
              <a:spcAft>
                <a:spcPts val="935"/>
              </a:spcAft>
            </a:pPr>
            <a:r>
              <a:rPr lang="en-US" sz="2400" spc="0">
                <a:solidFill>
                  <a:srgbClr val="000000"/>
                </a:solidFill>
                <a:latin typeface="Arial" panose="02020603050405020304" pitchFamily="2"/>
              </a:rPr>
              <a:t>32x32x3 image -&gt; preserve spatial structure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30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2148840" y="2230755"/>
            <a:ext cx="3001010" cy="3136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1430" rIns="0" bIns="0" anchor="t"/>
          <a:lstStyle/>
          <a:p>
            <a:pPr marL="0" marR="0" indent="0" algn="l">
              <a:lnSpc>
                <a:spcPts val="2000"/>
              </a:lnSpc>
              <a:spcAft>
                <a:spcPts val="325"/>
              </a:spcAft>
            </a:pPr>
            <a:r>
              <a:rPr lang="en-US" sz="1750" spc="30">
                <a:solidFill>
                  <a:srgbClr val="000000"/>
                </a:solidFill>
                <a:latin typeface="Arial" panose="02020603050405020304" pitchFamily="2"/>
              </a:rPr>
              <a:t>32 </a:t>
            </a:r>
            <a:r>
              <a:rPr lang="en-US" sz="1750" spc="30">
                <a:solidFill>
                  <a:srgbClr val="0000FF"/>
                </a:solidFill>
                <a:latin typeface="Arial" panose="02020603050405020304" pitchFamily="2"/>
              </a:rPr>
              <a:t>height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1657985" y="3864610"/>
            <a:ext cx="337185" cy="3327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700"/>
              </a:lnSpc>
              <a:spcAft>
                <a:spcPts val="870"/>
              </a:spcAft>
            </a:pPr>
            <a:r>
              <a:rPr lang="en-US" sz="1750" spc="5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1073785" y="4197350"/>
            <a:ext cx="921385" cy="2311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800"/>
              </a:lnSpc>
              <a:spcAft>
                <a:spcPts val="0"/>
              </a:spcAft>
            </a:pPr>
            <a:r>
              <a:rPr lang="en-US" sz="1750" spc="60">
                <a:solidFill>
                  <a:srgbClr val="000000"/>
                </a:solidFill>
                <a:latin typeface="Arial" panose="02020603050405020304" pitchFamily="2"/>
              </a:rPr>
              <a:t>3 </a:t>
            </a:r>
            <a:r>
              <a:rPr lang="en-US" sz="1750" spc="60">
                <a:solidFill>
                  <a:srgbClr val="0000FF"/>
                </a:solidFill>
                <a:latin typeface="Arial" panose="02020603050405020304" pitchFamily="2"/>
              </a:rPr>
              <a:t>depth 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2103120" y="3782695"/>
            <a:ext cx="524510" cy="2184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700"/>
              </a:lnSpc>
              <a:spcAft>
                <a:spcPts val="0"/>
              </a:spcAft>
            </a:pPr>
            <a:r>
              <a:rPr lang="en-US" sz="1750" spc="-90">
                <a:solidFill>
                  <a:srgbClr val="0000FF"/>
                </a:solidFill>
                <a:latin typeface="Arial" panose="02020603050405020304" pitchFamily="2"/>
              </a:rPr>
              <a:t>width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3625" y="2264410"/>
            <a:ext cx="0" cy="1774825"/>
          </a:xfrm>
          <a:prstGeom prst="line">
            <a:avLst/>
          </a:prstGeom>
          <a:ln w="18415" cmpd="sng">
            <a:solidFill>
              <a:srgbClr val="000000"/>
            </a:solidFill>
          </a:ln>
        </p:spPr>
      </p:cxn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ABB798AE-4743-4502-B28A-F374E7EBAC9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896679" y="993929"/>
            <a:ext cx="4703445" cy="11258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777875" rIns="0" bIns="0" anchor="t"/>
          <a:lstStyle/>
          <a:p>
            <a:pPr marL="0" marR="0" indent="0" algn="l">
              <a:lnSpc>
                <a:spcPts val="2700"/>
              </a:lnSpc>
              <a:spcAft>
                <a:spcPts val="0"/>
              </a:spcAft>
            </a:pPr>
            <a:r>
              <a:rPr lang="en-US" sz="2350" spc="-20">
                <a:solidFill>
                  <a:srgbClr val="000000"/>
                </a:solidFill>
                <a:latin typeface="Arial" panose="02020603050405020304" pitchFamily="2"/>
              </a:rPr>
              <a:t>5x5x3 filter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39AD279-EC1D-4262-8A00-A94C98D3631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136390" y="2294890"/>
            <a:ext cx="301625" cy="835660"/>
          </a:xfrm>
          <a:prstGeom prst="rect">
            <a:avLst/>
          </a:prstGeom>
        </p:spPr>
      </p:pic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6861ADE5-B21C-4BD5-8E40-1598A55382F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8280" y="2081530"/>
            <a:ext cx="3432175" cy="148780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661035" rIns="0" bIns="0" anchor="t">
            <a:normAutofit fontScale="95000"/>
          </a:bodyPr>
          <a:lstStyle/>
          <a:p>
            <a:pPr marL="0" marR="0" indent="0" algn="l">
              <a:lnSpc>
                <a:spcPts val="2200"/>
              </a:lnSpc>
              <a:spcAft>
                <a:spcPts val="0"/>
              </a:spcAft>
            </a:pPr>
            <a:r>
              <a:rPr lang="en-US" sz="1750" b="1" spc="-20" dirty="0">
                <a:solidFill>
                  <a:srgbClr val="000000"/>
                </a:solidFill>
                <a:latin typeface="Arial" panose="02020603050405020304" pitchFamily="2"/>
              </a:rPr>
              <a:t>Convolve </a:t>
            </a:r>
            <a:r>
              <a:rPr lang="en-US" sz="1750" spc="-15" dirty="0">
                <a:solidFill>
                  <a:srgbClr val="000000"/>
                </a:solidFill>
                <a:latin typeface="Arial" panose="02020603050405020304" pitchFamily="2"/>
              </a:rPr>
              <a:t>the filter with the image i.e. “slide over the image spatially, computing dot products” </a:t>
            </a:r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A1066A66-5391-4BAC-8673-906420A3425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8280" y="110379"/>
            <a:ext cx="3663950" cy="97282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234315" rIns="0" bIns="0" anchor="t"/>
          <a:lstStyle/>
          <a:p>
            <a:pPr marL="0" marR="822960" indent="0" algn="l">
              <a:lnSpc>
                <a:spcPts val="2200"/>
              </a:lnSpc>
              <a:spcAft>
                <a:spcPts val="1445"/>
              </a:spcAft>
            </a:pPr>
            <a:r>
              <a:rPr lang="en-US" sz="1750" spc="-25" dirty="0">
                <a:solidFill>
                  <a:srgbClr val="0000FF"/>
                </a:solidFill>
                <a:latin typeface="Arial" panose="02020603050405020304" pitchFamily="2"/>
              </a:rPr>
              <a:t>Filters always extend the full depth of the input volume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225425" y="243840"/>
            <a:ext cx="3301365" cy="3715385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>
          <a:blip r:embed="rId4"/>
          <a:stretch>
            <a:fillRect/>
          </a:stretch>
        </p:blipFill>
        <p:spPr>
          <a:xfrm>
            <a:off x="5144770" y="1316990"/>
            <a:ext cx="295910" cy="243840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>
          <a:blip r:embed="rId5"/>
          <a:stretch>
            <a:fillRect/>
          </a:stretch>
        </p:blipFill>
        <p:spPr>
          <a:xfrm>
            <a:off x="3578225" y="2868295"/>
            <a:ext cx="408305" cy="149225"/>
          </a:xfrm>
          <a:prstGeom prst="rect">
            <a:avLst/>
          </a:prstGeom>
        </p:spPr>
      </p:pic>
      <p:pic>
        <p:nvPicPr>
          <p:cNvPr id="17" name="그림 16"/>
          <p:cNvPicPr/>
          <p:nvPr/>
        </p:nvPicPr>
        <p:blipFill>
          <a:blip r:embed="rId6"/>
          <a:stretch>
            <a:fillRect/>
          </a:stretch>
        </p:blipFill>
        <p:spPr>
          <a:xfrm>
            <a:off x="4194175" y="4038600"/>
            <a:ext cx="1219200" cy="393065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225425" y="243840"/>
            <a:ext cx="3060065" cy="36576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2800"/>
              </a:lnSpc>
              <a:spcAft>
                <a:spcPts val="0"/>
              </a:spcAft>
            </a:pPr>
            <a:r>
              <a:rPr lang="en-US" sz="2950" spc="-20">
                <a:solidFill>
                  <a:srgbClr val="000000"/>
                </a:solidFill>
                <a:latin typeface="Arial" panose="02020603050405020304" pitchFamily="2"/>
              </a:rPr>
              <a:t>Convolution Layer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2232025" y="1560830"/>
            <a:ext cx="357505" cy="1701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60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1866265" y="3633470"/>
            <a:ext cx="360680" cy="1701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65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3578225" y="177800"/>
            <a:ext cx="5486400" cy="104140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699770" rIns="0" bIns="0" anchor="t"/>
          <a:lstStyle/>
          <a:p>
            <a:pPr marL="0" marR="0" indent="0" algn="l">
              <a:lnSpc>
                <a:spcPts val="2700"/>
              </a:lnSpc>
              <a:spcAft>
                <a:spcPts val="0"/>
              </a:spcAft>
            </a:pPr>
            <a:r>
              <a:rPr lang="en-US" sz="2350" spc="-35">
                <a:solidFill>
                  <a:srgbClr val="FF0000"/>
                </a:solidFill>
                <a:latin typeface="Arial" panose="02020603050405020304" pitchFamily="2"/>
              </a:rPr>
              <a:t>32x32x3 image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3578225" y="1219200"/>
            <a:ext cx="1469390" cy="36576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1430" rIns="0" bIns="0" anchor="t"/>
          <a:lstStyle/>
          <a:p>
            <a:pPr marL="0" marR="0" indent="0" algn="l">
              <a:lnSpc>
                <a:spcPts val="2700"/>
              </a:lnSpc>
              <a:spcAft>
                <a:spcPts val="9980"/>
              </a:spcAft>
            </a:pPr>
            <a:r>
              <a:rPr lang="en-US" sz="2350" spc="-60">
                <a:solidFill>
                  <a:srgbClr val="0000FF"/>
                </a:solidFill>
                <a:latin typeface="Arial" panose="02020603050405020304" pitchFamily="2"/>
              </a:rPr>
              <a:t>5x5x3 filter 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4157345" y="2855595"/>
            <a:ext cx="4907280" cy="113093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5000"/>
          </a:bodyPr>
          <a:lstStyle/>
          <a:p>
            <a:pPr marL="0" marR="0" indent="0" algn="l">
              <a:lnSpc>
                <a:spcPts val="2000"/>
              </a:lnSpc>
              <a:spcAft>
                <a:spcPts val="0"/>
              </a:spcAft>
            </a:pPr>
            <a:r>
              <a:rPr lang="en-US" sz="1750" b="1" spc="35">
                <a:solidFill>
                  <a:srgbClr val="000000"/>
                </a:solidFill>
                <a:latin typeface="Arial" panose="02020603050405020304" pitchFamily="2"/>
              </a:rPr>
              <a:t>1 number: </a:t>
            </a:r>
          </a:p>
          <a:p>
            <a:pPr marL="0" marR="0" indent="0" algn="l">
              <a:lnSpc>
                <a:spcPts val="2000"/>
              </a:lnSpc>
              <a:spcBef>
                <a:spcPts val="110"/>
              </a:spcBef>
              <a:spcAft>
                <a:spcPts val="0"/>
              </a:spcAft>
            </a:pPr>
            <a:r>
              <a:rPr lang="en-US" sz="1750" spc="-10">
                <a:solidFill>
                  <a:srgbClr val="000000"/>
                </a:solidFill>
                <a:latin typeface="Arial" panose="02020603050405020304" pitchFamily="2"/>
              </a:rPr>
              <a:t>the result of taking a dot product between the </a:t>
            </a:r>
          </a:p>
          <a:p>
            <a:pPr marL="0" marR="0" indent="0" algn="l">
              <a:lnSpc>
                <a:spcPts val="2000"/>
              </a:lnSpc>
              <a:spcBef>
                <a:spcPts val="145"/>
              </a:spcBef>
              <a:spcAft>
                <a:spcPts val="0"/>
              </a:spcAft>
            </a:pPr>
            <a:r>
              <a:rPr lang="en-US" sz="1750" spc="-10">
                <a:solidFill>
                  <a:srgbClr val="000000"/>
                </a:solidFill>
                <a:latin typeface="Arial" panose="02020603050405020304" pitchFamily="2"/>
              </a:rPr>
              <a:t>filter and a small 5x5x3 chunk of the image </a:t>
            </a:r>
          </a:p>
          <a:p>
            <a:pPr marL="0" marR="0" indent="0" algn="l">
              <a:lnSpc>
                <a:spcPts val="2000"/>
              </a:lnSpc>
              <a:spcBef>
                <a:spcPts val="120"/>
              </a:spcBef>
              <a:spcAft>
                <a:spcPts val="315"/>
              </a:spcAft>
            </a:pPr>
            <a:r>
              <a:rPr lang="en-US" sz="1750" spc="-10">
                <a:solidFill>
                  <a:srgbClr val="000000"/>
                </a:solidFill>
                <a:latin typeface="Arial" panose="02020603050405020304" pitchFamily="2"/>
              </a:rPr>
              <a:t>(i.e. 5*5*3 = 75-dimensional dot product + bias) 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0" y="3986530"/>
          <a:ext cx="9144000" cy="454660"/>
        </p:xfrm>
        <a:graphic>
          <a:graphicData uri="http://schemas.openxmlformats.org/drawingml/2006/table">
            <a:tbl>
              <a:tblPr/>
              <a:tblGrid>
                <a:gridCol w="419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660">
                <a:tc>
                  <a:txBody>
                    <a:bodyPr/>
                    <a:lstStyle/>
                    <a:p>
                      <a:pPr marL="0" marR="2762885" indent="0" algn="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1515"/>
                        </a:spcAft>
                      </a:pPr>
                      <a:r>
                        <a:rPr lang="en-US" sz="17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3 </a:t>
                      </a:r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텍스트 개체 틀 17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33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225425" y="243840"/>
            <a:ext cx="3301365" cy="3715385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275705" y="2553970"/>
            <a:ext cx="57785" cy="43180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>
          <a:blip r:embed="rId5"/>
          <a:stretch>
            <a:fillRect/>
          </a:stretch>
        </p:blipFill>
        <p:spPr>
          <a:xfrm>
            <a:off x="7065010" y="890270"/>
            <a:ext cx="1792605" cy="3324860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225425" y="243840"/>
            <a:ext cx="3060065" cy="36576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2800"/>
              </a:lnSpc>
              <a:spcAft>
                <a:spcPts val="0"/>
              </a:spcAft>
            </a:pPr>
            <a:r>
              <a:rPr lang="en-US" sz="2950" spc="-20">
                <a:solidFill>
                  <a:srgbClr val="000000"/>
                </a:solidFill>
                <a:latin typeface="Arial" panose="02020603050405020304" pitchFamily="2"/>
              </a:rPr>
              <a:t>Convolution Layer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2232025" y="1560830"/>
            <a:ext cx="357505" cy="1701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60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1866265" y="3633470"/>
            <a:ext cx="360680" cy="1701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65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225425" y="3986530"/>
            <a:ext cx="3352800" cy="25527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960120" marR="0" indent="0" algn="l">
              <a:lnSpc>
                <a:spcPts val="19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3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3623945" y="50165"/>
            <a:ext cx="5052060" cy="40703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270" rIns="0" bIns="0" anchor="t"/>
          <a:lstStyle/>
          <a:p>
            <a:pPr marL="548640" marR="0" indent="0" algn="l">
              <a:lnSpc>
                <a:spcPts val="2700"/>
              </a:lnSpc>
              <a:spcAft>
                <a:spcPts val="0"/>
              </a:spcAft>
            </a:pPr>
            <a:r>
              <a:rPr lang="en-US" sz="2350" spc="20">
                <a:solidFill>
                  <a:srgbClr val="000000"/>
                </a:solidFill>
                <a:latin typeface="Arial" panose="02020603050405020304" pitchFamily="2"/>
              </a:rPr>
              <a:t>consider a second,</a:t>
            </a:r>
            <a:r>
              <a:rPr lang="en-US" sz="2350" spc="20">
                <a:solidFill>
                  <a:srgbClr val="38761D"/>
                </a:solidFill>
                <a:latin typeface="Arial" panose="02020603050405020304" pitchFamily="2"/>
              </a:rPr>
              <a:t> green</a:t>
            </a:r>
            <a:r>
              <a:rPr lang="en-US" sz="2350" spc="20">
                <a:solidFill>
                  <a:srgbClr val="000000"/>
                </a:solidFill>
                <a:latin typeface="Arial" panose="02020603050405020304" pitchFamily="2"/>
              </a:rPr>
              <a:t> filter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3578225" y="457200"/>
            <a:ext cx="2709545" cy="112458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466725" rIns="0" bIns="0" anchor="t"/>
          <a:lstStyle/>
          <a:p>
            <a:pPr marL="0" marR="0" indent="0" algn="l">
              <a:lnSpc>
                <a:spcPts val="2800"/>
              </a:lnSpc>
              <a:spcAft>
                <a:spcPts val="0"/>
              </a:spcAft>
            </a:pPr>
            <a:r>
              <a:rPr lang="en-US" sz="2350" spc="0">
                <a:solidFill>
                  <a:srgbClr val="FF0000"/>
                </a:solidFill>
                <a:latin typeface="Arial" panose="02020603050405020304" pitchFamily="2"/>
              </a:rPr>
              <a:t>32x32x3 image </a:t>
            </a:r>
            <a:r>
              <a:rPr lang="en-US" sz="2350" spc="0">
                <a:solidFill>
                  <a:srgbClr val="38761D"/>
                </a:solidFill>
                <a:latin typeface="Arial" panose="02020603050405020304" pitchFamily="2"/>
              </a:rPr>
              <a:t>5x5x3 filter 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idx="10"/>
          </p:nvPr>
        </p:nvSpPr>
        <p:spPr>
          <a:xfrm>
            <a:off x="3623945" y="2597150"/>
            <a:ext cx="2663825" cy="7518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96850" rIns="0" bIns="0" anchor="t"/>
          <a:lstStyle/>
          <a:p>
            <a:pPr marL="274320" marR="0" indent="0" algn="l">
              <a:lnSpc>
                <a:spcPts val="22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convolve (slide) over all spatial locations 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idx="10"/>
          </p:nvPr>
        </p:nvSpPr>
        <p:spPr>
          <a:xfrm>
            <a:off x="7141210" y="890270"/>
            <a:ext cx="1716405" cy="21590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5000"/>
          </a:bodyPr>
          <a:lstStyle/>
          <a:p>
            <a:pPr marL="0" marR="0" indent="0" algn="l">
              <a:lnSpc>
                <a:spcPts val="1600"/>
              </a:lnSpc>
              <a:spcAft>
                <a:spcPts val="0"/>
              </a:spcAft>
            </a:pPr>
            <a:r>
              <a:rPr lang="en-US" sz="1750" b="1" spc="20">
                <a:solidFill>
                  <a:srgbClr val="000000"/>
                </a:solidFill>
                <a:latin typeface="Arial" panose="02020603050405020304" pitchFamily="2"/>
              </a:rPr>
              <a:t>activation maps 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idx="10"/>
          </p:nvPr>
        </p:nvSpPr>
        <p:spPr>
          <a:xfrm>
            <a:off x="8437880" y="2179320"/>
            <a:ext cx="36639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90">
                <a:solidFill>
                  <a:srgbClr val="000000"/>
                </a:solidFill>
                <a:latin typeface="Arial" panose="02020603050405020304" pitchFamily="2"/>
              </a:rPr>
              <a:t>28 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idx="10"/>
          </p:nvPr>
        </p:nvSpPr>
        <p:spPr>
          <a:xfrm>
            <a:off x="8032750" y="3590290"/>
            <a:ext cx="36639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90">
                <a:solidFill>
                  <a:srgbClr val="000000"/>
                </a:solidFill>
                <a:latin typeface="Arial" panose="02020603050405020304" pitchFamily="2"/>
              </a:rPr>
              <a:t>28 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idx="10"/>
          </p:nvPr>
        </p:nvSpPr>
        <p:spPr>
          <a:xfrm>
            <a:off x="7398385" y="4047490"/>
            <a:ext cx="156210" cy="1676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1 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139700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35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3971290" y="2572385"/>
            <a:ext cx="2305050" cy="0"/>
          </a:xfrm>
          <a:prstGeom prst="line">
            <a:avLst/>
          </a:prstGeom>
          <a:ln w="8890" cmpd="sng">
            <a:solidFill>
              <a:srgbClr val="666666"/>
            </a:solidFill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1209040" y="953770"/>
            <a:ext cx="6639560" cy="303593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381000" y="190500"/>
            <a:ext cx="8229600" cy="76327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8890" rIns="0" bIns="0" anchor="t">
            <a:normAutofit fontScale="95000"/>
          </a:bodyPr>
          <a:lstStyle/>
          <a:p>
            <a:pPr marL="0" marR="0" indent="0" algn="l">
              <a:lnSpc>
                <a:spcPts val="2300"/>
              </a:lnSpc>
              <a:spcAft>
                <a:spcPts val="0"/>
              </a:spcAft>
            </a:pPr>
            <a:r>
              <a:rPr lang="en-US" sz="1950" spc="15">
                <a:solidFill>
                  <a:srgbClr val="000000"/>
                </a:solidFill>
                <a:latin typeface="Arial" panose="02020603050405020304" pitchFamily="2"/>
              </a:rPr>
              <a:t>For example, if we had 6 5x5 filters, we’ll get 6 separate activation maps: </a:t>
            </a:r>
          </a:p>
          <a:p>
            <a:pPr marL="5532120" marR="0" indent="0" algn="l">
              <a:lnSpc>
                <a:spcPts val="2000"/>
              </a:lnSpc>
              <a:spcBef>
                <a:spcPts val="1080"/>
              </a:spcBef>
              <a:spcAft>
                <a:spcPts val="530"/>
              </a:spcAft>
            </a:pPr>
            <a:r>
              <a:rPr lang="en-US" sz="1750" b="1" spc="55">
                <a:solidFill>
                  <a:srgbClr val="000000"/>
                </a:solidFill>
                <a:latin typeface="Arial" panose="02020603050405020304" pitchFamily="2"/>
              </a:rPr>
              <a:t>activation maps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2232025" y="1332230"/>
            <a:ext cx="357505" cy="1701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87500"/>
          </a:bodyPr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60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1866265" y="3404870"/>
            <a:ext cx="360680" cy="1701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87500"/>
          </a:bodyPr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65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1195705" y="3794760"/>
            <a:ext cx="23558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87500"/>
          </a:bodyPr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3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5993765" y="3818890"/>
            <a:ext cx="23812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87500"/>
          </a:bodyPr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6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7051040" y="3380105"/>
            <a:ext cx="36385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87500"/>
          </a:bodyPr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85">
                <a:solidFill>
                  <a:srgbClr val="000000"/>
                </a:solidFill>
                <a:latin typeface="Arial" panose="02020603050405020304" pitchFamily="2"/>
              </a:rPr>
              <a:t>28 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7541895" y="1801495"/>
            <a:ext cx="36639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87500"/>
          </a:bodyPr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90">
                <a:solidFill>
                  <a:srgbClr val="000000"/>
                </a:solidFill>
                <a:latin typeface="Arial" panose="02020603050405020304" pitchFamily="2"/>
              </a:rPr>
              <a:t>28 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0"/>
          </p:nvPr>
        </p:nvSpPr>
        <p:spPr>
          <a:xfrm>
            <a:off x="2947670" y="2465705"/>
            <a:ext cx="1837690" cy="22288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80000" lnSpcReduction="10000"/>
          </a:bodyPr>
          <a:lstStyle/>
          <a:p>
            <a:pPr marL="0" marR="0" indent="0" algn="l">
              <a:lnSpc>
                <a:spcPts val="1800"/>
              </a:lnSpc>
              <a:spcAft>
                <a:spcPts val="0"/>
              </a:spcAft>
            </a:pPr>
            <a:r>
              <a:rPr lang="en-US" sz="1750" spc="-45">
                <a:solidFill>
                  <a:srgbClr val="000000"/>
                </a:solidFill>
                <a:latin typeface="Arial" panose="02020603050405020304" pitchFamily="2"/>
              </a:rPr>
              <a:t>Convolution Layer 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idx="10"/>
          </p:nvPr>
        </p:nvSpPr>
        <p:spPr>
          <a:xfrm>
            <a:off x="0" y="4217035"/>
            <a:ext cx="9144000" cy="40703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914400" marR="0" indent="0" algn="l">
              <a:lnSpc>
                <a:spcPts val="2200"/>
              </a:lnSpc>
              <a:spcAft>
                <a:spcPts val="910"/>
              </a:spcAft>
            </a:pPr>
            <a:r>
              <a:rPr lang="en-US" sz="1950" spc="15">
                <a:solidFill>
                  <a:srgbClr val="000000"/>
                </a:solidFill>
                <a:latin typeface="Arial" panose="02020603050405020304" pitchFamily="2"/>
              </a:rPr>
              <a:t>We stack these up to get a “new image” of size 28x28x6! 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36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250" y="220099"/>
            <a:ext cx="7695565" cy="55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b="1" spc="-5" dirty="0"/>
              <a:t>Preview: </a:t>
            </a:r>
            <a:r>
              <a:rPr sz="1800" spc="-5" dirty="0"/>
              <a:t>ConvNet is </a:t>
            </a:r>
            <a:r>
              <a:rPr sz="1800" dirty="0"/>
              <a:t>a sequence </a:t>
            </a:r>
            <a:r>
              <a:rPr sz="1800" spc="-5" dirty="0"/>
              <a:t>of Convolutional Layers, interspersed with  activation</a:t>
            </a:r>
            <a:r>
              <a:rPr sz="1800" spc="-10" dirty="0"/>
              <a:t> </a:t>
            </a:r>
            <a:r>
              <a:rPr sz="1800" spc="-5" dirty="0"/>
              <a:t>functions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177074" y="1870318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60" h="2014854">
                <a:moveTo>
                  <a:pt x="0" y="0"/>
                </a:moveTo>
                <a:lnTo>
                  <a:pt x="213172" y="0"/>
                </a:lnTo>
                <a:lnTo>
                  <a:pt x="213172" y="2014668"/>
                </a:lnTo>
                <a:lnTo>
                  <a:pt x="0" y="2014668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919"/>
            </a:srgbClr>
          </a:solidFill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0247" y="1127091"/>
            <a:ext cx="743585" cy="2758440"/>
          </a:xfrm>
          <a:custGeom>
            <a:avLst/>
            <a:gdLst/>
            <a:ahLst/>
            <a:cxnLst/>
            <a:rect l="l" t="t" r="r" b="b"/>
            <a:pathLst>
              <a:path w="743585" h="2758440">
                <a:moveTo>
                  <a:pt x="0" y="2757894"/>
                </a:moveTo>
                <a:lnTo>
                  <a:pt x="0" y="743226"/>
                </a:lnTo>
                <a:lnTo>
                  <a:pt x="743226" y="0"/>
                </a:lnTo>
                <a:lnTo>
                  <a:pt x="743226" y="2014670"/>
                </a:lnTo>
                <a:lnTo>
                  <a:pt x="0" y="2757894"/>
                </a:lnTo>
                <a:close/>
              </a:path>
            </a:pathLst>
          </a:custGeom>
          <a:solidFill>
            <a:srgbClr val="C3A3A3">
              <a:alpha val="51919"/>
            </a:srgbClr>
          </a:solidFill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7074" y="1127092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213172" y="743226"/>
                </a:moveTo>
                <a:lnTo>
                  <a:pt x="0" y="743226"/>
                </a:lnTo>
                <a:lnTo>
                  <a:pt x="743226" y="0"/>
                </a:lnTo>
                <a:lnTo>
                  <a:pt x="956398" y="0"/>
                </a:lnTo>
                <a:lnTo>
                  <a:pt x="213172" y="743226"/>
                </a:lnTo>
                <a:close/>
              </a:path>
            </a:pathLst>
          </a:custGeom>
          <a:solidFill>
            <a:srgbClr val="F6D6D6">
              <a:alpha val="51919"/>
            </a:srgbClr>
          </a:solidFill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7074" y="1127091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6"/>
                </a:moveTo>
                <a:lnTo>
                  <a:pt x="743226" y="0"/>
                </a:lnTo>
                <a:lnTo>
                  <a:pt x="956398" y="0"/>
                </a:lnTo>
                <a:lnTo>
                  <a:pt x="956398" y="2014670"/>
                </a:lnTo>
                <a:lnTo>
                  <a:pt x="213172" y="2757894"/>
                </a:lnTo>
                <a:lnTo>
                  <a:pt x="0" y="2757894"/>
                </a:lnTo>
                <a:lnTo>
                  <a:pt x="0" y="7432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7074" y="1127092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6"/>
                </a:moveTo>
                <a:lnTo>
                  <a:pt x="213172" y="743226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0246" y="1870318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2723" y="3490972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 latinLnBrk="1">
              <a:spcBef>
                <a:spcPts val="100"/>
              </a:spcBef>
            </a:pPr>
            <a:r>
              <a:rPr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32</a:t>
            </a:r>
            <a:endParaRPr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7024" y="1417793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 latinLnBrk="1">
              <a:spcBef>
                <a:spcPts val="100"/>
              </a:spcBef>
            </a:pPr>
            <a:r>
              <a:rPr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32</a:t>
            </a:r>
            <a:endParaRPr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113" y="388260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 latinLnBrk="1">
              <a:spcBef>
                <a:spcPts val="100"/>
              </a:spcBef>
            </a:pPr>
            <a:r>
              <a:rPr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</a:t>
            </a:r>
            <a:endParaRPr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81872" y="2405739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4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12321" y="2390006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12321" y="2390006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94221" y="2483867"/>
            <a:ext cx="749300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l" rtl="0" latinLnBrk="1">
              <a:lnSpc>
                <a:spcPct val="100699"/>
              </a:lnSpc>
              <a:spcBef>
                <a:spcPts val="85"/>
              </a:spcBef>
            </a:pPr>
            <a:r>
              <a:rPr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CONV,  ReLU</a:t>
            </a:r>
            <a:endParaRPr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2700" marR="118745" algn="just" rtl="0" latinLnBrk="1">
              <a:lnSpc>
                <a:spcPct val="100699"/>
              </a:lnSpc>
            </a:pPr>
            <a:r>
              <a:rPr kern="1200" spc="-5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e.g. </a:t>
            </a:r>
            <a:r>
              <a:rPr kern="12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6  </a:t>
            </a:r>
            <a:r>
              <a:rPr kern="1200" spc="-5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5x5x3  filters</a:t>
            </a:r>
            <a:endParaRPr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91669" y="1870318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60" h="2014854">
                <a:moveTo>
                  <a:pt x="0" y="0"/>
                </a:moveTo>
                <a:lnTo>
                  <a:pt x="213174" y="0"/>
                </a:lnTo>
                <a:lnTo>
                  <a:pt x="213174" y="2014668"/>
                </a:lnTo>
                <a:lnTo>
                  <a:pt x="0" y="201466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04845" y="1127091"/>
            <a:ext cx="743585" cy="2758440"/>
          </a:xfrm>
          <a:custGeom>
            <a:avLst/>
            <a:gdLst/>
            <a:ahLst/>
            <a:cxnLst/>
            <a:rect l="l" t="t" r="r" b="b"/>
            <a:pathLst>
              <a:path w="743585" h="2758440">
                <a:moveTo>
                  <a:pt x="0" y="2757894"/>
                </a:moveTo>
                <a:lnTo>
                  <a:pt x="0" y="743226"/>
                </a:lnTo>
                <a:lnTo>
                  <a:pt x="743223" y="0"/>
                </a:lnTo>
                <a:lnTo>
                  <a:pt x="743223" y="2014670"/>
                </a:lnTo>
                <a:lnTo>
                  <a:pt x="0" y="2757894"/>
                </a:lnTo>
                <a:close/>
              </a:path>
            </a:pathLst>
          </a:custGeom>
          <a:solidFill>
            <a:srgbClr val="A0AEC6"/>
          </a:solidFill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91669" y="1127092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5" h="743585">
                <a:moveTo>
                  <a:pt x="213174" y="743226"/>
                </a:moveTo>
                <a:lnTo>
                  <a:pt x="0" y="743226"/>
                </a:lnTo>
                <a:lnTo>
                  <a:pt x="743223" y="0"/>
                </a:lnTo>
                <a:lnTo>
                  <a:pt x="956398" y="0"/>
                </a:lnTo>
                <a:lnTo>
                  <a:pt x="213174" y="743226"/>
                </a:lnTo>
                <a:close/>
              </a:path>
            </a:pathLst>
          </a:custGeom>
          <a:solidFill>
            <a:srgbClr val="D3E1F9"/>
          </a:solidFill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91669" y="1127091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743226"/>
                </a:moveTo>
                <a:lnTo>
                  <a:pt x="743223" y="0"/>
                </a:lnTo>
                <a:lnTo>
                  <a:pt x="956398" y="0"/>
                </a:lnTo>
                <a:lnTo>
                  <a:pt x="956398" y="2014670"/>
                </a:lnTo>
                <a:lnTo>
                  <a:pt x="213174" y="2757894"/>
                </a:lnTo>
                <a:lnTo>
                  <a:pt x="0" y="2757894"/>
                </a:lnTo>
                <a:lnTo>
                  <a:pt x="0" y="7432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91669" y="1127092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5" h="743585">
                <a:moveTo>
                  <a:pt x="0" y="743226"/>
                </a:moveTo>
                <a:lnTo>
                  <a:pt x="213174" y="743226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04844" y="1870318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77318" y="3490972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 latinLnBrk="1">
              <a:spcBef>
                <a:spcPts val="100"/>
              </a:spcBef>
            </a:pPr>
            <a:r>
              <a:rPr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28</a:t>
            </a:r>
            <a:endParaRPr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41619" y="1417793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 latinLnBrk="1">
              <a:spcBef>
                <a:spcPts val="100"/>
              </a:spcBef>
            </a:pPr>
            <a:r>
              <a:rPr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28</a:t>
            </a:r>
            <a:endParaRPr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06711" y="388260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 latinLnBrk="1">
              <a:spcBef>
                <a:spcPts val="100"/>
              </a:spcBef>
            </a:pPr>
            <a:r>
              <a:rPr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6</a:t>
            </a:r>
            <a:endParaRPr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25066" y="2405739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4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155515" y="2390006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55515" y="2390006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37415" y="2483867"/>
            <a:ext cx="749300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l" rtl="0" latinLnBrk="1">
              <a:lnSpc>
                <a:spcPct val="100699"/>
              </a:lnSpc>
              <a:spcBef>
                <a:spcPts val="85"/>
              </a:spcBef>
            </a:pPr>
            <a:r>
              <a:rPr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CONV,  ReLU</a:t>
            </a:r>
            <a:endParaRPr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2700" marR="29845" algn="l" rtl="0" latinLnBrk="1">
              <a:lnSpc>
                <a:spcPct val="100699"/>
              </a:lnSpc>
            </a:pPr>
            <a:r>
              <a:rPr kern="1200" spc="-5" dirty="0">
                <a:solidFill>
                  <a:srgbClr val="38751C"/>
                </a:solidFill>
                <a:latin typeface="Arial"/>
                <a:ea typeface="+mn-ea"/>
                <a:cs typeface="Arial"/>
              </a:rPr>
              <a:t>e.g.</a:t>
            </a:r>
            <a:r>
              <a:rPr kern="1200" spc="-95" dirty="0">
                <a:solidFill>
                  <a:srgbClr val="38751C"/>
                </a:solidFill>
                <a:latin typeface="Arial"/>
                <a:ea typeface="+mn-ea"/>
                <a:cs typeface="Arial"/>
              </a:rPr>
              <a:t> </a:t>
            </a:r>
            <a:r>
              <a:rPr kern="1200" spc="-5" dirty="0">
                <a:solidFill>
                  <a:srgbClr val="38751C"/>
                </a:solidFill>
                <a:latin typeface="Arial"/>
                <a:ea typeface="+mn-ea"/>
                <a:cs typeface="Arial"/>
              </a:rPr>
              <a:t>10  5x5x</a:t>
            </a:r>
            <a:r>
              <a:rPr b="1" kern="1200" spc="-5" dirty="0">
                <a:solidFill>
                  <a:srgbClr val="38751C"/>
                </a:solidFill>
                <a:latin typeface="Arial"/>
                <a:ea typeface="+mn-ea"/>
                <a:cs typeface="Arial"/>
              </a:rPr>
              <a:t>6  </a:t>
            </a:r>
            <a:r>
              <a:rPr kern="1200" spc="-5" dirty="0">
                <a:solidFill>
                  <a:srgbClr val="38751C"/>
                </a:solidFill>
                <a:latin typeface="Arial"/>
                <a:ea typeface="+mn-ea"/>
                <a:cs typeface="Arial"/>
              </a:rPr>
              <a:t>filters</a:t>
            </a:r>
            <a:endParaRPr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434864" y="1870318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60" h="2014854">
                <a:moveTo>
                  <a:pt x="0" y="0"/>
                </a:moveTo>
                <a:lnTo>
                  <a:pt x="213174" y="0"/>
                </a:lnTo>
                <a:lnTo>
                  <a:pt x="213174" y="2014668"/>
                </a:lnTo>
                <a:lnTo>
                  <a:pt x="0" y="201466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648039" y="1127091"/>
            <a:ext cx="743585" cy="2758440"/>
          </a:xfrm>
          <a:custGeom>
            <a:avLst/>
            <a:gdLst/>
            <a:ahLst/>
            <a:cxnLst/>
            <a:rect l="l" t="t" r="r" b="b"/>
            <a:pathLst>
              <a:path w="743585" h="2758440">
                <a:moveTo>
                  <a:pt x="0" y="2757894"/>
                </a:moveTo>
                <a:lnTo>
                  <a:pt x="0" y="743226"/>
                </a:lnTo>
                <a:lnTo>
                  <a:pt x="743223" y="0"/>
                </a:lnTo>
                <a:lnTo>
                  <a:pt x="743223" y="2014670"/>
                </a:lnTo>
                <a:lnTo>
                  <a:pt x="0" y="2757894"/>
                </a:lnTo>
                <a:close/>
              </a:path>
            </a:pathLst>
          </a:custGeom>
          <a:solidFill>
            <a:srgbClr val="ACBAA8"/>
          </a:solidFill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34864" y="1127092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5" h="743585">
                <a:moveTo>
                  <a:pt x="213174" y="743226"/>
                </a:moveTo>
                <a:lnTo>
                  <a:pt x="0" y="743226"/>
                </a:lnTo>
                <a:lnTo>
                  <a:pt x="743223" y="0"/>
                </a:lnTo>
                <a:lnTo>
                  <a:pt x="956398" y="0"/>
                </a:lnTo>
                <a:lnTo>
                  <a:pt x="213174" y="743226"/>
                </a:lnTo>
                <a:close/>
              </a:path>
            </a:pathLst>
          </a:custGeom>
          <a:solidFill>
            <a:srgbClr val="DFEDDB"/>
          </a:solidFill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434863" y="1127091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743226"/>
                </a:moveTo>
                <a:lnTo>
                  <a:pt x="743223" y="0"/>
                </a:lnTo>
                <a:lnTo>
                  <a:pt x="956398" y="0"/>
                </a:lnTo>
                <a:lnTo>
                  <a:pt x="956398" y="2014670"/>
                </a:lnTo>
                <a:lnTo>
                  <a:pt x="213174" y="2757894"/>
                </a:lnTo>
                <a:lnTo>
                  <a:pt x="0" y="2757894"/>
                </a:lnTo>
                <a:lnTo>
                  <a:pt x="0" y="7432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34863" y="1127092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5" h="743585">
                <a:moveTo>
                  <a:pt x="0" y="743226"/>
                </a:moveTo>
                <a:lnTo>
                  <a:pt x="213174" y="743226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648038" y="1870318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815861" y="2405739"/>
            <a:ext cx="930910" cy="0"/>
          </a:xfrm>
          <a:custGeom>
            <a:avLst/>
            <a:gdLst/>
            <a:ahLst/>
            <a:cxnLst/>
            <a:rect l="l" t="t" r="r" b="b"/>
            <a:pathLst>
              <a:path w="930909">
                <a:moveTo>
                  <a:pt x="0" y="0"/>
                </a:moveTo>
                <a:lnTo>
                  <a:pt x="9304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746310" y="2390006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46310" y="2390006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28210" y="2483867"/>
            <a:ext cx="749300" cy="55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l" rtl="0" latinLnBrk="1">
              <a:lnSpc>
                <a:spcPct val="100699"/>
              </a:lnSpc>
              <a:spcBef>
                <a:spcPts val="85"/>
              </a:spcBef>
            </a:pPr>
            <a:r>
              <a:rPr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CONV,  ReLU</a:t>
            </a:r>
            <a:endParaRPr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7925" y="4718387"/>
            <a:ext cx="87991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 rtl="0" latinLnBrk="1">
              <a:lnSpc>
                <a:spcPts val="2065"/>
              </a:lnSpc>
              <a:tabLst>
                <a:tab pos="5253355" algn="l"/>
                <a:tab pos="7234555" algn="l"/>
              </a:tabLst>
            </a:pPr>
            <a:r>
              <a:rPr kern="1200" spc="-5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Fei-Fei Li </a:t>
            </a:r>
            <a:r>
              <a:rPr kern="120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&amp; Justin Johnson &amp;</a:t>
            </a:r>
            <a:r>
              <a:rPr kern="1200" spc="-2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 </a:t>
            </a:r>
            <a:r>
              <a:rPr kern="1200" spc="-5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Serena Yeung	</a:t>
            </a:r>
            <a:r>
              <a:rPr sz="3000" kern="1200" spc="-7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Lecture </a:t>
            </a:r>
            <a:r>
              <a:rPr sz="3000" kern="1200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5</a:t>
            </a:r>
            <a:r>
              <a:rPr sz="3000" kern="1200" spc="-7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 </a:t>
            </a:r>
            <a:r>
              <a:rPr sz="3000" kern="1200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-	</a:t>
            </a:r>
            <a:r>
              <a:rPr sz="3000" kern="1200" spc="-7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April 18,</a:t>
            </a:r>
            <a:r>
              <a:rPr sz="3000" kern="1200" spc="-142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 </a:t>
            </a:r>
            <a:r>
              <a:rPr sz="3000" kern="1200" spc="-7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2017</a:t>
            </a:r>
            <a:endParaRPr sz="3000" kern="1200" baseline="-4166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 latinLnBrk="1">
              <a:lnSpc>
                <a:spcPts val="2380"/>
              </a:lnSpc>
            </a:pPr>
            <a:r>
              <a:rPr sz="3000" kern="1200" spc="-7" baseline="1388" dirty="0">
                <a:solidFill>
                  <a:prstClr val="white"/>
                </a:solidFill>
                <a:ea typeface="+mn-ea"/>
              </a:rPr>
              <a:t>Lecture </a:t>
            </a:r>
            <a:r>
              <a:rPr sz="3000" kern="1200" baseline="1388" dirty="0">
                <a:solidFill>
                  <a:prstClr val="white"/>
                </a:solidFill>
                <a:ea typeface="+mn-ea"/>
              </a:rPr>
              <a:t>5 -</a:t>
            </a:r>
            <a:r>
              <a:rPr sz="3000" kern="1200" spc="-277" baseline="1388" dirty="0">
                <a:solidFill>
                  <a:prstClr val="white"/>
                </a:solidFill>
                <a:ea typeface="+mn-ea"/>
              </a:rPr>
              <a:t> </a:t>
            </a:r>
            <a:fld id="{81D60167-4931-47E6-BA6A-407CBD079E47}" type="slidenum">
              <a:rPr kern="1200" dirty="0">
                <a:solidFill>
                  <a:prstClr val="white"/>
                </a:solidFill>
                <a:ea typeface="+mn-ea"/>
              </a:rPr>
              <a:pPr marL="12700" algn="l" rtl="0" latinLnBrk="1">
                <a:lnSpc>
                  <a:spcPts val="2380"/>
                </a:lnSpc>
              </a:pPr>
              <a:t>29</a:t>
            </a:fld>
            <a:endParaRPr kern="1200">
              <a:solidFill>
                <a:prstClr val="white"/>
              </a:solidFill>
              <a:ea typeface="+mn-ea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 latinLnBrk="1">
              <a:lnSpc>
                <a:spcPts val="2310"/>
              </a:lnSpc>
            </a:pPr>
            <a:r>
              <a:rPr kern="1200" spc="-5" dirty="0">
                <a:solidFill>
                  <a:prstClr val="white"/>
                </a:solidFill>
                <a:ea typeface="+mn-ea"/>
              </a:rPr>
              <a:t>April 18,</a:t>
            </a:r>
            <a:r>
              <a:rPr kern="1200" spc="-90" dirty="0">
                <a:solidFill>
                  <a:prstClr val="white"/>
                </a:solidFill>
                <a:ea typeface="+mn-ea"/>
              </a:rPr>
              <a:t> </a:t>
            </a:r>
            <a:r>
              <a:rPr kern="1200" spc="-5" dirty="0">
                <a:solidFill>
                  <a:prstClr val="white"/>
                </a:solidFill>
                <a:ea typeface="+mn-ea"/>
              </a:rPr>
              <a:t>2017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 latinLnBrk="1">
              <a:lnSpc>
                <a:spcPts val="2090"/>
              </a:lnSpc>
            </a:pPr>
            <a:r>
              <a:rPr kern="1200" spc="-5" dirty="0">
                <a:solidFill>
                  <a:prstClr val="white"/>
                </a:solidFill>
                <a:ea typeface="+mn-ea"/>
              </a:rPr>
              <a:t>Fei-Fei Li </a:t>
            </a:r>
            <a:r>
              <a:rPr kern="1200" dirty="0">
                <a:solidFill>
                  <a:prstClr val="white"/>
                </a:solidFill>
                <a:ea typeface="+mn-ea"/>
              </a:rPr>
              <a:t>&amp; Justin Johnson &amp; </a:t>
            </a:r>
            <a:r>
              <a:rPr kern="1200" spc="-5" dirty="0">
                <a:solidFill>
                  <a:prstClr val="white"/>
                </a:solidFill>
                <a:ea typeface="+mn-ea"/>
              </a:rPr>
              <a:t>Serena</a:t>
            </a:r>
            <a:r>
              <a:rPr kern="1200" spc="-125" dirty="0">
                <a:solidFill>
                  <a:prstClr val="white"/>
                </a:solidFill>
                <a:ea typeface="+mn-ea"/>
              </a:rPr>
              <a:t> </a:t>
            </a:r>
            <a:r>
              <a:rPr kern="1200" spc="-5" dirty="0">
                <a:solidFill>
                  <a:prstClr val="white"/>
                </a:solidFill>
                <a:ea typeface="+mn-ea"/>
              </a:rPr>
              <a:t>Yeung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8144808" y="2221768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 latinLnBrk="1">
              <a:spcBef>
                <a:spcPts val="100"/>
              </a:spcBef>
            </a:pPr>
            <a:r>
              <a:rPr sz="24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….</a:t>
            </a:r>
            <a:endParaRPr sz="2400"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73706" y="3882601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 latinLnBrk="1">
              <a:spcBef>
                <a:spcPts val="100"/>
              </a:spcBef>
            </a:pPr>
            <a:r>
              <a:rPr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10</a:t>
            </a:r>
            <a:endParaRPr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20512" y="3490972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 latinLnBrk="1">
              <a:spcBef>
                <a:spcPts val="100"/>
              </a:spcBef>
            </a:pPr>
            <a:r>
              <a:rPr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24</a:t>
            </a:r>
            <a:endParaRPr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84814" y="1417793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 latinLnBrk="1">
              <a:spcBef>
                <a:spcPts val="100"/>
              </a:spcBef>
            </a:pPr>
            <a:r>
              <a:rPr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24</a:t>
            </a:r>
            <a:endParaRPr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2508250" y="2258695"/>
            <a:ext cx="2286000" cy="609600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4"/>
          <a:stretch>
            <a:fillRect/>
          </a:stretch>
        </p:blipFill>
        <p:spPr>
          <a:xfrm>
            <a:off x="365760" y="3517265"/>
            <a:ext cx="2959735" cy="292735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>
          <a:blip r:embed="rId5"/>
          <a:stretch>
            <a:fillRect/>
          </a:stretch>
        </p:blipFill>
        <p:spPr>
          <a:xfrm>
            <a:off x="3785870" y="2950210"/>
            <a:ext cx="1718945" cy="990600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>
          <a:blip r:embed="rId6"/>
          <a:stretch>
            <a:fillRect/>
          </a:stretch>
        </p:blipFill>
        <p:spPr>
          <a:xfrm>
            <a:off x="5632450" y="243840"/>
            <a:ext cx="3365500" cy="404749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384175" y="177800"/>
            <a:ext cx="5143500" cy="19164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8255" rIns="0" bIns="0" anchor="t"/>
          <a:lstStyle/>
          <a:p>
            <a:pPr marL="0" marR="0" indent="0" algn="l">
              <a:lnSpc>
                <a:spcPts val="3000"/>
              </a:lnSpc>
              <a:spcAft>
                <a:spcPts val="0"/>
              </a:spcAft>
            </a:pPr>
            <a:r>
              <a:rPr lang="en-US" sz="2550" spc="-25">
                <a:solidFill>
                  <a:srgbClr val="000000"/>
                </a:solidFill>
                <a:latin typeface="Arial" panose="02020603050405020304" pitchFamily="2"/>
              </a:rPr>
              <a:t>A bit of history... </a:t>
            </a:r>
          </a:p>
          <a:p>
            <a:pPr marL="0" marR="1051560" indent="0" algn="l">
              <a:lnSpc>
                <a:spcPts val="1900"/>
              </a:lnSpc>
              <a:spcBef>
                <a:spcPts val="2355"/>
              </a:spcBef>
              <a:spcAft>
                <a:spcPts val="0"/>
              </a:spcAft>
            </a:pPr>
            <a:r>
              <a:rPr lang="en-US" sz="1600" spc="-5">
                <a:solidFill>
                  <a:srgbClr val="000000"/>
                </a:solidFill>
                <a:latin typeface="Arial" panose="02020603050405020304" pitchFamily="2"/>
              </a:rPr>
              <a:t>The </a:t>
            </a:r>
            <a:r>
              <a:rPr lang="en-US" sz="1600" b="1" spc="-5">
                <a:solidFill>
                  <a:srgbClr val="000000"/>
                </a:solidFill>
                <a:latin typeface="Arial" panose="02020603050405020304" pitchFamily="2"/>
              </a:rPr>
              <a:t>Mark I Perceptron </a:t>
            </a:r>
            <a:r>
              <a:rPr lang="en-US" sz="1600" spc="-5">
                <a:solidFill>
                  <a:srgbClr val="000000"/>
                </a:solidFill>
                <a:latin typeface="Arial" panose="02020603050405020304" pitchFamily="2"/>
              </a:rPr>
              <a:t>machine was the first implementation of the perceptron algorithm. </a:t>
            </a:r>
          </a:p>
          <a:p>
            <a:pPr marL="0" marR="0" indent="0" algn="l">
              <a:lnSpc>
                <a:spcPts val="1900"/>
              </a:lnSpc>
              <a:spcBef>
                <a:spcPts val="1935"/>
              </a:spcBef>
              <a:spcAft>
                <a:spcPts val="0"/>
              </a:spcAft>
            </a:pPr>
            <a:r>
              <a:rPr lang="en-US" sz="1600" spc="-10">
                <a:solidFill>
                  <a:srgbClr val="000000"/>
                </a:solidFill>
                <a:latin typeface="Arial" panose="02020603050405020304" pitchFamily="2"/>
              </a:rPr>
              <a:t>The machine was connected to a camera that used 20×20 cadmium sulfide photocells to produce a 400-pixel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>
          <a:xfrm>
            <a:off x="384175" y="2094230"/>
            <a:ext cx="606425" cy="2527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900"/>
              </a:lnSpc>
              <a:spcAft>
                <a:spcPts val="0"/>
              </a:spcAft>
            </a:pPr>
            <a:r>
              <a:rPr lang="en-US" sz="1600" spc="-10">
                <a:solidFill>
                  <a:srgbClr val="000000"/>
                </a:solidFill>
                <a:latin typeface="Arial" panose="02020603050405020304" pitchFamily="2"/>
              </a:rPr>
              <a:t>image.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384175" y="2346960"/>
            <a:ext cx="1969135" cy="7423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259080" rIns="0" bIns="0" anchor="t"/>
          <a:lstStyle/>
          <a:p>
            <a:pPr marL="0" marR="0" indent="0" algn="l">
              <a:lnSpc>
                <a:spcPts val="1800"/>
              </a:lnSpc>
              <a:spcAft>
                <a:spcPts val="0"/>
              </a:spcAft>
            </a:pPr>
            <a:r>
              <a:rPr lang="en-US" sz="1600" spc="-15">
                <a:solidFill>
                  <a:srgbClr val="000000"/>
                </a:solidFill>
                <a:latin typeface="Arial" panose="02020603050405020304" pitchFamily="2"/>
              </a:rPr>
              <a:t>recognized </a:t>
            </a:r>
          </a:p>
          <a:p>
            <a:pPr marL="0" marR="0" indent="0" algn="l">
              <a:lnSpc>
                <a:spcPts val="1800"/>
              </a:lnSpc>
              <a:spcBef>
                <a:spcPts val="135"/>
              </a:spcBef>
              <a:spcAft>
                <a:spcPts val="0"/>
              </a:spcAft>
            </a:pPr>
            <a:r>
              <a:rPr lang="en-US" sz="1600" spc="-20">
                <a:solidFill>
                  <a:srgbClr val="000000"/>
                </a:solidFill>
                <a:latin typeface="Arial" panose="02020603050405020304" pitchFamily="2"/>
              </a:rPr>
              <a:t>letters of the alphabet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384175" y="3089275"/>
            <a:ext cx="1923415" cy="9461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232410" rIns="0" bIns="0" anchor="t"/>
          <a:lstStyle/>
          <a:p>
            <a:pPr marL="0" marR="0" indent="0" algn="l">
              <a:lnSpc>
                <a:spcPts val="1600"/>
              </a:lnSpc>
              <a:spcAft>
                <a:spcPts val="0"/>
              </a:spcAft>
            </a:pPr>
            <a:r>
              <a:rPr lang="en-US" sz="1400" spc="-10">
                <a:solidFill>
                  <a:srgbClr val="FF0000"/>
                </a:solidFill>
                <a:latin typeface="Arial" panose="02020603050405020304" pitchFamily="2"/>
              </a:rPr>
              <a:t>update rule: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384175" y="4035425"/>
            <a:ext cx="5143500" cy="58864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36830" rIns="0" bIns="0" anchor="t"/>
          <a:lstStyle/>
          <a:p>
            <a:pPr marL="0" marR="0" indent="0" algn="l">
              <a:lnSpc>
                <a:spcPts val="2000"/>
              </a:lnSpc>
              <a:spcAft>
                <a:spcPts val="2635"/>
              </a:spcAft>
            </a:pPr>
            <a:r>
              <a:rPr lang="en-US" sz="1750" spc="-15">
                <a:solidFill>
                  <a:srgbClr val="0000FF"/>
                </a:solidFill>
                <a:latin typeface="Arial" panose="02020603050405020304" pitchFamily="2"/>
              </a:rPr>
              <a:t>Frank Rosenblatt, ~1957: Perceptron 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idx="10"/>
          </p:nvPr>
        </p:nvSpPr>
        <p:spPr>
          <a:xfrm>
            <a:off x="5632450" y="4377690"/>
            <a:ext cx="3365500" cy="10858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3810" rIns="0" bIns="0" anchor="t"/>
          <a:lstStyle/>
          <a:p>
            <a:pPr marL="0" marR="0" indent="0" algn="ctr">
              <a:lnSpc>
                <a:spcPts val="700"/>
              </a:lnSpc>
              <a:spcAft>
                <a:spcPts val="75"/>
              </a:spcAft>
            </a:pPr>
            <a:r>
              <a:rPr lang="en-US" sz="600" u="sng" spc="0">
                <a:solidFill>
                  <a:srgbClr val="0000FF"/>
                </a:solidFill>
                <a:latin typeface="Arial" panose="02020603050405020304" pitchFamily="2"/>
              </a:rPr>
              <a:t>This image</a:t>
            </a:r>
            <a:r>
              <a:rPr lang="en-US" sz="600" spc="0">
                <a:solidFill>
                  <a:srgbClr val="000000"/>
                </a:solidFill>
                <a:latin typeface="Arial" panose="02020603050405020304" pitchFamily="2"/>
              </a:rPr>
              <a:t> by Rocky Acosta is licensed under</a:t>
            </a:r>
            <a:r>
              <a:rPr lang="en-US" sz="600" u="sng" spc="0">
                <a:solidFill>
                  <a:srgbClr val="0000FF"/>
                </a:solidFill>
                <a:latin typeface="Arial" panose="02020603050405020304" pitchFamily="2"/>
              </a:rPr>
              <a:t>CC-BY 3.0</a:t>
            </a:r>
            <a:r>
              <a:rPr lang="en-US" sz="100" u="sng" spc="0">
                <a:solidFill>
                  <a:srgbClr val="0097A7"/>
                </a:solidFill>
                <a:latin typeface="Arial" panose="02020603050405020304" pitchFamily="2"/>
              </a:rPr>
              <a:t> 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6995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 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7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3550" y="487680"/>
            <a:ext cx="8540115" cy="4023360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0" y="88900"/>
          <a:ext cx="9144000" cy="273685"/>
        </p:xfrm>
        <a:graphic>
          <a:graphicData uri="http://schemas.openxmlformats.org/drawingml/2006/table">
            <a:tbl>
              <a:tblPr/>
              <a:tblGrid>
                <a:gridCol w="685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3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685">
                <a:tc>
                  <a:txBody>
                    <a:bodyPr/>
                    <a:lstStyle/>
                    <a:p>
                      <a:pPr marL="0" marR="117475" indent="0" algn="r">
                        <a:lnSpc>
                          <a:spcPts val="19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  <a:tabLst>
                          <a:tab pos="6766560" algn="r"/>
                        </a:tabLst>
                      </a:pPr>
                      <a:r>
                        <a:rPr lang="en-US" sz="1750" b="1" spc="0">
                          <a:solidFill>
                            <a:srgbClr val="030304"/>
                          </a:solidFill>
                          <a:latin typeface="Arial" panose="02020603050405020304" pitchFamily="2"/>
                        </a:rPr>
                        <a:t>Preview </a:t>
                      </a:r>
                      <a:r>
                        <a:rPr lang="en-US" sz="1400" i="1" spc="0">
                          <a:solidFill>
                            <a:srgbClr val="030304"/>
                          </a:solidFill>
                          <a:latin typeface="Arial" panose="02020603050405020304" pitchFamily="2"/>
                        </a:rPr>
                        <a:t>[Zeiler and Fergus 2013] </a:t>
                      </a:r>
                    </a:p>
                  </a:txBody>
                  <a:tcPr marL="0" marR="0" marT="0" marB="0" anchor="ctr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 marR="91440" indent="0" algn="jus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spc="-30">
                          <a:solidFill>
                            <a:srgbClr val="030304"/>
                          </a:solidFill>
                          <a:latin typeface="Calibri" panose="02020603050405020304" pitchFamily="2"/>
                        </a:rPr>
                        <a:t>Visualization of VGG-16 by Lane McIntosh. VGG-16 architecture from [Simonyan and Zisserman 2014]. </a:t>
                      </a:r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39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1804670" y="91440"/>
            <a:ext cx="5864225" cy="4468495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16535" y="88900"/>
          <a:ext cx="7454900" cy="4489450"/>
        </p:xfrm>
        <a:graphic>
          <a:graphicData uri="http://schemas.openxmlformats.org/drawingml/2006/table">
            <a:tbl>
              <a:tblPr/>
              <a:tblGrid>
                <a:gridCol w="1588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9450">
                <a:tc>
                  <a:txBody>
                    <a:bodyPr/>
                    <a:lstStyle/>
                    <a:p>
                      <a:pPr marL="0" marR="737870" indent="0" algn="r">
                        <a:lnSpc>
                          <a:spcPts val="2100"/>
                        </a:lnSpc>
                        <a:spcBef>
                          <a:spcPts val="475"/>
                        </a:spcBef>
                        <a:spcAft>
                          <a:spcPts val="32775"/>
                        </a:spcAft>
                      </a:pPr>
                      <a:r>
                        <a:rPr lang="en-US" sz="1750" b="1" spc="0">
                          <a:solidFill>
                            <a:srgbClr val="040304"/>
                          </a:solidFill>
                          <a:latin typeface="Arial" panose="02020603050405020304" pitchFamily="2"/>
                        </a:rPr>
                        <a:t>Preview </a:t>
                      </a:r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40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438785" y="146050"/>
            <a:ext cx="8552815" cy="441388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41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6361430" y="571500"/>
            <a:ext cx="2523490" cy="6153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7500"/>
          </a:bodyPr>
          <a:lstStyle/>
          <a:p>
            <a:pPr marL="0" marR="0" indent="0" algn="l">
              <a:lnSpc>
                <a:spcPts val="2700"/>
              </a:lnSpc>
              <a:spcAft>
                <a:spcPts val="0"/>
              </a:spcAft>
            </a:pPr>
            <a:r>
              <a:rPr lang="en-US" sz="2350" spc="-55">
                <a:solidFill>
                  <a:srgbClr val="000000"/>
                </a:solidFill>
                <a:latin typeface="Arial" panose="02020603050405020304" pitchFamily="2"/>
              </a:rPr>
              <a:t>example 5x5 filters </a:t>
            </a:r>
          </a:p>
          <a:p>
            <a:pPr marL="0" marR="0" indent="0" algn="l">
              <a:lnSpc>
                <a:spcPts val="2000"/>
              </a:lnSpc>
              <a:spcBef>
                <a:spcPts val="115"/>
              </a:spcBef>
              <a:spcAft>
                <a:spcPts val="0"/>
              </a:spcAft>
            </a:pPr>
            <a:r>
              <a:rPr lang="en-US" sz="1750" spc="-20">
                <a:solidFill>
                  <a:srgbClr val="000000"/>
                </a:solidFill>
                <a:latin typeface="Arial" panose="02020603050405020304" pitchFamily="2"/>
              </a:rPr>
              <a:t>(32 total)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2124710" y="423545"/>
            <a:ext cx="1905000" cy="53340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7500"/>
          </a:bodyPr>
          <a:lstStyle/>
          <a:p>
            <a:pPr marL="0" marR="0" indent="0" algn="l">
              <a:lnSpc>
                <a:spcPts val="2000"/>
              </a:lnSpc>
              <a:spcAft>
                <a:spcPts val="0"/>
              </a:spcAft>
            </a:pPr>
            <a:r>
              <a:rPr lang="en-US" sz="1750" spc="-15">
                <a:solidFill>
                  <a:srgbClr val="FF0000"/>
                </a:solidFill>
                <a:latin typeface="Arial" panose="02020603050405020304" pitchFamily="2"/>
              </a:rPr>
              <a:t>one filter =&gt; </a:t>
            </a:r>
          </a:p>
          <a:p>
            <a:pPr marL="0" marR="0" indent="0" algn="l">
              <a:lnSpc>
                <a:spcPts val="2000"/>
              </a:lnSpc>
              <a:spcBef>
                <a:spcPts val="145"/>
              </a:spcBef>
              <a:spcAft>
                <a:spcPts val="0"/>
              </a:spcAft>
            </a:pPr>
            <a:r>
              <a:rPr lang="en-US" sz="1750" spc="-45">
                <a:solidFill>
                  <a:srgbClr val="FF0000"/>
                </a:solidFill>
                <a:latin typeface="Arial" panose="02020603050405020304" pitchFamily="2"/>
              </a:rPr>
              <a:t>one activation map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5291455" y="1898650"/>
            <a:ext cx="3493135" cy="8089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7500"/>
          </a:bodyPr>
          <a:lstStyle/>
          <a:p>
            <a:pPr marL="0" marR="0" indent="0" algn="l">
              <a:lnSpc>
                <a:spcPts val="2100"/>
              </a:lnSpc>
              <a:spcAft>
                <a:spcPts val="0"/>
              </a:spcAft>
            </a:pPr>
            <a:r>
              <a:rPr lang="en-US" sz="1750" spc="-15">
                <a:solidFill>
                  <a:srgbClr val="000000"/>
                </a:solidFill>
                <a:latin typeface="Arial" panose="02020603050405020304" pitchFamily="2"/>
              </a:rPr>
              <a:t>We call the layer convolutional because it is related to convolution of two signals: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5986145" y="3841115"/>
            <a:ext cx="2999105" cy="41656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7500"/>
          </a:bodyPr>
          <a:lstStyle/>
          <a:p>
            <a:pPr marL="0" marR="0" indent="0" algn="just">
              <a:lnSpc>
                <a:spcPts val="1600"/>
              </a:lnSpc>
              <a:spcAft>
                <a:spcPts val="0"/>
              </a:spcAft>
            </a:pPr>
            <a:r>
              <a:rPr lang="en-US" sz="1400" spc="0">
                <a:solidFill>
                  <a:srgbClr val="000000"/>
                </a:solidFill>
                <a:latin typeface="Arial" panose="02020603050405020304" pitchFamily="2"/>
              </a:rPr>
              <a:t>elementwise multiplication and sum of a filter and the signal (image)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3663950" y="4374515"/>
            <a:ext cx="1033145" cy="971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3335" rIns="0" bIns="0" anchor="t">
            <a:normAutofit fontScale="97500"/>
          </a:bodyPr>
          <a:lstStyle/>
          <a:p>
            <a:pPr marL="0" marR="0" indent="0" algn="l">
              <a:lnSpc>
                <a:spcPts val="600"/>
              </a:lnSpc>
              <a:spcAft>
                <a:spcPts val="20"/>
              </a:spcAft>
            </a:pPr>
            <a:r>
              <a:rPr lang="en-US" sz="650" spc="-40">
                <a:solidFill>
                  <a:srgbClr val="000000"/>
                </a:solidFill>
                <a:latin typeface="Calibri" panose="02020603050405020304" pitchFamily="2"/>
              </a:rPr>
              <a:t>Figure copyright Andrej Karpathy.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841375" y="1149350"/>
            <a:ext cx="2316480" cy="3187700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901055" y="2682240"/>
            <a:ext cx="48895" cy="73025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>
          <a:blip r:embed="rId5"/>
          <a:stretch>
            <a:fillRect/>
          </a:stretch>
        </p:blipFill>
        <p:spPr>
          <a:xfrm>
            <a:off x="6693535" y="1322705"/>
            <a:ext cx="1301115" cy="303276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219710" y="165100"/>
            <a:ext cx="4356100" cy="6057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635" rIns="0" bIns="0" anchor="t"/>
          <a:lstStyle/>
          <a:p>
            <a:pPr marL="0" marR="0" indent="0" algn="l">
              <a:lnSpc>
                <a:spcPts val="2500"/>
              </a:lnSpc>
              <a:spcAft>
                <a:spcPts val="2255"/>
              </a:spcAft>
            </a:pPr>
            <a:r>
              <a:rPr lang="en-US" sz="2150" spc="-30">
                <a:solidFill>
                  <a:srgbClr val="000000"/>
                </a:solidFill>
                <a:latin typeface="Arial" panose="02020603050405020304" pitchFamily="2"/>
              </a:rPr>
              <a:t>A closer look at spatial dimensions: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>
          <a:xfrm>
            <a:off x="6800215" y="770890"/>
            <a:ext cx="1600200" cy="25527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5000"/>
          </a:bodyPr>
          <a:lstStyle/>
          <a:p>
            <a:pPr marL="0" marR="0" indent="0" algn="l">
              <a:lnSpc>
                <a:spcPts val="2000"/>
              </a:lnSpc>
              <a:spcAft>
                <a:spcPts val="0"/>
              </a:spcAft>
            </a:pPr>
            <a:r>
              <a:rPr lang="en-US" sz="1750" b="1" spc="20">
                <a:solidFill>
                  <a:srgbClr val="0000FF"/>
                </a:solidFill>
                <a:latin typeface="Arial" panose="02020603050405020304" pitchFamily="2"/>
              </a:rPr>
              <a:t>activation map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1860550" y="1700530"/>
            <a:ext cx="35750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60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1494790" y="3773170"/>
            <a:ext cx="36004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65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824230" y="4166870"/>
            <a:ext cx="235585" cy="1701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3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3157855" y="1026160"/>
            <a:ext cx="3535680" cy="70294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45720" marR="0" indent="0" algn="l">
              <a:lnSpc>
                <a:spcPts val="2800"/>
              </a:lnSpc>
              <a:spcAft>
                <a:spcPts val="0"/>
              </a:spcAft>
            </a:pPr>
            <a:r>
              <a:rPr lang="en-US" sz="2350" spc="0">
                <a:solidFill>
                  <a:srgbClr val="FF0000"/>
                </a:solidFill>
                <a:latin typeface="Arial" panose="02020603050405020304" pitchFamily="2"/>
              </a:rPr>
              <a:t>32x32x3 image </a:t>
            </a:r>
            <a:br/>
            <a:r>
              <a:rPr lang="en-US" sz="2350" spc="0">
                <a:solidFill>
                  <a:srgbClr val="0000FF"/>
                </a:solidFill>
                <a:latin typeface="Arial" panose="02020603050405020304" pitchFamily="2"/>
              </a:rPr>
              <a:t>5x5x3 filter 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idx="10"/>
          </p:nvPr>
        </p:nvSpPr>
        <p:spPr>
          <a:xfrm>
            <a:off x="3157855" y="2956560"/>
            <a:ext cx="3535680" cy="166751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365760" marR="731520" indent="0" algn="l">
              <a:lnSpc>
                <a:spcPts val="2100"/>
              </a:lnSpc>
              <a:spcAft>
                <a:spcPts val="8885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convolve (slide) over all spatial locations 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idx="10"/>
          </p:nvPr>
        </p:nvSpPr>
        <p:spPr>
          <a:xfrm>
            <a:off x="7685405" y="2319655"/>
            <a:ext cx="369570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87500"/>
          </a:bodyPr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b="1" spc="165">
                <a:solidFill>
                  <a:srgbClr val="000000"/>
                </a:solidFill>
                <a:latin typeface="Arial" panose="02020603050405020304" pitchFamily="2"/>
              </a:rPr>
              <a:t>28 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idx="10"/>
          </p:nvPr>
        </p:nvSpPr>
        <p:spPr>
          <a:xfrm>
            <a:off x="7282815" y="3730625"/>
            <a:ext cx="36639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87500"/>
          </a:bodyPr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b="1" spc="160">
                <a:solidFill>
                  <a:srgbClr val="000000"/>
                </a:solidFill>
                <a:latin typeface="Arial" panose="02020603050405020304" pitchFamily="2"/>
              </a:rPr>
              <a:t>28 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idx="10"/>
          </p:nvPr>
        </p:nvSpPr>
        <p:spPr>
          <a:xfrm>
            <a:off x="6693535" y="4187825"/>
            <a:ext cx="114300" cy="1676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1 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43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3599815" y="2715895"/>
            <a:ext cx="2301875" cy="0"/>
          </a:xfrm>
          <a:prstGeom prst="line">
            <a:avLst/>
          </a:prstGeom>
          <a:ln w="8890" cmpd="sng">
            <a:solidFill>
              <a:srgbClr val="666666"/>
            </a:solidFill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474" y="629217"/>
            <a:ext cx="2696210" cy="0"/>
          </a:xfrm>
          <a:custGeom>
            <a:avLst/>
            <a:gdLst/>
            <a:ahLst/>
            <a:cxnLst/>
            <a:rect l="l" t="t" r="r" b="b"/>
            <a:pathLst>
              <a:path w="2696210">
                <a:moveTo>
                  <a:pt x="0" y="0"/>
                </a:moveTo>
                <a:lnTo>
                  <a:pt x="269579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0049" y="152701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 latinLnBrk="1">
              <a:spcBef>
                <a:spcPts val="100"/>
              </a:spcBef>
            </a:pPr>
            <a:r>
              <a:rPr sz="24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</a:t>
            </a:r>
            <a:endParaRPr sz="2400"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5921" y="1871601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 latinLnBrk="1">
              <a:spcBef>
                <a:spcPts val="100"/>
              </a:spcBef>
            </a:pPr>
            <a:r>
              <a:rPr sz="24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</a:t>
            </a:r>
            <a:endParaRPr sz="2400"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00293" y="851542"/>
            <a:ext cx="0" cy="2595880"/>
          </a:xfrm>
          <a:custGeom>
            <a:avLst/>
            <a:gdLst/>
            <a:ahLst/>
            <a:cxnLst/>
            <a:rect l="l" t="t" r="r" b="b"/>
            <a:pathLst>
              <a:path h="2595879">
                <a:moveTo>
                  <a:pt x="0" y="0"/>
                </a:moveTo>
                <a:lnTo>
                  <a:pt x="0" y="2595294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0162" y="837430"/>
          <a:ext cx="2680334" cy="2742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86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57925" y="4718387"/>
            <a:ext cx="87991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 rtl="0" latinLnBrk="1">
              <a:lnSpc>
                <a:spcPts val="2065"/>
              </a:lnSpc>
              <a:tabLst>
                <a:tab pos="5253355" algn="l"/>
                <a:tab pos="7234555" algn="l"/>
              </a:tabLst>
            </a:pPr>
            <a:r>
              <a:rPr kern="1200" spc="-5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Fei-Fei Li </a:t>
            </a:r>
            <a:r>
              <a:rPr kern="120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&amp; Justin Johnson &amp;</a:t>
            </a:r>
            <a:r>
              <a:rPr kern="1200" spc="-2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 </a:t>
            </a:r>
            <a:r>
              <a:rPr kern="1200" spc="-5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Serena Yeung	</a:t>
            </a:r>
            <a:r>
              <a:rPr sz="3000" kern="1200" spc="-7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Lecture </a:t>
            </a:r>
            <a:r>
              <a:rPr sz="3000" kern="1200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5</a:t>
            </a:r>
            <a:r>
              <a:rPr sz="3000" kern="1200" spc="-7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 </a:t>
            </a:r>
            <a:r>
              <a:rPr sz="3000" kern="1200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-	</a:t>
            </a:r>
            <a:r>
              <a:rPr sz="3000" kern="1200" spc="-7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April 18,</a:t>
            </a:r>
            <a:r>
              <a:rPr sz="3000" kern="1200" spc="-142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 </a:t>
            </a:r>
            <a:r>
              <a:rPr sz="3000" kern="1200" spc="-7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2017</a:t>
            </a:r>
            <a:endParaRPr sz="3000" kern="1200" baseline="-4166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 latinLnBrk="1">
              <a:lnSpc>
                <a:spcPts val="2380"/>
              </a:lnSpc>
            </a:pPr>
            <a:r>
              <a:rPr sz="3000" kern="1200" spc="-7" baseline="1388" dirty="0">
                <a:solidFill>
                  <a:prstClr val="white"/>
                </a:solidFill>
                <a:ea typeface="+mn-ea"/>
              </a:rPr>
              <a:t>Lecture </a:t>
            </a:r>
            <a:r>
              <a:rPr sz="3000" kern="1200" baseline="1388" dirty="0">
                <a:solidFill>
                  <a:prstClr val="white"/>
                </a:solidFill>
                <a:ea typeface="+mn-ea"/>
              </a:rPr>
              <a:t>5 -</a:t>
            </a:r>
            <a:r>
              <a:rPr sz="3000" kern="1200" spc="-277" baseline="1388" dirty="0">
                <a:solidFill>
                  <a:prstClr val="white"/>
                </a:solidFill>
                <a:ea typeface="+mn-ea"/>
              </a:rPr>
              <a:t> </a:t>
            </a:r>
            <a:fld id="{81D60167-4931-47E6-BA6A-407CBD079E47}" type="slidenum">
              <a:rPr kern="1200" dirty="0">
                <a:solidFill>
                  <a:prstClr val="white"/>
                </a:solidFill>
                <a:ea typeface="+mn-ea"/>
              </a:rPr>
              <a:pPr marL="12700" algn="l" rtl="0" latinLnBrk="1">
                <a:lnSpc>
                  <a:spcPts val="2380"/>
                </a:lnSpc>
              </a:pPr>
              <a:t>34</a:t>
            </a:fld>
            <a:endParaRPr kern="1200">
              <a:solidFill>
                <a:prstClr val="white"/>
              </a:solidFill>
              <a:ea typeface="+mn-e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 latinLnBrk="1">
              <a:lnSpc>
                <a:spcPts val="2310"/>
              </a:lnSpc>
            </a:pPr>
            <a:r>
              <a:rPr kern="1200" spc="-5" dirty="0">
                <a:solidFill>
                  <a:prstClr val="white"/>
                </a:solidFill>
                <a:ea typeface="+mn-ea"/>
              </a:rPr>
              <a:t>April 18,</a:t>
            </a:r>
            <a:r>
              <a:rPr kern="1200" spc="-90" dirty="0">
                <a:solidFill>
                  <a:prstClr val="white"/>
                </a:solidFill>
                <a:ea typeface="+mn-ea"/>
              </a:rPr>
              <a:t> </a:t>
            </a:r>
            <a:r>
              <a:rPr kern="1200" spc="-5" dirty="0">
                <a:solidFill>
                  <a:prstClr val="white"/>
                </a:solidFill>
                <a:ea typeface="+mn-ea"/>
              </a:rPr>
              <a:t>2017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 latinLnBrk="1">
              <a:lnSpc>
                <a:spcPts val="2090"/>
              </a:lnSpc>
            </a:pPr>
            <a:r>
              <a:rPr kern="1200" spc="-5" dirty="0">
                <a:solidFill>
                  <a:prstClr val="white"/>
                </a:solidFill>
                <a:ea typeface="+mn-ea"/>
              </a:rPr>
              <a:t>Fei-Fei Li </a:t>
            </a:r>
            <a:r>
              <a:rPr kern="1200" dirty="0">
                <a:solidFill>
                  <a:prstClr val="white"/>
                </a:solidFill>
                <a:ea typeface="+mn-ea"/>
              </a:rPr>
              <a:t>&amp; Justin Johnson &amp; </a:t>
            </a:r>
            <a:r>
              <a:rPr kern="1200" spc="-5" dirty="0">
                <a:solidFill>
                  <a:prstClr val="white"/>
                </a:solidFill>
                <a:ea typeface="+mn-ea"/>
              </a:rPr>
              <a:t>Serena</a:t>
            </a:r>
            <a:r>
              <a:rPr kern="1200" spc="-125" dirty="0">
                <a:solidFill>
                  <a:prstClr val="white"/>
                </a:solidFill>
                <a:ea typeface="+mn-ea"/>
              </a:rPr>
              <a:t> </a:t>
            </a:r>
            <a:r>
              <a:rPr kern="1200" spc="-5" dirty="0">
                <a:solidFill>
                  <a:prstClr val="white"/>
                </a:solidFill>
                <a:ea typeface="+mn-ea"/>
              </a:rPr>
              <a:t>Yeung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04361" y="401016"/>
            <a:ext cx="2502535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 latinLnBrk="1">
              <a:lnSpc>
                <a:spcPts val="2865"/>
              </a:lnSpc>
              <a:spcBef>
                <a:spcPts val="100"/>
              </a:spcBef>
            </a:pP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Output</a:t>
            </a:r>
            <a:r>
              <a:rPr sz="2400" kern="1200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24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size:</a:t>
            </a:r>
            <a:endParaRPr sz="2400"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2700" algn="l" rtl="0" latinLnBrk="1">
              <a:lnSpc>
                <a:spcPts val="2865"/>
              </a:lnSpc>
            </a:pPr>
            <a:r>
              <a:rPr sz="2400" b="1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(N - </a:t>
            </a:r>
            <a:r>
              <a:rPr sz="2400" b="1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F) </a:t>
            </a:r>
            <a:r>
              <a:rPr sz="2400" b="1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/ </a:t>
            </a:r>
            <a:r>
              <a:rPr sz="2400" b="1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stride </a:t>
            </a:r>
            <a:r>
              <a:rPr sz="2400" b="1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+</a:t>
            </a:r>
            <a:r>
              <a:rPr sz="2400" b="1" kern="1200" spc="-1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2400" b="1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endParaRPr sz="2400"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04360" y="1486863"/>
            <a:ext cx="4323080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 latinLnBrk="1">
              <a:lnSpc>
                <a:spcPts val="2865"/>
              </a:lnSpc>
              <a:spcBef>
                <a:spcPts val="100"/>
              </a:spcBef>
            </a:pP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e.g. </a:t>
            </a:r>
            <a:r>
              <a:rPr sz="24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 = </a:t>
            </a: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7, </a:t>
            </a:r>
            <a:r>
              <a:rPr sz="24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 =</a:t>
            </a:r>
            <a:r>
              <a:rPr sz="2400" kern="1200" spc="-5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3:</a:t>
            </a:r>
            <a:endParaRPr sz="2400" kern="12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2700" algn="l" rtl="0" latinLnBrk="1">
              <a:lnSpc>
                <a:spcPts val="2850"/>
              </a:lnSpc>
            </a:pPr>
            <a:r>
              <a:rPr sz="24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stride 1 </a:t>
            </a: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=&gt; </a:t>
            </a:r>
            <a:r>
              <a:rPr sz="24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(7 - </a:t>
            </a: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3)/1 </a:t>
            </a:r>
            <a:r>
              <a:rPr sz="24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+ 1 =</a:t>
            </a:r>
            <a:r>
              <a:rPr sz="2400" kern="1200" spc="-1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24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5</a:t>
            </a:r>
          </a:p>
          <a:p>
            <a:pPr marL="12700" algn="l" rtl="0" latinLnBrk="1">
              <a:lnSpc>
                <a:spcPts val="2850"/>
              </a:lnSpc>
            </a:pPr>
            <a:r>
              <a:rPr sz="24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stride 2 </a:t>
            </a: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=&gt; </a:t>
            </a:r>
            <a:r>
              <a:rPr sz="24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(7 - </a:t>
            </a: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3)/2 </a:t>
            </a:r>
            <a:r>
              <a:rPr sz="24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+ 1 =</a:t>
            </a:r>
            <a:r>
              <a:rPr sz="2400" kern="1200" spc="-1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24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</a:t>
            </a:r>
          </a:p>
          <a:p>
            <a:pPr marL="12700" algn="l" rtl="0" latinLnBrk="1">
              <a:lnSpc>
                <a:spcPts val="2865"/>
              </a:lnSpc>
            </a:pPr>
            <a:r>
              <a:rPr sz="24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stride 3 </a:t>
            </a: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=&gt; </a:t>
            </a:r>
            <a:r>
              <a:rPr sz="24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(7 - </a:t>
            </a: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3)/3 </a:t>
            </a:r>
            <a:r>
              <a:rPr sz="24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+ 1 = </a:t>
            </a: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2.33</a:t>
            </a:r>
            <a:r>
              <a:rPr sz="2400" kern="1200" spc="-1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:\</a:t>
            </a:r>
            <a:endParaRPr sz="2400" kern="12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89DC356-3BAA-4CA4-9F04-3482D16AAD17}"/>
              </a:ext>
            </a:extLst>
          </p:cNvPr>
          <p:cNvSpPr txBox="1"/>
          <p:nvPr/>
        </p:nvSpPr>
        <p:spPr>
          <a:xfrm>
            <a:off x="4572000" y="3127601"/>
            <a:ext cx="3409315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 latinLnBrk="1">
              <a:lnSpc>
                <a:spcPts val="2865"/>
              </a:lnSpc>
              <a:spcBef>
                <a:spcPts val="100"/>
              </a:spcBef>
            </a:pPr>
            <a:r>
              <a:rPr sz="2400" b="1" kern="1200" spc="-5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doesn’t</a:t>
            </a:r>
            <a:r>
              <a:rPr sz="2400" b="1" kern="1200" spc="-15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 </a:t>
            </a:r>
            <a:r>
              <a:rPr sz="2400" b="1" kern="1200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fit!</a:t>
            </a:r>
            <a:endParaRPr sz="2400" kern="12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2700" marR="5080" algn="l" rtl="0" latinLnBrk="1">
              <a:lnSpc>
                <a:spcPts val="2850"/>
              </a:lnSpc>
              <a:spcBef>
                <a:spcPts val="105"/>
              </a:spcBef>
            </a:pPr>
            <a:r>
              <a:rPr sz="2400" kern="1200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cannot </a:t>
            </a:r>
            <a:r>
              <a:rPr sz="2400" kern="1200" spc="-5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apply 3x3 filter</a:t>
            </a:r>
            <a:r>
              <a:rPr sz="2400" kern="1200" spc="-100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 </a:t>
            </a:r>
            <a:r>
              <a:rPr sz="2400" kern="1200" spc="-5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on  7x7 input with </a:t>
            </a:r>
            <a:r>
              <a:rPr sz="2400" kern="1200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stride</a:t>
            </a:r>
            <a:r>
              <a:rPr sz="2400" kern="1200" spc="-50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 </a:t>
            </a:r>
            <a:r>
              <a:rPr sz="2400" kern="1200" spc="-5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3.</a:t>
            </a:r>
            <a:endParaRPr sz="2400" kern="12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149" y="268053"/>
            <a:ext cx="73863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In practice: Common to </a:t>
            </a:r>
            <a:r>
              <a:rPr dirty="0"/>
              <a:t>zero </a:t>
            </a:r>
            <a:r>
              <a:rPr spc="-5" dirty="0"/>
              <a:t>pad the</a:t>
            </a:r>
            <a:r>
              <a:rPr spc="-95" dirty="0"/>
              <a:t> </a:t>
            </a:r>
            <a:r>
              <a:rPr spc="-5" dirty="0"/>
              <a:t>border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7925" y="4718387"/>
            <a:ext cx="87991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 rtl="0" latinLnBrk="1">
              <a:lnSpc>
                <a:spcPts val="2065"/>
              </a:lnSpc>
              <a:tabLst>
                <a:tab pos="5253355" algn="l"/>
                <a:tab pos="7234555" algn="l"/>
              </a:tabLst>
            </a:pPr>
            <a:r>
              <a:rPr kern="1200" spc="-5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Fei-Fei Li </a:t>
            </a:r>
            <a:r>
              <a:rPr kern="120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&amp; Justin Johnson &amp;</a:t>
            </a:r>
            <a:r>
              <a:rPr kern="1200" spc="-2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 </a:t>
            </a:r>
            <a:r>
              <a:rPr kern="1200" spc="-5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Serena Yeung	</a:t>
            </a:r>
            <a:r>
              <a:rPr sz="3000" kern="1200" spc="-7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Lecture </a:t>
            </a:r>
            <a:r>
              <a:rPr sz="3000" kern="1200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5</a:t>
            </a:r>
            <a:r>
              <a:rPr sz="3000" kern="1200" spc="-7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 </a:t>
            </a:r>
            <a:r>
              <a:rPr sz="3000" kern="1200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-	</a:t>
            </a:r>
            <a:r>
              <a:rPr sz="3000" kern="1200" spc="-7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April 18,</a:t>
            </a:r>
            <a:r>
              <a:rPr sz="3000" kern="1200" spc="-142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 </a:t>
            </a:r>
            <a:r>
              <a:rPr sz="3000" kern="1200" spc="-7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2017</a:t>
            </a:r>
            <a:endParaRPr sz="3000" kern="1200" baseline="-4166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 latinLnBrk="1">
              <a:lnSpc>
                <a:spcPts val="2380"/>
              </a:lnSpc>
            </a:pPr>
            <a:r>
              <a:rPr sz="3000" kern="1200" spc="-7" baseline="1388" dirty="0">
                <a:solidFill>
                  <a:prstClr val="white"/>
                </a:solidFill>
                <a:ea typeface="+mn-ea"/>
              </a:rPr>
              <a:t>Lecture </a:t>
            </a:r>
            <a:r>
              <a:rPr sz="3000" kern="1200" baseline="1388" dirty="0">
                <a:solidFill>
                  <a:prstClr val="white"/>
                </a:solidFill>
                <a:ea typeface="+mn-ea"/>
              </a:rPr>
              <a:t>5 -</a:t>
            </a:r>
            <a:r>
              <a:rPr sz="3000" kern="1200" spc="-277" baseline="1388" dirty="0">
                <a:solidFill>
                  <a:prstClr val="white"/>
                </a:solidFill>
                <a:ea typeface="+mn-ea"/>
              </a:rPr>
              <a:t> </a:t>
            </a:r>
            <a:fld id="{81D60167-4931-47E6-BA6A-407CBD079E47}" type="slidenum">
              <a:rPr kern="1200" dirty="0">
                <a:solidFill>
                  <a:prstClr val="white"/>
                </a:solidFill>
                <a:ea typeface="+mn-ea"/>
              </a:rPr>
              <a:pPr marL="12700" algn="l" rtl="0" latinLnBrk="1">
                <a:lnSpc>
                  <a:spcPts val="2380"/>
                </a:lnSpc>
              </a:pPr>
              <a:t>35</a:t>
            </a:fld>
            <a:endParaRPr kern="1200">
              <a:solidFill>
                <a:prstClr val="white"/>
              </a:solidFill>
              <a:ea typeface="+mn-e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 latinLnBrk="1">
              <a:lnSpc>
                <a:spcPts val="2310"/>
              </a:lnSpc>
            </a:pPr>
            <a:r>
              <a:rPr kern="1200" spc="-5" dirty="0">
                <a:solidFill>
                  <a:prstClr val="white"/>
                </a:solidFill>
                <a:ea typeface="+mn-ea"/>
              </a:rPr>
              <a:t>April 18,</a:t>
            </a:r>
            <a:r>
              <a:rPr kern="1200" spc="-90" dirty="0">
                <a:solidFill>
                  <a:prstClr val="white"/>
                </a:solidFill>
                <a:ea typeface="+mn-ea"/>
              </a:rPr>
              <a:t> </a:t>
            </a:r>
            <a:r>
              <a:rPr kern="1200" spc="-5" dirty="0">
                <a:solidFill>
                  <a:prstClr val="white"/>
                </a:solidFill>
                <a:ea typeface="+mn-ea"/>
              </a:rPr>
              <a:t>2017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 latinLnBrk="1">
              <a:lnSpc>
                <a:spcPts val="2090"/>
              </a:lnSpc>
            </a:pPr>
            <a:r>
              <a:rPr kern="1200" spc="-5" dirty="0">
                <a:solidFill>
                  <a:prstClr val="white"/>
                </a:solidFill>
                <a:ea typeface="+mn-ea"/>
              </a:rPr>
              <a:t>Fei-Fei Li </a:t>
            </a:r>
            <a:r>
              <a:rPr kern="1200" dirty="0">
                <a:solidFill>
                  <a:prstClr val="white"/>
                </a:solidFill>
                <a:ea typeface="+mn-ea"/>
              </a:rPr>
              <a:t>&amp; Justin Johnson &amp; </a:t>
            </a:r>
            <a:r>
              <a:rPr kern="1200" spc="-5" dirty="0">
                <a:solidFill>
                  <a:prstClr val="white"/>
                </a:solidFill>
                <a:ea typeface="+mn-ea"/>
              </a:rPr>
              <a:t>Serena</a:t>
            </a:r>
            <a:r>
              <a:rPr kern="1200" spc="-125" dirty="0">
                <a:solidFill>
                  <a:prstClr val="white"/>
                </a:solidFill>
                <a:ea typeface="+mn-ea"/>
              </a:rPr>
              <a:t> </a:t>
            </a:r>
            <a:r>
              <a:rPr kern="1200" spc="-5" dirty="0">
                <a:solidFill>
                  <a:prstClr val="white"/>
                </a:solidFill>
                <a:ea typeface="+mn-ea"/>
              </a:rPr>
              <a:t>Yeung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72144" y="1087032"/>
            <a:ext cx="555244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 latinLnBrk="1">
              <a:spcBef>
                <a:spcPts val="100"/>
              </a:spcBef>
            </a:pPr>
            <a:r>
              <a:rPr sz="20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e.g. input</a:t>
            </a:r>
            <a:r>
              <a:rPr sz="2000" kern="12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20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7x7</a:t>
            </a:r>
            <a:endParaRPr sz="2000"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2700" algn="l" rtl="0" latinLnBrk="1"/>
            <a:r>
              <a:rPr sz="2000" b="1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3x3 </a:t>
            </a:r>
            <a:r>
              <a:rPr sz="20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filter, applied with </a:t>
            </a:r>
            <a:r>
              <a:rPr sz="2000" b="1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stride</a:t>
            </a:r>
            <a:r>
              <a:rPr sz="2000" b="1" kern="1200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2000" b="1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endParaRPr sz="2000"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2700" algn="l" rtl="0" latinLnBrk="1"/>
            <a:r>
              <a:rPr sz="2000" b="1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pad with </a:t>
            </a:r>
            <a:r>
              <a:rPr sz="2000" b="1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 </a:t>
            </a:r>
            <a:r>
              <a:rPr sz="2000" b="1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pixel </a:t>
            </a:r>
            <a:r>
              <a:rPr sz="20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border =&gt; what is the</a:t>
            </a:r>
            <a:r>
              <a:rPr sz="2000" kern="1200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20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output?</a:t>
            </a:r>
            <a:endParaRPr sz="2000"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rtl="0" latinLnBrk="1">
              <a:spcBef>
                <a:spcPts val="40"/>
              </a:spcBef>
            </a:pPr>
            <a:endParaRPr sz="2050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2700" algn="l" rtl="0" latinLnBrk="1"/>
            <a:r>
              <a:rPr sz="2000" b="1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7x7</a:t>
            </a:r>
            <a:r>
              <a:rPr sz="2000" b="1" kern="12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2000" b="1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output!</a:t>
            </a:r>
            <a:endParaRPr sz="2000"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2700" marR="5080" algn="l" rtl="0" latinLnBrk="1"/>
            <a:r>
              <a:rPr sz="20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 general, </a:t>
            </a:r>
            <a:r>
              <a:rPr sz="20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common </a:t>
            </a:r>
            <a:r>
              <a:rPr sz="20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 </a:t>
            </a:r>
            <a:r>
              <a:rPr sz="20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see </a:t>
            </a:r>
            <a:r>
              <a:rPr sz="20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CONV layers with  </a:t>
            </a:r>
            <a:r>
              <a:rPr sz="20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stride </a:t>
            </a:r>
            <a:r>
              <a:rPr sz="20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1, filters of </a:t>
            </a:r>
            <a:r>
              <a:rPr sz="20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size </a:t>
            </a:r>
            <a:r>
              <a:rPr sz="20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FxF, and </a:t>
            </a:r>
            <a:r>
              <a:rPr sz="20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zero-padding</a:t>
            </a:r>
            <a:r>
              <a:rPr sz="2000" kern="1200" spc="-9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20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with  </a:t>
            </a:r>
            <a:r>
              <a:rPr sz="20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(F-1)/2. (will </a:t>
            </a:r>
            <a:r>
              <a:rPr sz="20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preserve </a:t>
            </a:r>
            <a:r>
              <a:rPr sz="20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size</a:t>
            </a:r>
            <a:r>
              <a:rPr sz="2000" kern="1200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20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spatially)</a:t>
            </a:r>
            <a:endParaRPr sz="2000"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04825" marR="2295525" indent="-492759" algn="just" rtl="0" latinLnBrk="1"/>
            <a:r>
              <a:rPr sz="2000" kern="1200" spc="-5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e.g. </a:t>
            </a:r>
            <a:r>
              <a:rPr sz="2000" kern="12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F = 3 </a:t>
            </a:r>
            <a:r>
              <a:rPr sz="2000" kern="1200" spc="-5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=&gt; </a:t>
            </a:r>
            <a:r>
              <a:rPr sz="2000" kern="12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zero </a:t>
            </a:r>
            <a:r>
              <a:rPr sz="2000" kern="1200" spc="-5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pad with</a:t>
            </a:r>
            <a:r>
              <a:rPr sz="2000" kern="1200" spc="-114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 </a:t>
            </a:r>
            <a:r>
              <a:rPr sz="2000" kern="12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1  F = 5 </a:t>
            </a:r>
            <a:r>
              <a:rPr sz="2000" kern="1200" spc="-5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=&gt; </a:t>
            </a:r>
            <a:r>
              <a:rPr sz="2000" kern="12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zero </a:t>
            </a:r>
            <a:r>
              <a:rPr sz="2000" kern="1200" spc="-5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pad with</a:t>
            </a:r>
            <a:r>
              <a:rPr sz="2000" kern="1200" spc="-12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 </a:t>
            </a:r>
            <a:r>
              <a:rPr sz="2000" kern="12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2  F = 7 </a:t>
            </a:r>
            <a:r>
              <a:rPr sz="2000" kern="1200" spc="-5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=&gt; </a:t>
            </a:r>
            <a:r>
              <a:rPr sz="2000" kern="12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zero </a:t>
            </a:r>
            <a:r>
              <a:rPr sz="2000" kern="1200" spc="-5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pad with</a:t>
            </a:r>
            <a:r>
              <a:rPr sz="2000" kern="1200" spc="-12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 </a:t>
            </a:r>
            <a:r>
              <a:rPr sz="2000" kern="12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3</a:t>
            </a:r>
            <a:endParaRPr sz="2000"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2637" y="943205"/>
          <a:ext cx="2680330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200025" y="1572895"/>
            <a:ext cx="8361680" cy="301434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311150" y="228600"/>
            <a:ext cx="8013700" cy="134429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8890" rIns="0" bIns="0" anchor="t"/>
          <a:lstStyle/>
          <a:p>
            <a:pPr marL="0" marR="0" indent="0" algn="l">
              <a:lnSpc>
                <a:spcPts val="2100"/>
              </a:lnSpc>
              <a:spcAft>
                <a:spcPts val="0"/>
              </a:spcAft>
            </a:pPr>
            <a:r>
              <a:rPr lang="en-US" sz="1750" b="1" spc="25">
                <a:solidFill>
                  <a:srgbClr val="000000"/>
                </a:solidFill>
                <a:latin typeface="Arial" panose="02020603050405020304" pitchFamily="2"/>
              </a:rPr>
              <a:t>Remember back to... </a:t>
            </a:r>
          </a:p>
          <a:p>
            <a:pPr marL="0" marR="0" indent="0" algn="l">
              <a:lnSpc>
                <a:spcPts val="2000"/>
              </a:lnSpc>
              <a:spcBef>
                <a:spcPts val="110"/>
              </a:spcBef>
              <a:spcAft>
                <a:spcPts val="0"/>
              </a:spcAft>
            </a:pPr>
            <a:r>
              <a:rPr lang="en-US" sz="1750" spc="-25">
                <a:solidFill>
                  <a:srgbClr val="000000"/>
                </a:solidFill>
                <a:latin typeface="Arial" panose="02020603050405020304" pitchFamily="2"/>
              </a:rPr>
              <a:t>E.g. 32x32 input convolved repeatedly with 5x5 filters shrinks volumes spatially! </a:t>
            </a:r>
          </a:p>
          <a:p>
            <a:pPr marL="0" marR="0" indent="0" algn="l">
              <a:lnSpc>
                <a:spcPts val="2000"/>
              </a:lnSpc>
              <a:spcBef>
                <a:spcPts val="150"/>
              </a:spcBef>
              <a:spcAft>
                <a:spcPts val="4130"/>
              </a:spcAft>
            </a:pPr>
            <a:r>
              <a:rPr lang="en-US" sz="1750" spc="-10">
                <a:solidFill>
                  <a:srgbClr val="000000"/>
                </a:solidFill>
                <a:latin typeface="Arial" panose="02020603050405020304" pitchFamily="2"/>
              </a:rPr>
              <a:t>(32 -&gt; 28 -&gt; 24 ...). Shrinking too fast is not good, doesn’t work well.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4385945" y="3014345"/>
            <a:ext cx="707390" cy="128016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2000"/>
              </a:lnSpc>
              <a:spcAft>
                <a:spcPts val="0"/>
              </a:spcAft>
            </a:pPr>
            <a:r>
              <a:rPr lang="en-US" sz="1750" spc="-45">
                <a:solidFill>
                  <a:srgbClr val="000000"/>
                </a:solidFill>
                <a:latin typeface="Arial" panose="02020603050405020304" pitchFamily="2"/>
              </a:rPr>
              <a:t>CONV, ReLU </a:t>
            </a:r>
            <a:r>
              <a:rPr lang="en-US" sz="1750" spc="-45">
                <a:solidFill>
                  <a:srgbClr val="38761D"/>
                </a:solidFill>
                <a:latin typeface="Arial" panose="02020603050405020304" pitchFamily="2"/>
              </a:rPr>
              <a:t>e.g. 10 5x5x</a:t>
            </a:r>
            <a:r>
              <a:rPr lang="en-US" sz="1750" b="1" spc="-55">
                <a:solidFill>
                  <a:srgbClr val="38761D"/>
                </a:solidFill>
                <a:latin typeface="Arial" panose="02020603050405020304" pitchFamily="2"/>
              </a:rPr>
              <a:t>6 </a:t>
            </a:r>
            <a:r>
              <a:rPr lang="en-US" sz="1750" spc="-45">
                <a:solidFill>
                  <a:srgbClr val="38761D"/>
                </a:solidFill>
                <a:latin typeface="Arial" panose="02020603050405020304" pitchFamily="2"/>
              </a:rPr>
              <a:t>filters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1642745" y="3014345"/>
            <a:ext cx="707390" cy="128016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2000"/>
              </a:lnSpc>
              <a:spcAft>
                <a:spcPts val="0"/>
              </a:spcAft>
            </a:pPr>
            <a:r>
              <a:rPr lang="en-US" sz="1750" spc="-45">
                <a:solidFill>
                  <a:srgbClr val="000000"/>
                </a:solidFill>
                <a:latin typeface="Arial" panose="02020603050405020304" pitchFamily="2"/>
              </a:rPr>
              <a:t>CONV, ReLU </a:t>
            </a:r>
            <a:r>
              <a:rPr lang="en-US" sz="1750" spc="-45">
                <a:solidFill>
                  <a:srgbClr val="0000FF"/>
                </a:solidFill>
                <a:latin typeface="Arial" panose="02020603050405020304" pitchFamily="2"/>
              </a:rPr>
              <a:t>e.g. 6 5x5x3 filters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1220470" y="1950720"/>
            <a:ext cx="36004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65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187325" y="4416425"/>
            <a:ext cx="234950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3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857885" y="4026535"/>
            <a:ext cx="36004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65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2698750" y="4416425"/>
            <a:ext cx="23812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6 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0"/>
          </p:nvPr>
        </p:nvSpPr>
        <p:spPr>
          <a:xfrm>
            <a:off x="3369310" y="4026535"/>
            <a:ext cx="36639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90">
                <a:solidFill>
                  <a:srgbClr val="000000"/>
                </a:solidFill>
                <a:latin typeface="Arial" panose="02020603050405020304" pitchFamily="2"/>
              </a:rPr>
              <a:t>28 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idx="10"/>
          </p:nvPr>
        </p:nvSpPr>
        <p:spPr>
          <a:xfrm>
            <a:off x="3731895" y="1950720"/>
            <a:ext cx="36639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90">
                <a:solidFill>
                  <a:srgbClr val="000000"/>
                </a:solidFill>
                <a:latin typeface="Arial" panose="02020603050405020304" pitchFamily="2"/>
              </a:rPr>
              <a:t>28 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0"/>
          </p:nvPr>
        </p:nvSpPr>
        <p:spPr>
          <a:xfrm>
            <a:off x="6475095" y="1950720"/>
            <a:ext cx="366395" cy="1676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90">
                <a:solidFill>
                  <a:srgbClr val="000000"/>
                </a:solidFill>
                <a:latin typeface="Arial" panose="02020603050405020304" pitchFamily="2"/>
              </a:rPr>
              <a:t>24 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idx="10"/>
          </p:nvPr>
        </p:nvSpPr>
        <p:spPr>
          <a:xfrm>
            <a:off x="8163560" y="2962910"/>
            <a:ext cx="457835" cy="3619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200"/>
              </a:lnSpc>
              <a:spcAft>
                <a:spcPts val="0"/>
              </a:spcAft>
            </a:pPr>
            <a:r>
              <a:rPr lang="en-US" sz="2500" spc="1005">
                <a:solidFill>
                  <a:srgbClr val="000000"/>
                </a:solidFill>
                <a:latin typeface="Arial" panose="02020603050405020304" pitchFamily="2"/>
              </a:rPr>
              <a:t>.... 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idx="10"/>
          </p:nvPr>
        </p:nvSpPr>
        <p:spPr>
          <a:xfrm>
            <a:off x="6986270" y="3014345"/>
            <a:ext cx="697865" cy="45148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800"/>
              </a:lnSpc>
              <a:spcAft>
                <a:spcPts val="0"/>
              </a:spcAft>
            </a:pPr>
            <a:r>
              <a:rPr lang="en-US" sz="1750" spc="-55">
                <a:solidFill>
                  <a:srgbClr val="000000"/>
                </a:solidFill>
                <a:latin typeface="Arial" panose="02020603050405020304" pitchFamily="2"/>
              </a:rPr>
              <a:t>CONV, ReLU 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idx="10"/>
          </p:nvPr>
        </p:nvSpPr>
        <p:spPr>
          <a:xfrm>
            <a:off x="6112510" y="4026535"/>
            <a:ext cx="366395" cy="1676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90">
                <a:solidFill>
                  <a:srgbClr val="000000"/>
                </a:solidFill>
                <a:latin typeface="Arial" panose="02020603050405020304" pitchFamily="2"/>
              </a:rPr>
              <a:t>24 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idx="10"/>
          </p:nvPr>
        </p:nvSpPr>
        <p:spPr>
          <a:xfrm>
            <a:off x="5384165" y="4416425"/>
            <a:ext cx="347980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10 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58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6553200" y="130810"/>
            <a:ext cx="734695" cy="207899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4"/>
          <a:stretch>
            <a:fillRect/>
          </a:stretch>
        </p:blipFill>
        <p:spPr>
          <a:xfrm>
            <a:off x="8278495" y="130810"/>
            <a:ext cx="734695" cy="2078990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0" y="127000"/>
          <a:ext cx="9144000" cy="2155825"/>
        </p:xfrm>
        <a:graphic>
          <a:graphicData uri="http://schemas.openxmlformats.org/drawingml/2006/table">
            <a:tbl>
              <a:tblPr/>
              <a:tblGrid>
                <a:gridCol w="655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7105">
                <a:tc>
                  <a:txBody>
                    <a:bodyPr/>
                    <a:lstStyle/>
                    <a:p>
                      <a:pPr marL="320040" marR="0" indent="0" algn="l">
                        <a:lnSpc>
                          <a:spcPts val="3400"/>
                        </a:lnSpc>
                        <a:spcBef>
                          <a:spcPts val="1550"/>
                        </a:spcBef>
                        <a:spcAft>
                          <a:spcPts val="2665"/>
                        </a:spcAft>
                      </a:pPr>
                      <a:r>
                        <a:rPr lang="en-US" sz="29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Examples time: </a:t>
                      </a:r>
                    </a:p>
                  </a:txBody>
                  <a:tcPr marL="0" marR="0" marT="0" marB="0" anchor="ctr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12065" cmpd="sng">
                      <a:solidFill>
                        <a:srgbClr val="66666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320040" marR="0" indent="0" algn="l">
                        <a:lnSpc>
                          <a:spcPts val="3400"/>
                        </a:lnSpc>
                        <a:spcBef>
                          <a:spcPts val="2475"/>
                        </a:spcBef>
                        <a:spcAft>
                          <a:spcPts val="0"/>
                        </a:spcAft>
                      </a:pPr>
                      <a:r>
                        <a:rPr lang="en-US" sz="29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Input volume:</a:t>
                      </a:r>
                      <a:r>
                        <a:rPr lang="en-US" sz="2950" b="1" spc="0">
                          <a:solidFill>
                            <a:srgbClr val="0000FF"/>
                          </a:solidFill>
                          <a:latin typeface="Arial" panose="02020603050405020304" pitchFamily="2"/>
                        </a:rPr>
                        <a:t> 32x32x3 </a:t>
                      </a:r>
                    </a:p>
                    <a:p>
                      <a:pPr marL="320040" marR="0" indent="0" algn="l">
                        <a:lnSpc>
                          <a:spcPts val="32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2950" spc="0">
                          <a:solidFill>
                            <a:srgbClr val="FF0000"/>
                          </a:solidFill>
                          <a:latin typeface="Arial" panose="02020603050405020304" pitchFamily="2"/>
                        </a:rPr>
                        <a:t>10</a:t>
                      </a:r>
                      <a:r>
                        <a:rPr lang="en-US" sz="2950" spc="0">
                          <a:solidFill>
                            <a:srgbClr val="FF00FF"/>
                          </a:solidFill>
                          <a:latin typeface="Arial" panose="02020603050405020304" pitchFamily="2"/>
                        </a:rPr>
                        <a:t> 5x5</a:t>
                      </a:r>
                      <a:r>
                        <a:rPr lang="en-US" sz="29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 filters with stride</a:t>
                      </a:r>
                      <a:r>
                        <a:rPr lang="en-US" sz="2950" spc="0">
                          <a:solidFill>
                            <a:srgbClr val="38761D"/>
                          </a:solidFill>
                          <a:latin typeface="Arial" panose="02020603050405020304" pitchFamily="2"/>
                        </a:rPr>
                        <a:t> 1,</a:t>
                      </a:r>
                      <a:r>
                        <a:rPr lang="en-US" sz="29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 pad</a:t>
                      </a:r>
                      <a:r>
                        <a:rPr lang="en-US" sz="2950" spc="0">
                          <a:solidFill>
                            <a:srgbClr val="9900FF"/>
                          </a:solidFill>
                          <a:latin typeface="Arial" panose="02020603050405020304" pitchFamily="2"/>
                        </a:rPr>
                        <a:t> 2 </a:t>
                      </a:r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12065" cmpd="sng">
                      <a:solidFill>
                        <a:srgbClr val="666666"/>
                      </a:solidFill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0" y="2778760"/>
            <a:ext cx="9144000" cy="184531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270" rIns="0" bIns="0" anchor="t"/>
          <a:lstStyle/>
          <a:p>
            <a:pPr marL="274320" marR="0" indent="0" algn="l">
              <a:lnSpc>
                <a:spcPts val="3400"/>
              </a:lnSpc>
              <a:spcAft>
                <a:spcPts val="0"/>
              </a:spcAft>
            </a:pPr>
            <a:r>
              <a:rPr lang="en-US" sz="2950" spc="0">
                <a:solidFill>
                  <a:srgbClr val="000000"/>
                </a:solidFill>
                <a:latin typeface="Arial" panose="02020603050405020304" pitchFamily="2"/>
              </a:rPr>
              <a:t>Output volume size: </a:t>
            </a:r>
          </a:p>
          <a:p>
            <a:pPr marL="274320" marR="0" indent="0" algn="l">
              <a:lnSpc>
                <a:spcPts val="3600"/>
              </a:lnSpc>
              <a:spcBef>
                <a:spcPts val="30"/>
              </a:spcBef>
              <a:spcAft>
                <a:spcPts val="3890"/>
              </a:spcAft>
            </a:pPr>
            <a:r>
              <a:rPr lang="en-US" sz="2950" spc="0">
                <a:solidFill>
                  <a:srgbClr val="000000"/>
                </a:solidFill>
                <a:latin typeface="Arial" panose="02020603050405020304" pitchFamily="2"/>
              </a:rPr>
              <a:t>(32+2*2-5)/1+1 = 32 spatially, so </a:t>
            </a:r>
            <a:br/>
            <a:r>
              <a:rPr lang="en-US" sz="2950" b="1" spc="0">
                <a:solidFill>
                  <a:srgbClr val="000000"/>
                </a:solidFill>
                <a:latin typeface="Arial" panose="02020603050405020304" pitchFamily="2"/>
              </a:rPr>
              <a:t>32x32x10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60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6553200" y="130810"/>
            <a:ext cx="734695" cy="207899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4"/>
          <a:stretch>
            <a:fillRect/>
          </a:stretch>
        </p:blipFill>
        <p:spPr>
          <a:xfrm>
            <a:off x="8278495" y="130810"/>
            <a:ext cx="734695" cy="2078990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0" y="127000"/>
          <a:ext cx="9144000" cy="2155825"/>
        </p:xfrm>
        <a:graphic>
          <a:graphicData uri="http://schemas.openxmlformats.org/drawingml/2006/table">
            <a:tbl>
              <a:tblPr/>
              <a:tblGrid>
                <a:gridCol w="655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7105">
                <a:tc>
                  <a:txBody>
                    <a:bodyPr/>
                    <a:lstStyle/>
                    <a:p>
                      <a:pPr marL="320040" marR="0" indent="0" algn="l">
                        <a:lnSpc>
                          <a:spcPts val="3400"/>
                        </a:lnSpc>
                        <a:spcBef>
                          <a:spcPts val="1550"/>
                        </a:spcBef>
                        <a:spcAft>
                          <a:spcPts val="2660"/>
                        </a:spcAft>
                      </a:pPr>
                      <a:r>
                        <a:rPr lang="en-US" sz="29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Examples time: </a:t>
                      </a:r>
                    </a:p>
                  </a:txBody>
                  <a:tcPr marL="0" marR="0" marT="0" marB="0" anchor="ctr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12065" cmpd="sng">
                      <a:solidFill>
                        <a:srgbClr val="66666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320040" marR="0" indent="0" algn="l">
                        <a:lnSpc>
                          <a:spcPts val="3400"/>
                        </a:lnSpc>
                        <a:spcBef>
                          <a:spcPts val="2475"/>
                        </a:spcBef>
                        <a:spcAft>
                          <a:spcPts val="0"/>
                        </a:spcAft>
                      </a:pPr>
                      <a:r>
                        <a:rPr lang="en-US" sz="29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Input volume:</a:t>
                      </a:r>
                      <a:r>
                        <a:rPr lang="en-US" sz="2950" b="1" spc="0">
                          <a:solidFill>
                            <a:srgbClr val="0000FF"/>
                          </a:solidFill>
                          <a:latin typeface="Arial" panose="02020603050405020304" pitchFamily="2"/>
                        </a:rPr>
                        <a:t> 32x32x3 </a:t>
                      </a:r>
                    </a:p>
                    <a:p>
                      <a:pPr marL="320040" marR="0" indent="0" algn="l">
                        <a:lnSpc>
                          <a:spcPts val="32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2950" spc="0">
                          <a:solidFill>
                            <a:srgbClr val="FF0000"/>
                          </a:solidFill>
                          <a:latin typeface="Arial" panose="02020603050405020304" pitchFamily="2"/>
                        </a:rPr>
                        <a:t>10</a:t>
                      </a:r>
                      <a:r>
                        <a:rPr lang="en-US" sz="2950" spc="0">
                          <a:solidFill>
                            <a:srgbClr val="FF00FF"/>
                          </a:solidFill>
                          <a:latin typeface="Arial" panose="02020603050405020304" pitchFamily="2"/>
                        </a:rPr>
                        <a:t> 5x5</a:t>
                      </a:r>
                      <a:r>
                        <a:rPr lang="en-US" sz="29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 filters with stride 1, pad 2 </a:t>
                      </a:r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12065" cmpd="sng">
                      <a:solidFill>
                        <a:srgbClr val="666666"/>
                      </a:solidFill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0" y="2778760"/>
            <a:ext cx="9144000" cy="184531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270" rIns="0" bIns="0" anchor="t"/>
          <a:lstStyle/>
          <a:p>
            <a:pPr marL="274320" marR="0" indent="0" algn="l">
              <a:lnSpc>
                <a:spcPts val="3400"/>
              </a:lnSpc>
              <a:spcAft>
                <a:spcPts val="0"/>
              </a:spcAft>
            </a:pPr>
            <a:r>
              <a:rPr lang="en-US" sz="2950" spc="10">
                <a:solidFill>
                  <a:srgbClr val="000000"/>
                </a:solidFill>
                <a:latin typeface="Arial" panose="02020603050405020304" pitchFamily="2"/>
              </a:rPr>
              <a:t>Number of parameters in this layer? </a:t>
            </a:r>
          </a:p>
          <a:p>
            <a:pPr marL="274320" marR="548640" indent="0" algn="l">
              <a:lnSpc>
                <a:spcPts val="3600"/>
              </a:lnSpc>
              <a:spcBef>
                <a:spcPts val="25"/>
              </a:spcBef>
              <a:spcAft>
                <a:spcPts val="3890"/>
              </a:spcAft>
              <a:tabLst>
                <a:tab pos="7223760" algn="l"/>
              </a:tabLst>
            </a:pPr>
            <a:r>
              <a:rPr lang="en-US" sz="2950" spc="0">
                <a:solidFill>
                  <a:srgbClr val="000000"/>
                </a:solidFill>
                <a:latin typeface="Arial" panose="02020603050405020304" pitchFamily="2"/>
              </a:rPr>
              <a:t>each filter has</a:t>
            </a:r>
            <a:r>
              <a:rPr lang="en-US" sz="2950" spc="0">
                <a:solidFill>
                  <a:srgbClr val="FF00FF"/>
                </a:solidFill>
                <a:latin typeface="Arial" panose="02020603050405020304" pitchFamily="2"/>
              </a:rPr>
              <a:t> 5*5*3</a:t>
            </a:r>
            <a:r>
              <a:rPr lang="en-US" sz="2950" spc="0">
                <a:solidFill>
                  <a:srgbClr val="000000"/>
                </a:solidFill>
                <a:latin typeface="Arial" panose="02020603050405020304" pitchFamily="2"/>
              </a:rPr>
              <a:t> + 1 =</a:t>
            </a:r>
            <a:r>
              <a:rPr lang="en-US" sz="2950" spc="0">
                <a:solidFill>
                  <a:srgbClr val="38761D"/>
                </a:solidFill>
                <a:latin typeface="Arial" panose="02020603050405020304" pitchFamily="2"/>
              </a:rPr>
              <a:t> 76</a:t>
            </a:r>
            <a:r>
              <a:rPr lang="en-US" sz="2950" spc="0">
                <a:solidFill>
                  <a:srgbClr val="000000"/>
                </a:solidFill>
                <a:latin typeface="Arial" panose="02020603050405020304" pitchFamily="2"/>
              </a:rPr>
              <a:t> params </a:t>
            </a:r>
            <a:r>
              <a:rPr lang="en-US" sz="1950" spc="0">
                <a:solidFill>
                  <a:srgbClr val="000000"/>
                </a:solidFill>
                <a:latin typeface="Arial" panose="02020603050405020304" pitchFamily="2"/>
              </a:rPr>
              <a:t>(+1 for bias) </a:t>
            </a:r>
            <a:r>
              <a:rPr lang="en-US" sz="2950" spc="0">
                <a:solidFill>
                  <a:srgbClr val="000000"/>
                </a:solidFill>
                <a:latin typeface="Arial" panose="02020603050405020304" pitchFamily="2"/>
              </a:rPr>
              <a:t>=&gt;</a:t>
            </a:r>
            <a:r>
              <a:rPr lang="en-US" sz="2950" spc="0">
                <a:solidFill>
                  <a:srgbClr val="8C1515"/>
                </a:solidFill>
                <a:latin typeface="Arial" panose="02020603050405020304" pitchFamily="2"/>
              </a:rPr>
              <a:t> 76*10</a:t>
            </a:r>
            <a:r>
              <a:rPr lang="en-US" sz="2950" spc="0">
                <a:solidFill>
                  <a:srgbClr val="000000"/>
                </a:solidFill>
                <a:latin typeface="Arial" panose="02020603050405020304" pitchFamily="2"/>
              </a:rPr>
              <a:t> = </a:t>
            </a:r>
            <a:r>
              <a:rPr lang="en-US" sz="2950" b="1" spc="0">
                <a:solidFill>
                  <a:srgbClr val="000000"/>
                </a:solidFill>
                <a:latin typeface="Arial" panose="02020603050405020304" pitchFamily="2"/>
              </a:rPr>
              <a:t>760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0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62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920750" y="585470"/>
            <a:ext cx="7814945" cy="358394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0" y="190500"/>
            <a:ext cx="9144000" cy="39497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4754880" marR="0" indent="0" algn="l">
              <a:lnSpc>
                <a:spcPts val="2000"/>
              </a:lnSpc>
              <a:spcAft>
                <a:spcPts val="1060"/>
              </a:spcAft>
            </a:pPr>
            <a:r>
              <a:rPr lang="en-US" sz="1750" spc="-20">
                <a:solidFill>
                  <a:srgbClr val="FF0000"/>
                </a:solidFill>
                <a:latin typeface="Arial" panose="02020603050405020304" pitchFamily="2"/>
              </a:rPr>
              <a:t>Common settings: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64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4828222" y="585470"/>
            <a:ext cx="3947160" cy="13779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2200"/>
              </a:lnSpc>
              <a:spcAft>
                <a:spcPts val="0"/>
              </a:spcAft>
            </a:pPr>
            <a:r>
              <a:rPr lang="en-US" sz="1750" spc="-30" dirty="0">
                <a:solidFill>
                  <a:srgbClr val="FF0000"/>
                </a:solidFill>
                <a:latin typeface="Arial" panose="02020603050405020304" pitchFamily="2"/>
              </a:rPr>
              <a:t>K = (powers of 2, e.g. 32, 64, 128, 512) </a:t>
            </a:r>
          </a:p>
          <a:p>
            <a:pPr marL="137160" marR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50" spc="20" dirty="0">
                <a:solidFill>
                  <a:srgbClr val="FF0000"/>
                </a:solidFill>
                <a:latin typeface="Arial" panose="02020603050405020304" pitchFamily="2"/>
              </a:rPr>
              <a:t>- F = 3, S = 1, P = 1 </a:t>
            </a:r>
          </a:p>
          <a:p>
            <a:pPr marL="137160" marR="0" indent="0" algn="l">
              <a:lnSpc>
                <a:spcPts val="22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750" spc="30" dirty="0">
                <a:solidFill>
                  <a:srgbClr val="FF0000"/>
                </a:solidFill>
                <a:latin typeface="Arial" panose="02020603050405020304" pitchFamily="2"/>
              </a:rPr>
              <a:t>- F = 5, S = 1, P = 2 </a:t>
            </a:r>
          </a:p>
          <a:p>
            <a:pPr marL="137160" marR="13716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750" spc="0" dirty="0">
                <a:solidFill>
                  <a:srgbClr val="FF0000"/>
                </a:solidFill>
                <a:latin typeface="Arial" panose="02020603050405020304" pitchFamily="2"/>
              </a:rPr>
              <a:t>- F = 5, S = 2, P = ? (whatever fits)</a:t>
            </a:r>
          </a:p>
          <a:p>
            <a:pPr marL="137160" marR="13716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750" dirty="0">
                <a:solidFill>
                  <a:srgbClr val="FF0000"/>
                </a:solidFill>
                <a:latin typeface="Arial" panose="02020603050405020304" pitchFamily="2"/>
              </a:rPr>
              <a:t>- </a:t>
            </a:r>
            <a:r>
              <a:rPr lang="en-US" sz="1750" spc="0" dirty="0">
                <a:solidFill>
                  <a:srgbClr val="FF0000"/>
                </a:solidFill>
                <a:latin typeface="Arial" panose="02020603050405020304" pitchFamily="2"/>
              </a:rPr>
              <a:t> F = 1, S = 1, P = 0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73025" y="844550"/>
            <a:ext cx="8906510" cy="308419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0" y="177800"/>
            <a:ext cx="9144000" cy="6667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8255" rIns="0" bIns="0" anchor="t"/>
          <a:lstStyle/>
          <a:p>
            <a:pPr marL="365760" marR="0" indent="0" algn="l">
              <a:lnSpc>
                <a:spcPts val="3000"/>
              </a:lnSpc>
              <a:spcAft>
                <a:spcPts val="2190"/>
              </a:spcAft>
            </a:pPr>
            <a:r>
              <a:rPr lang="en-US" sz="2550" spc="-25">
                <a:solidFill>
                  <a:srgbClr val="000000"/>
                </a:solidFill>
                <a:latin typeface="Arial" panose="02020603050405020304" pitchFamily="2"/>
              </a:rPr>
              <a:t>A bit of history...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0" y="3990975"/>
          <a:ext cx="9144000" cy="290195"/>
        </p:xfrm>
        <a:graphic>
          <a:graphicData uri="http://schemas.openxmlformats.org/drawingml/2006/table">
            <a:tbl>
              <a:tblPr/>
              <a:tblGrid>
                <a:gridCol w="521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9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195">
                <a:tc>
                  <a:txBody>
                    <a:bodyPr/>
                    <a:lstStyle/>
                    <a:p>
                      <a:pPr marL="0" marR="511810" indent="0" algn="r">
                        <a:lnSpc>
                          <a:spcPts val="1900"/>
                        </a:lnSpc>
                        <a:spcBef>
                          <a:spcPts val="325"/>
                        </a:spcBef>
                        <a:spcAft>
                          <a:spcPts val="15"/>
                        </a:spcAft>
                      </a:pPr>
                      <a:r>
                        <a:rPr lang="en-US" sz="1750" spc="0">
                          <a:solidFill>
                            <a:srgbClr val="0000FF"/>
                          </a:solidFill>
                          <a:latin typeface="Arial" panose="02020603050405020304" pitchFamily="2"/>
                        </a:rPr>
                        <a:t>Widrow and Hoff, ~1960: Adaline/Madaline </a:t>
                      </a:r>
                    </a:p>
                  </a:txBody>
                  <a:tcPr marL="0" marR="0" marT="0" marB="0" anchor="ctr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0" algn="ctr">
                        <a:lnSpc>
                          <a:spcPts val="700"/>
                        </a:lnSpc>
                        <a:spcBef>
                          <a:spcPts val="0"/>
                        </a:spcBef>
                        <a:spcAft>
                          <a:spcPts val="840"/>
                        </a:spcAft>
                      </a:pPr>
                      <a:r>
                        <a:rPr lang="en-US" sz="60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These figures are reproduced from</a:t>
                      </a:r>
                      <a:r>
                        <a:rPr lang="en-US" sz="600" u="sng" spc="0">
                          <a:solidFill>
                            <a:srgbClr val="0000FF"/>
                          </a:solidFill>
                          <a:latin typeface="Arial" panose="02020603050405020304" pitchFamily="2"/>
                        </a:rPr>
                        <a:t>Widrow 1960, Stanford Electronics Laboratories Technical</a:t>
                      </a:r>
                      <a:r>
                        <a:rPr lang="en-US" sz="100" u="sng" spc="0">
                          <a:solidFill>
                            <a:srgbClr val="1155CC"/>
                          </a:solidFill>
                          <a:latin typeface="Arial" panose="02020603050405020304" pitchFamily="2"/>
                        </a:rPr>
                        <a:t> </a:t>
                      </a:r>
                      <a:br/>
                      <a:r>
                        <a:rPr lang="en-US" sz="600" u="sng" spc="0">
                          <a:solidFill>
                            <a:srgbClr val="0000FF"/>
                          </a:solidFill>
                          <a:latin typeface="Arial" panose="02020603050405020304" pitchFamily="2"/>
                        </a:rPr>
                        <a:t>Report</a:t>
                      </a:r>
                      <a:r>
                        <a:rPr lang="en-US" sz="60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 with permission from</a:t>
                      </a:r>
                      <a:r>
                        <a:rPr lang="en-US" sz="600" u="sng" spc="0">
                          <a:solidFill>
                            <a:srgbClr val="0000FF"/>
                          </a:solidFill>
                          <a:latin typeface="Arial" panose="02020603050405020304" pitchFamily="2"/>
                        </a:rPr>
                        <a:t>Stanford University Special Collections</a:t>
                      </a:r>
                      <a:r>
                        <a:rPr lang="en-US" sz="600" spc="0">
                          <a:solidFill>
                            <a:srgbClr val="1155CC"/>
                          </a:solidFill>
                          <a:latin typeface="Arial" panose="02020603050405020304" pitchFamily="2"/>
                        </a:rPr>
                        <a:t>.</a:t>
                      </a:r>
                      <a:r>
                        <a:rPr lang="en-US" sz="100" u="sng" spc="0">
                          <a:solidFill>
                            <a:srgbClr val="1155CC"/>
                          </a:solidFill>
                          <a:latin typeface="Arial" panose="02020603050405020304" pitchFamily="2"/>
                        </a:rPr>
                        <a:t> </a:t>
                      </a:r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6995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 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8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749" y="249526"/>
            <a:ext cx="662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/>
              <a:t>(btw, </a:t>
            </a:r>
            <a:r>
              <a:rPr sz="2400" spc="-5" dirty="0"/>
              <a:t>1x1 </a:t>
            </a:r>
            <a:r>
              <a:rPr sz="2400" dirty="0"/>
              <a:t>convolution </a:t>
            </a:r>
            <a:r>
              <a:rPr sz="2400" spc="-5" dirty="0"/>
              <a:t>layers </a:t>
            </a:r>
            <a:r>
              <a:rPr sz="2400" dirty="0"/>
              <a:t>make </a:t>
            </a:r>
            <a:r>
              <a:rPr sz="2400" spc="-5" dirty="0"/>
              <a:t>perfect</a:t>
            </a:r>
            <a:r>
              <a:rPr sz="2400" spc="-105" dirty="0"/>
              <a:t> </a:t>
            </a:r>
            <a:r>
              <a:rPr sz="2400" dirty="0"/>
              <a:t>sense)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18924" y="1799160"/>
            <a:ext cx="987425" cy="2004060"/>
          </a:xfrm>
          <a:custGeom>
            <a:avLst/>
            <a:gdLst/>
            <a:ahLst/>
            <a:cxnLst/>
            <a:rect l="l" t="t" r="r" b="b"/>
            <a:pathLst>
              <a:path w="987425" h="2004060">
                <a:moveTo>
                  <a:pt x="0" y="0"/>
                </a:moveTo>
                <a:lnTo>
                  <a:pt x="987353" y="0"/>
                </a:lnTo>
                <a:lnTo>
                  <a:pt x="987353" y="2004051"/>
                </a:lnTo>
                <a:lnTo>
                  <a:pt x="0" y="2004051"/>
                </a:lnTo>
                <a:lnTo>
                  <a:pt x="0" y="0"/>
                </a:lnTo>
                <a:close/>
              </a:path>
            </a:pathLst>
          </a:custGeom>
          <a:solidFill>
            <a:srgbClr val="C8DAF7">
              <a:alpha val="42689"/>
            </a:srgbClr>
          </a:solidFill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6278" y="1100517"/>
            <a:ext cx="699135" cy="2703195"/>
          </a:xfrm>
          <a:custGeom>
            <a:avLst/>
            <a:gdLst/>
            <a:ahLst/>
            <a:cxnLst/>
            <a:rect l="l" t="t" r="r" b="b"/>
            <a:pathLst>
              <a:path w="699135" h="2703195">
                <a:moveTo>
                  <a:pt x="0" y="2702694"/>
                </a:moveTo>
                <a:lnTo>
                  <a:pt x="0" y="698643"/>
                </a:lnTo>
                <a:lnTo>
                  <a:pt x="698643" y="0"/>
                </a:lnTo>
                <a:lnTo>
                  <a:pt x="698643" y="2004046"/>
                </a:lnTo>
                <a:lnTo>
                  <a:pt x="0" y="2702694"/>
                </a:lnTo>
                <a:close/>
              </a:path>
            </a:pathLst>
          </a:custGeom>
          <a:solidFill>
            <a:srgbClr val="A0AEC6">
              <a:alpha val="42689"/>
            </a:srgbClr>
          </a:solidFill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923" y="1100517"/>
            <a:ext cx="1686560" cy="699135"/>
          </a:xfrm>
          <a:custGeom>
            <a:avLst/>
            <a:gdLst/>
            <a:ahLst/>
            <a:cxnLst/>
            <a:rect l="l" t="t" r="r" b="b"/>
            <a:pathLst>
              <a:path w="1686560" h="699135">
                <a:moveTo>
                  <a:pt x="987353" y="698643"/>
                </a:moveTo>
                <a:lnTo>
                  <a:pt x="0" y="698643"/>
                </a:lnTo>
                <a:lnTo>
                  <a:pt x="698643" y="0"/>
                </a:lnTo>
                <a:lnTo>
                  <a:pt x="1685996" y="0"/>
                </a:lnTo>
                <a:lnTo>
                  <a:pt x="987353" y="698643"/>
                </a:lnTo>
                <a:close/>
              </a:path>
            </a:pathLst>
          </a:custGeom>
          <a:solidFill>
            <a:srgbClr val="D3E1F9">
              <a:alpha val="42689"/>
            </a:srgbClr>
          </a:solidFill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8923" y="1100517"/>
            <a:ext cx="1686560" cy="2703195"/>
          </a:xfrm>
          <a:custGeom>
            <a:avLst/>
            <a:gdLst/>
            <a:ahLst/>
            <a:cxnLst/>
            <a:rect l="l" t="t" r="r" b="b"/>
            <a:pathLst>
              <a:path w="1686560" h="2703195">
                <a:moveTo>
                  <a:pt x="0" y="698643"/>
                </a:moveTo>
                <a:lnTo>
                  <a:pt x="698643" y="0"/>
                </a:lnTo>
                <a:lnTo>
                  <a:pt x="1685996" y="0"/>
                </a:lnTo>
                <a:lnTo>
                  <a:pt x="1685996" y="2004045"/>
                </a:lnTo>
                <a:lnTo>
                  <a:pt x="987353" y="2702694"/>
                </a:lnTo>
                <a:lnTo>
                  <a:pt x="0" y="2702694"/>
                </a:lnTo>
                <a:lnTo>
                  <a:pt x="0" y="69864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8923" y="1100517"/>
            <a:ext cx="1686560" cy="699135"/>
          </a:xfrm>
          <a:custGeom>
            <a:avLst/>
            <a:gdLst/>
            <a:ahLst/>
            <a:cxnLst/>
            <a:rect l="l" t="t" r="r" b="b"/>
            <a:pathLst>
              <a:path w="1686560" h="699135">
                <a:moveTo>
                  <a:pt x="0" y="698643"/>
                </a:moveTo>
                <a:lnTo>
                  <a:pt x="987353" y="698643"/>
                </a:lnTo>
                <a:lnTo>
                  <a:pt x="168599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06276" y="1799160"/>
            <a:ext cx="0" cy="2004060"/>
          </a:xfrm>
          <a:custGeom>
            <a:avLst/>
            <a:gdLst/>
            <a:ahLst/>
            <a:cxnLst/>
            <a:rect l="l" t="t" r="r" b="b"/>
            <a:pathLst>
              <a:path h="2004060">
                <a:moveTo>
                  <a:pt x="0" y="0"/>
                </a:moveTo>
                <a:lnTo>
                  <a:pt x="0" y="200405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6199" y="3831119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 latinLnBrk="1">
              <a:spcBef>
                <a:spcPts val="100"/>
              </a:spcBef>
            </a:pPr>
            <a:r>
              <a:rPr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64</a:t>
            </a:r>
            <a:endParaRPr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0019" y="3441994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 latinLnBrk="1">
              <a:spcBef>
                <a:spcPts val="100"/>
              </a:spcBef>
            </a:pPr>
            <a:r>
              <a:rPr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56</a:t>
            </a:r>
            <a:endParaRPr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3250" y="2006084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 latinLnBrk="1">
              <a:spcBef>
                <a:spcPts val="100"/>
              </a:spcBef>
            </a:pPr>
            <a:r>
              <a:rPr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56</a:t>
            </a:r>
            <a:endParaRPr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82018" y="2479164"/>
            <a:ext cx="1499870" cy="0"/>
          </a:xfrm>
          <a:custGeom>
            <a:avLst/>
            <a:gdLst/>
            <a:ahLst/>
            <a:cxnLst/>
            <a:rect l="l" t="t" r="r" b="b"/>
            <a:pathLst>
              <a:path w="1499870">
                <a:moveTo>
                  <a:pt x="0" y="0"/>
                </a:moveTo>
                <a:lnTo>
                  <a:pt x="149954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81566" y="2463431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81566" y="2463431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08742" y="1777496"/>
            <a:ext cx="135763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 latinLnBrk="1">
              <a:spcBef>
                <a:spcPts val="100"/>
              </a:spcBef>
            </a:pPr>
            <a:r>
              <a:rPr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1x1</a:t>
            </a:r>
            <a:r>
              <a:rPr kern="1200" spc="-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CONV</a:t>
            </a:r>
            <a:endParaRPr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2700" algn="l" rtl="0" latinLnBrk="1">
              <a:spcBef>
                <a:spcPts val="15"/>
              </a:spcBef>
            </a:pPr>
            <a:r>
              <a:rPr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with 32</a:t>
            </a:r>
            <a:r>
              <a:rPr kern="1200" spc="-8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filters</a:t>
            </a:r>
            <a:endParaRPr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90688" y="1672074"/>
            <a:ext cx="577850" cy="2131695"/>
          </a:xfrm>
          <a:custGeom>
            <a:avLst/>
            <a:gdLst/>
            <a:ahLst/>
            <a:cxnLst/>
            <a:rect l="l" t="t" r="r" b="b"/>
            <a:pathLst>
              <a:path w="577850" h="2131695">
                <a:moveTo>
                  <a:pt x="0" y="0"/>
                </a:moveTo>
                <a:lnTo>
                  <a:pt x="577748" y="0"/>
                </a:lnTo>
                <a:lnTo>
                  <a:pt x="577748" y="2131138"/>
                </a:lnTo>
                <a:lnTo>
                  <a:pt x="0" y="2131138"/>
                </a:lnTo>
                <a:lnTo>
                  <a:pt x="0" y="0"/>
                </a:lnTo>
                <a:close/>
              </a:path>
            </a:pathLst>
          </a:custGeom>
          <a:solidFill>
            <a:srgbClr val="C8DAF7">
              <a:alpha val="42689"/>
            </a:srgbClr>
          </a:solidFill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68438" y="1100517"/>
            <a:ext cx="572135" cy="2703195"/>
          </a:xfrm>
          <a:custGeom>
            <a:avLst/>
            <a:gdLst/>
            <a:ahLst/>
            <a:cxnLst/>
            <a:rect l="l" t="t" r="r" b="b"/>
            <a:pathLst>
              <a:path w="572134" h="2703195">
                <a:moveTo>
                  <a:pt x="0" y="2702694"/>
                </a:moveTo>
                <a:lnTo>
                  <a:pt x="0" y="571556"/>
                </a:lnTo>
                <a:lnTo>
                  <a:pt x="571548" y="0"/>
                </a:lnTo>
                <a:lnTo>
                  <a:pt x="571548" y="2131145"/>
                </a:lnTo>
                <a:lnTo>
                  <a:pt x="0" y="2702694"/>
                </a:lnTo>
                <a:close/>
              </a:path>
            </a:pathLst>
          </a:custGeom>
          <a:solidFill>
            <a:srgbClr val="A0AEC6">
              <a:alpha val="42689"/>
            </a:srgbClr>
          </a:solidFill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90688" y="1100517"/>
            <a:ext cx="1149350" cy="572135"/>
          </a:xfrm>
          <a:custGeom>
            <a:avLst/>
            <a:gdLst/>
            <a:ahLst/>
            <a:cxnLst/>
            <a:rect l="l" t="t" r="r" b="b"/>
            <a:pathLst>
              <a:path w="1149350" h="572135">
                <a:moveTo>
                  <a:pt x="577748" y="571556"/>
                </a:moveTo>
                <a:lnTo>
                  <a:pt x="0" y="571556"/>
                </a:lnTo>
                <a:lnTo>
                  <a:pt x="571548" y="0"/>
                </a:lnTo>
                <a:lnTo>
                  <a:pt x="1149297" y="0"/>
                </a:lnTo>
                <a:lnTo>
                  <a:pt x="577748" y="571556"/>
                </a:lnTo>
                <a:close/>
              </a:path>
            </a:pathLst>
          </a:custGeom>
          <a:solidFill>
            <a:srgbClr val="D3E1F9">
              <a:alpha val="42689"/>
            </a:srgbClr>
          </a:solidFill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90688" y="1100517"/>
            <a:ext cx="1149350" cy="2703195"/>
          </a:xfrm>
          <a:custGeom>
            <a:avLst/>
            <a:gdLst/>
            <a:ahLst/>
            <a:cxnLst/>
            <a:rect l="l" t="t" r="r" b="b"/>
            <a:pathLst>
              <a:path w="1149350" h="2703195">
                <a:moveTo>
                  <a:pt x="0" y="571556"/>
                </a:moveTo>
                <a:lnTo>
                  <a:pt x="571548" y="0"/>
                </a:lnTo>
                <a:lnTo>
                  <a:pt x="1149297" y="0"/>
                </a:lnTo>
                <a:lnTo>
                  <a:pt x="1149297" y="2131145"/>
                </a:lnTo>
                <a:lnTo>
                  <a:pt x="577748" y="2702694"/>
                </a:lnTo>
                <a:lnTo>
                  <a:pt x="0" y="2702694"/>
                </a:lnTo>
                <a:lnTo>
                  <a:pt x="0" y="57155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90688" y="1100517"/>
            <a:ext cx="1149350" cy="572135"/>
          </a:xfrm>
          <a:custGeom>
            <a:avLst/>
            <a:gdLst/>
            <a:ahLst/>
            <a:cxnLst/>
            <a:rect l="l" t="t" r="r" b="b"/>
            <a:pathLst>
              <a:path w="1149350" h="572135">
                <a:moveTo>
                  <a:pt x="0" y="571556"/>
                </a:moveTo>
                <a:lnTo>
                  <a:pt x="577748" y="571556"/>
                </a:lnTo>
                <a:lnTo>
                  <a:pt x="1149297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68437" y="1672074"/>
            <a:ext cx="0" cy="2131695"/>
          </a:xfrm>
          <a:custGeom>
            <a:avLst/>
            <a:gdLst/>
            <a:ahLst/>
            <a:cxnLst/>
            <a:rect l="l" t="t" r="r" b="b"/>
            <a:pathLst>
              <a:path h="2131695">
                <a:moveTo>
                  <a:pt x="0" y="0"/>
                </a:moveTo>
                <a:lnTo>
                  <a:pt x="0" y="213113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85918" y="3831119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 latinLnBrk="1">
              <a:spcBef>
                <a:spcPts val="100"/>
              </a:spcBef>
            </a:pPr>
            <a:r>
              <a:rPr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32</a:t>
            </a:r>
            <a:endParaRPr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7925" y="4718387"/>
            <a:ext cx="87991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 rtl="0" latinLnBrk="1">
              <a:lnSpc>
                <a:spcPts val="2065"/>
              </a:lnSpc>
              <a:tabLst>
                <a:tab pos="5253355" algn="l"/>
                <a:tab pos="7234555" algn="l"/>
              </a:tabLst>
            </a:pPr>
            <a:r>
              <a:rPr kern="1200" spc="-5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Fei-Fei Li </a:t>
            </a:r>
            <a:r>
              <a:rPr kern="120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&amp; Justin Johnson &amp;</a:t>
            </a:r>
            <a:r>
              <a:rPr kern="1200" spc="-2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 </a:t>
            </a:r>
            <a:r>
              <a:rPr kern="1200" spc="-5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Serena Yeung	</a:t>
            </a:r>
            <a:r>
              <a:rPr sz="3000" kern="1200" spc="-7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Lecture </a:t>
            </a:r>
            <a:r>
              <a:rPr sz="3000" kern="1200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5</a:t>
            </a:r>
            <a:r>
              <a:rPr sz="3000" kern="1200" spc="-7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 </a:t>
            </a:r>
            <a:r>
              <a:rPr sz="3000" kern="1200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-	</a:t>
            </a:r>
            <a:r>
              <a:rPr sz="3000" kern="1200" spc="-7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April 18,</a:t>
            </a:r>
            <a:r>
              <a:rPr sz="3000" kern="1200" spc="-142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 </a:t>
            </a:r>
            <a:r>
              <a:rPr sz="3000" kern="1200" spc="-7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2017</a:t>
            </a:r>
            <a:endParaRPr sz="3000" kern="1200" baseline="-4166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 latinLnBrk="1">
              <a:lnSpc>
                <a:spcPts val="2380"/>
              </a:lnSpc>
            </a:pPr>
            <a:r>
              <a:rPr sz="3000" kern="1200" spc="-7" baseline="1388" dirty="0">
                <a:solidFill>
                  <a:prstClr val="white"/>
                </a:solidFill>
                <a:ea typeface="+mn-ea"/>
              </a:rPr>
              <a:t>Lecture </a:t>
            </a:r>
            <a:r>
              <a:rPr sz="3000" kern="1200" baseline="1388" dirty="0">
                <a:solidFill>
                  <a:prstClr val="white"/>
                </a:solidFill>
                <a:ea typeface="+mn-ea"/>
              </a:rPr>
              <a:t>5 -</a:t>
            </a:r>
            <a:r>
              <a:rPr sz="3000" kern="1200" spc="-277" baseline="1388" dirty="0">
                <a:solidFill>
                  <a:prstClr val="white"/>
                </a:solidFill>
                <a:ea typeface="+mn-ea"/>
              </a:rPr>
              <a:t> </a:t>
            </a:r>
            <a:fld id="{81D60167-4931-47E6-BA6A-407CBD079E47}" type="slidenum">
              <a:rPr kern="1200" dirty="0">
                <a:solidFill>
                  <a:prstClr val="white"/>
                </a:solidFill>
                <a:ea typeface="+mn-ea"/>
              </a:rPr>
              <a:pPr marL="12700" algn="l" rtl="0" latinLnBrk="1">
                <a:lnSpc>
                  <a:spcPts val="2380"/>
                </a:lnSpc>
              </a:pPr>
              <a:t>40</a:t>
            </a:fld>
            <a:endParaRPr kern="1200">
              <a:solidFill>
                <a:prstClr val="white"/>
              </a:solidFill>
              <a:ea typeface="+mn-e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 latinLnBrk="1">
              <a:lnSpc>
                <a:spcPts val="2310"/>
              </a:lnSpc>
            </a:pPr>
            <a:r>
              <a:rPr kern="1200" spc="-5" dirty="0">
                <a:solidFill>
                  <a:prstClr val="white"/>
                </a:solidFill>
                <a:ea typeface="+mn-ea"/>
              </a:rPr>
              <a:t>April 18,</a:t>
            </a:r>
            <a:r>
              <a:rPr kern="1200" spc="-90" dirty="0">
                <a:solidFill>
                  <a:prstClr val="white"/>
                </a:solidFill>
                <a:ea typeface="+mn-ea"/>
              </a:rPr>
              <a:t> </a:t>
            </a:r>
            <a:r>
              <a:rPr kern="1200" spc="-5" dirty="0">
                <a:solidFill>
                  <a:prstClr val="white"/>
                </a:solidFill>
                <a:ea typeface="+mn-ea"/>
              </a:rPr>
              <a:t>2017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 latinLnBrk="1">
              <a:lnSpc>
                <a:spcPts val="2090"/>
              </a:lnSpc>
            </a:pPr>
            <a:r>
              <a:rPr kern="1200" spc="-5" dirty="0">
                <a:solidFill>
                  <a:prstClr val="white"/>
                </a:solidFill>
                <a:ea typeface="+mn-ea"/>
              </a:rPr>
              <a:t>Fei-Fei Li </a:t>
            </a:r>
            <a:r>
              <a:rPr kern="1200" dirty="0">
                <a:solidFill>
                  <a:prstClr val="white"/>
                </a:solidFill>
                <a:ea typeface="+mn-ea"/>
              </a:rPr>
              <a:t>&amp; Justin Johnson &amp; </a:t>
            </a:r>
            <a:r>
              <a:rPr kern="1200" spc="-5" dirty="0">
                <a:solidFill>
                  <a:prstClr val="white"/>
                </a:solidFill>
                <a:ea typeface="+mn-ea"/>
              </a:rPr>
              <a:t>Serena</a:t>
            </a:r>
            <a:r>
              <a:rPr kern="1200" spc="-125" dirty="0">
                <a:solidFill>
                  <a:prstClr val="white"/>
                </a:solidFill>
                <a:ea typeface="+mn-ea"/>
              </a:rPr>
              <a:t> </a:t>
            </a:r>
            <a:r>
              <a:rPr kern="1200" spc="-5" dirty="0">
                <a:solidFill>
                  <a:prstClr val="white"/>
                </a:solidFill>
                <a:ea typeface="+mn-ea"/>
              </a:rPr>
              <a:t>Yeung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743541" y="3518194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 latinLnBrk="1">
              <a:spcBef>
                <a:spcPts val="100"/>
              </a:spcBef>
            </a:pPr>
            <a:r>
              <a:rPr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56</a:t>
            </a:r>
            <a:endParaRPr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19616" y="2185078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 latinLnBrk="1">
              <a:spcBef>
                <a:spcPts val="100"/>
              </a:spcBef>
            </a:pPr>
            <a:r>
              <a:rPr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56</a:t>
            </a:r>
            <a:endParaRPr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05845" y="2560497"/>
            <a:ext cx="2425700" cy="1128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l" rtl="0" latinLnBrk="1">
              <a:lnSpc>
                <a:spcPct val="100699"/>
              </a:lnSpc>
              <a:spcBef>
                <a:spcPts val="85"/>
              </a:spcBef>
            </a:pPr>
            <a:r>
              <a:rPr kern="12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(each </a:t>
            </a:r>
            <a:r>
              <a:rPr kern="1200" spc="-5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filter has </a:t>
            </a:r>
            <a:r>
              <a:rPr kern="12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size  </a:t>
            </a:r>
            <a:r>
              <a:rPr kern="1200" spc="-5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1x1x64, and performs</a:t>
            </a:r>
            <a:r>
              <a:rPr kern="1200" spc="-9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 </a:t>
            </a:r>
            <a:r>
              <a:rPr kern="12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a  </a:t>
            </a:r>
            <a:r>
              <a:rPr kern="1200" spc="-5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64-dimensional dot  product)</a:t>
            </a:r>
            <a:endParaRPr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2518" y="167344"/>
            <a:ext cx="5524726" cy="4154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27743" y="162582"/>
            <a:ext cx="5577840" cy="4170679"/>
          </a:xfrm>
          <a:custGeom>
            <a:avLst/>
            <a:gdLst/>
            <a:ahLst/>
            <a:cxnLst/>
            <a:rect l="l" t="t" r="r" b="b"/>
            <a:pathLst>
              <a:path w="5577840" h="4170679">
                <a:moveTo>
                  <a:pt x="0" y="0"/>
                </a:moveTo>
                <a:lnTo>
                  <a:pt x="5577413" y="0"/>
                </a:lnTo>
                <a:lnTo>
                  <a:pt x="5577413" y="4170454"/>
                </a:lnTo>
                <a:lnTo>
                  <a:pt x="0" y="417045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9925" y="139226"/>
            <a:ext cx="2256155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/>
              <a:t>Example:</a:t>
            </a:r>
            <a:r>
              <a:rPr sz="2400" spc="-105" dirty="0"/>
              <a:t> </a:t>
            </a:r>
            <a:r>
              <a:rPr sz="2400" spc="-5" dirty="0"/>
              <a:t>CONV  layer in</a:t>
            </a:r>
            <a:r>
              <a:rPr sz="2400" spc="-35" dirty="0"/>
              <a:t> </a:t>
            </a:r>
            <a:r>
              <a:rPr sz="2400" spc="-5" dirty="0"/>
              <a:t>Torch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3687" y="3048188"/>
            <a:ext cx="2782806" cy="14333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924" y="3043438"/>
            <a:ext cx="2792730" cy="1443355"/>
          </a:xfrm>
          <a:custGeom>
            <a:avLst/>
            <a:gdLst/>
            <a:ahLst/>
            <a:cxnLst/>
            <a:rect l="l" t="t" r="r" b="b"/>
            <a:pathLst>
              <a:path w="2792730" h="1443354">
                <a:moveTo>
                  <a:pt x="0" y="0"/>
                </a:moveTo>
                <a:lnTo>
                  <a:pt x="2792344" y="0"/>
                </a:lnTo>
                <a:lnTo>
                  <a:pt x="2792344" y="1442897"/>
                </a:lnTo>
                <a:lnTo>
                  <a:pt x="0" y="144289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01088" y="4398237"/>
            <a:ext cx="132143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 latinLnBrk="1">
              <a:spcBef>
                <a:spcPts val="100"/>
              </a:spcBef>
            </a:pPr>
            <a:r>
              <a:rPr sz="600" u="sng" kern="1200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ea typeface="+mn-ea"/>
                <a:cs typeface="Arial"/>
                <a:hlinkClick r:id="rId5"/>
              </a:rPr>
              <a:t>Torch</a:t>
            </a:r>
            <a:r>
              <a:rPr sz="600" kern="1200" spc="-5" dirty="0">
                <a:solidFill>
                  <a:srgbClr val="1154CC"/>
                </a:solidFill>
                <a:latin typeface="Arial"/>
                <a:ea typeface="+mn-ea"/>
                <a:cs typeface="Arial"/>
                <a:hlinkClick r:id="rId5"/>
              </a:rPr>
              <a:t> </a:t>
            </a:r>
            <a:r>
              <a:rPr sz="6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is licensed under </a:t>
            </a:r>
            <a:r>
              <a:rPr sz="600" u="sng" kern="1200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ea typeface="+mn-ea"/>
                <a:cs typeface="Arial"/>
                <a:hlinkClick r:id="rId6"/>
              </a:rPr>
              <a:t>BSD</a:t>
            </a:r>
            <a:r>
              <a:rPr sz="600" u="sng" kern="1200" spc="-5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ea typeface="+mn-ea"/>
                <a:cs typeface="Arial"/>
                <a:hlinkClick r:id="rId6"/>
              </a:rPr>
              <a:t> </a:t>
            </a:r>
            <a:r>
              <a:rPr sz="600" u="sng" kern="1200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ea typeface="+mn-ea"/>
                <a:cs typeface="Arial"/>
                <a:hlinkClick r:id="rId6"/>
              </a:rPr>
              <a:t>3-clause</a:t>
            </a:r>
            <a:r>
              <a:rPr sz="6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endParaRPr sz="600"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925" y="4718387"/>
            <a:ext cx="87991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 rtl="0" latinLnBrk="1">
              <a:lnSpc>
                <a:spcPts val="2065"/>
              </a:lnSpc>
              <a:tabLst>
                <a:tab pos="5253355" algn="l"/>
                <a:tab pos="7234555" algn="l"/>
              </a:tabLst>
            </a:pPr>
            <a:r>
              <a:rPr kern="1200" spc="-5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Fei-Fei Li </a:t>
            </a:r>
            <a:r>
              <a:rPr kern="120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&amp; Justin Johnson &amp;</a:t>
            </a:r>
            <a:r>
              <a:rPr kern="1200" spc="-2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 </a:t>
            </a:r>
            <a:r>
              <a:rPr kern="1200" spc="-5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Serena Yeung	</a:t>
            </a:r>
            <a:r>
              <a:rPr sz="3000" kern="1200" spc="-7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Lecture </a:t>
            </a:r>
            <a:r>
              <a:rPr sz="3000" kern="1200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5</a:t>
            </a:r>
            <a:r>
              <a:rPr sz="3000" kern="1200" spc="-7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 </a:t>
            </a:r>
            <a:r>
              <a:rPr sz="3000" kern="1200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-	</a:t>
            </a:r>
            <a:r>
              <a:rPr sz="3000" kern="1200" spc="-7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April 18,</a:t>
            </a:r>
            <a:r>
              <a:rPr sz="3000" kern="1200" spc="-142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 </a:t>
            </a:r>
            <a:r>
              <a:rPr sz="3000" kern="1200" spc="-7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2017</a:t>
            </a:r>
            <a:endParaRPr sz="3000" kern="1200" baseline="-4166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 latinLnBrk="1">
              <a:lnSpc>
                <a:spcPts val="2380"/>
              </a:lnSpc>
            </a:pPr>
            <a:r>
              <a:rPr sz="3000" kern="1200" spc="-7" baseline="1388" dirty="0">
                <a:solidFill>
                  <a:prstClr val="white"/>
                </a:solidFill>
                <a:ea typeface="+mn-ea"/>
              </a:rPr>
              <a:t>Lecture </a:t>
            </a:r>
            <a:r>
              <a:rPr sz="3000" kern="1200" baseline="1388" dirty="0">
                <a:solidFill>
                  <a:prstClr val="white"/>
                </a:solidFill>
                <a:ea typeface="+mn-ea"/>
              </a:rPr>
              <a:t>5 -</a:t>
            </a:r>
            <a:r>
              <a:rPr sz="3000" kern="1200" spc="-277" baseline="1388" dirty="0">
                <a:solidFill>
                  <a:prstClr val="white"/>
                </a:solidFill>
                <a:ea typeface="+mn-ea"/>
              </a:rPr>
              <a:t> </a:t>
            </a:r>
            <a:fld id="{81D60167-4931-47E6-BA6A-407CBD079E47}" type="slidenum">
              <a:rPr kern="1200" dirty="0">
                <a:solidFill>
                  <a:prstClr val="white"/>
                </a:solidFill>
                <a:ea typeface="+mn-ea"/>
              </a:rPr>
              <a:pPr marL="12700" algn="l" rtl="0" latinLnBrk="1">
                <a:lnSpc>
                  <a:spcPts val="2380"/>
                </a:lnSpc>
              </a:pPr>
              <a:t>41</a:t>
            </a:fld>
            <a:endParaRPr kern="1200">
              <a:solidFill>
                <a:prstClr val="white"/>
              </a:solidFill>
              <a:ea typeface="+mn-e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 latinLnBrk="1">
              <a:lnSpc>
                <a:spcPts val="2310"/>
              </a:lnSpc>
            </a:pPr>
            <a:r>
              <a:rPr kern="1200" spc="-5" dirty="0">
                <a:solidFill>
                  <a:prstClr val="white"/>
                </a:solidFill>
                <a:ea typeface="+mn-ea"/>
              </a:rPr>
              <a:t>April 18,</a:t>
            </a:r>
            <a:r>
              <a:rPr kern="1200" spc="-90" dirty="0">
                <a:solidFill>
                  <a:prstClr val="white"/>
                </a:solidFill>
                <a:ea typeface="+mn-ea"/>
              </a:rPr>
              <a:t> </a:t>
            </a:r>
            <a:r>
              <a:rPr kern="1200" spc="-5" dirty="0">
                <a:solidFill>
                  <a:prstClr val="white"/>
                </a:solidFill>
                <a:ea typeface="+mn-ea"/>
              </a:rPr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 latinLnBrk="1">
              <a:lnSpc>
                <a:spcPts val="2090"/>
              </a:lnSpc>
            </a:pPr>
            <a:r>
              <a:rPr kern="1200" spc="-5" dirty="0">
                <a:solidFill>
                  <a:prstClr val="white"/>
                </a:solidFill>
                <a:ea typeface="+mn-ea"/>
              </a:rPr>
              <a:t>Fei-Fei Li </a:t>
            </a:r>
            <a:r>
              <a:rPr kern="1200" dirty="0">
                <a:solidFill>
                  <a:prstClr val="white"/>
                </a:solidFill>
                <a:ea typeface="+mn-ea"/>
              </a:rPr>
              <a:t>&amp; Justin Johnson &amp; </a:t>
            </a:r>
            <a:r>
              <a:rPr kern="1200" spc="-5" dirty="0">
                <a:solidFill>
                  <a:prstClr val="white"/>
                </a:solidFill>
                <a:ea typeface="+mn-ea"/>
              </a:rPr>
              <a:t>Serena</a:t>
            </a:r>
            <a:r>
              <a:rPr kern="1200" spc="-125" dirty="0">
                <a:solidFill>
                  <a:prstClr val="white"/>
                </a:solidFill>
                <a:ea typeface="+mn-ea"/>
              </a:rPr>
              <a:t> </a:t>
            </a:r>
            <a:r>
              <a:rPr kern="1200" spc="-5" dirty="0">
                <a:solidFill>
                  <a:prstClr val="white"/>
                </a:solidFill>
                <a:ea typeface="+mn-ea"/>
              </a:rPr>
              <a:t>Yeung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925" y="139226"/>
            <a:ext cx="2256155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/>
              <a:t>Example:</a:t>
            </a:r>
            <a:r>
              <a:rPr sz="2400" spc="-105" dirty="0"/>
              <a:t> </a:t>
            </a:r>
            <a:r>
              <a:rPr sz="2400" spc="-5" dirty="0"/>
              <a:t>CONV  layer in</a:t>
            </a:r>
            <a:r>
              <a:rPr sz="2400" spc="-30" dirty="0"/>
              <a:t> </a:t>
            </a:r>
            <a:r>
              <a:rPr sz="2400" spc="-5" dirty="0"/>
              <a:t>Caffe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915070" y="718518"/>
            <a:ext cx="6057887" cy="3295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687" y="3048188"/>
            <a:ext cx="2782806" cy="14333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24" y="3043438"/>
            <a:ext cx="2792730" cy="1443355"/>
          </a:xfrm>
          <a:custGeom>
            <a:avLst/>
            <a:gdLst/>
            <a:ahLst/>
            <a:cxnLst/>
            <a:rect l="l" t="t" r="r" b="b"/>
            <a:pathLst>
              <a:path w="2792730" h="1443354">
                <a:moveTo>
                  <a:pt x="0" y="0"/>
                </a:moveTo>
                <a:lnTo>
                  <a:pt x="2792344" y="0"/>
                </a:lnTo>
                <a:lnTo>
                  <a:pt x="2792344" y="1442897"/>
                </a:lnTo>
                <a:lnTo>
                  <a:pt x="0" y="144289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algn="l" rtl="0" latinLnBrk="1"/>
            <a:endParaRPr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925" y="4718387"/>
            <a:ext cx="87991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 rtl="0" latinLnBrk="1">
              <a:lnSpc>
                <a:spcPts val="2065"/>
              </a:lnSpc>
              <a:tabLst>
                <a:tab pos="5253355" algn="l"/>
                <a:tab pos="7234555" algn="l"/>
              </a:tabLst>
            </a:pPr>
            <a:r>
              <a:rPr kern="1200" spc="-5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Fei-Fei Li </a:t>
            </a:r>
            <a:r>
              <a:rPr kern="120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&amp; Justin Johnson &amp;</a:t>
            </a:r>
            <a:r>
              <a:rPr kern="1200" spc="-2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 </a:t>
            </a:r>
            <a:r>
              <a:rPr kern="1200" spc="-5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Serena Yeung	</a:t>
            </a:r>
            <a:r>
              <a:rPr sz="3000" kern="1200" spc="-7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Lecture </a:t>
            </a:r>
            <a:r>
              <a:rPr sz="3000" kern="1200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5</a:t>
            </a:r>
            <a:r>
              <a:rPr sz="3000" kern="1200" spc="-7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 </a:t>
            </a:r>
            <a:r>
              <a:rPr sz="3000" kern="1200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-	</a:t>
            </a:r>
            <a:r>
              <a:rPr sz="3000" kern="1200" spc="-7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April 18,</a:t>
            </a:r>
            <a:r>
              <a:rPr sz="3000" kern="1200" spc="-142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 </a:t>
            </a:r>
            <a:r>
              <a:rPr sz="3000" kern="1200" spc="-7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2017</a:t>
            </a:r>
            <a:endParaRPr sz="3000" kern="1200" baseline="-4166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7812" y="4405455"/>
            <a:ext cx="1325880" cy="97463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algn="l" rtl="0" latinLnBrk="1">
              <a:spcBef>
                <a:spcPts val="40"/>
              </a:spcBef>
            </a:pPr>
            <a:r>
              <a:rPr sz="600" u="sng" kern="1200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ea typeface="+mn-ea"/>
                <a:cs typeface="Arial"/>
                <a:hlinkClick r:id="rId5"/>
              </a:rPr>
              <a:t>Caffe</a:t>
            </a:r>
            <a:r>
              <a:rPr sz="600" kern="1200" spc="-5" dirty="0">
                <a:solidFill>
                  <a:srgbClr val="0097A7"/>
                </a:solidFill>
                <a:latin typeface="Arial"/>
                <a:ea typeface="+mn-ea"/>
                <a:cs typeface="Arial"/>
              </a:rPr>
              <a:t> </a:t>
            </a:r>
            <a:r>
              <a:rPr sz="6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is licensed under </a:t>
            </a:r>
            <a:r>
              <a:rPr sz="600" u="sng" kern="1200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ea typeface="+mn-ea"/>
                <a:cs typeface="Arial"/>
                <a:hlinkClick r:id="rId6"/>
              </a:rPr>
              <a:t>BSD</a:t>
            </a:r>
            <a:r>
              <a:rPr sz="600" u="sng" kern="1200" spc="-5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ea typeface="+mn-ea"/>
                <a:cs typeface="Arial"/>
                <a:hlinkClick r:id="rId6"/>
              </a:rPr>
              <a:t> </a:t>
            </a:r>
            <a:r>
              <a:rPr sz="600" u="sng" kern="1200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ea typeface="+mn-ea"/>
                <a:cs typeface="Arial"/>
                <a:hlinkClick r:id="rId6"/>
              </a:rPr>
              <a:t>2-Clause</a:t>
            </a:r>
            <a:r>
              <a:rPr sz="6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endParaRPr sz="600"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 latinLnBrk="1">
              <a:lnSpc>
                <a:spcPts val="2380"/>
              </a:lnSpc>
            </a:pPr>
            <a:r>
              <a:rPr sz="3000" kern="1200" spc="-7" baseline="1388" dirty="0">
                <a:solidFill>
                  <a:prstClr val="white"/>
                </a:solidFill>
                <a:ea typeface="+mn-ea"/>
              </a:rPr>
              <a:t>Lecture </a:t>
            </a:r>
            <a:r>
              <a:rPr sz="3000" kern="1200" baseline="1388" dirty="0">
                <a:solidFill>
                  <a:prstClr val="white"/>
                </a:solidFill>
                <a:ea typeface="+mn-ea"/>
              </a:rPr>
              <a:t>5 -</a:t>
            </a:r>
            <a:r>
              <a:rPr sz="3000" kern="1200" spc="-277" baseline="1388" dirty="0">
                <a:solidFill>
                  <a:prstClr val="white"/>
                </a:solidFill>
                <a:ea typeface="+mn-ea"/>
              </a:rPr>
              <a:t> </a:t>
            </a:r>
            <a:fld id="{81D60167-4931-47E6-BA6A-407CBD079E47}" type="slidenum">
              <a:rPr kern="1200" dirty="0">
                <a:solidFill>
                  <a:prstClr val="white"/>
                </a:solidFill>
                <a:ea typeface="+mn-ea"/>
              </a:rPr>
              <a:pPr marL="12700" algn="l" rtl="0" latinLnBrk="1">
                <a:lnSpc>
                  <a:spcPts val="2380"/>
                </a:lnSpc>
              </a:pPr>
              <a:t>42</a:t>
            </a:fld>
            <a:endParaRPr kern="1200">
              <a:solidFill>
                <a:prstClr val="white"/>
              </a:solidFill>
              <a:ea typeface="+mn-e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 latinLnBrk="1">
              <a:lnSpc>
                <a:spcPts val="2310"/>
              </a:lnSpc>
            </a:pPr>
            <a:r>
              <a:rPr kern="1200" spc="-5" dirty="0">
                <a:solidFill>
                  <a:prstClr val="white"/>
                </a:solidFill>
                <a:ea typeface="+mn-ea"/>
              </a:rPr>
              <a:t>April 18,</a:t>
            </a:r>
            <a:r>
              <a:rPr kern="1200" spc="-90" dirty="0">
                <a:solidFill>
                  <a:prstClr val="white"/>
                </a:solidFill>
                <a:ea typeface="+mn-ea"/>
              </a:rPr>
              <a:t> </a:t>
            </a:r>
            <a:r>
              <a:rPr kern="1200" spc="-5" dirty="0">
                <a:solidFill>
                  <a:prstClr val="white"/>
                </a:solidFill>
                <a:ea typeface="+mn-ea"/>
              </a:rPr>
              <a:t>2017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 latinLnBrk="1">
              <a:lnSpc>
                <a:spcPts val="2090"/>
              </a:lnSpc>
            </a:pPr>
            <a:r>
              <a:rPr kern="1200" spc="-5" dirty="0">
                <a:solidFill>
                  <a:prstClr val="white"/>
                </a:solidFill>
                <a:ea typeface="+mn-ea"/>
              </a:rPr>
              <a:t>Fei-Fei Li </a:t>
            </a:r>
            <a:r>
              <a:rPr kern="1200" dirty="0">
                <a:solidFill>
                  <a:prstClr val="white"/>
                </a:solidFill>
                <a:ea typeface="+mn-ea"/>
              </a:rPr>
              <a:t>&amp; Justin Johnson &amp; </a:t>
            </a:r>
            <a:r>
              <a:rPr kern="1200" spc="-5" dirty="0">
                <a:solidFill>
                  <a:prstClr val="white"/>
                </a:solidFill>
                <a:ea typeface="+mn-ea"/>
              </a:rPr>
              <a:t>Serena</a:t>
            </a:r>
            <a:r>
              <a:rPr kern="1200" spc="-125" dirty="0">
                <a:solidFill>
                  <a:prstClr val="white"/>
                </a:solidFill>
                <a:ea typeface="+mn-ea"/>
              </a:rPr>
              <a:t> </a:t>
            </a:r>
            <a:r>
              <a:rPr kern="1200" spc="-5" dirty="0">
                <a:solidFill>
                  <a:prstClr val="white"/>
                </a:solidFill>
                <a:ea typeface="+mn-ea"/>
              </a:rPr>
              <a:t>Yeung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025" y="234950"/>
            <a:ext cx="8723630" cy="4267200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231775" y="234950"/>
            <a:ext cx="2215515" cy="65532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2600"/>
              </a:lnSpc>
              <a:spcAft>
                <a:spcPts val="0"/>
              </a:spcAft>
            </a:pPr>
            <a:r>
              <a:rPr lang="en-US" sz="2350" spc="0">
                <a:solidFill>
                  <a:srgbClr val="000000"/>
                </a:solidFill>
                <a:latin typeface="Arial" panose="02020603050405020304" pitchFamily="2"/>
              </a:rPr>
              <a:t>Example: CONV layer in PyTorch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7415530" y="4428490"/>
            <a:ext cx="1381125" cy="7366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600"/>
              </a:lnSpc>
              <a:spcAft>
                <a:spcPts val="0"/>
              </a:spcAft>
            </a:pPr>
            <a:r>
              <a:rPr lang="en-US" sz="600" u="sng" spc="-25">
                <a:solidFill>
                  <a:srgbClr val="0000FF"/>
                </a:solidFill>
                <a:latin typeface="Arial" panose="02020603050405020304" pitchFamily="2"/>
              </a:rPr>
              <a:t>PyTorch</a:t>
            </a:r>
            <a:r>
              <a:rPr lang="en-US" sz="650" spc="-25">
                <a:solidFill>
                  <a:srgbClr val="000000"/>
                </a:solidFill>
                <a:latin typeface="Arial" panose="02020603050405020304" pitchFamily="2"/>
              </a:rPr>
              <a:t> is licensed under</a:t>
            </a:r>
            <a:r>
              <a:rPr lang="en-US" sz="600" u="sng" spc="-25">
                <a:solidFill>
                  <a:srgbClr val="0000FF"/>
                </a:solidFill>
                <a:latin typeface="Arial" panose="02020603050405020304" pitchFamily="2"/>
              </a:rPr>
              <a:t>BSD 3-clause</a:t>
            </a:r>
            <a:r>
              <a:rPr lang="en-US" sz="650" spc="-25">
                <a:solidFill>
                  <a:srgbClr val="1155CC"/>
                </a:solidFill>
                <a:latin typeface="Arial" panose="02020603050405020304" pitchFamily="2"/>
              </a:rPr>
              <a:t>.</a:t>
            </a:r>
            <a:r>
              <a:rPr lang="en-US" sz="100" u="sng" spc="-25">
                <a:solidFill>
                  <a:srgbClr val="1155CC"/>
                </a:solidFill>
                <a:latin typeface="Arial" panose="02020603050405020304" pitchFamily="2"/>
              </a:rPr>
              <a:t>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66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79520" y="201295"/>
            <a:ext cx="3858895" cy="419989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73025" y="3039110"/>
            <a:ext cx="2804160" cy="1453515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3025" y="190500"/>
          <a:ext cx="8699500" cy="4319270"/>
        </p:xfrm>
        <a:graphic>
          <a:graphicData uri="http://schemas.openxmlformats.org/drawingml/2006/table">
            <a:tbl>
              <a:tblPr/>
              <a:tblGrid>
                <a:gridCol w="325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4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8610">
                <a:tc>
                  <a:txBody>
                    <a:bodyPr/>
                    <a:lstStyle/>
                    <a:p>
                      <a:pPr marL="137160" marR="0" indent="0" algn="l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Example: CONV </a:t>
                      </a:r>
                    </a:p>
                    <a:p>
                      <a:pPr marL="137160" marR="0" indent="0" algn="l">
                        <a:lnSpc>
                          <a:spcPts val="2700"/>
                        </a:lnSpc>
                        <a:spcBef>
                          <a:spcPts val="140"/>
                        </a:spcBef>
                        <a:spcAft>
                          <a:spcPts val="16870"/>
                        </a:spcAft>
                      </a:pPr>
                      <a:r>
                        <a:rPr lang="en-US" sz="23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layer in Keras </a:t>
                      </a:r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075">
                <a:tc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5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r">
                        <a:lnSpc>
                          <a:spcPts val="700"/>
                        </a:lnSpc>
                        <a:spcBef>
                          <a:spcPts val="0"/>
                        </a:spcBef>
                        <a:spcAft>
                          <a:spcPts val="5"/>
                        </a:spcAft>
                      </a:pPr>
                      <a:r>
                        <a:rPr lang="en-US" sz="600" u="sng" spc="0">
                          <a:solidFill>
                            <a:srgbClr val="0000FF"/>
                          </a:solidFill>
                          <a:latin typeface="Arial" panose="02020603050405020304" pitchFamily="2"/>
                        </a:rPr>
                        <a:t>Keras</a:t>
                      </a:r>
                      <a:r>
                        <a:rPr lang="en-US" sz="6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 is licensed under the</a:t>
                      </a:r>
                      <a:r>
                        <a:rPr lang="en-US" sz="600" u="sng" spc="0">
                          <a:solidFill>
                            <a:srgbClr val="0000FF"/>
                          </a:solidFill>
                          <a:latin typeface="Arial" panose="02020603050405020304" pitchFamily="2"/>
                        </a:rPr>
                        <a:t>MIT license</a:t>
                      </a:r>
                      <a:r>
                        <a:rPr lang="en-US" sz="650" spc="0">
                          <a:solidFill>
                            <a:srgbClr val="1155CC"/>
                          </a:solidFill>
                          <a:latin typeface="Arial" panose="02020603050405020304" pitchFamily="2"/>
                        </a:rPr>
                        <a:t>.</a:t>
                      </a:r>
                      <a:r>
                        <a:rPr lang="en-US" sz="100" u="sng" spc="0">
                          <a:solidFill>
                            <a:srgbClr val="1155CC"/>
                          </a:solidFill>
                          <a:latin typeface="Arial" panose="02020603050405020304" pitchFamily="2"/>
                        </a:rPr>
                        <a:t> </a:t>
                      </a:r>
                    </a:p>
                  </a:txBody>
                  <a:tcPr marL="0" marR="0" marT="0" marB="0" anchor="ctr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 dirty="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 dirty="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 dirty="0">
                <a:solidFill>
                  <a:srgbClr val="FFFFFF"/>
                </a:solidFill>
                <a:latin typeface="Arial" panose="02020603050405020304" pitchFamily="2"/>
              </a:rPr>
              <a:t>67 </a:t>
            </a:r>
            <a:r>
              <a:rPr lang="en-US" sz="1950" b="1" spc="10" dirty="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0CF752C-06DB-4B9C-8E82-96549A2EFB2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830320" y="1920239"/>
            <a:ext cx="1483360" cy="2189639"/>
          </a:xfrm>
        </p:spPr>
        <p:txBody>
          <a:bodyPr>
            <a:normAutofit fontScale="97500"/>
          </a:bodyPr>
          <a:lstStyle/>
          <a:p>
            <a:r>
              <a:rPr lang="en-US" altLang="ko-KR" sz="3200" dirty="0">
                <a:latin typeface="AlternateGothic2 BT" panose="020B0608020202050204" pitchFamily="34" charset="0"/>
              </a:rPr>
              <a:t>About STRIDE?</a:t>
            </a:r>
            <a:endParaRPr lang="ko-KR" altLang="en-US" sz="3200" dirty="0">
              <a:latin typeface="AlternateGothic2 BT" panose="020B060802020205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2B691A-9E82-485E-8D38-222655E7EC5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0" y="4624388"/>
            <a:ext cx="9144000" cy="520700"/>
          </a:xfrm>
        </p:spPr>
        <p:txBody>
          <a:bodyPr>
            <a:normAutofit fontScale="97500"/>
          </a:bodyPr>
          <a:lstStyle/>
          <a:p>
            <a:pPr algn="l"/>
            <a:r>
              <a:rPr lang="en-US" altLang="ko-KR" sz="1800" b="1" spc="10" dirty="0">
                <a:solidFill>
                  <a:srgbClr val="FFFFFF"/>
                </a:solidFill>
                <a:latin typeface="Arial" panose="02020603050405020304" pitchFamily="2"/>
              </a:rPr>
              <a:t>  Fei-Fei Li &amp; Justin Johnson &amp; Serena Yeung </a:t>
            </a:r>
            <a:r>
              <a:rPr lang="en-US" altLang="ko-KR" sz="2000" b="1" spc="10" dirty="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altLang="ko-KR" sz="2000" spc="10" dirty="0">
                <a:solidFill>
                  <a:srgbClr val="FFFFFF"/>
                </a:solidFill>
                <a:latin typeface="Arial" panose="02020603050405020304" pitchFamily="2"/>
              </a:rPr>
              <a:t>67 </a:t>
            </a:r>
            <a:r>
              <a:rPr lang="en-US" altLang="ko-KR" sz="2000" b="1" spc="10" dirty="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698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233680" y="1134110"/>
            <a:ext cx="2317750" cy="3187700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4"/>
          <a:stretch>
            <a:fillRect/>
          </a:stretch>
        </p:blipFill>
        <p:spPr>
          <a:xfrm>
            <a:off x="2599690" y="2999105"/>
            <a:ext cx="289560" cy="524510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>
          <a:blip r:embed="rId5"/>
          <a:stretch>
            <a:fillRect/>
          </a:stretch>
        </p:blipFill>
        <p:spPr>
          <a:xfrm>
            <a:off x="5556250" y="1054735"/>
            <a:ext cx="3203575" cy="183451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433070" y="254000"/>
            <a:ext cx="5168900" cy="80073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4445" rIns="0" bIns="0" anchor="t"/>
          <a:lstStyle/>
          <a:p>
            <a:pPr marL="0" marR="0" indent="0" algn="l">
              <a:lnSpc>
                <a:spcPts val="2700"/>
              </a:lnSpc>
              <a:spcAft>
                <a:spcPts val="3500"/>
              </a:spcAft>
            </a:pPr>
            <a:r>
              <a:rPr lang="en-US" sz="2350" spc="0">
                <a:solidFill>
                  <a:srgbClr val="000000"/>
                </a:solidFill>
                <a:latin typeface="Arial" panose="02020603050405020304" pitchFamily="2"/>
              </a:rPr>
              <a:t>The brain/neuron view of CONV Layer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1254125" y="1685290"/>
            <a:ext cx="36004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65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890905" y="3761105"/>
            <a:ext cx="360680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65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220345" y="4151630"/>
            <a:ext cx="235585" cy="1701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3 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2602865" y="1054735"/>
            <a:ext cx="2953385" cy="190500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2600"/>
              </a:lnSpc>
              <a:spcAft>
                <a:spcPts val="9760"/>
              </a:spcAft>
            </a:pPr>
            <a:r>
              <a:rPr lang="en-US" sz="2350" spc="0">
                <a:solidFill>
                  <a:srgbClr val="FF0000"/>
                </a:solidFill>
                <a:latin typeface="Arial" panose="02020603050405020304" pitchFamily="2"/>
              </a:rPr>
              <a:t>32x32x3 image </a:t>
            </a:r>
            <a:br/>
            <a:r>
              <a:rPr lang="en-US" sz="2350" spc="0">
                <a:solidFill>
                  <a:srgbClr val="0000FF"/>
                </a:solidFill>
                <a:latin typeface="Arial" panose="02020603050405020304" pitchFamily="2"/>
              </a:rPr>
              <a:t>5x5x3 filter 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0"/>
          </p:nvPr>
        </p:nvSpPr>
        <p:spPr>
          <a:xfrm>
            <a:off x="2956560" y="2959735"/>
            <a:ext cx="5803900" cy="166433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5000"/>
          </a:bodyPr>
          <a:lstStyle/>
          <a:p>
            <a:pPr marL="2743200" marR="0" indent="0" algn="l">
              <a:lnSpc>
                <a:spcPts val="2000"/>
              </a:lnSpc>
              <a:spcAft>
                <a:spcPts val="0"/>
              </a:spcAft>
            </a:pPr>
            <a:r>
              <a:rPr lang="en-US" sz="1750" spc="-15">
                <a:solidFill>
                  <a:srgbClr val="38761D"/>
                </a:solidFill>
                <a:latin typeface="Arial" panose="02020603050405020304" pitchFamily="2"/>
              </a:rPr>
              <a:t>It’s just a neuron with local </a:t>
            </a:r>
          </a:p>
          <a:p>
            <a:pPr marL="0" marR="0" indent="0" algn="l">
              <a:lnSpc>
                <a:spcPts val="2900"/>
              </a:lnSpc>
              <a:spcBef>
                <a:spcPts val="430"/>
              </a:spcBef>
              <a:spcAft>
                <a:spcPts val="0"/>
              </a:spcAft>
              <a:tabLst>
                <a:tab pos="2743200" algn="l"/>
              </a:tabLst>
            </a:pPr>
            <a:r>
              <a:rPr lang="en-US" sz="1750" b="1" spc="-10">
                <a:solidFill>
                  <a:srgbClr val="000000"/>
                </a:solidFill>
                <a:latin typeface="Arial" panose="02020603050405020304" pitchFamily="2"/>
              </a:rPr>
              <a:t>1 number: </a:t>
            </a:r>
            <a:r>
              <a:rPr lang="en-US" sz="1750" spc="-5">
                <a:solidFill>
                  <a:srgbClr val="38761D"/>
                </a:solidFill>
                <a:latin typeface="Arial" panose="02020603050405020304" pitchFamily="2"/>
              </a:rPr>
              <a:t>connectivity... </a:t>
            </a:r>
          </a:p>
          <a:p>
            <a:pPr marL="0" marR="0" indent="0" algn="l">
              <a:lnSpc>
                <a:spcPts val="2000"/>
              </a:lnSpc>
              <a:spcBef>
                <a:spcPts val="550"/>
              </a:spcBef>
              <a:spcAft>
                <a:spcPts val="0"/>
              </a:spcAft>
            </a:pPr>
            <a:r>
              <a:rPr lang="en-US" sz="1750" spc="-10">
                <a:solidFill>
                  <a:srgbClr val="000000"/>
                </a:solidFill>
                <a:latin typeface="Arial" panose="02020603050405020304" pitchFamily="2"/>
              </a:rPr>
              <a:t>the result of taking a dot product between </a:t>
            </a:r>
          </a:p>
          <a:p>
            <a:pPr marL="0" marR="0" indent="0" algn="l">
              <a:lnSpc>
                <a:spcPts val="2000"/>
              </a:lnSpc>
              <a:spcBef>
                <a:spcPts val="120"/>
              </a:spcBef>
              <a:spcAft>
                <a:spcPts val="0"/>
              </a:spcAft>
            </a:pPr>
            <a:r>
              <a:rPr lang="en-US" sz="1750" spc="-10">
                <a:solidFill>
                  <a:srgbClr val="000000"/>
                </a:solidFill>
                <a:latin typeface="Arial" panose="02020603050405020304" pitchFamily="2"/>
              </a:rPr>
              <a:t>the filter and this part of the image </a:t>
            </a:r>
          </a:p>
          <a:p>
            <a:pPr marL="0" marR="0" indent="0" algn="l">
              <a:lnSpc>
                <a:spcPts val="2000"/>
              </a:lnSpc>
              <a:spcBef>
                <a:spcPts val="145"/>
              </a:spcBef>
              <a:spcAft>
                <a:spcPts val="745"/>
              </a:spcAft>
            </a:pPr>
            <a:r>
              <a:rPr lang="en-US" sz="1750" spc="-10">
                <a:solidFill>
                  <a:srgbClr val="000000"/>
                </a:solidFill>
                <a:latin typeface="Arial" panose="02020603050405020304" pitchFamily="2"/>
              </a:rPr>
              <a:t>(i.e. 5*5*3 = 75-dimensional dot product) 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69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6541135" y="234950"/>
            <a:ext cx="2301240" cy="1322705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>
            <a:off x="234950" y="1307465"/>
            <a:ext cx="2532380" cy="2780030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114300" y="228600"/>
            <a:ext cx="5803900" cy="142049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29845" rIns="0" bIns="0" anchor="t"/>
          <a:lstStyle/>
          <a:p>
            <a:pPr marL="0" marR="0" indent="0" algn="ctr">
              <a:lnSpc>
                <a:spcPts val="2700"/>
              </a:lnSpc>
              <a:spcAft>
                <a:spcPts val="8180"/>
              </a:spcAft>
            </a:pPr>
            <a:r>
              <a:rPr lang="en-US" sz="2350" spc="20">
                <a:solidFill>
                  <a:srgbClr val="000000"/>
                </a:solidFill>
                <a:latin typeface="Arial" panose="02020603050405020304" pitchFamily="2"/>
              </a:rPr>
              <a:t>The brain/neuron view of CONV Layer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1254125" y="1649095"/>
            <a:ext cx="360045" cy="7480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2000"/>
              </a:lnSpc>
              <a:spcAft>
                <a:spcPts val="3875"/>
              </a:spcAft>
            </a:pPr>
            <a:r>
              <a:rPr lang="en-US" sz="1750" spc="65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2602865" y="2397125"/>
            <a:ext cx="6541135" cy="109982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3175" rIns="0" bIns="0" anchor="t"/>
          <a:lstStyle/>
          <a:p>
            <a:pPr marL="1188720" marR="822960" indent="0" algn="l">
              <a:lnSpc>
                <a:spcPts val="2100"/>
              </a:lnSpc>
              <a:spcAft>
                <a:spcPts val="0"/>
              </a:spcAft>
              <a:tabLst>
                <a:tab pos="1146175" algn="l"/>
              </a:tabLst>
            </a:pPr>
            <a:r>
              <a:rPr lang="en-US" sz="2350" spc="0">
                <a:solidFill>
                  <a:srgbClr val="000000"/>
                </a:solidFill>
                <a:latin typeface="Arial" panose="02020603050405020304" pitchFamily="2"/>
              </a:rPr>
              <a:t>28</a:t>
            </a:r>
            <a:r>
              <a:rPr lang="en-US" sz="100" spc="0">
                <a:solidFill>
                  <a:srgbClr val="38761D"/>
                </a:solidFill>
                <a:latin typeface="Arial" panose="02020603050405020304" pitchFamily="2"/>
              </a:rPr>
              <a:t> </a:t>
            </a:r>
            <a:r>
              <a:rPr lang="en-US" sz="1750" spc="0">
                <a:solidFill>
                  <a:srgbClr val="38761D"/>
                </a:solidFill>
                <a:latin typeface="Arial" panose="02020603050405020304" pitchFamily="2"/>
              </a:rPr>
              <a:t>An activation map is a 28x28 sheet of neuron outputs: </a:t>
            </a:r>
          </a:p>
          <a:p>
            <a:pPr marL="1188720" marR="0" indent="411480" algn="l">
              <a:lnSpc>
                <a:spcPts val="2000"/>
              </a:lnSpc>
              <a:spcBef>
                <a:spcPts val="160"/>
              </a:spcBef>
              <a:spcAft>
                <a:spcPts val="0"/>
              </a:spcAft>
              <a:buFont typeface="Arial"/>
              <a:buAutoNum type="arabicPeriod"/>
            </a:pPr>
            <a:r>
              <a:rPr lang="en-US" sz="1750" spc="-10">
                <a:solidFill>
                  <a:srgbClr val="38761D"/>
                </a:solidFill>
                <a:latin typeface="Arial" panose="02020603050405020304" pitchFamily="2"/>
              </a:rPr>
              <a:t>Each is connected to a small region in the input </a:t>
            </a:r>
          </a:p>
          <a:p>
            <a:pPr marL="1188720" marR="0" indent="411480" algn="l">
              <a:lnSpc>
                <a:spcPts val="2000"/>
              </a:lnSpc>
              <a:spcBef>
                <a:spcPts val="135"/>
              </a:spcBef>
              <a:spcAft>
                <a:spcPts val="0"/>
              </a:spcAft>
              <a:buFont typeface="Arial"/>
              <a:buAutoNum type="arabicPeriod"/>
            </a:pPr>
            <a:r>
              <a:rPr lang="en-US" sz="1750" spc="-10">
                <a:solidFill>
                  <a:srgbClr val="38761D"/>
                </a:solidFill>
                <a:latin typeface="Arial" panose="02020603050405020304" pitchFamily="2"/>
              </a:rPr>
              <a:t>All of them share parameters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2557145" y="3496945"/>
            <a:ext cx="6586855" cy="6337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233680" rIns="0" bIns="0" anchor="t"/>
          <a:lstStyle/>
          <a:p>
            <a:pPr marL="0" marR="0" indent="0" algn="l">
              <a:lnSpc>
                <a:spcPts val="2700"/>
              </a:lnSpc>
              <a:spcAft>
                <a:spcPts val="0"/>
              </a:spcAft>
              <a:tabLst>
                <a:tab pos="1191895" algn="l"/>
              </a:tabLst>
            </a:pPr>
            <a:r>
              <a:rPr lang="en-US" sz="2350" spc="-10">
                <a:solidFill>
                  <a:srgbClr val="000000"/>
                </a:solidFill>
                <a:latin typeface="Arial" panose="02020603050405020304" pitchFamily="2"/>
              </a:rPr>
              <a:t>28</a:t>
            </a:r>
            <a:r>
              <a:rPr lang="en-US" sz="100" spc="-5">
                <a:solidFill>
                  <a:srgbClr val="0000FF"/>
                </a:solidFill>
                <a:latin typeface="Arial" panose="02020603050405020304" pitchFamily="2"/>
              </a:rPr>
              <a:t> </a:t>
            </a:r>
            <a:r>
              <a:rPr lang="en-US" sz="1750" spc="-5">
                <a:solidFill>
                  <a:srgbClr val="0000FF"/>
                </a:solidFill>
                <a:latin typeface="Arial" panose="02020603050405020304" pitchFamily="2"/>
              </a:rPr>
              <a:t>“5x5 filter” -&gt; “5x5 receptive field for each neuron” 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0" y="4130675"/>
            <a:ext cx="9144000" cy="49339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20955" rIns="0" bIns="0" anchor="t"/>
          <a:lstStyle/>
          <a:p>
            <a:pPr marL="228600" marR="0" indent="0" algn="l">
              <a:lnSpc>
                <a:spcPts val="2000"/>
              </a:lnSpc>
              <a:spcAft>
                <a:spcPts val="196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3 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/>
          <a:p>
            <a:pPr marL="22860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70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idx="10"/>
          </p:nvPr>
        </p:nvSpPr>
        <p:spPr>
          <a:xfrm>
            <a:off x="0" y="2397125"/>
            <a:ext cx="2557145" cy="17335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323975" rIns="0" bIns="0" anchor="t"/>
          <a:lstStyle/>
          <a:p>
            <a:pPr marL="914400" marR="0" indent="0" algn="l">
              <a:lnSpc>
                <a:spcPts val="2000"/>
              </a:lnSpc>
              <a:spcAft>
                <a:spcPts val="1145"/>
              </a:spcAft>
            </a:pPr>
            <a:r>
              <a:rPr lang="en-US" sz="1750" spc="145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43840" y="2444750"/>
            <a:ext cx="0" cy="1618615"/>
          </a:xfrm>
          <a:prstGeom prst="line">
            <a:avLst/>
          </a:prstGeom>
          <a:ln w="18415" cmpd="sng">
            <a:solidFill>
              <a:srgbClr val="000000"/>
            </a:solidFill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233680" y="1307465"/>
            <a:ext cx="4905375" cy="3103245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>
          <a:blip r:embed="rId4"/>
          <a:stretch>
            <a:fillRect/>
          </a:stretch>
        </p:blipFill>
        <p:spPr>
          <a:xfrm>
            <a:off x="6541135" y="234950"/>
            <a:ext cx="2301240" cy="132270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433070" y="260350"/>
            <a:ext cx="5166360" cy="34671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2700"/>
              </a:lnSpc>
              <a:spcAft>
                <a:spcPts val="0"/>
              </a:spcAft>
            </a:pPr>
            <a:r>
              <a:rPr lang="en-US" sz="2350" spc="0">
                <a:solidFill>
                  <a:srgbClr val="000000"/>
                </a:solidFill>
                <a:latin typeface="Arial" panose="02020603050405020304" pitchFamily="2"/>
              </a:rPr>
              <a:t>The brain/neuron view of CONV Layer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4756150" y="2310130"/>
            <a:ext cx="442595" cy="22860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800"/>
              </a:lnSpc>
              <a:spcAft>
                <a:spcPts val="0"/>
              </a:spcAft>
            </a:pPr>
            <a:r>
              <a:rPr lang="en-US" sz="2350" spc="95">
                <a:solidFill>
                  <a:srgbClr val="000000"/>
                </a:solidFill>
                <a:latin typeface="Arial" panose="02020603050405020304" pitchFamily="2"/>
              </a:rPr>
              <a:t>28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890905" y="3761105"/>
            <a:ext cx="360680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65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220345" y="4151630"/>
            <a:ext cx="235585" cy="1701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3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4329430" y="3779520"/>
            <a:ext cx="445770" cy="22860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ctr">
              <a:lnSpc>
                <a:spcPts val="1800"/>
              </a:lnSpc>
              <a:spcAft>
                <a:spcPts val="0"/>
              </a:spcAft>
            </a:pPr>
            <a:r>
              <a:rPr lang="en-US" sz="2350" spc="105">
                <a:solidFill>
                  <a:srgbClr val="000000"/>
                </a:solidFill>
                <a:latin typeface="Arial" panose="02020603050405020304" pitchFamily="2"/>
              </a:rPr>
              <a:t>28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2637790" y="4239895"/>
            <a:ext cx="23558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5 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1254125" y="1685290"/>
            <a:ext cx="36004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65">
                <a:solidFill>
                  <a:srgbClr val="000000"/>
                </a:solidFill>
                <a:latin typeface="Arial" panose="02020603050405020304" pitchFamily="2"/>
              </a:rPr>
              <a:t>32 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0"/>
          </p:nvPr>
        </p:nvSpPr>
        <p:spPr>
          <a:xfrm>
            <a:off x="5864225" y="2139315"/>
            <a:ext cx="3200400" cy="24847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2000"/>
              </a:lnSpc>
              <a:spcAft>
                <a:spcPts val="0"/>
              </a:spcAft>
            </a:pPr>
            <a:r>
              <a:rPr lang="en-US" sz="1750" spc="-20">
                <a:solidFill>
                  <a:srgbClr val="000000"/>
                </a:solidFill>
                <a:latin typeface="Arial" panose="02020603050405020304" pitchFamily="2"/>
              </a:rPr>
              <a:t>E.g. with 5 filters, </a:t>
            </a:r>
          </a:p>
          <a:p>
            <a:pPr marL="0" marR="182880" indent="0" algn="l">
              <a:lnSpc>
                <a:spcPts val="22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CONV layer consists of neurons arranged in a 3D grid (28x28x5) </a:t>
            </a:r>
          </a:p>
          <a:p>
            <a:pPr marL="0" marR="45720" indent="0" algn="l">
              <a:lnSpc>
                <a:spcPts val="2200"/>
              </a:lnSpc>
              <a:spcBef>
                <a:spcPts val="2170"/>
              </a:spcBef>
              <a:spcAft>
                <a:spcPts val="2255"/>
              </a:spcAft>
            </a:pPr>
            <a:r>
              <a:rPr lang="en-US" sz="1750" spc="-20">
                <a:solidFill>
                  <a:srgbClr val="000000"/>
                </a:solidFill>
                <a:latin typeface="Arial" panose="02020603050405020304" pitchFamily="2"/>
              </a:rPr>
              <a:t>There will be 5 different neurons all looking at the same region in the input volume 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71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210185" y="1913890"/>
            <a:ext cx="8004175" cy="1158240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13030" y="160020"/>
          <a:ext cx="8496300" cy="1422400"/>
        </p:xfrm>
        <a:graphic>
          <a:graphicData uri="http://schemas.openxmlformats.org/drawingml/2006/table">
            <a:tbl>
              <a:tblPr/>
              <a:tblGrid>
                <a:gridCol w="609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2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12875">
                <a:tc>
                  <a:txBody>
                    <a:bodyPr/>
                    <a:lstStyle/>
                    <a:p>
                      <a:pPr marL="0" marR="388620" indent="0" algn="r">
                        <a:lnSpc>
                          <a:spcPts val="3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Reminder: Fully Connected Layer </a:t>
                      </a:r>
                    </a:p>
                    <a:p>
                      <a:pPr marL="0" marR="388620" indent="0" algn="r">
                        <a:lnSpc>
                          <a:spcPts val="2800"/>
                        </a:lnSpc>
                        <a:spcBef>
                          <a:spcPts val="3060"/>
                        </a:spcBef>
                        <a:spcAft>
                          <a:spcPts val="2155"/>
                        </a:spcAft>
                      </a:pPr>
                      <a:r>
                        <a:rPr lang="en-US" sz="23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32x32x3 image -&gt; stretch to 3072 x 1 </a:t>
                      </a:r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1480" marR="0" indent="0" algn="l">
                        <a:lnSpc>
                          <a:spcPts val="2800"/>
                        </a:lnSpc>
                        <a:spcBef>
                          <a:spcPts val="2660"/>
                        </a:spcBef>
                        <a:spcAft>
                          <a:spcPts val="0"/>
                        </a:spcAft>
                      </a:pPr>
                      <a:r>
                        <a:rPr lang="en-US" sz="2350" spc="0">
                          <a:solidFill>
                            <a:srgbClr val="0000FF"/>
                          </a:solidFill>
                          <a:latin typeface="Arial" panose="02020603050405020304" pitchFamily="2"/>
                        </a:rPr>
                        <a:t>Each neuron </a:t>
                      </a:r>
                    </a:p>
                    <a:p>
                      <a:pPr marL="411480" marR="0" indent="0" algn="l">
                        <a:lnSpc>
                          <a:spcPts val="28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350" spc="0">
                          <a:solidFill>
                            <a:srgbClr val="0000FF"/>
                          </a:solidFill>
                          <a:latin typeface="Arial" panose="02020603050405020304" pitchFamily="2"/>
                        </a:rPr>
                        <a:t>looks at the full </a:t>
                      </a:r>
                    </a:p>
                    <a:p>
                      <a:pPr marL="411480" marR="0" indent="0" algn="l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50" spc="0">
                          <a:solidFill>
                            <a:srgbClr val="0000FF"/>
                          </a:solidFill>
                          <a:latin typeface="Arial" panose="02020603050405020304" pitchFamily="2"/>
                        </a:rPr>
                        <a:t>input volume </a:t>
                      </a:r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6161405" y="2399030"/>
            <a:ext cx="156210" cy="1676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1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7160895" y="2670175"/>
            <a:ext cx="347980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10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1490345" y="1913890"/>
            <a:ext cx="6306185" cy="21336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5000"/>
          </a:bodyPr>
          <a:lstStyle/>
          <a:p>
            <a:pPr marL="0" marR="0" indent="0" algn="l">
              <a:lnSpc>
                <a:spcPts val="1600"/>
              </a:lnSpc>
              <a:spcAft>
                <a:spcPts val="0"/>
              </a:spcAft>
              <a:tabLst>
                <a:tab pos="6309360" algn="r"/>
              </a:tabLst>
            </a:pPr>
            <a:r>
              <a:rPr lang="en-US" sz="1750" b="1" spc="0">
                <a:solidFill>
                  <a:srgbClr val="000000"/>
                </a:solidFill>
                <a:latin typeface="Arial" panose="02020603050405020304" pitchFamily="2"/>
              </a:rPr>
              <a:t>input activation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4227830" y="2541905"/>
            <a:ext cx="969010" cy="4940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91440" marR="0" indent="0" algn="l">
              <a:lnSpc>
                <a:spcPts val="1900"/>
              </a:lnSpc>
              <a:spcAft>
                <a:spcPts val="0"/>
              </a:spcAft>
            </a:pPr>
            <a:r>
              <a:rPr lang="en-US" sz="1750" spc="-45">
                <a:solidFill>
                  <a:srgbClr val="000000"/>
                </a:solidFill>
                <a:latin typeface="Arial" panose="02020603050405020304" pitchFamily="2"/>
              </a:rPr>
              <a:t>10 x 3072 weights 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1493520" y="2670175"/>
            <a:ext cx="494030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750" spc="-130">
                <a:solidFill>
                  <a:srgbClr val="000000"/>
                </a:solidFill>
                <a:latin typeface="Arial" panose="02020603050405020304" pitchFamily="2"/>
              </a:rPr>
              <a:t>3072 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0"/>
          </p:nvPr>
        </p:nvSpPr>
        <p:spPr>
          <a:xfrm>
            <a:off x="65405" y="2399030"/>
            <a:ext cx="253365" cy="1676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r">
              <a:lnSpc>
                <a:spcPts val="1300"/>
              </a:lnSpc>
              <a:spcAft>
                <a:spcPts val="0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1 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idx="10"/>
          </p:nvPr>
        </p:nvSpPr>
        <p:spPr>
          <a:xfrm>
            <a:off x="0" y="3119120"/>
            <a:ext cx="9144000" cy="15049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270" rIns="0" bIns="0" anchor="t"/>
          <a:lstStyle/>
          <a:p>
            <a:pPr marL="5897880" marR="0" indent="0" algn="l">
              <a:lnSpc>
                <a:spcPts val="1600"/>
              </a:lnSpc>
              <a:spcAft>
                <a:spcPts val="0"/>
              </a:spcAft>
            </a:pPr>
            <a:r>
              <a:rPr lang="en-US" sz="1400" b="1" spc="-20">
                <a:solidFill>
                  <a:srgbClr val="0000FF"/>
                </a:solidFill>
                <a:latin typeface="Arial" panose="02020603050405020304" pitchFamily="2"/>
              </a:rPr>
              <a:t>1 number: </a:t>
            </a:r>
          </a:p>
          <a:p>
            <a:pPr marL="5897880" marR="548640" indent="0" algn="l">
              <a:lnSpc>
                <a:spcPts val="1600"/>
              </a:lnSpc>
              <a:spcBef>
                <a:spcPts val="10"/>
              </a:spcBef>
              <a:spcAft>
                <a:spcPts val="5250"/>
              </a:spcAft>
            </a:pPr>
            <a:r>
              <a:rPr lang="en-US" sz="1400" spc="0">
                <a:solidFill>
                  <a:srgbClr val="0000FF"/>
                </a:solidFill>
                <a:latin typeface="Arial" panose="02020603050405020304" pitchFamily="2"/>
              </a:rPr>
              <a:t>the result of taking a dot product between a row of W and the input (a 3072-dimensional dot product) 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72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262255" y="240665"/>
            <a:ext cx="8534400" cy="377063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0" y="4276090"/>
            <a:ext cx="9144000" cy="3479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ctr">
              <a:lnSpc>
                <a:spcPts val="2000"/>
              </a:lnSpc>
              <a:spcAft>
                <a:spcPts val="705"/>
              </a:spcAft>
            </a:pPr>
            <a:r>
              <a:rPr lang="en-US" sz="1750" spc="-10">
                <a:solidFill>
                  <a:srgbClr val="0000FF"/>
                </a:solidFill>
                <a:latin typeface="Arial" panose="02020603050405020304" pitchFamily="2"/>
              </a:rPr>
              <a:t>Rumelhart et al., 1986: First time back-propagation became popular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6995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 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9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393065" y="240665"/>
            <a:ext cx="2343785" cy="31432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2400"/>
              </a:lnSpc>
              <a:spcAft>
                <a:spcPts val="0"/>
              </a:spcAft>
            </a:pPr>
            <a:r>
              <a:rPr lang="en-US" sz="2550" spc="-55">
                <a:solidFill>
                  <a:srgbClr val="000000"/>
                </a:solidFill>
                <a:latin typeface="Arial" panose="02020603050405020304" pitchFamily="2"/>
              </a:rPr>
              <a:t>A bit of history...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7360920" y="1984375"/>
            <a:ext cx="1435735" cy="1708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1400" spc="-40">
                <a:solidFill>
                  <a:srgbClr val="000000"/>
                </a:solidFill>
                <a:latin typeface="Arial" panose="02020603050405020304" pitchFamily="2"/>
              </a:rPr>
              <a:t>recognizable math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463550" y="3837305"/>
            <a:ext cx="1834515" cy="1739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50292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600" spc="0">
                <a:solidFill>
                  <a:srgbClr val="000000"/>
                </a:solidFill>
                <a:latin typeface="Arial" panose="02020603050405020304" pitchFamily="2"/>
              </a:rPr>
              <a:t>Illustration of Rumelhart et al., 1986 by Lane McIntosh, copyright CS231n 2017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0" y="0"/>
            <a:ext cx="9144000" cy="5145405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endParaRPr/>
          </a:p>
        </p:txBody>
      </p:sp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5405"/>
          </a:xfrm>
          <a:prstGeom prst="rect">
            <a:avLst/>
          </a:prstGeom>
        </p:spPr>
      </p:pic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130810" y="0"/>
            <a:ext cx="2576195" cy="21780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3810" rIns="0" bIns="0" anchor="t"/>
          <a:lstStyle/>
          <a:p>
            <a:pPr marL="0" marR="0" indent="0" algn="l">
              <a:lnSpc>
                <a:spcPts val="1600"/>
              </a:lnSpc>
              <a:spcAft>
                <a:spcPts val="0"/>
              </a:spcAft>
            </a:pPr>
            <a:r>
              <a:rPr lang="en-US" sz="1450" spc="-40">
                <a:solidFill>
                  <a:srgbClr val="000000"/>
                </a:solidFill>
                <a:latin typeface="Arial" panose="02020603050405020304" pitchFamily="2"/>
              </a:rPr>
              <a:t>two more layers to go: POOL/FC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173990" y="4704715"/>
            <a:ext cx="8781415" cy="3486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5715" rIns="0" bIns="0" anchor="t">
            <a:normAutofit fontScale="95000"/>
          </a:bodyPr>
          <a:lstStyle/>
          <a:p>
            <a:pPr marL="0" marR="0" indent="0" algn="l">
              <a:lnSpc>
                <a:spcPts val="2300"/>
              </a:lnSpc>
              <a:spcAft>
                <a:spcPts val="370"/>
              </a:spcAft>
              <a:tabLst>
                <a:tab pos="5257800" algn="l"/>
                <a:tab pos="8778240" algn="r"/>
              </a:tabLst>
            </a:pPr>
            <a:r>
              <a:rPr lang="en-US" sz="1800" b="1" spc="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2000" b="1" spc="0">
                <a:solidFill>
                  <a:srgbClr val="FFFFFF"/>
                </a:solidFill>
                <a:latin typeface="Arial" panose="02020603050405020304" pitchFamily="2"/>
              </a:rPr>
              <a:t>Lecture 5</a:t>
            </a:r>
            <a:r>
              <a:rPr lang="en-US" sz="2000" b="1" spc="0">
                <a:solidFill>
                  <a:srgbClr val="FEFEFE"/>
                </a:solidFill>
                <a:latin typeface="Arial" panose="02020603050405020304" pitchFamily="2"/>
              </a:rPr>
              <a:t> -</a:t>
            </a:r>
            <a:r>
              <a:rPr lang="en-US" sz="2000" spc="0">
                <a:solidFill>
                  <a:srgbClr val="FFFFFF"/>
                </a:solidFill>
                <a:latin typeface="Arial" panose="02020603050405020304" pitchFamily="2"/>
              </a:rPr>
              <a:t> 73 </a:t>
            </a:r>
            <a:r>
              <a:rPr lang="en-US" sz="2000" b="1" spc="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2386330" y="1356360"/>
            <a:ext cx="3980815" cy="311213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0" y="139700"/>
            <a:ext cx="9144000" cy="121666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3335" rIns="0" bIns="0" anchor="t"/>
          <a:lstStyle/>
          <a:p>
            <a:pPr marL="320040" marR="0" indent="0" algn="l">
              <a:lnSpc>
                <a:spcPts val="3400"/>
              </a:lnSpc>
              <a:spcAft>
                <a:spcPts val="0"/>
              </a:spcAft>
            </a:pPr>
            <a:r>
              <a:rPr lang="en-US" sz="2950" spc="5">
                <a:solidFill>
                  <a:srgbClr val="000000"/>
                </a:solidFill>
                <a:latin typeface="Arial" panose="02020603050405020304" pitchFamily="2"/>
              </a:rPr>
              <a:t>Pooling layer </a:t>
            </a:r>
          </a:p>
          <a:p>
            <a:pPr marL="457200" marR="0" indent="0" algn="l">
              <a:lnSpc>
                <a:spcPts val="2100"/>
              </a:lnSpc>
              <a:spcBef>
                <a:spcPts val="0"/>
              </a:spcBef>
              <a:spcAft>
                <a:spcPts val="1765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- makes the representations smaller and more manageable </a:t>
            </a:r>
            <a:br/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- operates over each activation map independently: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74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5657215" y="2560320"/>
            <a:ext cx="97155" cy="121920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>
          <a:blip r:embed="rId4"/>
          <a:stretch>
            <a:fillRect/>
          </a:stretch>
        </p:blipFill>
        <p:spPr>
          <a:xfrm>
            <a:off x="600710" y="1469390"/>
            <a:ext cx="85090" cy="93980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>
          <a:blip r:embed="rId5"/>
          <a:stretch>
            <a:fillRect/>
          </a:stretch>
        </p:blipFill>
        <p:spPr>
          <a:xfrm>
            <a:off x="3267710" y="4096385"/>
            <a:ext cx="97155" cy="12192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3032760" y="152400"/>
            <a:ext cx="2743200" cy="85788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9525" rIns="0" bIns="0" anchor="t"/>
          <a:lstStyle/>
          <a:p>
            <a:pPr marL="0" marR="0" indent="0" algn="l">
              <a:lnSpc>
                <a:spcPts val="3400"/>
              </a:lnSpc>
              <a:spcAft>
                <a:spcPts val="3265"/>
              </a:spcAft>
            </a:pPr>
            <a:r>
              <a:rPr lang="en-US" sz="2950" spc="0">
                <a:solidFill>
                  <a:srgbClr val="000000"/>
                </a:solidFill>
                <a:latin typeface="Arial" panose="02020603050405020304" pitchFamily="2"/>
              </a:rPr>
              <a:t>MAX POOLING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>
          <a:xfrm>
            <a:off x="1029970" y="1010285"/>
            <a:ext cx="2374900" cy="3860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2700"/>
              </a:lnSpc>
              <a:spcAft>
                <a:spcPts val="270"/>
              </a:spcAft>
            </a:pPr>
            <a:r>
              <a:rPr lang="en-US" sz="2350" spc="-55">
                <a:solidFill>
                  <a:srgbClr val="000000"/>
                </a:solidFill>
                <a:latin typeface="Arial" panose="02020603050405020304" pitchFamily="2"/>
              </a:rPr>
              <a:t>Single depth slice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48055" y="1405255"/>
          <a:ext cx="2432050" cy="24352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2700"/>
                        </a:lnSpc>
                        <a:spcBef>
                          <a:spcPts val="885"/>
                        </a:spcBef>
                        <a:spcAft>
                          <a:spcPts val="1160"/>
                        </a:spcAft>
                      </a:pPr>
                      <a:r>
                        <a:rPr lang="en-US" sz="23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1 </a:t>
                      </a:r>
                    </a:p>
                  </a:txBody>
                  <a:tcPr marL="0" marR="0" marT="0" marB="0" anchor="ctr">
                    <a:lnL w="8890" cmpd="sng">
                      <a:solidFill>
                        <a:srgbClr val="000000"/>
                      </a:solidFill>
                      <a:prstDash val="solid"/>
                    </a:lnL>
                    <a:lnR w="8890" cmpd="sng">
                      <a:solidFill>
                        <a:srgbClr val="000000"/>
                      </a:solidFill>
                      <a:prstDash val="solid"/>
                    </a:lnR>
                    <a:lnT w="8890" cmpd="sng">
                      <a:solidFill>
                        <a:srgbClr val="000000"/>
                      </a:solidFill>
                      <a:prstDash val="solid"/>
                    </a:lnT>
                    <a:lnB w="8890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2700"/>
                        </a:lnSpc>
                        <a:spcBef>
                          <a:spcPts val="885"/>
                        </a:spcBef>
                        <a:spcAft>
                          <a:spcPts val="1160"/>
                        </a:spcAft>
                      </a:pPr>
                      <a:r>
                        <a:rPr lang="en-US" sz="23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1 </a:t>
                      </a:r>
                    </a:p>
                  </a:txBody>
                  <a:tcPr marL="0" marR="0" marT="0" marB="0" anchor="ctr">
                    <a:lnL w="8890" cmpd="sng">
                      <a:solidFill>
                        <a:srgbClr val="000000"/>
                      </a:solidFill>
                      <a:prstDash val="solid"/>
                    </a:lnL>
                    <a:lnR w="8890" cmpd="sng">
                      <a:solidFill>
                        <a:srgbClr val="000000"/>
                      </a:solidFill>
                      <a:prstDash val="solid"/>
                    </a:lnR>
                    <a:lnT w="8890" cmpd="sng">
                      <a:solidFill>
                        <a:srgbClr val="000000"/>
                      </a:solidFill>
                      <a:prstDash val="solid"/>
                    </a:lnT>
                    <a:lnB w="8890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2700"/>
                        </a:lnSpc>
                        <a:spcBef>
                          <a:spcPts val="885"/>
                        </a:spcBef>
                        <a:spcAft>
                          <a:spcPts val="1160"/>
                        </a:spcAft>
                      </a:pPr>
                      <a:r>
                        <a:rPr lang="en-US" sz="23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2 </a:t>
                      </a:r>
                    </a:p>
                  </a:txBody>
                  <a:tcPr marL="0" marR="0" marT="0" marB="0" anchor="ctr">
                    <a:lnL w="8890" cmpd="sng">
                      <a:solidFill>
                        <a:srgbClr val="000000"/>
                      </a:solidFill>
                      <a:prstDash val="solid"/>
                    </a:lnL>
                    <a:lnR w="8890" cmpd="sng">
                      <a:solidFill>
                        <a:srgbClr val="000000"/>
                      </a:solidFill>
                      <a:prstDash val="solid"/>
                    </a:lnR>
                    <a:lnT w="8890" cmpd="sng">
                      <a:solidFill>
                        <a:srgbClr val="000000"/>
                      </a:solidFill>
                      <a:prstDash val="solid"/>
                    </a:lnT>
                    <a:lnB w="8890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2700"/>
                        </a:lnSpc>
                        <a:spcBef>
                          <a:spcPts val="885"/>
                        </a:spcBef>
                        <a:spcAft>
                          <a:spcPts val="1160"/>
                        </a:spcAft>
                      </a:pPr>
                      <a:r>
                        <a:rPr lang="en-US" sz="23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4 </a:t>
                      </a:r>
                    </a:p>
                  </a:txBody>
                  <a:tcPr marL="0" marR="0" marT="0" marB="0" anchor="ctr">
                    <a:lnL w="8890" cmpd="sng">
                      <a:solidFill>
                        <a:srgbClr val="000000"/>
                      </a:solidFill>
                      <a:prstDash val="solid"/>
                    </a:lnL>
                    <a:lnR w="8890" cmpd="sng">
                      <a:solidFill>
                        <a:srgbClr val="000000"/>
                      </a:solidFill>
                      <a:prstDash val="solid"/>
                    </a:lnR>
                    <a:lnT w="8890" cmpd="sng">
                      <a:solidFill>
                        <a:srgbClr val="000000"/>
                      </a:solidFill>
                      <a:prstDash val="solid"/>
                    </a:lnT>
                    <a:lnB w="8890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2700"/>
                        </a:lnSpc>
                        <a:spcBef>
                          <a:spcPts val="860"/>
                        </a:spcBef>
                        <a:spcAft>
                          <a:spcPts val="1135"/>
                        </a:spcAft>
                      </a:pPr>
                      <a:r>
                        <a:rPr lang="en-US" sz="23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5 </a:t>
                      </a:r>
                    </a:p>
                  </a:txBody>
                  <a:tcPr marL="0" marR="0" marT="0" marB="0" anchor="ctr">
                    <a:lnL w="8890" cmpd="sng">
                      <a:solidFill>
                        <a:srgbClr val="000000"/>
                      </a:solidFill>
                      <a:prstDash val="solid"/>
                    </a:lnL>
                    <a:lnR w="8890" cmpd="sng">
                      <a:solidFill>
                        <a:srgbClr val="000000"/>
                      </a:solidFill>
                      <a:prstDash val="solid"/>
                    </a:lnR>
                    <a:lnT w="8890" cmpd="sng">
                      <a:solidFill>
                        <a:srgbClr val="000000"/>
                      </a:solidFill>
                      <a:prstDash val="solid"/>
                    </a:lnT>
                    <a:lnB w="8890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2700"/>
                        </a:lnSpc>
                        <a:spcBef>
                          <a:spcPts val="860"/>
                        </a:spcBef>
                        <a:spcAft>
                          <a:spcPts val="1135"/>
                        </a:spcAft>
                      </a:pPr>
                      <a:r>
                        <a:rPr lang="en-US" sz="23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6 </a:t>
                      </a:r>
                    </a:p>
                  </a:txBody>
                  <a:tcPr marL="0" marR="0" marT="0" marB="0" anchor="ctr">
                    <a:lnL w="8890" cmpd="sng">
                      <a:solidFill>
                        <a:srgbClr val="000000"/>
                      </a:solidFill>
                      <a:prstDash val="solid"/>
                    </a:lnL>
                    <a:lnR w="8890" cmpd="sng">
                      <a:solidFill>
                        <a:srgbClr val="000000"/>
                      </a:solidFill>
                      <a:prstDash val="solid"/>
                    </a:lnR>
                    <a:lnT w="8890" cmpd="sng">
                      <a:solidFill>
                        <a:srgbClr val="000000"/>
                      </a:solidFill>
                      <a:prstDash val="solid"/>
                    </a:lnT>
                    <a:lnB w="8890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2700"/>
                        </a:lnSpc>
                        <a:spcBef>
                          <a:spcPts val="860"/>
                        </a:spcBef>
                        <a:spcAft>
                          <a:spcPts val="1135"/>
                        </a:spcAft>
                      </a:pPr>
                      <a:r>
                        <a:rPr lang="en-US" sz="23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7 </a:t>
                      </a:r>
                    </a:p>
                  </a:txBody>
                  <a:tcPr marL="0" marR="0" marT="0" marB="0" anchor="ctr">
                    <a:lnL w="8890" cmpd="sng">
                      <a:solidFill>
                        <a:srgbClr val="000000"/>
                      </a:solidFill>
                      <a:prstDash val="solid"/>
                    </a:lnL>
                    <a:lnR w="8890" cmpd="sng">
                      <a:solidFill>
                        <a:srgbClr val="000000"/>
                      </a:solidFill>
                      <a:prstDash val="solid"/>
                    </a:lnR>
                    <a:lnT w="8890" cmpd="sng">
                      <a:solidFill>
                        <a:srgbClr val="000000"/>
                      </a:solidFill>
                      <a:prstDash val="solid"/>
                    </a:lnT>
                    <a:lnB w="8890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2700"/>
                        </a:lnSpc>
                        <a:spcBef>
                          <a:spcPts val="860"/>
                        </a:spcBef>
                        <a:spcAft>
                          <a:spcPts val="1135"/>
                        </a:spcAft>
                      </a:pPr>
                      <a:r>
                        <a:rPr lang="en-US" sz="23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8 </a:t>
                      </a:r>
                    </a:p>
                  </a:txBody>
                  <a:tcPr marL="0" marR="0" marT="0" marB="0" anchor="ctr">
                    <a:lnL w="8890" cmpd="sng">
                      <a:solidFill>
                        <a:srgbClr val="000000"/>
                      </a:solidFill>
                      <a:prstDash val="solid"/>
                    </a:lnL>
                    <a:lnR w="8890" cmpd="sng">
                      <a:solidFill>
                        <a:srgbClr val="000000"/>
                      </a:solidFill>
                      <a:prstDash val="solid"/>
                    </a:lnR>
                    <a:lnT w="8890" cmpd="sng">
                      <a:solidFill>
                        <a:srgbClr val="000000"/>
                      </a:solidFill>
                      <a:prstDash val="solid"/>
                    </a:lnT>
                    <a:lnB w="8890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2700"/>
                        </a:lnSpc>
                        <a:spcBef>
                          <a:spcPts val="860"/>
                        </a:spcBef>
                        <a:spcAft>
                          <a:spcPts val="1110"/>
                        </a:spcAft>
                      </a:pPr>
                      <a:r>
                        <a:rPr lang="en-US" sz="23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3 </a:t>
                      </a:r>
                    </a:p>
                  </a:txBody>
                  <a:tcPr marL="0" marR="0" marT="0" marB="0" anchor="ctr">
                    <a:lnL w="8890" cmpd="sng">
                      <a:solidFill>
                        <a:srgbClr val="000000"/>
                      </a:solidFill>
                      <a:prstDash val="solid"/>
                    </a:lnL>
                    <a:lnR w="8890" cmpd="sng">
                      <a:solidFill>
                        <a:srgbClr val="000000"/>
                      </a:solidFill>
                      <a:prstDash val="solid"/>
                    </a:lnR>
                    <a:lnT w="8890" cmpd="sng">
                      <a:solidFill>
                        <a:srgbClr val="000000"/>
                      </a:solidFill>
                      <a:prstDash val="solid"/>
                    </a:lnT>
                    <a:lnB w="8890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2700"/>
                        </a:lnSpc>
                        <a:spcBef>
                          <a:spcPts val="860"/>
                        </a:spcBef>
                        <a:spcAft>
                          <a:spcPts val="1110"/>
                        </a:spcAft>
                      </a:pPr>
                      <a:r>
                        <a:rPr lang="en-US" sz="23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2 </a:t>
                      </a:r>
                    </a:p>
                  </a:txBody>
                  <a:tcPr marL="0" marR="0" marT="0" marB="0" anchor="ctr">
                    <a:lnL w="8890" cmpd="sng">
                      <a:solidFill>
                        <a:srgbClr val="000000"/>
                      </a:solidFill>
                      <a:prstDash val="solid"/>
                    </a:lnL>
                    <a:lnR w="8890" cmpd="sng">
                      <a:solidFill>
                        <a:srgbClr val="000000"/>
                      </a:solidFill>
                      <a:prstDash val="solid"/>
                    </a:lnR>
                    <a:lnT w="8890" cmpd="sng">
                      <a:solidFill>
                        <a:srgbClr val="000000"/>
                      </a:solidFill>
                      <a:prstDash val="solid"/>
                    </a:lnT>
                    <a:lnB w="8890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2700"/>
                        </a:lnSpc>
                        <a:spcBef>
                          <a:spcPts val="860"/>
                        </a:spcBef>
                        <a:spcAft>
                          <a:spcPts val="1110"/>
                        </a:spcAft>
                      </a:pPr>
                      <a:r>
                        <a:rPr lang="en-US" sz="23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1 </a:t>
                      </a:r>
                    </a:p>
                  </a:txBody>
                  <a:tcPr marL="0" marR="0" marT="0" marB="0" anchor="ctr">
                    <a:lnL w="8890" cmpd="sng">
                      <a:solidFill>
                        <a:srgbClr val="000000"/>
                      </a:solidFill>
                      <a:prstDash val="solid"/>
                    </a:lnL>
                    <a:lnR w="8890" cmpd="sng">
                      <a:solidFill>
                        <a:srgbClr val="000000"/>
                      </a:solidFill>
                      <a:prstDash val="solid"/>
                    </a:lnR>
                    <a:lnT w="8890" cmpd="sng">
                      <a:solidFill>
                        <a:srgbClr val="000000"/>
                      </a:solidFill>
                      <a:prstDash val="solid"/>
                    </a:lnT>
                    <a:lnB w="8890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2700"/>
                        </a:lnSpc>
                        <a:spcBef>
                          <a:spcPts val="860"/>
                        </a:spcBef>
                        <a:spcAft>
                          <a:spcPts val="1110"/>
                        </a:spcAft>
                      </a:pPr>
                      <a:r>
                        <a:rPr lang="en-US" sz="23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0 </a:t>
                      </a:r>
                    </a:p>
                  </a:txBody>
                  <a:tcPr marL="0" marR="0" marT="0" marB="0" anchor="ctr">
                    <a:lnL w="8890" cmpd="sng">
                      <a:solidFill>
                        <a:srgbClr val="000000"/>
                      </a:solidFill>
                      <a:prstDash val="solid"/>
                    </a:lnL>
                    <a:lnR w="8890" cmpd="sng">
                      <a:solidFill>
                        <a:srgbClr val="000000"/>
                      </a:solidFill>
                      <a:prstDash val="solid"/>
                    </a:lnR>
                    <a:lnT w="8890" cmpd="sng">
                      <a:solidFill>
                        <a:srgbClr val="000000"/>
                      </a:solidFill>
                      <a:prstDash val="solid"/>
                    </a:lnT>
                    <a:lnB w="8890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2700"/>
                        </a:lnSpc>
                        <a:spcBef>
                          <a:spcPts val="835"/>
                        </a:spcBef>
                        <a:spcAft>
                          <a:spcPts val="1260"/>
                        </a:spcAft>
                      </a:pPr>
                      <a:r>
                        <a:rPr lang="en-US" sz="23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1 </a:t>
                      </a:r>
                    </a:p>
                  </a:txBody>
                  <a:tcPr marL="0" marR="0" marT="0" marB="0" anchor="ctr">
                    <a:lnL w="8890" cmpd="sng">
                      <a:solidFill>
                        <a:srgbClr val="000000"/>
                      </a:solidFill>
                      <a:prstDash val="solid"/>
                    </a:lnL>
                    <a:lnR w="8890" cmpd="sng">
                      <a:solidFill>
                        <a:srgbClr val="000000"/>
                      </a:solidFill>
                      <a:prstDash val="solid"/>
                    </a:lnR>
                    <a:lnT w="8890" cmpd="sng">
                      <a:solidFill>
                        <a:srgbClr val="000000"/>
                      </a:solidFill>
                      <a:prstDash val="solid"/>
                    </a:lnT>
                    <a:lnB w="8890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2700"/>
                        </a:lnSpc>
                        <a:spcBef>
                          <a:spcPts val="835"/>
                        </a:spcBef>
                        <a:spcAft>
                          <a:spcPts val="1260"/>
                        </a:spcAft>
                      </a:pPr>
                      <a:r>
                        <a:rPr lang="en-US" sz="23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2 </a:t>
                      </a:r>
                    </a:p>
                  </a:txBody>
                  <a:tcPr marL="0" marR="0" marT="0" marB="0" anchor="ctr">
                    <a:lnL w="8890" cmpd="sng">
                      <a:solidFill>
                        <a:srgbClr val="000000"/>
                      </a:solidFill>
                      <a:prstDash val="solid"/>
                    </a:lnL>
                    <a:lnR w="8890" cmpd="sng">
                      <a:solidFill>
                        <a:srgbClr val="000000"/>
                      </a:solidFill>
                      <a:prstDash val="solid"/>
                    </a:lnR>
                    <a:lnT w="8890" cmpd="sng">
                      <a:solidFill>
                        <a:srgbClr val="000000"/>
                      </a:solidFill>
                      <a:prstDash val="solid"/>
                    </a:lnT>
                    <a:lnB w="8890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2700"/>
                        </a:lnSpc>
                        <a:spcBef>
                          <a:spcPts val="835"/>
                        </a:spcBef>
                        <a:spcAft>
                          <a:spcPts val="1260"/>
                        </a:spcAft>
                      </a:pPr>
                      <a:r>
                        <a:rPr lang="en-US" sz="23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3 </a:t>
                      </a:r>
                    </a:p>
                  </a:txBody>
                  <a:tcPr marL="0" marR="0" marT="0" marB="0" anchor="ctr">
                    <a:lnL w="8890" cmpd="sng">
                      <a:solidFill>
                        <a:srgbClr val="000000"/>
                      </a:solidFill>
                      <a:prstDash val="solid"/>
                    </a:lnL>
                    <a:lnR w="8890" cmpd="sng">
                      <a:solidFill>
                        <a:srgbClr val="000000"/>
                      </a:solidFill>
                      <a:prstDash val="solid"/>
                    </a:lnR>
                    <a:lnT w="8890" cmpd="sng">
                      <a:solidFill>
                        <a:srgbClr val="000000"/>
                      </a:solidFill>
                      <a:prstDash val="solid"/>
                    </a:lnT>
                    <a:lnB w="8890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2700"/>
                        </a:lnSpc>
                        <a:spcBef>
                          <a:spcPts val="835"/>
                        </a:spcBef>
                        <a:spcAft>
                          <a:spcPts val="1260"/>
                        </a:spcAft>
                      </a:pPr>
                      <a:r>
                        <a:rPr lang="en-US" sz="23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4 </a:t>
                      </a:r>
                    </a:p>
                  </a:txBody>
                  <a:tcPr marL="0" marR="0" marT="0" marB="0" anchor="ctr">
                    <a:lnL w="8890" cmpd="sng">
                      <a:solidFill>
                        <a:srgbClr val="000000"/>
                      </a:solidFill>
                      <a:prstDash val="solid"/>
                    </a:lnL>
                    <a:lnR w="8890" cmpd="sng">
                      <a:solidFill>
                        <a:srgbClr val="000000"/>
                      </a:solidFill>
                      <a:prstDash val="solid"/>
                    </a:lnR>
                    <a:lnT w="8890" cmpd="sng">
                      <a:solidFill>
                        <a:srgbClr val="000000"/>
                      </a:solidFill>
                      <a:prstDash val="solid"/>
                    </a:lnT>
                    <a:lnB w="8890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3752215" y="1396365"/>
            <a:ext cx="2428875" cy="10274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473710" rIns="0" bIns="0" anchor="t"/>
          <a:lstStyle/>
          <a:p>
            <a:pPr marL="0" marR="0" indent="0" algn="l">
              <a:lnSpc>
                <a:spcPts val="2200"/>
              </a:lnSpc>
              <a:spcAft>
                <a:spcPts val="0"/>
              </a:spcAft>
            </a:pPr>
            <a:r>
              <a:rPr lang="en-US" sz="1750" spc="-15">
                <a:solidFill>
                  <a:srgbClr val="000000"/>
                </a:solidFill>
                <a:latin typeface="Arial" panose="02020603050405020304" pitchFamily="2"/>
              </a:rPr>
              <a:t>max pool with 2x2 filters and stride 2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617335" y="1972310"/>
          <a:ext cx="1222375" cy="12217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2700"/>
                        </a:lnSpc>
                        <a:spcBef>
                          <a:spcPts val="880"/>
                        </a:spcBef>
                        <a:spcAft>
                          <a:spcPts val="1160"/>
                        </a:spcAft>
                      </a:pPr>
                      <a:r>
                        <a:rPr lang="en-US" sz="23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6 </a:t>
                      </a:r>
                    </a:p>
                  </a:txBody>
                  <a:tcPr marL="0" marR="0" marT="0" marB="0" anchor="ctr">
                    <a:lnL w="8890" cmpd="sng">
                      <a:solidFill>
                        <a:srgbClr val="000000"/>
                      </a:solidFill>
                      <a:prstDash val="solid"/>
                    </a:lnL>
                    <a:lnR w="8890" cmpd="sng">
                      <a:solidFill>
                        <a:srgbClr val="000000"/>
                      </a:solidFill>
                      <a:prstDash val="solid"/>
                    </a:lnR>
                    <a:lnT w="8890" cmpd="sng">
                      <a:solidFill>
                        <a:srgbClr val="000000"/>
                      </a:solidFill>
                      <a:prstDash val="solid"/>
                    </a:lnT>
                    <a:lnB w="8890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2700"/>
                        </a:lnSpc>
                        <a:spcBef>
                          <a:spcPts val="880"/>
                        </a:spcBef>
                        <a:spcAft>
                          <a:spcPts val="1160"/>
                        </a:spcAft>
                      </a:pPr>
                      <a:r>
                        <a:rPr lang="en-US" sz="23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8 </a:t>
                      </a:r>
                    </a:p>
                  </a:txBody>
                  <a:tcPr marL="0" marR="0" marT="0" marB="0" anchor="ctr">
                    <a:lnL w="8890" cmpd="sng">
                      <a:solidFill>
                        <a:srgbClr val="000000"/>
                      </a:solidFill>
                      <a:prstDash val="solid"/>
                    </a:lnL>
                    <a:lnR w="8890" cmpd="sng">
                      <a:solidFill>
                        <a:srgbClr val="000000"/>
                      </a:solidFill>
                      <a:prstDash val="solid"/>
                    </a:lnR>
                    <a:lnT w="8890" cmpd="sng">
                      <a:solidFill>
                        <a:srgbClr val="000000"/>
                      </a:solidFill>
                      <a:prstDash val="solid"/>
                    </a:lnT>
                    <a:lnB w="8890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1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2700"/>
                        </a:lnSpc>
                        <a:spcBef>
                          <a:spcPts val="860"/>
                        </a:spcBef>
                        <a:spcAft>
                          <a:spcPts val="1205"/>
                        </a:spcAft>
                      </a:pPr>
                      <a:r>
                        <a:rPr lang="en-US" sz="23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3 </a:t>
                      </a:r>
                    </a:p>
                  </a:txBody>
                  <a:tcPr marL="0" marR="0" marT="0" marB="0" anchor="ctr">
                    <a:lnL w="8890" cmpd="sng">
                      <a:solidFill>
                        <a:srgbClr val="000000"/>
                      </a:solidFill>
                      <a:prstDash val="solid"/>
                    </a:lnL>
                    <a:lnR w="8890" cmpd="sng">
                      <a:solidFill>
                        <a:srgbClr val="000000"/>
                      </a:solidFill>
                      <a:prstDash val="solid"/>
                    </a:lnR>
                    <a:lnT w="8890" cmpd="sng">
                      <a:solidFill>
                        <a:srgbClr val="000000"/>
                      </a:solidFill>
                      <a:prstDash val="solid"/>
                    </a:lnT>
                    <a:lnB w="8890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2700"/>
                        </a:lnSpc>
                        <a:spcBef>
                          <a:spcPts val="860"/>
                        </a:spcBef>
                        <a:spcAft>
                          <a:spcPts val="1205"/>
                        </a:spcAft>
                      </a:pPr>
                      <a:r>
                        <a:rPr lang="en-US" sz="23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4 </a:t>
                      </a:r>
                    </a:p>
                  </a:txBody>
                  <a:tcPr marL="0" marR="0" marT="0" marB="0" anchor="ctr">
                    <a:lnL w="8890" cmpd="sng">
                      <a:solidFill>
                        <a:srgbClr val="000000"/>
                      </a:solidFill>
                      <a:prstDash val="solid"/>
                    </a:lnL>
                    <a:lnR w="8890" cmpd="sng">
                      <a:solidFill>
                        <a:srgbClr val="000000"/>
                      </a:solidFill>
                      <a:prstDash val="solid"/>
                    </a:lnR>
                    <a:lnT w="8890" cmpd="sng">
                      <a:solidFill>
                        <a:srgbClr val="000000"/>
                      </a:solidFill>
                      <a:prstDash val="solid"/>
                    </a:lnT>
                    <a:lnB w="8890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텍스트 개체 틀 12"/>
          <p:cNvSpPr>
            <a:spLocks noGrp="1"/>
          </p:cNvSpPr>
          <p:nvPr>
            <p:ph type="body" idx="10"/>
          </p:nvPr>
        </p:nvSpPr>
        <p:spPr>
          <a:xfrm>
            <a:off x="299720" y="1674495"/>
            <a:ext cx="386080" cy="34480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2700"/>
              </a:lnSpc>
              <a:spcAft>
                <a:spcPts val="0"/>
              </a:spcAft>
            </a:pPr>
            <a:r>
              <a:rPr lang="en-US" sz="2350" spc="0">
                <a:solidFill>
                  <a:srgbClr val="000000"/>
                </a:solidFill>
                <a:latin typeface="Arial" panose="02020603050405020304" pitchFamily="2"/>
              </a:rPr>
              <a:t>x 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idx="10"/>
          </p:nvPr>
        </p:nvSpPr>
        <p:spPr>
          <a:xfrm>
            <a:off x="0" y="4218305"/>
            <a:ext cx="9144000" cy="40576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2926080" marR="0" indent="0" algn="l">
              <a:lnSpc>
                <a:spcPts val="2500"/>
              </a:lnSpc>
              <a:spcAft>
                <a:spcPts val="635"/>
              </a:spcAft>
            </a:pPr>
            <a:r>
              <a:rPr lang="en-US" sz="2350" spc="0">
                <a:solidFill>
                  <a:srgbClr val="000000"/>
                </a:solidFill>
                <a:latin typeface="Arial" panose="02020603050405020304" pitchFamily="2"/>
              </a:rPr>
              <a:t>y 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75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3752215" y="2624455"/>
            <a:ext cx="1905635" cy="0"/>
          </a:xfrm>
          <a:prstGeom prst="line">
            <a:avLst/>
          </a:prstGeom>
          <a:ln w="18415" cmpd="sng">
            <a:solidFill>
              <a:srgbClr val="000000"/>
            </a:solidFill>
          </a:ln>
        </p:spPr>
      </p:cxnSp>
      <p:cxnSp>
        <p:nvCxnSpPr>
          <p:cNvPr id="19" name="직선 연결선 18"/>
          <p:cNvCxnSpPr/>
          <p:nvPr/>
        </p:nvCxnSpPr>
        <p:spPr>
          <a:xfrm>
            <a:off x="643255" y="1563370"/>
            <a:ext cx="0" cy="2244090"/>
          </a:xfrm>
          <a:prstGeom prst="line">
            <a:avLst/>
          </a:prstGeom>
          <a:ln w="18415" cmpd="sng">
            <a:solidFill>
              <a:srgbClr val="000000"/>
            </a:solidFill>
          </a:ln>
        </p:spPr>
      </p:cxnSp>
      <p:cxnSp>
        <p:nvCxnSpPr>
          <p:cNvPr id="20" name="직선 연결선 19"/>
          <p:cNvCxnSpPr/>
          <p:nvPr/>
        </p:nvCxnSpPr>
        <p:spPr>
          <a:xfrm>
            <a:off x="923290" y="4148455"/>
            <a:ext cx="2345055" cy="0"/>
          </a:xfrm>
          <a:prstGeom prst="line">
            <a:avLst/>
          </a:prstGeom>
          <a:ln w="18415" cmpd="sng">
            <a:solidFill>
              <a:srgbClr val="000000"/>
            </a:solidFill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381000" y="1057275"/>
            <a:ext cx="5257800" cy="236220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5943600" y="622300"/>
            <a:ext cx="1828800" cy="43497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20320" rIns="0" bIns="0" anchor="t"/>
          <a:lstStyle/>
          <a:p>
            <a:pPr marL="0" marR="0" indent="0" algn="l">
              <a:lnSpc>
                <a:spcPts val="2100"/>
              </a:lnSpc>
              <a:spcAft>
                <a:spcPts val="1140"/>
              </a:spcAft>
            </a:pPr>
            <a:r>
              <a:rPr lang="en-US" sz="1900" spc="-110">
                <a:solidFill>
                  <a:srgbClr val="FF0000"/>
                </a:solidFill>
                <a:latin typeface="Arial" panose="02020603050405020304" pitchFamily="2"/>
              </a:rPr>
              <a:t>Common settings: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81000" y="1057275"/>
          <a:ext cx="6753225" cy="23622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2200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9525" indent="0" algn="r">
                        <a:lnSpc>
                          <a:spcPts val="2100"/>
                        </a:lnSpc>
                        <a:spcBef>
                          <a:spcPts val="1085"/>
                        </a:spcBef>
                        <a:spcAft>
                          <a:spcPts val="0"/>
                        </a:spcAft>
                      </a:pPr>
                      <a:r>
                        <a:rPr lang="en-US" sz="1900" spc="0">
                          <a:solidFill>
                            <a:srgbClr val="FF0000"/>
                          </a:solidFill>
                          <a:latin typeface="Arial" panose="02020603050405020304" pitchFamily="2"/>
                        </a:rPr>
                        <a:t>F = 2, S = 2 </a:t>
                      </a:r>
                    </a:p>
                    <a:p>
                      <a:pPr marL="0" marR="9525" indent="0" algn="r">
                        <a:lnSpc>
                          <a:spcPts val="2100"/>
                        </a:lnSpc>
                        <a:spcBef>
                          <a:spcPts val="95"/>
                        </a:spcBef>
                        <a:spcAft>
                          <a:spcPts val="13190"/>
                        </a:spcAft>
                      </a:pPr>
                      <a:r>
                        <a:rPr lang="en-US" sz="1900" spc="0">
                          <a:solidFill>
                            <a:srgbClr val="FF0000"/>
                          </a:solidFill>
                          <a:latin typeface="Arial" panose="02020603050405020304" pitchFamily="2"/>
                        </a:rPr>
                        <a:t>F = 3, S = 2 </a:t>
                      </a:r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0" y="4619625"/>
            <a:ext cx="9144000" cy="523875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90805" rIns="0" bIns="0" anchor="t">
            <a:normAutofit fontScale="95000"/>
          </a:bodyPr>
          <a:lstStyle/>
          <a:p>
            <a:pPr marL="182880" marR="0" indent="0" algn="l">
              <a:lnSpc>
                <a:spcPts val="2300"/>
              </a:lnSpc>
              <a:spcAft>
                <a:spcPts val="1065"/>
              </a:spcAft>
              <a:tabLst>
                <a:tab pos="5440680" algn="l"/>
                <a:tab pos="7360920" algn="l"/>
              </a:tabLst>
            </a:pPr>
            <a:r>
              <a:rPr lang="en-US" sz="1850" b="1" spc="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2050" b="1" spc="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0">
                <a:solidFill>
                  <a:srgbClr val="FFFFFF"/>
                </a:solidFill>
                <a:latin typeface="Arial" panose="02020603050405020304" pitchFamily="2"/>
              </a:rPr>
              <a:t>77 </a:t>
            </a:r>
            <a:r>
              <a:rPr lang="en-US" sz="2050" b="1" spc="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1295400" y="1438910"/>
            <a:ext cx="6163310" cy="295656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0" y="215900"/>
            <a:ext cx="9144000" cy="122301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6985" rIns="0" bIns="0" anchor="t"/>
          <a:lstStyle/>
          <a:p>
            <a:pPr marL="320040" marR="0" indent="0" algn="l">
              <a:lnSpc>
                <a:spcPts val="3400"/>
              </a:lnSpc>
              <a:spcAft>
                <a:spcPts val="0"/>
              </a:spcAft>
            </a:pPr>
            <a:r>
              <a:rPr lang="en-US" sz="2950" spc="10">
                <a:solidFill>
                  <a:srgbClr val="000000"/>
                </a:solidFill>
                <a:latin typeface="Arial" panose="02020603050405020304" pitchFamily="2"/>
              </a:rPr>
              <a:t>Fully Connected Layer (FC layer) </a:t>
            </a:r>
          </a:p>
          <a:p>
            <a:pPr marL="777240" marR="411480" indent="0" algn="l">
              <a:lnSpc>
                <a:spcPts val="2100"/>
              </a:lnSpc>
              <a:spcBef>
                <a:spcPts val="0"/>
              </a:spcBef>
              <a:spcAft>
                <a:spcPts val="1875"/>
              </a:spcAft>
            </a:pPr>
            <a:r>
              <a:rPr lang="en-US" sz="1750" spc="0">
                <a:solidFill>
                  <a:srgbClr val="000000"/>
                </a:solidFill>
                <a:latin typeface="Arial" panose="02020603050405020304" pitchFamily="2"/>
              </a:rPr>
              <a:t>- Contains neurons that connect to the entire input volume, as in ordinary Neural Networks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78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7825" y="972185"/>
            <a:ext cx="8537575" cy="274955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0" y="241300"/>
            <a:ext cx="9144000" cy="73088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1554480" marR="0" indent="0" algn="l">
              <a:lnSpc>
                <a:spcPts val="2700"/>
              </a:lnSpc>
              <a:spcAft>
                <a:spcPts val="3020"/>
              </a:spcAft>
            </a:pPr>
            <a:r>
              <a:rPr lang="en-US" sz="2350" spc="15">
                <a:solidFill>
                  <a:srgbClr val="040204"/>
                </a:solidFill>
                <a:latin typeface="Arial" panose="02020603050405020304" pitchFamily="2"/>
              </a:rPr>
              <a:t>[ConvNetJS demo: training on CIFAR-10]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0" y="4008755"/>
            <a:ext cx="9144000" cy="6153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1005840" marR="0" indent="0" algn="l">
              <a:lnSpc>
                <a:spcPts val="2000"/>
              </a:lnSpc>
              <a:spcAft>
                <a:spcPts val="2765"/>
              </a:spcAft>
            </a:pPr>
            <a:r>
              <a:rPr lang="en-US" sz="1750" u="sng" spc="-10">
                <a:solidFill>
                  <a:srgbClr val="0000FF"/>
                </a:solidFill>
                <a:latin typeface="Arial" panose="02020603050405020304" pitchFamily="2"/>
              </a:rPr>
              <a:t>http://cs.stanford.edu/people/karpathy/convnetjs/demo/cifar10.html</a:t>
            </a:r>
            <a:r>
              <a:rPr lang="en-US" sz="1750" spc="-10">
                <a:solidFill>
                  <a:srgbClr val="FFFFFF"/>
                </a:solidFill>
                <a:latin typeface="Arial" panose="02020603050405020304" pitchFamily="2"/>
              </a:rPr>
              <a:t> 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 dirty="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 dirty="0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950" spc="10" dirty="0">
                <a:solidFill>
                  <a:srgbClr val="FFFFFF"/>
                </a:solidFill>
                <a:latin typeface="Arial" panose="02020603050405020304" pitchFamily="2"/>
              </a:rPr>
              <a:t>79 </a:t>
            </a:r>
            <a:r>
              <a:rPr lang="en-US" sz="1950" b="1" spc="10" dirty="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973" y="261355"/>
            <a:ext cx="1978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5" dirty="0"/>
              <a:t>Summary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7925" y="4718387"/>
            <a:ext cx="87991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 rtl="0" latinLnBrk="1">
              <a:lnSpc>
                <a:spcPts val="2065"/>
              </a:lnSpc>
              <a:tabLst>
                <a:tab pos="5253355" algn="l"/>
                <a:tab pos="7234555" algn="l"/>
              </a:tabLst>
            </a:pPr>
            <a:r>
              <a:rPr kern="1200" spc="-5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Fei-Fei Li </a:t>
            </a:r>
            <a:r>
              <a:rPr kern="120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&amp; Justin Johnson &amp;</a:t>
            </a:r>
            <a:r>
              <a:rPr kern="1200" spc="-2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 </a:t>
            </a:r>
            <a:r>
              <a:rPr kern="1200" spc="-5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Serena Yeung	</a:t>
            </a:r>
            <a:r>
              <a:rPr sz="3000" kern="1200" spc="-7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Lecture </a:t>
            </a:r>
            <a:r>
              <a:rPr sz="3000" kern="1200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5</a:t>
            </a:r>
            <a:r>
              <a:rPr sz="3000" kern="1200" spc="-7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 </a:t>
            </a:r>
            <a:r>
              <a:rPr sz="3000" kern="1200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-	</a:t>
            </a:r>
            <a:r>
              <a:rPr sz="3000" kern="1200" spc="-7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April 18,</a:t>
            </a:r>
            <a:r>
              <a:rPr sz="3000" kern="1200" spc="-142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 </a:t>
            </a:r>
            <a:r>
              <a:rPr sz="3000" kern="1200" spc="-7" baseline="-416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2017</a:t>
            </a:r>
            <a:endParaRPr sz="3000" kern="1200" baseline="-4166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 latinLnBrk="1">
              <a:lnSpc>
                <a:spcPts val="2090"/>
              </a:lnSpc>
            </a:pPr>
            <a:r>
              <a:rPr kern="1200" spc="-5" dirty="0">
                <a:solidFill>
                  <a:prstClr val="white"/>
                </a:solidFill>
                <a:ea typeface="+mn-ea"/>
              </a:rPr>
              <a:t>Fei-Fei Li </a:t>
            </a:r>
            <a:r>
              <a:rPr kern="1200" dirty="0">
                <a:solidFill>
                  <a:prstClr val="white"/>
                </a:solidFill>
                <a:ea typeface="+mn-ea"/>
              </a:rPr>
              <a:t>&amp; Justin Johnson &amp; </a:t>
            </a:r>
            <a:r>
              <a:rPr kern="1200" spc="-5" dirty="0">
                <a:solidFill>
                  <a:prstClr val="white"/>
                </a:solidFill>
                <a:ea typeface="+mn-ea"/>
              </a:rPr>
              <a:t>Serena</a:t>
            </a:r>
            <a:r>
              <a:rPr kern="1200" spc="-125" dirty="0">
                <a:solidFill>
                  <a:prstClr val="white"/>
                </a:solidFill>
                <a:ea typeface="+mn-ea"/>
              </a:rPr>
              <a:t> </a:t>
            </a:r>
            <a:r>
              <a:rPr kern="1200" spc="-5" dirty="0">
                <a:solidFill>
                  <a:prstClr val="white"/>
                </a:solidFill>
                <a:ea typeface="+mn-ea"/>
              </a:rPr>
              <a:t>Yeung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974" y="1372348"/>
            <a:ext cx="8118475" cy="2977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indent="-185420" algn="l" rtl="0" latinLnBrk="1">
              <a:lnSpc>
                <a:spcPts val="2865"/>
              </a:lnSpc>
              <a:spcBef>
                <a:spcPts val="100"/>
              </a:spcBef>
              <a:buFontTx/>
              <a:buChar char="-"/>
              <a:tabLst>
                <a:tab pos="198755" algn="l"/>
              </a:tabLst>
            </a:pP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ConvNets </a:t>
            </a:r>
            <a:r>
              <a:rPr sz="24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stack </a:t>
            </a: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CONV,POOL,FC</a:t>
            </a:r>
            <a:r>
              <a:rPr sz="2400" kern="1200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layers</a:t>
            </a:r>
            <a:endParaRPr sz="2400"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98120" indent="-185420" algn="l" rtl="0" latinLnBrk="1">
              <a:lnSpc>
                <a:spcPts val="2850"/>
              </a:lnSpc>
              <a:buFontTx/>
              <a:buChar char="-"/>
              <a:tabLst>
                <a:tab pos="198755" algn="l"/>
              </a:tabLst>
            </a:pP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Trend towards </a:t>
            </a:r>
            <a:r>
              <a:rPr sz="24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smaller </a:t>
            </a: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filters and deeper</a:t>
            </a:r>
            <a:r>
              <a:rPr sz="2400" kern="1200" spc="-6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architectures</a:t>
            </a:r>
            <a:endParaRPr sz="2400"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98120" indent="-185420" algn="l" rtl="0" latinLnBrk="1">
              <a:lnSpc>
                <a:spcPts val="2850"/>
              </a:lnSpc>
              <a:buFontTx/>
              <a:buChar char="-"/>
              <a:tabLst>
                <a:tab pos="198755" algn="l"/>
              </a:tabLst>
            </a:pP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Trend towards getting </a:t>
            </a:r>
            <a:r>
              <a:rPr sz="24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rid </a:t>
            </a: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 POOL/FC layers </a:t>
            </a:r>
            <a:r>
              <a:rPr sz="24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(just</a:t>
            </a:r>
            <a:r>
              <a:rPr sz="2400" kern="1200" spc="-8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CONV)</a:t>
            </a:r>
            <a:endParaRPr sz="2400"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98120" indent="-185420" algn="l" rtl="0" latinLnBrk="1">
              <a:lnSpc>
                <a:spcPts val="2850"/>
              </a:lnSpc>
              <a:buFontTx/>
              <a:buChar char="-"/>
              <a:tabLst>
                <a:tab pos="198755" algn="l"/>
              </a:tabLst>
            </a:pP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Typical architectures look</a:t>
            </a:r>
            <a:r>
              <a:rPr sz="2400" kern="1200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like</a:t>
            </a:r>
            <a:endParaRPr sz="2400"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469265" algn="l" rtl="0" latinLnBrk="1">
              <a:lnSpc>
                <a:spcPts val="2850"/>
              </a:lnSpc>
            </a:pPr>
            <a:r>
              <a:rPr sz="2400" b="1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[(CONV-RELU)*N-POOL?]*M-(FC-RELU)*K,SOFTMAX</a:t>
            </a:r>
            <a:endParaRPr sz="2400"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18795" algn="l" rtl="0" latinLnBrk="1">
              <a:lnSpc>
                <a:spcPts val="2850"/>
              </a:lnSpc>
            </a:pP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where </a:t>
            </a:r>
            <a:r>
              <a:rPr sz="24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 </a:t>
            </a: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is usually up to ~5, </a:t>
            </a:r>
            <a:r>
              <a:rPr sz="24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 </a:t>
            </a: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is large, </a:t>
            </a:r>
            <a:r>
              <a:rPr sz="24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0 </a:t>
            </a: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&lt;= </a:t>
            </a:r>
            <a:r>
              <a:rPr sz="24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 </a:t>
            </a: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&lt;=</a:t>
            </a:r>
            <a:r>
              <a:rPr sz="2400" kern="1200" spc="-8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2.</a:t>
            </a:r>
            <a:endParaRPr sz="2400"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926465" marR="562610" indent="-330200" algn="l" rtl="0" latinLnBrk="1">
              <a:lnSpc>
                <a:spcPts val="2850"/>
              </a:lnSpc>
              <a:spcBef>
                <a:spcPts val="105"/>
              </a:spcBef>
              <a:tabLst>
                <a:tab pos="926465" algn="l"/>
              </a:tabLst>
            </a:pPr>
            <a:r>
              <a:rPr sz="24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-	</a:t>
            </a: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but </a:t>
            </a:r>
            <a:r>
              <a:rPr sz="24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recent </a:t>
            </a: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advances </a:t>
            </a:r>
            <a:r>
              <a:rPr sz="24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such </a:t>
            </a: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as ResNet/GoogLeNet  </a:t>
            </a:r>
            <a:r>
              <a:rPr sz="2400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challenge </a:t>
            </a: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this</a:t>
            </a:r>
            <a:r>
              <a:rPr sz="2400" kern="1200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2400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paradigm</a:t>
            </a:r>
            <a:endParaRPr sz="2400" kern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8489D3-8EE6-4853-A7A0-ACB1001E8947}"/>
              </a:ext>
            </a:extLst>
          </p:cNvPr>
          <p:cNvSpPr txBox="1"/>
          <p:nvPr/>
        </p:nvSpPr>
        <p:spPr>
          <a:xfrm>
            <a:off x="3870526" y="1686433"/>
            <a:ext cx="14029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/>
              <a:t>Our</a:t>
            </a:r>
          </a:p>
          <a:p>
            <a:r>
              <a:rPr lang="en-US" altLang="ko-KR" sz="4500" dirty="0"/>
              <a:t>Q&amp;A</a:t>
            </a:r>
            <a:endParaRPr lang="ko-KR" altLang="en-US" sz="4500" dirty="0"/>
          </a:p>
        </p:txBody>
      </p:sp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7F07EB62-C4F7-4A53-A132-9CB0255E676F}"/>
              </a:ext>
            </a:extLst>
          </p:cNvPr>
          <p:cNvSpPr txBox="1">
            <a:spLocks/>
          </p:cNvSpPr>
          <p:nvPr/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288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 dirty="0" err="1">
                <a:solidFill>
                  <a:srgbClr val="FFFFFF"/>
                </a:solidFill>
                <a:latin typeface="Arial" panose="02020603050405020304" pitchFamily="2"/>
              </a:rPr>
              <a:t>Jungyeon</a:t>
            </a:r>
            <a:r>
              <a:rPr lang="en-US" sz="1750" b="1" spc="10" dirty="0">
                <a:solidFill>
                  <a:srgbClr val="FFFFFF"/>
                </a:solidFill>
                <a:latin typeface="Arial" panose="02020603050405020304" pitchFamily="2"/>
              </a:rPr>
              <a:t> Lee AI Robotics KR July 29</a:t>
            </a:r>
            <a:r>
              <a:rPr lang="en-US" sz="1950" b="1" spc="10" dirty="0">
                <a:solidFill>
                  <a:srgbClr val="FFFFFF"/>
                </a:solidFill>
                <a:latin typeface="Arial" panose="02020603050405020304" pitchFamily="2"/>
              </a:rPr>
              <a:t>, 2019 </a:t>
            </a:r>
          </a:p>
        </p:txBody>
      </p:sp>
    </p:spTree>
    <p:extLst>
      <p:ext uri="{BB962C8B-B14F-4D97-AF65-F5344CB8AC3E}">
        <p14:creationId xmlns:p14="http://schemas.microsoft.com/office/powerpoint/2010/main" val="3592786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">
            <a:extLst>
              <a:ext uri="{FF2B5EF4-FFF2-40B4-BE49-F238E27FC236}">
                <a16:creationId xmlns:a16="http://schemas.microsoft.com/office/drawing/2014/main" id="{4C1A3C2F-3059-4101-A3BB-BE8302E685B5}"/>
              </a:ext>
            </a:extLst>
          </p:cNvPr>
          <p:cNvSpPr txBox="1">
            <a:spLocks/>
          </p:cNvSpPr>
          <p:nvPr/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288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 dirty="0" err="1">
                <a:solidFill>
                  <a:srgbClr val="FFFFFF"/>
                </a:solidFill>
                <a:latin typeface="Arial" panose="02020603050405020304" pitchFamily="2"/>
              </a:rPr>
              <a:t>Jungyeon</a:t>
            </a:r>
            <a:r>
              <a:rPr lang="en-US" sz="1750" b="1" spc="10" dirty="0">
                <a:solidFill>
                  <a:srgbClr val="FFFFFF"/>
                </a:solidFill>
                <a:latin typeface="Arial" panose="02020603050405020304" pitchFamily="2"/>
              </a:rPr>
              <a:t> Lee AI Robotics KR July 29</a:t>
            </a:r>
            <a:r>
              <a:rPr lang="en-US" sz="1950" b="1" spc="10" dirty="0">
                <a:solidFill>
                  <a:srgbClr val="FFFFFF"/>
                </a:solidFill>
                <a:latin typeface="Arial" panose="02020603050405020304" pitchFamily="2"/>
              </a:rPr>
              <a:t>, 2019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63591-2F5F-4E76-B3D6-4792A2DFCE15}"/>
              </a:ext>
            </a:extLst>
          </p:cNvPr>
          <p:cNvSpPr txBox="1"/>
          <p:nvPr/>
        </p:nvSpPr>
        <p:spPr>
          <a:xfrm>
            <a:off x="367672" y="377178"/>
            <a:ext cx="111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More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9ECE5-5CE6-4175-87EA-6BA9A8C645CD}"/>
              </a:ext>
            </a:extLst>
          </p:cNvPr>
          <p:cNvSpPr txBox="1"/>
          <p:nvPr/>
        </p:nvSpPr>
        <p:spPr>
          <a:xfrm>
            <a:off x="1835500" y="405908"/>
            <a:ext cx="3429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축소만 되는 </a:t>
            </a:r>
            <a:r>
              <a:rPr lang="en-US" altLang="ko-KR" sz="3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CNN?</a:t>
            </a:r>
            <a:endParaRPr lang="ko-KR" altLang="en-US" sz="32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3DC2EF-FCFC-4726-8E20-34C4A9125538}"/>
              </a:ext>
            </a:extLst>
          </p:cNvPr>
          <p:cNvSpPr/>
          <p:nvPr/>
        </p:nvSpPr>
        <p:spPr>
          <a:xfrm>
            <a:off x="926479" y="1805349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>
                <a:hlinkClick r:id="rId2"/>
              </a:rPr>
              <a:t>Deconvolution </a:t>
            </a:r>
            <a:r>
              <a:rPr lang="ko-KR" altLang="en-US" u="sng" dirty="0">
                <a:hlinkClick r:id="rId2"/>
              </a:rPr>
              <a:t>이란 무엇인가</a:t>
            </a:r>
            <a:r>
              <a:rPr lang="en-US" altLang="ko-KR" u="sng" dirty="0">
                <a:hlinkClick r:id="rId2"/>
              </a:rPr>
              <a:t>? :: Deep Play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1A37B-104D-4524-A5CF-1BF2B0D220FF}"/>
              </a:ext>
            </a:extLst>
          </p:cNvPr>
          <p:cNvSpPr txBox="1"/>
          <p:nvPr/>
        </p:nvSpPr>
        <p:spPr>
          <a:xfrm>
            <a:off x="926479" y="2256075"/>
            <a:ext cx="7507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hlinkClick r:id="rId3"/>
              </a:rPr>
              <a:t>[</a:t>
            </a:r>
            <a:r>
              <a:rPr lang="ko-KR" altLang="en-US" u="sng" dirty="0">
                <a:hlinkClick r:id="rId3"/>
              </a:rPr>
              <a:t>논문리뷰</a:t>
            </a:r>
            <a:r>
              <a:rPr lang="en-US" altLang="ko-KR" u="sng" dirty="0">
                <a:hlinkClick r:id="rId3"/>
              </a:rPr>
              <a:t>] CNN</a:t>
            </a:r>
            <a:r>
              <a:rPr lang="ko-KR" altLang="en-US" u="sng" dirty="0">
                <a:hlinkClick r:id="rId3"/>
              </a:rPr>
              <a:t>에서의 </a:t>
            </a:r>
            <a:r>
              <a:rPr lang="en-US" altLang="ko-KR" u="sng" dirty="0">
                <a:hlinkClick r:id="rId3"/>
              </a:rPr>
              <a:t>Deconvolution </a:t>
            </a:r>
            <a:r>
              <a:rPr lang="ko-KR" altLang="en-US" u="sng" dirty="0">
                <a:hlinkClick r:id="rId3"/>
              </a:rPr>
              <a:t>이해하기 </a:t>
            </a:r>
            <a:r>
              <a:rPr lang="en-US" altLang="ko-KR" u="sng" dirty="0">
                <a:hlinkClick r:id="rId3"/>
              </a:rPr>
              <a:t>[1] - </a:t>
            </a:r>
            <a:r>
              <a:rPr lang="ko-KR" altLang="en-US" u="sng" dirty="0">
                <a:hlinkClick r:id="rId3"/>
              </a:rPr>
              <a:t>담백한 열정의 오늘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67DE1A-9667-4B65-BEA8-23C42F19A4CA}"/>
              </a:ext>
            </a:extLst>
          </p:cNvPr>
          <p:cNvSpPr txBox="1"/>
          <p:nvPr/>
        </p:nvSpPr>
        <p:spPr>
          <a:xfrm>
            <a:off x="926479" y="3255406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hlinkClick r:id="rId4"/>
              </a:rPr>
              <a:t>U-Net - Computer Vision Group, Freiburg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2FC69-1064-4E8C-8E0B-760557186C5E}"/>
              </a:ext>
            </a:extLst>
          </p:cNvPr>
          <p:cNvSpPr txBox="1"/>
          <p:nvPr/>
        </p:nvSpPr>
        <p:spPr>
          <a:xfrm>
            <a:off x="926479" y="3744835"/>
            <a:ext cx="4227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altLang="ko-KR" u="sng" dirty="0">
                <a:hlinkClick r:id="rId5"/>
              </a:rPr>
              <a:t>U-Net - </a:t>
            </a:r>
            <a:r>
              <a:rPr lang="ko-KR" altLang="nl-NL" u="sng" dirty="0" err="1">
                <a:hlinkClick r:id="rId5"/>
              </a:rPr>
              <a:t>바이오메디컬랩</a:t>
            </a:r>
            <a:r>
              <a:rPr lang="nl-NL" altLang="ko-KR" u="sng" dirty="0">
                <a:hlinkClick r:id="rId5"/>
              </a:rPr>
              <a:t>@</a:t>
            </a:r>
            <a:r>
              <a:rPr lang="ko-KR" altLang="nl-NL" u="sng" dirty="0" err="1">
                <a:hlinkClick r:id="rId5"/>
              </a:rPr>
              <a:t>모두의연구소</a:t>
            </a:r>
            <a:endParaRPr lang="ko-KR" altLang="nl-NL" u="sng" dirty="0">
              <a:hlinkClick r:id="rId5"/>
            </a:endParaRP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A3AEDB-8917-48F8-9391-2AA24ED21780}"/>
              </a:ext>
            </a:extLst>
          </p:cNvPr>
          <p:cNvSpPr txBox="1"/>
          <p:nvPr/>
        </p:nvSpPr>
        <p:spPr>
          <a:xfrm>
            <a:off x="926479" y="1361119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Deconvolution</a:t>
            </a:r>
            <a:endParaRPr lang="ko-KR" altLang="en-US" sz="20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C492CD-551C-4E33-A5C9-28BA52D87ABD}"/>
              </a:ext>
            </a:extLst>
          </p:cNvPr>
          <p:cNvSpPr txBox="1"/>
          <p:nvPr/>
        </p:nvSpPr>
        <p:spPr>
          <a:xfrm>
            <a:off x="926479" y="2822447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U-Net</a:t>
            </a:r>
            <a:endParaRPr lang="ko-KR" altLang="en-US" sz="20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2498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">
            <a:extLst>
              <a:ext uri="{FF2B5EF4-FFF2-40B4-BE49-F238E27FC236}">
                <a16:creationId xmlns:a16="http://schemas.microsoft.com/office/drawing/2014/main" id="{7B95A4B1-EE84-4F08-AD53-4436E9F8F5CF}"/>
              </a:ext>
            </a:extLst>
          </p:cNvPr>
          <p:cNvSpPr txBox="1">
            <a:spLocks/>
          </p:cNvSpPr>
          <p:nvPr/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288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 dirty="0" err="1">
                <a:solidFill>
                  <a:srgbClr val="FFFFFF"/>
                </a:solidFill>
                <a:latin typeface="Arial" panose="02020603050405020304" pitchFamily="2"/>
              </a:rPr>
              <a:t>Jungyeon</a:t>
            </a:r>
            <a:r>
              <a:rPr lang="en-US" sz="1750" b="1" spc="10" dirty="0">
                <a:solidFill>
                  <a:srgbClr val="FFFFFF"/>
                </a:solidFill>
                <a:latin typeface="Arial" panose="02020603050405020304" pitchFamily="2"/>
              </a:rPr>
              <a:t> Lee AI Robotics KR July 29</a:t>
            </a:r>
            <a:r>
              <a:rPr lang="en-US" sz="1950" b="1" spc="10" dirty="0">
                <a:solidFill>
                  <a:srgbClr val="FFFFFF"/>
                </a:solidFill>
                <a:latin typeface="Arial" panose="02020603050405020304" pitchFamily="2"/>
              </a:rPr>
              <a:t>, 2019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5FE00-3230-47B8-99D8-C3C8696BB944}"/>
              </a:ext>
            </a:extLst>
          </p:cNvPr>
          <p:cNvSpPr txBox="1"/>
          <p:nvPr/>
        </p:nvSpPr>
        <p:spPr>
          <a:xfrm>
            <a:off x="367672" y="377178"/>
            <a:ext cx="111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More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D2E33-CB8C-4420-B928-ABE798059582}"/>
              </a:ext>
            </a:extLst>
          </p:cNvPr>
          <p:cNvSpPr txBox="1"/>
          <p:nvPr/>
        </p:nvSpPr>
        <p:spPr>
          <a:xfrm>
            <a:off x="2047535" y="377178"/>
            <a:ext cx="3305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Capsule Network</a:t>
            </a:r>
            <a:endParaRPr lang="ko-KR" altLang="en-US" sz="32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B1E34E-19C3-4BEC-8D3E-6FED58B95A86}"/>
              </a:ext>
            </a:extLst>
          </p:cNvPr>
          <p:cNvSpPr/>
          <p:nvPr/>
        </p:nvSpPr>
        <p:spPr>
          <a:xfrm>
            <a:off x="926479" y="1551597"/>
            <a:ext cx="5640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https://www.youtube.com/watch?v=VKoLGnq15RM</a:t>
            </a:r>
            <a:endParaRPr lang="en-US" altLang="ko-KR" dirty="0"/>
          </a:p>
          <a:p>
            <a:r>
              <a:rPr lang="en-US" altLang="ko-KR" dirty="0"/>
              <a:t>-&gt; 10:30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36E79E-B76B-42DC-A6E3-C59EF0ED4668}"/>
              </a:ext>
            </a:extLst>
          </p:cNvPr>
          <p:cNvSpPr txBox="1"/>
          <p:nvPr/>
        </p:nvSpPr>
        <p:spPr>
          <a:xfrm>
            <a:off x="926479" y="2575352"/>
            <a:ext cx="6513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https://github.com/llSourcell/capsule_networks/blob/master/Capsule%20Networks%20What%20Comes%20after%20Convolutional%20Networks%3F.ipynb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26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3755390" y="389890"/>
            <a:ext cx="5168900" cy="3755390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0" y="223520"/>
          <a:ext cx="9144000" cy="3921760"/>
        </p:xfrm>
        <a:graphic>
          <a:graphicData uri="http://schemas.openxmlformats.org/drawingml/2006/table">
            <a:tbl>
              <a:tblPr/>
              <a:tblGrid>
                <a:gridCol w="3755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8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1760">
                <a:tc>
                  <a:txBody>
                    <a:bodyPr/>
                    <a:lstStyle/>
                    <a:p>
                      <a:pPr marL="365760" marR="0" indent="0" algn="l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A bit of history... </a:t>
                      </a:r>
                    </a:p>
                    <a:p>
                      <a:pPr marL="365760" marR="0" indent="0" algn="l">
                        <a:lnSpc>
                          <a:spcPts val="2000"/>
                        </a:lnSpc>
                        <a:spcBef>
                          <a:spcPts val="3655"/>
                        </a:spcBef>
                        <a:spcAft>
                          <a:spcPts val="0"/>
                        </a:spcAft>
                      </a:pPr>
                      <a:r>
                        <a:rPr lang="en-US" sz="1750" spc="0">
                          <a:solidFill>
                            <a:srgbClr val="0000FF"/>
                          </a:solidFill>
                          <a:latin typeface="Arial" panose="02020603050405020304" pitchFamily="2"/>
                        </a:rPr>
                        <a:t>[Hinton and Salakhutdinov 2006] </a:t>
                      </a:r>
                    </a:p>
                    <a:p>
                      <a:pPr marL="365760" marR="0" indent="0" algn="l">
                        <a:lnSpc>
                          <a:spcPts val="2500"/>
                        </a:lnSpc>
                        <a:spcBef>
                          <a:spcPts val="3050"/>
                        </a:spcBef>
                        <a:spcAft>
                          <a:spcPts val="0"/>
                        </a:spcAft>
                      </a:pPr>
                      <a:r>
                        <a:rPr lang="en-US" sz="21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Reinvigorated research in </a:t>
                      </a:r>
                    </a:p>
                    <a:p>
                      <a:pPr marL="365760" marR="0" indent="0" algn="l">
                        <a:lnSpc>
                          <a:spcPts val="2500"/>
                        </a:lnSpc>
                        <a:spcBef>
                          <a:spcPts val="115"/>
                        </a:spcBef>
                        <a:spcAft>
                          <a:spcPts val="14340"/>
                        </a:spcAft>
                      </a:pPr>
                      <a:r>
                        <a:rPr lang="en-US" sz="21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Deep Learning </a:t>
                      </a:r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0" y="4267835"/>
            <a:ext cx="9144000" cy="35623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7360920" marR="320040" indent="0" algn="l">
              <a:lnSpc>
                <a:spcPts val="700"/>
              </a:lnSpc>
              <a:spcAft>
                <a:spcPts val="1305"/>
              </a:spcAft>
            </a:pPr>
            <a:r>
              <a:rPr lang="en-US" sz="600" spc="0">
                <a:solidFill>
                  <a:srgbClr val="000000"/>
                </a:solidFill>
                <a:latin typeface="Arial" panose="02020603050405020304" pitchFamily="2"/>
              </a:rPr>
              <a:t>Illustration of Hinton and Salakhutdinov 2006 by Lane McIntosh, copyright CS231n 2017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 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10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8489D3-8EE6-4853-A7A0-ACB1001E8947}"/>
              </a:ext>
            </a:extLst>
          </p:cNvPr>
          <p:cNvSpPr txBox="1"/>
          <p:nvPr/>
        </p:nvSpPr>
        <p:spPr>
          <a:xfrm>
            <a:off x="2980057" y="2033935"/>
            <a:ext cx="31838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마무리</a:t>
            </a:r>
            <a:endParaRPr lang="en-US" altLang="ko-KR" sz="32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ko-KR" altLang="en-US" sz="3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수고하셨습니다</a:t>
            </a:r>
            <a:r>
              <a:rPr lang="en-US" altLang="ko-KR" sz="3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:)</a:t>
            </a:r>
            <a:endParaRPr lang="ko-KR" altLang="en-US" sz="32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7F07EB62-C4F7-4A53-A132-9CB0255E676F}"/>
              </a:ext>
            </a:extLst>
          </p:cNvPr>
          <p:cNvSpPr txBox="1">
            <a:spLocks/>
          </p:cNvSpPr>
          <p:nvPr/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288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 dirty="0" err="1">
                <a:solidFill>
                  <a:srgbClr val="FFFFFF"/>
                </a:solidFill>
                <a:latin typeface="Arial" panose="02020603050405020304" pitchFamily="2"/>
              </a:rPr>
              <a:t>Jungyeon</a:t>
            </a:r>
            <a:r>
              <a:rPr lang="en-US" sz="1750" b="1" spc="10" dirty="0">
                <a:solidFill>
                  <a:srgbClr val="FFFFFF"/>
                </a:solidFill>
                <a:latin typeface="Arial" panose="02020603050405020304" pitchFamily="2"/>
              </a:rPr>
              <a:t> Lee AI Robotics KR July 29</a:t>
            </a:r>
            <a:r>
              <a:rPr lang="en-US" sz="1950" b="1" spc="10" dirty="0">
                <a:solidFill>
                  <a:srgbClr val="FFFFFF"/>
                </a:solidFill>
                <a:latin typeface="Arial" panose="02020603050405020304" pitchFamily="2"/>
              </a:rPr>
              <a:t>, 2019 </a:t>
            </a:r>
          </a:p>
        </p:txBody>
      </p:sp>
    </p:spTree>
    <p:extLst>
      <p:ext uri="{BB962C8B-B14F-4D97-AF65-F5344CB8AC3E}">
        <p14:creationId xmlns:p14="http://schemas.microsoft.com/office/powerpoint/2010/main" val="305589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5965190" y="170815"/>
            <a:ext cx="2118360" cy="2243455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>
            <a:off x="801370" y="2968625"/>
            <a:ext cx="7477125" cy="1274445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0" y="165100"/>
          <a:ext cx="9144000" cy="2757805"/>
        </p:xfrm>
        <a:graphic>
          <a:graphicData uri="http://schemas.openxmlformats.org/drawingml/2006/table">
            <a:tbl>
              <a:tblPr/>
              <a:tblGrid>
                <a:gridCol w="596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8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9170">
                <a:tc rowSpan="2">
                  <a:txBody>
                    <a:bodyPr/>
                    <a:lstStyle/>
                    <a:p>
                      <a:pPr marL="0" marR="3123565" indent="0" algn="r">
                        <a:lnSpc>
                          <a:spcPts val="2700"/>
                        </a:lnSpc>
                        <a:spcBef>
                          <a:spcPts val="930"/>
                        </a:spcBef>
                        <a:spcAft>
                          <a:spcPts val="0"/>
                        </a:spcAft>
                      </a:pPr>
                      <a:r>
                        <a:rPr lang="en-US" sz="235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First strong results </a:t>
                      </a:r>
                    </a:p>
                    <a:p>
                      <a:pPr marL="502920" marR="0" indent="0" algn="l">
                        <a:lnSpc>
                          <a:spcPts val="1700"/>
                        </a:lnSpc>
                        <a:spcBef>
                          <a:spcPts val="125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Acoustic Modeling using Deep Belief Networks </a:t>
                      </a:r>
                    </a:p>
                    <a:p>
                      <a:pPr marL="502920" marR="0" indent="0" algn="l">
                        <a:lnSpc>
                          <a:spcPts val="16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 i="1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Abdel-rahman Mohamed, George Dahl, Geoffrey Hinton, 2010 </a:t>
                      </a:r>
                    </a:p>
                    <a:p>
                      <a:pPr marL="502920" marR="0" indent="0" algn="l">
                        <a:lnSpc>
                          <a:spcPts val="17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Context-Dependent Pre-trained Deep Neural Networks </a:t>
                      </a:r>
                    </a:p>
                    <a:p>
                      <a:pPr marL="502920" marR="0" indent="0" algn="l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for Large Vocabulary Speech Recognition </a:t>
                      </a:r>
                    </a:p>
                    <a:p>
                      <a:pPr marL="502920" marR="0" indent="0" algn="l">
                        <a:lnSpc>
                          <a:spcPts val="16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George Dahl, Dong Yu, Li Deng, Alex Acero, 2012 </a:t>
                      </a:r>
                    </a:p>
                    <a:p>
                      <a:pPr marL="502920" marR="0" indent="0" algn="l">
                        <a:lnSpc>
                          <a:spcPts val="1700"/>
                        </a:lnSpc>
                        <a:spcBef>
                          <a:spcPts val="3505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Imagenet classification with deep convolutional </a:t>
                      </a:r>
                    </a:p>
                    <a:p>
                      <a:pPr marL="502920" marR="0" indent="0" algn="l">
                        <a:lnSpc>
                          <a:spcPts val="17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neural networks </a:t>
                      </a:r>
                    </a:p>
                    <a:p>
                      <a:pPr marL="502920" marR="0" indent="0" algn="l">
                        <a:lnSpc>
                          <a:spcPts val="1600"/>
                        </a:lnSpc>
                        <a:spcBef>
                          <a:spcPts val="35"/>
                        </a:spcBef>
                        <a:spcAft>
                          <a:spcPts val="95"/>
                        </a:spcAft>
                      </a:pPr>
                      <a:r>
                        <a:rPr lang="en-US" sz="140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Alex Krizhevsky, Ilya Sutskever, Geoffrey E Hinton, 2012 </a:t>
                      </a:r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0" marR="0" indent="0" algn="l">
                        <a:lnSpc>
                          <a:spcPts val="700"/>
                        </a:lnSpc>
                        <a:spcBef>
                          <a:spcPts val="560"/>
                        </a:spcBef>
                        <a:spcAft>
                          <a:spcPts val="1905"/>
                        </a:spcAft>
                      </a:pPr>
                      <a:r>
                        <a:rPr lang="en-US" sz="60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Illustration of Dahl et al. 2012 by Lane McIntosh, copyright </a:t>
                      </a:r>
                      <a:br/>
                      <a:r>
                        <a:rPr lang="en-US" sz="600" spc="0">
                          <a:solidFill>
                            <a:srgbClr val="000000"/>
                          </a:solidFill>
                          <a:latin typeface="Arial" panose="02020603050405020304" pitchFamily="2"/>
                        </a:rPr>
                        <a:t>CS231n 2017 </a:t>
                      </a:r>
                    </a:p>
                  </a:txBody>
                  <a:tcPr marL="0" marR="0" marT="0" marB="0">
                    <a:lnL w="0" cmpd="sng">
                      <a:noFill/>
                      <a:prstDash val="solid"/>
                    </a:lnL>
                    <a:lnR w="0" cmpd="sng">
                      <a:noFill/>
                      <a:prstDash val="solid"/>
                    </a:lnR>
                    <a:lnT w="0" cmpd="sng">
                      <a:noFill/>
                      <a:prstDash val="solid"/>
                    </a:lnT>
                    <a:lnB w="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0" y="4311015"/>
            <a:ext cx="9144000" cy="3130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2700" rIns="0" bIns="0" anchor="t"/>
          <a:lstStyle/>
          <a:p>
            <a:pPr marL="2057400" marR="0" indent="0" algn="l">
              <a:lnSpc>
                <a:spcPts val="800"/>
              </a:lnSpc>
              <a:spcAft>
                <a:spcPts val="1510"/>
              </a:spcAft>
            </a:pPr>
            <a:r>
              <a:rPr lang="en-US" sz="800" b="1" spc="-5">
                <a:solidFill>
                  <a:srgbClr val="000000"/>
                </a:solidFill>
                <a:latin typeface="Calibri" panose="02020603050405020304" pitchFamily="2"/>
              </a:rPr>
              <a:t>Figures copyright Alex Krizhevsky, Ilya Sutskever, and Geoffrey Hinton, 2012. Reproduced with permission.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7630" rIns="0" bIns="0" anchor="t">
            <a:normAutofit fontScale="97500"/>
          </a:bodyPr>
          <a:lstStyle/>
          <a:p>
            <a:pPr marL="182880" marR="0" indent="0" algn="l">
              <a:lnSpc>
                <a:spcPts val="2300"/>
              </a:lnSpc>
              <a:spcAft>
                <a:spcPts val="1075"/>
              </a:spcAft>
              <a:tabLst>
                <a:tab pos="5440680" algn="l"/>
                <a:tab pos="7406640" algn="l"/>
              </a:tabLst>
            </a:pPr>
            <a:r>
              <a:rPr lang="en-US" sz="1750" b="1" spc="10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Lecture 5 - </a:t>
            </a:r>
            <a:r>
              <a:rPr lang="en-US" sz="1950" spc="10">
                <a:solidFill>
                  <a:srgbClr val="FFFFFF"/>
                </a:solidFill>
                <a:latin typeface="Arial" panose="02020603050405020304" pitchFamily="2"/>
              </a:rPr>
              <a:t>11 </a:t>
            </a:r>
            <a:r>
              <a:rPr lang="en-US" sz="1950" b="1" spc="10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3852545" y="316865"/>
            <a:ext cx="5145405" cy="3362325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3841750" y="3954780"/>
            <a:ext cx="5156200" cy="6661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3429000" marR="137160" indent="0" algn="l">
              <a:lnSpc>
                <a:spcPts val="1000"/>
              </a:lnSpc>
              <a:spcAft>
                <a:spcPts val="3170"/>
              </a:spcAft>
            </a:pPr>
            <a:r>
              <a:rPr lang="en-US" sz="800" u="sng" spc="-10">
                <a:solidFill>
                  <a:srgbClr val="0000FF"/>
                </a:solidFill>
                <a:latin typeface="Calibri" panose="02020603050405020304" pitchFamily="2"/>
              </a:rPr>
              <a:t>Cat image</a:t>
            </a:r>
            <a:r>
              <a:rPr lang="en-US" sz="800" spc="-10">
                <a:solidFill>
                  <a:srgbClr val="000000"/>
                </a:solidFill>
                <a:latin typeface="Calibri" panose="02020603050405020304" pitchFamily="2"/>
              </a:rPr>
              <a:t> by CNX OpenStax is licensed under CC BY 4.0; changes made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242570" y="0"/>
            <a:ext cx="3238500" cy="20021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204470" rIns="0" bIns="0" anchor="t"/>
          <a:lstStyle/>
          <a:p>
            <a:pPr marL="0" marR="0" indent="0" algn="l">
              <a:lnSpc>
                <a:spcPts val="3400"/>
              </a:lnSpc>
              <a:spcAft>
                <a:spcPts val="0"/>
              </a:spcAft>
            </a:pPr>
            <a:r>
              <a:rPr lang="en-US" sz="2950" spc="-30">
                <a:solidFill>
                  <a:srgbClr val="000000"/>
                </a:solidFill>
                <a:latin typeface="Arial" panose="02020603050405020304" pitchFamily="2"/>
              </a:rPr>
              <a:t>A bit of history : </a:t>
            </a:r>
          </a:p>
          <a:p>
            <a:pPr marL="0" marR="0" indent="0" algn="l">
              <a:lnSpc>
                <a:spcPts val="3600"/>
              </a:lnSpc>
              <a:spcBef>
                <a:spcPts val="3600"/>
              </a:spcBef>
              <a:spcAft>
                <a:spcPts val="0"/>
              </a:spcAft>
            </a:pPr>
            <a:r>
              <a:rPr lang="en-US" sz="2950" b="1" spc="0">
                <a:solidFill>
                  <a:srgbClr val="000000"/>
                </a:solidFill>
                <a:latin typeface="Arial" panose="02020603050405020304" pitchFamily="2"/>
              </a:rPr>
              <a:t>Hubel &amp; Wiesel </a:t>
            </a:r>
            <a:r>
              <a:rPr lang="en-US" sz="2950" spc="0">
                <a:solidFill>
                  <a:srgbClr val="000000"/>
                </a:solidFill>
                <a:latin typeface="Arial" panose="02020603050405020304" pitchFamily="2"/>
              </a:rPr>
              <a:t>, 1959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242570" y="2002155"/>
            <a:ext cx="3238500" cy="65786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600"/>
              </a:lnSpc>
              <a:spcAft>
                <a:spcPts val="0"/>
              </a:spcAft>
            </a:pPr>
            <a:r>
              <a:rPr lang="en-US" sz="1400" spc="-5">
                <a:solidFill>
                  <a:srgbClr val="000000"/>
                </a:solidFill>
                <a:latin typeface="Arial" panose="02020603050405020304" pitchFamily="2"/>
              </a:rPr>
              <a:t>RECEPTIVE FIELDS OF SINGLE </a:t>
            </a:r>
          </a:p>
          <a:p>
            <a:pPr marL="0" marR="0" indent="0" algn="l">
              <a:lnSpc>
                <a:spcPts val="1600"/>
              </a:lnSpc>
              <a:spcBef>
                <a:spcPts val="10"/>
              </a:spcBef>
              <a:spcAft>
                <a:spcPts val="0"/>
              </a:spcAft>
            </a:pPr>
            <a:r>
              <a:rPr lang="en-US" sz="1400" spc="-10">
                <a:solidFill>
                  <a:srgbClr val="000000"/>
                </a:solidFill>
                <a:latin typeface="Arial" panose="02020603050405020304" pitchFamily="2"/>
              </a:rPr>
              <a:t>NEURONES IN </a:t>
            </a:r>
          </a:p>
          <a:p>
            <a:pPr marL="0" marR="0" indent="0" algn="l">
              <a:lnSpc>
                <a:spcPts val="1600"/>
              </a:lnSpc>
              <a:spcBef>
                <a:spcPts val="0"/>
              </a:spcBef>
              <a:spcAft>
                <a:spcPts val="195"/>
              </a:spcAft>
            </a:pPr>
            <a:r>
              <a:rPr lang="en-US" sz="1400" spc="0">
                <a:solidFill>
                  <a:srgbClr val="000000"/>
                </a:solidFill>
                <a:latin typeface="Arial" panose="02020603050405020304" pitchFamily="2"/>
              </a:rPr>
              <a:t>THE CAT'S STRIATE CORTEX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242570" y="2660015"/>
            <a:ext cx="3238500" cy="42926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270" rIns="0" bIns="0" anchor="t"/>
          <a:lstStyle/>
          <a:p>
            <a:pPr marL="0" marR="0" indent="0" algn="l">
              <a:lnSpc>
                <a:spcPts val="3300"/>
              </a:lnSpc>
              <a:spcAft>
                <a:spcPts val="0"/>
              </a:spcAft>
            </a:pPr>
            <a:r>
              <a:rPr lang="en-US" sz="2950" spc="-75">
                <a:solidFill>
                  <a:srgbClr val="000000"/>
                </a:solidFill>
                <a:latin typeface="Arial" panose="02020603050405020304" pitchFamily="2"/>
              </a:rPr>
              <a:t>1962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242570" y="3089275"/>
            <a:ext cx="3238500" cy="86614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600"/>
              </a:lnSpc>
              <a:spcAft>
                <a:spcPts val="0"/>
              </a:spcAft>
            </a:pPr>
            <a:r>
              <a:rPr lang="en-US" sz="1400" spc="0">
                <a:solidFill>
                  <a:srgbClr val="000000"/>
                </a:solidFill>
                <a:latin typeface="Arial" panose="02020603050405020304" pitchFamily="2"/>
              </a:rPr>
              <a:t>RECEPTIVE FIELDS, BINOCULAR INTERACTION </a:t>
            </a:r>
          </a:p>
          <a:p>
            <a:pPr marL="0" marR="0" indent="0" algn="l">
              <a:lnSpc>
                <a:spcPts val="1600"/>
              </a:lnSpc>
              <a:spcBef>
                <a:spcPts val="0"/>
              </a:spcBef>
              <a:spcAft>
                <a:spcPts val="215"/>
              </a:spcAft>
            </a:pPr>
            <a:r>
              <a:rPr lang="en-US" sz="1400" spc="0">
                <a:solidFill>
                  <a:srgbClr val="000000"/>
                </a:solidFill>
                <a:latin typeface="Arial" panose="02020603050405020304" pitchFamily="2"/>
              </a:rPr>
              <a:t>AND FUNCTIONAL ARCHITECTURE IN THE CAT'S VISUAL CORTEX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242570" y="3955415"/>
            <a:ext cx="3238500" cy="6686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270" rIns="0" bIns="0" anchor="t"/>
          <a:lstStyle/>
          <a:p>
            <a:pPr marL="0" marR="0" indent="0" algn="l">
              <a:lnSpc>
                <a:spcPts val="3400"/>
              </a:lnSpc>
              <a:spcAft>
                <a:spcPts val="1825"/>
              </a:spcAft>
            </a:pPr>
            <a:r>
              <a:rPr lang="en-US" sz="2950" spc="-50">
                <a:solidFill>
                  <a:srgbClr val="000000"/>
                </a:solidFill>
                <a:latin typeface="Arial" panose="02020603050405020304" pitchFamily="2"/>
              </a:rPr>
              <a:t>1968... 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5725" rIns="0" bIns="0" anchor="t"/>
          <a:lstStyle/>
          <a:p>
            <a:pPr marL="182880" marR="0" indent="0" algn="l">
              <a:lnSpc>
                <a:spcPts val="1200"/>
              </a:lnSpc>
              <a:spcAft>
                <a:spcPts val="0"/>
              </a:spcAft>
              <a:tabLst>
                <a:tab pos="5440680" algn="l"/>
              </a:tabLst>
            </a:pPr>
            <a:r>
              <a:rPr lang="en-US" sz="1750" spc="45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2000" spc="45">
                <a:solidFill>
                  <a:srgbClr val="FFFFFF"/>
                </a:solidFill>
                <a:latin typeface="Arial" panose="02020603050405020304" pitchFamily="2"/>
              </a:rPr>
              <a:t>Lecture 5 -</a:t>
            </a:r>
            <a:r>
              <a:rPr lang="en-US" sz="1300" spc="45">
                <a:solidFill>
                  <a:srgbClr val="6F6F6F"/>
                </a:solidFill>
                <a:latin typeface="Arial" panose="02020603050405020304" pitchFamily="2"/>
              </a:rPr>
              <a:t> 12</a:t>
            </a:r>
            <a:r>
              <a:rPr lang="en-US" sz="2000" spc="45">
                <a:solidFill>
                  <a:srgbClr val="FFFFFF"/>
                </a:solidFill>
                <a:latin typeface="Arial" panose="02020603050405020304" pitchFamily="2"/>
              </a:rPr>
              <a:t> April 16, 2019 </a:t>
            </a:r>
          </a:p>
          <a:p>
            <a:pPr marL="6766560" marR="0" indent="0" algn="l">
              <a:lnSpc>
                <a:spcPts val="1100"/>
              </a:lnSpc>
              <a:spcBef>
                <a:spcPts val="0"/>
              </a:spcBef>
              <a:spcAft>
                <a:spcPts val="995"/>
              </a:spcAft>
            </a:pPr>
            <a:r>
              <a:rPr lang="en-US" sz="2000" spc="-110">
                <a:solidFill>
                  <a:srgbClr val="C9C9C9"/>
                </a:solidFill>
                <a:latin typeface="Arial" panose="02020603050405020304" pitchFamily="2"/>
              </a:rPr>
              <a:t>12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660775" y="0"/>
            <a:ext cx="0" cy="4621530"/>
          </a:xfrm>
          <a:prstGeom prst="line">
            <a:avLst/>
          </a:prstGeom>
          <a:ln w="18415" cmpd="sng">
            <a:solidFill>
              <a:srgbClr val="666666"/>
            </a:solidFill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341630" y="2365375"/>
            <a:ext cx="1788795" cy="1999615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4"/>
          <a:stretch>
            <a:fillRect/>
          </a:stretch>
        </p:blipFill>
        <p:spPr>
          <a:xfrm>
            <a:off x="5681345" y="511810"/>
            <a:ext cx="3307080" cy="358457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91440" y="203200"/>
            <a:ext cx="5486400" cy="216217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270" rIns="0" bIns="0" anchor="t"/>
          <a:lstStyle/>
          <a:p>
            <a:pPr marL="137160" marR="0" indent="0" algn="l">
              <a:lnSpc>
                <a:spcPts val="3400"/>
              </a:lnSpc>
              <a:spcAft>
                <a:spcPts val="0"/>
              </a:spcAft>
            </a:pPr>
            <a:r>
              <a:rPr lang="en-US" sz="2950" spc="15">
                <a:solidFill>
                  <a:srgbClr val="000000"/>
                </a:solidFill>
                <a:latin typeface="Arial" panose="02020603050405020304" pitchFamily="2"/>
              </a:rPr>
              <a:t>A bit of history </a:t>
            </a:r>
          </a:p>
          <a:p>
            <a:pPr marL="0" marR="0" indent="0" algn="l">
              <a:lnSpc>
                <a:spcPts val="2700"/>
              </a:lnSpc>
              <a:spcBef>
                <a:spcPts val="3430"/>
              </a:spcBef>
              <a:spcAft>
                <a:spcPts val="0"/>
              </a:spcAft>
            </a:pPr>
            <a:r>
              <a:rPr lang="en-US" sz="2350" b="1" spc="10">
                <a:solidFill>
                  <a:srgbClr val="000000"/>
                </a:solidFill>
                <a:latin typeface="Arial" panose="02020603050405020304" pitchFamily="2"/>
              </a:rPr>
              <a:t>Topographical mapping in the cortex: </a:t>
            </a:r>
          </a:p>
          <a:p>
            <a:pPr marL="0" marR="0" indent="0" algn="l">
              <a:lnSpc>
                <a:spcPts val="2700"/>
              </a:lnSpc>
              <a:spcBef>
                <a:spcPts val="145"/>
              </a:spcBef>
              <a:spcAft>
                <a:spcPts val="0"/>
              </a:spcAft>
            </a:pPr>
            <a:r>
              <a:rPr lang="en-US" sz="2350" spc="15">
                <a:solidFill>
                  <a:srgbClr val="000000"/>
                </a:solidFill>
                <a:latin typeface="Arial" panose="02020603050405020304" pitchFamily="2"/>
              </a:rPr>
              <a:t>nearby cells in cortex represent </a:t>
            </a:r>
          </a:p>
          <a:p>
            <a:pPr marL="0" marR="0" indent="0" algn="l">
              <a:lnSpc>
                <a:spcPts val="2700"/>
              </a:lnSpc>
              <a:spcBef>
                <a:spcPts val="120"/>
              </a:spcBef>
              <a:spcAft>
                <a:spcPts val="1685"/>
              </a:spcAft>
            </a:pPr>
            <a:r>
              <a:rPr lang="en-US" sz="2350" spc="10">
                <a:solidFill>
                  <a:srgbClr val="000000"/>
                </a:solidFill>
                <a:latin typeface="Arial" panose="02020603050405020304" pitchFamily="2"/>
              </a:rPr>
              <a:t>nearby regions in the visual field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5681345" y="299720"/>
            <a:ext cx="3307080" cy="2120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270" rIns="0" bIns="0" anchor="t"/>
          <a:lstStyle/>
          <a:p>
            <a:pPr marL="0" marR="0" indent="0" algn="r">
              <a:lnSpc>
                <a:spcPts val="1600"/>
              </a:lnSpc>
              <a:spcAft>
                <a:spcPts val="0"/>
              </a:spcAft>
            </a:pPr>
            <a:r>
              <a:rPr lang="en-US" sz="1400" spc="-10">
                <a:solidFill>
                  <a:srgbClr val="000000"/>
                </a:solidFill>
                <a:latin typeface="Arial" panose="02020603050405020304" pitchFamily="2"/>
              </a:rPr>
              <a:t>Human brain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>
          <a:xfrm>
            <a:off x="8439785" y="2320290"/>
            <a:ext cx="484505" cy="41402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600"/>
              </a:lnSpc>
              <a:spcAft>
                <a:spcPts val="0"/>
              </a:spcAft>
            </a:pPr>
            <a:r>
              <a:rPr lang="en-US" sz="1400" spc="-5">
                <a:solidFill>
                  <a:srgbClr val="000000"/>
                </a:solidFill>
                <a:latin typeface="Arial" panose="02020603050405020304" pitchFamily="2"/>
              </a:rPr>
              <a:t>Visual cortex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0"/>
          </p:nvPr>
        </p:nvSpPr>
        <p:spPr>
          <a:xfrm>
            <a:off x="5681345" y="4167505"/>
            <a:ext cx="3307080" cy="1828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ctr">
              <a:lnSpc>
                <a:spcPts val="700"/>
              </a:lnSpc>
              <a:spcAft>
                <a:spcPts val="0"/>
              </a:spcAft>
            </a:pPr>
            <a:r>
              <a:rPr lang="en-US" sz="600" spc="0">
                <a:solidFill>
                  <a:srgbClr val="000000"/>
                </a:solidFill>
                <a:latin typeface="Arial" panose="02020603050405020304" pitchFamily="2"/>
              </a:rPr>
              <a:t>Retinotopy images courtesy of Jesse Gomez in the </a:t>
            </a:r>
            <a:br/>
            <a:r>
              <a:rPr lang="en-US" sz="600" spc="0">
                <a:solidFill>
                  <a:srgbClr val="000000"/>
                </a:solidFill>
                <a:latin typeface="Arial" panose="02020603050405020304" pitchFamily="2"/>
              </a:rPr>
              <a:t>Stanford Vision &amp; Perception Neuroscience Lab. 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0"/>
          </p:nvPr>
        </p:nvSpPr>
        <p:spPr>
          <a:xfrm>
            <a:off x="0" y="4624070"/>
            <a:ext cx="9144000" cy="520700"/>
          </a:xfrm>
          <a:prstGeom prst="rect">
            <a:avLst/>
          </a:prstGeom>
          <a:solidFill>
            <a:srgbClr val="8C1515"/>
          </a:solidFill>
          <a:ln w="0" cmpd="sng">
            <a:noFill/>
            <a:prstDash val="solid"/>
          </a:ln>
        </p:spPr>
        <p:txBody>
          <a:bodyPr vert="horz" lIns="0" tIns="85725" rIns="0" bIns="0" anchor="t"/>
          <a:lstStyle/>
          <a:p>
            <a:pPr marL="182880" marR="0" indent="0" algn="l">
              <a:lnSpc>
                <a:spcPts val="1200"/>
              </a:lnSpc>
              <a:spcAft>
                <a:spcPts val="0"/>
              </a:spcAft>
              <a:tabLst>
                <a:tab pos="5440680" algn="l"/>
              </a:tabLst>
            </a:pPr>
            <a:r>
              <a:rPr lang="en-US" sz="1750" spc="45">
                <a:solidFill>
                  <a:srgbClr val="FFFFFF"/>
                </a:solidFill>
                <a:latin typeface="Arial" panose="02020603050405020304" pitchFamily="2"/>
              </a:rPr>
              <a:t>Fei-Fei Li &amp; Justin Johnson &amp; Serena Yeung </a:t>
            </a:r>
            <a:r>
              <a:rPr lang="en-US" sz="2000" spc="45">
                <a:solidFill>
                  <a:srgbClr val="FFFFFF"/>
                </a:solidFill>
                <a:latin typeface="Arial" panose="02020603050405020304" pitchFamily="2"/>
              </a:rPr>
              <a:t>Lecture 5 - </a:t>
            </a:r>
            <a:r>
              <a:rPr lang="en-US" sz="1300" spc="45">
                <a:solidFill>
                  <a:srgbClr val="FFFFFF"/>
                </a:solidFill>
                <a:latin typeface="Arial" panose="02020603050405020304" pitchFamily="2"/>
              </a:rPr>
              <a:t>13 </a:t>
            </a:r>
            <a:r>
              <a:rPr lang="en-US" sz="2000" spc="45">
                <a:solidFill>
                  <a:srgbClr val="FFFFFF"/>
                </a:solidFill>
                <a:latin typeface="Arial" panose="02020603050405020304" pitchFamily="2"/>
              </a:rPr>
              <a:t>April 16, 2019 </a:t>
            </a:r>
          </a:p>
          <a:p>
            <a:pPr marL="6766560" marR="0" indent="0" algn="l">
              <a:lnSpc>
                <a:spcPts val="1100"/>
              </a:lnSpc>
              <a:spcBef>
                <a:spcPts val="0"/>
              </a:spcBef>
              <a:spcAft>
                <a:spcPts val="995"/>
              </a:spcAft>
            </a:pPr>
            <a:r>
              <a:rPr lang="en-US" sz="2000" spc="-100">
                <a:solidFill>
                  <a:srgbClr val="FFFFFF"/>
                </a:solidFill>
                <a:latin typeface="Arial" panose="02020603050405020304" pitchFamily="2"/>
              </a:rPr>
              <a:t>13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Arial"/>
      </a:majorFont>
      <a:minorFont>
        <a:latin typeface="Calibri"/>
        <a:ea typeface=""/>
        <a:cs typeface=""/>
        <a:font script="Arab" typeface="Arial"/>
      </a:minorFont>
    </a:fontScheme>
    <a:fmtScheme name="Office">
      <a:fillStyleLst>
        <a:solidFill>
          <a:schemeClr val="bg1">
            <a:alpha val="0"/>
          </a:schemeClr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  <a:scene3d>
            <a:camera prst="orthographicFront"/>
            <a:lightRig rig="threePt" dir="t"/>
          </a:scene3d>
        </a:effectStyle>
      </a:effectStyleLst>
      <a:bgFillStyleLst>
        <a:solidFill>
          <a:schemeClr val="bg1">
            <a:alpha val="0"/>
          </a:schemeClr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4956</Words>
  <Application>Microsoft Office PowerPoint</Application>
  <PresentationFormat>사용자 지정</PresentationFormat>
  <Paragraphs>774</Paragraphs>
  <Slides>60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60</vt:i4>
      </vt:variant>
    </vt:vector>
  </HeadingPairs>
  <TitlesOfParts>
    <vt:vector size="69" baseType="lpstr">
      <vt:lpstr>DX시인과나</vt:lpstr>
      <vt:lpstr>맑은 고딕</vt:lpstr>
      <vt:lpstr>AlternateGothic2 BT</vt:lpstr>
      <vt:lpstr>Arial</vt:lpstr>
      <vt:lpstr>Calibri</vt:lpstr>
      <vt:lpstr>Times New Roman</vt:lpstr>
      <vt:lpstr>Verdana</vt:lpstr>
      <vt:lpstr>default layout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Preview: ConvNet is a sequence of Convolutional Layers, interspersed with  activation functions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In practice: Common to zero pad the border</vt:lpstr>
      <vt:lpstr>PowerPoint 프레젠테이션</vt:lpstr>
      <vt:lpstr>PowerPoint 프레젠테이션</vt:lpstr>
      <vt:lpstr>PowerPoint 프레젠테이션</vt:lpstr>
      <vt:lpstr>PowerPoint 프레젠테이션</vt:lpstr>
      <vt:lpstr>(btw, 1x1 convolution layers make perfect sense)</vt:lpstr>
      <vt:lpstr>Example: CONV  layer in Torch</vt:lpstr>
      <vt:lpstr>Example: CONV  layer in Caffe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Summary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정연 이</cp:lastModifiedBy>
  <cp:revision>58</cp:revision>
  <dcterms:modified xsi:type="dcterms:W3CDTF">2019-07-29T13:02:18Z</dcterms:modified>
</cp:coreProperties>
</file>