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FAD28-C973-4E3D-9D8A-50389D451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9E2D2-0464-4D2B-8CCA-BD7A97837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A4934-425E-44DC-BF2C-634C566F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EDE33-334D-49EB-ACAD-BB17B8E6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54860-B212-432C-84A0-9EC65534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5806B-7B9A-4096-89AC-EEC1B20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05D6E-5F8D-4F3D-9AF0-C41D914D5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9C6B4-D598-422A-8322-817474AA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A7E87-9E74-4720-8659-36056002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EA96F-0B74-45D5-8365-963482B4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9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7C0CA6-0A64-4FF5-A1E9-299364923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DF867F-4036-41A6-9256-164E3EDB3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CF1F9-2621-4120-B0B6-B79CC248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C6C11-EFE9-467B-93E7-E83E7D5E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6907D-40CF-4416-B47B-81701DF0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08600-5684-4ABC-A695-DD8C4037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CE07B-4C26-422F-8D9B-4123A0C5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9DAFC-5597-4E3C-8BB4-16D1A192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1D339-F5AC-42C7-B433-2BC3362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7CF52-C8CB-4482-BB13-5664327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8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CBE94-314A-489C-958E-215D280C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8F4E18-90C1-4F3F-BEBE-06185962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0A38C-D051-4946-BFB6-23B4A7F5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F0002-95B3-4F67-ADF9-61A57D48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49CDA-A94E-40CD-BF30-84E940BB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5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FAB32-1BF4-4ABE-9CEC-B5A6CD29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9DE1F-1945-4593-B295-CEAB53A3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8BAAE-382F-49C9-82F1-46F532AB7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D61E0-268B-4939-923D-E430EC44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AE3BA-4F36-4613-9754-865D19A0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B13D4-8161-479E-A288-0862EA35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9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2A6E-BB8A-4F6F-AFEA-2AAD6498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4D27F-7D68-4D9F-85C6-F0C66448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6EBF5-5E51-4EEF-A532-C570A1CEE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1F115D-D20E-4456-A556-A2CDAEF83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19A2B4-27D2-4276-9050-17F0D4DC0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40592-BACF-4DF1-8FE4-AA4EA3B0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62EBB9-A3E3-4B64-816C-2105CD0A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3DB4A9-8910-4190-8FFE-E3A59BD7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6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9F369-25FF-404C-AA74-1CC00F5C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A12466-5CEC-47C6-830D-3B02D263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67F8D-2C3D-4610-8296-42EBC09D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57CB41-A4C5-4207-8198-A521688F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6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E1349-0781-4827-A30C-BBB71B97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7C6EC8-B173-40C6-B6E4-C9E3F16F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A9ECB9-A11C-4266-BB0E-A33F4940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73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D4951-5491-467B-9E00-A449AE4A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65D62-BCAD-4F60-B200-A23A9546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AA3FB-B3C9-45B0-9ACC-8CE280A60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3EB75-FADE-40E4-9B25-374B3528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ACA31-E8BA-4464-815A-1691A593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A8B5E-8244-4E87-87E3-7A63166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4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BB12B-7D0D-4605-9332-75ADBA8A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01FD3F-C9D1-432A-8558-7C4220ADA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5C9BC9-7E7C-479A-A5D1-8AF3F021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5110C-D41E-41DB-A024-4E857A23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8C701-C04B-4C7C-9237-C69550D6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AE846-2B78-46AF-8DFF-A14331C8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0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994297-E715-4712-A357-E3CA08D297D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66B0A5-80A3-4696-8CEB-9D3A78A5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3F1C1C-08EC-4E29-A286-508C9169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E94DF-3BED-4C43-B1BD-418D11C31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2131-9B73-4F7A-AECD-F561B567C6CA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AF7CC-8578-4AD7-A7CE-48210E48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5068A-6753-45EF-BC85-04A2C259A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D9B2C-7A17-480A-97A3-C055BEBB2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altLang="ko-KR" dirty="0"/>
              <a:t>1</a:t>
            </a:r>
            <a:r>
              <a:rPr lang="ko-KR" altLang="en-US" dirty="0"/>
              <a:t>강 </a:t>
            </a:r>
            <a:r>
              <a:rPr lang="en-GB" altLang="ko-KR" dirty="0"/>
              <a:t>- </a:t>
            </a:r>
            <a:r>
              <a:rPr lang="ko-KR" altLang="en-US" dirty="0"/>
              <a:t>프로그래밍 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6FCEB-499A-4974-8E34-87AA2F7B9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0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Example:</a:t>
            </a:r>
          </a:p>
          <a:p>
            <a:pPr lvl="1"/>
            <a:r>
              <a:rPr lang="en-GB" altLang="ko-KR" dirty="0"/>
              <a:t>A + B = ? </a:t>
            </a:r>
            <a:r>
              <a:rPr lang="ko-KR" altLang="en-US" dirty="0"/>
              <a:t>이라는 계산에서</a:t>
            </a:r>
            <a:endParaRPr lang="en-GB" altLang="ko-KR" dirty="0"/>
          </a:p>
          <a:p>
            <a:pPr lvl="1"/>
            <a:r>
              <a:rPr lang="en-GB" altLang="ko-KR" dirty="0"/>
              <a:t>A = 2</a:t>
            </a:r>
            <a:r>
              <a:rPr lang="ko-KR" altLang="en-US" dirty="0"/>
              <a:t>진법 수로 표현 가능 </a:t>
            </a:r>
            <a:r>
              <a:rPr lang="en-GB" altLang="ko-KR" dirty="0"/>
              <a:t>( 0/1 </a:t>
            </a:r>
            <a:r>
              <a:rPr lang="ko-KR" altLang="en-US" dirty="0"/>
              <a:t>로 표현 가능</a:t>
            </a:r>
            <a:r>
              <a:rPr lang="en-GB" altLang="ko-KR" dirty="0"/>
              <a:t>)</a:t>
            </a:r>
          </a:p>
          <a:p>
            <a:pPr lvl="1"/>
            <a:r>
              <a:rPr lang="en-GB" altLang="ko-KR" dirty="0"/>
              <a:t>B = 2</a:t>
            </a:r>
            <a:r>
              <a:rPr lang="ko-KR" altLang="en-US" dirty="0"/>
              <a:t>진법 수로 표현 가능 </a:t>
            </a:r>
            <a:r>
              <a:rPr lang="en-GB" altLang="ko-KR" dirty="0"/>
              <a:t>( 0/1 </a:t>
            </a:r>
            <a:r>
              <a:rPr lang="ko-KR" altLang="en-US" dirty="0"/>
              <a:t>로 표현 가능</a:t>
            </a:r>
            <a:r>
              <a:rPr lang="en-GB" altLang="ko-KR" dirty="0"/>
              <a:t>)</a:t>
            </a:r>
          </a:p>
          <a:p>
            <a:pPr lvl="1"/>
            <a:r>
              <a:rPr lang="en-GB" altLang="ko-KR" dirty="0"/>
              <a:t>? = 2</a:t>
            </a:r>
            <a:r>
              <a:rPr lang="ko-KR" altLang="en-US" dirty="0"/>
              <a:t>진법 수로 표현 가능 </a:t>
            </a:r>
            <a:r>
              <a:rPr lang="en-GB" altLang="ko-KR" dirty="0"/>
              <a:t>( 0/1 </a:t>
            </a:r>
            <a:r>
              <a:rPr lang="ko-KR" altLang="en-US" dirty="0"/>
              <a:t>로 표현 가능</a:t>
            </a:r>
            <a:r>
              <a:rPr lang="en-GB" altLang="ko-KR" dirty="0"/>
              <a:t>)</a:t>
            </a:r>
          </a:p>
          <a:p>
            <a:pPr lvl="1"/>
            <a:endParaRPr lang="en-GB" altLang="ko-KR" dirty="0"/>
          </a:p>
          <a:p>
            <a:pPr lvl="1"/>
            <a:r>
              <a:rPr lang="en-GB" altLang="ko-KR" dirty="0"/>
              <a:t>Add</a:t>
            </a:r>
            <a:r>
              <a:rPr lang="ko-KR" altLang="en-US" dirty="0"/>
              <a:t>는</a:t>
            </a:r>
            <a:r>
              <a:rPr lang="en-GB" altLang="ko-KR" dirty="0"/>
              <a:t>? </a:t>
            </a:r>
          </a:p>
          <a:p>
            <a:pPr lvl="2"/>
            <a:r>
              <a:rPr lang="en-GB" altLang="ko-KR" dirty="0"/>
              <a:t>1000110010100000</a:t>
            </a:r>
          </a:p>
        </p:txBody>
      </p:sp>
    </p:spTree>
    <p:extLst>
      <p:ext uri="{BB962C8B-B14F-4D97-AF65-F5344CB8AC3E}">
        <p14:creationId xmlns:p14="http://schemas.microsoft.com/office/powerpoint/2010/main" val="309928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So</a:t>
            </a:r>
            <a:r>
              <a:rPr lang="ko-KR" altLang="en-US" dirty="0"/>
              <a:t> </a:t>
            </a:r>
            <a:r>
              <a:rPr lang="en-GB" altLang="ko-KR" dirty="0"/>
              <a:t>far…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컴퓨터는 </a:t>
            </a:r>
            <a:r>
              <a:rPr lang="en-GB" altLang="ko-KR" dirty="0"/>
              <a:t>Binary expression</a:t>
            </a:r>
            <a:r>
              <a:rPr lang="ko-KR" altLang="en-US" dirty="0"/>
              <a:t>으로 생각한다</a:t>
            </a:r>
            <a:r>
              <a:rPr lang="en-GB" altLang="ko-KR" dirty="0"/>
              <a:t>.</a:t>
            </a:r>
          </a:p>
          <a:p>
            <a:endParaRPr lang="en-GB" altLang="ko-KR" dirty="0"/>
          </a:p>
          <a:p>
            <a:r>
              <a:rPr lang="ko-KR" altLang="en-US" dirty="0"/>
              <a:t>프로그래밍은 </a:t>
            </a:r>
            <a:r>
              <a:rPr lang="en-GB" altLang="ko-KR" dirty="0"/>
              <a:t>Binary expression</a:t>
            </a:r>
            <a:r>
              <a:rPr lang="ko-KR" altLang="en-US" dirty="0"/>
              <a:t>이 아니다</a:t>
            </a:r>
            <a:r>
              <a:rPr lang="en-GB" altLang="ko-KR" dirty="0"/>
              <a:t>.</a:t>
            </a:r>
          </a:p>
          <a:p>
            <a:pPr lvl="1"/>
            <a:r>
              <a:rPr lang="ko-KR" altLang="en-US" dirty="0"/>
              <a:t>그러면 컴퓨터는 코드를 어떻게 이해하는가</a:t>
            </a:r>
            <a:r>
              <a:rPr lang="en-GB" altLang="ko-KR" dirty="0"/>
              <a:t>?</a:t>
            </a:r>
          </a:p>
          <a:p>
            <a:endParaRPr lang="en-GB" altLang="ko-KR" dirty="0"/>
          </a:p>
          <a:p>
            <a:endParaRPr lang="en-GB" altLang="ko-KR" dirty="0"/>
          </a:p>
        </p:txBody>
      </p:sp>
      <p:pic>
        <p:nvPicPr>
          <p:cNvPr id="2050" name="Picture 2" descr="almir's corner - blog -: Snippet of Python code reading CSV file ...">
            <a:extLst>
              <a:ext uri="{FF2B5EF4-FFF2-40B4-BE49-F238E27FC236}">
                <a16:creationId xmlns:a16="http://schemas.microsoft.com/office/drawing/2014/main" id="{C7082185-B59F-420A-AF49-3F8D5F0C4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80" y="3837207"/>
            <a:ext cx="4377231" cy="276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61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 언어 </a:t>
            </a:r>
            <a:r>
              <a:rPr lang="en-GB" altLang="ko-KR" dirty="0"/>
              <a:t>(Assembler)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Assembly</a:t>
            </a:r>
            <a:r>
              <a:rPr lang="ko-KR" altLang="en-US" dirty="0"/>
              <a:t>라는 프로그래밍 언어는</a:t>
            </a:r>
            <a:endParaRPr lang="en-GB" altLang="ko-KR" dirty="0"/>
          </a:p>
          <a:p>
            <a:pPr lvl="1"/>
            <a:r>
              <a:rPr lang="en-GB" altLang="ko-KR" dirty="0"/>
              <a:t>Symbolic expression</a:t>
            </a:r>
            <a:r>
              <a:rPr lang="ko-KR" altLang="en-US" dirty="0"/>
              <a:t> </a:t>
            </a:r>
            <a:r>
              <a:rPr lang="en-GB" altLang="ko-KR" dirty="0"/>
              <a:t>-&gt;</a:t>
            </a:r>
            <a:r>
              <a:rPr lang="ko-KR" altLang="en-US" dirty="0"/>
              <a:t> 기계어 </a:t>
            </a:r>
            <a:r>
              <a:rPr lang="en-GB" altLang="ko-KR" dirty="0"/>
              <a:t>(binary expression</a:t>
            </a:r>
            <a:r>
              <a:rPr lang="ko-KR" altLang="en-US" dirty="0"/>
              <a:t>으로 바꿔준다</a:t>
            </a:r>
            <a:r>
              <a:rPr lang="en-GB" altLang="ko-KR" dirty="0"/>
              <a:t>)</a:t>
            </a:r>
          </a:p>
          <a:p>
            <a:pPr lvl="1"/>
            <a:endParaRPr lang="en-GB" altLang="ko-KR" dirty="0"/>
          </a:p>
          <a:p>
            <a:r>
              <a:rPr lang="ko-KR" altLang="en-US" dirty="0"/>
              <a:t>즉</a:t>
            </a:r>
            <a:r>
              <a:rPr lang="en-GB" altLang="ko-KR" dirty="0"/>
              <a:t>, ADD A,B </a:t>
            </a:r>
            <a:r>
              <a:rPr lang="ko-KR" altLang="en-US" dirty="0"/>
              <a:t>라는 표현을 </a:t>
            </a:r>
            <a:r>
              <a:rPr lang="en-GB" altLang="ko-KR" dirty="0"/>
              <a:t>1000110010100000 </a:t>
            </a:r>
            <a:r>
              <a:rPr lang="ko-KR" altLang="en-US" dirty="0"/>
              <a:t>으로 바꿔준다</a:t>
            </a:r>
            <a:r>
              <a:rPr lang="en-GB" altLang="ko-KR" dirty="0"/>
              <a:t>.</a:t>
            </a:r>
          </a:p>
          <a:p>
            <a:endParaRPr lang="en-GB" altLang="ko-KR" dirty="0"/>
          </a:p>
          <a:p>
            <a:r>
              <a:rPr lang="en-GB" altLang="ko-KR" dirty="0"/>
              <a:t>i.e. Human language -&gt; Computer language</a:t>
            </a:r>
          </a:p>
        </p:txBody>
      </p:sp>
    </p:spTree>
    <p:extLst>
      <p:ext uri="{BB962C8B-B14F-4D97-AF65-F5344CB8AC3E}">
        <p14:creationId xmlns:p14="http://schemas.microsoft.com/office/powerpoint/2010/main" val="81853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 언어 </a:t>
            </a:r>
            <a:r>
              <a:rPr lang="en-GB" altLang="ko-KR" dirty="0"/>
              <a:t>(Assembler)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27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ko-KR" dirty="0"/>
              <a:t>Swap</a:t>
            </a:r>
            <a:r>
              <a:rPr lang="ko-KR" altLang="en-US" dirty="0"/>
              <a:t> </a:t>
            </a:r>
            <a:r>
              <a:rPr lang="en-GB" altLang="ko-KR" dirty="0"/>
              <a:t>(int</a:t>
            </a:r>
            <a:r>
              <a:rPr lang="ko-KR" altLang="en-US" dirty="0"/>
              <a:t> </a:t>
            </a:r>
            <a:r>
              <a:rPr lang="en-GB" altLang="ko-KR" dirty="0"/>
              <a:t>v[],</a:t>
            </a:r>
            <a:r>
              <a:rPr lang="ko-KR" altLang="en-US" dirty="0"/>
              <a:t> </a:t>
            </a:r>
            <a:r>
              <a:rPr lang="en-GB" altLang="ko-KR" dirty="0"/>
              <a:t>int k)</a:t>
            </a:r>
          </a:p>
          <a:p>
            <a:pPr marL="0" indent="0">
              <a:buNone/>
            </a:pPr>
            <a:r>
              <a:rPr lang="en-GB" altLang="ko-KR" dirty="0"/>
              <a:t>{ int temp;</a:t>
            </a:r>
          </a:p>
          <a:p>
            <a:pPr marL="0" indent="0">
              <a:buNone/>
            </a:pPr>
            <a:r>
              <a:rPr lang="en-GB" altLang="ko-KR" dirty="0"/>
              <a:t>  temp = v[k];</a:t>
            </a:r>
          </a:p>
          <a:p>
            <a:pPr marL="0" indent="0">
              <a:buNone/>
            </a:pPr>
            <a:r>
              <a:rPr lang="en-GB" altLang="ko-KR" dirty="0"/>
              <a:t>  v[k] = v[k+1];</a:t>
            </a:r>
          </a:p>
          <a:p>
            <a:pPr marL="0" indent="0">
              <a:buNone/>
            </a:pPr>
            <a:r>
              <a:rPr lang="en-GB" altLang="ko-KR" dirty="0"/>
              <a:t>  v[k+1] = temp;</a:t>
            </a:r>
          </a:p>
          <a:p>
            <a:pPr marL="0" indent="0">
              <a:buNone/>
            </a:pPr>
            <a:r>
              <a:rPr lang="en-GB" altLang="ko-KR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81C686A-6CF6-4D9A-9232-CBC0CC1ED8AB}"/>
              </a:ext>
            </a:extLst>
          </p:cNvPr>
          <p:cNvSpPr txBox="1">
            <a:spLocks/>
          </p:cNvSpPr>
          <p:nvPr/>
        </p:nvSpPr>
        <p:spPr>
          <a:xfrm>
            <a:off x="8093825" y="1825625"/>
            <a:ext cx="34927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ko-KR" dirty="0"/>
              <a:t>000000000001010101111011010100000000000000010101000000000001010111010111010100000000000000010101000000000001010111010111010100011110000000001010100000000000101011101011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7D8A46-FDD5-44A0-B0FB-D7519245EAE7}"/>
              </a:ext>
            </a:extLst>
          </p:cNvPr>
          <p:cNvSpPr txBox="1">
            <a:spLocks/>
          </p:cNvSpPr>
          <p:nvPr/>
        </p:nvSpPr>
        <p:spPr>
          <a:xfrm>
            <a:off x="4601094" y="1825625"/>
            <a:ext cx="34927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ko-KR" dirty="0"/>
              <a:t>Swap: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ko-KR" dirty="0"/>
              <a:t>LSL X10, X1,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ko-KR" dirty="0"/>
              <a:t>ADD X0, X0, X10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ko-KR" dirty="0"/>
              <a:t>LDUR X9, [X10,0]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ko-KR" dirty="0"/>
              <a:t>LDUR X11, [X10,0]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ko-KR" dirty="0"/>
              <a:t>STUR X11, [X10,0]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ko-KR" dirty="0"/>
              <a:t>STUR X9, [X10,8]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ko-KR" dirty="0"/>
              <a:t>BR X10</a:t>
            </a:r>
          </a:p>
        </p:txBody>
      </p:sp>
    </p:spTree>
    <p:extLst>
      <p:ext uri="{BB962C8B-B14F-4D97-AF65-F5344CB8AC3E}">
        <p14:creationId xmlns:p14="http://schemas.microsoft.com/office/powerpoint/2010/main" val="204115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Problems with Assembler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Assembly language </a:t>
            </a:r>
            <a:r>
              <a:rPr lang="ko-KR" altLang="en-US" dirty="0"/>
              <a:t>는 다 좋은데</a:t>
            </a:r>
            <a:r>
              <a:rPr lang="en-GB" altLang="ko-KR" dirty="0"/>
              <a:t>, </a:t>
            </a:r>
            <a:r>
              <a:rPr lang="ko-KR" altLang="en-US" dirty="0"/>
              <a:t>다 좋은데 생산성이 너무 떨어진다</a:t>
            </a:r>
            <a:endParaRPr lang="en-GB" altLang="ko-KR" dirty="0"/>
          </a:p>
          <a:p>
            <a:pPr lvl="1"/>
            <a:r>
              <a:rPr lang="ko-KR" altLang="en-US" dirty="0"/>
              <a:t>메모리 하나하나 다 프로그래밍 해야하기 때문</a:t>
            </a:r>
            <a:r>
              <a:rPr lang="en-GB" altLang="ko-KR" dirty="0"/>
              <a:t>…</a:t>
            </a:r>
          </a:p>
          <a:p>
            <a:pPr lvl="1"/>
            <a:endParaRPr lang="en-GB" altLang="ko-KR" dirty="0"/>
          </a:p>
          <a:p>
            <a:r>
              <a:rPr lang="ko-KR" altLang="en-US" dirty="0"/>
              <a:t>생산성이 좋은 언어를 쓸 수 없을까</a:t>
            </a:r>
            <a:r>
              <a:rPr lang="en-GB" altLang="ko-KR" dirty="0"/>
              <a:t>?</a:t>
            </a:r>
          </a:p>
          <a:p>
            <a:pPr lvl="1"/>
            <a:r>
              <a:rPr lang="ko-KR" altLang="en-US" dirty="0"/>
              <a:t>사람의 언어처럼 자연스러운 프로그래밍이 가능해야함</a:t>
            </a:r>
            <a:r>
              <a:rPr lang="en-GB" altLang="ko-KR" dirty="0"/>
              <a:t>.</a:t>
            </a:r>
          </a:p>
          <a:p>
            <a:pPr lvl="1"/>
            <a:r>
              <a:rPr lang="en-GB" altLang="ko-KR" dirty="0"/>
              <a:t>Assembler</a:t>
            </a:r>
            <a:r>
              <a:rPr lang="ko-KR" altLang="en-US" dirty="0"/>
              <a:t>처럼 메모리 단위 프로그래밍 같은 복잡함이 없어야함</a:t>
            </a:r>
            <a:r>
              <a:rPr lang="en-GB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004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6942" cy="1325563"/>
          </a:xfrm>
        </p:spPr>
        <p:txBody>
          <a:bodyPr/>
          <a:lstStyle/>
          <a:p>
            <a:r>
              <a:rPr lang="en-GB" altLang="ko-KR" dirty="0"/>
              <a:t>High-level language vs Low-level language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큰 그림에서의 프로그래밍을 하고 메모리 연산을 고려하지 않는 언어 </a:t>
            </a:r>
            <a:r>
              <a:rPr lang="en-GB" altLang="ko-KR" dirty="0"/>
              <a:t>==</a:t>
            </a:r>
            <a:r>
              <a:rPr lang="ko-KR" altLang="en-US" dirty="0"/>
              <a:t> </a:t>
            </a:r>
            <a:r>
              <a:rPr lang="en-GB" altLang="ko-KR" dirty="0"/>
              <a:t>High-level language</a:t>
            </a:r>
          </a:p>
          <a:p>
            <a:pPr lvl="1"/>
            <a:r>
              <a:rPr lang="ko-KR" altLang="en-US" dirty="0"/>
              <a:t>생산성 </a:t>
            </a:r>
            <a:r>
              <a:rPr lang="en-GB" altLang="ko-KR" dirty="0"/>
              <a:t>GOOD</a:t>
            </a:r>
          </a:p>
          <a:p>
            <a:pPr lvl="1"/>
            <a:r>
              <a:rPr lang="en-GB" altLang="ko-KR" dirty="0"/>
              <a:t>C, C++, C#, Python, Java, </a:t>
            </a:r>
            <a:r>
              <a:rPr lang="en-GB" altLang="ko-KR" dirty="0" err="1"/>
              <a:t>Javascript</a:t>
            </a:r>
            <a:r>
              <a:rPr lang="en-GB" altLang="ko-KR" dirty="0"/>
              <a:t>, Julia…</a:t>
            </a:r>
          </a:p>
          <a:p>
            <a:endParaRPr lang="en-GB" altLang="ko-KR" dirty="0"/>
          </a:p>
          <a:p>
            <a:r>
              <a:rPr lang="ko-KR" altLang="en-US" dirty="0"/>
              <a:t>큰 그림에서의 생산성은 없지만 메모리 연산 등 작은 레벨에서의 동작을 구현한 언어 </a:t>
            </a:r>
            <a:r>
              <a:rPr lang="en-GB" altLang="ko-KR" dirty="0"/>
              <a:t>== Low-level language</a:t>
            </a:r>
          </a:p>
          <a:p>
            <a:pPr lvl="1"/>
            <a:r>
              <a:rPr lang="en-GB" altLang="ko-KR" dirty="0"/>
              <a:t>Assembly, SIMD</a:t>
            </a:r>
          </a:p>
        </p:txBody>
      </p:sp>
    </p:spTree>
    <p:extLst>
      <p:ext uri="{BB962C8B-B14F-4D97-AF65-F5344CB8AC3E}">
        <p14:creationId xmlns:p14="http://schemas.microsoft.com/office/powerpoint/2010/main" val="99275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</a:t>
            </a:r>
            <a:r>
              <a:rPr lang="en-GB" altLang="ko-KR" dirty="0"/>
              <a:t> / </a:t>
            </a:r>
            <a:r>
              <a:rPr lang="ko-KR" altLang="en-US" dirty="0"/>
              <a:t>인터프리터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High-level </a:t>
            </a:r>
            <a:r>
              <a:rPr lang="ko-KR" altLang="en-US" dirty="0"/>
              <a:t>언어도 결국 프로세서 </a:t>
            </a:r>
            <a:r>
              <a:rPr lang="en-GB" altLang="ko-KR" dirty="0"/>
              <a:t>/ </a:t>
            </a:r>
            <a:r>
              <a:rPr lang="ko-KR" altLang="en-US" dirty="0"/>
              <a:t>메모리를 사용해야하기 때문에 </a:t>
            </a:r>
            <a:r>
              <a:rPr lang="en-GB" altLang="ko-KR" dirty="0"/>
              <a:t>low-level operation</a:t>
            </a:r>
            <a:r>
              <a:rPr lang="ko-KR" altLang="en-US" dirty="0"/>
              <a:t>이 필요함</a:t>
            </a:r>
            <a:r>
              <a:rPr lang="en-GB" altLang="ko-KR" dirty="0"/>
              <a:t>.</a:t>
            </a:r>
          </a:p>
          <a:p>
            <a:endParaRPr lang="en-GB" altLang="ko-KR" dirty="0"/>
          </a:p>
          <a:p>
            <a:r>
              <a:rPr lang="en-GB" altLang="ko-KR" dirty="0"/>
              <a:t>High-level -&gt; Low-level </a:t>
            </a:r>
            <a:r>
              <a:rPr lang="ko-KR" altLang="en-US" dirty="0"/>
              <a:t>변환은 어떻게 하는가</a:t>
            </a:r>
            <a:r>
              <a:rPr lang="en-GB" altLang="ko-KR" dirty="0"/>
              <a:t>?</a:t>
            </a:r>
          </a:p>
          <a:p>
            <a:pPr lvl="1"/>
            <a:r>
              <a:rPr lang="en-GB" altLang="ko-KR" dirty="0"/>
              <a:t>Compiler: High-level</a:t>
            </a:r>
            <a:r>
              <a:rPr lang="ko-KR" altLang="en-US" dirty="0"/>
              <a:t> </a:t>
            </a:r>
            <a:r>
              <a:rPr lang="en-GB" altLang="ko-KR" dirty="0"/>
              <a:t>script</a:t>
            </a:r>
            <a:r>
              <a:rPr lang="ko-KR" altLang="en-US" dirty="0"/>
              <a:t>를 </a:t>
            </a:r>
            <a:r>
              <a:rPr lang="en-GB" altLang="ko-KR" dirty="0"/>
              <a:t>low-level script</a:t>
            </a:r>
            <a:r>
              <a:rPr lang="ko-KR" altLang="en-US" dirty="0"/>
              <a:t>로 번역</a:t>
            </a:r>
            <a:endParaRPr lang="en-GB" altLang="ko-KR" dirty="0"/>
          </a:p>
          <a:p>
            <a:pPr lvl="2"/>
            <a:r>
              <a:rPr lang="en-GB" altLang="ko-KR" dirty="0"/>
              <a:t>GCC, Clang, MSVC…</a:t>
            </a:r>
          </a:p>
          <a:p>
            <a:endParaRPr lang="en-GB" altLang="ko-KR" dirty="0"/>
          </a:p>
          <a:p>
            <a:pPr lvl="1"/>
            <a:r>
              <a:rPr lang="en-GB" altLang="ko-KR" dirty="0"/>
              <a:t>Interpreter: High-level </a:t>
            </a:r>
            <a:r>
              <a:rPr lang="ko-KR" altLang="en-US" dirty="0"/>
              <a:t>코드 한줄 한줄을 </a:t>
            </a:r>
            <a:r>
              <a:rPr lang="en-GB" altLang="ko-KR" dirty="0"/>
              <a:t>low-level </a:t>
            </a:r>
            <a:r>
              <a:rPr lang="ko-KR" altLang="en-US" dirty="0"/>
              <a:t>코드로 통역</a:t>
            </a:r>
            <a:endParaRPr lang="en-GB" altLang="ko-KR" dirty="0"/>
          </a:p>
          <a:p>
            <a:pPr lvl="2"/>
            <a:r>
              <a:rPr lang="en-GB" altLang="ko-KR" dirty="0"/>
              <a:t>MATLAB, Python… </a:t>
            </a:r>
          </a:p>
        </p:txBody>
      </p:sp>
    </p:spTree>
    <p:extLst>
      <p:ext uri="{BB962C8B-B14F-4D97-AF65-F5344CB8AC3E}">
        <p14:creationId xmlns:p14="http://schemas.microsoft.com/office/powerpoint/2010/main" val="249059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프로그래밍 언어들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컴파일러를 사용하는 언어 </a:t>
            </a:r>
            <a:r>
              <a:rPr lang="en-GB" altLang="ko-KR" dirty="0"/>
              <a:t>(</a:t>
            </a:r>
            <a:r>
              <a:rPr lang="ko-KR" altLang="en-US" dirty="0"/>
              <a:t>프로그램 실행 속도가 빠른 편</a:t>
            </a:r>
            <a:r>
              <a:rPr lang="en-GB" altLang="ko-KR" dirty="0"/>
              <a:t>)</a:t>
            </a:r>
          </a:p>
          <a:p>
            <a:pPr lvl="1"/>
            <a:r>
              <a:rPr lang="en-GB" altLang="ko-KR" dirty="0"/>
              <a:t>C, C++, C#, </a:t>
            </a:r>
          </a:p>
          <a:p>
            <a:pPr lvl="1"/>
            <a:endParaRPr lang="en-GB" altLang="ko-KR" dirty="0"/>
          </a:p>
          <a:p>
            <a:r>
              <a:rPr lang="ko-KR" altLang="en-US" dirty="0"/>
              <a:t>인터프리터를 사용하는 언어 </a:t>
            </a:r>
            <a:r>
              <a:rPr lang="en-GB" altLang="ko-KR" dirty="0"/>
              <a:t>(</a:t>
            </a:r>
            <a:r>
              <a:rPr lang="ko-KR" altLang="en-US" dirty="0"/>
              <a:t>유저가 쉽게 사용하는 편</a:t>
            </a:r>
            <a:r>
              <a:rPr lang="en-GB" altLang="ko-KR" dirty="0"/>
              <a:t>)</a:t>
            </a:r>
          </a:p>
          <a:p>
            <a:pPr lvl="1"/>
            <a:r>
              <a:rPr lang="en-GB" altLang="ko-KR" dirty="0"/>
              <a:t>Python, MATLAB</a:t>
            </a:r>
          </a:p>
          <a:p>
            <a:endParaRPr lang="en-GB" altLang="ko-KR" dirty="0"/>
          </a:p>
          <a:p>
            <a:r>
              <a:rPr lang="ko-KR" altLang="en-US" dirty="0"/>
              <a:t>하이브리드 언어 </a:t>
            </a:r>
            <a:r>
              <a:rPr lang="en-GB" altLang="ko-KR" dirty="0"/>
              <a:t>(</a:t>
            </a:r>
            <a:r>
              <a:rPr lang="ko-KR" altLang="en-US" dirty="0"/>
              <a:t>반반</a:t>
            </a:r>
            <a:r>
              <a:rPr lang="en-GB" altLang="ko-KR" dirty="0"/>
              <a:t>)</a:t>
            </a:r>
          </a:p>
          <a:p>
            <a:pPr lvl="1"/>
            <a:r>
              <a:rPr lang="en-GB" altLang="ko-KR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57887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프로그래밍 언어들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빠른 속도를 요구하거나</a:t>
            </a:r>
            <a:r>
              <a:rPr lang="en-GB" altLang="ko-KR" dirty="0"/>
              <a:t>, </a:t>
            </a:r>
            <a:r>
              <a:rPr lang="ko-KR" altLang="en-US" dirty="0"/>
              <a:t>적은 메모리로 프로그램을 돌려야할 때 </a:t>
            </a:r>
            <a:r>
              <a:rPr lang="en-GB" altLang="ko-KR" dirty="0"/>
              <a:t>(e.g. </a:t>
            </a:r>
            <a:r>
              <a:rPr lang="ko-KR" altLang="en-US" dirty="0"/>
              <a:t>로보틱스</a:t>
            </a:r>
            <a:r>
              <a:rPr lang="en-GB" altLang="ko-KR" dirty="0"/>
              <a:t>, </a:t>
            </a:r>
            <a:r>
              <a:rPr lang="ko-KR" altLang="en-US" dirty="0"/>
              <a:t>고성능 서버</a:t>
            </a:r>
            <a:r>
              <a:rPr lang="en-GB" altLang="ko-KR" dirty="0"/>
              <a:t>, </a:t>
            </a:r>
            <a:r>
              <a:rPr lang="ko-KR" altLang="en-US" dirty="0"/>
              <a:t>임베디드 칩</a:t>
            </a:r>
            <a:r>
              <a:rPr lang="en-GB" altLang="ko-KR" dirty="0"/>
              <a:t>)</a:t>
            </a:r>
          </a:p>
          <a:p>
            <a:pPr lvl="1"/>
            <a:r>
              <a:rPr lang="en-GB" altLang="ko-KR" dirty="0"/>
              <a:t>C, C++, C#</a:t>
            </a:r>
          </a:p>
          <a:p>
            <a:pPr lvl="1"/>
            <a:endParaRPr lang="en-GB" altLang="ko-KR" dirty="0"/>
          </a:p>
          <a:p>
            <a:r>
              <a:rPr lang="ko-KR" altLang="en-US" dirty="0"/>
              <a:t>쉽고 빠르게 무언가를 만들어야할 때 </a:t>
            </a:r>
            <a:r>
              <a:rPr lang="en-GB" altLang="ko-KR" dirty="0"/>
              <a:t>(e.g. </a:t>
            </a:r>
            <a:r>
              <a:rPr lang="ko-KR" altLang="en-US" dirty="0"/>
              <a:t>웹사이트 개발</a:t>
            </a:r>
            <a:r>
              <a:rPr lang="en-GB" altLang="ko-KR" dirty="0"/>
              <a:t>, </a:t>
            </a:r>
            <a:r>
              <a:rPr lang="ko-KR" altLang="en-US" dirty="0"/>
              <a:t>앱 개발</a:t>
            </a:r>
            <a:r>
              <a:rPr lang="en-GB" altLang="ko-KR" dirty="0"/>
              <a:t>, </a:t>
            </a:r>
            <a:r>
              <a:rPr lang="ko-KR" altLang="en-US" dirty="0"/>
              <a:t>실험</a:t>
            </a:r>
            <a:r>
              <a:rPr lang="en-GB" altLang="ko-KR" dirty="0"/>
              <a:t>)</a:t>
            </a:r>
          </a:p>
          <a:p>
            <a:pPr lvl="1"/>
            <a:r>
              <a:rPr lang="en-GB" altLang="ko-KR" dirty="0"/>
              <a:t>Python, MATLAB</a:t>
            </a:r>
          </a:p>
          <a:p>
            <a:pPr lvl="1"/>
            <a:endParaRPr lang="en-GB" altLang="ko-KR" dirty="0"/>
          </a:p>
          <a:p>
            <a:r>
              <a:rPr lang="ko-KR" altLang="en-US" dirty="0"/>
              <a:t>특수 언어</a:t>
            </a:r>
            <a:endParaRPr lang="en-GB" altLang="ko-KR" dirty="0"/>
          </a:p>
          <a:p>
            <a:pPr lvl="1"/>
            <a:r>
              <a:rPr lang="en-GB" altLang="ko-KR" dirty="0"/>
              <a:t>Java / Kotlin - </a:t>
            </a:r>
            <a:r>
              <a:rPr lang="ko-KR" altLang="en-US" dirty="0"/>
              <a:t>안드로이드 앱 개발</a:t>
            </a:r>
            <a:endParaRPr lang="en-GB" altLang="ko-KR" dirty="0"/>
          </a:p>
          <a:p>
            <a:pPr lvl="1"/>
            <a:r>
              <a:rPr lang="en-GB" altLang="ko-KR" dirty="0"/>
              <a:t>Objective C / Swift - iOS </a:t>
            </a:r>
            <a:r>
              <a:rPr lang="ko-KR" altLang="en-US" dirty="0"/>
              <a:t>앱</a:t>
            </a:r>
            <a:r>
              <a:rPr lang="en-GB" altLang="ko-KR" dirty="0"/>
              <a:t> </a:t>
            </a:r>
            <a:r>
              <a:rPr lang="ko-KR" altLang="en-US" dirty="0"/>
              <a:t>개발 </a:t>
            </a:r>
            <a:endParaRPr lang="en-GB" altLang="ko-KR" dirty="0"/>
          </a:p>
          <a:p>
            <a:pPr lvl="1"/>
            <a:r>
              <a:rPr lang="en-GB" altLang="ko-KR" dirty="0"/>
              <a:t>MATLAB / Julia - </a:t>
            </a:r>
            <a:r>
              <a:rPr lang="ko-KR" altLang="en-US" dirty="0"/>
              <a:t>행렬</a:t>
            </a:r>
            <a:r>
              <a:rPr lang="en-GB" altLang="ko-KR" dirty="0"/>
              <a:t>/</a:t>
            </a:r>
            <a:r>
              <a:rPr lang="ko-KR" altLang="en-US" dirty="0"/>
              <a:t>수식 계산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3214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프로그래밍을 시작하기 위한 배경 지식</a:t>
            </a:r>
            <a:endParaRPr lang="en-GB" altLang="ko-KR" dirty="0"/>
          </a:p>
          <a:p>
            <a:r>
              <a:rPr lang="ko-KR" altLang="en-US" dirty="0"/>
              <a:t>프로그래밍의 목적</a:t>
            </a:r>
            <a:endParaRPr lang="en-GB" altLang="ko-KR" dirty="0"/>
          </a:p>
          <a:p>
            <a:r>
              <a:rPr lang="ko-KR" altLang="en-US" dirty="0"/>
              <a:t>프로그래밍 언어의 종류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2763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172" y="2766218"/>
            <a:ext cx="10515600" cy="1325563"/>
          </a:xfrm>
        </p:spPr>
        <p:txBody>
          <a:bodyPr/>
          <a:lstStyle/>
          <a:p>
            <a:r>
              <a:rPr lang="ko-KR" altLang="en-US" dirty="0"/>
              <a:t>컴퓨터란</a:t>
            </a:r>
            <a:r>
              <a:rPr lang="en-GB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5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컴퓨터란</a:t>
            </a:r>
            <a:r>
              <a:rPr lang="en-GB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개인용 컴퓨터 </a:t>
            </a:r>
            <a:r>
              <a:rPr lang="en-GB" altLang="ko-KR" dirty="0"/>
              <a:t>(PC)</a:t>
            </a:r>
          </a:p>
          <a:p>
            <a:pPr lvl="1"/>
            <a:r>
              <a:rPr lang="en-GB" altLang="ko-KR" dirty="0"/>
              <a:t>Desktops / Laptops</a:t>
            </a:r>
          </a:p>
          <a:p>
            <a:pPr lvl="1"/>
            <a:r>
              <a:rPr lang="en-GB" altLang="ko-KR" dirty="0"/>
              <a:t>Personal mobile devices</a:t>
            </a:r>
          </a:p>
          <a:p>
            <a:endParaRPr lang="en-GB" altLang="ko-KR" dirty="0"/>
          </a:p>
          <a:p>
            <a:r>
              <a:rPr lang="ko-KR" altLang="en-US" dirty="0"/>
              <a:t>서버 </a:t>
            </a:r>
            <a:r>
              <a:rPr lang="en-GB" altLang="ko-KR" dirty="0"/>
              <a:t>(Server)</a:t>
            </a:r>
          </a:p>
          <a:p>
            <a:pPr lvl="1"/>
            <a:r>
              <a:rPr lang="en-GB" altLang="ko-KR" dirty="0"/>
              <a:t>Super computers</a:t>
            </a:r>
          </a:p>
          <a:p>
            <a:pPr lvl="1"/>
            <a:r>
              <a:rPr lang="en-GB" altLang="ko-KR" dirty="0"/>
              <a:t>Warehouse-scale computing</a:t>
            </a:r>
          </a:p>
          <a:p>
            <a:endParaRPr lang="en-GB" altLang="ko-KR" dirty="0"/>
          </a:p>
          <a:p>
            <a:r>
              <a:rPr lang="ko-KR" altLang="en-US" dirty="0"/>
              <a:t>임베디드 컴퓨터 </a:t>
            </a:r>
            <a:r>
              <a:rPr lang="en-GB" altLang="ko-KR" dirty="0"/>
              <a:t>(Embedded computer)</a:t>
            </a:r>
          </a:p>
          <a:p>
            <a:pPr lvl="1"/>
            <a:r>
              <a:rPr lang="en-GB" altLang="ko-KR" dirty="0"/>
              <a:t>Chips</a:t>
            </a:r>
          </a:p>
        </p:txBody>
      </p:sp>
    </p:spTree>
    <p:extLst>
      <p:ext uri="{BB962C8B-B14F-4D97-AF65-F5344CB8AC3E}">
        <p14:creationId xmlns:p14="http://schemas.microsoft.com/office/powerpoint/2010/main" val="298050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컴퓨터란</a:t>
            </a:r>
            <a:r>
              <a:rPr lang="en-GB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개인용 컴퓨터 </a:t>
            </a:r>
            <a:r>
              <a:rPr lang="en-GB" altLang="ko-KR" dirty="0"/>
              <a:t>(PC)</a:t>
            </a:r>
          </a:p>
          <a:p>
            <a:pPr lvl="1"/>
            <a:r>
              <a:rPr lang="en-GB" altLang="ko-KR" dirty="0"/>
              <a:t>Desktops / Laptops</a:t>
            </a:r>
          </a:p>
          <a:p>
            <a:pPr lvl="1"/>
            <a:r>
              <a:rPr lang="en-GB" altLang="ko-KR" dirty="0"/>
              <a:t>Personal mobile devices</a:t>
            </a:r>
          </a:p>
          <a:p>
            <a:endParaRPr lang="en-GB" altLang="ko-KR" dirty="0"/>
          </a:p>
          <a:p>
            <a:r>
              <a:rPr lang="ko-KR" altLang="en-US" dirty="0"/>
              <a:t>서버 </a:t>
            </a:r>
            <a:r>
              <a:rPr lang="en-GB" altLang="ko-KR" dirty="0"/>
              <a:t>(Server)</a:t>
            </a:r>
          </a:p>
          <a:p>
            <a:pPr lvl="1"/>
            <a:r>
              <a:rPr lang="en-GB" altLang="ko-KR" dirty="0"/>
              <a:t>Super computers</a:t>
            </a:r>
          </a:p>
          <a:p>
            <a:pPr lvl="1"/>
            <a:r>
              <a:rPr lang="en-GB" altLang="ko-KR" dirty="0"/>
              <a:t>Warehouse-scale computing</a:t>
            </a:r>
          </a:p>
          <a:p>
            <a:endParaRPr lang="en-GB" altLang="ko-KR" dirty="0"/>
          </a:p>
          <a:p>
            <a:r>
              <a:rPr lang="ko-KR" altLang="en-US" dirty="0"/>
              <a:t>임베디드 컴퓨터 </a:t>
            </a:r>
            <a:r>
              <a:rPr lang="en-GB" altLang="ko-KR" dirty="0"/>
              <a:t>(Embedded computer)</a:t>
            </a:r>
          </a:p>
          <a:p>
            <a:pPr lvl="1"/>
            <a:r>
              <a:rPr lang="en-GB" altLang="ko-KR" dirty="0"/>
              <a:t>Chips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6D5596A-C36B-4E02-9E45-7AE5DC0285B2}"/>
              </a:ext>
            </a:extLst>
          </p:cNvPr>
          <p:cNvSpPr/>
          <p:nvPr/>
        </p:nvSpPr>
        <p:spPr>
          <a:xfrm>
            <a:off x="6309360" y="3292665"/>
            <a:ext cx="1499616" cy="6278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2C9DA51-FDF8-4AC2-A8B6-78F3DFF3BD42}"/>
              </a:ext>
            </a:extLst>
          </p:cNvPr>
          <p:cNvSpPr txBox="1">
            <a:spLocks/>
          </p:cNvSpPr>
          <p:nvPr/>
        </p:nvSpPr>
        <p:spPr>
          <a:xfrm>
            <a:off x="8616696" y="2934206"/>
            <a:ext cx="2514600" cy="14244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프로세서</a:t>
            </a:r>
            <a:endParaRPr lang="en-GB" altLang="ko-KR" dirty="0"/>
          </a:p>
          <a:p>
            <a:r>
              <a:rPr lang="ko-KR" altLang="en-US" dirty="0"/>
              <a:t>메모리</a:t>
            </a:r>
            <a:endParaRPr lang="en-GB" altLang="ko-KR" dirty="0"/>
          </a:p>
          <a:p>
            <a:r>
              <a:rPr lang="en-GB" altLang="ko-KR" dirty="0"/>
              <a:t>I/O </a:t>
            </a:r>
          </a:p>
        </p:txBody>
      </p:sp>
    </p:spTree>
    <p:extLst>
      <p:ext uri="{BB962C8B-B14F-4D97-AF65-F5344CB8AC3E}">
        <p14:creationId xmlns:p14="http://schemas.microsoft.com/office/powerpoint/2010/main" val="130338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컴퓨터란</a:t>
            </a:r>
            <a:r>
              <a:rPr lang="en-GB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프로세서</a:t>
            </a:r>
            <a:endParaRPr lang="en-GB" altLang="ko-KR" dirty="0"/>
          </a:p>
          <a:p>
            <a:pPr lvl="1"/>
            <a:r>
              <a:rPr lang="ko-KR" altLang="en-US" dirty="0"/>
              <a:t>계산 담당 </a:t>
            </a:r>
            <a:r>
              <a:rPr lang="en-GB" altLang="ko-KR" dirty="0"/>
              <a:t>(i.e. Logic </a:t>
            </a:r>
            <a:r>
              <a:rPr lang="ko-KR" altLang="en-US" dirty="0"/>
              <a:t>설계</a:t>
            </a:r>
            <a:r>
              <a:rPr lang="en-GB" altLang="ko-KR" dirty="0"/>
              <a:t>)</a:t>
            </a:r>
          </a:p>
          <a:p>
            <a:pPr lvl="1"/>
            <a:endParaRPr lang="en-GB" altLang="ko-KR" dirty="0"/>
          </a:p>
          <a:p>
            <a:r>
              <a:rPr lang="ko-KR" altLang="en-US" dirty="0"/>
              <a:t>메모리</a:t>
            </a:r>
            <a:endParaRPr lang="en-GB" altLang="ko-KR" dirty="0"/>
          </a:p>
          <a:p>
            <a:pPr lvl="1"/>
            <a:r>
              <a:rPr lang="ko-KR" altLang="en-US" dirty="0"/>
              <a:t>기억 담당</a:t>
            </a:r>
            <a:endParaRPr lang="en-GB" altLang="ko-KR" dirty="0"/>
          </a:p>
          <a:p>
            <a:pPr lvl="1"/>
            <a:endParaRPr lang="en-GB" altLang="ko-KR" dirty="0"/>
          </a:p>
          <a:p>
            <a:r>
              <a:rPr lang="en-GB" altLang="ko-KR" dirty="0"/>
              <a:t>I/O</a:t>
            </a:r>
          </a:p>
          <a:p>
            <a:pPr lvl="1"/>
            <a:r>
              <a:rPr lang="ko-KR" altLang="en-US" dirty="0"/>
              <a:t>데이터 송수신 담당</a:t>
            </a:r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3869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진공관</a:t>
            </a:r>
            <a:endParaRPr lang="en-GB" altLang="ko-KR" dirty="0"/>
          </a:p>
          <a:p>
            <a:r>
              <a:rPr lang="ko-KR" altLang="en-US"/>
              <a:t>트랜지스터 </a:t>
            </a:r>
            <a:endParaRPr lang="en-GB" altLang="ko-KR" dirty="0"/>
          </a:p>
          <a:p>
            <a:r>
              <a:rPr lang="en-GB" altLang="ko-KR" dirty="0"/>
              <a:t>IC</a:t>
            </a:r>
          </a:p>
          <a:p>
            <a:r>
              <a:rPr lang="en-GB" altLang="ko-KR" dirty="0"/>
              <a:t>Microcontroller / micro-processor</a:t>
            </a:r>
          </a:p>
          <a:p>
            <a:endParaRPr lang="en-GB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F22BE0-1566-4ECC-8AF5-93979808E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1" y="4179579"/>
            <a:ext cx="2538200" cy="23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200 pcs) MCIGICM npn Transistor s8050 d331 Bipolar (BJT ...">
            <a:extLst>
              <a:ext uri="{FF2B5EF4-FFF2-40B4-BE49-F238E27FC236}">
                <a16:creationId xmlns:a16="http://schemas.microsoft.com/office/drawing/2014/main" id="{5C467800-77FC-4AB5-A1C4-5B8CCCD24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241" y="4179579"/>
            <a:ext cx="2313296" cy="23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chip Technology / Atmel ATMEGA32A-PU">
            <a:extLst>
              <a:ext uri="{FF2B5EF4-FFF2-40B4-BE49-F238E27FC236}">
                <a16:creationId xmlns:a16="http://schemas.microsoft.com/office/drawing/2014/main" id="{D22A707B-B1E9-49C4-8EDF-CC9801ACE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240" y="4176167"/>
            <a:ext cx="2313296" cy="23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노트북사양보는법] 1-2 CPU사양보는법, CPU성능보는법, CPU성능확인 ...">
            <a:extLst>
              <a:ext uri="{FF2B5EF4-FFF2-40B4-BE49-F238E27FC236}">
                <a16:creationId xmlns:a16="http://schemas.microsoft.com/office/drawing/2014/main" id="{418ABEB3-2DDE-47C2-B3CA-231CB14E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39" y="4179811"/>
            <a:ext cx="2687595" cy="23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36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진공관</a:t>
            </a:r>
            <a:endParaRPr lang="en-GB" altLang="ko-KR" dirty="0"/>
          </a:p>
          <a:p>
            <a:r>
              <a:rPr lang="ko-KR" altLang="en-US" dirty="0"/>
              <a:t>트랜지스터 </a:t>
            </a:r>
            <a:r>
              <a:rPr lang="en-GB" altLang="ko-KR" dirty="0"/>
              <a:t>- Electronic switch (0, 1) i.e. 2</a:t>
            </a:r>
            <a:r>
              <a:rPr lang="ko-KR" altLang="en-US" dirty="0"/>
              <a:t>진법</a:t>
            </a:r>
            <a:r>
              <a:rPr lang="en-GB" altLang="ko-KR" dirty="0"/>
              <a:t>/Binary</a:t>
            </a:r>
          </a:p>
          <a:p>
            <a:r>
              <a:rPr lang="en-GB" altLang="ko-KR" dirty="0"/>
              <a:t>IC - Lots of transistors</a:t>
            </a:r>
          </a:p>
          <a:p>
            <a:r>
              <a:rPr lang="en-GB" altLang="ko-KR" dirty="0"/>
              <a:t>Microcontroller / micro-processor - Lots of IC</a:t>
            </a:r>
          </a:p>
          <a:p>
            <a:endParaRPr lang="en-GB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F22BE0-1566-4ECC-8AF5-93979808E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1" y="4179579"/>
            <a:ext cx="2538200" cy="23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200 pcs) MCIGICM npn Transistor s8050 d331 Bipolar (BJT ...">
            <a:extLst>
              <a:ext uri="{FF2B5EF4-FFF2-40B4-BE49-F238E27FC236}">
                <a16:creationId xmlns:a16="http://schemas.microsoft.com/office/drawing/2014/main" id="{5C467800-77FC-4AB5-A1C4-5B8CCCD24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241" y="4179579"/>
            <a:ext cx="2313296" cy="23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chip Technology / Atmel ATMEGA32A-PU">
            <a:extLst>
              <a:ext uri="{FF2B5EF4-FFF2-40B4-BE49-F238E27FC236}">
                <a16:creationId xmlns:a16="http://schemas.microsoft.com/office/drawing/2014/main" id="{D22A707B-B1E9-49C4-8EDF-CC9801ACE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240" y="4176167"/>
            <a:ext cx="2313296" cy="23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노트북사양보는법] 1-2 CPU사양보는법, CPU성능보는법, CPU성능확인 ...">
            <a:extLst>
              <a:ext uri="{FF2B5EF4-FFF2-40B4-BE49-F238E27FC236}">
                <a16:creationId xmlns:a16="http://schemas.microsoft.com/office/drawing/2014/main" id="{418ABEB3-2DDE-47C2-B3CA-231CB14E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39" y="4179811"/>
            <a:ext cx="2687595" cy="23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49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Essentially…</a:t>
            </a:r>
          </a:p>
          <a:p>
            <a:pPr lvl="1"/>
            <a:r>
              <a:rPr lang="en-GB" altLang="ko-KR" dirty="0"/>
              <a:t>Use of transistors mean </a:t>
            </a:r>
            <a:r>
              <a:rPr lang="en-GB" altLang="ko-KR" dirty="0">
                <a:solidFill>
                  <a:schemeClr val="accent2"/>
                </a:solidFill>
              </a:rPr>
              <a:t>binary expressions</a:t>
            </a:r>
            <a:r>
              <a:rPr lang="en-GB" altLang="ko-KR" dirty="0"/>
              <a:t>.</a:t>
            </a:r>
          </a:p>
          <a:p>
            <a:pPr lvl="1"/>
            <a:r>
              <a:rPr lang="en-GB" altLang="ko-KR" dirty="0">
                <a:solidFill>
                  <a:schemeClr val="accent2"/>
                </a:solidFill>
              </a:rPr>
              <a:t>binary expressions</a:t>
            </a:r>
            <a:r>
              <a:rPr lang="en-GB" altLang="ko-KR" dirty="0"/>
              <a:t> mean </a:t>
            </a:r>
            <a:r>
              <a:rPr lang="en-GB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logic gates</a:t>
            </a:r>
            <a:r>
              <a:rPr lang="en-GB" altLang="ko-KR" dirty="0"/>
              <a:t>.</a:t>
            </a:r>
          </a:p>
          <a:p>
            <a:pPr lvl="1"/>
            <a:r>
              <a:rPr lang="en-GB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Logic gates</a:t>
            </a:r>
            <a:r>
              <a:rPr lang="en-GB" altLang="ko-KR" dirty="0"/>
              <a:t> mean </a:t>
            </a:r>
            <a:r>
              <a:rPr lang="en-GB" altLang="ko-KR" dirty="0">
                <a:solidFill>
                  <a:schemeClr val="accent6">
                    <a:lumMod val="75000"/>
                  </a:schemeClr>
                </a:solidFill>
              </a:rPr>
              <a:t>computations</a:t>
            </a:r>
            <a:r>
              <a:rPr lang="en-GB" altLang="ko-KR" dirty="0"/>
              <a:t>.</a:t>
            </a:r>
          </a:p>
          <a:p>
            <a:pPr lvl="1"/>
            <a:r>
              <a:rPr lang="en-GB" altLang="ko-KR" dirty="0">
                <a:solidFill>
                  <a:schemeClr val="accent6">
                    <a:lumMod val="75000"/>
                  </a:schemeClr>
                </a:solidFill>
              </a:rPr>
              <a:t>Computations</a:t>
            </a:r>
            <a:r>
              <a:rPr lang="en-GB" altLang="ko-KR" dirty="0"/>
              <a:t> mean </a:t>
            </a:r>
            <a:r>
              <a:rPr lang="en-GB" altLang="ko-KR" dirty="0">
                <a:solidFill>
                  <a:schemeClr val="accent1"/>
                </a:solidFill>
              </a:rPr>
              <a:t>processor!</a:t>
            </a:r>
          </a:p>
        </p:txBody>
      </p:sp>
      <p:pic>
        <p:nvPicPr>
          <p:cNvPr id="1026" name="Picture 2" descr="회로도 - 진공관 논리게이트 (AND/OR/NAND/NOR)">
            <a:extLst>
              <a:ext uri="{FF2B5EF4-FFF2-40B4-BE49-F238E27FC236}">
                <a16:creationId xmlns:a16="http://schemas.microsoft.com/office/drawing/2014/main" id="{38B42B1F-B689-4F30-95AB-4101454C4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931" y="3317817"/>
            <a:ext cx="48768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7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625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맑은 고딕</vt:lpstr>
      <vt:lpstr>배달의민족 한나체 Pro</vt:lpstr>
      <vt:lpstr>Arial</vt:lpstr>
      <vt:lpstr>Office 테마</vt:lpstr>
      <vt:lpstr>1강 - 프로그래밍 기초</vt:lpstr>
      <vt:lpstr>목차</vt:lpstr>
      <vt:lpstr>컴퓨터란?</vt:lpstr>
      <vt:lpstr>컴퓨터란?</vt:lpstr>
      <vt:lpstr>컴퓨터란?</vt:lpstr>
      <vt:lpstr>컴퓨터란?</vt:lpstr>
      <vt:lpstr>프로세서</vt:lpstr>
      <vt:lpstr>프로세서</vt:lpstr>
      <vt:lpstr>프로세서</vt:lpstr>
      <vt:lpstr>프로세서</vt:lpstr>
      <vt:lpstr>So far…</vt:lpstr>
      <vt:lpstr>어셈블리 언어 (Assembler)</vt:lpstr>
      <vt:lpstr>어셈블리 언어 (Assembler)</vt:lpstr>
      <vt:lpstr>Problems with Assembler</vt:lpstr>
      <vt:lpstr>High-level language vs Low-level language</vt:lpstr>
      <vt:lpstr>컴파일러 / 인터프리터</vt:lpstr>
      <vt:lpstr>다양한 프로그래밍 언어들</vt:lpstr>
      <vt:lpstr>다양한 프로그래밍 언어들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장형기</dc:creator>
  <cp:lastModifiedBy>Hyunggi</cp:lastModifiedBy>
  <cp:revision>40</cp:revision>
  <dcterms:created xsi:type="dcterms:W3CDTF">2020-01-16T01:09:33Z</dcterms:created>
  <dcterms:modified xsi:type="dcterms:W3CDTF">2020-08-10T04:46:19Z</dcterms:modified>
</cp:coreProperties>
</file>