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70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FAD28-C973-4E3D-9D8A-50389D451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9E2D2-0464-4D2B-8CCA-BD7A97837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A4934-425E-44DC-BF2C-634C566F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EDE33-334D-49EB-ACAD-BB17B8E6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54860-B212-432C-84A0-9EC65534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5806B-7B9A-4096-89AC-EEC1B20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05D6E-5F8D-4F3D-9AF0-C41D914D5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9C6B4-D598-422A-8322-817474AA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A7E87-9E74-4720-8659-36056002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EA96F-0B74-45D5-8365-963482B4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9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7C0CA6-0A64-4FF5-A1E9-299364923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DF867F-4036-41A6-9256-164E3EDB3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CF1F9-2621-4120-B0B6-B79CC248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C6C11-EFE9-467B-93E7-E83E7D5E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6907D-40CF-4416-B47B-81701DF0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08600-5684-4ABC-A695-DD8C4037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CE07B-4C26-422F-8D9B-4123A0C5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9DAFC-5597-4E3C-8BB4-16D1A192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1D339-F5AC-42C7-B433-2BC3362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7CF52-C8CB-4482-BB13-5664327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8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CBE94-314A-489C-958E-215D280C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8F4E18-90C1-4F3F-BEBE-06185962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0A38C-D051-4946-BFB6-23B4A7F5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F0002-95B3-4F67-ADF9-61A57D48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49CDA-A94E-40CD-BF30-84E940BB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5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FAB32-1BF4-4ABE-9CEC-B5A6CD29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9DE1F-1945-4593-B295-CEAB53A3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8BAAE-382F-49C9-82F1-46F532AB7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D61E0-268B-4939-923D-E430EC44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AE3BA-4F36-4613-9754-865D19A0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B13D4-8161-479E-A288-0862EA35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9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2A6E-BB8A-4F6F-AFEA-2AAD6498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4D27F-7D68-4D9F-85C6-F0C66448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6EBF5-5E51-4EEF-A532-C570A1CEE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1F115D-D20E-4456-A556-A2CDAEF83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19A2B4-27D2-4276-9050-17F0D4DC0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40592-BACF-4DF1-8FE4-AA4EA3B0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62EBB9-A3E3-4B64-816C-2105CD0A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3DB4A9-8910-4190-8FFE-E3A59BD7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6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9F369-25FF-404C-AA74-1CC00F5C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A12466-5CEC-47C6-830D-3B02D263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67F8D-2C3D-4610-8296-42EBC09D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57CB41-A4C5-4207-8198-A521688F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6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E1349-0781-4827-A30C-BBB71B97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7C6EC8-B173-40C6-B6E4-C9E3F16F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A9ECB9-A11C-4266-BB0E-A33F4940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73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D4951-5491-467B-9E00-A449AE4A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65D62-BCAD-4F60-B200-A23A9546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AA3FB-B3C9-45B0-9ACC-8CE280A60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3EB75-FADE-40E4-9B25-374B3528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ACA31-E8BA-4464-815A-1691A593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A8B5E-8244-4E87-87E3-7A63166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4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BB12B-7D0D-4605-9332-75ADBA8A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01FD3F-C9D1-432A-8558-7C4220ADA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5C9BC9-7E7C-479A-A5D1-8AF3F021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5110C-D41E-41DB-A024-4E857A23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8C701-C04B-4C7C-9237-C69550D6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AE846-2B78-46AF-8DFF-A14331C8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0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994297-E715-4712-A357-E3CA08D297D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66B0A5-80A3-4696-8CEB-9D3A78A5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3F1C1C-08EC-4E29-A286-508C9169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E94DF-3BED-4C43-B1BD-418D11C31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2131-9B73-4F7A-AECD-F561B567C6CA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AF7CC-8578-4AD7-A7CE-48210E48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5068A-6753-45EF-BC85-04A2C259A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D9B2C-7A17-480A-97A3-C055BEBB2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altLang="ko-KR" dirty="0"/>
              <a:t>3</a:t>
            </a:r>
            <a:r>
              <a:rPr lang="ko-KR" altLang="en-US" dirty="0"/>
              <a:t>강 </a:t>
            </a:r>
            <a:r>
              <a:rPr lang="en-GB" altLang="ko-KR" dirty="0"/>
              <a:t>- MATLAB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6FCEB-499A-4974-8E34-87AA2F7B9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0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Variable / Function naming conventions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>
                <a:sym typeface="Wingdings" panose="05000000000000000000" pitchFamily="2" charset="2"/>
              </a:rPr>
              <a:t>For functions, we commonly use these terms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get~ suffix for a getter function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set~ suffix for a setter function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identity() for getting identity matrix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  <a:p>
            <a:r>
              <a:rPr lang="en-GB" altLang="ko-KR" dirty="0">
                <a:sym typeface="Wingdings" panose="05000000000000000000" pitchFamily="2" charset="2"/>
              </a:rPr>
              <a:t>We start with a verb for function names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filterData</a:t>
            </a:r>
            <a:r>
              <a:rPr lang="en-GB" altLang="ko-KR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addNumber</a:t>
            </a:r>
            <a:r>
              <a:rPr lang="en-GB" altLang="ko-KR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multiplyMatrix</a:t>
            </a:r>
            <a:r>
              <a:rPr lang="en-GB" altLang="ko-KR" dirty="0">
                <a:sym typeface="Wingdings" panose="05000000000000000000" pitchFamily="2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428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In MATLAB, making a vector / Matrix requires filling in values at initialization.</a:t>
            </a:r>
          </a:p>
          <a:p>
            <a:r>
              <a:rPr lang="en-GB" altLang="ko-KR" dirty="0"/>
              <a:t>How to make a vector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[1 2 3 4];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[1, 2, 3, 4];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1:4 ; (we don’t use this often)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1:2:100 (Only in MATLAB)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</a:t>
            </a:r>
            <a:r>
              <a:rPr lang="en-GB" altLang="ko-KR" dirty="0" err="1"/>
              <a:t>linspace</a:t>
            </a:r>
            <a:r>
              <a:rPr lang="en-GB" altLang="ko-KR" dirty="0"/>
              <a:t>(1,100,2) (Only in MATLAB)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zeros(5,1) </a:t>
            </a:r>
            <a:r>
              <a:rPr lang="en-GB" altLang="ko-KR" dirty="0">
                <a:solidFill>
                  <a:schemeClr val="accent2"/>
                </a:solidFill>
              </a:rPr>
              <a:t>(Use this!)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</a:t>
            </a:r>
            <a:r>
              <a:rPr lang="en-GB" altLang="ko-KR" dirty="0" err="1"/>
              <a:t>NaN</a:t>
            </a:r>
            <a:r>
              <a:rPr lang="en-GB" altLang="ko-KR" dirty="0"/>
              <a:t>(5,1) </a:t>
            </a:r>
            <a:r>
              <a:rPr lang="en-GB" altLang="ko-KR" dirty="0">
                <a:solidFill>
                  <a:schemeClr val="accent2"/>
                </a:solidFill>
              </a:rPr>
              <a:t>(Or use this!)</a:t>
            </a:r>
          </a:p>
        </p:txBody>
      </p:sp>
    </p:spTree>
    <p:extLst>
      <p:ext uri="{BB962C8B-B14F-4D97-AF65-F5344CB8AC3E}">
        <p14:creationId xmlns:p14="http://schemas.microsoft.com/office/powerpoint/2010/main" val="265324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How to make a matrix</a:t>
            </a:r>
          </a:p>
          <a:p>
            <a:pPr lvl="1"/>
            <a:r>
              <a:rPr lang="en-GB" altLang="ko-KR" dirty="0"/>
              <a:t>Mat = [1,2,3 ; 4,5,6 ; 7,8,9];</a:t>
            </a:r>
          </a:p>
          <a:p>
            <a:pPr lvl="1"/>
            <a:r>
              <a:rPr lang="en-GB" altLang="ko-KR" dirty="0"/>
              <a:t>Mat = zeros(3,3)</a:t>
            </a:r>
            <a:endParaRPr lang="en-GB" altLang="ko-KR" dirty="0">
              <a:solidFill>
                <a:schemeClr val="accent2"/>
              </a:solidFill>
            </a:endParaRPr>
          </a:p>
          <a:p>
            <a:pPr lvl="1"/>
            <a:r>
              <a:rPr lang="en-GB" altLang="ko-KR" dirty="0"/>
              <a:t>Mat = </a:t>
            </a:r>
            <a:r>
              <a:rPr lang="en-GB" altLang="ko-KR" dirty="0" err="1"/>
              <a:t>NaN</a:t>
            </a:r>
            <a:r>
              <a:rPr lang="en-GB" altLang="ko-KR" dirty="0"/>
              <a:t>(3,3)</a:t>
            </a:r>
            <a:endParaRPr lang="en-GB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6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Accessing data in a vector / matrix</a:t>
            </a:r>
            <a:endParaRPr lang="en-GB" altLang="ko-KR" dirty="0">
              <a:solidFill>
                <a:schemeClr val="accent2"/>
              </a:solidFill>
            </a:endParaRPr>
          </a:p>
          <a:p>
            <a:pPr lvl="1"/>
            <a:r>
              <a:rPr lang="en-GB" altLang="ko-KR" dirty="0"/>
              <a:t>data – </a:t>
            </a:r>
            <a:r>
              <a:rPr lang="en-GB" altLang="ko-KR" dirty="0" err="1"/>
              <a:t>Vec</a:t>
            </a:r>
            <a:r>
              <a:rPr lang="en-GB" altLang="ko-KR" dirty="0"/>
              <a:t>(element)</a:t>
            </a:r>
          </a:p>
          <a:p>
            <a:pPr lvl="1"/>
            <a:r>
              <a:rPr lang="en-GB" altLang="ko-KR" dirty="0"/>
              <a:t>data = Mat(</a:t>
            </a:r>
            <a:r>
              <a:rPr lang="en-GB" altLang="ko-KR" dirty="0" err="1"/>
              <a:t>row,column</a:t>
            </a:r>
            <a:r>
              <a:rPr lang="en-GB" altLang="ko-KR" dirty="0"/>
              <a:t>)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What happens when you do Mat(10,10) on a 3x3 matrix?</a:t>
            </a:r>
          </a:p>
          <a:p>
            <a:pPr lvl="1"/>
            <a:r>
              <a:rPr lang="en-GB" altLang="ko-KR" dirty="0"/>
              <a:t>Most common mistake in MATLAB appears… (</a:t>
            </a:r>
            <a:r>
              <a:rPr lang="ko-KR" altLang="en-US" dirty="0"/>
              <a:t>ㅋㅋ</a:t>
            </a:r>
            <a:r>
              <a:rPr lang="en-GB" altLang="ko-KR" dirty="0"/>
              <a:t>)</a:t>
            </a:r>
          </a:p>
          <a:p>
            <a:pPr lvl="1"/>
            <a:endParaRPr lang="en-GB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09F70-F8E0-43B1-9475-7A91EA25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66" y="4534516"/>
            <a:ext cx="72580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ko-KR" dirty="0"/>
              <a:t>Matrix addition / subtraction</a:t>
            </a:r>
          </a:p>
          <a:p>
            <a:pPr lvl="1"/>
            <a:r>
              <a:rPr lang="en-GB" altLang="ko-KR" dirty="0"/>
              <a:t>mat3 = mat1 + mat2;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Matrix multiplication</a:t>
            </a:r>
          </a:p>
          <a:p>
            <a:pPr lvl="1"/>
            <a:r>
              <a:rPr lang="en-GB" altLang="ko-KR" dirty="0"/>
              <a:t>mat3 = mat1 * mat2;</a:t>
            </a:r>
          </a:p>
          <a:p>
            <a:endParaRPr lang="en-GB" altLang="ko-KR" dirty="0"/>
          </a:p>
          <a:p>
            <a:r>
              <a:rPr lang="en-GB" altLang="ko-KR" dirty="0"/>
              <a:t>Element-wise operations</a:t>
            </a:r>
          </a:p>
          <a:p>
            <a:pPr lvl="1"/>
            <a:r>
              <a:rPr lang="en-GB" altLang="ko-KR" dirty="0"/>
              <a:t>mat3 = mat1 .* mat2;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Scalar multiplication on a matrix</a:t>
            </a:r>
          </a:p>
          <a:p>
            <a:pPr lvl="1"/>
            <a:r>
              <a:rPr lang="en-GB" altLang="ko-KR" dirty="0"/>
              <a:t>mat2 = </a:t>
            </a:r>
            <a:r>
              <a:rPr lang="en-GB" altLang="ko-KR" dirty="0" err="1"/>
              <a:t>val</a:t>
            </a:r>
            <a:r>
              <a:rPr lang="en-GB" altLang="ko-KR" dirty="0"/>
              <a:t> * mat1;</a:t>
            </a:r>
          </a:p>
        </p:txBody>
      </p:sp>
    </p:spTree>
    <p:extLst>
      <p:ext uri="{BB962C8B-B14F-4D97-AF65-F5344CB8AC3E}">
        <p14:creationId xmlns:p14="http://schemas.microsoft.com/office/powerpoint/2010/main" val="406535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Reshape(mat, [row col])</a:t>
            </a:r>
          </a:p>
          <a:p>
            <a:pPr lvl="1"/>
            <a:r>
              <a:rPr lang="en-GB" altLang="ko-KR" dirty="0"/>
              <a:t>Changes shape of matrix</a:t>
            </a:r>
          </a:p>
          <a:p>
            <a:endParaRPr lang="en-GB" altLang="ko-KR" dirty="0"/>
          </a:p>
          <a:p>
            <a:r>
              <a:rPr lang="en-GB" altLang="ko-KR" dirty="0"/>
              <a:t>mat’</a:t>
            </a:r>
          </a:p>
          <a:p>
            <a:pPr lvl="1"/>
            <a:r>
              <a:rPr lang="en-GB" altLang="ko-KR" dirty="0"/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275133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Other maths functions</a:t>
            </a:r>
          </a:p>
          <a:p>
            <a:endParaRPr lang="en-GB" altLang="ko-KR" dirty="0"/>
          </a:p>
          <a:p>
            <a:endParaRPr lang="en-GB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2E58C-A9E4-42A0-BB41-62837254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63" y="2605881"/>
            <a:ext cx="75152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13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Matrix merging</a:t>
            </a:r>
          </a:p>
          <a:p>
            <a:pPr lvl="1"/>
            <a:r>
              <a:rPr lang="en-GB" altLang="ko-KR" dirty="0" err="1"/>
              <a:t>Concat</a:t>
            </a:r>
            <a:endParaRPr lang="en-GB" altLang="ko-KR" dirty="0"/>
          </a:p>
          <a:p>
            <a:pPr lvl="1"/>
            <a:r>
              <a:rPr lang="en-GB" altLang="ko-KR" dirty="0" err="1"/>
              <a:t>vertConcat</a:t>
            </a:r>
            <a:endParaRPr lang="en-GB" altLang="ko-KR" dirty="0"/>
          </a:p>
          <a:p>
            <a:pPr lvl="1"/>
            <a:r>
              <a:rPr lang="en-GB" altLang="ko-KR" dirty="0" err="1"/>
              <a:t>horzConcat</a:t>
            </a:r>
            <a:r>
              <a:rPr lang="en-GB" altLang="ko-KR" dirty="0"/>
              <a:t>…</a:t>
            </a:r>
          </a:p>
          <a:p>
            <a:pPr lvl="1"/>
            <a:r>
              <a:rPr lang="en-GB" altLang="ko-KR" dirty="0"/>
              <a:t>Or…</a:t>
            </a:r>
          </a:p>
          <a:p>
            <a:endParaRPr lang="en-GB" altLang="ko-KR" dirty="0"/>
          </a:p>
          <a:p>
            <a:endParaRPr lang="en-GB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103C7-D9D4-4051-A5C2-5E542717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76" y="4083050"/>
            <a:ext cx="45243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6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Boolean and conditional statements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Boolean = true / false</a:t>
            </a:r>
          </a:p>
          <a:p>
            <a:endParaRPr lang="en-GB" altLang="ko-KR" dirty="0"/>
          </a:p>
          <a:p>
            <a:r>
              <a:rPr lang="en-GB" altLang="ko-KR" dirty="0"/>
              <a:t>Conditional operations</a:t>
            </a:r>
          </a:p>
          <a:p>
            <a:pPr lvl="1"/>
            <a:r>
              <a:rPr lang="en-GB" altLang="ko-KR" dirty="0"/>
              <a:t> ==         is equal to</a:t>
            </a:r>
          </a:p>
          <a:p>
            <a:pPr lvl="1"/>
            <a:r>
              <a:rPr lang="en-GB" altLang="ko-KR" dirty="0"/>
              <a:t> &lt; / &gt;      is less / greater than</a:t>
            </a:r>
          </a:p>
          <a:p>
            <a:pPr lvl="1"/>
            <a:r>
              <a:rPr lang="en-GB" altLang="ko-KR" dirty="0"/>
              <a:t> &lt;= / &gt;=   is less or equal to / is greater or equal to</a:t>
            </a:r>
          </a:p>
          <a:p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59565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Boolean and conditional statements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Conditional statements (if-statement)</a:t>
            </a:r>
          </a:p>
          <a:p>
            <a:pPr lvl="1"/>
            <a:r>
              <a:rPr lang="en-GB" altLang="ko-KR" dirty="0"/>
              <a:t>Executes code only when the condition is satisfied.</a:t>
            </a:r>
          </a:p>
          <a:p>
            <a:pPr lvl="1"/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59167-0A8A-47C5-96B8-DA04C48D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46" y="2834713"/>
            <a:ext cx="5301672" cy="37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9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ko-KR" strike="sngStrike" dirty="0"/>
              <a:t>Primitive data type handling</a:t>
            </a:r>
          </a:p>
          <a:p>
            <a:r>
              <a:rPr lang="en-GB" altLang="ko-KR" dirty="0"/>
              <a:t>Running MATLAB code</a:t>
            </a:r>
          </a:p>
          <a:p>
            <a:r>
              <a:rPr lang="en-GB" altLang="ko-KR" dirty="0"/>
              <a:t>How to debug</a:t>
            </a:r>
          </a:p>
          <a:p>
            <a:r>
              <a:rPr lang="en-GB" altLang="ko-KR" dirty="0"/>
              <a:t>Variable / Function naming conventions</a:t>
            </a:r>
          </a:p>
          <a:p>
            <a:r>
              <a:rPr lang="en-GB" altLang="ko-KR" dirty="0"/>
              <a:t>Matrix data handling</a:t>
            </a:r>
          </a:p>
          <a:p>
            <a:r>
              <a:rPr lang="en-GB" altLang="ko-KR" dirty="0"/>
              <a:t>Boolean and conditional operations</a:t>
            </a:r>
          </a:p>
          <a:p>
            <a:r>
              <a:rPr lang="en-GB" altLang="ko-KR" dirty="0"/>
              <a:t>Iterations and For loops</a:t>
            </a:r>
          </a:p>
          <a:p>
            <a:r>
              <a:rPr lang="en-GB" altLang="ko-KR" dirty="0"/>
              <a:t>While loops</a:t>
            </a:r>
          </a:p>
          <a:p>
            <a:r>
              <a:rPr lang="en-GB" altLang="ko-KR" dirty="0"/>
              <a:t>Plotting and data visualization</a:t>
            </a:r>
          </a:p>
          <a:p>
            <a:endParaRPr lang="en-GB" altLang="ko-KR" dirty="0"/>
          </a:p>
          <a:p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27632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Boolean and conditional statements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if-statement</a:t>
            </a:r>
          </a:p>
          <a:p>
            <a:endParaRPr lang="en-GB" altLang="ko-KR" dirty="0"/>
          </a:p>
          <a:p>
            <a:r>
              <a:rPr lang="en-GB" altLang="ko-KR" dirty="0"/>
              <a:t>If-else statement</a:t>
            </a:r>
          </a:p>
          <a:p>
            <a:endParaRPr lang="en-GB" altLang="ko-KR" dirty="0"/>
          </a:p>
          <a:p>
            <a:r>
              <a:rPr lang="en-GB" altLang="ko-KR" dirty="0"/>
              <a:t>If-elseif-else statement</a:t>
            </a:r>
          </a:p>
          <a:p>
            <a:endParaRPr lang="en-GB" altLang="ko-KR" dirty="0"/>
          </a:p>
          <a:p>
            <a:endParaRPr lang="en-GB" altLang="ko-KR" dirty="0"/>
          </a:p>
          <a:p>
            <a:pPr marL="457200" lvl="1" indent="0" algn="r">
              <a:buNone/>
            </a:pPr>
            <a:r>
              <a:rPr lang="en-GB" altLang="ko-KR" dirty="0"/>
              <a:t>… Refer to the </a:t>
            </a:r>
            <a:r>
              <a:rPr lang="en-GB" altLang="ko-KR" dirty="0" err="1"/>
              <a:t>matlab</a:t>
            </a:r>
            <a:r>
              <a:rPr lang="en-GB" altLang="ko-KR" dirty="0"/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187777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Iterations and for-loops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For-loops use an iterator value</a:t>
            </a:r>
          </a:p>
          <a:p>
            <a:endParaRPr lang="en-GB" altLang="ko-KR" dirty="0"/>
          </a:p>
          <a:p>
            <a:r>
              <a:rPr lang="en-GB" altLang="ko-KR" dirty="0"/>
              <a:t>(MATLAB) for </a:t>
            </a:r>
            <a:r>
              <a:rPr lang="en-GB" altLang="ko-KR" dirty="0" err="1"/>
              <a:t>i</a:t>
            </a:r>
            <a:r>
              <a:rPr lang="en-GB" altLang="ko-KR" dirty="0"/>
              <a:t> = 1:10</a:t>
            </a:r>
          </a:p>
          <a:p>
            <a:pPr lvl="1"/>
            <a:r>
              <a:rPr lang="en-GB" altLang="ko-KR" dirty="0"/>
              <a:t>…means the iterator value starts at 1, and increases by 1 every iteration, until it reaches 10.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(C++) for (int </a:t>
            </a:r>
            <a:r>
              <a:rPr lang="en-GB" altLang="ko-KR" dirty="0" err="1"/>
              <a:t>i</a:t>
            </a:r>
            <a:r>
              <a:rPr lang="en-GB" altLang="ko-KR" dirty="0"/>
              <a:t> = 0; </a:t>
            </a:r>
            <a:r>
              <a:rPr lang="en-GB" altLang="ko-KR" dirty="0" err="1"/>
              <a:t>i</a:t>
            </a:r>
            <a:r>
              <a:rPr lang="en-GB" altLang="ko-KR" dirty="0"/>
              <a:t> &lt; 10 ; </a:t>
            </a:r>
            <a:r>
              <a:rPr lang="en-GB" altLang="ko-KR" dirty="0" err="1"/>
              <a:t>i</a:t>
            </a:r>
            <a:r>
              <a:rPr lang="en-GB" altLang="ko-KR" dirty="0"/>
              <a:t>++)</a:t>
            </a:r>
          </a:p>
          <a:p>
            <a:pPr lvl="1"/>
            <a:r>
              <a:rPr lang="en-GB" altLang="ko-KR" dirty="0"/>
              <a:t>… means the iterator value starts at 0, and performs </a:t>
            </a:r>
            <a:r>
              <a:rPr lang="en-GB" altLang="ko-KR" dirty="0" err="1"/>
              <a:t>i</a:t>
            </a:r>
            <a:r>
              <a:rPr lang="en-GB" altLang="ko-KR" dirty="0"/>
              <a:t>++ at the end of every iteration, and escapes the loop when </a:t>
            </a:r>
            <a:r>
              <a:rPr lang="en-GB" altLang="ko-KR" dirty="0" err="1"/>
              <a:t>i</a:t>
            </a:r>
            <a:r>
              <a:rPr lang="en-GB" altLang="ko-KR" dirty="0"/>
              <a:t> &lt; 10 is no longer satisfied.</a:t>
            </a:r>
          </a:p>
        </p:txBody>
      </p:sp>
    </p:spTree>
    <p:extLst>
      <p:ext uri="{BB962C8B-B14F-4D97-AF65-F5344CB8AC3E}">
        <p14:creationId xmlns:p14="http://schemas.microsoft.com/office/powerpoint/2010/main" val="3008230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Iterations and for-loops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With for-loop we can…</a:t>
            </a:r>
          </a:p>
          <a:p>
            <a:pPr lvl="1"/>
            <a:r>
              <a:rPr lang="en-GB" altLang="ko-KR" dirty="0"/>
              <a:t>Easily automate repetitive operations</a:t>
            </a:r>
          </a:p>
          <a:p>
            <a:pPr lvl="2"/>
            <a:r>
              <a:rPr lang="en-GB" altLang="ko-KR" dirty="0"/>
              <a:t>e.g. vector indexing, matrix indexing</a:t>
            </a:r>
          </a:p>
          <a:p>
            <a:pPr lvl="1"/>
            <a:r>
              <a:rPr lang="en-GB" altLang="ko-KR" dirty="0"/>
              <a:t>Easily load / save data</a:t>
            </a:r>
          </a:p>
          <a:p>
            <a:pPr lvl="1"/>
            <a:r>
              <a:rPr lang="en-GB" altLang="ko-KR" dirty="0"/>
              <a:t>Easily log data</a:t>
            </a:r>
          </a:p>
          <a:p>
            <a:pPr lvl="1"/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27000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While loops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While loops execute codes repetitively, as long as the condition is satisfied.</a:t>
            </a:r>
          </a:p>
          <a:p>
            <a:endParaRPr lang="en-GB" altLang="ko-KR" dirty="0"/>
          </a:p>
          <a:p>
            <a:r>
              <a:rPr lang="en-GB" altLang="ko-KR" dirty="0"/>
              <a:t>In most cases, we use while loops for</a:t>
            </a:r>
          </a:p>
          <a:p>
            <a:pPr lvl="1"/>
            <a:r>
              <a:rPr lang="en-GB" altLang="ko-KR" dirty="0"/>
              <a:t>Optimization</a:t>
            </a:r>
          </a:p>
          <a:p>
            <a:pPr lvl="1"/>
            <a:r>
              <a:rPr lang="en-GB" altLang="ko-KR"/>
              <a:t>Manual user-in-loop control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9614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Running MATLAB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How to run a program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Run - execute all the code!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Run and Advance - execute codes in 1 section, and then pause before starting the next one!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Run Section - execute the code in 1 section, and exit.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Advance - (we don’t use it often)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Run and Time - Measuring time! (but if you need fast time measurement… use C++)</a:t>
            </a:r>
          </a:p>
          <a:p>
            <a:pPr marL="914400" lvl="2" indent="0">
              <a:buNone/>
            </a:pPr>
            <a:endParaRPr lang="en-GB" altLang="ko-KR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17C42-8443-4A3B-AA3B-DC4C610F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316" y="5151669"/>
            <a:ext cx="36861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8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Running MATLAB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How to make a section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Use %%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  <a:p>
            <a:r>
              <a:rPr lang="en-GB" altLang="ko-KR" dirty="0">
                <a:sym typeface="Wingdings" panose="05000000000000000000" pitchFamily="2" charset="2"/>
              </a:rPr>
              <a:t>How to comment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Use %</a:t>
            </a:r>
          </a:p>
          <a:p>
            <a:pPr marL="914400" lvl="2" indent="0">
              <a:buNone/>
            </a:pPr>
            <a:endParaRPr lang="en-GB" altLang="ko-KR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DE143-E83B-4A83-A541-D7C87376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22" y="3579005"/>
            <a:ext cx="7007677" cy="29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How to debug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>
                <a:sym typeface="Wingdings" panose="05000000000000000000" pitchFamily="2" charset="2"/>
              </a:rPr>
              <a:t>Red dot - Pauses code execution for debugging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You can check the values of all variables in the workspace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You can add more code during debugging</a:t>
            </a:r>
          </a:p>
          <a:p>
            <a:pPr lvl="2"/>
            <a:r>
              <a:rPr lang="en-GB" altLang="ko-KR" dirty="0">
                <a:sym typeface="Wingdings" panose="05000000000000000000" pitchFamily="2" charset="2"/>
              </a:rPr>
              <a:t>How? -&gt; Because MATLAB uses interpreter, not compiler. C++ cannot do this. </a:t>
            </a:r>
            <a:endParaRPr lang="en-GB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F9CC4-01BE-4888-B392-AD65333C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52" y="3429000"/>
            <a:ext cx="5111588" cy="3204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5931A7-AF35-4ECB-AA8B-3C5FC0E2E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734" y="4226225"/>
            <a:ext cx="43910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8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How to debug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Make use of </a:t>
            </a:r>
            <a:r>
              <a:rPr lang="en-GB" altLang="ko-KR" dirty="0" err="1"/>
              <a:t>clc</a:t>
            </a:r>
            <a:r>
              <a:rPr lang="en-GB" altLang="ko-KR" dirty="0"/>
              <a:t>; clear;</a:t>
            </a:r>
          </a:p>
          <a:p>
            <a:pPr lvl="1"/>
            <a:r>
              <a:rPr lang="en-GB" altLang="ko-KR" dirty="0" err="1"/>
              <a:t>clc</a:t>
            </a:r>
            <a:r>
              <a:rPr lang="en-GB" altLang="ko-KR" dirty="0"/>
              <a:t> - clears the Command Window</a:t>
            </a:r>
          </a:p>
          <a:p>
            <a:pPr lvl="1"/>
            <a:r>
              <a:rPr lang="en-GB" altLang="ko-KR" dirty="0"/>
              <a:t>clear - clears the workspace</a:t>
            </a:r>
          </a:p>
          <a:p>
            <a:pPr lvl="2"/>
            <a:r>
              <a:rPr lang="en-GB" altLang="ko-KR" dirty="0"/>
              <a:t>Be careful when using this! Hours of work and data can be wiped </a:t>
            </a:r>
            <a:r>
              <a:rPr lang="en-GB" altLang="ko-KR" dirty="0">
                <a:sym typeface="Wingdings" panose="05000000000000000000" pitchFamily="2" charset="2"/>
              </a:rPr>
              <a:t></a:t>
            </a:r>
          </a:p>
          <a:p>
            <a:pPr lvl="2"/>
            <a:endParaRPr lang="en-GB" altLang="ko-KR" dirty="0">
              <a:sym typeface="Wingdings" panose="05000000000000000000" pitchFamily="2" charset="2"/>
            </a:endParaRPr>
          </a:p>
          <a:p>
            <a:r>
              <a:rPr lang="en-GB" altLang="ko-KR" dirty="0">
                <a:sym typeface="Wingdings" panose="05000000000000000000" pitchFamily="2" charset="2"/>
              </a:rPr>
              <a:t>A good tip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Make a section in the beginning using %%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Write </a:t>
            </a:r>
            <a:r>
              <a:rPr lang="en-GB" altLang="ko-KR" dirty="0" err="1">
                <a:sym typeface="Wingdings" panose="05000000000000000000" pitchFamily="2" charset="2"/>
              </a:rPr>
              <a:t>clc</a:t>
            </a:r>
            <a:r>
              <a:rPr lang="en-GB" altLang="ko-KR" dirty="0">
                <a:sym typeface="Wingdings" panose="05000000000000000000" pitchFamily="2" charset="2"/>
              </a:rPr>
              <a:t>; clear; in the section.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Experiment with rest of the code using ‘Run Section’</a:t>
            </a:r>
          </a:p>
          <a:p>
            <a:pPr marL="914400" lvl="2" indent="0">
              <a:buNone/>
            </a:pPr>
            <a:endParaRPr lang="en-GB" altLang="ko-KR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FBCE3-5820-4B5A-905F-9C7F28BA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524" y="5066315"/>
            <a:ext cx="14382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Variable / Function naming conventions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>
                <a:sym typeface="Wingdings" panose="05000000000000000000" pitchFamily="2" charset="2"/>
              </a:rPr>
              <a:t>There are two ways to name a variable / function :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numberOfPeople</a:t>
            </a:r>
            <a:endParaRPr lang="en-GB" altLang="ko-KR" dirty="0">
              <a:sym typeface="Wingdings" panose="05000000000000000000" pitchFamily="2" charset="2"/>
            </a:endParaRP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number_of_people</a:t>
            </a:r>
            <a:endParaRPr lang="en-GB" altLang="ko-KR" dirty="0">
              <a:sym typeface="Wingdings" panose="05000000000000000000" pitchFamily="2" charset="2"/>
            </a:endParaRP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  <a:p>
            <a:r>
              <a:rPr lang="en-GB" altLang="ko-KR" dirty="0">
                <a:sym typeface="Wingdings" panose="05000000000000000000" pitchFamily="2" charset="2"/>
              </a:rPr>
              <a:t>Always write a unambiguous name for a variable / function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vec1, mat1… (X)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vNumOfPeople</a:t>
            </a:r>
            <a:r>
              <a:rPr lang="en-GB" altLang="ko-KR" dirty="0">
                <a:sym typeface="Wingdings" panose="05000000000000000000" pitchFamily="2" charset="2"/>
              </a:rPr>
              <a:t>, </a:t>
            </a:r>
            <a:r>
              <a:rPr lang="en-GB" altLang="ko-KR" dirty="0" err="1">
                <a:sym typeface="Wingdings" panose="05000000000000000000" pitchFamily="2" charset="2"/>
              </a:rPr>
              <a:t>mInputImage</a:t>
            </a:r>
            <a:r>
              <a:rPr lang="en-GB" altLang="ko-KR" dirty="0">
                <a:sym typeface="Wingdings" panose="05000000000000000000" pitchFamily="2" charset="2"/>
              </a:rPr>
              <a:t> (O)</a:t>
            </a:r>
          </a:p>
        </p:txBody>
      </p:sp>
    </p:spTree>
    <p:extLst>
      <p:ext uri="{BB962C8B-B14F-4D97-AF65-F5344CB8AC3E}">
        <p14:creationId xmlns:p14="http://schemas.microsoft.com/office/powerpoint/2010/main" val="330437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Variable / Function naming conventions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>
                <a:sym typeface="Wingdings" panose="05000000000000000000" pitchFamily="2" charset="2"/>
              </a:rPr>
              <a:t>No spaces in a variable / function name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addNumbers</a:t>
            </a:r>
            <a:r>
              <a:rPr lang="en-GB" altLang="ko-KR" dirty="0">
                <a:sym typeface="Wingdings" panose="05000000000000000000" pitchFamily="2" charset="2"/>
              </a:rPr>
              <a:t>() (O)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add numbers() (X)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  <a:p>
            <a:r>
              <a:rPr lang="en-GB" altLang="ko-KR" dirty="0">
                <a:sym typeface="Wingdings" panose="05000000000000000000" pitchFamily="2" charset="2"/>
              </a:rPr>
              <a:t>A number cannot go as the first letter of a variable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num1 (O)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firstNum</a:t>
            </a:r>
            <a:r>
              <a:rPr lang="en-GB" altLang="ko-KR" dirty="0">
                <a:sym typeface="Wingdings" panose="05000000000000000000" pitchFamily="2" charset="2"/>
              </a:rPr>
              <a:t> (O)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1num (X)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727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Variable / Function naming conventions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ko-KR" dirty="0">
                <a:sym typeface="Wingdings" panose="05000000000000000000" pitchFamily="2" charset="2"/>
              </a:rPr>
              <a:t>For variables, we commonly use these terms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k~ suffix for constant values</a:t>
            </a:r>
          </a:p>
          <a:p>
            <a:pPr lvl="2"/>
            <a:r>
              <a:rPr lang="en-GB" altLang="ko-KR" dirty="0" err="1">
                <a:sym typeface="Wingdings" panose="05000000000000000000" pitchFamily="2" charset="2"/>
              </a:rPr>
              <a:t>kPI</a:t>
            </a:r>
            <a:r>
              <a:rPr lang="en-GB" altLang="ko-KR" dirty="0">
                <a:sym typeface="Wingdings" panose="05000000000000000000" pitchFamily="2" charset="2"/>
              </a:rPr>
              <a:t> = 3.141592654…</a:t>
            </a:r>
          </a:p>
          <a:p>
            <a:pPr lvl="2"/>
            <a:r>
              <a:rPr lang="en-GB" altLang="ko-KR" dirty="0" err="1">
                <a:sym typeface="Wingdings" panose="05000000000000000000" pitchFamily="2" charset="2"/>
              </a:rPr>
              <a:t>kSpeedConstant</a:t>
            </a:r>
            <a:r>
              <a:rPr lang="en-GB" altLang="ko-KR" dirty="0">
                <a:sym typeface="Wingdings" panose="05000000000000000000" pitchFamily="2" charset="2"/>
              </a:rPr>
              <a:t> = 3.0;</a:t>
            </a:r>
          </a:p>
          <a:p>
            <a:pPr lvl="2"/>
            <a:endParaRPr lang="en-GB" altLang="ko-KR" dirty="0">
              <a:sym typeface="Wingdings" panose="05000000000000000000" pitchFamily="2" charset="2"/>
            </a:endParaRP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is~ suffix for Boolean values</a:t>
            </a:r>
          </a:p>
          <a:p>
            <a:pPr lvl="2"/>
            <a:r>
              <a:rPr lang="en-GB" altLang="ko-KR" dirty="0" err="1">
                <a:sym typeface="Wingdings" panose="05000000000000000000" pitchFamily="2" charset="2"/>
              </a:rPr>
              <a:t>isBirthday</a:t>
            </a:r>
            <a:r>
              <a:rPr lang="en-GB" altLang="ko-KR" dirty="0">
                <a:sym typeface="Wingdings" panose="05000000000000000000" pitchFamily="2" charset="2"/>
              </a:rPr>
              <a:t> = true;</a:t>
            </a:r>
          </a:p>
          <a:p>
            <a:pPr lvl="2"/>
            <a:endParaRPr lang="en-GB" altLang="ko-KR" dirty="0">
              <a:sym typeface="Wingdings" panose="05000000000000000000" pitchFamily="2" charset="2"/>
            </a:endParaRP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(MATLAB) v~ suffix for vector variables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(MATLAB) m~ suffix for matrix variables</a:t>
            </a:r>
          </a:p>
          <a:p>
            <a:pPr lvl="2"/>
            <a:endParaRPr lang="en-GB" altLang="ko-KR" dirty="0">
              <a:sym typeface="Wingdings" panose="05000000000000000000" pitchFamily="2" charset="2"/>
            </a:endParaRP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(C++) m~ for class member variables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622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906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맑은 고딕</vt:lpstr>
      <vt:lpstr>배달의민족 한나체 Pro</vt:lpstr>
      <vt:lpstr>Arial</vt:lpstr>
      <vt:lpstr>Office 테마</vt:lpstr>
      <vt:lpstr>3강 - MATLAB Programming</vt:lpstr>
      <vt:lpstr>목차</vt:lpstr>
      <vt:lpstr>Running MATLAB code</vt:lpstr>
      <vt:lpstr>Running MATLAB code</vt:lpstr>
      <vt:lpstr>How to debug</vt:lpstr>
      <vt:lpstr>How to debug</vt:lpstr>
      <vt:lpstr>Variable / Function naming conventions</vt:lpstr>
      <vt:lpstr>Variable / Function naming conventions</vt:lpstr>
      <vt:lpstr>Variable / Function naming conventions</vt:lpstr>
      <vt:lpstr>Variable / Function naming conventions</vt:lpstr>
      <vt:lpstr>Matrix Data Handling</vt:lpstr>
      <vt:lpstr>Matrix Data Handling</vt:lpstr>
      <vt:lpstr>Matrix Data Handling</vt:lpstr>
      <vt:lpstr>Matrix Data Handling</vt:lpstr>
      <vt:lpstr>Matrix Data Handling</vt:lpstr>
      <vt:lpstr>Matrix Data Handling</vt:lpstr>
      <vt:lpstr>Matrix Data Handling</vt:lpstr>
      <vt:lpstr>Boolean and conditional statements</vt:lpstr>
      <vt:lpstr>Boolean and conditional statements</vt:lpstr>
      <vt:lpstr>Boolean and conditional statements</vt:lpstr>
      <vt:lpstr>Iterations and for-loops</vt:lpstr>
      <vt:lpstr>Iterations and for-loops</vt:lpstr>
      <vt:lpstr>While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장형기</dc:creator>
  <cp:lastModifiedBy>Hyunggi</cp:lastModifiedBy>
  <cp:revision>119</cp:revision>
  <dcterms:created xsi:type="dcterms:W3CDTF">2020-01-16T01:09:33Z</dcterms:created>
  <dcterms:modified xsi:type="dcterms:W3CDTF">2020-08-16T14:28:04Z</dcterms:modified>
</cp:coreProperties>
</file>