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BEB"/>
    <a:srgbClr val="F5F2F7"/>
    <a:srgbClr val="030026"/>
    <a:srgbClr val="AE9EC8"/>
    <a:srgbClr val="3935A8"/>
    <a:srgbClr val="483873"/>
    <a:srgbClr val="8A73B4"/>
    <a:srgbClr val="262626"/>
    <a:srgbClr val="231D4F"/>
    <a:srgbClr val="11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0307" autoAdjust="0"/>
  </p:normalViewPr>
  <p:slideViewPr>
    <p:cSldViewPr snapToGrid="0" showGuides="1">
      <p:cViewPr varScale="1">
        <p:scale>
          <a:sx n="65" d="100"/>
          <a:sy n="65" d="100"/>
        </p:scale>
        <p:origin x="101" y="250"/>
      </p:cViewPr>
      <p:guideLst>
        <p:guide orient="horz" pos="2160"/>
        <p:guide pos="3840"/>
        <p:guide pos="438"/>
        <p:guide pos="72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6A41-74EE-43B2-87AC-ACB08008B329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98B0-5D07-4B48-9C62-CAFE4B047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2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487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82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013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39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705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image by https://unsplash.com/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6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image by https://unsplash.com/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7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image by https://unsplash.com/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98B0-5D07-4B48-9C62-CAFE4B04761D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50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CB08-03C1-4E1A-B473-336F7652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6EC4-6F37-4F7C-80BA-735A69395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8D679-1C30-4522-B098-3306A3A4216E}"/>
              </a:ext>
            </a:extLst>
          </p:cNvPr>
          <p:cNvSpPr/>
          <p:nvPr userDrawn="1"/>
        </p:nvSpPr>
        <p:spPr>
          <a:xfrm>
            <a:off x="10807700" y="5994400"/>
            <a:ext cx="1384300" cy="863600"/>
          </a:xfrm>
          <a:prstGeom prst="rect">
            <a:avLst/>
          </a:prstGeom>
          <a:solidFill>
            <a:srgbClr val="03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D77E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01CF0-BB0F-4FFB-8341-C7CAB581746C}"/>
              </a:ext>
            </a:extLst>
          </p:cNvPr>
          <p:cNvSpPr/>
          <p:nvPr userDrawn="1"/>
        </p:nvSpPr>
        <p:spPr>
          <a:xfrm>
            <a:off x="0" y="258763"/>
            <a:ext cx="1384300" cy="863600"/>
          </a:xfrm>
          <a:prstGeom prst="rect">
            <a:avLst/>
          </a:prstGeom>
          <a:solidFill>
            <a:srgbClr val="03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D77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1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2E91-C378-40B9-8D45-1E0128E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53411-ED82-4F15-B05E-3C27CCC3B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CD60-B7AF-4759-9E8B-5C7647AB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A84E-D48D-456E-BDED-F4AE9DC8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1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A6528-13AE-4422-803F-35AEE68EF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4495C-4B8C-4105-8E5A-403CE9298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2CFE-E1C4-4FB2-A353-8008738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7392-A31E-4262-B0D3-2D822298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A4D-1428-4584-9FC7-2ADC2D4D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DF31-72D8-4061-B213-2139BBE2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2214-112A-41E3-BC48-A5285D38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4442-A9C3-4765-B91B-044CA3E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98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ADD5-FBC4-4E7E-9F25-D489441C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4F2F-7120-4789-9395-4E23FFDA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0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1EF9-8182-485C-B161-A597355F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2B07-6EEA-4272-8DB9-6D89CD813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1E125-0248-4310-B661-E5D65C6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A8E8-C2AD-44B5-B565-F844501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5327-7D12-4CF4-B408-C0A299DB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6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F501-75A1-4B40-8869-FB573CF8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48D1-B585-4A51-AB24-5B7AF27B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52208-87A2-4E78-AC6D-97CEF889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E0121-D12B-4DCD-BEED-3F85B8637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38F0-7573-4AF6-B38F-73653D1D9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2A2-88DC-4ED0-8AFB-2EAB7EB8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F6E16-1905-426D-9BC6-CA2F6716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7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30A9-9D9B-41AB-A2C8-264B14F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11734-ACE0-40FF-AE7A-75FD44F3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1280-3B3D-48AA-AC02-B3C5FA3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94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61CBF-E5DC-4DC1-8116-CD5C98D2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773B-DB9C-407B-9FC2-C57BCDD3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CD9-A257-4186-AF27-459F0B67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662D-5D92-4D18-8957-20AAF873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08E4-3011-403F-9473-DB77B1586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7360-43F4-4776-9EBE-9ECB07BB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663B-A81F-40D1-A855-2A42F4C7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62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B681-2D6A-41AF-AEFC-5E5FF4BB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12A98-E2AF-48C5-A3C9-840BCA6B0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66C9D-52B8-4BF0-A2D5-60D3F610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C2893-EA85-4026-AB43-6B51B1AE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C61-DD81-43C7-AD05-18C4143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7B935-D3A7-4925-B992-258A2050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673751"/>
            <a:ext cx="1078865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BBAF0-B894-463D-8435-F9768B40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1600199"/>
            <a:ext cx="10788650" cy="4362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F053-329F-4780-9693-E7C3D244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ID"/>
              <a:t>Insert Your Footer Here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65AB-FD68-4E0A-BFC5-FA8ADADA8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F25293F-90B6-45AB-8342-A371567C769B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BEB014-46E9-490C-8401-A6682539D7F7}"/>
              </a:ext>
            </a:extLst>
          </p:cNvPr>
          <p:cNvGrpSpPr/>
          <p:nvPr userDrawn="1"/>
        </p:nvGrpSpPr>
        <p:grpSpPr>
          <a:xfrm>
            <a:off x="0" y="-515762"/>
            <a:ext cx="3416300" cy="330200"/>
            <a:chOff x="3448050" y="-443191"/>
            <a:chExt cx="3416300" cy="330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C72D68-5D65-473A-8E49-678689466113}"/>
                </a:ext>
              </a:extLst>
            </p:cNvPr>
            <p:cNvSpPr/>
            <p:nvPr/>
          </p:nvSpPr>
          <p:spPr>
            <a:xfrm>
              <a:off x="3448050" y="-443191"/>
              <a:ext cx="330200" cy="330200"/>
            </a:xfrm>
            <a:prstGeom prst="ellipse">
              <a:avLst/>
            </a:prstGeom>
            <a:solidFill>
              <a:srgbClr val="03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EFA96C-9A8D-423D-A29D-03C16A77212F}"/>
                </a:ext>
              </a:extLst>
            </p:cNvPr>
            <p:cNvSpPr/>
            <p:nvPr/>
          </p:nvSpPr>
          <p:spPr>
            <a:xfrm>
              <a:off x="3962400" y="-443191"/>
              <a:ext cx="330200" cy="330200"/>
            </a:xfrm>
            <a:prstGeom prst="ellipse">
              <a:avLst/>
            </a:prstGeom>
            <a:solidFill>
              <a:srgbClr val="F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A1A2C7-0608-4C14-8EE8-F9D36E50925A}"/>
                </a:ext>
              </a:extLst>
            </p:cNvPr>
            <p:cNvSpPr/>
            <p:nvPr/>
          </p:nvSpPr>
          <p:spPr>
            <a:xfrm>
              <a:off x="4476750" y="-443191"/>
              <a:ext cx="330200" cy="330200"/>
            </a:xfrm>
            <a:prstGeom prst="ellipse">
              <a:avLst/>
            </a:prstGeom>
            <a:solidFill>
              <a:srgbClr val="393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20AE22-CA6C-4494-B47B-08F74F263058}"/>
                </a:ext>
              </a:extLst>
            </p:cNvPr>
            <p:cNvSpPr/>
            <p:nvPr/>
          </p:nvSpPr>
          <p:spPr>
            <a:xfrm>
              <a:off x="4991100" y="-443191"/>
              <a:ext cx="330200" cy="330200"/>
            </a:xfrm>
            <a:prstGeom prst="ellipse">
              <a:avLst/>
            </a:prstGeom>
            <a:solidFill>
              <a:srgbClr val="483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8BF6D7-AA51-40D1-88D4-10AEAB244D40}"/>
                </a:ext>
              </a:extLst>
            </p:cNvPr>
            <p:cNvSpPr/>
            <p:nvPr/>
          </p:nvSpPr>
          <p:spPr>
            <a:xfrm>
              <a:off x="5505450" y="-443191"/>
              <a:ext cx="330200" cy="330200"/>
            </a:xfrm>
            <a:prstGeom prst="ellipse">
              <a:avLst/>
            </a:prstGeom>
            <a:solidFill>
              <a:srgbClr val="8A7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A3A1FC-0E0C-4DB2-83F6-76182184AFF4}"/>
                </a:ext>
              </a:extLst>
            </p:cNvPr>
            <p:cNvSpPr/>
            <p:nvPr/>
          </p:nvSpPr>
          <p:spPr>
            <a:xfrm>
              <a:off x="6019800" y="-443191"/>
              <a:ext cx="330200" cy="330200"/>
            </a:xfrm>
            <a:prstGeom prst="ellipse">
              <a:avLst/>
            </a:prstGeom>
            <a:solidFill>
              <a:srgbClr val="AE9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0E92A7-04A1-4955-8FBB-F47545A56624}"/>
                </a:ext>
              </a:extLst>
            </p:cNvPr>
            <p:cNvSpPr/>
            <p:nvPr/>
          </p:nvSpPr>
          <p:spPr>
            <a:xfrm>
              <a:off x="6534150" y="-443191"/>
              <a:ext cx="330200" cy="330200"/>
            </a:xfrm>
            <a:prstGeom prst="ellipse">
              <a:avLst/>
            </a:prstGeom>
            <a:solidFill>
              <a:srgbClr val="129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0D77E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5AE58-9936-4EDA-ABF9-EE85B2DAA175}"/>
              </a:ext>
            </a:extLst>
          </p:cNvPr>
          <p:cNvCxnSpPr/>
          <p:nvPr userDrawn="1"/>
        </p:nvCxnSpPr>
        <p:spPr>
          <a:xfrm>
            <a:off x="11477496" y="6351329"/>
            <a:ext cx="0" cy="506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84A59-D109-45B4-AA38-8B91B24F8C84}"/>
              </a:ext>
            </a:extLst>
          </p:cNvPr>
          <p:cNvSpPr/>
          <p:nvPr userDrawn="1"/>
        </p:nvSpPr>
        <p:spPr>
          <a:xfrm>
            <a:off x="0" y="823913"/>
            <a:ext cx="330200" cy="142875"/>
          </a:xfrm>
          <a:prstGeom prst="rect">
            <a:avLst/>
          </a:prstGeom>
          <a:solidFill>
            <a:srgbClr val="129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D77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3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6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6B68-6C37-4F46-A848-EEC23DC76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27" y="4814605"/>
            <a:ext cx="4297651" cy="769441"/>
          </a:xfrm>
        </p:spPr>
        <p:txBody>
          <a:bodyPr wrap="none">
            <a:spAutoFit/>
          </a:bodyPr>
          <a:lstStyle/>
          <a:p>
            <a:pPr algn="l">
              <a:lnSpc>
                <a:spcPts val="6000"/>
              </a:lnSpc>
            </a:pPr>
            <a:r>
              <a:rPr lang="ko-KR" altLang="en-US" sz="5400" dirty="0"/>
              <a:t>블록체인 기술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B2DE0-EEE3-43CE-853F-52152143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222" y="5584046"/>
            <a:ext cx="3936451" cy="276999"/>
          </a:xfrm>
        </p:spPr>
        <p:txBody>
          <a:bodyPr wrap="square">
            <a:spAutoFit/>
          </a:bodyPr>
          <a:lstStyle/>
          <a:p>
            <a:pPr algn="l"/>
            <a:r>
              <a:rPr lang="en-ID" sz="2000">
                <a:solidFill>
                  <a:schemeClr val="bg1"/>
                </a:solidFill>
              </a:rPr>
              <a:t>20616 </a:t>
            </a:r>
            <a:r>
              <a:rPr lang="ko-KR" altLang="en-US" sz="2000" dirty="0" err="1">
                <a:solidFill>
                  <a:schemeClr val="bg1"/>
                </a:solidFill>
              </a:rPr>
              <a:t>이창학</a:t>
            </a:r>
            <a:endParaRPr lang="en-ID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B7F1C-5A9A-4E43-8145-F8139B202CD5}"/>
              </a:ext>
            </a:extLst>
          </p:cNvPr>
          <p:cNvCxnSpPr>
            <a:cxnSpLocks/>
          </p:cNvCxnSpPr>
          <p:nvPr/>
        </p:nvCxnSpPr>
        <p:spPr>
          <a:xfrm flipV="1">
            <a:off x="6671738" y="4503023"/>
            <a:ext cx="0" cy="1392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A24F5F-1CF8-4198-88D3-404902A8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39456" r="21505" b="45627"/>
          <a:stretch/>
        </p:blipFill>
        <p:spPr>
          <a:xfrm>
            <a:off x="10476086" y="6131197"/>
            <a:ext cx="1288831" cy="383627"/>
          </a:xfrm>
          <a:prstGeom prst="rect">
            <a:avLst/>
          </a:prstGeom>
        </p:spPr>
      </p:pic>
      <p:pic>
        <p:nvPicPr>
          <p:cNvPr id="1026" name="Picture 2" descr="블록체인 기술을 바라보는 개인적 시각. 블록체인 기술을 한마디로 정의하기는 어렵다. 개념이 명확하게 정리되지… | by Giljae  Joo (주길재) | Medium">
            <a:extLst>
              <a:ext uri="{FF2B5EF4-FFF2-40B4-BE49-F238E27FC236}">
                <a16:creationId xmlns:a16="http://schemas.microsoft.com/office/drawing/2014/main" id="{95806F72-B6F1-498F-85D5-AC1A6D444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2" b="1"/>
          <a:stretch/>
        </p:blipFill>
        <p:spPr bwMode="auto">
          <a:xfrm>
            <a:off x="1539646" y="0"/>
            <a:ext cx="9112707" cy="38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9E6943C6-245A-40FD-A68F-4D531678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1451"/>
            <a:ext cx="10788650" cy="387798"/>
          </a:xfrm>
        </p:spPr>
        <p:txBody>
          <a:bodyPr/>
          <a:lstStyle/>
          <a:p>
            <a:r>
              <a:rPr lang="ko-KR" altLang="en-US" sz="2800" dirty="0"/>
              <a:t>블록체인 기술의 </a:t>
            </a:r>
            <a:r>
              <a:rPr lang="ko-KR" altLang="en-US" sz="2800" dirty="0">
                <a:solidFill>
                  <a:srgbClr val="129BEB"/>
                </a:solidFill>
              </a:rPr>
              <a:t>파생</a:t>
            </a:r>
            <a:endParaRPr lang="en-US" sz="2800" dirty="0">
              <a:solidFill>
                <a:srgbClr val="129BEB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2CA05-7526-49BF-8F82-E55A482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668" y="6351329"/>
            <a:ext cx="190757" cy="184666"/>
          </a:xfrm>
        </p:spPr>
        <p:txBody>
          <a:bodyPr/>
          <a:lstStyle/>
          <a:p>
            <a:fld id="{CF25293F-90B6-45AB-8342-A371567C769B}" type="slidenum">
              <a:rPr lang="en-ID" smtClean="0"/>
              <a:pPr/>
              <a:t>2</a:t>
            </a:fld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591AE7-914E-49FB-ACDD-7833FDD288DA}"/>
              </a:ext>
            </a:extLst>
          </p:cNvPr>
          <p:cNvCxnSpPr>
            <a:cxnSpLocks/>
          </p:cNvCxnSpPr>
          <p:nvPr/>
        </p:nvCxnSpPr>
        <p:spPr>
          <a:xfrm>
            <a:off x="4299614" y="2248826"/>
            <a:ext cx="0" cy="1799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비트코인] 사토시 나카모토, 그(he/she) 혹은 그들은(they) 누구인가?? 1부 — Steemit">
            <a:extLst>
              <a:ext uri="{FF2B5EF4-FFF2-40B4-BE49-F238E27FC236}">
                <a16:creationId xmlns:a16="http://schemas.microsoft.com/office/drawing/2014/main" id="{AFC2B818-9843-466B-9AAE-276FA92D8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4" r="22113"/>
          <a:stretch/>
        </p:blipFill>
        <p:spPr bwMode="auto">
          <a:xfrm>
            <a:off x="1203767" y="1687134"/>
            <a:ext cx="2621305" cy="29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EE4483-2462-465A-A35B-FBDDE4F8B877}"/>
              </a:ext>
            </a:extLst>
          </p:cNvPr>
          <p:cNvSpPr txBox="1"/>
          <p:nvPr/>
        </p:nvSpPr>
        <p:spPr>
          <a:xfrm>
            <a:off x="1361211" y="4952782"/>
            <a:ext cx="246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사토시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나카모토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665C4-0C9E-4104-A97A-637D6F55B69F}"/>
              </a:ext>
            </a:extLst>
          </p:cNvPr>
          <p:cNvSpPr txBox="1"/>
          <p:nvPr/>
        </p:nvSpPr>
        <p:spPr>
          <a:xfrm>
            <a:off x="5081286" y="2917842"/>
            <a:ext cx="607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Adobe 고딕 Std B" panose="020B0800000000000000" pitchFamily="34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Adobe 고딕 Std B" panose="020B0800000000000000" pitchFamily="34" charset="-127"/>
              </a:rPr>
              <a:t>현재의 현금 거래 제도에 대항한다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Adobe 고딕 Std B" panose="020B0800000000000000" pitchFamily="34" charset="-127"/>
              </a:rPr>
              <a:t>”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Adobe 고딕 Std B" panose="020B08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867B2-D413-4FB7-9C3C-64CDBDA8ACC7}"/>
              </a:ext>
            </a:extLst>
          </p:cNvPr>
          <p:cNvSpPr/>
          <p:nvPr/>
        </p:nvSpPr>
        <p:spPr>
          <a:xfrm>
            <a:off x="0" y="0"/>
            <a:ext cx="12192000" cy="68695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77E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C2FC34-2AA5-4B87-9AAA-4ABB4398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29" y="2917841"/>
            <a:ext cx="2227534" cy="461665"/>
          </a:xfrm>
          <a:prstGeom prst="rect">
            <a:avLst/>
          </a:prstGeom>
        </p:spPr>
      </p:pic>
      <p:pic>
        <p:nvPicPr>
          <p:cNvPr id="3076" name="Picture 4" descr="물음표 이미지 _사진 401709521 무료 다운로드_lovepik.com">
            <a:extLst>
              <a:ext uri="{FF2B5EF4-FFF2-40B4-BE49-F238E27FC236}">
                <a16:creationId xmlns:a16="http://schemas.microsoft.com/office/drawing/2014/main" id="{2C26FF59-D2C0-4042-B9AF-15A718E80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628" y1="75233" x2="31628" y2="75233"/>
                        <a14:foregroundMark x1="32674" y1="74419" x2="32791" y2="74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5" y="1377387"/>
            <a:ext cx="1924585" cy="1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CF4AD-4D60-401B-B057-A45572A1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DDEF4-A540-4D43-B1CF-1610880A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3</a:t>
            </a:fld>
            <a:endParaRPr lang="en-ID"/>
          </a:p>
        </p:txBody>
      </p:sp>
      <p:pic>
        <p:nvPicPr>
          <p:cNvPr id="2050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178A9E61-BB0A-4AF8-A414-024B89BF6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9824" r="74079" b="77553"/>
          <a:stretch/>
        </p:blipFill>
        <p:spPr bwMode="auto">
          <a:xfrm>
            <a:off x="6837624" y="3111708"/>
            <a:ext cx="821802" cy="86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6161C9DC-8906-40A1-9505-563FC966B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3752126" y="3111708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4AAA7-9BE4-4C6C-9E74-BCED5D548D7A}"/>
              </a:ext>
            </a:extLst>
          </p:cNvPr>
          <p:cNvSpPr txBox="1"/>
          <p:nvPr/>
        </p:nvSpPr>
        <p:spPr>
          <a:xfrm>
            <a:off x="3848581" y="4053991"/>
            <a:ext cx="82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5A06-94D0-4AD4-8FF7-7ED5C72A8763}"/>
              </a:ext>
            </a:extLst>
          </p:cNvPr>
          <p:cNvSpPr txBox="1"/>
          <p:nvPr/>
        </p:nvSpPr>
        <p:spPr>
          <a:xfrm>
            <a:off x="6837624" y="4094265"/>
            <a:ext cx="130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friend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말풍선, 코멘트, 버블, 대화, 메시지, 사진,이미지,일러스트,캘리그라피 - yisoh작가">
            <a:extLst>
              <a:ext uri="{FF2B5EF4-FFF2-40B4-BE49-F238E27FC236}">
                <a16:creationId xmlns:a16="http://schemas.microsoft.com/office/drawing/2014/main" id="{B87E5355-9BDC-4DAA-9559-80AD93AF2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35385" l="7385" r="47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9" t="2875" r="52368" b="64442"/>
          <a:stretch/>
        </p:blipFill>
        <p:spPr bwMode="auto">
          <a:xfrm>
            <a:off x="5666614" y="1177781"/>
            <a:ext cx="2201225" cy="181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A8ACE-C04A-4ADC-A7A3-5F8308822089}"/>
              </a:ext>
            </a:extLst>
          </p:cNvPr>
          <p:cNvSpPr txBox="1"/>
          <p:nvPr/>
        </p:nvSpPr>
        <p:spPr>
          <a:xfrm>
            <a:off x="6261361" y="1604215"/>
            <a:ext cx="115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D아롱체" panose="02020603020101020101" pitchFamily="18" charset="-127"/>
                <a:ea typeface="MD아롱체" panose="02020603020101020101" pitchFamily="18" charset="-127"/>
              </a:rPr>
              <a:t>돈 좀</a:t>
            </a:r>
            <a:endParaRPr lang="en-US" altLang="ko-KR" sz="2000" dirty="0">
              <a:latin typeface="MD아롱체" panose="02020603020101020101" pitchFamily="18" charset="-127"/>
              <a:ea typeface="MD아롱체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23EDEB-A6A7-4C46-B40A-F22514D537A8}"/>
              </a:ext>
            </a:extLst>
          </p:cNvPr>
          <p:cNvSpPr txBox="1"/>
          <p:nvPr/>
        </p:nvSpPr>
        <p:spPr>
          <a:xfrm>
            <a:off x="6108283" y="2004325"/>
            <a:ext cx="1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D아롱체" panose="02020603020101020101" pitchFamily="18" charset="-127"/>
                <a:ea typeface="MD아롱체" panose="02020603020101020101" pitchFamily="18" charset="-127"/>
              </a:rPr>
              <a:t>아 </a:t>
            </a:r>
            <a:r>
              <a:rPr lang="ko-KR" altLang="en-US" sz="2000" dirty="0" err="1">
                <a:latin typeface="MD아롱체" panose="02020603020101020101" pitchFamily="18" charset="-127"/>
                <a:ea typeface="MD아롱체" panose="02020603020101020101" pitchFamily="18" charset="-127"/>
              </a:rPr>
              <a:t>갚을게</a:t>
            </a:r>
            <a:endParaRPr lang="en-US" altLang="ko-KR" sz="2000" dirty="0">
              <a:latin typeface="MD아롱체" panose="02020603020101020101" pitchFamily="18" charset="-127"/>
              <a:ea typeface="MD아롱체" panose="02020603020101020101" pitchFamily="18" charset="-127"/>
            </a:endParaRPr>
          </a:p>
        </p:txBody>
      </p:sp>
      <p:pic>
        <p:nvPicPr>
          <p:cNvPr id="83" name="Picture 4" descr="말풍선, 코멘트, 버블, 대화, 메시지, 사진,이미지,일러스트,캘리그라피 - yisoh작가">
            <a:extLst>
              <a:ext uri="{FF2B5EF4-FFF2-40B4-BE49-F238E27FC236}">
                <a16:creationId xmlns:a16="http://schemas.microsoft.com/office/drawing/2014/main" id="{2203DC0A-609C-49FE-86C3-4CFA11897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35385" l="7385" r="47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9" t="2875" r="52368" b="64442"/>
          <a:stretch/>
        </p:blipFill>
        <p:spPr bwMode="auto">
          <a:xfrm flipH="1">
            <a:off x="3609684" y="1177781"/>
            <a:ext cx="2201225" cy="181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8429784-DC0F-491F-AABC-9161A755A578}"/>
              </a:ext>
            </a:extLst>
          </p:cNvPr>
          <p:cNvSpPr txBox="1"/>
          <p:nvPr/>
        </p:nvSpPr>
        <p:spPr>
          <a:xfrm>
            <a:off x="4252545" y="1804270"/>
            <a:ext cx="115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MD아롱체" panose="02020603020101020101" pitchFamily="18" charset="-127"/>
                <a:ea typeface="MD아롱체" panose="02020603020101020101" pitchFamily="18" charset="-127"/>
              </a:rPr>
              <a:t>알았어</a:t>
            </a:r>
            <a:r>
              <a:rPr lang="en-US" altLang="ko-KR" sz="2000" dirty="0">
                <a:latin typeface="MD아롱체" panose="02020603020101020101" pitchFamily="18" charset="-127"/>
                <a:ea typeface="MD아롱체" panose="02020603020101020101" pitchFamily="18" charset="-127"/>
              </a:rPr>
              <a:t>;;</a:t>
            </a:r>
          </a:p>
        </p:txBody>
      </p:sp>
      <p:pic>
        <p:nvPicPr>
          <p:cNvPr id="2054" name="Picture 6" descr="현금 돈 아이콘 디자인 | 프리미엄 벡터">
            <a:extLst>
              <a:ext uri="{FF2B5EF4-FFF2-40B4-BE49-F238E27FC236}">
                <a16:creationId xmlns:a16="http://schemas.microsoft.com/office/drawing/2014/main" id="{87E7B5C7-6431-4BCB-A6C2-21F1F2A5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87" y="1777311"/>
            <a:ext cx="1254247" cy="12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E3090741-D11B-4A43-A687-F5163A6D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1451"/>
            <a:ext cx="10788650" cy="387798"/>
          </a:xfrm>
        </p:spPr>
        <p:txBody>
          <a:bodyPr/>
          <a:lstStyle/>
          <a:p>
            <a:r>
              <a:rPr lang="ko-KR" altLang="en-US" sz="2800" dirty="0"/>
              <a:t>블록체인 기술의 </a:t>
            </a:r>
            <a:r>
              <a:rPr lang="ko-KR" altLang="en-US" sz="2800" dirty="0">
                <a:solidFill>
                  <a:srgbClr val="129BEB"/>
                </a:solidFill>
              </a:rPr>
              <a:t>파생</a:t>
            </a:r>
            <a:endParaRPr lang="en-US" sz="2800" dirty="0">
              <a:solidFill>
                <a:srgbClr val="129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0C14-9FEA-43CE-8FE9-F304E237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1451"/>
            <a:ext cx="10788650" cy="387798"/>
          </a:xfrm>
        </p:spPr>
        <p:txBody>
          <a:bodyPr/>
          <a:lstStyle/>
          <a:p>
            <a:r>
              <a:rPr lang="ko-KR" altLang="en-US" sz="2800" dirty="0"/>
              <a:t>블록체인 기술의 </a:t>
            </a:r>
            <a:r>
              <a:rPr lang="ko-KR" altLang="en-US" sz="2800" dirty="0">
                <a:solidFill>
                  <a:srgbClr val="129BEB"/>
                </a:solidFill>
              </a:rPr>
              <a:t>파생</a:t>
            </a:r>
            <a:endParaRPr lang="en-US" sz="2800" dirty="0">
              <a:solidFill>
                <a:srgbClr val="129BE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CF4AD-4D60-401B-B057-A45572A1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DDEF4-A540-4D43-B1CF-1610880A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293F-90B6-45AB-8342-A371567C769B}" type="slidenum">
              <a:rPr lang="en-ID" smtClean="0"/>
              <a:t>4</a:t>
            </a:fld>
            <a:endParaRPr lang="en-ID" dirty="0"/>
          </a:p>
        </p:txBody>
      </p:sp>
      <p:pic>
        <p:nvPicPr>
          <p:cNvPr id="2050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178A9E61-BB0A-4AF8-A414-024B89BF6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9824" r="74079" b="77553"/>
          <a:stretch/>
        </p:blipFill>
        <p:spPr bwMode="auto">
          <a:xfrm>
            <a:off x="10668523" y="3111708"/>
            <a:ext cx="821802" cy="86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6161C9DC-8906-40A1-9505-563FC966B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3752126" y="3111708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4AAA7-9BE4-4C6C-9E74-BCED5D548D7A}"/>
              </a:ext>
            </a:extLst>
          </p:cNvPr>
          <p:cNvSpPr txBox="1"/>
          <p:nvPr/>
        </p:nvSpPr>
        <p:spPr>
          <a:xfrm>
            <a:off x="3848581" y="4053991"/>
            <a:ext cx="82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5A06-94D0-4AD4-8FF7-7ED5C72A8763}"/>
              </a:ext>
            </a:extLst>
          </p:cNvPr>
          <p:cNvSpPr txBox="1"/>
          <p:nvPr/>
        </p:nvSpPr>
        <p:spPr>
          <a:xfrm>
            <a:off x="10668523" y="4094265"/>
            <a:ext cx="130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friend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현금 돈 아이콘 디자인 | 프리미엄 벡터">
            <a:extLst>
              <a:ext uri="{FF2B5EF4-FFF2-40B4-BE49-F238E27FC236}">
                <a16:creationId xmlns:a16="http://schemas.microsoft.com/office/drawing/2014/main" id="{87E7B5C7-6431-4BCB-A6C2-21F1F2A5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87" y="1777311"/>
            <a:ext cx="1254247" cy="12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은행 - 무료 사업개 아이콘">
            <a:extLst>
              <a:ext uri="{FF2B5EF4-FFF2-40B4-BE49-F238E27FC236}">
                <a16:creationId xmlns:a16="http://schemas.microsoft.com/office/drawing/2014/main" id="{10501B24-889A-4618-968F-275B6BBF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88" y="895350"/>
            <a:ext cx="2037848" cy="20378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별: 꼭짓점 8개 7">
            <a:extLst>
              <a:ext uri="{FF2B5EF4-FFF2-40B4-BE49-F238E27FC236}">
                <a16:creationId xmlns:a16="http://schemas.microsoft.com/office/drawing/2014/main" id="{27571D5B-6B47-4628-8CDF-4F5E43401A58}"/>
              </a:ext>
            </a:extLst>
          </p:cNvPr>
          <p:cNvSpPr/>
          <p:nvPr/>
        </p:nvSpPr>
        <p:spPr>
          <a:xfrm>
            <a:off x="6175702" y="393164"/>
            <a:ext cx="3042220" cy="3042220"/>
          </a:xfrm>
          <a:prstGeom prst="star8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D77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912 -0.01157 L 0.00912 -0.01157 C 0.01329 -0.02638 0.01693 -0.04375 0.02513 -0.0537 C 0.03125 -0.06111 0.03659 -0.07013 0.04323 -0.07569 C 0.07526 -0.10254 0.05039 -0.08287 0.06888 -0.09583 C 0.0711 -0.09745 0.07318 -0.09976 0.07553 -0.10092 C 0.07826 -0.10254 0.08125 -0.103 0.08399 -0.10439 C 0.11198 -0.11898 0.06967 -0.0993 0.10013 -0.11458 C 0.1086 -0.11875 0.11003 -0.11805 0.11914 -0.11944 C 0.12201 -0.1206 0.12487 -0.12222 0.12774 -0.12291 C 0.13438 -0.12453 0.15951 -0.12592 0.16289 -0.12638 L 0.23308 -0.12453 C 0.2461 -0.1243 0.25912 -0.12476 0.27201 -0.12291 C 0.27526 -0.12245 0.27839 -0.1199 0.28151 -0.11782 C 0.28542 -0.1155 0.28842 -0.1125 0.29193 -0.10949 C 0.29349 -0.10601 0.29558 -0.10324 0.29675 -0.0993 C 0.29974 -0.08912 0.30144 -0.06574 0.30235 -0.05717 C 0.30144 -0.04861 0.30144 -0.03981 0.29948 -0.03171 C 0.2987 -0.02847 0.29649 -0.02708 0.2948 -0.025 C 0.28816 -0.01759 0.28763 -0.01967 0.27865 -0.01828 C 0.27487 -0.0206 0.27097 -0.02222 0.26732 -0.025 C 0.26303 -0.02824 0.25821 -0.03449 0.25495 -0.04027 C 0.25352 -0.04282 0.25209 -0.04537 0.25118 -0.04861 C 0.24818 -0.05856 0.24349 -0.07893 0.24349 -0.07893 C 0.24323 -0.08402 0.24206 -0.08912 0.24258 -0.09421 C 0.2431 -0.0993 0.24428 -0.10439 0.24636 -0.10763 C 0.25131 -0.11527 0.26394 -0.11643 0.26914 -0.11782 C 0.278 -0.11458 0.28178 -0.11851 0.28529 -0.10601 C 0.2862 -0.10277 0.28659 -0.0993 0.28724 -0.09583 C 0.28868 -0.07407 0.28933 -0.07592 0.28529 -0.04537 C 0.2849 -0.04259 0.28373 -0.04027 0.28243 -0.03865 C 0.27956 -0.03472 0.27422 -0.03425 0.2711 -0.03356 C 0.2599 -0.04745 0.25495 -0.04606 0.25209 -0.0655 C 0.25144 -0.0699 0.25144 -0.07453 0.25118 -0.07893 C 0.25235 -0.08588 0.25274 -0.09328 0.25495 -0.0993 C 0.25638 -0.10347 0.25912 -0.10578 0.26159 -0.10763 C 0.27227 -0.11597 0.27487 -0.11574 0.28438 -0.11782 C 0.29545 -0.12453 0.28425 -0.11875 0.29948 -0.12291 C 0.30248 -0.12384 0.30521 -0.12523 0.30808 -0.12638 C 0.3112 -0.12754 0.31433 -0.1287 0.31758 -0.12963 C 0.32045 -0.13055 0.32331 -0.13078 0.32618 -0.13125 L 0.4362 -0.12963 C 0.44219 -0.12916 0.45964 -0.11689 0.46667 -0.11111 C 0.49388 -0.08865 0.47188 -0.10879 0.48373 -0.09259 C 0.48516 -0.0905 0.48698 -0.08958 0.48842 -0.0875 C 0.49271 -0.08171 0.49662 -0.075 0.50079 -0.06898 C 0.50235 -0.06666 0.50417 -0.06504 0.50547 -0.06226 C 0.50717 -0.05879 0.5086 -0.05532 0.51029 -0.05208 C 0.5142 -0.04421 0.51446 -0.04606 0.51784 -0.0368 C 0.51993 -0.03148 0.52162 -0.02569 0.52357 -0.0199 C 0.52448 -0.01713 0.52579 -0.01458 0.52644 -0.01157 C 0.52709 -0.00879 0.52761 -0.00578 0.52826 -0.003 C 0.52917 0.00024 0.53034 0.00348 0.53112 0.00695 C 0.53204 0.01088 0.5323 0.01505 0.53308 0.01875 C 0.5336 0.0213 0.53438 0.02315 0.5349 0.0257 C 0.53568 0.02894 0.53607 0.03241 0.53685 0.03565 C 0.53737 0.03797 0.53829 0.04005 0.53881 0.04237 C 0.54154 0.05463 0.53907 0.04977 0.54167 0.0544 " pathEditMode="relative" ptsTypes="AAAAAAAAAAAAAAAAAAAAAAAAAAAAAAAAAAAAAAAAAAAAAAAAAAAAAAAAAA" p14:bounceEnd="34000">
                                          <p:cBhvr>
                                            <p:cTn id="11" dur="3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1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912 -0.01157 L 0.00912 -0.01157 C 0.01329 -0.02638 0.01693 -0.04375 0.02513 -0.0537 C 0.03125 -0.06111 0.03659 -0.07013 0.04323 -0.07569 C 0.07526 -0.10254 0.05039 -0.08287 0.06888 -0.09583 C 0.0711 -0.09745 0.07318 -0.09976 0.07553 -0.10092 C 0.07826 -0.10254 0.08125 -0.103 0.08399 -0.10439 C 0.11198 -0.11898 0.06967 -0.0993 0.10013 -0.11458 C 0.1086 -0.11875 0.11003 -0.11805 0.11914 -0.11944 C 0.12201 -0.1206 0.12487 -0.12222 0.12774 -0.12291 C 0.13438 -0.12453 0.15951 -0.12592 0.16289 -0.12638 L 0.23308 -0.12453 C 0.2461 -0.1243 0.25912 -0.12476 0.27201 -0.12291 C 0.27526 -0.12245 0.27839 -0.1199 0.28151 -0.11782 C 0.28542 -0.1155 0.28842 -0.1125 0.29193 -0.10949 C 0.29349 -0.10601 0.29558 -0.10324 0.29675 -0.0993 C 0.29974 -0.08912 0.30144 -0.06574 0.30235 -0.05717 C 0.30144 -0.04861 0.30144 -0.03981 0.29948 -0.03171 C 0.2987 -0.02847 0.29649 -0.02708 0.2948 -0.025 C 0.28816 -0.01759 0.28763 -0.01967 0.27865 -0.01828 C 0.27487 -0.0206 0.27097 -0.02222 0.26732 -0.025 C 0.26303 -0.02824 0.25821 -0.03449 0.25495 -0.04027 C 0.25352 -0.04282 0.25209 -0.04537 0.25118 -0.04861 C 0.24818 -0.05856 0.24349 -0.07893 0.24349 -0.07893 C 0.24323 -0.08402 0.24206 -0.08912 0.24258 -0.09421 C 0.2431 -0.0993 0.24428 -0.10439 0.24636 -0.10763 C 0.25131 -0.11527 0.26394 -0.11643 0.26914 -0.11782 C 0.278 -0.11458 0.28178 -0.11851 0.28529 -0.10601 C 0.2862 -0.10277 0.28659 -0.0993 0.28724 -0.09583 C 0.28868 -0.07407 0.28933 -0.07592 0.28529 -0.04537 C 0.2849 -0.04259 0.28373 -0.04027 0.28243 -0.03865 C 0.27956 -0.03472 0.27422 -0.03425 0.2711 -0.03356 C 0.2599 -0.04745 0.25495 -0.04606 0.25209 -0.0655 C 0.25144 -0.0699 0.25144 -0.07453 0.25118 -0.07893 C 0.25235 -0.08588 0.25274 -0.09328 0.25495 -0.0993 C 0.25638 -0.10347 0.25912 -0.10578 0.26159 -0.10763 C 0.27227 -0.11597 0.27487 -0.11574 0.28438 -0.11782 C 0.29545 -0.12453 0.28425 -0.11875 0.29948 -0.12291 C 0.30248 -0.12384 0.30521 -0.12523 0.30808 -0.12638 C 0.3112 -0.12754 0.31433 -0.1287 0.31758 -0.12963 C 0.32045 -0.13055 0.32331 -0.13078 0.32618 -0.13125 L 0.4362 -0.12963 C 0.44219 -0.12916 0.45964 -0.11689 0.46667 -0.11111 C 0.49388 -0.08865 0.47188 -0.10879 0.48373 -0.09259 C 0.48516 -0.0905 0.48698 -0.08958 0.48842 -0.0875 C 0.49271 -0.08171 0.49662 -0.075 0.50079 -0.06898 C 0.50235 -0.06666 0.50417 -0.06504 0.50547 -0.06226 C 0.50717 -0.05879 0.5086 -0.05532 0.51029 -0.05208 C 0.5142 -0.04421 0.51446 -0.04606 0.51784 -0.0368 C 0.51993 -0.03148 0.52162 -0.02569 0.52357 -0.0199 C 0.52448 -0.01713 0.52579 -0.01458 0.52644 -0.01157 C 0.52709 -0.00879 0.52761 -0.00578 0.52826 -0.003 C 0.52917 0.00024 0.53034 0.00348 0.53112 0.00695 C 0.53204 0.01088 0.5323 0.01505 0.53308 0.01875 C 0.5336 0.0213 0.53438 0.02315 0.5349 0.0257 C 0.53568 0.02894 0.53607 0.03241 0.53685 0.03565 C 0.53737 0.03797 0.53829 0.04005 0.53881 0.04237 C 0.54154 0.05463 0.53907 0.04977 0.54167 0.0544 " pathEditMode="relative" ptsTypes="AAAAAAAAAAAAAAAAAAAAAAAAAAAAAAAAAAAAAAAAAAAAAAAAAAAAAAAAAA">
                                          <p:cBhvr>
                                            <p:cTn id="11" dur="3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1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3F1E-D923-4BCE-9BEE-2E16622B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1451"/>
            <a:ext cx="10788650" cy="387798"/>
          </a:xfrm>
        </p:spPr>
        <p:txBody>
          <a:bodyPr/>
          <a:lstStyle/>
          <a:p>
            <a:r>
              <a:rPr lang="ko-KR" altLang="en-US" sz="2800" dirty="0">
                <a:solidFill>
                  <a:srgbClr val="129BEB"/>
                </a:solidFill>
              </a:rPr>
              <a:t>블록체인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129BEB"/>
                </a:solidFill>
              </a:rPr>
              <a:t>기술</a:t>
            </a:r>
            <a:r>
              <a:rPr lang="ko-KR" altLang="en-US" sz="2800" dirty="0"/>
              <a:t>이란</a:t>
            </a:r>
            <a:endParaRPr lang="en-ID" sz="2800" dirty="0">
              <a:solidFill>
                <a:srgbClr val="129BE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9B849-D815-49FF-8E2F-59B95D4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8525" y="6351329"/>
            <a:ext cx="4114800" cy="184666"/>
          </a:xfrm>
        </p:spPr>
        <p:txBody>
          <a:bodyPr/>
          <a:lstStyle/>
          <a:p>
            <a:r>
              <a:rPr lang="en-ID" dirty="0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2CA05-7526-49BF-8F82-E55A482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668" y="6351329"/>
            <a:ext cx="190757" cy="184666"/>
          </a:xfrm>
        </p:spPr>
        <p:txBody>
          <a:bodyPr/>
          <a:lstStyle/>
          <a:p>
            <a:fld id="{CF25293F-90B6-45AB-8342-A371567C769B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28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B08F385A-47B1-4F09-AF5D-9FA891044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1680256" y="1547287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1ADC8A97-8265-4934-A037-82E5048B1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3597918" y="1547287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B24A2F10-91CB-467A-A6BD-42278FE0D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5546201" y="1547287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E9977C70-C9F7-4998-9D6F-5FAEFBF25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7513775" y="1547287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ECAF340A-0D25-41A2-8890-2D9E5413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9481349" y="1547287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5A279E0A-6680-473F-8298-7E0953064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7513775" y="4030738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68EBD28F-674E-4311-86FC-8F7183E38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1680256" y="4008536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137F81AC-8153-42D4-B5C8-77E714518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3613228" y="4030738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57A4EECD-D9F9-43E4-B47B-B5B631613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5546200" y="4033606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의 컬렉션 개념에 대한 스톡 벡터 아트 및 기타 이미지 - iStock">
            <a:extLst>
              <a:ext uri="{FF2B5EF4-FFF2-40B4-BE49-F238E27FC236}">
                <a16:creationId xmlns:a16="http://schemas.microsoft.com/office/drawing/2014/main" id="{3C68EEAE-5B09-4759-A362-D13A0483A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31641" r="74079" b="56365"/>
          <a:stretch/>
        </p:blipFill>
        <p:spPr bwMode="auto">
          <a:xfrm>
            <a:off x="9481349" y="4008536"/>
            <a:ext cx="821802" cy="8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8E8C57CE-72E6-4C37-84CD-DCA7995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63" y="4831050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B915300F-9963-4EC0-AC07-15CC2DAD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63" y="4831049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B39A63A9-0973-4CA7-B8DA-33C0BE68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84" y="4830102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D6249246-8EBA-4442-A718-DE8648BB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84" y="4830102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30E82D42-0003-4F6C-80DD-8DB016BA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67" y="4835707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3C0A4DE5-B6A8-4C86-AE2D-A81FC23B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16" y="4837627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CC2E91D6-A2CF-46EB-B5CE-13ED198B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94" y="4830102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183ACE64-B87B-4065-9886-2387631D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18" y="4830102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6F1C2953-78C1-4742-B55C-F023F963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59" y="4841677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회계 장부 아이콘 로열티 무료 사진, 그림, 이미지 그리고 스톡포토그래피. Image 44713775.">
            <a:extLst>
              <a:ext uri="{FF2B5EF4-FFF2-40B4-BE49-F238E27FC236}">
                <a16:creationId xmlns:a16="http://schemas.microsoft.com/office/drawing/2014/main" id="{758AC0DB-2480-4280-82DA-E98D680F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22" y1="47333" x2="48222" y2="47333"/>
                        <a14:foregroundMark x1="51778" y1="46222" x2="51778" y2="46222"/>
                        <a14:foregroundMark x1="53778" y1="51333" x2="53778" y2="51333"/>
                        <a14:foregroundMark x1="72000" y1="34889" x2="72000" y2="34889"/>
                        <a14:foregroundMark x1="72667" y1="40667" x2="72667" y2="40667"/>
                        <a14:foregroundMark x1="71778" y1="48000" x2="71778" y2="48000"/>
                        <a14:foregroundMark x1="72444" y1="55111" x2="72444" y2="55111"/>
                        <a14:foregroundMark x1="73111" y1="62444" x2="73111" y2="6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08" y="4830102"/>
            <a:ext cx="2157419" cy="2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63B89-F345-45EB-939B-9DCFA80559FF}"/>
              </a:ext>
            </a:extLst>
          </p:cNvPr>
          <p:cNvSpPr txBox="1"/>
          <p:nvPr/>
        </p:nvSpPr>
        <p:spPr>
          <a:xfrm>
            <a:off x="2662178" y="2650360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C74A0E-4904-4F4A-BCFF-8EFE0458F4C6}"/>
              </a:ext>
            </a:extLst>
          </p:cNvPr>
          <p:cNvSpPr txBox="1"/>
          <p:nvPr/>
        </p:nvSpPr>
        <p:spPr>
          <a:xfrm>
            <a:off x="4517393" y="2650360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0657F6-AA29-43C6-B848-7440CECEB5B9}"/>
              </a:ext>
            </a:extLst>
          </p:cNvPr>
          <p:cNvSpPr txBox="1"/>
          <p:nvPr/>
        </p:nvSpPr>
        <p:spPr>
          <a:xfrm>
            <a:off x="6598164" y="2650359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585A0-86BE-4345-9292-E3972523C9C8}"/>
              </a:ext>
            </a:extLst>
          </p:cNvPr>
          <p:cNvSpPr txBox="1"/>
          <p:nvPr/>
        </p:nvSpPr>
        <p:spPr>
          <a:xfrm>
            <a:off x="8576721" y="2650358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C8087-3667-4FEB-BB78-7236E2C4C13C}"/>
              </a:ext>
            </a:extLst>
          </p:cNvPr>
          <p:cNvSpPr txBox="1"/>
          <p:nvPr/>
        </p:nvSpPr>
        <p:spPr>
          <a:xfrm>
            <a:off x="10431936" y="2650358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89CA58-D175-4348-B9F5-8D230767A6E6}"/>
              </a:ext>
            </a:extLst>
          </p:cNvPr>
          <p:cNvSpPr txBox="1"/>
          <p:nvPr/>
        </p:nvSpPr>
        <p:spPr>
          <a:xfrm>
            <a:off x="2662178" y="506288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5B564F-BB45-4023-B46C-E6A8AD729340}"/>
              </a:ext>
            </a:extLst>
          </p:cNvPr>
          <p:cNvSpPr txBox="1"/>
          <p:nvPr/>
        </p:nvSpPr>
        <p:spPr>
          <a:xfrm>
            <a:off x="4517393" y="506288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4587DF-8D7A-4506-A3F0-F758A650FFFD}"/>
              </a:ext>
            </a:extLst>
          </p:cNvPr>
          <p:cNvSpPr txBox="1"/>
          <p:nvPr/>
        </p:nvSpPr>
        <p:spPr>
          <a:xfrm>
            <a:off x="6598164" y="506288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5B9EEE-8468-4E96-B8CB-73443432F293}"/>
              </a:ext>
            </a:extLst>
          </p:cNvPr>
          <p:cNvSpPr txBox="1"/>
          <p:nvPr/>
        </p:nvSpPr>
        <p:spPr>
          <a:xfrm>
            <a:off x="8574693" y="506288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01DDB-CEAE-4567-A827-54583DE4D6EF}"/>
              </a:ext>
            </a:extLst>
          </p:cNvPr>
          <p:cNvSpPr txBox="1"/>
          <p:nvPr/>
        </p:nvSpPr>
        <p:spPr>
          <a:xfrm>
            <a:off x="10431936" y="506288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A-&gt;B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A1F4C9-D602-4245-BCAD-1929DD50B3AD}"/>
              </a:ext>
            </a:extLst>
          </p:cNvPr>
          <p:cNvSpPr txBox="1"/>
          <p:nvPr/>
        </p:nvSpPr>
        <p:spPr>
          <a:xfrm>
            <a:off x="8574693" y="5698169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91FCC-1062-4A5A-B7C3-128617770FD2}"/>
              </a:ext>
            </a:extLst>
          </p:cNvPr>
          <p:cNvSpPr txBox="1"/>
          <p:nvPr/>
        </p:nvSpPr>
        <p:spPr>
          <a:xfrm>
            <a:off x="10431936" y="5698169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8118A9-035B-4FC8-85F9-0950A2B9EB36}"/>
              </a:ext>
            </a:extLst>
          </p:cNvPr>
          <p:cNvSpPr txBox="1"/>
          <p:nvPr/>
        </p:nvSpPr>
        <p:spPr>
          <a:xfrm>
            <a:off x="6598164" y="569342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D2DE72-D4A1-4F55-9370-4BEEA128BBF7}"/>
              </a:ext>
            </a:extLst>
          </p:cNvPr>
          <p:cNvSpPr txBox="1"/>
          <p:nvPr/>
        </p:nvSpPr>
        <p:spPr>
          <a:xfrm>
            <a:off x="4501177" y="5692893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C75911-2ED4-416D-9B44-9D6F62E95625}"/>
              </a:ext>
            </a:extLst>
          </p:cNvPr>
          <p:cNvSpPr txBox="1"/>
          <p:nvPr/>
        </p:nvSpPr>
        <p:spPr>
          <a:xfrm>
            <a:off x="2662178" y="5704468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1ECF8-8AE7-4006-91FC-C204C9915CA6}"/>
              </a:ext>
            </a:extLst>
          </p:cNvPr>
          <p:cNvSpPr txBox="1"/>
          <p:nvPr/>
        </p:nvSpPr>
        <p:spPr>
          <a:xfrm>
            <a:off x="2664315" y="3290094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FD96B-3EFE-4832-B029-7A963E47D592}"/>
              </a:ext>
            </a:extLst>
          </p:cNvPr>
          <p:cNvSpPr txBox="1"/>
          <p:nvPr/>
        </p:nvSpPr>
        <p:spPr>
          <a:xfrm>
            <a:off x="4538703" y="3296689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6F9BA1-FFA9-44C4-8FE7-1A5369988E01}"/>
              </a:ext>
            </a:extLst>
          </p:cNvPr>
          <p:cNvSpPr txBox="1"/>
          <p:nvPr/>
        </p:nvSpPr>
        <p:spPr>
          <a:xfrm>
            <a:off x="6580953" y="3287721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B01A64-87EF-424C-A60F-94F2D2316016}"/>
              </a:ext>
            </a:extLst>
          </p:cNvPr>
          <p:cNvSpPr txBox="1"/>
          <p:nvPr/>
        </p:nvSpPr>
        <p:spPr>
          <a:xfrm>
            <a:off x="8598031" y="3296689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E01B43-DE82-4389-9CCF-4FD35AEB5589}"/>
              </a:ext>
            </a:extLst>
          </p:cNvPr>
          <p:cNvSpPr txBox="1"/>
          <p:nvPr/>
        </p:nvSpPr>
        <p:spPr>
          <a:xfrm>
            <a:off x="10453246" y="3287720"/>
            <a:ext cx="71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I-&gt;F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500$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E989D14-76E9-4102-A4C3-DCFD2650B41B}"/>
              </a:ext>
            </a:extLst>
          </p:cNvPr>
          <p:cNvSpPr/>
          <p:nvPr/>
        </p:nvSpPr>
        <p:spPr>
          <a:xfrm>
            <a:off x="0" y="0"/>
            <a:ext cx="12192000" cy="68695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77E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0FAAD-9EC3-43B3-AF0D-D4CBC4DCC6B9}"/>
              </a:ext>
            </a:extLst>
          </p:cNvPr>
          <p:cNvSpPr txBox="1"/>
          <p:nvPr/>
        </p:nvSpPr>
        <p:spPr>
          <a:xfrm>
            <a:off x="3314476" y="2981405"/>
            <a:ext cx="512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4800" dirty="0"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분산 거래 장부</a:t>
            </a:r>
            <a:r>
              <a:rPr lang="en-US" altLang="ko-KR" sz="48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”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8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31524 -4.07407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-0.15404 -4.07407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16549 -4.07407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32448 1.48148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32409 -0.40069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6719 -0.3997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0221 -0.3997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0.15911 -0.40138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31653 -0.39976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4차 산업혁명 시대의 박물관·미술관 정책 | MUSEUM NEWS">
            <a:extLst>
              <a:ext uri="{FF2B5EF4-FFF2-40B4-BE49-F238E27FC236}">
                <a16:creationId xmlns:a16="http://schemas.microsoft.com/office/drawing/2014/main" id="{B8DBD409-C8C5-40E3-87D6-CBF3C2C4F9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1" y="1615865"/>
            <a:ext cx="6576364" cy="5242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93F1E-D923-4BCE-9BEE-2E16622B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1451"/>
            <a:ext cx="10788650" cy="387798"/>
          </a:xfrm>
        </p:spPr>
        <p:txBody>
          <a:bodyPr/>
          <a:lstStyle/>
          <a:p>
            <a:r>
              <a:rPr lang="ko-KR" altLang="ko-KR" sz="2800" dirty="0"/>
              <a:t>블록체인</a:t>
            </a:r>
            <a:r>
              <a:rPr lang="ko-KR" altLang="en-US" sz="2800" dirty="0"/>
              <a:t>의</a:t>
            </a:r>
            <a:r>
              <a:rPr lang="en-US" altLang="ko-KR" sz="2800" dirty="0"/>
              <a:t> </a:t>
            </a:r>
            <a:r>
              <a:rPr lang="ko-KR" altLang="en-US" sz="2800" dirty="0">
                <a:solidFill>
                  <a:srgbClr val="129BEB"/>
                </a:solidFill>
              </a:rPr>
              <a:t>장점</a:t>
            </a:r>
            <a:endParaRPr lang="en-ID" sz="2800" dirty="0">
              <a:solidFill>
                <a:srgbClr val="129BE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9B849-D815-49FF-8E2F-59B95D4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8525" y="6351329"/>
            <a:ext cx="4114800" cy="184666"/>
          </a:xfrm>
        </p:spPr>
        <p:txBody>
          <a:bodyPr/>
          <a:lstStyle/>
          <a:p>
            <a:r>
              <a:rPr lang="en-ID" dirty="0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2CA05-7526-49BF-8F82-E55A482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668" y="6351329"/>
            <a:ext cx="190757" cy="184666"/>
          </a:xfrm>
        </p:spPr>
        <p:txBody>
          <a:bodyPr/>
          <a:lstStyle/>
          <a:p>
            <a:fld id="{CF25293F-90B6-45AB-8342-A371567C769B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B8617-B3A5-4730-981C-B8F560418174}"/>
              </a:ext>
            </a:extLst>
          </p:cNvPr>
          <p:cNvSpPr/>
          <p:nvPr/>
        </p:nvSpPr>
        <p:spPr>
          <a:xfrm>
            <a:off x="8003863" y="2020198"/>
            <a:ext cx="886397" cy="886397"/>
          </a:xfrm>
          <a:prstGeom prst="rect">
            <a:avLst/>
          </a:prstGeom>
          <a:solidFill>
            <a:srgbClr val="129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rgbClr val="0D77E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F3877-98C8-4289-A893-41CF4C1188D8}"/>
              </a:ext>
            </a:extLst>
          </p:cNvPr>
          <p:cNvSpPr/>
          <p:nvPr/>
        </p:nvSpPr>
        <p:spPr>
          <a:xfrm>
            <a:off x="8004904" y="3467014"/>
            <a:ext cx="886397" cy="886397"/>
          </a:xfrm>
          <a:prstGeom prst="rect">
            <a:avLst/>
          </a:prstGeom>
          <a:solidFill>
            <a:srgbClr val="129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rgbClr val="0D77E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615076-AFD0-419C-8510-3956BEBDF550}"/>
              </a:ext>
            </a:extLst>
          </p:cNvPr>
          <p:cNvSpPr/>
          <p:nvPr/>
        </p:nvSpPr>
        <p:spPr>
          <a:xfrm>
            <a:off x="8010092" y="4873452"/>
            <a:ext cx="886397" cy="886397"/>
          </a:xfrm>
          <a:prstGeom prst="rect">
            <a:avLst/>
          </a:prstGeom>
          <a:solidFill>
            <a:srgbClr val="129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rgbClr val="0D77E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4D9825-ECC1-411E-931F-FA3D076B9775}"/>
              </a:ext>
            </a:extLst>
          </p:cNvPr>
          <p:cNvSpPr/>
          <p:nvPr/>
        </p:nvSpPr>
        <p:spPr>
          <a:xfrm>
            <a:off x="544010" y="2657078"/>
            <a:ext cx="2951544" cy="14982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D77E1"/>
              </a:solidFill>
            </a:endParaRPr>
          </a:p>
        </p:txBody>
      </p:sp>
      <p:pic>
        <p:nvPicPr>
          <p:cNvPr id="6146" name="Picture 2" descr="보안 무료 아이콘 의 Multimedia">
            <a:extLst>
              <a:ext uri="{FF2B5EF4-FFF2-40B4-BE49-F238E27FC236}">
                <a16:creationId xmlns:a16="http://schemas.microsoft.com/office/drawing/2014/main" id="{A5B92D1F-A72C-4A22-B586-36F0B7FD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1556" y1="63556" x2="51556" y2="63556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88" y="2173022"/>
            <a:ext cx="554224" cy="5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에너지, 효율성 무료 아이콘 의 Go green Solid - Ol&amp;#39; Green world">
            <a:extLst>
              <a:ext uri="{FF2B5EF4-FFF2-40B4-BE49-F238E27FC236}">
                <a16:creationId xmlns:a16="http://schemas.microsoft.com/office/drawing/2014/main" id="{021DBAF5-BF0E-43A4-9B4C-352340DF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8222" y1="20444" x2="78222" y2="204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66" y="3557324"/>
            <a:ext cx="767868" cy="7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돈 가방 - 무료 비즈니스 및 금융개 아이콘">
            <a:extLst>
              <a:ext uri="{FF2B5EF4-FFF2-40B4-BE49-F238E27FC236}">
                <a16:creationId xmlns:a16="http://schemas.microsoft.com/office/drawing/2014/main" id="{1D4A4861-9B0C-4B88-B9ED-C93B24B5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73" y="5054161"/>
            <a:ext cx="517328" cy="5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71925751-B081-455B-8F13-FA4DC16B8CCE}"/>
              </a:ext>
            </a:extLst>
          </p:cNvPr>
          <p:cNvSpPr txBox="1">
            <a:spLocks/>
          </p:cNvSpPr>
          <p:nvPr/>
        </p:nvSpPr>
        <p:spPr>
          <a:xfrm>
            <a:off x="9305925" y="2102891"/>
            <a:ext cx="1384995" cy="69448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ko-KR" altLang="en-US" sz="3600" dirty="0"/>
              <a:t>보안성</a:t>
            </a:r>
            <a:endParaRPr lang="en-ID" sz="3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5B79D65-BE72-4F3B-8364-D13BCB5F9F5D}"/>
              </a:ext>
            </a:extLst>
          </p:cNvPr>
          <p:cNvSpPr txBox="1">
            <a:spLocks/>
          </p:cNvSpPr>
          <p:nvPr/>
        </p:nvSpPr>
        <p:spPr>
          <a:xfrm>
            <a:off x="9305925" y="3598612"/>
            <a:ext cx="1384995" cy="69448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ko-KR" altLang="en-US" sz="3600" dirty="0"/>
              <a:t>효율성</a:t>
            </a:r>
            <a:endParaRPr lang="en-ID" sz="36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04A09BC-3BC6-4629-9211-7DE8A0FBA938}"/>
              </a:ext>
            </a:extLst>
          </p:cNvPr>
          <p:cNvSpPr txBox="1">
            <a:spLocks/>
          </p:cNvSpPr>
          <p:nvPr/>
        </p:nvSpPr>
        <p:spPr>
          <a:xfrm>
            <a:off x="9305924" y="4896066"/>
            <a:ext cx="1384995" cy="69448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ko-KR" altLang="en-US" sz="3600" dirty="0" err="1"/>
              <a:t>비용성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9982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" grpId="0" animBg="1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05A5-924A-4AF6-A564-27BEBF50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705155"/>
            <a:ext cx="10788650" cy="387798"/>
          </a:xfrm>
        </p:spPr>
        <p:txBody>
          <a:bodyPr/>
          <a:lstStyle/>
          <a:p>
            <a:r>
              <a:rPr lang="ko-KR" altLang="ko-KR" sz="2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블록체인 기술 </a:t>
            </a:r>
            <a:r>
              <a:rPr lang="ko-KR" altLang="ko-KR" sz="2800" dirty="0" err="1">
                <a:solidFill>
                  <a:srgbClr val="129BEB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어느곳에</a:t>
            </a:r>
            <a:r>
              <a:rPr lang="ko-KR" altLang="ko-KR" sz="2800" dirty="0">
                <a:solidFill>
                  <a:srgbClr val="129BEB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쓰면 </a:t>
            </a:r>
            <a:r>
              <a:rPr lang="ko-KR" altLang="ko-KR" sz="2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좋을까</a:t>
            </a:r>
            <a:endParaRPr lang="en-ID" sz="4400" dirty="0">
              <a:solidFill>
                <a:srgbClr val="129BE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BC946-A18F-4EB8-9C27-1FCAF5E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8525" y="6351329"/>
            <a:ext cx="4114800" cy="184666"/>
          </a:xfrm>
        </p:spPr>
        <p:txBody>
          <a:bodyPr/>
          <a:lstStyle/>
          <a:p>
            <a:r>
              <a:rPr lang="en-ID" dirty="0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C33D4-691E-4C73-9AB9-F29FE41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668" y="6351329"/>
            <a:ext cx="190757" cy="184666"/>
          </a:xfrm>
        </p:spPr>
        <p:txBody>
          <a:bodyPr/>
          <a:lstStyle/>
          <a:p>
            <a:fld id="{CF25293F-90B6-45AB-8342-A371567C769B}" type="slidenum">
              <a:rPr lang="en-ID" smtClean="0"/>
              <a:pPr/>
              <a:t>7</a:t>
            </a:fld>
            <a:endParaRPr lang="en-ID"/>
          </a:p>
        </p:txBody>
      </p:sp>
      <p:pic>
        <p:nvPicPr>
          <p:cNvPr id="7170" name="Picture 2" descr="네트워크(Network)와 인터넷(Internet)">
            <a:extLst>
              <a:ext uri="{FF2B5EF4-FFF2-40B4-BE49-F238E27FC236}">
                <a16:creationId xmlns:a16="http://schemas.microsoft.com/office/drawing/2014/main" id="{F5F6E315-3864-4C62-ABD3-93DBF5D3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904988"/>
            <a:ext cx="5019484" cy="32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23A4476-D896-47BB-853F-31DFA7F92F42}"/>
              </a:ext>
            </a:extLst>
          </p:cNvPr>
          <p:cNvSpPr txBox="1">
            <a:spLocks/>
          </p:cNvSpPr>
          <p:nvPr/>
        </p:nvSpPr>
        <p:spPr>
          <a:xfrm>
            <a:off x="701675" y="4941928"/>
            <a:ext cx="4297651" cy="7694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ko-KR" alt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멧칼프의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법칙</a:t>
            </a:r>
            <a:endParaRPr lang="en-ID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A15C6F-2FA8-4E53-988D-71B0B695A5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91788" y="1839450"/>
            <a:ext cx="6079384" cy="3321906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6D84E2E-4639-40FA-B2AC-3AB932B00F5F}"/>
              </a:ext>
            </a:extLst>
          </p:cNvPr>
          <p:cNvSpPr txBox="1">
            <a:spLocks/>
          </p:cNvSpPr>
          <p:nvPr/>
        </p:nvSpPr>
        <p:spPr>
          <a:xfrm>
            <a:off x="6096000" y="1063652"/>
            <a:ext cx="5177699" cy="7335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ko-KR" alt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비트코인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시범 사업</a:t>
            </a:r>
            <a:endParaRPr lang="en-ID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4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EEA59470-17E1-45F4-8030-920B9C7B6CD1}"/>
              </a:ext>
            </a:extLst>
          </p:cNvPr>
          <p:cNvSpPr txBox="1">
            <a:spLocks/>
          </p:cNvSpPr>
          <p:nvPr/>
        </p:nvSpPr>
        <p:spPr>
          <a:xfrm>
            <a:off x="3941564" y="3044279"/>
            <a:ext cx="4308872" cy="7694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en-US" sz="5400" dirty="0">
                <a:latin typeface="Comic Sans MS" panose="030F0702030302020204" pitchFamily="66" charset="0"/>
              </a:rPr>
              <a:t>THANK YOU</a:t>
            </a:r>
            <a:endParaRPr lang="en-ID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rgbClr val="0D77E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214</Words>
  <Application>Microsoft Office PowerPoint</Application>
  <PresentationFormat>와이드스크린</PresentationFormat>
  <Paragraphs>86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Adobe 고딕 Std B</vt:lpstr>
      <vt:lpstr>MD아롱체</vt:lpstr>
      <vt:lpstr>Arial</vt:lpstr>
      <vt:lpstr>Calibri</vt:lpstr>
      <vt:lpstr>Comic Sans MS</vt:lpstr>
      <vt:lpstr>Consolas</vt:lpstr>
      <vt:lpstr>Corbel</vt:lpstr>
      <vt:lpstr>Office Theme</vt:lpstr>
      <vt:lpstr>블록체인 기술</vt:lpstr>
      <vt:lpstr>블록체인 기술의 파생</vt:lpstr>
      <vt:lpstr>블록체인 기술의 파생</vt:lpstr>
      <vt:lpstr>블록체인 기술의 파생</vt:lpstr>
      <vt:lpstr>블록체인 기술이란</vt:lpstr>
      <vt:lpstr>블록체인의 장점</vt:lpstr>
      <vt:lpstr>블록체인 기술 어느곳에 쓰면 좋을까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</dc:creator>
  <cp:lastModifiedBy>eunji</cp:lastModifiedBy>
  <cp:revision>47</cp:revision>
  <dcterms:created xsi:type="dcterms:W3CDTF">2019-07-10T03:17:29Z</dcterms:created>
  <dcterms:modified xsi:type="dcterms:W3CDTF">2021-06-09T18:35:17Z</dcterms:modified>
</cp:coreProperties>
</file>