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8"/>
  </p:notesMasterIdLst>
  <p:sldIdLst>
    <p:sldId id="305" r:id="rId2"/>
    <p:sldId id="438" r:id="rId3"/>
    <p:sldId id="513" r:id="rId4"/>
    <p:sldId id="514" r:id="rId5"/>
    <p:sldId id="515" r:id="rId6"/>
    <p:sldId id="516" r:id="rId7"/>
  </p:sldIdLst>
  <p:sldSz cx="9144000" cy="6858000" type="screen4x3"/>
  <p:notesSz cx="6797675" cy="9926638"/>
  <p:embeddedFontLst>
    <p:embeddedFont>
      <p:font typeface="-윤고딕320" panose="020B0600000101010101" charset="-127"/>
      <p:regular r:id="rId9"/>
    </p:embeddedFont>
    <p:embeddedFont>
      <p:font typeface="-윤고딕330" panose="020B0600000101010101" charset="-127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Cambria Math" panose="02040503050406030204" pitchFamily="18" charset="0"/>
      <p:regular r:id="rId17"/>
    </p:embeddedFont>
    <p:embeddedFont>
      <p:font typeface="HY견고딕" panose="02030600000101010101" pitchFamily="18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jung" initials="c" lastIdx="1" clrIdx="0">
    <p:extLst>
      <p:ext uri="{19B8F6BF-5375-455C-9EA6-DF929625EA0E}">
        <p15:presenceInfo xmlns:p15="http://schemas.microsoft.com/office/powerpoint/2012/main" userId="chj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84586" autoAdjust="0"/>
  </p:normalViewPr>
  <p:slideViewPr>
    <p:cSldViewPr>
      <p:cViewPr>
        <p:scale>
          <a:sx n="100" d="100"/>
          <a:sy n="100" d="100"/>
        </p:scale>
        <p:origin x="1488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A39F1-8DBE-4B2C-A5AA-02BE4DE26BF5}" type="datetimeFigureOut">
              <a:rPr lang="ko-KR" altLang="en-US" smtClean="0"/>
              <a:pPr/>
              <a:t>2020-04-14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FD5DF-F421-4615-9A02-33328C1806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58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2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50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5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44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64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35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811" y="167804"/>
            <a:ext cx="6278590" cy="532384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contourW="44450">
              <a:bevelT w="0" h="38100"/>
              <a:contourClr>
                <a:schemeClr val="bg1"/>
              </a:contourClr>
            </a:sp3d>
          </a:bodyPr>
          <a:lstStyle>
            <a:lvl1pPr algn="l">
              <a:defRPr sz="2500" b="1" spc="-1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684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49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44138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78253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33" y="778015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6" y="778579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flipH="1">
            <a:off x="8886824" y="6585704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9787" y="6667508"/>
            <a:ext cx="336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BE2EB6F3-B419-40E4-9087-02FA2AF0A89A}" type="slidenum">
              <a:rPr lang="ko-KR" altLang="en-US" sz="1000" smtClean="0"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75000"/>
                      </a:srgbClr>
                    </a:gs>
                  </a:gsLst>
                  <a:lin ang="5400000" scaled="1"/>
                </a:gra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/>
              <a:t>‹#›</a:t>
            </a:fld>
            <a:endParaRPr lang="ko-KR" altLang="en-US" sz="1000" dirty="0">
              <a:gradFill>
                <a:gsLst>
                  <a:gs pos="100000">
                    <a:prstClr val="white"/>
                  </a:gs>
                  <a:gs pos="100000">
                    <a:srgbClr val="4F81BD">
                      <a:lumMod val="75000"/>
                    </a:srgb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7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0" y="0"/>
            <a:ext cx="9163447" cy="6858000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94" y="157181"/>
            <a:ext cx="6805914" cy="288759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58051" y="1794923"/>
            <a:ext cx="8227897" cy="707886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ko-KR" sz="4000" kern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MotionProfile</a:t>
            </a:r>
            <a:endParaRPr kumimoji="0" lang="ko-KR" altLang="en-US" sz="4000" b="0" i="0" u="none" strike="noStrike" kern="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C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81526" y="4431088"/>
            <a:ext cx="2266646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5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2020.</a:t>
            </a:r>
            <a:r>
              <a:rPr kumimoji="0" lang="en-US" altLang="ko-KR" sz="3200" b="0" i="0" u="none" strike="noStrike" kern="1200" cap="none" spc="-50" normalizeH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04. </a:t>
            </a:r>
            <a:r>
              <a:rPr lang="en-US" altLang="ko-KR" sz="3200" spc="-5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en-US" altLang="ko-KR" sz="3200" spc="-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5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정창</a:t>
            </a:r>
            <a:r>
              <a:rPr lang="ko-KR" altLang="en-US" sz="3200" spc="-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희</a:t>
            </a:r>
            <a:endParaRPr kumimoji="0" lang="ko-KR" altLang="en-US" sz="3200" b="0" i="0" u="none" strike="noStrike" kern="1200" cap="none" spc="-5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02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169476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목차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EF30F2A5-C408-4CC4-AEAA-BCB4F1F65D12}"/>
              </a:ext>
            </a:extLst>
          </p:cNvPr>
          <p:cNvSpPr txBox="1">
            <a:spLocks/>
          </p:cNvSpPr>
          <p:nvPr/>
        </p:nvSpPr>
        <p:spPr>
          <a:xfrm>
            <a:off x="1115616" y="1124744"/>
            <a:ext cx="5832648" cy="2232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r>
              <a:rPr lang="ko-KR" altLang="en-US" sz="2400" dirty="0"/>
              <a:t>속도 계산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거리 계산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4918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속도 계산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사다리꼴 속도 프로파일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7590E2-95A0-4C01-8520-13FC92EC8432}"/>
              </a:ext>
            </a:extLst>
          </p:cNvPr>
          <p:cNvCxnSpPr>
            <a:cxnSpLocks/>
          </p:cNvCxnSpPr>
          <p:nvPr/>
        </p:nvCxnSpPr>
        <p:spPr>
          <a:xfrm>
            <a:off x="1619672" y="1916832"/>
            <a:ext cx="0" cy="237626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08FB039-CF33-4F61-852A-BCCC9DBB541A}"/>
              </a:ext>
            </a:extLst>
          </p:cNvPr>
          <p:cNvCxnSpPr>
            <a:cxnSpLocks/>
          </p:cNvCxnSpPr>
          <p:nvPr/>
        </p:nvCxnSpPr>
        <p:spPr>
          <a:xfrm flipH="1">
            <a:off x="1619672" y="4293096"/>
            <a:ext cx="596828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ECF51-88CD-4F29-80C6-8D8EE350442B}"/>
              </a:ext>
            </a:extLst>
          </p:cNvPr>
          <p:cNvCxnSpPr>
            <a:cxnSpLocks/>
          </p:cNvCxnSpPr>
          <p:nvPr/>
        </p:nvCxnSpPr>
        <p:spPr>
          <a:xfrm flipH="1">
            <a:off x="1619671" y="2924944"/>
            <a:ext cx="1440161" cy="1359615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17CE443-4542-4907-8B37-DDA2CD7AACF2}"/>
              </a:ext>
            </a:extLst>
          </p:cNvPr>
          <p:cNvCxnSpPr>
            <a:cxnSpLocks/>
          </p:cNvCxnSpPr>
          <p:nvPr/>
        </p:nvCxnSpPr>
        <p:spPr>
          <a:xfrm flipH="1">
            <a:off x="3059832" y="2924944"/>
            <a:ext cx="2304256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2072E67-647F-4639-ADD2-8F4C43535933}"/>
              </a:ext>
            </a:extLst>
          </p:cNvPr>
          <p:cNvCxnSpPr>
            <a:cxnSpLocks/>
          </p:cNvCxnSpPr>
          <p:nvPr/>
        </p:nvCxnSpPr>
        <p:spPr>
          <a:xfrm flipH="1" flipV="1">
            <a:off x="5364087" y="2929707"/>
            <a:ext cx="1368153" cy="1354852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C50A85A-C681-4AA8-9862-AA9F5A9F1026}"/>
              </a:ext>
            </a:extLst>
          </p:cNvPr>
          <p:cNvCxnSpPr>
            <a:cxnSpLocks/>
          </p:cNvCxnSpPr>
          <p:nvPr/>
        </p:nvCxnSpPr>
        <p:spPr>
          <a:xfrm flipH="1">
            <a:off x="1619671" y="2934623"/>
            <a:ext cx="374441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DC0070-4B6C-4A75-A5B0-AAAFA1522A6F}"/>
              </a:ext>
            </a:extLst>
          </p:cNvPr>
          <p:cNvSpPr txBox="1"/>
          <p:nvPr/>
        </p:nvSpPr>
        <p:spPr>
          <a:xfrm>
            <a:off x="7111519" y="433029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</a:t>
            </a:r>
            <a:r>
              <a:rPr lang="en-US" altLang="ko-KR" dirty="0"/>
              <a:t>(s)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34B2E2-992A-4006-BCE9-3CBD3C2307BB}"/>
              </a:ext>
            </a:extLst>
          </p:cNvPr>
          <p:cNvSpPr txBox="1"/>
          <p:nvPr/>
        </p:nvSpPr>
        <p:spPr>
          <a:xfrm>
            <a:off x="755578" y="1613346"/>
            <a:ext cx="86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속도</a:t>
            </a:r>
            <a:endParaRPr lang="en-US" altLang="ko-KR" dirty="0"/>
          </a:p>
          <a:p>
            <a:pPr algn="ctr"/>
            <a:r>
              <a:rPr lang="en-US" altLang="ko-KR" dirty="0"/>
              <a:t>(mm/s)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6D8637-8420-434F-BB63-928FBF494B0B}"/>
              </a:ext>
            </a:extLst>
          </p:cNvPr>
          <p:cNvCxnSpPr>
            <a:cxnSpLocks/>
          </p:cNvCxnSpPr>
          <p:nvPr/>
        </p:nvCxnSpPr>
        <p:spPr>
          <a:xfrm>
            <a:off x="3059832" y="2151073"/>
            <a:ext cx="0" cy="21505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55011FF-EAB7-4408-8314-F4D4A4AEDF0F}"/>
              </a:ext>
            </a:extLst>
          </p:cNvPr>
          <p:cNvCxnSpPr>
            <a:cxnSpLocks/>
          </p:cNvCxnSpPr>
          <p:nvPr/>
        </p:nvCxnSpPr>
        <p:spPr>
          <a:xfrm>
            <a:off x="5364087" y="2105340"/>
            <a:ext cx="0" cy="21505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7A4818-45C2-46EC-992E-48CA10FB8483}"/>
                  </a:ext>
                </a:extLst>
              </p:cNvPr>
              <p:cNvSpPr txBox="1"/>
              <p:nvPr/>
            </p:nvSpPr>
            <p:spPr>
              <a:xfrm>
                <a:off x="2843810" y="4369949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7A4818-45C2-46EC-992E-48CA10FB8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10" y="4369949"/>
                <a:ext cx="4320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9104722-AEFE-4944-B069-96638B9354E3}"/>
                  </a:ext>
                </a:extLst>
              </p:cNvPr>
              <p:cNvSpPr txBox="1"/>
              <p:nvPr/>
            </p:nvSpPr>
            <p:spPr>
              <a:xfrm>
                <a:off x="5148065" y="4369949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9104722-AEFE-4944-B069-96638B935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5" y="4369949"/>
                <a:ext cx="4320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AFDC10-A977-4C95-8D91-B18D7C0645B6}"/>
                  </a:ext>
                </a:extLst>
              </p:cNvPr>
              <p:cNvSpPr txBox="1"/>
              <p:nvPr/>
            </p:nvSpPr>
            <p:spPr>
              <a:xfrm>
                <a:off x="6543838" y="4369949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AFDC10-A977-4C95-8D91-B18D7C064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838" y="4369949"/>
                <a:ext cx="4320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07CCD4A-A4CA-4A2F-A984-47EF8AD51B60}"/>
              </a:ext>
            </a:extLst>
          </p:cNvPr>
          <p:cNvCxnSpPr>
            <a:cxnSpLocks/>
          </p:cNvCxnSpPr>
          <p:nvPr/>
        </p:nvCxnSpPr>
        <p:spPr>
          <a:xfrm>
            <a:off x="6732240" y="2151072"/>
            <a:ext cx="0" cy="21505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F648D-2BE9-4E13-97A6-C41A73FBADC3}"/>
                  </a:ext>
                </a:extLst>
              </p:cNvPr>
              <p:cNvSpPr txBox="1"/>
              <p:nvPr/>
            </p:nvSpPr>
            <p:spPr>
              <a:xfrm>
                <a:off x="538675" y="5410352"/>
                <a:ext cx="8066649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𝐴𝑐𝑐𝑒𝑙𝑃𝑒𝑟𝑐𝑒𝑛𝑡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𝐷𝑒𝑐𝑒𝑙𝑃𝑒𝑟𝑐𝑒𝑛𝑡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F648D-2BE9-4E13-97A6-C41A73FB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75" y="5410352"/>
                <a:ext cx="8066649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FFDFA5-686D-4377-9821-1A220E6693E3}"/>
                  </a:ext>
                </a:extLst>
              </p:cNvPr>
              <p:cNvSpPr txBox="1"/>
              <p:nvPr/>
            </p:nvSpPr>
            <p:spPr>
              <a:xfrm>
                <a:off x="1187624" y="2703083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FFDFA5-686D-4377-9821-1A220E669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703083"/>
                <a:ext cx="4320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08D55C-CAD8-441C-8D69-446BA5364AE6}"/>
                  </a:ext>
                </a:extLst>
              </p:cNvPr>
              <p:cNvSpPr txBox="1"/>
              <p:nvPr/>
            </p:nvSpPr>
            <p:spPr>
              <a:xfrm>
                <a:off x="1661652" y="2167682"/>
                <a:ext cx="13561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𝐴𝑐𝑐𝑒𝑙</m:t>
                      </m:r>
                    </m:oMath>
                  </m:oMathPara>
                </a14:m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𝑃𝑒𝑟𝑐𝑒𝑛𝑡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08D55C-CAD8-441C-8D69-446BA5364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652" y="2167682"/>
                <a:ext cx="135618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30B2C9-A262-42A8-BD4D-4592EB26E6B7}"/>
                  </a:ext>
                </a:extLst>
              </p:cNvPr>
              <p:cNvSpPr txBox="1"/>
              <p:nvPr/>
            </p:nvSpPr>
            <p:spPr>
              <a:xfrm>
                <a:off x="5378341" y="2165797"/>
                <a:ext cx="13561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𝐷𝑒𝑐𝑒𝑙</m:t>
                      </m:r>
                    </m:oMath>
                  </m:oMathPara>
                </a14:m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𝑃𝑒𝑟𝑐𝑒𝑛𝑡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30B2C9-A262-42A8-BD4D-4592EB26E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41" y="2165797"/>
                <a:ext cx="135618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0F710534-37B2-43D3-9E88-CC92CB76C35B}"/>
              </a:ext>
            </a:extLst>
          </p:cNvPr>
          <p:cNvSpPr txBox="1"/>
          <p:nvPr/>
        </p:nvSpPr>
        <p:spPr>
          <a:xfrm>
            <a:off x="245633" y="4661225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사다리꼴 넓이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89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속도 계산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사다리꼴 속도 프로파일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F648D-2BE9-4E13-97A6-C41A73FBADC3}"/>
                  </a:ext>
                </a:extLst>
              </p:cNvPr>
              <p:cNvSpPr txBox="1"/>
              <p:nvPr/>
            </p:nvSpPr>
            <p:spPr>
              <a:xfrm>
                <a:off x="467544" y="1556792"/>
                <a:ext cx="8066649" cy="2287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𝐴𝑐𝑐𝑒𝑙𝑃𝑒𝑟𝑐𝑒𝑛𝑡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𝐷𝑒𝑐𝑒𝑙𝑃𝑒𝑟𝑐𝑒𝑛𝑡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𝑢𝑛𝑖𝑓𝑜𝑟𝑚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𝑃𝑒𝑟𝑐𝑒𝑛𝑡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=1−(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𝐴𝑐𝑐𝑒𝑙𝑃𝑒𝑟𝑐𝑒𝑛𝑡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𝐷𝑒𝑐𝑒𝑙𝑃𝑒𝑟𝑐𝑒𝑛𝑡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𝑢𝑛𝑖𝑓𝑜𝑟𝑚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𝑃𝑒𝑟𝑐𝑒𝑛𝑡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F648D-2BE9-4E13-97A6-C41A73FB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56792"/>
                <a:ext cx="8066649" cy="22879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1AF77115-127A-47C4-A5EA-5DF545B4F36A}"/>
              </a:ext>
            </a:extLst>
          </p:cNvPr>
          <p:cNvSpPr txBox="1"/>
          <p:nvPr/>
        </p:nvSpPr>
        <p:spPr>
          <a:xfrm>
            <a:off x="560445" y="4122946"/>
            <a:ext cx="8167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고정 주기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(Interval)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맞춰 운영하기 위해 요구 속도 계산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엑추에이터는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주기에 맞춰 보간 제어 실행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후 속도가 가장 낮은 것을 선택하여 그에 맞춰 속도 프로파일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재성성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사항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69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2239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해당 면적 계산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2. </a:t>
            </a:r>
            <a:r>
              <a:rPr lang="ko-KR" altLang="en-US" sz="2800" b="1" kern="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사다리꼴 속도 프로파일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7590E2-95A0-4C01-8520-13FC92EC8432}"/>
              </a:ext>
            </a:extLst>
          </p:cNvPr>
          <p:cNvCxnSpPr>
            <a:cxnSpLocks/>
          </p:cNvCxnSpPr>
          <p:nvPr/>
        </p:nvCxnSpPr>
        <p:spPr>
          <a:xfrm>
            <a:off x="1619672" y="1860278"/>
            <a:ext cx="0" cy="237626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08FB039-CF33-4F61-852A-BCCC9DBB541A}"/>
              </a:ext>
            </a:extLst>
          </p:cNvPr>
          <p:cNvCxnSpPr>
            <a:cxnSpLocks/>
          </p:cNvCxnSpPr>
          <p:nvPr/>
        </p:nvCxnSpPr>
        <p:spPr>
          <a:xfrm flipH="1">
            <a:off x="1619672" y="4236542"/>
            <a:ext cx="596828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ECF51-88CD-4F29-80C6-8D8EE350442B}"/>
              </a:ext>
            </a:extLst>
          </p:cNvPr>
          <p:cNvCxnSpPr>
            <a:cxnSpLocks/>
          </p:cNvCxnSpPr>
          <p:nvPr/>
        </p:nvCxnSpPr>
        <p:spPr>
          <a:xfrm flipH="1">
            <a:off x="1619671" y="2868390"/>
            <a:ext cx="1440161" cy="1359615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17CE443-4542-4907-8B37-DDA2CD7AACF2}"/>
              </a:ext>
            </a:extLst>
          </p:cNvPr>
          <p:cNvCxnSpPr>
            <a:cxnSpLocks/>
          </p:cNvCxnSpPr>
          <p:nvPr/>
        </p:nvCxnSpPr>
        <p:spPr>
          <a:xfrm flipH="1">
            <a:off x="3059832" y="2868390"/>
            <a:ext cx="2304256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2072E67-647F-4639-ADD2-8F4C43535933}"/>
              </a:ext>
            </a:extLst>
          </p:cNvPr>
          <p:cNvCxnSpPr>
            <a:cxnSpLocks/>
          </p:cNvCxnSpPr>
          <p:nvPr/>
        </p:nvCxnSpPr>
        <p:spPr>
          <a:xfrm flipH="1" flipV="1">
            <a:off x="5364087" y="2873153"/>
            <a:ext cx="1368153" cy="1354852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C50A85A-C681-4AA8-9862-AA9F5A9F1026}"/>
              </a:ext>
            </a:extLst>
          </p:cNvPr>
          <p:cNvCxnSpPr>
            <a:cxnSpLocks/>
          </p:cNvCxnSpPr>
          <p:nvPr/>
        </p:nvCxnSpPr>
        <p:spPr>
          <a:xfrm flipH="1">
            <a:off x="1619671" y="2878069"/>
            <a:ext cx="374441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DC0070-4B6C-4A75-A5B0-AAAFA1522A6F}"/>
              </a:ext>
            </a:extLst>
          </p:cNvPr>
          <p:cNvSpPr txBox="1"/>
          <p:nvPr/>
        </p:nvSpPr>
        <p:spPr>
          <a:xfrm>
            <a:off x="7111519" y="427373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</a:t>
            </a:r>
            <a:r>
              <a:rPr lang="en-US" altLang="ko-KR" dirty="0"/>
              <a:t>(s)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34B2E2-992A-4006-BCE9-3CBD3C2307BB}"/>
              </a:ext>
            </a:extLst>
          </p:cNvPr>
          <p:cNvSpPr txBox="1"/>
          <p:nvPr/>
        </p:nvSpPr>
        <p:spPr>
          <a:xfrm>
            <a:off x="755578" y="1556792"/>
            <a:ext cx="86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속도</a:t>
            </a:r>
            <a:endParaRPr lang="en-US" altLang="ko-KR" dirty="0"/>
          </a:p>
          <a:p>
            <a:pPr algn="ctr"/>
            <a:r>
              <a:rPr lang="en-US" altLang="ko-KR" dirty="0"/>
              <a:t>(mm/s)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6D8637-8420-434F-BB63-928FBF494B0B}"/>
              </a:ext>
            </a:extLst>
          </p:cNvPr>
          <p:cNvCxnSpPr>
            <a:cxnSpLocks/>
          </p:cNvCxnSpPr>
          <p:nvPr/>
        </p:nvCxnSpPr>
        <p:spPr>
          <a:xfrm>
            <a:off x="3059832" y="2094519"/>
            <a:ext cx="0" cy="21505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55011FF-EAB7-4408-8314-F4D4A4AEDF0F}"/>
              </a:ext>
            </a:extLst>
          </p:cNvPr>
          <p:cNvCxnSpPr>
            <a:cxnSpLocks/>
          </p:cNvCxnSpPr>
          <p:nvPr/>
        </p:nvCxnSpPr>
        <p:spPr>
          <a:xfrm>
            <a:off x="5364087" y="2048786"/>
            <a:ext cx="0" cy="21505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7A4818-45C2-46EC-992E-48CA10FB8483}"/>
                  </a:ext>
                </a:extLst>
              </p:cNvPr>
              <p:cNvSpPr txBox="1"/>
              <p:nvPr/>
            </p:nvSpPr>
            <p:spPr>
              <a:xfrm>
                <a:off x="2843810" y="4313395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7A4818-45C2-46EC-992E-48CA10FB8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10" y="4313395"/>
                <a:ext cx="4320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9104722-AEFE-4944-B069-96638B9354E3}"/>
                  </a:ext>
                </a:extLst>
              </p:cNvPr>
              <p:cNvSpPr txBox="1"/>
              <p:nvPr/>
            </p:nvSpPr>
            <p:spPr>
              <a:xfrm>
                <a:off x="5148065" y="4313395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9104722-AEFE-4944-B069-96638B935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5" y="4313395"/>
                <a:ext cx="4320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AFDC10-A977-4C95-8D91-B18D7C0645B6}"/>
                  </a:ext>
                </a:extLst>
              </p:cNvPr>
              <p:cNvSpPr txBox="1"/>
              <p:nvPr/>
            </p:nvSpPr>
            <p:spPr>
              <a:xfrm>
                <a:off x="6543838" y="4313395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AFDC10-A977-4C95-8D91-B18D7C064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838" y="4313395"/>
                <a:ext cx="4320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07CCD4A-A4CA-4A2F-A984-47EF8AD51B60}"/>
              </a:ext>
            </a:extLst>
          </p:cNvPr>
          <p:cNvCxnSpPr>
            <a:cxnSpLocks/>
          </p:cNvCxnSpPr>
          <p:nvPr/>
        </p:nvCxnSpPr>
        <p:spPr>
          <a:xfrm>
            <a:off x="6732240" y="2094518"/>
            <a:ext cx="0" cy="21505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FFDFA5-686D-4377-9821-1A220E6693E3}"/>
                  </a:ext>
                </a:extLst>
              </p:cNvPr>
              <p:cNvSpPr txBox="1"/>
              <p:nvPr/>
            </p:nvSpPr>
            <p:spPr>
              <a:xfrm>
                <a:off x="1187624" y="2646529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FFDFA5-686D-4377-9821-1A220E669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646529"/>
                <a:ext cx="4320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08D55C-CAD8-441C-8D69-446BA5364AE6}"/>
                  </a:ext>
                </a:extLst>
              </p:cNvPr>
              <p:cNvSpPr txBox="1"/>
              <p:nvPr/>
            </p:nvSpPr>
            <p:spPr>
              <a:xfrm>
                <a:off x="1661652" y="2111128"/>
                <a:ext cx="13561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𝐴𝑐𝑐𝑒𝑙</m:t>
                      </m:r>
                    </m:oMath>
                  </m:oMathPara>
                </a14:m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𝑃𝑒𝑟𝑐𝑒𝑛𝑡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08D55C-CAD8-441C-8D69-446BA5364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652" y="2111128"/>
                <a:ext cx="135618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30B2C9-A262-42A8-BD4D-4592EB26E6B7}"/>
                  </a:ext>
                </a:extLst>
              </p:cNvPr>
              <p:cNvSpPr txBox="1"/>
              <p:nvPr/>
            </p:nvSpPr>
            <p:spPr>
              <a:xfrm>
                <a:off x="5378341" y="2109243"/>
                <a:ext cx="13561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𝐷𝑒𝑐𝑒𝑙</m:t>
                      </m:r>
                    </m:oMath>
                  </m:oMathPara>
                </a14:m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𝑃𝑒𝑟𝑐𝑒𝑛𝑡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30B2C9-A262-42A8-BD4D-4592EB26E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41" y="2109243"/>
                <a:ext cx="135618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4E1BD7-9A92-4112-9CDC-993E6D5C28A7}"/>
                  </a:ext>
                </a:extLst>
              </p:cNvPr>
              <p:cNvSpPr txBox="1"/>
              <p:nvPr/>
            </p:nvSpPr>
            <p:spPr>
              <a:xfrm>
                <a:off x="2361612" y="3568497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4E1BD7-9A92-4112-9CDC-993E6D5C2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612" y="3568497"/>
                <a:ext cx="4320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25A824-708E-4658-B952-9E2B8C8A8E29}"/>
                  </a:ext>
                </a:extLst>
              </p:cNvPr>
              <p:cNvSpPr txBox="1"/>
              <p:nvPr/>
            </p:nvSpPr>
            <p:spPr>
              <a:xfrm>
                <a:off x="3999553" y="3568497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25A824-708E-4658-B952-9E2B8C8A8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553" y="3568497"/>
                <a:ext cx="4320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1A0C52-2319-46AD-AE93-A5025B7FAAD5}"/>
                  </a:ext>
                </a:extLst>
              </p:cNvPr>
              <p:cNvSpPr txBox="1"/>
              <p:nvPr/>
            </p:nvSpPr>
            <p:spPr>
              <a:xfrm>
                <a:off x="5660507" y="3568497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1A0C52-2319-46AD-AE93-A5025B7FA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507" y="3568497"/>
                <a:ext cx="43204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23F642-161D-41EF-8D17-58564C7D9B58}"/>
                  </a:ext>
                </a:extLst>
              </p:cNvPr>
              <p:cNvSpPr txBox="1"/>
              <p:nvPr/>
            </p:nvSpPr>
            <p:spPr>
              <a:xfrm>
                <a:off x="982423" y="4868916"/>
                <a:ext cx="2232248" cy="1071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23F642-161D-41EF-8D17-58564C7D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23" y="4868916"/>
                <a:ext cx="2232248" cy="1071768"/>
              </a:xfrm>
              <a:prstGeom prst="rect">
                <a:avLst/>
              </a:prstGeom>
              <a:blipFill>
                <a:blip r:embed="rId12"/>
                <a:stretch>
                  <a:fillRect l="-1639" b="-56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B0D8FB-060E-4E13-96CE-FEA79EE87CF1}"/>
                  </a:ext>
                </a:extLst>
              </p:cNvPr>
              <p:cNvSpPr txBox="1"/>
              <p:nvPr/>
            </p:nvSpPr>
            <p:spPr>
              <a:xfrm>
                <a:off x="4286516" y="4869160"/>
                <a:ext cx="4514644" cy="2046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r>
                  <a:rPr lang="en-US" altLang="ko-KR" dirty="0"/>
                  <a:t>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r>
                  <a:rPr lang="en-US" altLang="ko-KR" dirty="0"/>
                  <a:t>		</a:t>
                </a:r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B0D8FB-060E-4E13-96CE-FEA79EE87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516" y="4869160"/>
                <a:ext cx="4514644" cy="2046842"/>
              </a:xfrm>
              <a:prstGeom prst="rect">
                <a:avLst/>
              </a:prstGeom>
              <a:blipFill>
                <a:blip r:embed="rId13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0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거리 계산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2. </a:t>
            </a:r>
            <a:r>
              <a:rPr lang="ko-KR" altLang="en-US" sz="2800" b="1" kern="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사다리꼴 속도 프로파일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83D2DF0-B62D-43F2-8ED7-79BC40597FCA}"/>
                  </a:ext>
                </a:extLst>
              </p:cNvPr>
              <p:cNvSpPr txBox="1"/>
              <p:nvPr/>
            </p:nvSpPr>
            <p:spPr>
              <a:xfrm>
                <a:off x="827584" y="1785514"/>
                <a:ext cx="7668852" cy="2359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ko-KR" b="0" i="1" dirty="0">
                    <a:latin typeface="Cambria Math" panose="02040503050406030204" pitchFamily="18" charset="0"/>
                  </a:rPr>
                  <a:t>S(</a:t>
                </a:r>
                <a:r>
                  <a:rPr lang="ko-KR" altLang="en-US" b="0" i="1" dirty="0">
                    <a:latin typeface="Cambria Math" panose="02040503050406030204" pitchFamily="18" charset="0"/>
                  </a:rPr>
                  <a:t>절대값</a:t>
                </a:r>
                <a:r>
                  <a:rPr lang="en-US" altLang="ko-KR" b="0" i="1" dirty="0">
                    <a:latin typeface="Cambria Math" panose="02040503050406030204" pitchFamily="18" charset="0"/>
                  </a:rPr>
                  <a:t>)</a:t>
                </a: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(0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𝑒𝑛𝑑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83D2DF0-B62D-43F2-8ED7-79BC40597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85514"/>
                <a:ext cx="7668852" cy="2359620"/>
              </a:xfrm>
              <a:prstGeom prst="rect">
                <a:avLst/>
              </a:prstGeom>
              <a:blipFill>
                <a:blip r:embed="rId3"/>
                <a:stretch>
                  <a:fillRect l="-715" t="-15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19AE2928-C576-4583-8C24-50928E2CBE92}"/>
              </a:ext>
            </a:extLst>
          </p:cNvPr>
          <p:cNvSpPr txBox="1"/>
          <p:nvPr/>
        </p:nvSpPr>
        <p:spPr>
          <a:xfrm>
            <a:off x="560445" y="5013176"/>
            <a:ext cx="8167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감속 가속도가 동일하다는 조건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8B3F198-847C-4FCF-9646-1C9DF6013D65}"/>
                  </a:ext>
                </a:extLst>
              </p:cNvPr>
              <p:cNvSpPr/>
              <p:nvPr/>
            </p:nvSpPr>
            <p:spPr>
              <a:xfrm>
                <a:off x="6768244" y="4157479"/>
                <a:ext cx="1487908" cy="451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600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8B3F198-847C-4FCF-9646-1C9DF6013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244" y="4157479"/>
                <a:ext cx="1487908" cy="451021"/>
              </a:xfrm>
              <a:prstGeom prst="rect">
                <a:avLst/>
              </a:prstGeom>
              <a:blipFill>
                <a:blip r:embed="rId4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527368"/>
      </p:ext>
    </p:extLst>
  </p:cSld>
  <p:clrMapOvr>
    <a:masterClrMapping/>
  </p:clrMapOvr>
</p:sld>
</file>

<file path=ppt/theme/theme1.xml><?xml version="1.0" encoding="utf-8"?>
<a:theme xmlns:a="http://schemas.openxmlformats.org/drawingml/2006/main" name="23_Office 테마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solidFill>
            <a:schemeClr val="tx1">
              <a:lumMod val="75000"/>
              <a:lumOff val="25000"/>
            </a:schemeClr>
          </a:solidFill>
          <a:headEnd type="none"/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8270</TotalTime>
  <Words>205</Words>
  <Application>Microsoft Office PowerPoint</Application>
  <PresentationFormat>화면 슬라이드 쇼(4:3)</PresentationFormat>
  <Paragraphs>75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Calibri Light</vt:lpstr>
      <vt:lpstr>Calibri</vt:lpstr>
      <vt:lpstr>Wingdings</vt:lpstr>
      <vt:lpstr>-윤고딕330</vt:lpstr>
      <vt:lpstr>Cambria Math</vt:lpstr>
      <vt:lpstr>HY견고딕</vt:lpstr>
      <vt:lpstr>-윤고딕320</vt:lpstr>
      <vt:lpstr>Arial</vt:lpstr>
      <vt:lpstr>맑은 고딕</vt:lpstr>
      <vt:lpstr>23_Office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Sejung Ahn</dc:creator>
  <cp:lastModifiedBy>chjung</cp:lastModifiedBy>
  <cp:revision>575</cp:revision>
  <cp:lastPrinted>2017-04-06T07:39:21Z</cp:lastPrinted>
  <dcterms:created xsi:type="dcterms:W3CDTF">2015-08-12T07:23:52Z</dcterms:created>
  <dcterms:modified xsi:type="dcterms:W3CDTF">2020-04-14T10:05:15Z</dcterms:modified>
</cp:coreProperties>
</file>