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sldIdLst>
    <p:sldId id="305" r:id="rId2"/>
    <p:sldId id="438" r:id="rId3"/>
    <p:sldId id="504" r:id="rId4"/>
    <p:sldId id="505" r:id="rId5"/>
    <p:sldId id="506" r:id="rId6"/>
    <p:sldId id="502" r:id="rId7"/>
    <p:sldId id="507" r:id="rId8"/>
    <p:sldId id="512" r:id="rId9"/>
    <p:sldId id="511" r:id="rId10"/>
    <p:sldId id="510" r:id="rId11"/>
  </p:sldIdLst>
  <p:sldSz cx="9144000" cy="6858000" type="screen4x3"/>
  <p:notesSz cx="6797675" cy="9926638"/>
  <p:embeddedFontLst>
    <p:embeddedFont>
      <p:font typeface="-윤고딕320" panose="020B0600000101010101" charset="-127"/>
      <p:regular r:id="rId13"/>
    </p:embeddedFont>
    <p:embeddedFont>
      <p:font typeface="-윤고딕330" panose="020B0600000101010101" charset="-127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HY견고딕" panose="02030600000101010101" pitchFamily="18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jung" initials="c" lastIdx="1" clrIdx="0">
    <p:extLst>
      <p:ext uri="{19B8F6BF-5375-455C-9EA6-DF929625EA0E}">
        <p15:presenceInfo xmlns:p15="http://schemas.microsoft.com/office/powerpoint/2012/main" userId="chj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84586" autoAdjust="0"/>
  </p:normalViewPr>
  <p:slideViewPr>
    <p:cSldViewPr>
      <p:cViewPr varScale="1">
        <p:scale>
          <a:sx n="96" d="100"/>
          <a:sy n="96" d="100"/>
        </p:scale>
        <p:origin x="237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A39F1-8DBE-4B2C-A5AA-02BE4DE26BF5}" type="datetimeFigureOut">
              <a:rPr lang="ko-KR" altLang="en-US" smtClean="0"/>
              <a:pPr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FD5DF-F421-4615-9A02-33328C1806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8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4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02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5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097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586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FD5DF-F421-4615-9A02-33328C18069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8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64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35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1811" y="167804"/>
            <a:ext cx="6278590" cy="532384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contourW="44450">
              <a:bevelT w="0" h="38100"/>
              <a:contourClr>
                <a:schemeClr val="bg1"/>
              </a:contourClr>
            </a:sp3d>
          </a:bodyPr>
          <a:lstStyle>
            <a:lvl1pPr algn="l">
              <a:defRPr sz="2500" b="1" spc="-1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84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4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844138"/>
          </a:xfrm>
          <a:prstGeom prst="rect">
            <a:avLst/>
          </a:prstGeo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-7859" y="778253"/>
            <a:ext cx="371870" cy="6589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6736 w 541442"/>
              <a:gd name="connsiteY0" fmla="*/ 0 h 47598"/>
              <a:gd name="connsiteX1" fmla="*/ 541442 w 541442"/>
              <a:gd name="connsiteY1" fmla="*/ 0 h 47598"/>
              <a:gd name="connsiteX2" fmla="*/ 479151 w 541442"/>
              <a:gd name="connsiteY2" fmla="*/ 47428 h 47598"/>
              <a:gd name="connsiteX3" fmla="*/ 0 w 541442"/>
              <a:gd name="connsiteY3" fmla="*/ 47598 h 47598"/>
              <a:gd name="connsiteX4" fmla="*/ 6736 w 541442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79151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  <a:gd name="connsiteX0" fmla="*/ 6736 w 607584"/>
              <a:gd name="connsiteY0" fmla="*/ 0 h 47598"/>
              <a:gd name="connsiteX1" fmla="*/ 607584 w 607584"/>
              <a:gd name="connsiteY1" fmla="*/ 0 h 47598"/>
              <a:gd name="connsiteX2" fmla="*/ 498604 w 607584"/>
              <a:gd name="connsiteY2" fmla="*/ 47428 h 47598"/>
              <a:gd name="connsiteX3" fmla="*/ 0 w 607584"/>
              <a:gd name="connsiteY3" fmla="*/ 47598 h 47598"/>
              <a:gd name="connsiteX4" fmla="*/ 6736 w 607584"/>
              <a:gd name="connsiteY4" fmla="*/ 0 h 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84" h="47598">
                <a:moveTo>
                  <a:pt x="6736" y="0"/>
                </a:moveTo>
                <a:lnTo>
                  <a:pt x="607584" y="0"/>
                </a:lnTo>
                <a:lnTo>
                  <a:pt x="498604" y="47428"/>
                </a:lnTo>
                <a:lnTo>
                  <a:pt x="0" y="47598"/>
                </a:lnTo>
                <a:lnTo>
                  <a:pt x="673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323533" y="778015"/>
            <a:ext cx="8828155" cy="68813"/>
          </a:xfrm>
          <a:custGeom>
            <a:avLst/>
            <a:gdLst>
              <a:gd name="connsiteX0" fmla="*/ 62868 w 8607454"/>
              <a:gd name="connsiteY0" fmla="*/ 0 h 68813"/>
              <a:gd name="connsiteX1" fmla="*/ 8607454 w 8607454"/>
              <a:gd name="connsiteY1" fmla="*/ 0 h 68813"/>
              <a:gd name="connsiteX2" fmla="*/ 8607454 w 8607454"/>
              <a:gd name="connsiteY2" fmla="*/ 68813 h 68813"/>
              <a:gd name="connsiteX3" fmla="*/ 0 w 8607454"/>
              <a:gd name="connsiteY3" fmla="*/ 68813 h 6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454" h="68813">
                <a:moveTo>
                  <a:pt x="62868" y="0"/>
                </a:moveTo>
                <a:lnTo>
                  <a:pt x="8607454" y="0"/>
                </a:lnTo>
                <a:lnTo>
                  <a:pt x="8607454" y="68813"/>
                </a:lnTo>
                <a:lnTo>
                  <a:pt x="0" y="68813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flipH="1" flipV="1">
            <a:off x="8527246" y="778579"/>
            <a:ext cx="623888" cy="68343"/>
          </a:xfrm>
          <a:custGeom>
            <a:avLst/>
            <a:gdLst>
              <a:gd name="connsiteX0" fmla="*/ 0 w 534706"/>
              <a:gd name="connsiteY0" fmla="*/ 0 h 45719"/>
              <a:gd name="connsiteX1" fmla="*/ 534706 w 534706"/>
              <a:gd name="connsiteY1" fmla="*/ 0 h 45719"/>
              <a:gd name="connsiteX2" fmla="*/ 493846 w 534706"/>
              <a:gd name="connsiteY2" fmla="*/ 45719 h 45719"/>
              <a:gd name="connsiteX3" fmla="*/ 0 w 534706"/>
              <a:gd name="connsiteY3" fmla="*/ 45719 h 45719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60509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5719 h 47428"/>
              <a:gd name="connsiteX4" fmla="*/ 0 w 534706"/>
              <a:gd name="connsiteY4" fmla="*/ 0 h 47428"/>
              <a:gd name="connsiteX0" fmla="*/ 0 w 534706"/>
              <a:gd name="connsiteY0" fmla="*/ 0 h 47428"/>
              <a:gd name="connsiteX1" fmla="*/ 534706 w 534706"/>
              <a:gd name="connsiteY1" fmla="*/ 0 h 47428"/>
              <a:gd name="connsiteX2" fmla="*/ 472415 w 534706"/>
              <a:gd name="connsiteY2" fmla="*/ 47428 h 47428"/>
              <a:gd name="connsiteX3" fmla="*/ 0 w 534706"/>
              <a:gd name="connsiteY3" fmla="*/ 47397 h 47428"/>
              <a:gd name="connsiteX4" fmla="*/ 0 w 534706"/>
              <a:gd name="connsiteY4" fmla="*/ 0 h 4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706" h="47428">
                <a:moveTo>
                  <a:pt x="0" y="0"/>
                </a:moveTo>
                <a:lnTo>
                  <a:pt x="534706" y="0"/>
                </a:lnTo>
                <a:lnTo>
                  <a:pt x="472415" y="47428"/>
                </a:lnTo>
                <a:lnTo>
                  <a:pt x="0" y="4739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각 삼각형 8"/>
          <p:cNvSpPr/>
          <p:nvPr/>
        </p:nvSpPr>
        <p:spPr>
          <a:xfrm flipH="1">
            <a:off x="8886824" y="6585704"/>
            <a:ext cx="257175" cy="27230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89787" y="6667508"/>
            <a:ext cx="336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BE2EB6F3-B419-40E4-9087-02FA2AF0A89A}" type="slidenum">
              <a:rPr lang="ko-KR" altLang="en-US" sz="1000" smtClean="0">
                <a:gradFill>
                  <a:gsLst>
                    <a:gs pos="100000">
                      <a:prstClr val="white"/>
                    </a:gs>
                    <a:gs pos="100000">
                      <a:srgbClr val="4F81BD">
                        <a:lumMod val="75000"/>
                      </a:srgbClr>
                    </a:gs>
                  </a:gsLst>
                  <a:lin ang="5400000" scaled="1"/>
                </a:gradFill>
                <a:latin typeface="-윤고딕330" panose="02030504000101010101" pitchFamily="18" charset="-127"/>
                <a:ea typeface="-윤고딕330" panose="02030504000101010101" pitchFamily="18" charset="-127"/>
                <a:cs typeface="Arial" panose="020B0604020202020204" pitchFamily="34" charset="0"/>
              </a:rPr>
              <a:pPr algn="ctr"/>
              <a:t>‹#›</a:t>
            </a:fld>
            <a:endParaRPr lang="ko-KR" altLang="en-US" sz="1000" dirty="0">
              <a:gradFill>
                <a:gsLst>
                  <a:gs pos="100000">
                    <a:prstClr val="white"/>
                  </a:gs>
                  <a:gs pos="100000">
                    <a:srgbClr val="4F81BD">
                      <a:lumMod val="75000"/>
                    </a:srgb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17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0" y="0"/>
            <a:ext cx="9163447" cy="68580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894" y="157181"/>
            <a:ext cx="6805914" cy="288759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58051" y="1794923"/>
            <a:ext cx="8227897" cy="707886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marL="0" marR="0" lvl="0" indent="0" algn="r" defTabSz="133032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 err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HexaPod</a:t>
            </a:r>
            <a:endParaRPr kumimoji="0" lang="ko-KR" altLang="en-US" sz="4000" b="0" i="0" u="none" strike="noStrike" kern="0" cap="none" spc="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FFC000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81526" y="4431088"/>
            <a:ext cx="226664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2020.</a:t>
            </a:r>
            <a:r>
              <a:rPr kumimoji="0" lang="en-US" altLang="ko-KR" sz="3200" b="0" i="0" u="none" strike="noStrike" kern="1200" cap="none" spc="-50" normalizeH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 04. </a:t>
            </a:r>
            <a:r>
              <a:rPr kumimoji="0" lang="en-US" altLang="ko-KR" sz="3200" b="0" i="0" u="none" strike="noStrike" kern="1200" cap="none" spc="-50" normalizeH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08</a:t>
            </a:r>
            <a:endParaRPr lang="en-US" altLang="ko-KR" sz="3200" spc="-5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>
                  <a:lumMod val="65000"/>
                </a:prstClr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-50" normalizeH="0" baseline="0" noProof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rPr>
              <a:t>정창희</a:t>
            </a:r>
          </a:p>
        </p:txBody>
      </p:sp>
    </p:spTree>
    <p:extLst>
      <p:ext uri="{BB962C8B-B14F-4D97-AF65-F5344CB8AC3E}">
        <p14:creationId xmlns:p14="http://schemas.microsoft.com/office/powerpoint/2010/main" val="838026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1641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일정 계산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5543F4-A4E0-44B3-9BF5-FA9C7ADC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1" y="1491850"/>
            <a:ext cx="8076638" cy="428854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D7C494-11E2-4585-95F0-88C4A5CA13AD}"/>
              </a:ext>
            </a:extLst>
          </p:cNvPr>
          <p:cNvSpPr/>
          <p:nvPr/>
        </p:nvSpPr>
        <p:spPr>
          <a:xfrm>
            <a:off x="683568" y="6003007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WBS </a:t>
            </a:r>
            <a:r>
              <a:rPr lang="ko-KR" altLang="en-US" dirty="0"/>
              <a:t>참고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58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3528" y="169476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목차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1" name="내용 개체 틀 2">
            <a:extLst>
              <a:ext uri="{FF2B5EF4-FFF2-40B4-BE49-F238E27FC236}">
                <a16:creationId xmlns:a16="http://schemas.microsoft.com/office/drawing/2014/main" id="{EF30F2A5-C408-4CC4-AEAA-BCB4F1F65D12}"/>
              </a:ext>
            </a:extLst>
          </p:cNvPr>
          <p:cNvSpPr txBox="1">
            <a:spLocks/>
          </p:cNvSpPr>
          <p:nvPr/>
        </p:nvSpPr>
        <p:spPr>
          <a:xfrm>
            <a:off x="1115616" y="1124744"/>
            <a:ext cx="5832648" cy="22322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400" dirty="0"/>
          </a:p>
          <a:p>
            <a:r>
              <a:rPr lang="ko-KR" altLang="en-US" sz="2400" dirty="0" err="1"/>
              <a:t>기구학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프로그램 진행 계획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구조 제안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91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3AAA9C8-133D-4C7F-AEDF-79714575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31520"/>
            <a:ext cx="3384376" cy="4114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/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순 </a:t>
                </a:r>
                <a:r>
                  <a:rPr lang="ko-KR" altLang="en-US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해석</a:t>
                </a:r>
                <a:r>
                  <a:rPr lang="en-US" altLang="ko-KR" b="1" dirty="0">
                    <a:latin typeface="맑은 고딕" panose="020B0503020000020004" pitchFamily="50" charset="-127"/>
                  </a:rPr>
                  <a:t>	</a:t>
                </a: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구동기의 </a:t>
                </a:r>
                <a:r>
                  <a:rPr lang="ko-KR" altLang="en-US" sz="1600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구동력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벡터의 크기가 주어졌을 때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이에 대한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End effector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발생되는 힘과 모멘트 크기의 범위 및 방향을 결정하는 전달 해석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 </a:t>
                </a:r>
                <a:r>
                  <a:rPr lang="ko-KR" altLang="en-US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정역학적 성능 평가 및 경로 계획에 사용</a:t>
                </a:r>
                <a:endPara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B58D65-EB3E-4AAB-9740-B609FF9DB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297" y="1789140"/>
                <a:ext cx="5616624" cy="2431435"/>
              </a:xfrm>
              <a:prstGeom prst="rect">
                <a:avLst/>
              </a:prstGeom>
              <a:blipFill>
                <a:blip r:embed="rId4"/>
                <a:stretch>
                  <a:fillRect l="-869" t="-1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/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ko-KR" altLang="en-US" b="1" dirty="0">
                    <a:latin typeface="맑은 고딕" panose="020B0503020000020004" pitchFamily="50" charset="-127"/>
                  </a:rPr>
                  <a:t>역 </a:t>
                </a:r>
                <a:r>
                  <a:rPr lang="ko-KR" altLang="en-US" b="1" dirty="0" err="1">
                    <a:latin typeface="맑은 고딕" panose="020B0503020000020004" pitchFamily="50" charset="-127"/>
                  </a:rPr>
                  <a:t>기구학</a:t>
                </a:r>
                <a:r>
                  <a:rPr lang="ko-KR" altLang="en-US" b="1" dirty="0">
                    <a:latin typeface="맑은 고딕" panose="020B0503020000020004" pitchFamily="50" charset="-127"/>
                  </a:rPr>
                  <a:t> 해석 </a:t>
                </a:r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m:rPr>
                          <m:nor/>
                        </m:rPr>
                        <a:rPr lang="en-US" altLang="ko-KR" dirty="0">
                          <a:latin typeface="맑은 고딕" panose="020B0503020000020004" pitchFamily="50" charset="-127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</a:endParaRPr>
              </a:p>
              <a:p>
                <a:endParaRPr lang="en-US" altLang="ko-KR" b="1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ko-KR" altLang="en-US" sz="1600" dirty="0">
                    <a:latin typeface="맑은 고딕" panose="020B0503020000020004" pitchFamily="50" charset="-127"/>
                  </a:rPr>
                  <a:t>순 기구학의 역 해석</a:t>
                </a:r>
                <a:r>
                  <a:rPr lang="en-US" altLang="ko-KR" sz="1600" dirty="0">
                    <a:latin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sz="1600" dirty="0">
                  <a:latin typeface="맑은 고딕" panose="020B0503020000020004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US" altLang="ko-KR" sz="1600" dirty="0">
                    <a:latin typeface="맑은 고딕" panose="020B0503020000020004" pitchFamily="50" charset="-127"/>
                  </a:rPr>
                  <a:t>Actuator </a:t>
                </a:r>
                <a:r>
                  <a:rPr lang="ko-KR" altLang="en-US" sz="1600" dirty="0">
                    <a:latin typeface="맑은 고딕" panose="020B0503020000020004" pitchFamily="50" charset="-127"/>
                  </a:rPr>
                  <a:t>크기를 선정하는 문제에 효과적으로 이용 가능</a:t>
                </a:r>
                <a:endParaRPr lang="en-US" altLang="ko-KR" sz="1600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A7F31510-CCF5-45D1-9994-DB52AB068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809" y="4039860"/>
                <a:ext cx="4572000" cy="1908215"/>
              </a:xfrm>
              <a:prstGeom prst="rect">
                <a:avLst/>
              </a:prstGeom>
              <a:blipFill>
                <a:blip r:embed="rId5"/>
                <a:stretch>
                  <a:fillRect l="-933" t="-1917" b="-3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42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5E6050-7EC7-4E9C-8917-4D516093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332" y="1484784"/>
            <a:ext cx="3652757" cy="4104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/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ea typeface="맑은 고딕" panose="020B0503020000020004" pitchFamily="50" charset="-127"/>
                  </a:rPr>
                  <a:t>각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조인트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위치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: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𝑖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=1,2,⋯,6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원점을 나타내는 벡터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[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]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구동 부 길이 벡터</a:t>
                </a:r>
                <a:endParaRPr lang="en-US" altLang="ko-KR" i="1" dirty="0">
                  <a:latin typeface="Cambria Math" panose="02040503050406030204" pitchFamily="18" charset="0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]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(1)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𝑞𝑖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    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(2)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에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서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원점까지의 거리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벡터를 좌표계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기준 좌표계에서 표현한 벡터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위 식에서 각각의 벡터를 표현하면 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𝑦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𝑧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  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E5C6E8-3DBA-4E12-ABBF-89A581F5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60684"/>
                <a:ext cx="5328592" cy="5778698"/>
              </a:xfrm>
              <a:prstGeom prst="rect">
                <a:avLst/>
              </a:prstGeom>
              <a:blipFill>
                <a:blip r:embed="rId4"/>
                <a:stretch>
                  <a:fillRect l="-1030" t="-422" r="-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C03C66-4621-44A1-A014-972EB72DE5F3}"/>
              </a:ext>
            </a:extLst>
          </p:cNvPr>
          <p:cNvCxnSpPr>
            <a:cxnSpLocks/>
          </p:cNvCxnSpPr>
          <p:nvPr/>
        </p:nvCxnSpPr>
        <p:spPr>
          <a:xfrm flipH="1" flipV="1">
            <a:off x="7092280" y="2852936"/>
            <a:ext cx="936104" cy="180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1AFA1E-03DE-4615-8852-20C4E5570C6B}"/>
              </a:ext>
            </a:extLst>
          </p:cNvPr>
          <p:cNvCxnSpPr>
            <a:cxnSpLocks/>
          </p:cNvCxnSpPr>
          <p:nvPr/>
        </p:nvCxnSpPr>
        <p:spPr>
          <a:xfrm flipV="1">
            <a:off x="7092280" y="2492896"/>
            <a:ext cx="792088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D3030E-134B-4D36-9CA7-8CD543AABD38}"/>
              </a:ext>
            </a:extLst>
          </p:cNvPr>
          <p:cNvCxnSpPr>
            <a:cxnSpLocks/>
          </p:cNvCxnSpPr>
          <p:nvPr/>
        </p:nvCxnSpPr>
        <p:spPr>
          <a:xfrm flipH="1" flipV="1">
            <a:off x="7914388" y="2564904"/>
            <a:ext cx="227992" cy="2088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5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/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𝐵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𝑃𝐵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상판에서 해당 조인트까지의 거리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𝑖𝑦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𝑃𝐵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대한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방향을 나타내는 변환 행렬이며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브라이언트 각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(ZYX)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사용하면 다음과 같다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𝑃𝐵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9239F8-3EF5-470F-AD2F-535F27264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64" y="1414322"/>
                <a:ext cx="7591062" cy="4534959"/>
              </a:xfrm>
              <a:prstGeom prst="rect">
                <a:avLst/>
              </a:prstGeom>
              <a:blipFill>
                <a:blip r:embed="rId3"/>
                <a:stretch>
                  <a:fillRect l="-642" t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18787CFD-CA4C-48BA-BF4D-4CF72070DD28}"/>
              </a:ext>
            </a:extLst>
          </p:cNvPr>
          <p:cNvSpPr/>
          <p:nvPr/>
        </p:nvSpPr>
        <p:spPr>
          <a:xfrm>
            <a:off x="755576" y="6003007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교수님 자료와 회전 변환 순서 차이 있음</a:t>
            </a:r>
            <a:r>
              <a:rPr lang="en-US" altLang="ko-KR" dirty="0"/>
              <a:t>(XYZ).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 자료에서는 </a:t>
            </a:r>
            <a:r>
              <a:rPr lang="en-US" altLang="ko-KR" dirty="0"/>
              <a:t>Euler Angle(XYZ) </a:t>
            </a:r>
            <a:r>
              <a:rPr lang="ko-KR" altLang="en-US" dirty="0"/>
              <a:t>순으로 계산</a:t>
            </a:r>
          </a:p>
        </p:txBody>
      </p:sp>
    </p:spTree>
    <p:extLst>
      <p:ext uri="{BB962C8B-B14F-4D97-AF65-F5344CB8AC3E}">
        <p14:creationId xmlns:p14="http://schemas.microsoft.com/office/powerpoint/2010/main" val="190673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47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Rotation Matrix(XYZ)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(Roll – Pitch – Yaw)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/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+mj-ea"/>
                </a:endParaRPr>
              </a:p>
              <a:p>
                <a:r>
                  <a:rPr lang="en-US" altLang="ko-KR" sz="1600" b="0" dirty="0">
                    <a:latin typeface="+mj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  <a:p>
                <a:endParaRPr lang="en-US" altLang="ko-KR" sz="1600" dirty="0">
                  <a:latin typeface="+mj-ea"/>
                </a:endParaRPr>
              </a:p>
              <a:p>
                <a:endParaRPr lang="en-US" altLang="ko-KR" sz="1600" b="0" dirty="0">
                  <a:latin typeface="+mj-ea"/>
                </a:endParaRPr>
              </a:p>
              <a:p>
                <a:pPr lvl="1"/>
                <a:r>
                  <a:rPr lang="en-US" altLang="ko-KR" sz="1600" dirty="0">
                    <a:latin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∓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+mj-ea"/>
                </a:endParaRP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F060B77-F6DE-4964-827A-B700B9C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963173"/>
                <a:ext cx="8928992" cy="3708259"/>
              </a:xfrm>
              <a:prstGeom prst="rect">
                <a:avLst/>
              </a:prstGeom>
              <a:blipFill>
                <a:blip r:embed="rId3"/>
                <a:stretch>
                  <a:fillRect l="-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86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Hexapod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기구학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해석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/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구동기인 실린더의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𝑞𝑖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(1), (2), (3)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이용하면 다음과 같이 구할 수 있다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b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</a:p>
              <a:p>
                <a:pPr algn="ctr"/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Base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좌표계에 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Plate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좌표계의 병진운동과 회전운동으로부터 구동기 길이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구하는 역기구학의 닫힌 해</a:t>
                </a:r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(Closed form solution)</a:t>
                </a:r>
                <a:r>
                  <a:rPr lang="ko-KR" altLang="en-US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나타내는 식</a:t>
                </a:r>
                <a:endPara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CBE55-0D6A-4CE6-974E-603EEF2C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38" y="1493168"/>
                <a:ext cx="8167126" cy="2694584"/>
              </a:xfrm>
              <a:prstGeom prst="rect">
                <a:avLst/>
              </a:prstGeom>
              <a:blipFill>
                <a:blip r:embed="rId3"/>
                <a:stretch>
                  <a:fillRect l="-597" t="-905" b="-2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02BE0E8-A1D8-42D3-890C-FB22D657F50C}"/>
              </a:ext>
            </a:extLst>
          </p:cNvPr>
          <p:cNvSpPr txBox="1"/>
          <p:nvPr/>
        </p:nvSpPr>
        <p:spPr>
          <a:xfrm>
            <a:off x="323528" y="4307226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자료와의 차이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8DB5E-0C91-426E-ACDE-583582846ADE}"/>
              </a:ext>
            </a:extLst>
          </p:cNvPr>
          <p:cNvSpPr txBox="1"/>
          <p:nvPr/>
        </p:nvSpPr>
        <p:spPr>
          <a:xfrm>
            <a:off x="733738" y="4819666"/>
            <a:ext cx="816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 전 각 판에 연결된 조인트 위치 계산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반지름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힌지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Offset, Tool Offset)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Tool Offset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추가하여 위치 보상을 수행함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회전 변환 후 위치 이동 수행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.(XYZ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순으로 회전 변환 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699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4174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자료와 비교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(MATLAB)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1.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역기구학 계산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/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→(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10°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°)</m:t>
                    </m:r>
                  </m:oMath>
                </a14:m>
                <a:endParaRPr lang="en-US" altLang="ko-KR" dirty="0">
                  <a:latin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6BB9093-A145-4796-95E7-F6917C0B8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28" y="1484204"/>
                <a:ext cx="3881062" cy="369332"/>
              </a:xfrm>
              <a:prstGeom prst="rect">
                <a:avLst/>
              </a:prstGeom>
              <a:blipFill>
                <a:blip r:embed="rId3"/>
                <a:stretch>
                  <a:fillRect l="-785" t="-8197" r="-15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D48676-EC38-4641-A4D5-18C8FC7A5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32900"/>
              </p:ext>
            </p:extLst>
          </p:nvPr>
        </p:nvGraphicFramePr>
        <p:xfrm>
          <a:off x="694600" y="2603887"/>
          <a:ext cx="3721168" cy="27736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56900">
                  <a:extLst>
                    <a:ext uri="{9D8B030D-6E8A-4147-A177-3AD203B41FA5}">
                      <a16:colId xmlns:a16="http://schemas.microsoft.com/office/drawing/2014/main" val="1334901207"/>
                    </a:ext>
                  </a:extLst>
                </a:gridCol>
                <a:gridCol w="1056900">
                  <a:extLst>
                    <a:ext uri="{9D8B030D-6E8A-4147-A177-3AD203B41FA5}">
                      <a16:colId xmlns:a16="http://schemas.microsoft.com/office/drawing/2014/main" val="1778105073"/>
                    </a:ext>
                  </a:extLst>
                </a:gridCol>
                <a:gridCol w="902769">
                  <a:extLst>
                    <a:ext uri="{9D8B030D-6E8A-4147-A177-3AD203B41FA5}">
                      <a16:colId xmlns:a16="http://schemas.microsoft.com/office/drawing/2014/main" val="3064621558"/>
                    </a:ext>
                  </a:extLst>
                </a:gridCol>
                <a:gridCol w="704599">
                  <a:extLst>
                    <a:ext uri="{9D8B030D-6E8A-4147-A177-3AD203B41FA5}">
                      <a16:colId xmlns:a16="http://schemas.microsoft.com/office/drawing/2014/main" val="2461823036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 </a:t>
                      </a:r>
                      <a:endParaRPr lang="en-US" sz="16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646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S1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-0.0429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0.1379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0.1308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5933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S2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6976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S3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1808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S4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0.0857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-0.0115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8463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S5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-0.0968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8635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S6</a:t>
                      </a:r>
                      <a:endParaRPr lang="en-US" sz="12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-0.0639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0.1353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012357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11599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659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95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233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339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138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22678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6EB3499-8CCF-421F-A5F6-03A73EFFE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74123"/>
              </p:ext>
            </p:extLst>
          </p:nvPr>
        </p:nvGraphicFramePr>
        <p:xfrm>
          <a:off x="5095081" y="2589293"/>
          <a:ext cx="3433136" cy="273177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858284">
                  <a:extLst>
                    <a:ext uri="{9D8B030D-6E8A-4147-A177-3AD203B41FA5}">
                      <a16:colId xmlns:a16="http://schemas.microsoft.com/office/drawing/2014/main" val="683340199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994845915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1874688746"/>
                    </a:ext>
                  </a:extLst>
                </a:gridCol>
                <a:gridCol w="858284">
                  <a:extLst>
                    <a:ext uri="{9D8B030D-6E8A-4147-A177-3AD203B41FA5}">
                      <a16:colId xmlns:a16="http://schemas.microsoft.com/office/drawing/2014/main" val="3743479650"/>
                    </a:ext>
                  </a:extLst>
                </a:gridCol>
              </a:tblGrid>
              <a:tr h="158938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ko-KR" sz="1400" b="1" u="none" strike="noStrike" dirty="0">
                          <a:effectLst/>
                        </a:rPr>
                        <a:t>Base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에서 바라본 각 </a:t>
                      </a:r>
                      <a:r>
                        <a:rPr lang="en-US" altLang="ko-KR" sz="1400" b="1" u="none" strike="noStrike" dirty="0">
                          <a:effectLst/>
                        </a:rPr>
                        <a:t>Upper Joint Vector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</a:t>
                      </a:r>
                      <a:endParaRPr lang="en-US" altLang="ko-K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24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-0.0429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0.1379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0.1308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62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-0.0305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0.0753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0.1571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7060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0.1397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-0.0368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0.1676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0498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0.0857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-0.0115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0.1876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592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-0.0968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-0.1011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0.1816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1841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-0.0551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-0.0639</a:t>
                      </a:r>
                      <a:endParaRPr lang="en-US" altLang="ko-KR" sz="1100" b="0" i="0" u="none" strike="noStrike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0.1353</a:t>
                      </a:r>
                      <a:endParaRPr lang="en-US" altLang="ko-KR" sz="1100" b="0" i="0" u="none" strike="noStrike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6127394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u="none" strike="noStrike" dirty="0">
                          <a:effectLst/>
                        </a:rPr>
                        <a:t>각 </a:t>
                      </a:r>
                      <a:r>
                        <a:rPr lang="ko-KR" altLang="en-US" sz="1400" b="1" u="none" strike="noStrike" dirty="0" err="1">
                          <a:effectLst/>
                        </a:rPr>
                        <a:t>엑추에이터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 길이</a:t>
                      </a:r>
                      <a:endParaRPr lang="ko-KR" altLang="en-US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001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L1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0.1948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3893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L2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0.1769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1111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L3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0.2213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4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L4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0.2065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983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L5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0.2293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38194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L6</a:t>
                      </a:r>
                      <a:endParaRPr lang="en-US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dirty="0">
                          <a:effectLst/>
                        </a:rPr>
                        <a:t>0.1595</a:t>
                      </a:r>
                      <a:endParaRPr lang="en-US" altLang="ko-KR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028427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D3F226-6894-40A7-8364-A94C6730235A}"/>
              </a:ext>
            </a:extLst>
          </p:cNvPr>
          <p:cNvSpPr/>
          <p:nvPr/>
        </p:nvSpPr>
        <p:spPr>
          <a:xfrm>
            <a:off x="709111" y="5734646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계산 결과 동일함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BC2E3-27B1-4462-9EE9-9663879A0330}"/>
              </a:ext>
            </a:extLst>
          </p:cNvPr>
          <p:cNvSpPr txBox="1"/>
          <p:nvPr/>
        </p:nvSpPr>
        <p:spPr>
          <a:xfrm>
            <a:off x="654615" y="207032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교수님 제안한 계산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86A4DC-F1C1-4F81-A494-16EA699310D3}"/>
              </a:ext>
            </a:extLst>
          </p:cNvPr>
          <p:cNvSpPr txBox="1"/>
          <p:nvPr/>
        </p:nvSpPr>
        <p:spPr>
          <a:xfrm>
            <a:off x="5076056" y="20703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계산한 방식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95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3528" y="980728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맑은 고딕"/>
                <a:ea typeface="맑은 고딕"/>
              </a:rPr>
              <a:t>▣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MVC Patten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6947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2. </a:t>
            </a:r>
            <a:r>
              <a:rPr lang="ko-KR" altLang="en-US" sz="2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1F497D">
                    <a:lumMod val="50000"/>
                  </a:srgbClr>
                </a:solidFill>
                <a:latin typeface="HY견고딕" pitchFamily="18" charset="-127"/>
                <a:ea typeface="HY견고딕" pitchFamily="18" charset="-127"/>
                <a:cs typeface="Arial" panose="020B0604020202020204" pitchFamily="34" charset="0"/>
              </a:rPr>
              <a:t>프로그램 진행 계획</a:t>
            </a:r>
            <a:endParaRPr lang="ko-KR" altLang="en-US" sz="2800" b="1" kern="0" spc="-150" dirty="0">
              <a:gradFill>
                <a:gsLst>
                  <a:gs pos="100000">
                    <a:schemeClr val="tx2">
                      <a:lumMod val="75000"/>
                    </a:schemeClr>
                  </a:gs>
                  <a:gs pos="100000">
                    <a:prstClr val="black">
                      <a:lumMod val="85000"/>
                      <a:lumOff val="15000"/>
                    </a:prstClr>
                  </a:gs>
                </a:gsLst>
                <a:lin ang="5400000" scaled="1"/>
              </a:gradFill>
              <a:latin typeface="-윤고딕330" panose="02030504000101010101" pitchFamily="18" charset="-127"/>
              <a:ea typeface="-윤고딕330" panose="02030504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3548796-DF21-49BE-A89D-B32C0ECB6319}"/>
              </a:ext>
            </a:extLst>
          </p:cNvPr>
          <p:cNvGrpSpPr/>
          <p:nvPr/>
        </p:nvGrpSpPr>
        <p:grpSpPr>
          <a:xfrm>
            <a:off x="1160442" y="4600458"/>
            <a:ext cx="1980220" cy="1656184"/>
            <a:chOff x="1331640" y="1677420"/>
            <a:chExt cx="2664296" cy="195031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FA033C8-4310-4D1D-A529-93FA75E278BD}"/>
                </a:ext>
              </a:extLst>
            </p:cNvPr>
            <p:cNvSpPr/>
            <p:nvPr/>
          </p:nvSpPr>
          <p:spPr>
            <a:xfrm>
              <a:off x="1331640" y="1971551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25C56FD-6941-44EB-BE3D-342842BDD68A}"/>
                </a:ext>
              </a:extLst>
            </p:cNvPr>
            <p:cNvSpPr/>
            <p:nvPr/>
          </p:nvSpPr>
          <p:spPr>
            <a:xfrm>
              <a:off x="1943708" y="1677420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Hardware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B87FCD9-8E54-4C46-A2F6-C228B1722430}"/>
                </a:ext>
              </a:extLst>
            </p:cNvPr>
            <p:cNvSpPr/>
            <p:nvPr/>
          </p:nvSpPr>
          <p:spPr>
            <a:xfrm>
              <a:off x="1637674" y="3053515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Upper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3DD0FC6C-FDC3-4148-B8B8-E25D23334D96}"/>
                </a:ext>
              </a:extLst>
            </p:cNvPr>
            <p:cNvSpPr/>
            <p:nvPr/>
          </p:nvSpPr>
          <p:spPr>
            <a:xfrm>
              <a:off x="1637674" y="2414087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Base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61A0B94-80D0-4D29-B84A-F6EE1B9F6006}"/>
              </a:ext>
            </a:extLst>
          </p:cNvPr>
          <p:cNvGrpSpPr/>
          <p:nvPr/>
        </p:nvGrpSpPr>
        <p:grpSpPr>
          <a:xfrm>
            <a:off x="5575303" y="4595771"/>
            <a:ext cx="1980221" cy="1665558"/>
            <a:chOff x="4586906" y="1642809"/>
            <a:chExt cx="2664296" cy="195031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7578092-71BA-41CC-A620-742099D3060C}"/>
                </a:ext>
              </a:extLst>
            </p:cNvPr>
            <p:cNvSpPr/>
            <p:nvPr/>
          </p:nvSpPr>
          <p:spPr>
            <a:xfrm>
              <a:off x="4586906" y="1936940"/>
              <a:ext cx="2664296" cy="1656184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0CB818F-02B7-4EBE-AF97-0551107F18E9}"/>
                </a:ext>
              </a:extLst>
            </p:cNvPr>
            <p:cNvSpPr/>
            <p:nvPr/>
          </p:nvSpPr>
          <p:spPr>
            <a:xfrm>
              <a:off x="5198974" y="1642809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Motion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71392DA-7942-4978-99F5-4F6BD343FF5A}"/>
                </a:ext>
              </a:extLst>
            </p:cNvPr>
            <p:cNvSpPr/>
            <p:nvPr/>
          </p:nvSpPr>
          <p:spPr>
            <a:xfrm>
              <a:off x="4892940" y="2375818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Actuator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A6F36B4-BD2B-4222-BDA2-638138BD13F9}"/>
                </a:ext>
              </a:extLst>
            </p:cNvPr>
            <p:cNvSpPr/>
            <p:nvPr/>
          </p:nvSpPr>
          <p:spPr>
            <a:xfrm>
              <a:off x="4892940" y="2962924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Motion profile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AF8612-A22D-436C-9740-5D1F75CB4E4A}"/>
              </a:ext>
            </a:extLst>
          </p:cNvPr>
          <p:cNvGrpSpPr/>
          <p:nvPr/>
        </p:nvGrpSpPr>
        <p:grpSpPr>
          <a:xfrm>
            <a:off x="3367873" y="4600458"/>
            <a:ext cx="1980220" cy="1656185"/>
            <a:chOff x="4752020" y="3933057"/>
            <a:chExt cx="2664296" cy="2238346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715078A-7699-43D3-8832-CD8DF7F6D585}"/>
                </a:ext>
              </a:extLst>
            </p:cNvPr>
            <p:cNvSpPr/>
            <p:nvPr/>
          </p:nvSpPr>
          <p:spPr>
            <a:xfrm>
              <a:off x="4752020" y="4227187"/>
              <a:ext cx="2664296" cy="1944216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122621C-5CF4-434A-B624-324F50A237F1}"/>
                </a:ext>
              </a:extLst>
            </p:cNvPr>
            <p:cNvSpPr/>
            <p:nvPr/>
          </p:nvSpPr>
          <p:spPr>
            <a:xfrm>
              <a:off x="5364088" y="3933057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Coordinate</a:t>
              </a:r>
            </a:p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(Model)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902F681-DE8B-408A-BBAB-19F30C1D2756}"/>
                </a:ext>
              </a:extLst>
            </p:cNvPr>
            <p:cNvSpPr/>
            <p:nvPr/>
          </p:nvSpPr>
          <p:spPr>
            <a:xfrm>
              <a:off x="5088162" y="4611890"/>
              <a:ext cx="2052228" cy="47882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Matrix Transform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1B671FD7-A07D-4045-88ED-BFD2BB079A69}"/>
                </a:ext>
              </a:extLst>
            </p:cNvPr>
            <p:cNvSpPr/>
            <p:nvPr/>
          </p:nvSpPr>
          <p:spPr>
            <a:xfrm>
              <a:off x="5092447" y="5247629"/>
              <a:ext cx="2047943" cy="77975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Hexapod Inverse Kinematics</a:t>
              </a: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(Component)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071E74-A6E9-46AF-A092-6224CA700418}"/>
              </a:ext>
            </a:extLst>
          </p:cNvPr>
          <p:cNvGrpSpPr/>
          <p:nvPr/>
        </p:nvGrpSpPr>
        <p:grpSpPr>
          <a:xfrm>
            <a:off x="922488" y="1484784"/>
            <a:ext cx="2456126" cy="1894203"/>
            <a:chOff x="-3636912" y="2326885"/>
            <a:chExt cx="2808312" cy="1894203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AC5287B-CC88-42FF-8890-5C05363F5CE8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8AA3C9C7-F888-4BE8-A91C-825F3D6BAF63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View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280251C4-C28B-4BB0-8539-3FE153B8D8F8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State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3196BB81-4650-4EB5-A2E3-CEE7811D160C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State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6859CA-3A5D-470B-8D0A-CBE719CB0C05}"/>
              </a:ext>
            </a:extLst>
          </p:cNvPr>
          <p:cNvSpPr/>
          <p:nvPr/>
        </p:nvSpPr>
        <p:spPr>
          <a:xfrm>
            <a:off x="773308" y="4186116"/>
            <a:ext cx="7321756" cy="2316968"/>
          </a:xfrm>
          <a:prstGeom prst="round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1231432-1FD7-41A1-94E3-D5EB4B570C4A}"/>
              </a:ext>
            </a:extLst>
          </p:cNvPr>
          <p:cNvSpPr/>
          <p:nvPr/>
        </p:nvSpPr>
        <p:spPr>
          <a:xfrm>
            <a:off x="3750584" y="3885065"/>
            <a:ext cx="1259552" cy="57606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Model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3B1A29A-B9F5-479C-BBF1-4027329445DE}"/>
              </a:ext>
            </a:extLst>
          </p:cNvPr>
          <p:cNvGrpSpPr/>
          <p:nvPr/>
        </p:nvGrpSpPr>
        <p:grpSpPr>
          <a:xfrm>
            <a:off x="5348093" y="1484784"/>
            <a:ext cx="2456126" cy="1894203"/>
            <a:chOff x="-3636912" y="2326885"/>
            <a:chExt cx="2808312" cy="1894203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01811C79-7208-4B8B-A2A1-D135F914E072}"/>
                </a:ext>
              </a:extLst>
            </p:cNvPr>
            <p:cNvSpPr/>
            <p:nvPr/>
          </p:nvSpPr>
          <p:spPr>
            <a:xfrm>
              <a:off x="-3636912" y="2621016"/>
              <a:ext cx="2808312" cy="1600072"/>
            </a:xfrm>
            <a:prstGeom prst="roundRect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548F0921-3FE5-41D1-AC90-A7E0452F5E22}"/>
                </a:ext>
              </a:extLst>
            </p:cNvPr>
            <p:cNvSpPr/>
            <p:nvPr/>
          </p:nvSpPr>
          <p:spPr>
            <a:xfrm>
              <a:off x="-3024844" y="2326885"/>
              <a:ext cx="1440160" cy="576064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Controller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0B22BFD-4EE3-4327-92C9-D72AAC321367}"/>
                </a:ext>
              </a:extLst>
            </p:cNvPr>
            <p:cNvSpPr/>
            <p:nvPr/>
          </p:nvSpPr>
          <p:spPr>
            <a:xfrm>
              <a:off x="-3296485" y="3641459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Actuator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95B6C40-2B13-4928-AC68-B998DEF112AD}"/>
                </a:ext>
              </a:extLst>
            </p:cNvPr>
            <p:cNvSpPr/>
            <p:nvPr/>
          </p:nvSpPr>
          <p:spPr>
            <a:xfrm>
              <a:off x="-3295136" y="3105424"/>
              <a:ext cx="2047943" cy="38897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Hexapod Control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7BE196B-A359-4577-BE0E-06B4FA63B182}"/>
              </a:ext>
            </a:extLst>
          </p:cNvPr>
          <p:cNvCxnSpPr/>
          <p:nvPr/>
        </p:nvCxnSpPr>
        <p:spPr>
          <a:xfrm>
            <a:off x="3617708" y="2503249"/>
            <a:ext cx="127546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75672A2-D59A-492B-8E7C-435645E651B7}"/>
              </a:ext>
            </a:extLst>
          </p:cNvPr>
          <p:cNvCxnSpPr>
            <a:cxnSpLocks/>
          </p:cNvCxnSpPr>
          <p:nvPr/>
        </p:nvCxnSpPr>
        <p:spPr>
          <a:xfrm flipH="1">
            <a:off x="3617709" y="2705724"/>
            <a:ext cx="1275468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60B0E1E-3283-4295-AF89-88641EDE86AA}"/>
              </a:ext>
            </a:extLst>
          </p:cNvPr>
          <p:cNvCxnSpPr>
            <a:cxnSpLocks/>
          </p:cNvCxnSpPr>
          <p:nvPr/>
        </p:nvCxnSpPr>
        <p:spPr>
          <a:xfrm>
            <a:off x="6444208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17406C1-2E26-42B9-A34F-576427D271AA}"/>
              </a:ext>
            </a:extLst>
          </p:cNvPr>
          <p:cNvCxnSpPr>
            <a:cxnSpLocks/>
          </p:cNvCxnSpPr>
          <p:nvPr/>
        </p:nvCxnSpPr>
        <p:spPr>
          <a:xfrm flipV="1">
            <a:off x="6660232" y="3443074"/>
            <a:ext cx="0" cy="6480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3AC5BEC-057F-42E9-BDF1-A21DD75950BE}"/>
              </a:ext>
            </a:extLst>
          </p:cNvPr>
          <p:cNvSpPr txBox="1"/>
          <p:nvPr/>
        </p:nvSpPr>
        <p:spPr>
          <a:xfrm>
            <a:off x="3833530" y="2766980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904DA6-A967-40D5-99D9-09D1DC890EA4}"/>
              </a:ext>
            </a:extLst>
          </p:cNvPr>
          <p:cNvSpPr txBox="1"/>
          <p:nvPr/>
        </p:nvSpPr>
        <p:spPr>
          <a:xfrm>
            <a:off x="6674832" y="3597983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AE6441-BB71-4260-8E23-F11B76D71F18}"/>
              </a:ext>
            </a:extLst>
          </p:cNvPr>
          <p:cNvSpPr txBox="1"/>
          <p:nvPr/>
        </p:nvSpPr>
        <p:spPr>
          <a:xfrm>
            <a:off x="5537104" y="3581462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Instance</a:t>
            </a:r>
            <a:endParaRPr lang="ko-KR" altLang="en-US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943645-926E-480B-B2A4-BDBB276C6AEF}"/>
              </a:ext>
            </a:extLst>
          </p:cNvPr>
          <p:cNvSpPr txBox="1"/>
          <p:nvPr/>
        </p:nvSpPr>
        <p:spPr>
          <a:xfrm>
            <a:off x="3833530" y="2136839"/>
            <a:ext cx="93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Delegate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22013639"/>
      </p:ext>
    </p:extLst>
  </p:cSld>
  <p:clrMapOvr>
    <a:masterClrMapping/>
  </p:clrMapOvr>
</p:sld>
</file>

<file path=ppt/theme/theme1.xml><?xml version="1.0" encoding="utf-8"?>
<a:theme xmlns:a="http://schemas.openxmlformats.org/drawingml/2006/main" name="23_Office 테마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chemeClr val="tx1">
              <a:lumMod val="75000"/>
              <a:lumOff val="25000"/>
            </a:schemeClr>
          </a:solidFill>
          <a:headEnd type="none"/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7627</TotalTime>
  <Words>661</Words>
  <Application>Microsoft Office PowerPoint</Application>
  <PresentationFormat>화면 슬라이드 쇼(4:3)</PresentationFormat>
  <Paragraphs>208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Consolas</vt:lpstr>
      <vt:lpstr>Calibri Light</vt:lpstr>
      <vt:lpstr>Calibri</vt:lpstr>
      <vt:lpstr>-윤고딕330</vt:lpstr>
      <vt:lpstr>Cambria Math</vt:lpstr>
      <vt:lpstr>HY견고딕</vt:lpstr>
      <vt:lpstr>-윤고딕320</vt:lpstr>
      <vt:lpstr>Arial</vt:lpstr>
      <vt:lpstr>맑은 고딕</vt:lpstr>
      <vt:lpstr>23_Office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Sejung Ahn</dc:creator>
  <cp:lastModifiedBy>chjung</cp:lastModifiedBy>
  <cp:revision>551</cp:revision>
  <cp:lastPrinted>2017-04-06T07:39:21Z</cp:lastPrinted>
  <dcterms:created xsi:type="dcterms:W3CDTF">2015-08-12T07:23:52Z</dcterms:created>
  <dcterms:modified xsi:type="dcterms:W3CDTF">2020-04-13T23:21:53Z</dcterms:modified>
</cp:coreProperties>
</file>