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305" r:id="rId2"/>
    <p:sldId id="438" r:id="rId3"/>
    <p:sldId id="504" r:id="rId4"/>
    <p:sldId id="505" r:id="rId5"/>
    <p:sldId id="506" r:id="rId6"/>
    <p:sldId id="502" r:id="rId7"/>
    <p:sldId id="507" r:id="rId8"/>
    <p:sldId id="512" r:id="rId9"/>
    <p:sldId id="511" r:id="rId10"/>
    <p:sldId id="510" r:id="rId11"/>
    <p:sldId id="513" r:id="rId12"/>
    <p:sldId id="508" r:id="rId13"/>
  </p:sldIdLst>
  <p:sldSz cx="9144000" cy="6858000" type="screen4x3"/>
  <p:notesSz cx="6797675" cy="9926638"/>
  <p:embeddedFontLst>
    <p:embeddedFont>
      <p:font typeface="-윤고딕320" panose="020B0600000101010101" charset="-127"/>
      <p:regular r:id="rId15"/>
    </p:embeddedFont>
    <p:embeddedFont>
      <p:font typeface="-윤고딕330" panose="020B0600000101010101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mbria Math" panose="02040503050406030204" pitchFamily="18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HY견고딕" panose="02030600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 varScale="1">
        <p:scale>
          <a:sx n="97" d="100"/>
          <a:sy n="97" d="100"/>
        </p:scale>
        <p:origin x="2352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5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9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8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8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3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HexaPod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kumimoji="0" lang="en-US" altLang="ko-KR" sz="3200" b="0" i="0" u="none" strike="noStrike" kern="1200" cap="none" spc="-50" normalizeH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08</a:t>
            </a:r>
            <a:endParaRPr lang="en-US" altLang="ko-KR" sz="3200" spc="-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정창희</a:t>
            </a: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5543F4-A4E0-44B3-9BF5-FA9C7AD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1" y="1491850"/>
            <a:ext cx="8076638" cy="42885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7C494-11E2-4585-95F0-88C4A5CA13AD}"/>
              </a:ext>
            </a:extLst>
          </p:cNvPr>
          <p:cNvSpPr/>
          <p:nvPr/>
        </p:nvSpPr>
        <p:spPr>
          <a:xfrm>
            <a:off x="683568" y="600300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WBS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FEEC5E71-8683-4C58-8FC2-E5BC47F4749A}"/>
              </a:ext>
            </a:extLst>
          </p:cNvPr>
          <p:cNvGrpSpPr/>
          <p:nvPr/>
        </p:nvGrpSpPr>
        <p:grpSpPr>
          <a:xfrm rot="19100650">
            <a:off x="3208435" y="2536469"/>
            <a:ext cx="872518" cy="2653818"/>
            <a:chOff x="4394844" y="3868450"/>
            <a:chExt cx="872518" cy="26538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C26793D-F5B3-40B0-BD41-BB938DD4035B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445F1BF-8331-4628-B049-217C9B70EAC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71311D1-4CE2-42DD-8333-3915FDAADFB6}"/>
              </a:ext>
            </a:extLst>
          </p:cNvPr>
          <p:cNvGrpSpPr/>
          <p:nvPr/>
        </p:nvGrpSpPr>
        <p:grpSpPr>
          <a:xfrm rot="20367990">
            <a:off x="1957381" y="2712182"/>
            <a:ext cx="931065" cy="2770804"/>
            <a:chOff x="4394844" y="3868450"/>
            <a:chExt cx="872518" cy="265381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403FC9E8-182B-4524-B93E-4F2600ADCAFC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A978C79-4FC1-4B03-81E5-491037EEF1D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0C6E147A-44A0-4F8A-8BD2-00335F85FA1F}"/>
              </a:ext>
            </a:extLst>
          </p:cNvPr>
          <p:cNvSpPr/>
          <p:nvPr/>
        </p:nvSpPr>
        <p:spPr>
          <a:xfrm>
            <a:off x="2909526" y="2371224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50525D6-B892-421D-8F87-94EAE7AAF165}"/>
              </a:ext>
            </a:extLst>
          </p:cNvPr>
          <p:cNvSpPr/>
          <p:nvPr/>
        </p:nvSpPr>
        <p:spPr>
          <a:xfrm>
            <a:off x="2181492" y="2444736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B0B095-0912-4941-91BD-A7E3DBF57514}"/>
              </a:ext>
            </a:extLst>
          </p:cNvPr>
          <p:cNvSpPr/>
          <p:nvPr/>
        </p:nvSpPr>
        <p:spPr>
          <a:xfrm rot="1152689">
            <a:off x="1194067" y="2547108"/>
            <a:ext cx="394230" cy="1378852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317C336-9614-49CC-A0BF-BAA3E0C594E9}"/>
              </a:ext>
            </a:extLst>
          </p:cNvPr>
          <p:cNvSpPr/>
          <p:nvPr/>
        </p:nvSpPr>
        <p:spPr>
          <a:xfrm>
            <a:off x="1363529" y="2371225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/>
              <p:nvPr/>
            </p:nvSpPr>
            <p:spPr>
              <a:xfrm>
                <a:off x="4444847" y="2236395"/>
                <a:ext cx="456158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자유도 계산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dirty="0" err="1"/>
                  <a:t>Kutzbach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정리</a:t>
                </a:r>
                <a:r>
                  <a:rPr lang="en-US" altLang="ko-KR" dirty="0"/>
                  <a:t>)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): 8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Universal Joint(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</a:rPr>
                  <a:t>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Pin Joint(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Acuator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(Linear):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-&gt; 6(8(Link) -1) – 5 * (3(Pin)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3(Linear)) 	           – 4 * 3(Universal) 	           = 0 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47" y="2236395"/>
                <a:ext cx="4561586" cy="3139321"/>
              </a:xfrm>
              <a:prstGeom prst="rect">
                <a:avLst/>
              </a:prstGeom>
              <a:blipFill>
                <a:blip r:embed="rId2"/>
                <a:stretch>
                  <a:fillRect l="-1337" t="-1553" r="-4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구조 제안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8A6FC5E-8A37-4E71-8029-E5DC06037DBB}"/>
              </a:ext>
            </a:extLst>
          </p:cNvPr>
          <p:cNvSpPr/>
          <p:nvPr/>
        </p:nvSpPr>
        <p:spPr>
          <a:xfrm>
            <a:off x="514247" y="4444169"/>
            <a:ext cx="3672408" cy="1080120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/>
              <p:nvPr/>
            </p:nvSpPr>
            <p:spPr>
              <a:xfrm>
                <a:off x="1691008" y="486191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08" y="4861913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D99A3A-EF29-43BE-BE86-B303367E5805}"/>
              </a:ext>
            </a:extLst>
          </p:cNvPr>
          <p:cNvSpPr/>
          <p:nvPr/>
        </p:nvSpPr>
        <p:spPr>
          <a:xfrm rot="1152689">
            <a:off x="715779" y="3663945"/>
            <a:ext cx="524811" cy="15369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B44DABC-B54F-477B-9BA8-4AAC123357E0}"/>
              </a:ext>
            </a:extLst>
          </p:cNvPr>
          <p:cNvSpPr/>
          <p:nvPr/>
        </p:nvSpPr>
        <p:spPr>
          <a:xfrm>
            <a:off x="1198323" y="2060848"/>
            <a:ext cx="2304256" cy="5760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/>
              <p:nvPr/>
            </p:nvSpPr>
            <p:spPr>
              <a:xfrm>
                <a:off x="762160" y="4245172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0" y="4245172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/>
              <p:nvPr/>
            </p:nvSpPr>
            <p:spPr>
              <a:xfrm>
                <a:off x="1255517" y="2953225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17" y="2953225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/>
              <p:nvPr/>
            </p:nvSpPr>
            <p:spPr>
              <a:xfrm>
                <a:off x="2313355" y="446612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4466127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/>
              <p:nvPr/>
            </p:nvSpPr>
            <p:spPr>
              <a:xfrm>
                <a:off x="2237659" y="2978751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59" y="2978751"/>
                <a:ext cx="216024" cy="374526"/>
              </a:xfrm>
              <a:prstGeom prst="rect">
                <a:avLst/>
              </a:prstGeom>
              <a:blipFill>
                <a:blip r:embed="rId7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/>
              <p:nvPr/>
            </p:nvSpPr>
            <p:spPr>
              <a:xfrm>
                <a:off x="3224863" y="295802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863" y="2958023"/>
                <a:ext cx="216024" cy="374526"/>
              </a:xfrm>
              <a:prstGeom prst="rect">
                <a:avLst/>
              </a:prstGeom>
              <a:blipFill>
                <a:blip r:embed="rId8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/>
              <p:nvPr/>
            </p:nvSpPr>
            <p:spPr>
              <a:xfrm>
                <a:off x="3777942" y="4297464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42" y="4297464"/>
                <a:ext cx="216024" cy="374526"/>
              </a:xfrm>
              <a:prstGeom prst="rect">
                <a:avLst/>
              </a:prstGeom>
              <a:blipFill>
                <a:blip r:embed="rId9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/>
              <p:nvPr/>
            </p:nvSpPr>
            <p:spPr>
              <a:xfrm>
                <a:off x="2201541" y="210092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41" y="2100926"/>
                <a:ext cx="216024" cy="374526"/>
              </a:xfrm>
              <a:prstGeom prst="rect">
                <a:avLst/>
              </a:prstGeom>
              <a:blipFill>
                <a:blip r:embed="rId10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D68E6F2A-52F7-493D-9CF5-6E9870F7AD0E}"/>
              </a:ext>
            </a:extLst>
          </p:cNvPr>
          <p:cNvSpPr/>
          <p:nvPr/>
        </p:nvSpPr>
        <p:spPr>
          <a:xfrm>
            <a:off x="528222" y="4826351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/>
              <p:nvPr/>
            </p:nvSpPr>
            <p:spPr>
              <a:xfrm>
                <a:off x="569090" y="483482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0" y="4834826"/>
                <a:ext cx="216024" cy="374526"/>
              </a:xfrm>
              <a:prstGeom prst="rect">
                <a:avLst/>
              </a:prstGeom>
              <a:blipFill>
                <a:blip r:embed="rId11"/>
                <a:stretch>
                  <a:fillRect r="-69444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:a16="http://schemas.microsoft.com/office/drawing/2014/main" id="{2FE31EA3-A21D-4FFE-801A-83080475132F}"/>
              </a:ext>
            </a:extLst>
          </p:cNvPr>
          <p:cNvSpPr/>
          <p:nvPr/>
        </p:nvSpPr>
        <p:spPr>
          <a:xfrm>
            <a:off x="2219745" y="5131625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/>
              <p:nvPr/>
            </p:nvSpPr>
            <p:spPr>
              <a:xfrm>
                <a:off x="2243596" y="5140100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96" y="5140100"/>
                <a:ext cx="216024" cy="374526"/>
              </a:xfrm>
              <a:prstGeom prst="rect">
                <a:avLst/>
              </a:prstGeom>
              <a:blipFill>
                <a:blip r:embed="rId12"/>
                <a:stretch>
                  <a:fillRect r="-7142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타원 71">
            <a:extLst>
              <a:ext uri="{FF2B5EF4-FFF2-40B4-BE49-F238E27FC236}">
                <a16:creationId xmlns:a16="http://schemas.microsoft.com/office/drawing/2014/main" id="{66FC84DE-895D-4939-9DB6-90190637CB5C}"/>
              </a:ext>
            </a:extLst>
          </p:cNvPr>
          <p:cNvSpPr/>
          <p:nvPr/>
        </p:nvSpPr>
        <p:spPr>
          <a:xfrm>
            <a:off x="3909662" y="4733436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/>
              <p:nvPr/>
            </p:nvSpPr>
            <p:spPr>
              <a:xfrm>
                <a:off x="3933513" y="4741911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13" y="4741911"/>
                <a:ext cx="216024" cy="374526"/>
              </a:xfrm>
              <a:prstGeom prst="rect">
                <a:avLst/>
              </a:prstGeom>
              <a:blipFill>
                <a:blip r:embed="rId13"/>
                <a:stretch>
                  <a:fillRect r="-69444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/>
              <p:nvPr/>
            </p:nvSpPr>
            <p:spPr>
              <a:xfrm>
                <a:off x="2205343" y="245321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43" y="2453211"/>
                <a:ext cx="216024" cy="369332"/>
              </a:xfrm>
              <a:prstGeom prst="rect">
                <a:avLst/>
              </a:prstGeom>
              <a:blipFill>
                <a:blip r:embed="rId14"/>
                <a:stretch>
                  <a:fillRect r="-7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/>
              <p:nvPr/>
            </p:nvSpPr>
            <p:spPr>
              <a:xfrm>
                <a:off x="1391182" y="233932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82" y="2339321"/>
                <a:ext cx="216024" cy="369332"/>
              </a:xfrm>
              <a:prstGeom prst="rect">
                <a:avLst/>
              </a:prstGeom>
              <a:blipFill>
                <a:blip r:embed="rId15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/>
              <p:nvPr/>
            </p:nvSpPr>
            <p:spPr>
              <a:xfrm>
                <a:off x="2969585" y="237122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85" y="2371224"/>
                <a:ext cx="216024" cy="369332"/>
              </a:xfrm>
              <a:prstGeom prst="rect">
                <a:avLst/>
              </a:prstGeom>
              <a:blipFill>
                <a:blip r:embed="rId16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4A5E5B6E-B3E6-4D63-A122-62ADF845E302}"/>
              </a:ext>
            </a:extLst>
          </p:cNvPr>
          <p:cNvSpPr/>
          <p:nvPr/>
        </p:nvSpPr>
        <p:spPr>
          <a:xfrm>
            <a:off x="5436096" y="6165304"/>
            <a:ext cx="418237" cy="345035"/>
          </a:xfrm>
          <a:prstGeom prst="rightArrow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7B651B3-78B8-40EA-9D0E-91422219B3E4}"/>
              </a:ext>
            </a:extLst>
          </p:cNvPr>
          <p:cNvSpPr/>
          <p:nvPr/>
        </p:nvSpPr>
        <p:spPr>
          <a:xfrm>
            <a:off x="6063943" y="616530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운영 가능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3B92836-2025-4970-B3A9-E0F5B77A1277}"/>
              </a:ext>
            </a:extLst>
          </p:cNvPr>
          <p:cNvCxnSpPr>
            <a:cxnSpLocks/>
          </p:cNvCxnSpPr>
          <p:nvPr/>
        </p:nvCxnSpPr>
        <p:spPr>
          <a:xfrm flipH="1" flipV="1">
            <a:off x="2428866" y="3456619"/>
            <a:ext cx="5908" cy="909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608C34-4E24-4F2E-84CD-A2E3A900C85E}"/>
              </a:ext>
            </a:extLst>
          </p:cNvPr>
          <p:cNvCxnSpPr>
            <a:cxnSpLocks/>
          </p:cNvCxnSpPr>
          <p:nvPr/>
        </p:nvCxnSpPr>
        <p:spPr>
          <a:xfrm flipH="1" flipV="1">
            <a:off x="3476806" y="3381763"/>
            <a:ext cx="301136" cy="762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297318D-5CE6-4624-84EB-2B552754D3ED}"/>
              </a:ext>
            </a:extLst>
          </p:cNvPr>
          <p:cNvCxnSpPr>
            <a:cxnSpLocks/>
          </p:cNvCxnSpPr>
          <p:nvPr/>
        </p:nvCxnSpPr>
        <p:spPr>
          <a:xfrm flipV="1">
            <a:off x="1070904" y="3460687"/>
            <a:ext cx="249151" cy="690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4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AA177-17DB-4A1B-B7B6-0349D02E54EF}"/>
              </a:ext>
            </a:extLst>
          </p:cNvPr>
          <p:cNvGrpSpPr/>
          <p:nvPr/>
        </p:nvGrpSpPr>
        <p:grpSpPr>
          <a:xfrm>
            <a:off x="323528" y="1710194"/>
            <a:ext cx="4761685" cy="3960440"/>
            <a:chOff x="539552" y="1916832"/>
            <a:chExt cx="4761685" cy="39604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3E2F38-7AAC-46FF-A1B7-9C0F7883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4761685" cy="396044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11069D1-D2C8-4046-B477-36C930D26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5738" y="5090259"/>
              <a:ext cx="644368" cy="35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1089E4-82F9-41F0-8722-159EFAB78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636912"/>
              <a:ext cx="580642" cy="720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CF0BC2-4FB8-4DAB-A5C1-0EA44ED98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671084"/>
              <a:ext cx="724658" cy="2389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A61041A-D6F0-4681-925E-ADD23B474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696" y="2775580"/>
              <a:ext cx="216024" cy="2156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DB503E-A893-49DD-827A-561514B645B3}"/>
              </a:ext>
            </a:extLst>
          </p:cNvPr>
          <p:cNvSpPr txBox="1"/>
          <p:nvPr/>
        </p:nvSpPr>
        <p:spPr>
          <a:xfrm>
            <a:off x="5119306" y="1772816"/>
            <a:ext cx="3986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기구학식으로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L1 ~ L3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3. 3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자유도 제어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/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/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55556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/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6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/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6388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/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blipFill>
                <a:blip r:embed="rId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/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𝑝𝑏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8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 err="1"/>
              <a:t>기구학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 진행 계획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구조 제안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AAA9C8-133D-4C7F-AEDF-7971457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1520"/>
            <a:ext cx="3384376" cy="41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/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순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해석</a:t>
                </a:r>
                <a:r>
                  <a:rPr lang="en-US" altLang="ko-KR" b="1" dirty="0">
                    <a:latin typeface="맑은 고딕" panose="020B0503020000020004" pitchFamily="50" charset="-127"/>
                  </a:rPr>
                  <a:t>	</a:t>
                </a: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구동기의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구동력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벡터의 크기가 주어졌을 때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이에 대한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End effector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발생되는 힘과 모멘트 크기의 범위 및 방향을 결정하는 전달 해석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정역학적 성능 평가 및 경로 계획에 사용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blipFill>
                <a:blip r:embed="rId4"/>
                <a:stretch>
                  <a:fillRect l="-869" t="-1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/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</a:rPr>
                  <a:t>역 </a:t>
                </a:r>
                <a:r>
                  <a:rPr lang="ko-KR" altLang="en-US" b="1" dirty="0" err="1">
                    <a:latin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</a:rPr>
                  <a:t> 해석 </a:t>
                </a:r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맑은 고딕" panose="020B0503020000020004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</a:rPr>
                  <a:t>순 기구학의 역 해석</a:t>
                </a:r>
                <a:r>
                  <a:rPr lang="en-US" altLang="ko-KR" sz="1600" dirty="0">
                    <a:latin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맑은 고딕" panose="020B0503020000020004" pitchFamily="50" charset="-127"/>
                  </a:rPr>
                  <a:t>Actuator </a:t>
                </a:r>
                <a:r>
                  <a:rPr lang="ko-KR" altLang="en-US" sz="1600" dirty="0">
                    <a:latin typeface="맑은 고딕" panose="020B0503020000020004" pitchFamily="50" charset="-127"/>
                  </a:rPr>
                  <a:t>크기를 선정하는 문제에 효과적으로 이용 가능</a:t>
                </a:r>
                <a:endParaRPr lang="en-US" altLang="ko-KR" sz="1600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  <a:blipFill>
                <a:blip r:embed="rId5"/>
                <a:stretch>
                  <a:fillRect l="-933" t="-1917" b="-3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5E6050-7EC7-4E9C-8917-4D516093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2" y="1484784"/>
            <a:ext cx="3652757" cy="41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/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맑은 고딕" panose="020B0503020000020004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조인트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위치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=1,2,⋯,6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원점을 나타내는 벡터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]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구동 부 길이 벡터</a:t>
                </a:r>
                <a:endParaRPr lang="en-US" altLang="ko-KR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]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(1)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원점까지의 거리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벡터를 좌표계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기준 좌표계에서 표현한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 식에서 각각의 벡터를 표현하면 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blipFill>
                <a:blip r:embed="rId4"/>
                <a:stretch>
                  <a:fillRect l="-1030" t="-422" r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C03C66-4621-44A1-A014-972EB72DE5F3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2852936"/>
            <a:ext cx="936104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1AFA1E-03DE-4615-8852-20C4E5570C6B}"/>
              </a:ext>
            </a:extLst>
          </p:cNvPr>
          <p:cNvCxnSpPr>
            <a:cxnSpLocks/>
          </p:cNvCxnSpPr>
          <p:nvPr/>
        </p:nvCxnSpPr>
        <p:spPr>
          <a:xfrm flipV="1">
            <a:off x="7092280" y="2492896"/>
            <a:ext cx="79208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3030E-134B-4D36-9CA7-8CD543AABD38}"/>
              </a:ext>
            </a:extLst>
          </p:cNvPr>
          <p:cNvCxnSpPr>
            <a:cxnSpLocks/>
          </p:cNvCxnSpPr>
          <p:nvPr/>
        </p:nvCxnSpPr>
        <p:spPr>
          <a:xfrm flipH="1" flipV="1">
            <a:off x="7914388" y="2564904"/>
            <a:ext cx="227992" cy="2088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/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상판에서 해당 조인트까지의 거리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방향을 나타내는 변환 행렬이며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브라이언트 각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(ZYX)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사용하면 다음과 같다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𝑃𝐵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blipFill>
                <a:blip r:embed="rId3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8787CFD-CA4C-48BA-BF4D-4CF72070DD28}"/>
              </a:ext>
            </a:extLst>
          </p:cNvPr>
          <p:cNvSpPr/>
          <p:nvPr/>
        </p:nvSpPr>
        <p:spPr>
          <a:xfrm>
            <a:off x="755576" y="6003007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 자료와 회전 변환 순서 차이 있음</a:t>
            </a:r>
            <a:r>
              <a:rPr lang="en-US" altLang="ko-KR" dirty="0"/>
              <a:t>(XYZ).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 자료에서는 </a:t>
            </a:r>
            <a:r>
              <a:rPr lang="en-US" altLang="ko-KR" dirty="0"/>
              <a:t>Euler Angle(XYZ) </a:t>
            </a:r>
            <a:r>
              <a:rPr lang="ko-KR" altLang="en-US" dirty="0"/>
              <a:t>순으로 계산</a:t>
            </a:r>
          </a:p>
        </p:txBody>
      </p:sp>
    </p:spTree>
    <p:extLst>
      <p:ext uri="{BB962C8B-B14F-4D97-AF65-F5344CB8AC3E}">
        <p14:creationId xmlns:p14="http://schemas.microsoft.com/office/powerpoint/2010/main" val="1906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Rotation Matrix(XYZ)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/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+mj-ea"/>
                </a:endParaRPr>
              </a:p>
              <a:p>
                <a:r>
                  <a:rPr lang="en-US" altLang="ko-KR" sz="1600" b="0" dirty="0">
                    <a:latin typeface="+mj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  <a:p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pPr lvl="1"/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6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/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구동기인 실린더의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𝑞𝑖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(1), (2), (3)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이용하면 다음과 같이 구할 수 있다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좌표계에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좌표계의 병진운동과 회전운동으로부터 구동기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구하는 역기구학의 닫힌 해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(Closed form solution)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나타내는 식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blipFill>
                <a:blip r:embed="rId3"/>
                <a:stretch>
                  <a:fillRect l="-597" t="-905" b="-2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02BE0E8-A1D8-42D3-890C-FB22D657F50C}"/>
              </a:ext>
            </a:extLst>
          </p:cNvPr>
          <p:cNvSpPr txBox="1"/>
          <p:nvPr/>
        </p:nvSpPr>
        <p:spPr>
          <a:xfrm>
            <a:off x="323528" y="4307226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자료와의 차이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8DB5E-0C91-426E-ACDE-583582846ADE}"/>
              </a:ext>
            </a:extLst>
          </p:cNvPr>
          <p:cNvSpPr txBox="1"/>
          <p:nvPr/>
        </p:nvSpPr>
        <p:spPr>
          <a:xfrm>
            <a:off x="733738" y="4819666"/>
            <a:ext cx="816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전 각 판에 연결된 조인트 위치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힌지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Offset, Tool Offset)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 Offset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위치 보상을 수행함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 변환 후 위치 이동 수행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.(XYZ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회전 변환 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417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(MATLAB)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/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10°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  <a:blipFill>
                <a:blip r:embed="rId3"/>
                <a:stretch>
                  <a:fillRect l="-785" t="-8197" r="-15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D48676-EC38-4641-A4D5-18C8FC7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32900"/>
              </p:ext>
            </p:extLst>
          </p:nvPr>
        </p:nvGraphicFramePr>
        <p:xfrm>
          <a:off x="694600" y="2603887"/>
          <a:ext cx="3721168" cy="2773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56900">
                  <a:extLst>
                    <a:ext uri="{9D8B030D-6E8A-4147-A177-3AD203B41FA5}">
                      <a16:colId xmlns:a16="http://schemas.microsoft.com/office/drawing/2014/main" val="1334901207"/>
                    </a:ext>
                  </a:extLst>
                </a:gridCol>
                <a:gridCol w="1056900">
                  <a:extLst>
                    <a:ext uri="{9D8B030D-6E8A-4147-A177-3AD203B41FA5}">
                      <a16:colId xmlns:a16="http://schemas.microsoft.com/office/drawing/2014/main" val="1778105073"/>
                    </a:ext>
                  </a:extLst>
                </a:gridCol>
                <a:gridCol w="902769">
                  <a:extLst>
                    <a:ext uri="{9D8B030D-6E8A-4147-A177-3AD203B41FA5}">
                      <a16:colId xmlns:a16="http://schemas.microsoft.com/office/drawing/2014/main" val="3064621558"/>
                    </a:ext>
                  </a:extLst>
                </a:gridCol>
                <a:gridCol w="704599">
                  <a:extLst>
                    <a:ext uri="{9D8B030D-6E8A-4147-A177-3AD203B41FA5}">
                      <a16:colId xmlns:a16="http://schemas.microsoft.com/office/drawing/2014/main" val="2461823036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46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S1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-0.0429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0.1379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0.1308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5933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S2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76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S3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80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S4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0.0857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-0.0115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463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S5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-0.0968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63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S6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-0.0639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01235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59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659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95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33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339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138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2267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6EB3499-8CCF-421F-A5F6-03A73EFFE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74123"/>
              </p:ext>
            </p:extLst>
          </p:nvPr>
        </p:nvGraphicFramePr>
        <p:xfrm>
          <a:off x="5095081" y="2589293"/>
          <a:ext cx="3433136" cy="27317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58284">
                  <a:extLst>
                    <a:ext uri="{9D8B030D-6E8A-4147-A177-3AD203B41FA5}">
                      <a16:colId xmlns:a16="http://schemas.microsoft.com/office/drawing/2014/main" val="683340199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994845915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1874688746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3743479650"/>
                    </a:ext>
                  </a:extLst>
                </a:gridCol>
              </a:tblGrid>
              <a:tr h="15893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</a:t>
                      </a:r>
                      <a:endParaRPr lang="en-US" altLang="ko-K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-0.0429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0.1379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0.1308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62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706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498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0.0857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-0.0115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92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-0.0968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8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-0.0639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0.1353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12739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001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893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111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983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819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28427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D3F226-6894-40A7-8364-A94C6730235A}"/>
              </a:ext>
            </a:extLst>
          </p:cNvPr>
          <p:cNvSpPr/>
          <p:nvPr/>
        </p:nvSpPr>
        <p:spPr>
          <a:xfrm>
            <a:off x="709111" y="573464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계산 결과 동일함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BC2E3-27B1-4462-9EE9-9663879A0330}"/>
              </a:ext>
            </a:extLst>
          </p:cNvPr>
          <p:cNvSpPr txBox="1"/>
          <p:nvPr/>
        </p:nvSpPr>
        <p:spPr>
          <a:xfrm>
            <a:off x="654615" y="20703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제안한 계산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6A4DC-F1C1-4F81-A494-16EA699310D3}"/>
              </a:ext>
            </a:extLst>
          </p:cNvPr>
          <p:cNvSpPr txBox="1"/>
          <p:nvPr/>
        </p:nvSpPr>
        <p:spPr>
          <a:xfrm>
            <a:off x="5076056" y="20703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계산한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9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Patten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548796-DF21-49BE-A89D-B32C0ECB6319}"/>
              </a:ext>
            </a:extLst>
          </p:cNvPr>
          <p:cNvGrpSpPr/>
          <p:nvPr/>
        </p:nvGrpSpPr>
        <p:grpSpPr>
          <a:xfrm>
            <a:off x="1160442" y="4600458"/>
            <a:ext cx="1980220" cy="1656184"/>
            <a:chOff x="1331640" y="1677420"/>
            <a:chExt cx="2664296" cy="19503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FA033C8-4310-4D1D-A529-93FA75E278BD}"/>
                </a:ext>
              </a:extLst>
            </p:cNvPr>
            <p:cNvSpPr/>
            <p:nvPr/>
          </p:nvSpPr>
          <p:spPr>
            <a:xfrm>
              <a:off x="1331640" y="1971551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5C56FD-6941-44EB-BE3D-342842BDD68A}"/>
                </a:ext>
              </a:extLst>
            </p:cNvPr>
            <p:cNvSpPr/>
            <p:nvPr/>
          </p:nvSpPr>
          <p:spPr>
            <a:xfrm>
              <a:off x="1943708" y="1677420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B87FCD9-8E54-4C46-A2F6-C228B1722430}"/>
                </a:ext>
              </a:extLst>
            </p:cNvPr>
            <p:cNvSpPr/>
            <p:nvPr/>
          </p:nvSpPr>
          <p:spPr>
            <a:xfrm>
              <a:off x="1637674" y="3053515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Upper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D0FC6C-FDC3-4148-B8B8-E25D23334D96}"/>
                </a:ext>
              </a:extLst>
            </p:cNvPr>
            <p:cNvSpPr/>
            <p:nvPr/>
          </p:nvSpPr>
          <p:spPr>
            <a:xfrm>
              <a:off x="1637674" y="2414087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1A0B94-80D0-4D29-B84A-F6EE1B9F6006}"/>
              </a:ext>
            </a:extLst>
          </p:cNvPr>
          <p:cNvGrpSpPr/>
          <p:nvPr/>
        </p:nvGrpSpPr>
        <p:grpSpPr>
          <a:xfrm>
            <a:off x="5575303" y="4595771"/>
            <a:ext cx="1980221" cy="1665558"/>
            <a:chOff x="4586906" y="1642809"/>
            <a:chExt cx="2664296" cy="195031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7578092-71BA-41CC-A620-742099D3060C}"/>
                </a:ext>
              </a:extLst>
            </p:cNvPr>
            <p:cNvSpPr/>
            <p:nvPr/>
          </p:nvSpPr>
          <p:spPr>
            <a:xfrm>
              <a:off x="4586906" y="1936940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CB818F-02B7-4EBE-AF97-0551107F18E9}"/>
                </a:ext>
              </a:extLst>
            </p:cNvPr>
            <p:cNvSpPr/>
            <p:nvPr/>
          </p:nvSpPr>
          <p:spPr>
            <a:xfrm>
              <a:off x="5198974" y="1642809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Motion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71392DA-7942-4978-99F5-4F6BD343FF5A}"/>
                </a:ext>
              </a:extLst>
            </p:cNvPr>
            <p:cNvSpPr/>
            <p:nvPr/>
          </p:nvSpPr>
          <p:spPr>
            <a:xfrm>
              <a:off x="4892940" y="2375818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Actuator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A6F36B4-BD2B-4222-BDA2-638138BD13F9}"/>
                </a:ext>
              </a:extLst>
            </p:cNvPr>
            <p:cNvSpPr/>
            <p:nvPr/>
          </p:nvSpPr>
          <p:spPr>
            <a:xfrm>
              <a:off x="4892940" y="2962924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Motion profile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AF8612-A22D-436C-9740-5D1F75CB4E4A}"/>
              </a:ext>
            </a:extLst>
          </p:cNvPr>
          <p:cNvGrpSpPr/>
          <p:nvPr/>
        </p:nvGrpSpPr>
        <p:grpSpPr>
          <a:xfrm>
            <a:off x="3367873" y="4600458"/>
            <a:ext cx="1980220" cy="1656185"/>
            <a:chOff x="4752020" y="3933057"/>
            <a:chExt cx="2664296" cy="223834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715078A-7699-43D3-8832-CD8DF7F6D585}"/>
                </a:ext>
              </a:extLst>
            </p:cNvPr>
            <p:cNvSpPr/>
            <p:nvPr/>
          </p:nvSpPr>
          <p:spPr>
            <a:xfrm>
              <a:off x="4752020" y="4227187"/>
              <a:ext cx="2664296" cy="1944216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22621C-5CF4-434A-B624-324F50A237F1}"/>
                </a:ext>
              </a:extLst>
            </p:cNvPr>
            <p:cNvSpPr/>
            <p:nvPr/>
          </p:nvSpPr>
          <p:spPr>
            <a:xfrm>
              <a:off x="5364088" y="3933057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Coordinate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902F681-DE8B-408A-BBAB-19F30C1D2756}"/>
                </a:ext>
              </a:extLst>
            </p:cNvPr>
            <p:cNvSpPr/>
            <p:nvPr/>
          </p:nvSpPr>
          <p:spPr>
            <a:xfrm>
              <a:off x="5088162" y="4611890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Matrix Transform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671FD7-A07D-4045-88ED-BFD2BB079A69}"/>
                </a:ext>
              </a:extLst>
            </p:cNvPr>
            <p:cNvSpPr/>
            <p:nvPr/>
          </p:nvSpPr>
          <p:spPr>
            <a:xfrm>
              <a:off x="5092447" y="5247629"/>
              <a:ext cx="2047943" cy="77975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Hexapod Inverse Kinematics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071E74-A6E9-46AF-A092-6224CA700418}"/>
              </a:ext>
            </a:extLst>
          </p:cNvPr>
          <p:cNvGrpSpPr/>
          <p:nvPr/>
        </p:nvGrpSpPr>
        <p:grpSpPr>
          <a:xfrm>
            <a:off x="922488" y="1484784"/>
            <a:ext cx="2456126" cy="1894203"/>
            <a:chOff x="-3636912" y="2326885"/>
            <a:chExt cx="2808312" cy="189420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C5287B-CC88-42FF-8890-5C05363F5CE8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AA3C9C7-F888-4BE8-A91C-825F3D6BAF63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View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80251C4-C28B-4BB0-8539-3FE153B8D8F8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State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196BB81-4650-4EB5-A2E3-CEE7811D160C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State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6859CA-3A5D-470B-8D0A-CBE719CB0C05}"/>
              </a:ext>
            </a:extLst>
          </p:cNvPr>
          <p:cNvSpPr/>
          <p:nvPr/>
        </p:nvSpPr>
        <p:spPr>
          <a:xfrm>
            <a:off x="773308" y="4186116"/>
            <a:ext cx="7321756" cy="2316968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1231432-1FD7-41A1-94E3-D5EB4B570C4A}"/>
              </a:ext>
            </a:extLst>
          </p:cNvPr>
          <p:cNvSpPr/>
          <p:nvPr/>
        </p:nvSpPr>
        <p:spPr>
          <a:xfrm>
            <a:off x="3750584" y="3885065"/>
            <a:ext cx="1259552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Model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B1A29A-B9F5-479C-BBF1-4027329445DE}"/>
              </a:ext>
            </a:extLst>
          </p:cNvPr>
          <p:cNvGrpSpPr/>
          <p:nvPr/>
        </p:nvGrpSpPr>
        <p:grpSpPr>
          <a:xfrm>
            <a:off x="5348093" y="1484784"/>
            <a:ext cx="2456126" cy="1894203"/>
            <a:chOff x="-3636912" y="2326885"/>
            <a:chExt cx="2808312" cy="1894203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1811C79-7208-4B8B-A2A1-D135F914E072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48F0921-3FE5-41D1-AC90-A7E0452F5E22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B22BFD-4EE3-4327-92C9-D72AAC321367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95B6C40-2B13-4928-AC68-B998DEF112AD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E196B-A359-4577-BE0E-06B4FA63B182}"/>
              </a:ext>
            </a:extLst>
          </p:cNvPr>
          <p:cNvCxnSpPr/>
          <p:nvPr/>
        </p:nvCxnSpPr>
        <p:spPr>
          <a:xfrm>
            <a:off x="3617708" y="2503249"/>
            <a:ext cx="127546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5672A2-D59A-492B-8E7C-435645E651B7}"/>
              </a:ext>
            </a:extLst>
          </p:cNvPr>
          <p:cNvCxnSpPr>
            <a:cxnSpLocks/>
          </p:cNvCxnSpPr>
          <p:nvPr/>
        </p:nvCxnSpPr>
        <p:spPr>
          <a:xfrm flipH="1">
            <a:off x="3617709" y="2705724"/>
            <a:ext cx="1275468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0B0E1E-3283-4295-AF89-88641EDE86AA}"/>
              </a:ext>
            </a:extLst>
          </p:cNvPr>
          <p:cNvCxnSpPr>
            <a:cxnSpLocks/>
          </p:cNvCxnSpPr>
          <p:nvPr/>
        </p:nvCxnSpPr>
        <p:spPr>
          <a:xfrm>
            <a:off x="6444208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7406C1-2E26-42B9-A34F-576427D271AA}"/>
              </a:ext>
            </a:extLst>
          </p:cNvPr>
          <p:cNvCxnSpPr>
            <a:cxnSpLocks/>
          </p:cNvCxnSpPr>
          <p:nvPr/>
        </p:nvCxnSpPr>
        <p:spPr>
          <a:xfrm flipV="1">
            <a:off x="6660232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AC5BEC-057F-42E9-BDF1-A21DD75950BE}"/>
              </a:ext>
            </a:extLst>
          </p:cNvPr>
          <p:cNvSpPr txBox="1"/>
          <p:nvPr/>
        </p:nvSpPr>
        <p:spPr>
          <a:xfrm>
            <a:off x="3833530" y="2766980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904DA6-A967-40D5-99D9-09D1DC890EA4}"/>
              </a:ext>
            </a:extLst>
          </p:cNvPr>
          <p:cNvSpPr txBox="1"/>
          <p:nvPr/>
        </p:nvSpPr>
        <p:spPr>
          <a:xfrm>
            <a:off x="6674832" y="3597983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AE6441-BB71-4260-8E23-F11B76D71F18}"/>
              </a:ext>
            </a:extLst>
          </p:cNvPr>
          <p:cNvSpPr txBox="1"/>
          <p:nvPr/>
        </p:nvSpPr>
        <p:spPr>
          <a:xfrm>
            <a:off x="5537104" y="3581462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943645-926E-480B-B2A4-BDBB276C6AEF}"/>
              </a:ext>
            </a:extLst>
          </p:cNvPr>
          <p:cNvSpPr txBox="1"/>
          <p:nvPr/>
        </p:nvSpPr>
        <p:spPr>
          <a:xfrm>
            <a:off x="3833530" y="2136839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013639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818</Words>
  <Application>Microsoft Office PowerPoint</Application>
  <PresentationFormat>화면 슬라이드 쇼(4:3)</PresentationFormat>
  <Paragraphs>252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-윤고딕330</vt:lpstr>
      <vt:lpstr>-윤고딕320</vt:lpstr>
      <vt:lpstr>맑은 고딕</vt:lpstr>
      <vt:lpstr>Consolas</vt:lpstr>
      <vt:lpstr>Cambria Math</vt:lpstr>
      <vt:lpstr>HY견고딕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546</cp:revision>
  <cp:lastPrinted>2017-04-06T07:39:21Z</cp:lastPrinted>
  <dcterms:created xsi:type="dcterms:W3CDTF">2015-08-12T07:23:52Z</dcterms:created>
  <dcterms:modified xsi:type="dcterms:W3CDTF">2020-04-08T02:13:13Z</dcterms:modified>
</cp:coreProperties>
</file>