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2"/>
  </p:notesMasterIdLst>
  <p:sldIdLst>
    <p:sldId id="305" r:id="rId2"/>
    <p:sldId id="438" r:id="rId3"/>
    <p:sldId id="504" r:id="rId4"/>
    <p:sldId id="505" r:id="rId5"/>
    <p:sldId id="506" r:id="rId6"/>
    <p:sldId id="507" r:id="rId7"/>
    <p:sldId id="502" r:id="rId8"/>
    <p:sldId id="511" r:id="rId9"/>
    <p:sldId id="510" r:id="rId10"/>
    <p:sldId id="508" r:id="rId11"/>
  </p:sldIdLst>
  <p:sldSz cx="9144000" cy="6858000" type="screen4x3"/>
  <p:notesSz cx="6797675" cy="9926638"/>
  <p:embeddedFontLst>
    <p:embeddedFont>
      <p:font typeface="-윤고딕320" panose="020B0600000101010101" charset="-127"/>
      <p:regular r:id="rId13"/>
    </p:embeddedFont>
    <p:embeddedFont>
      <p:font typeface="-윤고딕330" panose="020B0600000101010101" charset="-12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mbria Math" panose="02040503050406030204" pitchFamily="18" charset="0"/>
      <p:regular r:id="rId21"/>
    </p:embeddedFont>
    <p:embeddedFont>
      <p:font typeface="HY견고딕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jung" initials="c" lastIdx="1" clrIdx="0">
    <p:extLst>
      <p:ext uri="{19B8F6BF-5375-455C-9EA6-DF929625EA0E}">
        <p15:presenceInfo xmlns:p15="http://schemas.microsoft.com/office/powerpoint/2012/main" userId="ch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4586" autoAdjust="0"/>
  </p:normalViewPr>
  <p:slideViewPr>
    <p:cSldViewPr>
      <p:cViewPr varScale="1">
        <p:scale>
          <a:sx n="97" d="100"/>
          <a:sy n="97" d="100"/>
        </p:scale>
        <p:origin x="235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A39F1-8DBE-4B2C-A5AA-02BE4DE26BF5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FD5DF-F421-4615-9A02-33328C180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4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2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5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7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86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8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6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35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11" y="167804"/>
            <a:ext cx="6278590" cy="532384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contourW="44450">
              <a:bevelT w="0" h="38100"/>
              <a:contourClr>
                <a:schemeClr val="bg1"/>
              </a:contourClr>
            </a:sp3d>
          </a:bodyPr>
          <a:lstStyle>
            <a:lvl1pPr algn="l">
              <a:defRPr sz="2500" b="1" spc="-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8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44138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78253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33" y="778015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6" y="778579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704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9787" y="6667508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BE2EB6F3-B419-40E4-9087-02FA2AF0A89A}" type="slidenum">
              <a:rPr lang="ko-KR" altLang="en-US" sz="1000" smtClean="0"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75000"/>
                      </a:srgbClr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/>
              <a:t>‹#›</a:t>
            </a:fld>
            <a:endParaRPr lang="ko-KR" altLang="en-US" sz="1000" dirty="0">
              <a:gradFill>
                <a:gsLst>
                  <a:gs pos="100000">
                    <a:prstClr val="white"/>
                  </a:gs>
                  <a:gs pos="100000">
                    <a:srgbClr val="4F81BD">
                      <a:lumMod val="75000"/>
                    </a:srgb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7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0" y="0"/>
            <a:ext cx="9163447" cy="6858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94" y="157181"/>
            <a:ext cx="6805914" cy="28875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8051" y="1794923"/>
            <a:ext cx="8227897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HexaPod</a:t>
            </a:r>
            <a:endParaRPr kumimoji="0" lang="ko-KR" altLang="en-US" sz="4000" b="0" i="0" u="none" strike="noStrike" kern="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1526" y="4431088"/>
            <a:ext cx="226664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2020.</a:t>
            </a:r>
            <a:r>
              <a:rPr kumimoji="0" lang="en-US" altLang="ko-KR" sz="3200" b="0" i="0" u="none" strike="noStrike" kern="1200" cap="none" spc="-50" normalizeH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04. </a:t>
            </a:r>
            <a:r>
              <a:rPr kumimoji="0" lang="en-US" altLang="ko-KR" sz="3200" b="0" i="0" u="none" strike="noStrike" kern="1200" cap="none" spc="-50" normalizeH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06</a:t>
            </a:r>
            <a:endParaRPr lang="en-US" altLang="ko-KR" sz="3200" spc="-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정창희</a:t>
            </a:r>
          </a:p>
        </p:txBody>
      </p:sp>
    </p:spTree>
    <p:extLst>
      <p:ext uri="{BB962C8B-B14F-4D97-AF65-F5344CB8AC3E}">
        <p14:creationId xmlns:p14="http://schemas.microsoft.com/office/powerpoint/2010/main" val="83802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0A424D-F847-4EDA-8C0D-89C5A9331C2A}"/>
              </a:ext>
            </a:extLst>
          </p:cNvPr>
          <p:cNvSpPr txBox="1"/>
          <p:nvPr/>
        </p:nvSpPr>
        <p:spPr>
          <a:xfrm>
            <a:off x="323528" y="980728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자유도 회전 허용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CAA177-17DB-4A1B-B7B6-0349D02E54EF}"/>
              </a:ext>
            </a:extLst>
          </p:cNvPr>
          <p:cNvGrpSpPr/>
          <p:nvPr/>
        </p:nvGrpSpPr>
        <p:grpSpPr>
          <a:xfrm>
            <a:off x="323528" y="1710194"/>
            <a:ext cx="4761685" cy="3960440"/>
            <a:chOff x="539552" y="1916832"/>
            <a:chExt cx="4761685" cy="39604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F3E2F38-7AAC-46FF-A1B7-9C0F78837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916832"/>
              <a:ext cx="4761685" cy="3960440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11069D1-D2C8-4046-B477-36C930D26F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5738" y="5090259"/>
              <a:ext cx="644368" cy="35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81089E4-82F9-41F0-8722-159EFAB78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2636912"/>
              <a:ext cx="580642" cy="720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4CF0BC2-4FB8-4DAB-A5C1-0EA44ED98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2671084"/>
              <a:ext cx="724658" cy="2389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A61041A-D6F0-4681-925E-ADD23B474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7696" y="2775580"/>
              <a:ext cx="216024" cy="21560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DB503E-A893-49DD-827A-561514B645B3}"/>
              </a:ext>
            </a:extLst>
          </p:cNvPr>
          <p:cNvSpPr txBox="1"/>
          <p:nvPr/>
        </p:nvSpPr>
        <p:spPr>
          <a:xfrm>
            <a:off x="5119306" y="1772816"/>
            <a:ext cx="39869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고정 축 설정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동축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간단한 기구학으로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L1 ~ L3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엑추에이터의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운영 거리 확보해야 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파손 위험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7BE40-AEB3-4532-8109-C9FCA612C004}"/>
              </a:ext>
            </a:extLst>
          </p:cNvPr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구조 제안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56729B-70D1-460B-8551-62E7211315BA}"/>
                  </a:ext>
                </a:extLst>
              </p:cNvPr>
              <p:cNvSpPr txBox="1"/>
              <p:nvPr/>
            </p:nvSpPr>
            <p:spPr>
              <a:xfrm>
                <a:off x="1526628" y="4634587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56729B-70D1-460B-8551-62E721131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628" y="4634587"/>
                <a:ext cx="216024" cy="374526"/>
              </a:xfrm>
              <a:prstGeom prst="rect">
                <a:avLst/>
              </a:prstGeom>
              <a:blipFill>
                <a:blip r:embed="rId3"/>
                <a:stretch>
                  <a:fillRect r="-5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C7D75-6F3F-45DD-9133-D1187B0ABC0F}"/>
                  </a:ext>
                </a:extLst>
              </p:cNvPr>
              <p:cNvSpPr txBox="1"/>
              <p:nvPr/>
            </p:nvSpPr>
            <p:spPr>
              <a:xfrm>
                <a:off x="1799692" y="2203956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C7D75-6F3F-45DD-9133-D1187B0A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203956"/>
                <a:ext cx="216024" cy="374526"/>
              </a:xfrm>
              <a:prstGeom prst="rect">
                <a:avLst/>
              </a:prstGeom>
              <a:blipFill>
                <a:blip r:embed="rId4"/>
                <a:stretch>
                  <a:fillRect r="-55556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ED9CAA-3560-4527-B30D-0EDE6800C377}"/>
                  </a:ext>
                </a:extLst>
              </p:cNvPr>
              <p:cNvSpPr txBox="1"/>
              <p:nvPr/>
            </p:nvSpPr>
            <p:spPr>
              <a:xfrm>
                <a:off x="2485719" y="4520869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ED9CAA-3560-4527-B30D-0EDE6800C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19" y="4520869"/>
                <a:ext cx="216024" cy="374526"/>
              </a:xfrm>
              <a:prstGeom prst="rect">
                <a:avLst/>
              </a:prstGeom>
              <a:blipFill>
                <a:blip r:embed="rId5"/>
                <a:stretch>
                  <a:fillRect r="-6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BD0694-2E94-4474-AAC8-C155FCFAFB47}"/>
                  </a:ext>
                </a:extLst>
              </p:cNvPr>
              <p:cNvSpPr txBox="1"/>
              <p:nvPr/>
            </p:nvSpPr>
            <p:spPr>
              <a:xfrm>
                <a:off x="2519772" y="1953538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BD0694-2E94-4474-AAC8-C155FCFAF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72" y="1953538"/>
                <a:ext cx="216024" cy="374526"/>
              </a:xfrm>
              <a:prstGeom prst="rect">
                <a:avLst/>
              </a:prstGeom>
              <a:blipFill>
                <a:blip r:embed="rId6"/>
                <a:stretch>
                  <a:fillRect r="-63889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149B10-7253-4B09-BAA9-068D02F7CDCA}"/>
                  </a:ext>
                </a:extLst>
              </p:cNvPr>
              <p:cNvSpPr txBox="1"/>
              <p:nvPr/>
            </p:nvSpPr>
            <p:spPr>
              <a:xfrm>
                <a:off x="2519772" y="3646966"/>
                <a:ext cx="20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149B10-7253-4B09-BAA9-068D02F7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72" y="3646966"/>
                <a:ext cx="208620" cy="369332"/>
              </a:xfrm>
              <a:prstGeom prst="rect">
                <a:avLst/>
              </a:prstGeom>
              <a:blipFill>
                <a:blip r:embed="rId7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CEB42D9-A762-4DB9-BE1D-9F757AAC8793}"/>
                  </a:ext>
                </a:extLst>
              </p:cNvPr>
              <p:cNvSpPr/>
              <p:nvPr/>
            </p:nvSpPr>
            <p:spPr>
              <a:xfrm>
                <a:off x="5508104" y="3978203"/>
                <a:ext cx="2782887" cy="1800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  <m: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𝑝𝑏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CEB42D9-A762-4DB9-BE1D-9F757AAC8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978203"/>
                <a:ext cx="2782887" cy="18006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98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6947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목차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EF30F2A5-C408-4CC4-AEAA-BCB4F1F65D12}"/>
              </a:ext>
            </a:extLst>
          </p:cNvPr>
          <p:cNvSpPr txBox="1">
            <a:spLocks/>
          </p:cNvSpPr>
          <p:nvPr/>
        </p:nvSpPr>
        <p:spPr>
          <a:xfrm>
            <a:off x="1115616" y="1124744"/>
            <a:ext cx="5832648" cy="223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r>
              <a:rPr lang="ko-KR" altLang="en-US" sz="2400" dirty="0" err="1"/>
              <a:t>기구학</a:t>
            </a:r>
            <a:r>
              <a:rPr lang="ko-KR" altLang="en-US" sz="2400" dirty="0"/>
              <a:t> 분석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프로그램 진행 계획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구조 제안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491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3AAA9C8-133D-4C7F-AEDF-79714575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31520"/>
            <a:ext cx="3384376" cy="4114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B58D65-EB3E-4AAB-9740-B609FF9DB9A5}"/>
                  </a:ext>
                </a:extLst>
              </p:cNvPr>
              <p:cNvSpPr txBox="1"/>
              <p:nvPr/>
            </p:nvSpPr>
            <p:spPr>
              <a:xfrm>
                <a:off x="3382297" y="1789140"/>
                <a:ext cx="5616624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순 </a:t>
                </a:r>
                <a:r>
                  <a:rPr lang="ko-KR" altLang="en-US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기구학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해석</a:t>
                </a:r>
                <a:r>
                  <a:rPr lang="en-US" altLang="ko-KR" b="1" dirty="0">
                    <a:latin typeface="맑은 고딕" panose="020B0503020000020004" pitchFamily="50" charset="-127"/>
                  </a:rPr>
                  <a:t>	</a:t>
                </a:r>
              </a:p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→(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구동기의 </a:t>
                </a:r>
                <a:r>
                  <a:rPr lang="ko-KR" altLang="en-US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구동력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벡터의 크기가 주어졌을 때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이에 대한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End effector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발생되는 힘과 모멘트 크기의 범위 및 방향을 결정하는 전달 해석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정역학적 성능 평가 및 경로 계획에 사용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B58D65-EB3E-4AAB-9740-B609FF9DB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297" y="1789140"/>
                <a:ext cx="5616624" cy="2431435"/>
              </a:xfrm>
              <a:prstGeom prst="rect">
                <a:avLst/>
              </a:prstGeom>
              <a:blipFill>
                <a:blip r:embed="rId4"/>
                <a:stretch>
                  <a:fillRect l="-869" t="-1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7F31510-CCF5-45D1-9994-DB52AB068AC1}"/>
                  </a:ext>
                </a:extLst>
              </p:cNvPr>
              <p:cNvSpPr/>
              <p:nvPr/>
            </p:nvSpPr>
            <p:spPr>
              <a:xfrm>
                <a:off x="3505809" y="4039860"/>
                <a:ext cx="4572000" cy="19082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b="1" dirty="0">
                    <a:latin typeface="맑은 고딕" panose="020B0503020000020004" pitchFamily="50" charset="-127"/>
                  </a:rPr>
                  <a:t>역 </a:t>
                </a:r>
                <a:r>
                  <a:rPr lang="ko-KR" altLang="en-US" b="1" dirty="0" err="1">
                    <a:latin typeface="맑은 고딕" panose="020B0503020000020004" pitchFamily="50" charset="-127"/>
                  </a:rPr>
                  <a:t>기구학</a:t>
                </a:r>
                <a:r>
                  <a:rPr lang="ko-KR" altLang="en-US" b="1" dirty="0">
                    <a:latin typeface="맑은 고딕" panose="020B0503020000020004" pitchFamily="50" charset="-127"/>
                  </a:rPr>
                  <a:t> 해석 </a:t>
                </a:r>
                <a:endParaRPr lang="en-US" altLang="ko-KR" b="1" dirty="0">
                  <a:latin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맑은 고딕" panose="020B0503020000020004" pitchFamily="50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endParaRPr lang="en-US" altLang="ko-KR" b="1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맑은 고딕" panose="020B0503020000020004" pitchFamily="50" charset="-127"/>
                  </a:rPr>
                  <a:t>순 기구학의 역 해석</a:t>
                </a:r>
                <a:r>
                  <a:rPr lang="en-US" altLang="ko-KR" sz="1600" dirty="0">
                    <a:latin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latin typeface="맑은 고딕" panose="020B0503020000020004" pitchFamily="50" charset="-127"/>
                  </a:rPr>
                  <a:t>Actuator </a:t>
                </a:r>
                <a:r>
                  <a:rPr lang="ko-KR" altLang="en-US" sz="1600" dirty="0">
                    <a:latin typeface="맑은 고딕" panose="020B0503020000020004" pitchFamily="50" charset="-127"/>
                  </a:rPr>
                  <a:t>크기를 선정하는 문제에 효과적으로 이용 가능</a:t>
                </a:r>
                <a:endParaRPr lang="en-US" altLang="ko-KR" sz="1600" dirty="0">
                  <a:latin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7F31510-CCF5-45D1-9994-DB52AB068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809" y="4039860"/>
                <a:ext cx="4572000" cy="1908215"/>
              </a:xfrm>
              <a:prstGeom prst="rect">
                <a:avLst/>
              </a:prstGeom>
              <a:blipFill>
                <a:blip r:embed="rId5"/>
                <a:stretch>
                  <a:fillRect l="-933" t="-1917" b="-3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42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B5E6050-7EC7-4E9C-8917-4D516093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32" y="1484784"/>
            <a:ext cx="3652757" cy="41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5C6E8-3DBA-4E12-ABBF-89A581F5774B}"/>
                  </a:ext>
                </a:extLst>
              </p:cNvPr>
              <p:cNvSpPr txBox="1"/>
              <p:nvPr/>
            </p:nvSpPr>
            <p:spPr>
              <a:xfrm>
                <a:off x="539552" y="1660684"/>
                <a:ext cx="5328592" cy="5778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ea typeface="맑은 고딕" panose="020B0503020000020004" pitchFamily="50" charset="-127"/>
                  </a:rPr>
                  <a:t>각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조인트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위치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=1,2,⋯,6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원점에 대한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원점을 나타내는 벡터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]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구동 부 길이 벡터</a:t>
                </a:r>
                <a:endParaRPr lang="en-US" altLang="ko-KR" i="1" dirty="0">
                  <a:latin typeface="Cambria Math" panose="02040503050406030204" pitchFamily="18" charset="0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𝑞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]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(1)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𝑞𝑖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(2)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에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원점까지의 거리 벡터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벡터를 좌표계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기준 좌표계에서 표현한 벡터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 식에서 각각의 벡터를 표현하면 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5C6E8-3DBA-4E12-ABBF-89A581F5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60684"/>
                <a:ext cx="5328592" cy="5778698"/>
              </a:xfrm>
              <a:prstGeom prst="rect">
                <a:avLst/>
              </a:prstGeom>
              <a:blipFill>
                <a:blip r:embed="rId4"/>
                <a:stretch>
                  <a:fillRect l="-1030" t="-422" r="-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C03C66-4621-44A1-A014-972EB72DE5F3}"/>
              </a:ext>
            </a:extLst>
          </p:cNvPr>
          <p:cNvCxnSpPr>
            <a:cxnSpLocks/>
          </p:cNvCxnSpPr>
          <p:nvPr/>
        </p:nvCxnSpPr>
        <p:spPr>
          <a:xfrm flipH="1" flipV="1">
            <a:off x="7092280" y="2852936"/>
            <a:ext cx="936104" cy="1800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1AFA1E-03DE-4615-8852-20C4E5570C6B}"/>
              </a:ext>
            </a:extLst>
          </p:cNvPr>
          <p:cNvCxnSpPr>
            <a:cxnSpLocks/>
          </p:cNvCxnSpPr>
          <p:nvPr/>
        </p:nvCxnSpPr>
        <p:spPr>
          <a:xfrm flipV="1">
            <a:off x="7092280" y="2492896"/>
            <a:ext cx="792088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D3030E-134B-4D36-9CA7-8CD543AABD38}"/>
              </a:ext>
            </a:extLst>
          </p:cNvPr>
          <p:cNvCxnSpPr>
            <a:cxnSpLocks/>
          </p:cNvCxnSpPr>
          <p:nvPr/>
        </p:nvCxnSpPr>
        <p:spPr>
          <a:xfrm flipH="1" flipV="1">
            <a:off x="7914388" y="2564904"/>
            <a:ext cx="227992" cy="20882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239F8-3EF5-470F-AD2F-535F27264767}"/>
                  </a:ext>
                </a:extLst>
              </p:cNvPr>
              <p:cNvSpPr txBox="1"/>
              <p:nvPr/>
            </p:nvSpPr>
            <p:spPr>
              <a:xfrm>
                <a:off x="983164" y="1414322"/>
                <a:ext cx="7591062" cy="453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상판에서 해당 조인트까지의 거리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대한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방향을 나타내는 변환 행렬이며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브라이언트 각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(ZYX)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사용하면 다음과 같다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𝑃𝐵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239F8-3EF5-470F-AD2F-535F27264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64" y="1414322"/>
                <a:ext cx="7591062" cy="4534959"/>
              </a:xfrm>
              <a:prstGeom prst="rect">
                <a:avLst/>
              </a:prstGeom>
              <a:blipFill>
                <a:blip r:embed="rId3"/>
                <a:stretch>
                  <a:fillRect l="-642" t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18787CFD-CA4C-48BA-BF4D-4CF72070DD28}"/>
              </a:ext>
            </a:extLst>
          </p:cNvPr>
          <p:cNvSpPr/>
          <p:nvPr/>
        </p:nvSpPr>
        <p:spPr>
          <a:xfrm>
            <a:off x="755576" y="6003007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 교수님 자료와 회전 변환 순서 차이 있음</a:t>
            </a:r>
            <a:r>
              <a:rPr lang="en-US" altLang="ko-KR" dirty="0"/>
              <a:t>(XYZ).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CBE55-0D6A-4CE6-974E-603EEF2C101D}"/>
                  </a:ext>
                </a:extLst>
              </p:cNvPr>
              <p:cNvSpPr txBox="1"/>
              <p:nvPr/>
            </p:nvSpPr>
            <p:spPr>
              <a:xfrm>
                <a:off x="733738" y="1493168"/>
                <a:ext cx="8167126" cy="269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따라서 구동기인 실린더의 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𝑞𝑖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(1), (2), (3)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이용하면 다음과 같이 구할 수 있다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좌표계에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좌표계의 병진운동과 회전운동으로부터 구동기 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구하는 역기구학의 닫힌 해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(Closed form solution)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나타내는 식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CBE55-0D6A-4CE6-974E-603EEF2C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8" y="1493168"/>
                <a:ext cx="8167126" cy="2694584"/>
              </a:xfrm>
              <a:prstGeom prst="rect">
                <a:avLst/>
              </a:prstGeom>
              <a:blipFill>
                <a:blip r:embed="rId3"/>
                <a:stretch>
                  <a:fillRect l="-597" t="-905" b="-2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02BE0E8-A1D8-42D3-890C-FB22D657F50C}"/>
              </a:ext>
            </a:extLst>
          </p:cNvPr>
          <p:cNvSpPr txBox="1"/>
          <p:nvPr/>
        </p:nvSpPr>
        <p:spPr>
          <a:xfrm>
            <a:off x="323528" y="4307226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자료와의 차이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8DB5E-0C91-426E-ACDE-583582846ADE}"/>
              </a:ext>
            </a:extLst>
          </p:cNvPr>
          <p:cNvSpPr txBox="1"/>
          <p:nvPr/>
        </p:nvSpPr>
        <p:spPr>
          <a:xfrm>
            <a:off x="733738" y="4819666"/>
            <a:ext cx="816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전 각 판에 연결된 조인트 위치 계산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힌지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Offset, Tool Offset)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Tool Offset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추가하여 위치 보상을 수행함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회전 변환 후 위치 이동 수행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.(XYZ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회전 변환 실행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9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470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Rotation Matrix(XYZ)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F060B77-F6DE-4964-827A-B700B9C72B89}"/>
                  </a:ext>
                </a:extLst>
              </p:cNvPr>
              <p:cNvSpPr/>
              <p:nvPr/>
            </p:nvSpPr>
            <p:spPr>
              <a:xfrm>
                <a:off x="395536" y="1963173"/>
                <a:ext cx="8928992" cy="370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latin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+mj-ea"/>
                </a:endParaRPr>
              </a:p>
              <a:p>
                <a:r>
                  <a:rPr lang="en-US" altLang="ko-KR" sz="1600" b="0" dirty="0">
                    <a:latin typeface="+mj-ea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>
                  <a:latin typeface="+mj-ea"/>
                </a:endParaRPr>
              </a:p>
              <a:p>
                <a:endParaRPr lang="en-US" altLang="ko-KR" sz="1600" b="0" dirty="0">
                  <a:latin typeface="+mj-ea"/>
                </a:endParaRPr>
              </a:p>
              <a:p>
                <a:r>
                  <a:rPr lang="en-US" altLang="ko-KR" sz="160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+mj-ea"/>
                </a:endParaRPr>
              </a:p>
              <a:p>
                <a:endParaRPr lang="en-US" altLang="ko-KR" sz="1600" dirty="0">
                  <a:latin typeface="+mj-ea"/>
                </a:endParaRPr>
              </a:p>
              <a:p>
                <a:endParaRPr lang="en-US" altLang="ko-KR" sz="1600" b="0" dirty="0">
                  <a:latin typeface="+mj-ea"/>
                </a:endParaRPr>
              </a:p>
              <a:p>
                <a:pPr lvl="1"/>
                <a:r>
                  <a:rPr lang="en-US" altLang="ko-KR" sz="160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+mj-ea"/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F060B77-F6DE-4964-827A-B700B9C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63173"/>
                <a:ext cx="8928992" cy="3708259"/>
              </a:xfrm>
              <a:prstGeom prst="rect">
                <a:avLst/>
              </a:prstGeom>
              <a:blipFill>
                <a:blip r:embed="rId3"/>
                <a:stretch>
                  <a:fillRect l="-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86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MVC Patten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프로그램 진행 계획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548796-DF21-49BE-A89D-B32C0ECB6319}"/>
              </a:ext>
            </a:extLst>
          </p:cNvPr>
          <p:cNvGrpSpPr/>
          <p:nvPr/>
        </p:nvGrpSpPr>
        <p:grpSpPr>
          <a:xfrm>
            <a:off x="1160442" y="4600458"/>
            <a:ext cx="1980220" cy="1656184"/>
            <a:chOff x="1331640" y="1677420"/>
            <a:chExt cx="2664296" cy="195031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FA033C8-4310-4D1D-A529-93FA75E278BD}"/>
                </a:ext>
              </a:extLst>
            </p:cNvPr>
            <p:cNvSpPr/>
            <p:nvPr/>
          </p:nvSpPr>
          <p:spPr>
            <a:xfrm>
              <a:off x="1331640" y="1971551"/>
              <a:ext cx="2664296" cy="1656184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5C56FD-6941-44EB-BE3D-342842BDD68A}"/>
                </a:ext>
              </a:extLst>
            </p:cNvPr>
            <p:cNvSpPr/>
            <p:nvPr/>
          </p:nvSpPr>
          <p:spPr>
            <a:xfrm>
              <a:off x="1943708" y="1677420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Hardware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B87FCD9-8E54-4C46-A2F6-C228B1722430}"/>
                </a:ext>
              </a:extLst>
            </p:cNvPr>
            <p:cNvSpPr/>
            <p:nvPr/>
          </p:nvSpPr>
          <p:spPr>
            <a:xfrm>
              <a:off x="1637674" y="3053515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Upper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DD0FC6C-FDC3-4148-B8B8-E25D23334D96}"/>
                </a:ext>
              </a:extLst>
            </p:cNvPr>
            <p:cNvSpPr/>
            <p:nvPr/>
          </p:nvSpPr>
          <p:spPr>
            <a:xfrm>
              <a:off x="1637674" y="2414087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Base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1A0B94-80D0-4D29-B84A-F6EE1B9F6006}"/>
              </a:ext>
            </a:extLst>
          </p:cNvPr>
          <p:cNvGrpSpPr/>
          <p:nvPr/>
        </p:nvGrpSpPr>
        <p:grpSpPr>
          <a:xfrm>
            <a:off x="5575303" y="4595771"/>
            <a:ext cx="1980221" cy="1665558"/>
            <a:chOff x="4586906" y="1642809"/>
            <a:chExt cx="2664296" cy="195031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7578092-71BA-41CC-A620-742099D3060C}"/>
                </a:ext>
              </a:extLst>
            </p:cNvPr>
            <p:cNvSpPr/>
            <p:nvPr/>
          </p:nvSpPr>
          <p:spPr>
            <a:xfrm>
              <a:off x="4586906" y="1936940"/>
              <a:ext cx="2664296" cy="1656184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0CB818F-02B7-4EBE-AF97-0551107F18E9}"/>
                </a:ext>
              </a:extLst>
            </p:cNvPr>
            <p:cNvSpPr/>
            <p:nvPr/>
          </p:nvSpPr>
          <p:spPr>
            <a:xfrm>
              <a:off x="5198974" y="1642809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Motion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71392DA-7942-4978-99F5-4F6BD343FF5A}"/>
                </a:ext>
              </a:extLst>
            </p:cNvPr>
            <p:cNvSpPr/>
            <p:nvPr/>
          </p:nvSpPr>
          <p:spPr>
            <a:xfrm>
              <a:off x="4892940" y="2375818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Actuator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A6F36B4-BD2B-4222-BDA2-638138BD13F9}"/>
                </a:ext>
              </a:extLst>
            </p:cNvPr>
            <p:cNvSpPr/>
            <p:nvPr/>
          </p:nvSpPr>
          <p:spPr>
            <a:xfrm>
              <a:off x="4892940" y="2962924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Motion profile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AF8612-A22D-436C-9740-5D1F75CB4E4A}"/>
              </a:ext>
            </a:extLst>
          </p:cNvPr>
          <p:cNvGrpSpPr/>
          <p:nvPr/>
        </p:nvGrpSpPr>
        <p:grpSpPr>
          <a:xfrm>
            <a:off x="3367873" y="4600458"/>
            <a:ext cx="1980220" cy="1656185"/>
            <a:chOff x="4752020" y="3933057"/>
            <a:chExt cx="2664296" cy="223834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715078A-7699-43D3-8832-CD8DF7F6D585}"/>
                </a:ext>
              </a:extLst>
            </p:cNvPr>
            <p:cNvSpPr/>
            <p:nvPr/>
          </p:nvSpPr>
          <p:spPr>
            <a:xfrm>
              <a:off x="4752020" y="4227187"/>
              <a:ext cx="2664296" cy="1944216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22621C-5CF4-434A-B624-324F50A237F1}"/>
                </a:ext>
              </a:extLst>
            </p:cNvPr>
            <p:cNvSpPr/>
            <p:nvPr/>
          </p:nvSpPr>
          <p:spPr>
            <a:xfrm>
              <a:off x="5364088" y="3933057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Coordinate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902F681-DE8B-408A-BBAB-19F30C1D2756}"/>
                </a:ext>
              </a:extLst>
            </p:cNvPr>
            <p:cNvSpPr/>
            <p:nvPr/>
          </p:nvSpPr>
          <p:spPr>
            <a:xfrm>
              <a:off x="5088162" y="4611890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Matrix Transform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B671FD7-A07D-4045-88ED-BFD2BB079A69}"/>
                </a:ext>
              </a:extLst>
            </p:cNvPr>
            <p:cNvSpPr/>
            <p:nvPr/>
          </p:nvSpPr>
          <p:spPr>
            <a:xfrm>
              <a:off x="5092447" y="5247629"/>
              <a:ext cx="2047943" cy="779757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Hexapod Inverse Kinematics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071E74-A6E9-46AF-A092-6224CA700418}"/>
              </a:ext>
            </a:extLst>
          </p:cNvPr>
          <p:cNvGrpSpPr/>
          <p:nvPr/>
        </p:nvGrpSpPr>
        <p:grpSpPr>
          <a:xfrm>
            <a:off x="922488" y="1484784"/>
            <a:ext cx="2456126" cy="1894203"/>
            <a:chOff x="-3636912" y="2326885"/>
            <a:chExt cx="2808312" cy="189420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AC5287B-CC88-42FF-8890-5C05363F5CE8}"/>
                </a:ext>
              </a:extLst>
            </p:cNvPr>
            <p:cNvSpPr/>
            <p:nvPr/>
          </p:nvSpPr>
          <p:spPr>
            <a:xfrm>
              <a:off x="-3636912" y="2621016"/>
              <a:ext cx="2808312" cy="160007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AA3C9C7-F888-4BE8-A91C-825F3D6BAF63}"/>
                </a:ext>
              </a:extLst>
            </p:cNvPr>
            <p:cNvSpPr/>
            <p:nvPr/>
          </p:nvSpPr>
          <p:spPr>
            <a:xfrm>
              <a:off x="-3024844" y="2326885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View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80251C4-C28B-4BB0-8539-3FE153B8D8F8}"/>
                </a:ext>
              </a:extLst>
            </p:cNvPr>
            <p:cNvSpPr/>
            <p:nvPr/>
          </p:nvSpPr>
          <p:spPr>
            <a:xfrm>
              <a:off x="-3296485" y="3641459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Actuator State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196BB81-4650-4EB5-A2E3-CEE7811D160C}"/>
                </a:ext>
              </a:extLst>
            </p:cNvPr>
            <p:cNvSpPr/>
            <p:nvPr/>
          </p:nvSpPr>
          <p:spPr>
            <a:xfrm>
              <a:off x="-3295136" y="3105424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Hexapod State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C6859CA-3A5D-470B-8D0A-CBE719CB0C05}"/>
              </a:ext>
            </a:extLst>
          </p:cNvPr>
          <p:cNvSpPr/>
          <p:nvPr/>
        </p:nvSpPr>
        <p:spPr>
          <a:xfrm>
            <a:off x="773308" y="4186116"/>
            <a:ext cx="7321756" cy="2316968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1231432-1FD7-41A1-94E3-D5EB4B570C4A}"/>
              </a:ext>
            </a:extLst>
          </p:cNvPr>
          <p:cNvSpPr/>
          <p:nvPr/>
        </p:nvSpPr>
        <p:spPr>
          <a:xfrm>
            <a:off x="3750584" y="3885065"/>
            <a:ext cx="1259552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Model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B1A29A-B9F5-479C-BBF1-4027329445DE}"/>
              </a:ext>
            </a:extLst>
          </p:cNvPr>
          <p:cNvGrpSpPr/>
          <p:nvPr/>
        </p:nvGrpSpPr>
        <p:grpSpPr>
          <a:xfrm>
            <a:off x="5348093" y="1484784"/>
            <a:ext cx="2456126" cy="1894203"/>
            <a:chOff x="-3636912" y="2326885"/>
            <a:chExt cx="2808312" cy="1894203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1811C79-7208-4B8B-A2A1-D135F914E072}"/>
                </a:ext>
              </a:extLst>
            </p:cNvPr>
            <p:cNvSpPr/>
            <p:nvPr/>
          </p:nvSpPr>
          <p:spPr>
            <a:xfrm>
              <a:off x="-3636912" y="2621016"/>
              <a:ext cx="2808312" cy="160007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48F0921-3FE5-41D1-AC90-A7E0452F5E22}"/>
                </a:ext>
              </a:extLst>
            </p:cNvPr>
            <p:cNvSpPr/>
            <p:nvPr/>
          </p:nvSpPr>
          <p:spPr>
            <a:xfrm>
              <a:off x="-3024844" y="2326885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0B22BFD-4EE3-4327-92C9-D72AAC321367}"/>
                </a:ext>
              </a:extLst>
            </p:cNvPr>
            <p:cNvSpPr/>
            <p:nvPr/>
          </p:nvSpPr>
          <p:spPr>
            <a:xfrm>
              <a:off x="-3296485" y="3641459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Actuator Control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95B6C40-2B13-4928-AC68-B998DEF112AD}"/>
                </a:ext>
              </a:extLst>
            </p:cNvPr>
            <p:cNvSpPr/>
            <p:nvPr/>
          </p:nvSpPr>
          <p:spPr>
            <a:xfrm>
              <a:off x="-3295136" y="3105424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Hexapod Control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BE196B-A359-4577-BE0E-06B4FA63B182}"/>
              </a:ext>
            </a:extLst>
          </p:cNvPr>
          <p:cNvCxnSpPr/>
          <p:nvPr/>
        </p:nvCxnSpPr>
        <p:spPr>
          <a:xfrm>
            <a:off x="3617708" y="2503249"/>
            <a:ext cx="1275469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5672A2-D59A-492B-8E7C-435645E651B7}"/>
              </a:ext>
            </a:extLst>
          </p:cNvPr>
          <p:cNvCxnSpPr>
            <a:cxnSpLocks/>
          </p:cNvCxnSpPr>
          <p:nvPr/>
        </p:nvCxnSpPr>
        <p:spPr>
          <a:xfrm flipH="1">
            <a:off x="3617709" y="2705724"/>
            <a:ext cx="1275468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60B0E1E-3283-4295-AF89-88641EDE86AA}"/>
              </a:ext>
            </a:extLst>
          </p:cNvPr>
          <p:cNvCxnSpPr>
            <a:cxnSpLocks/>
          </p:cNvCxnSpPr>
          <p:nvPr/>
        </p:nvCxnSpPr>
        <p:spPr>
          <a:xfrm>
            <a:off x="6444208" y="3443074"/>
            <a:ext cx="0" cy="6480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7406C1-2E26-42B9-A34F-576427D271AA}"/>
              </a:ext>
            </a:extLst>
          </p:cNvPr>
          <p:cNvCxnSpPr>
            <a:cxnSpLocks/>
          </p:cNvCxnSpPr>
          <p:nvPr/>
        </p:nvCxnSpPr>
        <p:spPr>
          <a:xfrm flipV="1">
            <a:off x="6660232" y="3443074"/>
            <a:ext cx="0" cy="6480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AC5BEC-057F-42E9-BDF1-A21DD75950BE}"/>
              </a:ext>
            </a:extLst>
          </p:cNvPr>
          <p:cNvSpPr txBox="1"/>
          <p:nvPr/>
        </p:nvSpPr>
        <p:spPr>
          <a:xfrm>
            <a:off x="3833530" y="2766980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Instance</a:t>
            </a:r>
            <a:endParaRPr lang="ko-KR" altLang="en-US" sz="1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904DA6-A967-40D5-99D9-09D1DC890EA4}"/>
              </a:ext>
            </a:extLst>
          </p:cNvPr>
          <p:cNvSpPr txBox="1"/>
          <p:nvPr/>
        </p:nvSpPr>
        <p:spPr>
          <a:xfrm>
            <a:off x="6674832" y="3597983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Delegate</a:t>
            </a:r>
            <a:endParaRPr lang="ko-KR" altLang="en-US" sz="1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AE6441-BB71-4260-8E23-F11B76D71F18}"/>
              </a:ext>
            </a:extLst>
          </p:cNvPr>
          <p:cNvSpPr txBox="1"/>
          <p:nvPr/>
        </p:nvSpPr>
        <p:spPr>
          <a:xfrm>
            <a:off x="5537104" y="3581462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Instance</a:t>
            </a:r>
            <a:endParaRPr lang="ko-KR" altLang="en-US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943645-926E-480B-B2A4-BDBB276C6AEF}"/>
              </a:ext>
            </a:extLst>
          </p:cNvPr>
          <p:cNvSpPr txBox="1"/>
          <p:nvPr/>
        </p:nvSpPr>
        <p:spPr>
          <a:xfrm>
            <a:off x="3833530" y="2136839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Delegate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201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프로그램 진행 계획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86887"/>
      </p:ext>
    </p:extLst>
  </p:cSld>
  <p:clrMapOvr>
    <a:masterClrMapping/>
  </p:clrMapOvr>
</p:sld>
</file>

<file path=ppt/theme/theme1.xml><?xml version="1.0" encoding="utf-8"?>
<a:theme xmlns:a="http://schemas.openxmlformats.org/drawingml/2006/main" name="23_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75000"/>
              <a:lumOff val="25000"/>
            </a:schemeClr>
          </a:solidFill>
          <a:headEnd type="none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6134</TotalTime>
  <Words>560</Words>
  <Application>Microsoft Office PowerPoint</Application>
  <PresentationFormat>화면 슬라이드 쇼(4:3)</PresentationFormat>
  <Paragraphs>142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Calibri</vt:lpstr>
      <vt:lpstr>Calibri Light</vt:lpstr>
      <vt:lpstr>맑은 고딕</vt:lpstr>
      <vt:lpstr>-윤고딕330</vt:lpstr>
      <vt:lpstr>Cambria Math</vt:lpstr>
      <vt:lpstr>HY견고딕</vt:lpstr>
      <vt:lpstr>-윤고딕320</vt:lpstr>
      <vt:lpstr>Arial</vt:lpstr>
      <vt:lpstr>23_Office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Sejung Ahn</dc:creator>
  <cp:lastModifiedBy>chjung</cp:lastModifiedBy>
  <cp:revision>525</cp:revision>
  <cp:lastPrinted>2017-04-06T07:39:21Z</cp:lastPrinted>
  <dcterms:created xsi:type="dcterms:W3CDTF">2015-08-12T07:23:52Z</dcterms:created>
  <dcterms:modified xsi:type="dcterms:W3CDTF">2020-04-07T04:58:05Z</dcterms:modified>
</cp:coreProperties>
</file>